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59" r:id="rId5"/>
    <p:sldId id="260" r:id="rId7"/>
    <p:sldId id="30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58371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583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Tx/>
              <a:buNone/>
            </a:pPr>
            <a:fld id="{E7523B44-8CC5-427F-9869-E1A3B1F7D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slide" Target="slide21.xml"/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https://timgsa.baidu.com/timg?image&amp;quality=80&amp;size=b9999_10000&amp;sec=1555321370544&amp;di=867ededbed674d0cd732d8b62742c4aa&amp;imgtype=0&amp;src=http%3A%2F%2Fwx1.sinaimg.cn%2Flarge%2Fa716fd45ly1fu7arsypulj20dm07nn3d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817" y="6351"/>
            <a:ext cx="12177183" cy="685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83751" y="5651500"/>
            <a:ext cx="2173816" cy="50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83751" y="6174317"/>
            <a:ext cx="2173816" cy="503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01" name="矩形 7"/>
          <p:cNvSpPr>
            <a:spLocks noChangeArrowheads="1"/>
          </p:cNvSpPr>
          <p:nvPr/>
        </p:nvSpPr>
        <p:spPr bwMode="auto">
          <a:xfrm>
            <a:off x="9878061" y="5636684"/>
            <a:ext cx="140208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>
                <a:solidFill>
                  <a:schemeClr val="bg1"/>
                </a:solidFill>
                <a:hlinkClick r:id="rId3" action="ppaction://hlinksldjump"/>
              </a:rPr>
              <a:t>第一课时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02" name="矩形 8"/>
          <p:cNvSpPr>
            <a:spLocks noChangeArrowheads="1"/>
          </p:cNvSpPr>
          <p:nvPr/>
        </p:nvSpPr>
        <p:spPr bwMode="auto">
          <a:xfrm>
            <a:off x="9878061" y="6212417"/>
            <a:ext cx="140208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400">
                <a:solidFill>
                  <a:schemeClr val="bg1"/>
                </a:solidFill>
                <a:hlinkClick r:id="rId4" action="ppaction://hlinksldjump"/>
              </a:rPr>
              <a:t>第二课时</a:t>
            </a:r>
            <a:endParaRPr lang="zh-CN" altLang="en-US" sz="2400">
              <a:solidFill>
                <a:schemeClr val="bg1"/>
              </a:solidFill>
            </a:endParaRPr>
          </a:p>
        </p:txBody>
      </p:sp>
      <p:grpSp>
        <p:nvGrpSpPr>
          <p:cNvPr id="4103" name="组合 1"/>
          <p:cNvGrpSpPr/>
          <p:nvPr/>
        </p:nvGrpSpPr>
        <p:grpSpPr bwMode="auto">
          <a:xfrm>
            <a:off x="78317" y="67733"/>
            <a:ext cx="2561167" cy="480485"/>
            <a:chOff x="58738" y="50800"/>
            <a:chExt cx="1920875" cy="359281"/>
          </a:xfrm>
        </p:grpSpPr>
        <p:sp>
          <p:nvSpPr>
            <p:cNvPr id="14" name="圆角矩形 13"/>
            <p:cNvSpPr/>
            <p:nvPr/>
          </p:nvSpPr>
          <p:spPr>
            <a:xfrm>
              <a:off x="58738" y="98282"/>
              <a:ext cx="1920875" cy="311799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 sz="24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09" name="文本框 1"/>
            <p:cNvSpPr txBox="1">
              <a:spLocks noChangeArrowheads="1"/>
            </p:cNvSpPr>
            <p:nvPr/>
          </p:nvSpPr>
          <p:spPr bwMode="auto">
            <a:xfrm>
              <a:off x="117475" y="50800"/>
              <a:ext cx="1737360" cy="3442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400">
                  <a:solidFill>
                    <a:schemeClr val="bg1"/>
                  </a:solidFill>
                  <a:latin typeface="宋体" panose="02010600030101010101" pitchFamily="2" charset="-122"/>
                </a:rPr>
                <a:t>八年级语文上册</a:t>
              </a:r>
              <a:endParaRPr lang="zh-CN" altLang="en-US" sz="240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16" name="TextBox 48"/>
          <p:cNvSpPr txBox="1"/>
          <p:nvPr/>
        </p:nvSpPr>
        <p:spPr>
          <a:xfrm>
            <a:off x="3551717" y="2084851"/>
            <a:ext cx="5088565" cy="113728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/>
          <a:p>
            <a:pPr algn="ctr" eaLnBrk="0" hangingPunct="0">
              <a:buFontTx/>
              <a:buNone/>
            </a:pPr>
            <a:r>
              <a:rPr lang="en-US" altLang="zh-CN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cs typeface="Kaiti SC"/>
              </a:rPr>
              <a:t>14  </a:t>
            </a:r>
            <a:r>
              <a:rPr lang="zh-CN" altLang="en-US" sz="6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cs typeface="Kaiti SC"/>
              </a:rPr>
              <a:t>背  影</a:t>
            </a:r>
            <a:endParaRPr lang="zh-CN" altLang="en-US" sz="6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cs typeface="Kaiti SC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527051" y="1684867"/>
            <a:ext cx="11425767" cy="41173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能有感情地朗读课文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理解关键词语在表达感情方面所起的作用。找准线索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理清脉络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体味作者表达的思想感情。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学习本文抓住人物形象的一个特征——“背影”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在特定的环境下进行细致描写的方法。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难点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体会父爱的深沉与伟大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珍爱亲情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增进与父母的沟通与交流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学会关爱他人。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（素养）</a:t>
            </a:r>
            <a:endParaRPr lang="en-US" altLang="zh-CN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123" name="组合 5"/>
          <p:cNvGrpSpPr/>
          <p:nvPr/>
        </p:nvGrpSpPr>
        <p:grpSpPr bwMode="auto">
          <a:xfrm>
            <a:off x="239184" y="165100"/>
            <a:ext cx="2173816" cy="518583"/>
            <a:chOff x="160049" y="525491"/>
            <a:chExt cx="1629583" cy="389054"/>
          </a:xfrm>
        </p:grpSpPr>
        <p:pic>
          <p:nvPicPr>
            <p:cNvPr id="5128" name="图片 9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60049" y="536607"/>
              <a:ext cx="1629583" cy="377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9" name="文本框 11"/>
            <p:cNvSpPr txBox="1">
              <a:spLocks noChangeArrowheads="1"/>
            </p:cNvSpPr>
            <p:nvPr/>
          </p:nvSpPr>
          <p:spPr bwMode="auto">
            <a:xfrm>
              <a:off x="172162" y="525491"/>
              <a:ext cx="1231486" cy="3763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665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第一课时</a:t>
              </a:r>
              <a:endParaRPr lang="zh-CN" altLang="en-US" sz="2665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124" name="组合 11"/>
          <p:cNvGrpSpPr/>
          <p:nvPr/>
        </p:nvGrpSpPr>
        <p:grpSpPr bwMode="auto">
          <a:xfrm>
            <a:off x="-6351" y="740833"/>
            <a:ext cx="2675468" cy="666288"/>
            <a:chOff x="70" y="-63"/>
            <a:chExt cx="3161" cy="786"/>
          </a:xfrm>
        </p:grpSpPr>
        <p:sp>
          <p:nvSpPr>
            <p:cNvPr id="512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学习目标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7"/>
          <p:cNvSpPr>
            <a:spLocks noChangeArrowheads="1"/>
          </p:cNvSpPr>
          <p:nvPr/>
        </p:nvSpPr>
        <p:spPr bwMode="auto">
          <a:xfrm>
            <a:off x="814917" y="2040891"/>
            <a:ext cx="7488767" cy="29667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朱自清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1898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1948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　散文家、诗人、学者。原名自华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字佩弦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江苏扬州人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原籍浙江绍兴。代表作有《雪朝》《踪迹》《背影》《诗言志辨》等。</a:t>
            </a:r>
            <a:endParaRPr lang="zh-CN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147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615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6148" name="组合 1"/>
          <p:cNvGrpSpPr/>
          <p:nvPr/>
        </p:nvGrpSpPr>
        <p:grpSpPr bwMode="auto">
          <a:xfrm>
            <a:off x="4943264" y="670137"/>
            <a:ext cx="2324100" cy="642620"/>
            <a:chOff x="3405823" y="680403"/>
            <a:chExt cx="1743075" cy="481965"/>
          </a:xfrm>
        </p:grpSpPr>
        <p:sp>
          <p:nvSpPr>
            <p:cNvPr id="17" name="圆角矩形 16"/>
            <p:cNvSpPr/>
            <p:nvPr/>
          </p:nvSpPr>
          <p:spPr>
            <a:xfrm rot="555800">
              <a:off x="4675188" y="715963"/>
              <a:ext cx="442912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8" name="圆角矩形 17"/>
            <p:cNvSpPr/>
            <p:nvPr/>
          </p:nvSpPr>
          <p:spPr>
            <a:xfrm rot="20470821">
              <a:off x="4270375" y="7223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9" name="圆角矩形 18"/>
            <p:cNvSpPr/>
            <p:nvPr/>
          </p:nvSpPr>
          <p:spPr>
            <a:xfrm rot="319204">
              <a:off x="3851275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0" name="圆角矩形 19"/>
            <p:cNvSpPr/>
            <p:nvPr/>
          </p:nvSpPr>
          <p:spPr>
            <a:xfrm rot="21148334">
              <a:off x="3441700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6154" name="矩形 1"/>
            <p:cNvSpPr>
              <a:spLocks noChangeArrowheads="1"/>
            </p:cNvSpPr>
            <p:nvPr/>
          </p:nvSpPr>
          <p:spPr bwMode="auto">
            <a:xfrm>
              <a:off x="3405823" y="680403"/>
              <a:ext cx="1743075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作者简介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6149" name="p121-1.jpg" descr="id:2147505329;FounderCES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879417" y="1896533"/>
            <a:ext cx="2592916" cy="3259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"/>
          <p:cNvGrpSpPr/>
          <p:nvPr/>
        </p:nvGrpSpPr>
        <p:grpSpPr bwMode="auto">
          <a:xfrm>
            <a:off x="4933951" y="704850"/>
            <a:ext cx="2324100" cy="649817"/>
            <a:chOff x="3333750" y="715914"/>
            <a:chExt cx="1743075" cy="487161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914"/>
              <a:ext cx="442913" cy="41892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262"/>
              <a:ext cx="442912" cy="420513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262"/>
              <a:ext cx="441325" cy="4205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195"/>
              <a:ext cx="441325" cy="42051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7180" name="矩形 1"/>
            <p:cNvSpPr>
              <a:spLocks noChangeArrowheads="1"/>
            </p:cNvSpPr>
            <p:nvPr/>
          </p:nvSpPr>
          <p:spPr bwMode="auto">
            <a:xfrm>
              <a:off x="3333750" y="721310"/>
              <a:ext cx="1743075" cy="4817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写作背景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171" name="组合 8"/>
          <p:cNvGrpSpPr/>
          <p:nvPr/>
        </p:nvGrpSpPr>
        <p:grpSpPr bwMode="auto">
          <a:xfrm>
            <a:off x="2117" y="42333"/>
            <a:ext cx="2675467" cy="666288"/>
            <a:chOff x="70" y="-63"/>
            <a:chExt cx="3161" cy="786"/>
          </a:xfrm>
        </p:grpSpPr>
        <p:sp>
          <p:nvSpPr>
            <p:cNvPr id="717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菱形 27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7172" name="矩形 1"/>
          <p:cNvSpPr>
            <a:spLocks noChangeArrowheads="1"/>
          </p:cNvSpPr>
          <p:nvPr/>
        </p:nvSpPr>
        <p:spPr bwMode="auto">
          <a:xfrm>
            <a:off x="719667" y="1589617"/>
            <a:ext cx="10847917" cy="4406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    作者谈写作动机时曾说：“我写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，就因为文中所引的父亲的来信中的那句话。当时读了父亲的信，真的泪如泉涌。我父亲待我的许多好处，特别是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里所叙的那一回，想起来跟在眼前一般无二。我这篇文只是写实。”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圆角矩形 27"/>
          <p:cNvSpPr/>
          <p:nvPr/>
        </p:nvSpPr>
        <p:spPr>
          <a:xfrm>
            <a:off x="1863725" y="1047750"/>
            <a:ext cx="2216150" cy="492125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sz="100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8195" name="文本框 28"/>
          <p:cNvSpPr txBox="1"/>
          <p:nvPr/>
        </p:nvSpPr>
        <p:spPr>
          <a:xfrm>
            <a:off x="2335213" y="1001713"/>
            <a:ext cx="18430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3200" b="1">
                <a:solidFill>
                  <a:srgbClr val="16247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检查预习</a:t>
            </a:r>
            <a:endParaRPr lang="zh-CN" altLang="zh-CN" sz="3200" b="1">
              <a:solidFill>
                <a:srgbClr val="16247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196" name="图片 30" descr="清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1663" y="1027113"/>
            <a:ext cx="533400" cy="53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Text Box 4"/>
          <p:cNvSpPr txBox="1"/>
          <p:nvPr/>
        </p:nvSpPr>
        <p:spPr>
          <a:xfrm>
            <a:off x="2114550" y="2820988"/>
            <a:ext cx="8509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差</a:t>
            </a:r>
            <a:r>
              <a:rPr lang="zh-CN" altLang="en-US" sz="2400" b="1">
                <a:latin typeface="宋体" panose="02010600030101010101" pitchFamily="2" charset="-122"/>
              </a:rPr>
              <a:t>使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8198" name="Text Box 5"/>
          <p:cNvSpPr txBox="1"/>
          <p:nvPr/>
        </p:nvSpPr>
        <p:spPr>
          <a:xfrm>
            <a:off x="3856038" y="2811463"/>
            <a:ext cx="8874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>
                <a:latin typeface="宋体" panose="02010600030101010101" pitchFamily="2" charset="-122"/>
              </a:rPr>
              <a:t>交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卸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199" name="Rectangle 6"/>
          <p:cNvSpPr/>
          <p:nvPr/>
        </p:nvSpPr>
        <p:spPr>
          <a:xfrm>
            <a:off x="5611813" y="2778125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>
                <a:latin typeface="宋体" panose="02010600030101010101" pitchFamily="2" charset="-122"/>
              </a:rPr>
              <a:t>狼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藉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0" name="Rectangle 7"/>
          <p:cNvSpPr/>
          <p:nvPr/>
        </p:nvSpPr>
        <p:spPr>
          <a:xfrm>
            <a:off x="7196138" y="2725738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簌簌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1" name="Rectangle 8"/>
          <p:cNvSpPr/>
          <p:nvPr/>
        </p:nvSpPr>
        <p:spPr>
          <a:xfrm>
            <a:off x="2095500" y="3621088"/>
            <a:ext cx="73691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踌躇</a:t>
            </a:r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              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迂</a:t>
            </a:r>
            <a:r>
              <a:rPr lang="zh-CN" altLang="en-US" sz="2400" b="1">
                <a:solidFill>
                  <a:schemeClr val="hlink"/>
                </a:solidFill>
                <a:latin typeface="宋体" panose="02010600030101010101" pitchFamily="2" charset="-122"/>
              </a:rPr>
              <a:t>        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栅</a:t>
            </a:r>
            <a:r>
              <a:rPr lang="zh-CN" altLang="en-US" sz="2400">
                <a:latin typeface="宋体" panose="02010600030101010101" pitchFamily="2" charset="-122"/>
              </a:rPr>
              <a:t>栏</a:t>
            </a:r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       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蹒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跚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2" name="Rectangle 9"/>
          <p:cNvSpPr/>
          <p:nvPr/>
        </p:nvSpPr>
        <p:spPr>
          <a:xfrm>
            <a:off x="2095500" y="4433888"/>
            <a:ext cx="76723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橘</a:t>
            </a:r>
            <a:r>
              <a:rPr lang="zh-CN" altLang="en-US" sz="2400">
                <a:latin typeface="宋体" panose="02010600030101010101" pitchFamily="2" charset="-122"/>
              </a:rPr>
              <a:t>子</a:t>
            </a:r>
            <a:r>
              <a:rPr lang="zh-CN" altLang="en-US" sz="2400" b="1">
                <a:latin typeface="宋体" panose="02010600030101010101" pitchFamily="2" charset="-122"/>
              </a:rPr>
              <a:t>         </a:t>
            </a:r>
            <a:r>
              <a:rPr lang="zh-CN" altLang="en-US" sz="2400">
                <a:latin typeface="宋体" panose="02010600030101010101" pitchFamily="2" charset="-122"/>
              </a:rPr>
              <a:t>举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箸</a:t>
            </a:r>
            <a:r>
              <a:rPr lang="zh-CN" altLang="en-US" sz="2400" b="1" dirty="0">
                <a:latin typeface="宋体" panose="02010600030101010101" pitchFamily="2" charset="-122"/>
              </a:rPr>
              <a:t>          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赋</a:t>
            </a:r>
            <a:r>
              <a:rPr lang="zh-CN" altLang="en-US" sz="2400">
                <a:latin typeface="宋体" panose="02010600030101010101" pitchFamily="2" charset="-122"/>
              </a:rPr>
              <a:t>闲</a:t>
            </a:r>
            <a:r>
              <a:rPr lang="zh-CN" altLang="en-US" sz="2400" b="1" dirty="0">
                <a:latin typeface="宋体" panose="02010600030101010101" pitchFamily="2" charset="-122"/>
              </a:rPr>
              <a:t>         </a:t>
            </a:r>
            <a:r>
              <a:rPr lang="zh-CN" altLang="en-US" sz="2400" dirty="0">
                <a:latin typeface="宋体" panose="02010600030101010101" pitchFamily="2" charset="-122"/>
              </a:rPr>
              <a:t>擦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拭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3" name="Rectangle 10"/>
          <p:cNvSpPr/>
          <p:nvPr/>
        </p:nvSpPr>
        <p:spPr>
          <a:xfrm>
            <a:off x="2095500" y="5348288"/>
            <a:ext cx="73850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琐屑             颓</a:t>
            </a:r>
            <a:r>
              <a:rPr lang="zh-CN" altLang="en-US" sz="2400">
                <a:latin typeface="宋体" panose="02010600030101010101" pitchFamily="2" charset="-122"/>
              </a:rPr>
              <a:t>唐</a:t>
            </a:r>
            <a:r>
              <a:rPr lang="zh-CN" altLang="en-US" sz="2400" b="1" dirty="0">
                <a:latin typeface="宋体" panose="02010600030101010101" pitchFamily="2" charset="-122"/>
              </a:rPr>
              <a:t>        </a:t>
            </a:r>
            <a:r>
              <a:rPr lang="zh-CN" altLang="en-US" sz="2400" dirty="0">
                <a:latin typeface="宋体" panose="02010600030101010101" pitchFamily="2" charset="-122"/>
              </a:rPr>
              <a:t>晶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莹</a:t>
            </a:r>
            <a:r>
              <a:rPr lang="zh-CN" altLang="en-US" sz="2400" b="1" dirty="0">
                <a:latin typeface="宋体" panose="02010600030101010101" pitchFamily="2" charset="-122"/>
              </a:rPr>
              <a:t>        </a:t>
            </a:r>
            <a:r>
              <a:rPr lang="zh-CN" altLang="en-US" sz="2400" dirty="0">
                <a:latin typeface="宋体" panose="02010600030101010101" pitchFamily="2" charset="-122"/>
              </a:rPr>
              <a:t>奔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丧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4" name="Rectangle 15"/>
          <p:cNvSpPr/>
          <p:nvPr/>
        </p:nvSpPr>
        <p:spPr>
          <a:xfrm>
            <a:off x="2622550" y="2843213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chāi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05" name="Text Box 16"/>
          <p:cNvSpPr txBox="1"/>
          <p:nvPr/>
        </p:nvSpPr>
        <p:spPr>
          <a:xfrm>
            <a:off x="4387850" y="2828925"/>
            <a:ext cx="10795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xiè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06" name="Text Box 17"/>
          <p:cNvSpPr txBox="1"/>
          <p:nvPr/>
        </p:nvSpPr>
        <p:spPr>
          <a:xfrm>
            <a:off x="6242050" y="2773363"/>
            <a:ext cx="10461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jí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07" name="Rectangle 18"/>
          <p:cNvSpPr/>
          <p:nvPr/>
        </p:nvSpPr>
        <p:spPr>
          <a:xfrm>
            <a:off x="7799388" y="2717800"/>
            <a:ext cx="14430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sù sù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08" name="Text Box 19"/>
          <p:cNvSpPr txBox="1"/>
          <p:nvPr/>
        </p:nvSpPr>
        <p:spPr>
          <a:xfrm>
            <a:off x="2625725" y="3648075"/>
            <a:ext cx="21193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chóu</a:t>
            </a: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chú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09" name="Rectangle 20"/>
          <p:cNvSpPr/>
          <p:nvPr/>
        </p:nvSpPr>
        <p:spPr>
          <a:xfrm>
            <a:off x="4743450" y="3622675"/>
            <a:ext cx="13636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yū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0" name="Rectangle 21"/>
          <p:cNvSpPr/>
          <p:nvPr/>
        </p:nvSpPr>
        <p:spPr>
          <a:xfrm>
            <a:off x="6348413" y="3614738"/>
            <a:ext cx="16398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zhà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1" name="Rectangle 22"/>
          <p:cNvSpPr/>
          <p:nvPr/>
        </p:nvSpPr>
        <p:spPr>
          <a:xfrm>
            <a:off x="8605838" y="3609975"/>
            <a:ext cx="18335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pán shān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2" name="Text Box 23"/>
          <p:cNvSpPr txBox="1"/>
          <p:nvPr/>
        </p:nvSpPr>
        <p:spPr>
          <a:xfrm>
            <a:off x="2762250" y="4414838"/>
            <a:ext cx="1025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jú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3" name="Rectangle 24"/>
          <p:cNvSpPr/>
          <p:nvPr/>
        </p:nvSpPr>
        <p:spPr>
          <a:xfrm>
            <a:off x="4508500" y="4424363"/>
            <a:ext cx="11080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zhù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4" name="Rectangle 25"/>
          <p:cNvSpPr/>
          <p:nvPr/>
        </p:nvSpPr>
        <p:spPr>
          <a:xfrm>
            <a:off x="6348413" y="4438650"/>
            <a:ext cx="12938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fù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5" name="Rectangle 26"/>
          <p:cNvSpPr/>
          <p:nvPr/>
        </p:nvSpPr>
        <p:spPr>
          <a:xfrm>
            <a:off x="8759825" y="4005263"/>
            <a:ext cx="13684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shì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6" name="Text Box 27"/>
          <p:cNvSpPr txBox="1"/>
          <p:nvPr/>
        </p:nvSpPr>
        <p:spPr>
          <a:xfrm>
            <a:off x="2771775" y="5307013"/>
            <a:ext cx="16779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suǒ xiè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7" name="Text Box 28"/>
          <p:cNvSpPr txBox="1"/>
          <p:nvPr/>
        </p:nvSpPr>
        <p:spPr>
          <a:xfrm>
            <a:off x="4946650" y="5356225"/>
            <a:ext cx="12938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tuí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8" name="Rectangle 29"/>
          <p:cNvSpPr/>
          <p:nvPr/>
        </p:nvSpPr>
        <p:spPr>
          <a:xfrm>
            <a:off x="6605588" y="5360988"/>
            <a:ext cx="15605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yíng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8219" name="Text Box 30"/>
          <p:cNvSpPr txBox="1"/>
          <p:nvPr/>
        </p:nvSpPr>
        <p:spPr>
          <a:xfrm>
            <a:off x="8497888" y="5346700"/>
            <a:ext cx="14271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dirty="0">
                <a:latin typeface="宋体" panose="02010600030101010101" pitchFamily="2" charset="-122"/>
              </a:rPr>
              <a:t>  </a:t>
            </a:r>
            <a:r>
              <a:rPr lang="zh-CN" altLang="en-US" sz="2400" dirty="0">
                <a:latin typeface="宋体" panose="02010600030101010101" pitchFamily="2" charset="-122"/>
              </a:rPr>
              <a:t>（</a:t>
            </a:r>
            <a:r>
              <a:rPr lang="en-US" altLang="zh-CN" sz="2400" err="1">
                <a:solidFill>
                  <a:srgbClr val="0000FF"/>
                </a:solidFill>
                <a:latin typeface="宋体" panose="02010600030101010101" pitchFamily="2" charset="-122"/>
              </a:rPr>
              <a:t>sāng</a:t>
            </a:r>
            <a:r>
              <a:rPr lang="zh-CN" altLang="en-US" sz="2400" dirty="0">
                <a:latin typeface="宋体" panose="02010600030101010101" pitchFamily="2" charset="-122"/>
              </a:rPr>
              <a:t>）</a:t>
            </a:r>
            <a:endParaRPr lang="zh-CN" altLang="en-US" sz="2400">
              <a:latin typeface="宋体" panose="02010600030101010101" pitchFamily="2" charset="-122"/>
            </a:endParaRPr>
          </a:p>
        </p:txBody>
      </p:sp>
      <p:sp>
        <p:nvSpPr>
          <p:cNvPr id="8220" name="文本框 8220"/>
          <p:cNvSpPr txBox="1"/>
          <p:nvPr/>
        </p:nvSpPr>
        <p:spPr>
          <a:xfrm>
            <a:off x="2095500" y="1846263"/>
            <a:ext cx="32686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 dirty="0">
                <a:latin typeface="宋体" panose="02010600030101010101" pitchFamily="2" charset="-122"/>
              </a:rPr>
              <a:t>1.</a:t>
            </a:r>
            <a:r>
              <a:rPr lang="zh-CN" altLang="en-US" sz="2400" b="1" dirty="0">
                <a:latin typeface="宋体" panose="02010600030101010101" pitchFamily="2" charset="-122"/>
              </a:rPr>
              <a:t>订正字音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8205" grpId="0"/>
      <p:bldP spid="8206" grpId="0"/>
      <p:bldP spid="8207" grpId="0"/>
      <p:bldP spid="8208" grpId="0"/>
      <p:bldP spid="8209" grpId="0"/>
      <p:bldP spid="8210" grpId="0"/>
      <p:bldP spid="8211" grpId="0"/>
      <p:bldP spid="8212" grpId="0"/>
      <p:bldP spid="8213" grpId="0"/>
      <p:bldP spid="8214" grpId="0"/>
      <p:bldP spid="8215" grpId="0"/>
      <p:bldP spid="8216" grpId="0"/>
      <p:bldP spid="8217" grpId="0"/>
      <p:bldP spid="8218" grpId="0"/>
      <p:bldP spid="8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28"/>
          <p:cNvSpPr>
            <a:spLocks noChangeArrowheads="1"/>
          </p:cNvSpPr>
          <p:nvPr/>
        </p:nvSpPr>
        <p:spPr bwMode="auto">
          <a:xfrm>
            <a:off x="1488017" y="2468033"/>
            <a:ext cx="4453467" cy="21837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（     ）狼藉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（     ）慰藉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19" name="矩形 29"/>
          <p:cNvSpPr>
            <a:spLocks noChangeArrowheads="1"/>
          </p:cNvSpPr>
          <p:nvPr/>
        </p:nvSpPr>
        <p:spPr bwMode="auto">
          <a:xfrm>
            <a:off x="624417" y="3141133"/>
            <a:ext cx="69342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藉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2455333" y="2660651"/>
            <a:ext cx="6646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jí</a:t>
            </a:r>
            <a:endParaRPr lang="en-US" altLang="zh-CN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2351617" y="3716867"/>
            <a:ext cx="9609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jiè</a:t>
            </a:r>
            <a:endParaRPr lang="en-US" altLang="zh-CN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9222" name="矩形 33"/>
          <p:cNvSpPr>
            <a:spLocks noChangeArrowheads="1"/>
          </p:cNvSpPr>
          <p:nvPr/>
        </p:nvSpPr>
        <p:spPr bwMode="auto">
          <a:xfrm>
            <a:off x="6864351" y="1411817"/>
            <a:ext cx="4993216" cy="21837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（       ）丧葬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（       ）丧气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3" name="矩形 34"/>
          <p:cNvSpPr>
            <a:spLocks noChangeArrowheads="1"/>
          </p:cNvSpPr>
          <p:nvPr/>
        </p:nvSpPr>
        <p:spPr bwMode="auto">
          <a:xfrm>
            <a:off x="5971117" y="1940984"/>
            <a:ext cx="69342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丧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左大括号 35"/>
          <p:cNvSpPr/>
          <p:nvPr/>
        </p:nvSpPr>
        <p:spPr>
          <a:xfrm>
            <a:off x="6731000" y="1797051"/>
            <a:ext cx="264584" cy="1502833"/>
          </a:xfrm>
          <a:prstGeom prst="leftBrace">
            <a:avLst>
              <a:gd name="adj1" fmla="val 4168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665"/>
          </a:p>
        </p:txBody>
      </p:sp>
      <p:sp>
        <p:nvSpPr>
          <p:cNvPr id="37" name="矩形 36"/>
          <p:cNvSpPr>
            <a:spLocks noChangeArrowheads="1"/>
          </p:cNvSpPr>
          <p:nvPr/>
        </p:nvSpPr>
        <p:spPr bwMode="auto">
          <a:xfrm>
            <a:off x="7670800" y="1553633"/>
            <a:ext cx="17864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sān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ɡ</a:t>
            </a:r>
            <a:endParaRPr lang="en-US" altLang="zh-CN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7702551" y="2730500"/>
            <a:ext cx="18499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sàn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ɡ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9227" name="矩形 38"/>
          <p:cNvSpPr>
            <a:spLocks noChangeArrowheads="1"/>
          </p:cNvSpPr>
          <p:nvPr/>
        </p:nvSpPr>
        <p:spPr bwMode="auto">
          <a:xfrm>
            <a:off x="6872817" y="4102100"/>
            <a:ext cx="5022849" cy="21837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（      ）哄堂大笑（      ）起哄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8" name="矩形 39"/>
          <p:cNvSpPr>
            <a:spLocks noChangeArrowheads="1"/>
          </p:cNvSpPr>
          <p:nvPr/>
        </p:nvSpPr>
        <p:spPr bwMode="auto">
          <a:xfrm>
            <a:off x="6030384" y="4631267"/>
            <a:ext cx="69342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哄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" name="矩形 41"/>
          <p:cNvSpPr>
            <a:spLocks noChangeArrowheads="1"/>
          </p:cNvSpPr>
          <p:nvPr/>
        </p:nvSpPr>
        <p:spPr bwMode="auto">
          <a:xfrm>
            <a:off x="7522633" y="4362451"/>
            <a:ext cx="18457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h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ō</a:t>
            </a:r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n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ɡ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43" name="矩形 42"/>
          <p:cNvSpPr>
            <a:spLocks noChangeArrowheads="1"/>
          </p:cNvSpPr>
          <p:nvPr/>
        </p:nvSpPr>
        <p:spPr bwMode="auto">
          <a:xfrm>
            <a:off x="7495117" y="5418667"/>
            <a:ext cx="17758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h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ò</a:t>
            </a:r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n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ɡ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汉语拼音" panose="000B0604020202020204" pitchFamily="34" charset="0"/>
            </a:endParaRPr>
          </a:p>
        </p:txBody>
      </p:sp>
      <p:grpSp>
        <p:nvGrpSpPr>
          <p:cNvPr id="9231" name="组合 1"/>
          <p:cNvGrpSpPr/>
          <p:nvPr/>
        </p:nvGrpSpPr>
        <p:grpSpPr bwMode="auto">
          <a:xfrm>
            <a:off x="624417" y="720937"/>
            <a:ext cx="1998133" cy="642620"/>
            <a:chOff x="611188" y="680403"/>
            <a:chExt cx="1498600" cy="481965"/>
          </a:xfrm>
        </p:grpSpPr>
        <p:sp>
          <p:nvSpPr>
            <p:cNvPr id="28" name="圆角矩形 27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44" name="圆角矩形 43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45" name="圆角矩形 44"/>
            <p:cNvSpPr/>
            <p:nvPr/>
          </p:nvSpPr>
          <p:spPr>
            <a:xfrm rot="21148334">
              <a:off x="646113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9241" name="矩形 1"/>
            <p:cNvSpPr>
              <a:spLocks noChangeArrowheads="1"/>
            </p:cNvSpPr>
            <p:nvPr/>
          </p:nvSpPr>
          <p:spPr bwMode="auto">
            <a:xfrm>
              <a:off x="611188" y="680403"/>
              <a:ext cx="1498600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多音字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232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923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9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菱形 49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51" name="左大括号 50"/>
          <p:cNvSpPr/>
          <p:nvPr/>
        </p:nvSpPr>
        <p:spPr>
          <a:xfrm>
            <a:off x="6790267" y="4510617"/>
            <a:ext cx="264584" cy="1502833"/>
          </a:xfrm>
          <a:prstGeom prst="leftBrace">
            <a:avLst>
              <a:gd name="adj1" fmla="val 4168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665"/>
          </a:p>
        </p:txBody>
      </p:sp>
      <p:sp>
        <p:nvSpPr>
          <p:cNvPr id="52" name="左大括号 51"/>
          <p:cNvSpPr/>
          <p:nvPr/>
        </p:nvSpPr>
        <p:spPr>
          <a:xfrm>
            <a:off x="1413933" y="2948517"/>
            <a:ext cx="264584" cy="1502833"/>
          </a:xfrm>
          <a:prstGeom prst="leftBrace">
            <a:avLst>
              <a:gd name="adj1" fmla="val 4168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665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7" grpId="0"/>
      <p:bldP spid="38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1102784" y="2372784"/>
            <a:ext cx="45931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</a:t>
            </a:r>
            <a:r>
              <a:rPr lang="en-US" altLang="zh-CN" sz="3735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jí  </a:t>
            </a:r>
            <a:r>
              <a:rPr lang="zh-CN" altLang="en-US" sz="3735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）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5467351" y="1892300"/>
            <a:ext cx="352107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蹒</a:t>
            </a:r>
            <a:r>
              <a:rPr lang="en-US" altLang="zh-CN" sz="3735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shān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5469467" y="3054351"/>
            <a:ext cx="328358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735"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zhà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汉语拼音" panose="000B0604020202020204" pitchFamily="34" charset="0"/>
              </a:rPr>
              <a:t>（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汉语拼音" panose="000B0604020202020204" pitchFamily="34" charset="0"/>
              </a:rPr>
              <a:t>    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汉语拼音" panose="000B0604020202020204" pitchFamily="34" charset="0"/>
              </a:rPr>
              <a:t>）栏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069590" y="2354368"/>
            <a:ext cx="65976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籍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6" name="TextBox 9"/>
          <p:cNvSpPr txBox="1">
            <a:spLocks noChangeArrowheads="1"/>
          </p:cNvSpPr>
          <p:nvPr/>
        </p:nvSpPr>
        <p:spPr bwMode="auto">
          <a:xfrm>
            <a:off x="1200151" y="3524251"/>
            <a:ext cx="42333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狼</a:t>
            </a:r>
            <a:r>
              <a:rPr lang="en-US" altLang="zh-CN" sz="3735"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jí</a:t>
            </a:r>
            <a:r>
              <a:rPr lang="en-US" altLang="zh-CN" sz="3735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069590" y="3505835"/>
            <a:ext cx="65976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藉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814917" y="2660651"/>
            <a:ext cx="364067" cy="1536700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73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5135033" y="2038351"/>
            <a:ext cx="332317" cy="2637367"/>
          </a:xfrm>
          <a:prstGeom prst="leftBrace">
            <a:avLst>
              <a:gd name="adj1" fmla="val 31792"/>
              <a:gd name="adj2" fmla="val 50000"/>
            </a:avLst>
          </a:prstGeom>
          <a:noFill/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735" kern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50" name="TextBox 9"/>
          <p:cNvSpPr txBox="1">
            <a:spLocks noChangeArrowheads="1"/>
          </p:cNvSpPr>
          <p:nvPr/>
        </p:nvSpPr>
        <p:spPr bwMode="auto">
          <a:xfrm>
            <a:off x="5613400" y="4197351"/>
            <a:ext cx="55710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latin typeface="黑体" panose="02010609060101010101" pitchFamily="49" charset="-122"/>
                <a:ea typeface="黑体" panose="02010609060101010101" pitchFamily="49" charset="-122"/>
                <a:cs typeface="汉语拼音" panose="000B0604020202020204" pitchFamily="34" charset="0"/>
              </a:rPr>
              <a:t>shān shān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汉语拼音" panose="000B0604020202020204" pitchFamily="34" charset="0"/>
              </a:rPr>
              <a:t>（    ）来迟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汉语拼音" panose="000B0604020202020204" pitchFamily="34" charset="0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8259187" y="4171951"/>
            <a:ext cx="113665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姗姗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7054851" y="3020484"/>
            <a:ext cx="65976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栅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7727951" y="1854200"/>
            <a:ext cx="65976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54" name="组合 1"/>
          <p:cNvGrpSpPr/>
          <p:nvPr/>
        </p:nvGrpSpPr>
        <p:grpSpPr bwMode="auto">
          <a:xfrm>
            <a:off x="698712" y="886249"/>
            <a:ext cx="1998133" cy="642620"/>
            <a:chOff x="590709" y="702787"/>
            <a:chExt cx="1498600" cy="481965"/>
          </a:xfrm>
        </p:grpSpPr>
        <p:sp>
          <p:nvSpPr>
            <p:cNvPr id="25" name="圆角矩形 24"/>
            <p:cNvSpPr/>
            <p:nvPr/>
          </p:nvSpPr>
          <p:spPr>
            <a:xfrm rot="20326116">
              <a:off x="1604963" y="719138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6" name="圆角矩形 25"/>
            <p:cNvSpPr/>
            <p:nvPr/>
          </p:nvSpPr>
          <p:spPr>
            <a:xfrm rot="319204">
              <a:off x="1119188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7" name="圆角矩形 26"/>
            <p:cNvSpPr/>
            <p:nvPr/>
          </p:nvSpPr>
          <p:spPr>
            <a:xfrm rot="21148334">
              <a:off x="646113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0262" name="矩形 1"/>
            <p:cNvSpPr>
              <a:spLocks noChangeArrowheads="1"/>
            </p:cNvSpPr>
            <p:nvPr/>
          </p:nvSpPr>
          <p:spPr bwMode="auto">
            <a:xfrm>
              <a:off x="590709" y="702787"/>
              <a:ext cx="1498600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形近字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0255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025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菱形 31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38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7"/>
          <p:cNvSpPr>
            <a:spLocks noChangeArrowheads="1"/>
          </p:cNvSpPr>
          <p:nvPr/>
        </p:nvSpPr>
        <p:spPr bwMode="auto">
          <a:xfrm>
            <a:off x="664633" y="159596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差使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987551" y="1604433"/>
            <a:ext cx="9410700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旧时指官场中临时委任的职务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后来也泛指职务或官职。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8" name="矩形 19"/>
          <p:cNvSpPr>
            <a:spLocks noChangeArrowheads="1"/>
          </p:cNvSpPr>
          <p:nvPr/>
        </p:nvSpPr>
        <p:spPr bwMode="auto">
          <a:xfrm>
            <a:off x="664633" y="2755900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奔丧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987551" y="2755900"/>
            <a:ext cx="96964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从外地急忙赶回去料理长辈亲属的丧事。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0" name="矩形 21"/>
          <p:cNvSpPr>
            <a:spLocks noChangeArrowheads="1"/>
          </p:cNvSpPr>
          <p:nvPr/>
        </p:nvSpPr>
        <p:spPr bwMode="auto">
          <a:xfrm>
            <a:off x="664633" y="3566584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交卸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987551" y="3572933"/>
            <a:ext cx="72961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旧时官吏卸职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向后任交代。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矩形 23"/>
          <p:cNvSpPr>
            <a:spLocks noChangeArrowheads="1"/>
          </p:cNvSpPr>
          <p:nvPr/>
        </p:nvSpPr>
        <p:spPr bwMode="auto">
          <a:xfrm>
            <a:off x="664633" y="43751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狼藉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1987551" y="4389967"/>
            <a:ext cx="53911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乱七八糟的样子。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4" name="矩形 25"/>
          <p:cNvSpPr>
            <a:spLocks noChangeArrowheads="1"/>
          </p:cNvSpPr>
          <p:nvPr/>
        </p:nvSpPr>
        <p:spPr bwMode="auto">
          <a:xfrm>
            <a:off x="664633" y="51837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簌簌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987551" y="5253567"/>
            <a:ext cx="4320116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纷纷落下的样子。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276" name="组合 1"/>
          <p:cNvGrpSpPr/>
          <p:nvPr/>
        </p:nvGrpSpPr>
        <p:grpSpPr bwMode="auto">
          <a:xfrm>
            <a:off x="4933951" y="645584"/>
            <a:ext cx="2324100" cy="736600"/>
            <a:chOff x="3406775" y="598488"/>
            <a:chExt cx="1743075" cy="552450"/>
          </a:xfrm>
        </p:grpSpPr>
        <p:sp>
          <p:nvSpPr>
            <p:cNvPr id="26" name="圆角矩形 25"/>
            <p:cNvSpPr/>
            <p:nvPr/>
          </p:nvSpPr>
          <p:spPr>
            <a:xfrm rot="555800">
              <a:off x="4675187" y="7159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8" name="圆角矩形 27"/>
            <p:cNvSpPr/>
            <p:nvPr/>
          </p:nvSpPr>
          <p:spPr>
            <a:xfrm rot="20470821">
              <a:off x="4270375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9" name="圆角矩形 28"/>
            <p:cNvSpPr/>
            <p:nvPr/>
          </p:nvSpPr>
          <p:spPr>
            <a:xfrm rot="319204">
              <a:off x="3851275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30" name="圆角矩形 29"/>
            <p:cNvSpPr/>
            <p:nvPr/>
          </p:nvSpPr>
          <p:spPr>
            <a:xfrm rot="21148334">
              <a:off x="3441700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11285" name="矩形 1"/>
            <p:cNvSpPr>
              <a:spLocks noChangeArrowheads="1"/>
            </p:cNvSpPr>
            <p:nvPr/>
          </p:nvSpPr>
          <p:spPr bwMode="auto">
            <a:xfrm>
              <a:off x="3406775" y="598488"/>
              <a:ext cx="1743075" cy="4819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词语解释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1277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127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4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菱形 34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5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7"/>
          <p:cNvSpPr>
            <a:spLocks noChangeArrowheads="1"/>
          </p:cNvSpPr>
          <p:nvPr/>
        </p:nvSpPr>
        <p:spPr bwMode="auto">
          <a:xfrm>
            <a:off x="624417" y="10985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典质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968500" y="1123951"/>
            <a:ext cx="8832851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把财物等典当、抵押出去。典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典当。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抵押。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2" name="矩形 19"/>
          <p:cNvSpPr>
            <a:spLocks noChangeArrowheads="1"/>
          </p:cNvSpPr>
          <p:nvPr/>
        </p:nvSpPr>
        <p:spPr bwMode="auto">
          <a:xfrm>
            <a:off x="624417" y="2514600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赋闲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968500" y="2444751"/>
            <a:ext cx="998431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文中指失业在家。晋代潘岳辞官家居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作《闲居赋》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后称罢官闲居、失业无事为赋闲。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4" name="矩形 23"/>
          <p:cNvSpPr>
            <a:spLocks noChangeArrowheads="1"/>
          </p:cNvSpPr>
          <p:nvPr/>
        </p:nvSpPr>
        <p:spPr bwMode="auto">
          <a:xfrm>
            <a:off x="624417" y="3884084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妥帖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1968500" y="3909484"/>
            <a:ext cx="53911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妥当合适。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矩形 25"/>
          <p:cNvSpPr>
            <a:spLocks noChangeArrowheads="1"/>
          </p:cNvSpPr>
          <p:nvPr/>
        </p:nvSpPr>
        <p:spPr bwMode="auto">
          <a:xfrm>
            <a:off x="624417" y="4842933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踌躇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968500" y="4845051"/>
            <a:ext cx="43201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犹豫。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298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229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菱形 32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5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7"/>
          <p:cNvSpPr>
            <a:spLocks noChangeArrowheads="1"/>
          </p:cNvSpPr>
          <p:nvPr/>
        </p:nvSpPr>
        <p:spPr bwMode="auto">
          <a:xfrm>
            <a:off x="573617" y="122131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蹒跚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871135" y="1221317"/>
            <a:ext cx="950545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腿脚不灵便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走路缓慢、摇摆的样子。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6" name="矩形 19"/>
          <p:cNvSpPr>
            <a:spLocks noChangeArrowheads="1"/>
          </p:cNvSpPr>
          <p:nvPr/>
        </p:nvSpPr>
        <p:spPr bwMode="auto">
          <a:xfrm>
            <a:off x="573617" y="2184400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颓唐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871133" y="2205567"/>
            <a:ext cx="96964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衰颓败落。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18" name="矩形 21"/>
          <p:cNvSpPr>
            <a:spLocks noChangeArrowheads="1"/>
          </p:cNvSpPr>
          <p:nvPr/>
        </p:nvSpPr>
        <p:spPr bwMode="auto">
          <a:xfrm>
            <a:off x="573617" y="3145367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琐屑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871133" y="3189817"/>
            <a:ext cx="72961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细小而琐碎的事。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矩形 23"/>
          <p:cNvSpPr>
            <a:spLocks noChangeArrowheads="1"/>
          </p:cNvSpPr>
          <p:nvPr/>
        </p:nvSpPr>
        <p:spPr bwMode="auto">
          <a:xfrm>
            <a:off x="573617" y="4108451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大去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1871133" y="4174067"/>
            <a:ext cx="53911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委婉语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指死亡。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2" name="矩形 23"/>
          <p:cNvSpPr>
            <a:spLocks noChangeArrowheads="1"/>
          </p:cNvSpPr>
          <p:nvPr/>
        </p:nvSpPr>
        <p:spPr bwMode="auto">
          <a:xfrm>
            <a:off x="573617" y="5071533"/>
            <a:ext cx="161353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惨淡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1871133" y="5158317"/>
            <a:ext cx="83523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凄凉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萧条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不景气。</a:t>
            </a:r>
            <a:endParaRPr lang="zh-CN" altLang="zh-CN" sz="3735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3325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332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34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菱形 34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1"/>
          <p:cNvSpPr>
            <a:spLocks noChangeArrowheads="1"/>
          </p:cNvSpPr>
          <p:nvPr/>
        </p:nvSpPr>
        <p:spPr bwMode="auto">
          <a:xfrm>
            <a:off x="556684" y="1128184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祸不单行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矩形 12"/>
          <p:cNvSpPr>
            <a:spLocks noChangeArrowheads="1"/>
          </p:cNvSpPr>
          <p:nvPr/>
        </p:nvSpPr>
        <p:spPr bwMode="auto">
          <a:xfrm>
            <a:off x="2901951" y="1111251"/>
            <a:ext cx="495173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指不幸的事接连发生。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0" name="矩形 13"/>
          <p:cNvSpPr>
            <a:spLocks noChangeArrowheads="1"/>
          </p:cNvSpPr>
          <p:nvPr/>
        </p:nvSpPr>
        <p:spPr bwMode="auto">
          <a:xfrm>
            <a:off x="556684" y="2667000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触目伤怀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8" name="矩形 14"/>
          <p:cNvSpPr>
            <a:spLocks noChangeArrowheads="1"/>
          </p:cNvSpPr>
          <p:nvPr/>
        </p:nvSpPr>
        <p:spPr bwMode="auto">
          <a:xfrm>
            <a:off x="2901951" y="2565400"/>
            <a:ext cx="8187267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看到眼前的景物而引起内心悲伤。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本文指看到家庭败落的情况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心里感到悲伤。怀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心。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2" name="矩形 15"/>
          <p:cNvSpPr>
            <a:spLocks noChangeArrowheads="1"/>
          </p:cNvSpPr>
          <p:nvPr/>
        </p:nvSpPr>
        <p:spPr bwMode="auto">
          <a:xfrm>
            <a:off x="527051" y="5156200"/>
            <a:ext cx="256730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不能自已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矩形 16"/>
          <p:cNvSpPr>
            <a:spLocks noChangeArrowheads="1"/>
          </p:cNvSpPr>
          <p:nvPr/>
        </p:nvSpPr>
        <p:spPr bwMode="auto">
          <a:xfrm>
            <a:off x="2901951" y="5143500"/>
            <a:ext cx="751416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自己控制不住自己的感情。已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停止。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这里是控制的意思。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344" name="组合 55"/>
          <p:cNvGrpSpPr/>
          <p:nvPr/>
        </p:nvGrpSpPr>
        <p:grpSpPr bwMode="auto">
          <a:xfrm>
            <a:off x="-4233" y="-27517"/>
            <a:ext cx="2675467" cy="666289"/>
            <a:chOff x="70" y="-63"/>
            <a:chExt cx="3161" cy="786"/>
          </a:xfrm>
        </p:grpSpPr>
        <p:sp>
          <p:nvSpPr>
            <p:cNvPr id="1434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预习检查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1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8" grpId="0"/>
      <p:bldP spid="184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2"/>
          <p:cNvSpPr txBox="1">
            <a:spLocks noChangeArrowheads="1"/>
          </p:cNvSpPr>
          <p:nvPr/>
        </p:nvSpPr>
        <p:spPr bwMode="auto">
          <a:xfrm>
            <a:off x="527051" y="645584"/>
            <a:ext cx="11425767" cy="11582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465" b="1" dirty="0">
                <a:latin typeface="宋体" panose="02010600030101010101" pitchFamily="2" charset="-122"/>
                <a:sym typeface="+mn-ea"/>
              </a:rPr>
              <a:t>    读课文，找出课文中描写背影的句子，并说一说哪一处最令你感动。</a:t>
            </a:r>
            <a:endParaRPr lang="zh-CN" altLang="en-US" sz="3465" noProof="1">
              <a:latin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527051" y="1797051"/>
            <a:ext cx="9410700" cy="4726516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en-US" altLang="zh-CN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我与父亲不相见已二年余了，我最不能忘记的是他的</a:t>
            </a:r>
            <a:r>
              <a:rPr lang="zh-CN" altLang="en-US" sz="3065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背影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。</a:t>
            </a:r>
            <a:endParaRPr lang="zh-CN" altLang="en-US" sz="3065" b="1" kern="0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zh-CN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他用两手攀着上面，两脚再向上缩；他肥胖的身子向左微倾，显出努力的样子，这时我看见他的背影，我的泪很快地流下来了。</a:t>
            </a:r>
            <a:endParaRPr lang="en-US" altLang="zh-CN" sz="3065" b="1" kern="0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zh-CN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等他的</a:t>
            </a:r>
            <a:r>
              <a:rPr lang="zh-CN" altLang="en-US" sz="3065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背影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混入来来往往的人里，再找不着了，我便进来坐下，我的眼泪又来了。</a:t>
            </a:r>
            <a:endParaRPr lang="en-US" altLang="zh-CN" sz="3065" b="1" kern="0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zh-CN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4.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我读到此处，在晶莹的泪光中，又看见那肥胖的、青布棉袍黑布马褂的</a:t>
            </a:r>
            <a:r>
              <a:rPr lang="zh-CN" altLang="en-US" sz="3065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背影</a:t>
            </a:r>
            <a:r>
              <a:rPr lang="zh-CN" altLang="en-US" sz="3065" b="1" kern="0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。</a:t>
            </a:r>
            <a:endParaRPr lang="zh-CN" altLang="en-US" sz="3065" b="1" kern="0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5364" name="文本框 3"/>
          <p:cNvSpPr txBox="1">
            <a:spLocks noChangeArrowheads="1"/>
          </p:cNvSpPr>
          <p:nvPr/>
        </p:nvSpPr>
        <p:spPr bwMode="auto">
          <a:xfrm>
            <a:off x="10001251" y="1989667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5" name="文本框 4"/>
          <p:cNvSpPr txBox="1">
            <a:spLocks noChangeArrowheads="1"/>
          </p:cNvSpPr>
          <p:nvPr/>
        </p:nvSpPr>
        <p:spPr bwMode="auto">
          <a:xfrm>
            <a:off x="10001251" y="3202517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6" name="文本框 5"/>
          <p:cNvSpPr txBox="1">
            <a:spLocks noChangeArrowheads="1"/>
          </p:cNvSpPr>
          <p:nvPr/>
        </p:nvSpPr>
        <p:spPr bwMode="auto">
          <a:xfrm>
            <a:off x="10001251" y="4364567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7" name="文本框 6"/>
          <p:cNvSpPr txBox="1">
            <a:spLocks noChangeArrowheads="1"/>
          </p:cNvSpPr>
          <p:nvPr/>
        </p:nvSpPr>
        <p:spPr bwMode="auto">
          <a:xfrm>
            <a:off x="10001251" y="54207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endParaRPr lang="zh-CN" altLang="en-US" sz="373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5368" name="组合 8"/>
          <p:cNvGrpSpPr/>
          <p:nvPr/>
        </p:nvGrpSpPr>
        <p:grpSpPr bwMode="auto">
          <a:xfrm>
            <a:off x="0" y="-27517"/>
            <a:ext cx="2675467" cy="666289"/>
            <a:chOff x="70" y="-63"/>
            <a:chExt cx="3161" cy="786"/>
          </a:xfrm>
        </p:grpSpPr>
        <p:sp>
          <p:nvSpPr>
            <p:cNvPr id="1536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5364" grpId="0"/>
      <p:bldP spid="15365" grpId="0"/>
      <p:bldP spid="15366" grpId="0"/>
      <p:bldP spid="153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3"/>
          <p:cNvSpPr txBox="1">
            <a:spLocks noChangeArrowheads="1"/>
          </p:cNvSpPr>
          <p:nvPr/>
        </p:nvSpPr>
        <p:spPr bwMode="auto">
          <a:xfrm>
            <a:off x="620184" y="6455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思背影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文本框 99"/>
          <p:cNvSpPr txBox="1">
            <a:spLocks noChangeArrowheads="1"/>
          </p:cNvSpPr>
          <p:nvPr/>
        </p:nvSpPr>
        <p:spPr bwMode="auto">
          <a:xfrm>
            <a:off x="719667" y="3007784"/>
            <a:ext cx="10945284" cy="29667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开篇点题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。思念父亲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“我”最不能忘记的是他的“背影”。</a:t>
            </a:r>
            <a:endParaRPr lang="zh-CN" altLang="zh-CN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这句话表达了对父亲的思念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为全文定下</a:t>
            </a:r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感情基调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又提示</a:t>
            </a:r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全文的内容核心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突出背影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引起悬念。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8" name="文本框 100"/>
          <p:cNvSpPr txBox="1">
            <a:spLocks noChangeArrowheads="1"/>
          </p:cNvSpPr>
          <p:nvPr/>
        </p:nvSpPr>
        <p:spPr bwMode="auto">
          <a:xfrm>
            <a:off x="719667" y="1388533"/>
            <a:ext cx="10945284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我与父亲不相见已二年余了</a:t>
            </a:r>
            <a:r>
              <a:rPr lang="zh-CN" altLang="en-US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我</a:t>
            </a:r>
            <a:r>
              <a:rPr lang="zh-CN" altLang="zh-CN" sz="3735" b="1" dirty="0">
                <a:solidFill>
                  <a:srgbClr val="FF0000"/>
                </a:solidFill>
                <a:latin typeface="宋体" panose="02010600030101010101" pitchFamily="2" charset="-122"/>
              </a:rPr>
              <a:t>最不能忘记</a:t>
            </a:r>
            <a:r>
              <a:rPr lang="zh-CN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的是他的背影。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grpSp>
        <p:nvGrpSpPr>
          <p:cNvPr id="16389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639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"/>
          <p:cNvSpPr txBox="1">
            <a:spLocks noChangeArrowheads="1"/>
          </p:cNvSpPr>
          <p:nvPr/>
        </p:nvSpPr>
        <p:spPr bwMode="auto">
          <a:xfrm>
            <a:off x="620184" y="908051"/>
            <a:ext cx="11178116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    我与父亲最后一次相见在什么时候？什么地点？当时见面的情景如何？</a:t>
            </a:r>
            <a:endParaRPr lang="zh-CN" altLang="en-US" sz="3735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01" name="文本框 100"/>
          <p:cNvSpPr txBox="1">
            <a:spLocks noChangeArrowheads="1"/>
          </p:cNvSpPr>
          <p:nvPr/>
        </p:nvSpPr>
        <p:spPr bwMode="auto">
          <a:xfrm>
            <a:off x="814917" y="2736851"/>
            <a:ext cx="6817783" cy="23920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时间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两年前的冬天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地点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徐州</a:t>
            </a:r>
            <a:endParaRPr lang="en-US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背景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祖母死了</a:t>
            </a:r>
            <a:r>
              <a:rPr lang="zh-CN" altLang="en-US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zh-CN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2.</a:t>
            </a:r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父亲的差使也交卸了。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2" name="矩形 1"/>
          <p:cNvSpPr>
            <a:spLocks noChangeArrowheads="1"/>
          </p:cNvSpPr>
          <p:nvPr/>
        </p:nvSpPr>
        <p:spPr bwMode="auto">
          <a:xfrm>
            <a:off x="8439151" y="3909484"/>
            <a:ext cx="2090420" cy="12414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祸不单行</a:t>
            </a:r>
            <a:endParaRPr lang="en-US" altLang="zh-CN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家境惨淡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7413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741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标注 8"/>
          <p:cNvSpPr/>
          <p:nvPr/>
        </p:nvSpPr>
        <p:spPr>
          <a:xfrm>
            <a:off x="2254251" y="1123951"/>
            <a:ext cx="9505949" cy="960967"/>
          </a:xfrm>
          <a:prstGeom prst="wedgeRoundRectCallout">
            <a:avLst>
              <a:gd name="adj1" fmla="val 30333"/>
              <a:gd name="adj2" fmla="val 42543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从父亲的穿戴，可以看出父亲因为祖母的去世和差事的丢失而心情忧郁。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719667" y="4965700"/>
            <a:ext cx="9872133" cy="1056217"/>
          </a:xfrm>
          <a:prstGeom prst="wedgeRoundRectCallout">
            <a:avLst>
              <a:gd name="adj1" fmla="val 17504"/>
              <a:gd name="adj2" fmla="val -47684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通过对父亲买橘子的一系列的动作描写，写出父亲动作不便，渗透着满满的父爱和作者深深的感动。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0" name="文本框 2"/>
          <p:cNvSpPr txBox="1">
            <a:spLocks noChangeArrowheads="1"/>
          </p:cNvSpPr>
          <p:nvPr/>
        </p:nvSpPr>
        <p:spPr bwMode="auto">
          <a:xfrm>
            <a:off x="730251" y="2180167"/>
            <a:ext cx="11029949" cy="255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我看见他戴着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黑布小帽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，穿着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黑布大马褂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深青布棉袍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蹒跚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地走到铁道边，慢慢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探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身下去，尚不大难。可是他穿过铁道，要爬上那边月台，就不容易了。他用两手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攀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着上面，两脚再向上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缩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；他肥胖的身子向左</a:t>
            </a:r>
            <a:r>
              <a:rPr lang="zh-CN" altLang="en-US" sz="3200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微倾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，显出努力的样子，这时我看见他的背影，我的泪很快地流下来了。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7" name="文本框 4"/>
          <p:cNvSpPr txBox="1">
            <a:spLocks noChangeArrowheads="1"/>
          </p:cNvSpPr>
          <p:nvPr/>
        </p:nvSpPr>
        <p:spPr bwMode="auto">
          <a:xfrm>
            <a:off x="571500" y="6455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望背影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8438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843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"/>
          <p:cNvSpPr txBox="1">
            <a:spLocks noChangeArrowheads="1"/>
          </p:cNvSpPr>
          <p:nvPr/>
        </p:nvSpPr>
        <p:spPr bwMode="auto">
          <a:xfrm>
            <a:off x="1303867" y="810684"/>
            <a:ext cx="828992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735" b="1">
                <a:latin typeface="宋体" panose="02010600030101010101" pitchFamily="2" charset="-122"/>
              </a:rPr>
              <a:t>这一部分的背影为什么写得这样详细？</a:t>
            </a:r>
            <a:endParaRPr lang="zh-CN" altLang="en-US" sz="3735" b="1"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115484" y="1727200"/>
            <a:ext cx="10579100" cy="4406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父亲买橘子爬月台的背影，作者的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印象最深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着力描写背影，可以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强烈地表现父爱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，给人最深刻的印象。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背影引人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想象正面形象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，无尽的想象更能引起感情的激荡。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9460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1946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菱形 10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文本框 2"/>
          <p:cNvSpPr txBox="1">
            <a:spLocks noChangeArrowheads="1"/>
          </p:cNvSpPr>
          <p:nvPr/>
        </p:nvSpPr>
        <p:spPr bwMode="auto">
          <a:xfrm>
            <a:off x="912284" y="2652184"/>
            <a:ext cx="10394949" cy="1817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等他的背影</a:t>
            </a:r>
            <a:r>
              <a:rPr lang="zh-CN" altLang="en-US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混入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来来往往的人里，再找不着了，我便进来坐下，我的眼泪又来了。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3" name="文本框 3"/>
          <p:cNvSpPr txBox="1">
            <a:spLocks noChangeArrowheads="1"/>
          </p:cNvSpPr>
          <p:nvPr/>
        </p:nvSpPr>
        <p:spPr bwMode="auto">
          <a:xfrm>
            <a:off x="624417" y="6455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别背影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1583267" y="1617133"/>
            <a:ext cx="9505951" cy="768351"/>
          </a:xfrm>
          <a:prstGeom prst="wedgeRoundRectCallout">
            <a:avLst>
              <a:gd name="adj1" fmla="val -14558"/>
              <a:gd name="adj2" fmla="val 111269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“混入”一词非常准确，因为车站来来往往的人很多。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1217084" y="4690533"/>
            <a:ext cx="9872133" cy="1056217"/>
          </a:xfrm>
          <a:prstGeom prst="wedgeRoundRectCallout">
            <a:avLst>
              <a:gd name="adj1" fmla="val 18533"/>
              <a:gd name="adj2" fmla="val -47675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望着父亲的背影远去，离别的伤感涌上心头，字里行间流露出惜别之情。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0486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048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7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"/>
          <p:cNvSpPr txBox="1">
            <a:spLocks noChangeArrowheads="1"/>
          </p:cNvSpPr>
          <p:nvPr/>
        </p:nvSpPr>
        <p:spPr bwMode="auto">
          <a:xfrm>
            <a:off x="620184" y="6455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念背影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文本框 100"/>
          <p:cNvSpPr txBox="1">
            <a:spLocks noChangeArrowheads="1"/>
          </p:cNvSpPr>
          <p:nvPr/>
        </p:nvSpPr>
        <p:spPr bwMode="auto">
          <a:xfrm>
            <a:off x="719667" y="1411817"/>
            <a:ext cx="1104053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zh-CN" sz="3735" b="1">
                <a:solidFill>
                  <a:srgbClr val="000000"/>
                </a:solidFill>
                <a:latin typeface="宋体" panose="02010600030101010101" pitchFamily="2" charset="-122"/>
              </a:rPr>
              <a:t>我读到此处</a:t>
            </a:r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宋体" panose="02010600030101010101" pitchFamily="2" charset="-122"/>
              </a:rPr>
              <a:t>在晶莹的泪光中</a:t>
            </a:r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zh-CN" sz="3735" b="1">
                <a:solidFill>
                  <a:srgbClr val="000000"/>
                </a:solidFill>
                <a:latin typeface="宋体" panose="02010600030101010101" pitchFamily="2" charset="-122"/>
              </a:rPr>
              <a:t>又看见那肥胖的、青布棉袍黑布马褂的背影。</a:t>
            </a:r>
            <a:endParaRPr lang="zh-CN" altLang="en-US" sz="3735" b="1">
              <a:latin typeface="宋体" panose="02010600030101010101" pitchFamily="2" charset="-122"/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719667" y="3045884"/>
            <a:ext cx="11040533" cy="29667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结尾与开头相照应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反映出父亲生活的艰辛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透露出当时社会的阴冷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同时加深“背影”的形象。儿子在泪光中又看到了父亲的背影。这个背影寄托了儿子对父亲深深的思念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加深了读者对全文的印象。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1509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151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884767" y="1077384"/>
            <a:ext cx="10424584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/>
              <a:t>        通过刻画四个背影，作者为我们展示了一个怎样的父亲形象？</a:t>
            </a:r>
            <a:endParaRPr lang="zh-CN" altLang="en-US" sz="3735" b="1"/>
          </a:p>
        </p:txBody>
      </p:sp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1047751" y="2925233"/>
            <a:ext cx="1042458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一个细心体贴、疼爱孩子、关心孩子、仁慈伟大的父亲形象。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2532" name="组合 15"/>
          <p:cNvGrpSpPr/>
          <p:nvPr/>
        </p:nvGrpSpPr>
        <p:grpSpPr bwMode="auto">
          <a:xfrm>
            <a:off x="59267" y="-52917"/>
            <a:ext cx="2675467" cy="665959"/>
            <a:chOff x="70" y="-63"/>
            <a:chExt cx="3160" cy="788"/>
          </a:xfrm>
        </p:grpSpPr>
        <p:sp>
          <p:nvSpPr>
            <p:cNvPr id="2253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701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4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"/>
          <p:cNvSpPr txBox="1">
            <a:spLocks noChangeArrowheads="1"/>
          </p:cNvSpPr>
          <p:nvPr/>
        </p:nvSpPr>
        <p:spPr bwMode="auto">
          <a:xfrm>
            <a:off x="745067" y="1299633"/>
            <a:ext cx="10701867" cy="3543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上节课我们梳理了文章的思路，明确了文章以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背影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为线索。作者四次描绘父亲的背影，使读者深深体会到了浓浓的父子深情，认识了这位慈爱且伟大的父亲。这节课我们继续学习课文。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3555" name="组合 5"/>
          <p:cNvGrpSpPr/>
          <p:nvPr/>
        </p:nvGrpSpPr>
        <p:grpSpPr bwMode="auto">
          <a:xfrm>
            <a:off x="239184" y="165100"/>
            <a:ext cx="2173816" cy="518583"/>
            <a:chOff x="160049" y="525491"/>
            <a:chExt cx="1629583" cy="389054"/>
          </a:xfrm>
        </p:grpSpPr>
        <p:pic>
          <p:nvPicPr>
            <p:cNvPr id="23556" name="图片 2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60049" y="536607"/>
              <a:ext cx="1629583" cy="377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57" name="文本框 11"/>
            <p:cNvSpPr txBox="1">
              <a:spLocks noChangeArrowheads="1"/>
            </p:cNvSpPr>
            <p:nvPr/>
          </p:nvSpPr>
          <p:spPr bwMode="auto">
            <a:xfrm>
              <a:off x="172162" y="525491"/>
              <a:ext cx="1231486" cy="3763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665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第二课时</a:t>
              </a:r>
              <a:endParaRPr lang="zh-CN" altLang="en-US" sz="2665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658284" y="717551"/>
            <a:ext cx="10875433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    文章中，</a:t>
            </a:r>
            <a:r>
              <a:rPr lang="en-US" altLang="zh-CN" sz="3735" b="1">
                <a:solidFill>
                  <a:srgbClr val="0000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我</a:t>
            </a:r>
            <a:r>
              <a:rPr lang="en-US" altLang="zh-CN" sz="3735" b="1">
                <a:solidFill>
                  <a:srgbClr val="000000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3735" b="1">
                <a:solidFill>
                  <a:srgbClr val="000000"/>
                </a:solidFill>
                <a:latin typeface="宋体" panose="02010600030101010101" pitchFamily="2" charset="-122"/>
              </a:rPr>
              <a:t>对父亲情感态度有怎样的变化？这种变化的原因是什么？</a:t>
            </a:r>
            <a:endParaRPr lang="en-US" altLang="zh-CN" sz="3735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552873" y="1944649"/>
            <a:ext cx="11379200" cy="40309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变化：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我对父亲的感情一直是深厚的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只是有时略有些不耐烦。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①看到父亲送站时向脚夫讲价钱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觉得“他说话不大漂亮”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②看到父亲嘱托茶房“好好照应我”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觉得他“迂”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③父亲爬上爬下车站月台时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“我”的内心被强烈震撼了。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原因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一是父亲对“我”很好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让“我”感动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二是“我”本来就对父亲怀有深情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内心的强烈震撼是很容易发生的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所需的只是“背影”这样的契机。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4580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458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99"/>
          <p:cNvSpPr txBox="1">
            <a:spLocks noChangeArrowheads="1"/>
          </p:cNvSpPr>
          <p:nvPr/>
        </p:nvSpPr>
        <p:spPr bwMode="auto">
          <a:xfrm>
            <a:off x="457200" y="757767"/>
            <a:ext cx="11277600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latin typeface="宋体" panose="02010600030101010101" pitchFamily="2" charset="-122"/>
              </a:rPr>
              <a:t>    </a:t>
            </a:r>
            <a:r>
              <a:rPr lang="zh-CN" altLang="zh-CN" sz="3735" b="1">
                <a:latin typeface="宋体" panose="02010600030101010101" pitchFamily="2" charset="-122"/>
              </a:rPr>
              <a:t>找出文章中作者的几次流泪</a:t>
            </a:r>
            <a:r>
              <a:rPr lang="zh-CN" altLang="en-US" sz="3735" b="1">
                <a:latin typeface="宋体" panose="02010600030101010101" pitchFamily="2" charset="-122"/>
              </a:rPr>
              <a:t>，说说他</a:t>
            </a:r>
            <a:r>
              <a:rPr lang="zh-CN" altLang="zh-CN" sz="3735" b="1">
                <a:latin typeface="宋体" panose="02010600030101010101" pitchFamily="2" charset="-122"/>
              </a:rPr>
              <a:t>分别是在什么情况下流的泪</a:t>
            </a:r>
            <a:r>
              <a:rPr lang="zh-CN" altLang="en-US" sz="3735" b="1">
                <a:latin typeface="宋体" panose="02010600030101010101" pitchFamily="2" charset="-122"/>
              </a:rPr>
              <a:t>。</a:t>
            </a:r>
            <a:endParaRPr lang="zh-CN" altLang="en-US" sz="3735" b="1">
              <a:latin typeface="宋体" panose="02010600030101010101" pitchFamily="2" charset="-122"/>
            </a:endParaRPr>
          </a:p>
        </p:txBody>
      </p:sp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527051" y="2379133"/>
            <a:ext cx="47053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不禁簌簌地流下眼泪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4" name="文本框 2"/>
          <p:cNvSpPr txBox="1">
            <a:spLocks noChangeArrowheads="1"/>
          </p:cNvSpPr>
          <p:nvPr/>
        </p:nvSpPr>
        <p:spPr bwMode="auto">
          <a:xfrm>
            <a:off x="527051" y="3323167"/>
            <a:ext cx="51858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我的泪很快地流下来了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5" name="文本框 3"/>
          <p:cNvSpPr txBox="1">
            <a:spLocks noChangeArrowheads="1"/>
          </p:cNvSpPr>
          <p:nvPr/>
        </p:nvSpPr>
        <p:spPr bwMode="auto">
          <a:xfrm>
            <a:off x="527051" y="4269317"/>
            <a:ext cx="38862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我的眼泪又来了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6" name="文本框 4"/>
          <p:cNvSpPr txBox="1">
            <a:spLocks noChangeArrowheads="1"/>
          </p:cNvSpPr>
          <p:nvPr/>
        </p:nvSpPr>
        <p:spPr bwMode="auto">
          <a:xfrm>
            <a:off x="527051" y="5168900"/>
            <a:ext cx="36491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在晶莹的泪光中</a:t>
            </a:r>
            <a:endParaRPr lang="zh-CN" altLang="en-US" sz="3735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419851" y="2360084"/>
            <a:ext cx="447484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家境惨淡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悲哀的泪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419851" y="3295651"/>
            <a:ext cx="447484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望父买橘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感动的泪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5465233" y="4231217"/>
            <a:ext cx="542861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“背影”消逝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惜别的泪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419851" y="5166784"/>
            <a:ext cx="4474845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思念父亲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伤心的泪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5611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561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8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菱形 18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2" name="右箭头 1"/>
          <p:cNvSpPr/>
          <p:nvPr/>
        </p:nvSpPr>
        <p:spPr>
          <a:xfrm>
            <a:off x="5423925" y="2564904"/>
            <a:ext cx="960107" cy="288032"/>
          </a:xfrm>
          <a:prstGeom prst="rightArrow">
            <a:avLst/>
          </a:prstGeom>
          <a:grp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1" name="右箭头 20"/>
          <p:cNvSpPr/>
          <p:nvPr/>
        </p:nvSpPr>
        <p:spPr>
          <a:xfrm>
            <a:off x="5423925" y="3565443"/>
            <a:ext cx="960107" cy="288032"/>
          </a:xfrm>
          <a:prstGeom prst="rightArrow">
            <a:avLst/>
          </a:prstGeom>
          <a:grp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2" name="右箭头 21"/>
          <p:cNvSpPr/>
          <p:nvPr/>
        </p:nvSpPr>
        <p:spPr>
          <a:xfrm>
            <a:off x="4413019" y="4473492"/>
            <a:ext cx="960107" cy="288032"/>
          </a:xfrm>
          <a:prstGeom prst="rightArrow">
            <a:avLst/>
          </a:prstGeom>
          <a:grp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3" name="右箭头 22"/>
          <p:cNvSpPr/>
          <p:nvPr/>
        </p:nvSpPr>
        <p:spPr>
          <a:xfrm>
            <a:off x="4413019" y="5396359"/>
            <a:ext cx="960107" cy="288032"/>
          </a:xfrm>
          <a:prstGeom prst="rightArrow">
            <a:avLst/>
          </a:prstGeom>
          <a:grp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2"/>
          <p:cNvSpPr txBox="1">
            <a:spLocks noChangeArrowheads="1"/>
          </p:cNvSpPr>
          <p:nvPr/>
        </p:nvSpPr>
        <p:spPr bwMode="auto">
          <a:xfrm>
            <a:off x="963084" y="2053167"/>
            <a:ext cx="5494020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charset="-122"/>
              </a:rPr>
              <a:t>我那时真是聪明过分。</a:t>
            </a:r>
            <a:r>
              <a:rPr lang="en-US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346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6564207" y="2053167"/>
            <a:ext cx="5353473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那时真是太聪明了</a:t>
            </a:r>
            <a:r>
              <a:rPr lang="zh-CN" altLang="en-US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en-US" altLang="zh-CN" sz="346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346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8" name="文本框 5"/>
          <p:cNvSpPr txBox="1">
            <a:spLocks noChangeArrowheads="1"/>
          </p:cNvSpPr>
          <p:nvPr/>
        </p:nvSpPr>
        <p:spPr bwMode="auto">
          <a:xfrm>
            <a:off x="819151" y="702733"/>
            <a:ext cx="10553700" cy="11582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465" b="1">
                <a:latin typeface="宋体" panose="02010600030101010101" pitchFamily="2" charset="-122"/>
                <a:sym typeface="+mn-ea"/>
              </a:rPr>
              <a:t>    作者一再说自己“聪明过分”“太聪明”，他为什么这样说？</a:t>
            </a:r>
            <a:endParaRPr lang="zh-CN" altLang="en-US" sz="3465" b="1"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6629" name="矩形 1"/>
          <p:cNvSpPr>
            <a:spLocks noChangeArrowheads="1"/>
          </p:cNvSpPr>
          <p:nvPr/>
        </p:nvSpPr>
        <p:spPr bwMode="auto">
          <a:xfrm>
            <a:off x="963084" y="3024717"/>
            <a:ext cx="10553700" cy="29667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“太聪明”在这里用的是反语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实际指“一点儿也不聪明”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因为“我”当时只知道批评父亲</a:t>
            </a:r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却不能体谅父亲爱子的心情。这样写表现了自己对那时未能体会、理解父亲的深爱而悔恨、自责的心情。</a:t>
            </a:r>
            <a:endParaRPr lang="en-US" altLang="zh-CN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6630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663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624417" y="836084"/>
            <a:ext cx="11135783" cy="1118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335" b="1"/>
              <a:t>        父亲“本已说定不送我”，却“终于决定还是自己送我去”。你如何理解？</a:t>
            </a:r>
            <a:endParaRPr lang="zh-CN" altLang="en-US" sz="3335" b="1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19667" y="2084917"/>
            <a:ext cx="10464800" cy="4523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父亲先嘱咐茶房“陪我同去”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可又“终于不放心”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还是“自己送我去”。父亲犹豫拖沓的原因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其一是父亲对儿子</a:t>
            </a: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深厚的感情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其二是父亲爱子之情的表露方式是</a:t>
            </a: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间接的、含蓄的、滞涩的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父亲既不放心儿子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想与儿子多待一会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儿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又放不下“言出如山”的父亲的架子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丢不开父子之间的隔膜与龃龉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所以从“说定不去”到“决定自去”的转变才那样充满踌躇与犹豫。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652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765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624417" y="740833"/>
            <a:ext cx="10943167" cy="1241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/>
              <a:t>        文章以“背影”为题，“背影”在文中起了什么作用？</a:t>
            </a:r>
            <a:endParaRPr lang="zh-CN" altLang="en-US" sz="3735" b="1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80533" y="2201333"/>
            <a:ext cx="10752667" cy="3543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从内容看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作者以“背影”为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父爱的象征点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父子之情的交汇点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父子关系改善的触发点</a:t>
            </a: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从结构看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“背影”是文章中我的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情感变化的转折点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也是文章的</a:t>
            </a:r>
            <a:r>
              <a:rPr lang="zh-CN" altLang="zh-CN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线索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8676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867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7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2970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9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29699" name="组合 7"/>
          <p:cNvGrpSpPr/>
          <p:nvPr/>
        </p:nvGrpSpPr>
        <p:grpSpPr bwMode="auto">
          <a:xfrm>
            <a:off x="1007533" y="1490133"/>
            <a:ext cx="10648951" cy="3282951"/>
            <a:chOff x="827088" y="685800"/>
            <a:chExt cx="7986712" cy="2462213"/>
          </a:xfrm>
        </p:grpSpPr>
        <p:pic>
          <p:nvPicPr>
            <p:cNvPr id="29700" name="图片 1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1" name="圆角矩形 1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100" y="685800"/>
              <a:ext cx="7378700" cy="1526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702" name="矩形 14"/>
            <p:cNvSpPr>
              <a:spLocks noChangeArrowheads="1"/>
            </p:cNvSpPr>
            <p:nvPr/>
          </p:nvSpPr>
          <p:spPr bwMode="auto">
            <a:xfrm>
              <a:off x="2324894" y="843558"/>
              <a:ext cx="6120680" cy="110442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本文语言朴素而又典雅，简洁而又细致，试着找几处赏析。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矩形 3"/>
          <p:cNvSpPr>
            <a:spLocks noChangeArrowheads="1"/>
          </p:cNvSpPr>
          <p:nvPr/>
        </p:nvSpPr>
        <p:spPr bwMode="auto">
          <a:xfrm>
            <a:off x="687917" y="1284817"/>
            <a:ext cx="10727267" cy="18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回家变卖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典质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父亲还了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亏空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又借钱办了丧事。这些日子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家中光景很是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惨淡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一半为了丧事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一半为了父亲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赋闲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0723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072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4" name="圆角矩形标注 13"/>
          <p:cNvSpPr/>
          <p:nvPr/>
        </p:nvSpPr>
        <p:spPr>
          <a:xfrm>
            <a:off x="912284" y="3621617"/>
            <a:ext cx="10464800" cy="1631949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“典质”“亏空”“惨淡”“赋闲”等词很文雅，但浅显易懂。短促的语句，将事件、气氛、原因概述得清清楚楚，带给读者一种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忙碌、沉重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的感受，为下文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描写“背影”渲染气氛。</a:t>
            </a:r>
            <a:endParaRPr lang="zh-CN" altLang="en-US" sz="293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ChangeArrowheads="1"/>
          </p:cNvSpPr>
          <p:nvPr/>
        </p:nvSpPr>
        <p:spPr bwMode="auto">
          <a:xfrm>
            <a:off x="719667" y="1043199"/>
            <a:ext cx="10752667" cy="1816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他给我拣定了靠车门的一张椅子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我将他给我做的紫毛大衣铺好座位。他嘱我路上小心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夜里要警醒些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不要受凉。又嘱托茶房好好照应我。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1747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174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3" name="圆角矩形标注 12"/>
          <p:cNvSpPr/>
          <p:nvPr/>
        </p:nvSpPr>
        <p:spPr>
          <a:xfrm>
            <a:off x="912284" y="3429000"/>
            <a:ext cx="10079567" cy="2592917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采用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细节描写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，将父亲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操劳忙碌、对儿子关怀备至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的形象展现在读者面前，表现父亲对“我”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无微不至的关爱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。父亲“拣定座椅”，反复叮嘱，都是极琐细的事，作者却不厌其烦地一一写来，看似细碎，却并不让人觉得繁冗，因为其点点滴滴都是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父爱的真实流露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矩形 1"/>
          <p:cNvSpPr>
            <a:spLocks noChangeArrowheads="1"/>
          </p:cNvSpPr>
          <p:nvPr/>
        </p:nvSpPr>
        <p:spPr bwMode="auto">
          <a:xfrm>
            <a:off x="527051" y="814917"/>
            <a:ext cx="10945283" cy="239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本来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要去的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他不肯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只好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让他去。我看见他戴着黑布小帽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穿着黑布大马褂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深青布棉袍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蹒跚地走到铁道边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慢慢探身下去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尚不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大难。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可是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他穿过铁道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要爬上那边月台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就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不容易了。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771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277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3" name="圆角矩形标注 12"/>
          <p:cNvSpPr/>
          <p:nvPr/>
        </p:nvSpPr>
        <p:spPr>
          <a:xfrm>
            <a:off x="912284" y="3429000"/>
            <a:ext cx="10079567" cy="2592917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作者使用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白描手法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，笔法简净，却细致而传神地描画出父亲的形象。让一个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朴实、平易、慈爱的父亲形象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鲜活地呈现在读者面前。这三个句子看似平淡，其实内有起伏，“本来”“只好”“尚不”“可是”“就”等词语，看似寻常，却表现出“我”心中不平静的感情。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1"/>
          <p:cNvSpPr>
            <a:spLocks noChangeArrowheads="1"/>
          </p:cNvSpPr>
          <p:nvPr/>
        </p:nvSpPr>
        <p:spPr bwMode="auto">
          <a:xfrm>
            <a:off x="670984" y="814917"/>
            <a:ext cx="10850033" cy="239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他少年出外谋生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独立支持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做了许多大事。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哪知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老境却如此颓唐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他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触目伤怀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自然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情不能自已。情郁于中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u="sng" dirty="0"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自然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要发之于外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家庭琐屑便往往触他之怒。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3795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379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3" name="圆角矩形标注 12"/>
          <p:cNvSpPr/>
          <p:nvPr/>
        </p:nvSpPr>
        <p:spPr>
          <a:xfrm>
            <a:off x="912284" y="3429000"/>
            <a:ext cx="10079567" cy="2592917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这几句话既用文雅的四字词语，还用接近文言文的句式，强化了句子的概括能力，短短几句话，概括了父亲的</a:t>
            </a:r>
            <a:r>
              <a:rPr lang="zh-CN" altLang="en-US" sz="293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人生历程</a:t>
            </a: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。“哪知”“触目伤怀”等词语写出父亲的心境。连用两个“自然”，为父亲辩护，表现了“我”对父亲的理解。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482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菱形 10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34819" name="组合 7"/>
          <p:cNvGrpSpPr/>
          <p:nvPr/>
        </p:nvGrpSpPr>
        <p:grpSpPr bwMode="auto">
          <a:xfrm>
            <a:off x="1007533" y="1490133"/>
            <a:ext cx="10648951" cy="3282951"/>
            <a:chOff x="827088" y="685800"/>
            <a:chExt cx="7986712" cy="2462213"/>
          </a:xfrm>
        </p:grpSpPr>
        <p:pic>
          <p:nvPicPr>
            <p:cNvPr id="34820" name="图片 1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1" name="圆角矩形 1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100" y="685800"/>
              <a:ext cx="7378700" cy="1526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22" name="矩形 14"/>
            <p:cNvSpPr>
              <a:spLocks noChangeArrowheads="1"/>
            </p:cNvSpPr>
            <p:nvPr/>
          </p:nvSpPr>
          <p:spPr bwMode="auto">
            <a:xfrm>
              <a:off x="2324894" y="843558"/>
              <a:ext cx="6120680" cy="110442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文中父亲的话语不多，请找出最让你动情的父亲的话语，谈谈体会。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1"/>
          <p:cNvSpPr txBox="1">
            <a:spLocks noChangeArrowheads="1"/>
          </p:cNvSpPr>
          <p:nvPr/>
        </p:nvSpPr>
        <p:spPr bwMode="auto">
          <a:xfrm>
            <a:off x="1426633" y="908051"/>
            <a:ext cx="93387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事已如此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不必难过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好在天无绝人之路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5843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584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菱形 11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3" name="圆角矩形标注 12"/>
          <p:cNvSpPr/>
          <p:nvPr/>
        </p:nvSpPr>
        <p:spPr>
          <a:xfrm>
            <a:off x="863600" y="1892300"/>
            <a:ext cx="10464800" cy="1248833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父亲也很难过，却要劝慰“我”，表现了对“我”的关爱和体贴。父亲平淡朴实的语言体现了深深的父爱。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5" name="文本框 2"/>
          <p:cNvSpPr txBox="1">
            <a:spLocks noChangeArrowheads="1"/>
          </p:cNvSpPr>
          <p:nvPr/>
        </p:nvSpPr>
        <p:spPr bwMode="auto">
          <a:xfrm>
            <a:off x="1426633" y="3240617"/>
            <a:ext cx="93387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我买几个橘子去。你就在此地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不要走动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en-US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圆角矩形标注 16"/>
          <p:cNvSpPr/>
          <p:nvPr/>
        </p:nvSpPr>
        <p:spPr>
          <a:xfrm>
            <a:off x="912284" y="4292600"/>
            <a:ext cx="10079567" cy="2207684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父亲已经把儿子送上车，并关照得无微不至，儿子也劝父亲可以走了，父亲却觉得没有尽够心意，看见月台旁在卖橘子，便要去给儿子买，想让儿子旅途中吃，父亲对儿子的照顾可谓无微不至。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7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3"/>
          <p:cNvSpPr txBox="1">
            <a:spLocks noChangeArrowheads="1"/>
          </p:cNvSpPr>
          <p:nvPr/>
        </p:nvSpPr>
        <p:spPr bwMode="auto">
          <a:xfrm>
            <a:off x="3572933" y="808567"/>
            <a:ext cx="48281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我走了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到那边来信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7" name="文本框 5"/>
          <p:cNvSpPr txBox="1">
            <a:spLocks noChangeArrowheads="1"/>
          </p:cNvSpPr>
          <p:nvPr/>
        </p:nvSpPr>
        <p:spPr bwMode="auto">
          <a:xfrm>
            <a:off x="3814233" y="3441700"/>
            <a:ext cx="43455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进去吧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里面没人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6868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687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7" name="圆角矩形标注 16"/>
          <p:cNvSpPr/>
          <p:nvPr/>
        </p:nvSpPr>
        <p:spPr>
          <a:xfrm>
            <a:off x="863600" y="1892300"/>
            <a:ext cx="10464800" cy="1248833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父亲惦念儿子路途的平安，惦记着儿子，体现了父亲对“我”的依依不舍之情。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圆角矩形标注 17"/>
          <p:cNvSpPr/>
          <p:nvPr/>
        </p:nvSpPr>
        <p:spPr>
          <a:xfrm>
            <a:off x="912284" y="4677833"/>
            <a:ext cx="10464800" cy="863600"/>
          </a:xfrm>
          <a:prstGeom prst="wedgeRoundRectCallout">
            <a:avLst>
              <a:gd name="adj1" fmla="val 45"/>
              <a:gd name="adj2" fmla="val -48921"/>
              <a:gd name="adj3" fmla="val 16667"/>
            </a:avLst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zh-CN" altLang="en-US" sz="293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他又想到儿子所带的行李，叫儿子进去，什么都为儿子着想。</a:t>
            </a:r>
            <a:endParaRPr lang="zh-CN" altLang="en-US" sz="293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18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7"/>
          <p:cNvGrpSpPr/>
          <p:nvPr/>
        </p:nvGrpSpPr>
        <p:grpSpPr bwMode="auto">
          <a:xfrm>
            <a:off x="38100" y="-4233"/>
            <a:ext cx="2675467" cy="665885"/>
            <a:chOff x="70" y="-63"/>
            <a:chExt cx="3160" cy="786"/>
          </a:xfrm>
        </p:grpSpPr>
        <p:sp>
          <p:nvSpPr>
            <p:cNvPr id="3789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0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菱形 10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grpSp>
        <p:nvGrpSpPr>
          <p:cNvPr id="37891" name="组合 7"/>
          <p:cNvGrpSpPr/>
          <p:nvPr/>
        </p:nvGrpSpPr>
        <p:grpSpPr bwMode="auto">
          <a:xfrm>
            <a:off x="1007533" y="1394884"/>
            <a:ext cx="10547351" cy="4434416"/>
            <a:chOff x="827088" y="613792"/>
            <a:chExt cx="7910512" cy="3326358"/>
          </a:xfrm>
        </p:grpSpPr>
        <p:pic>
          <p:nvPicPr>
            <p:cNvPr id="37892" name="图片 1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827088" y="1565275"/>
              <a:ext cx="1104900" cy="1582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93" name="圆角矩形 1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8900" y="613792"/>
              <a:ext cx="7378700" cy="3326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894" name="矩形 14"/>
            <p:cNvSpPr>
              <a:spLocks noChangeArrowheads="1"/>
            </p:cNvSpPr>
            <p:nvPr/>
          </p:nvSpPr>
          <p:spPr bwMode="auto">
            <a:xfrm>
              <a:off x="2324894" y="843558"/>
              <a:ext cx="6120680" cy="26583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有人说，本文失之伤感。“一个</a:t>
              </a:r>
              <a:r>
                <a:rPr lang="en-US" altLang="zh-CN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</a:t>
              </a:r>
              <a:r>
                <a:rPr lang="zh-CN" altLang="en-US" sz="3735">
                  <a:solidFill>
                    <a:srgbClr val="A96A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岁的大男孩是不是还要父亲这么照顾，而面临离别，是不是会这么容易流泪，我很怀疑。”你的看法呢？与身边的同学讨论一下。</a:t>
              </a:r>
              <a:endParaRPr lang="zh-CN" altLang="en-US" sz="3735">
                <a:solidFill>
                  <a:srgbClr val="A96A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5"/>
          <p:cNvSpPr txBox="1">
            <a:spLocks noChangeArrowheads="1"/>
          </p:cNvSpPr>
          <p:nvPr/>
        </p:nvSpPr>
        <p:spPr bwMode="auto">
          <a:xfrm>
            <a:off x="480484" y="1797051"/>
            <a:ext cx="11231033" cy="26803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457200" eaLnBrk="0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本文描述了在家庭遭遇变故的情况下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父亲送别远行的儿子的经过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透过朴素真切的语言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表现了父亲的一片爱子之心和儿子对父亲的思念之情。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8915" name="组合 1"/>
          <p:cNvGrpSpPr/>
          <p:nvPr/>
        </p:nvGrpSpPr>
        <p:grpSpPr bwMode="auto">
          <a:xfrm>
            <a:off x="4933951" y="921809"/>
            <a:ext cx="2324100" cy="642620"/>
            <a:chOff x="3333750" y="691247"/>
            <a:chExt cx="1743075" cy="481397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825"/>
              <a:ext cx="442913" cy="41860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167"/>
              <a:ext cx="442912" cy="420192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167"/>
              <a:ext cx="441325" cy="42019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095"/>
              <a:ext cx="441325" cy="42019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38924" name="矩形 1"/>
            <p:cNvSpPr>
              <a:spLocks noChangeArrowheads="1"/>
            </p:cNvSpPr>
            <p:nvPr/>
          </p:nvSpPr>
          <p:spPr bwMode="auto">
            <a:xfrm>
              <a:off x="3333750" y="691247"/>
              <a:ext cx="1743075" cy="4813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概括主题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8916" name="组合 13"/>
          <p:cNvGrpSpPr/>
          <p:nvPr/>
        </p:nvGrpSpPr>
        <p:grpSpPr bwMode="auto">
          <a:xfrm>
            <a:off x="38100" y="-27517"/>
            <a:ext cx="2675467" cy="665885"/>
            <a:chOff x="70" y="-63"/>
            <a:chExt cx="3160" cy="786"/>
          </a:xfrm>
        </p:grpSpPr>
        <p:sp>
          <p:nvSpPr>
            <p:cNvPr id="3891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组合 2"/>
          <p:cNvGrpSpPr/>
          <p:nvPr/>
        </p:nvGrpSpPr>
        <p:grpSpPr bwMode="auto">
          <a:xfrm>
            <a:off x="4946016" y="921809"/>
            <a:ext cx="2324100" cy="642620"/>
            <a:chOff x="3342799" y="691247"/>
            <a:chExt cx="1743075" cy="481397"/>
          </a:xfrm>
        </p:grpSpPr>
        <p:sp>
          <p:nvSpPr>
            <p:cNvPr id="20" name="圆角矩形 19"/>
            <p:cNvSpPr/>
            <p:nvPr/>
          </p:nvSpPr>
          <p:spPr>
            <a:xfrm rot="555800">
              <a:off x="4602162" y="715825"/>
              <a:ext cx="442913" cy="41860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1" name="圆角矩形 20"/>
            <p:cNvSpPr/>
            <p:nvPr/>
          </p:nvSpPr>
          <p:spPr>
            <a:xfrm rot="20470821">
              <a:off x="4197350" y="722167"/>
              <a:ext cx="442912" cy="420192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2" name="圆角矩形 21"/>
            <p:cNvSpPr/>
            <p:nvPr/>
          </p:nvSpPr>
          <p:spPr>
            <a:xfrm rot="319204">
              <a:off x="3778250" y="722167"/>
              <a:ext cx="441325" cy="42019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23" name="圆角矩形 22"/>
            <p:cNvSpPr/>
            <p:nvPr/>
          </p:nvSpPr>
          <p:spPr>
            <a:xfrm rot="21148334">
              <a:off x="3368675" y="730095"/>
              <a:ext cx="441325" cy="42019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/>
            </a:p>
          </p:txBody>
        </p:sp>
        <p:sp>
          <p:nvSpPr>
            <p:cNvPr id="39948" name="矩形 1"/>
            <p:cNvSpPr>
              <a:spLocks noChangeArrowheads="1"/>
            </p:cNvSpPr>
            <p:nvPr/>
          </p:nvSpPr>
          <p:spPr bwMode="auto">
            <a:xfrm>
              <a:off x="3342799" y="691247"/>
              <a:ext cx="1743075" cy="4813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学后感悟</a:t>
              </a:r>
              <a:endParaRPr lang="zh-CN" altLang="en-US" sz="3735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9939" name="组合 13"/>
          <p:cNvGrpSpPr/>
          <p:nvPr/>
        </p:nvGrpSpPr>
        <p:grpSpPr bwMode="auto">
          <a:xfrm>
            <a:off x="38100" y="-27517"/>
            <a:ext cx="2675467" cy="665885"/>
            <a:chOff x="70" y="-63"/>
            <a:chExt cx="3160" cy="786"/>
          </a:xfrm>
        </p:grpSpPr>
        <p:sp>
          <p:nvSpPr>
            <p:cNvPr id="3994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0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6" name="直线连接符 9"/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/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39940" name="矩形 1"/>
          <p:cNvSpPr>
            <a:spLocks noChangeArrowheads="1"/>
          </p:cNvSpPr>
          <p:nvPr/>
        </p:nvSpPr>
        <p:spPr bwMode="auto">
          <a:xfrm>
            <a:off x="719667" y="1706033"/>
            <a:ext cx="10752667" cy="4692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    平凡的生活并不平庸，因为它蕴含着人世间最美的情感。生活中的细节让我们领悟亲情，享受亲情，感激亲情。吃饭时，父母总是把我最爱吃的菜夹到我碗里；每次去上学时，父母都要认真地叮嘱我注意安全；生病时，父母关切的眼神总在身边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这举手投足间是满满的爱。愿我们都有一双慧眼，看到生活中点滴的爱，并把这细微之处放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大，引领自己的人生。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431800" y="1509184"/>
            <a:ext cx="11233151" cy="4692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457200" eaLnBrk="0" hangingPunct="0"/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本文作者以新颖独特的视角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截取人物状态中最鲜明、最动人的瞬间——背影来构建文章。“背影”是课文的闪光点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也是聚光点。父亲的慈爱和执着、艰难和努力、困顿和挣扎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都聚集在这一点上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父子之间深深的爱也倾注在这一点上。从这个角度描写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不仅可以看到父亲“形”的特点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还可以洞察到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父亲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“神”的特征。作者集中笔墨描绘背影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别开生面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新颖独特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留给读者</a:t>
            </a:r>
            <a:r>
              <a:rPr lang="zh-CN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广阔的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想象</a:t>
            </a:r>
            <a:r>
              <a:rPr lang="zh-CN" altLang="zh-CN" sz="3735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空间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3" name="矩形 2"/>
          <p:cNvSpPr>
            <a:spLocks noChangeArrowheads="1"/>
          </p:cNvSpPr>
          <p:nvPr/>
        </p:nvSpPr>
        <p:spPr bwMode="auto">
          <a:xfrm>
            <a:off x="599017" y="740833"/>
            <a:ext cx="9971616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❶</a:t>
            </a:r>
            <a:r>
              <a:rPr lang="zh-CN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构思精巧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抓住人物形象的特征组织材料。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0964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0965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2"/>
          <p:cNvSpPr>
            <a:spLocks noChangeArrowheads="1"/>
          </p:cNvSpPr>
          <p:nvPr/>
        </p:nvSpPr>
        <p:spPr bwMode="auto">
          <a:xfrm>
            <a:off x="586317" y="880533"/>
            <a:ext cx="9683749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❷</a:t>
            </a:r>
            <a:r>
              <a:rPr lang="zh-CN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细节描写</a:t>
            </a:r>
            <a:r>
              <a:rPr lang="zh-CN" altLang="en-US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感人至深。</a:t>
            </a:r>
            <a:endParaRPr lang="en-US" altLang="zh-CN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480484" y="1892300"/>
            <a:ext cx="11231033" cy="35439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03555" eaLnBrk="0" hangingPunct="0">
              <a:lnSpc>
                <a:spcPct val="120000"/>
              </a:lnSpc>
            </a:pP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作者描写的精彩瞬间拨弄着每一位读者的心弦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尤其是描写父亲买橘子时的几个动词“探、穿、爬、攀、缩、倾”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细致传神地把当时的情景生动地再现了出来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读来如身临其境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让我们深切地体会到了一个慈爱的父亲对儿子的关怀与体贴。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1988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198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42067" y="2688167"/>
            <a:ext cx="770467" cy="1241425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3735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</a:t>
            </a:r>
            <a:endParaRPr lang="en-US" altLang="zh-CN" sz="3735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zh-CN" altLang="en-US" sz="3735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</a:t>
            </a:r>
            <a:endParaRPr lang="zh-CN" altLang="en-US" sz="3735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2950633" y="1509184"/>
            <a:ext cx="520700" cy="3793067"/>
          </a:xfrm>
          <a:prstGeom prst="leftBrace">
            <a:avLst>
              <a:gd name="adj1" fmla="val 63467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noProof="1"/>
          </a:p>
        </p:txBody>
      </p:sp>
      <p:sp>
        <p:nvSpPr>
          <p:cNvPr id="43012" name="文本框 3"/>
          <p:cNvSpPr txBox="1">
            <a:spLocks noChangeArrowheads="1"/>
          </p:cNvSpPr>
          <p:nvPr/>
        </p:nvSpPr>
        <p:spPr bwMode="auto">
          <a:xfrm>
            <a:off x="4034367" y="1316567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思背影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3" name="文本框 4"/>
          <p:cNvSpPr txBox="1">
            <a:spLocks noChangeArrowheads="1"/>
          </p:cNvSpPr>
          <p:nvPr/>
        </p:nvSpPr>
        <p:spPr bwMode="auto">
          <a:xfrm>
            <a:off x="4034367" y="2487084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望背影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4" name="文本框 5"/>
          <p:cNvSpPr txBox="1">
            <a:spLocks noChangeArrowheads="1"/>
          </p:cNvSpPr>
          <p:nvPr/>
        </p:nvSpPr>
        <p:spPr bwMode="auto">
          <a:xfrm>
            <a:off x="4034367" y="3657600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别背影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5" name="文本框 6"/>
          <p:cNvSpPr txBox="1">
            <a:spLocks noChangeArrowheads="1"/>
          </p:cNvSpPr>
          <p:nvPr/>
        </p:nvSpPr>
        <p:spPr bwMode="auto">
          <a:xfrm>
            <a:off x="4034367" y="4650317"/>
            <a:ext cx="19515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念背影</a:t>
            </a:r>
            <a:endParaRPr lang="zh-CN" altLang="en-US" sz="3735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330017" y="3045884"/>
            <a:ext cx="2415116" cy="666115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3735" b="1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父子情深</a:t>
            </a:r>
            <a:endParaRPr lang="zh-CN" altLang="en-US" sz="3735" b="1" noProof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3017" name="组合 35"/>
          <p:cNvGrpSpPr/>
          <p:nvPr/>
        </p:nvGrpSpPr>
        <p:grpSpPr bwMode="auto">
          <a:xfrm>
            <a:off x="59267" y="-27517"/>
            <a:ext cx="2675467" cy="666289"/>
            <a:chOff x="70" y="-63"/>
            <a:chExt cx="3161" cy="786"/>
          </a:xfrm>
        </p:grpSpPr>
        <p:sp>
          <p:nvSpPr>
            <p:cNvPr id="43019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1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板书设计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6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/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13" name="左大括号 12"/>
          <p:cNvSpPr/>
          <p:nvPr/>
        </p:nvSpPr>
        <p:spPr>
          <a:xfrm rot="10800000">
            <a:off x="6218767" y="1509184"/>
            <a:ext cx="520700" cy="3793067"/>
          </a:xfrm>
          <a:prstGeom prst="leftBrace">
            <a:avLst>
              <a:gd name="adj1" fmla="val 63467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35"/>
          <p:cNvSpPr>
            <a:spLocks noChangeArrowheads="1"/>
          </p:cNvSpPr>
          <p:nvPr/>
        </p:nvSpPr>
        <p:spPr bwMode="auto">
          <a:xfrm>
            <a:off x="624417" y="1047751"/>
            <a:ext cx="61446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 b="1" dirty="0">
                <a:latin typeface="宋体" panose="02010600030101010101" pitchFamily="2" charset="-122"/>
              </a:rPr>
              <a:t>1.</a:t>
            </a:r>
            <a:r>
              <a:rPr lang="zh-CN" altLang="en-US" sz="3735" b="1" dirty="0">
                <a:latin typeface="宋体" panose="02010600030101010101" pitchFamily="2" charset="-122"/>
              </a:rPr>
              <a:t>给下列画线字注音。</a:t>
            </a:r>
            <a:endParaRPr lang="zh-CN" altLang="zh-CN" sz="3735" b="1" dirty="0">
              <a:latin typeface="宋体" panose="02010600030101010101" pitchFamily="2" charset="-122"/>
            </a:endParaRPr>
          </a:p>
        </p:txBody>
      </p:sp>
      <p:sp>
        <p:nvSpPr>
          <p:cNvPr id="44035" name="矩形 15"/>
          <p:cNvSpPr>
            <a:spLocks noChangeArrowheads="1"/>
          </p:cNvSpPr>
          <p:nvPr/>
        </p:nvSpPr>
        <p:spPr bwMode="auto">
          <a:xfrm>
            <a:off x="719667" y="2084917"/>
            <a:ext cx="10176933" cy="2393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latinLnBrk="1" hangingPunct="0">
              <a:lnSpc>
                <a:spcPct val="200000"/>
              </a:lnSpc>
            </a:pP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差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使（    ） 奔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丧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 狼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藉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200000"/>
              </a:lnSpc>
            </a:pP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妥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贴（    ） 踌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躇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 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栅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栏（    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14551" y="2470151"/>
            <a:ext cx="14393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chāi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159000" y="3596217"/>
            <a:ext cx="11514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tuǒ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234517" y="3691467"/>
            <a:ext cx="124460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chú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221817" y="2432051"/>
            <a:ext cx="15345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sāng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305800" y="3596217"/>
            <a:ext cx="14393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zhà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8591551" y="2470151"/>
            <a:ext cx="115358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汉语拼音" panose="000B0604020202020204" pitchFamily="34" charset="0"/>
                <a:ea typeface="Arial Unicode MS" panose="02010600030101010101" pitchFamily="34" charset="-122"/>
                <a:cs typeface="汉语拼音" panose="000B0604020202020204" pitchFamily="34" charset="0"/>
              </a:rPr>
              <a:t>jí</a:t>
            </a:r>
            <a:endParaRPr lang="zh-CN" altLang="en-US" sz="3735">
              <a:solidFill>
                <a:srgbClr val="FF0000"/>
              </a:solidFill>
              <a:latin typeface="汉语拼音" panose="000B0604020202020204" pitchFamily="34" charset="0"/>
              <a:ea typeface="Arial Unicode MS" panose="02010600030101010101" pitchFamily="34" charset="-122"/>
              <a:cs typeface="汉语拼音" panose="000B0604020202020204" pitchFamily="34" charset="0"/>
            </a:endParaRPr>
          </a:p>
        </p:txBody>
      </p:sp>
      <p:grpSp>
        <p:nvGrpSpPr>
          <p:cNvPr id="44042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404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0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14"/>
          <p:cNvSpPr>
            <a:spLocks noChangeArrowheads="1"/>
          </p:cNvSpPr>
          <p:nvPr/>
        </p:nvSpPr>
        <p:spPr bwMode="auto">
          <a:xfrm>
            <a:off x="368300" y="791633"/>
            <a:ext cx="83206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 b="1">
                <a:solidFill>
                  <a:srgbClr val="0D0D0D"/>
                </a:solidFill>
                <a:latin typeface="宋体" panose="02010600030101010101" pitchFamily="2" charset="-122"/>
              </a:rPr>
              <a:t> 2.</a:t>
            </a:r>
            <a:r>
              <a:rPr lang="zh-CN" altLang="zh-CN" sz="3735" b="1">
                <a:latin typeface="宋体" panose="02010600030101010101" pitchFamily="2" charset="-122"/>
              </a:rPr>
              <a:t>下列表述正确的一项是</a:t>
            </a:r>
            <a:r>
              <a:rPr lang="zh-CN" altLang="en-US" sz="3735" b="1">
                <a:latin typeface="宋体" panose="02010600030101010101" pitchFamily="2" charset="-122"/>
              </a:rPr>
              <a:t>（</a:t>
            </a:r>
            <a:r>
              <a:rPr lang="zh-CN" altLang="zh-CN" sz="3735" b="1">
                <a:latin typeface="宋体" panose="02010600030101010101" pitchFamily="2" charset="-122"/>
              </a:rPr>
              <a:t>　　</a:t>
            </a:r>
            <a:r>
              <a:rPr lang="zh-CN" altLang="en-US" sz="3735" b="1">
                <a:latin typeface="宋体" panose="02010600030101010101" pitchFamily="2" charset="-122"/>
              </a:rPr>
              <a:t>）</a:t>
            </a:r>
            <a:endParaRPr lang="zh-CN" altLang="zh-CN" sz="3735" b="1">
              <a:latin typeface="宋体" panose="02010600030101010101" pitchFamily="2" charset="-122"/>
            </a:endParaRPr>
          </a:p>
        </p:txBody>
      </p:sp>
      <p:sp>
        <p:nvSpPr>
          <p:cNvPr id="45059" name="矩形 9"/>
          <p:cNvSpPr>
            <a:spLocks noChangeArrowheads="1"/>
          </p:cNvSpPr>
          <p:nvPr/>
        </p:nvSpPr>
        <p:spPr bwMode="auto">
          <a:xfrm>
            <a:off x="527051" y="1767417"/>
            <a:ext cx="11137900" cy="40309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朱自清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字佩弦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江苏扬州人。著名的散文家、诗人、学者。代表作品有《背影》《春》《济南的冬天》等。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《背影》一文中共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四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次提到“背影”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其中重点描写了父亲离开车站时的“背影”。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《背影》一文开始写“背影”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指出最难忘的就是父亲的背影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但后面展开写家庭情况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跟主题没有关系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所以第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段可以删去。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《背影》一文集中表现了父子之间相爱相怜的真挚情感。</a:t>
            </a:r>
            <a:endParaRPr lang="zh-CN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479117" y="740833"/>
            <a:ext cx="865716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zh-CN" altLang="en-US" sz="373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5061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506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矩形 1"/>
          <p:cNvSpPr>
            <a:spLocks noChangeArrowheads="1"/>
          </p:cNvSpPr>
          <p:nvPr/>
        </p:nvSpPr>
        <p:spPr bwMode="auto">
          <a:xfrm>
            <a:off x="624417" y="836084"/>
            <a:ext cx="748876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 b="1">
                <a:latin typeface="宋体" panose="02010600030101010101" pitchFamily="2" charset="-122"/>
              </a:rPr>
              <a:t>3.</a:t>
            </a:r>
            <a:r>
              <a:rPr lang="zh-CN" altLang="en-US" sz="3735" b="1">
                <a:latin typeface="宋体" panose="02010600030101010101" pitchFamily="2" charset="-122"/>
              </a:rPr>
              <a:t>书写完全正确的一组是（    ）</a:t>
            </a:r>
            <a:endParaRPr lang="zh-CN" altLang="en-US" sz="3735" b="1">
              <a:latin typeface="宋体" panose="0201060003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489700" y="848784"/>
            <a:ext cx="474980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</a:rPr>
              <a:t>D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46084" name="矩形 12"/>
          <p:cNvSpPr>
            <a:spLocks noChangeArrowheads="1"/>
          </p:cNvSpPr>
          <p:nvPr/>
        </p:nvSpPr>
        <p:spPr bwMode="auto">
          <a:xfrm>
            <a:off x="719667" y="1797051"/>
            <a:ext cx="7296151" cy="3543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悲哀   衰弱   蹒姗   诸多         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惨淡   踪迹   栅栏   钩留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晶萤   交御   奔丧   狼藉         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亏空   赋闲   谋事   踌躇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6085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608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矩形 1"/>
          <p:cNvSpPr>
            <a:spLocks noChangeArrowheads="1"/>
          </p:cNvSpPr>
          <p:nvPr/>
        </p:nvSpPr>
        <p:spPr bwMode="auto">
          <a:xfrm>
            <a:off x="624417" y="2008717"/>
            <a:ext cx="11135783" cy="3543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变卖典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质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（抵押）   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妥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贴（恰当，合适）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颓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唐（失败的样子） 不能自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已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（控制，抑制住）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琐屑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（细小而繁多） 家中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光景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（时光）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举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箸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提笔（筷子）   触目伤</a:t>
            </a:r>
            <a:r>
              <a:rPr lang="zh-CN" altLang="en-US" sz="3735" b="1" u="sng">
                <a:latin typeface="楷体" panose="02010609060101010101" pitchFamily="49" charset="-122"/>
                <a:ea typeface="楷体" panose="02010609060101010101" pitchFamily="49" charset="-122"/>
              </a:rPr>
              <a:t>怀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（心）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107" name="矩形 2"/>
          <p:cNvSpPr>
            <a:spLocks noChangeArrowheads="1"/>
          </p:cNvSpPr>
          <p:nvPr/>
        </p:nvSpPr>
        <p:spPr bwMode="auto">
          <a:xfrm>
            <a:off x="624417" y="1003300"/>
            <a:ext cx="9311216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3735" b="1" dirty="0">
                <a:latin typeface="宋体" panose="02010600030101010101" pitchFamily="2" charset="-122"/>
              </a:rPr>
              <a:t>选出画线字解释完全正确的一组（    ） </a:t>
            </a:r>
            <a:endParaRPr lang="zh-CN" altLang="en-US" sz="3735" b="1" dirty="0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96300" y="1003300"/>
            <a:ext cx="7683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735">
                <a:solidFill>
                  <a:srgbClr val="FF0000"/>
                </a:solidFill>
              </a:rPr>
              <a:t>D</a:t>
            </a:r>
            <a:endParaRPr lang="zh-CN" altLang="en-US" sz="3735">
              <a:solidFill>
                <a:srgbClr val="FF0000"/>
              </a:solidFill>
            </a:endParaRPr>
          </a:p>
        </p:txBody>
      </p:sp>
      <p:grpSp>
        <p:nvGrpSpPr>
          <p:cNvPr id="47109" name="组合 15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711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课堂检测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2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菱形 12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组合 1"/>
          <p:cNvGrpSpPr/>
          <p:nvPr/>
        </p:nvGrpSpPr>
        <p:grpSpPr bwMode="auto">
          <a:xfrm>
            <a:off x="4933951" y="808566"/>
            <a:ext cx="2324100" cy="649183"/>
            <a:chOff x="3333750" y="673251"/>
            <a:chExt cx="1743075" cy="487514"/>
          </a:xfrm>
        </p:grpSpPr>
        <p:sp>
          <p:nvSpPr>
            <p:cNvPr id="7" name="圆角矩形 6"/>
            <p:cNvSpPr/>
            <p:nvPr/>
          </p:nvSpPr>
          <p:spPr>
            <a:xfrm rot="555800">
              <a:off x="4602162" y="673251"/>
              <a:ext cx="442913" cy="41964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 rot="20470821">
              <a:off x="4197350" y="679609"/>
              <a:ext cx="442912" cy="42123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 rot="319204">
              <a:off x="3778250" y="679609"/>
              <a:ext cx="441325" cy="42123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1148334">
              <a:off x="3368675" y="687558"/>
              <a:ext cx="441325" cy="42122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kumimoji="1"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8140" name="矩形 1"/>
            <p:cNvSpPr>
              <a:spLocks noChangeArrowheads="1"/>
            </p:cNvSpPr>
            <p:nvPr/>
          </p:nvSpPr>
          <p:spPr bwMode="auto">
            <a:xfrm>
              <a:off x="3333750" y="678179"/>
              <a:ext cx="1743075" cy="4825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dist" eaLnBrk="0" hangingPunct="0">
                <a:lnSpc>
                  <a:spcPts val="4300"/>
                </a:lnSpc>
              </a:pPr>
              <a:r>
                <a:rPr lang="zh-CN" altLang="en-US" sz="3735" b="1">
                  <a:solidFill>
                    <a:srgbClr val="FFFF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拓展阅读</a:t>
              </a:r>
              <a:endParaRPr lang="zh-CN" altLang="en-US" sz="3735" b="1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8131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8133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48132" name="矩形 1"/>
          <p:cNvSpPr>
            <a:spLocks noChangeArrowheads="1"/>
          </p:cNvSpPr>
          <p:nvPr/>
        </p:nvSpPr>
        <p:spPr bwMode="auto">
          <a:xfrm>
            <a:off x="624417" y="1458384"/>
            <a:ext cx="10847916" cy="47694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465">
                <a:latin typeface="黑体" panose="02010609060101010101" pitchFamily="49" charset="-122"/>
                <a:ea typeface="黑体" panose="02010609060101010101" pitchFamily="49" charset="-122"/>
              </a:rPr>
              <a:t>背　　影</a:t>
            </a:r>
            <a:endParaRPr lang="zh-CN" altLang="en-US" sz="3465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665" b="1">
                <a:latin typeface="宋体" panose="02010600030101010101" pitchFamily="2" charset="-122"/>
              </a:rPr>
              <a:t>三　毛</a:t>
            </a:r>
            <a:endParaRPr lang="zh-CN" altLang="en-US" sz="2665" b="1">
              <a:latin typeface="宋体" panose="02010600030101010101" pitchFamily="2" charset="-122"/>
            </a:endParaRPr>
          </a:p>
          <a:p>
            <a:r>
              <a:rPr lang="zh-CN" altLang="en-US" sz="3465" b="1">
                <a:latin typeface="楷体" panose="02010609060101010101" pitchFamily="49" charset="-122"/>
                <a:ea typeface="楷体" panose="02010609060101010101" pitchFamily="49" charset="-122"/>
              </a:rPr>
              <a:t>    我缓缓地开着车子，堤防对面的人行道上也沾满了风吹过去的海水，突然，在那一排排被海风剥蚀得几乎成了骨灰色的老木房子前面，我看见了在风里，水雾里，踽踽独行的母亲。</a:t>
            </a:r>
            <a:endParaRPr lang="zh-CN" altLang="en-US" sz="346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465" b="1">
                <a:latin typeface="楷体" panose="02010609060101010101" pitchFamily="49" charset="-122"/>
                <a:ea typeface="楷体" panose="02010609060101010101" pitchFamily="49" charset="-122"/>
              </a:rPr>
              <a:t>    母亲腋下紧紧地</a:t>
            </a:r>
            <a:r>
              <a:rPr lang="zh-CN" altLang="en-US" sz="3465" b="1" u="sng"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465" b="1">
                <a:latin typeface="楷体" panose="02010609060101010101" pitchFamily="49" charset="-122"/>
                <a:ea typeface="楷体" panose="02010609060101010101" pitchFamily="49" charset="-122"/>
              </a:rPr>
              <a:t>着她的皮包，双手重沉沉地各</a:t>
            </a:r>
            <a:r>
              <a:rPr lang="zh-CN" altLang="en-US" sz="3465" b="1" u="sng"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465" b="1">
                <a:latin typeface="楷体" panose="02010609060101010101" pitchFamily="49" charset="-122"/>
                <a:ea typeface="楷体" panose="02010609060101010101" pitchFamily="49" charset="-122"/>
              </a:rPr>
              <a:t>了两个很大的超级市场的口袋，那些东西是这么重，使得母亲快</a:t>
            </a:r>
            <a:r>
              <a:rPr lang="zh-CN" altLang="en-US" sz="3465" b="1" u="sng"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465" b="1">
                <a:latin typeface="楷体" panose="02010609060101010101" pitchFamily="49" charset="-122"/>
                <a:ea typeface="楷体" panose="02010609060101010101" pitchFamily="49" charset="-122"/>
              </a:rPr>
              <a:t>下去了般</a:t>
            </a:r>
            <a:endParaRPr lang="zh-CN" altLang="en-US" sz="346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矩形 1"/>
          <p:cNvSpPr>
            <a:spLocks noChangeArrowheads="1"/>
          </p:cNvSpPr>
          <p:nvPr/>
        </p:nvSpPr>
        <p:spPr bwMode="auto">
          <a:xfrm>
            <a:off x="624417" y="569384"/>
            <a:ext cx="10943167" cy="6000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</a:t>
            </a:r>
            <a:r>
              <a:rPr lang="zh-CN" altLang="en-US" sz="3200" b="1" u="sng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　　　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着，小腿在慢慢地一步又一步地</a:t>
            </a:r>
            <a:r>
              <a:rPr lang="zh-CN" altLang="en-US" sz="3200" b="1" u="sng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　　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着。 </a:t>
            </a:r>
            <a:endParaRPr lang="zh-CN" altLang="en-US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她的头发在大风里翻飞着，有时候上来盖住了她的眼睛，可是她手上有那么多的东西，几乎没有一点儿法子拂去她脸上的乱发。</a:t>
            </a:r>
            <a:endParaRPr lang="en-US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我赶紧停了车向她跑过去：“姆妈，你去哪里了？怎么不叫我？”</a:t>
            </a:r>
            <a:endParaRPr lang="en-US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“我去买菜啊！”母亲没事似的回答着。</a:t>
            </a:r>
            <a:endParaRPr lang="zh-CN" altLang="en-US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我跑上去抢母亲袋子里沉得不堪的一瓶矿泉水，她叫了起来：“你脊椎不好，快放手。”</a:t>
            </a:r>
            <a:endParaRPr lang="zh-CN" altLang="en-US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这时，我的心脏不争气地狂跳起来，又不能通畅地呼</a:t>
            </a:r>
            <a:endParaRPr lang="en-US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吸了，肋骨边针尖似的刺痛又来了，我放了母亲，自己慢</a:t>
            </a:r>
            <a:endParaRPr lang="en-US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慢地走回车上去，趴在驾驶盘上，这才将手压住痛的地方。</a:t>
            </a:r>
            <a:endParaRPr lang="en-US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9155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49156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431371" y="783449"/>
            <a:ext cx="10943167" cy="5507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等我稍稍喘过气来，母亲已经走远了。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我坐在车里，车子斜斜地停在街口，后视镜里，还看得见母亲的背影，她的双手被那些东西拖得好似要掉到地上，可是她仍是一步又一步地在那里走下去。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母亲踏着石板，是一片又一片碎掉的心，她几乎步伐踉跄了，可是手上的重担却不肯放下来交给我，我知道，只要我活着一天，她便不肯委屈我一秒。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回忆到这儿，我突然热泪如倾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母亲，你此时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正在安睡，那么让我悄悄地流一次泪吧。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孩子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真情流露的时候，好似总是背着你们，你们向我显明</a:t>
            </a:r>
            <a:r>
              <a:rPr lang="zh-CN" altLang="en-US" sz="3200" b="1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最深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的爱的时候，也好似恰巧都是一次又一次的背影。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0179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018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矩形 3"/>
          <p:cNvSpPr>
            <a:spLocks noChangeArrowheads="1"/>
          </p:cNvSpPr>
          <p:nvPr/>
        </p:nvSpPr>
        <p:spPr bwMode="auto">
          <a:xfrm>
            <a:off x="241300" y="823807"/>
            <a:ext cx="11915140" cy="38296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735" b="1">
                <a:latin typeface="宋体" panose="02010600030101010101" pitchFamily="2" charset="-122"/>
              </a:rPr>
              <a:t>1.</a:t>
            </a:r>
            <a:r>
              <a:rPr lang="zh-CN" altLang="en-US" sz="3735" b="1">
                <a:latin typeface="宋体" panose="02010600030101010101" pitchFamily="2" charset="-122"/>
              </a:rPr>
              <a:t>文中第</a:t>
            </a:r>
            <a:r>
              <a:rPr lang="en-US" altLang="zh-CN" sz="3735" b="1">
                <a:latin typeface="宋体" panose="02010600030101010101" pitchFamily="2" charset="-122"/>
              </a:rPr>
              <a:t>2</a:t>
            </a:r>
            <a:r>
              <a:rPr lang="zh-CN" altLang="en-US" sz="3735" b="1">
                <a:latin typeface="宋体" panose="02010600030101010101" pitchFamily="2" charset="-122"/>
              </a:rPr>
              <a:t>段五处横线上依次应填入的一组词语是（ ）</a:t>
            </a:r>
            <a:endParaRPr lang="en-US" altLang="zh-CN" sz="3735" b="1"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夹　拎　蹭　曲　拽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夹　提　蹲　弯　拖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夹　提　趴　弯　拽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揣　抓　蹲　绷　蹭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1203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1204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矩形 1"/>
          <p:cNvSpPr>
            <a:spLocks noChangeArrowheads="1"/>
          </p:cNvSpPr>
          <p:nvPr/>
        </p:nvSpPr>
        <p:spPr bwMode="auto">
          <a:xfrm>
            <a:off x="575733" y="903817"/>
            <a:ext cx="11040533" cy="5215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三毛的这篇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背影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与朱自清的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背影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异曲同工，也感人至深。朱自清的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背影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将人物放在</a:t>
            </a:r>
            <a:r>
              <a:rPr lang="zh-CN" altLang="en-US" sz="3465" b="1" u="sng">
                <a:solidFill>
                  <a:srgbClr val="000000"/>
                </a:solidFill>
                <a:latin typeface="宋体" panose="02010600030101010101" pitchFamily="2" charset="-122"/>
              </a:rPr>
              <a:t>　　　　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去世、</a:t>
            </a:r>
            <a:r>
              <a:rPr lang="zh-CN" altLang="en-US" sz="3465" b="1" u="sng">
                <a:solidFill>
                  <a:srgbClr val="000000"/>
                </a:solidFill>
                <a:latin typeface="宋体" panose="02010600030101010101" pitchFamily="2" charset="-122"/>
              </a:rPr>
              <a:t>　　　　　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差事交卸、</a:t>
            </a:r>
            <a:r>
              <a:rPr lang="zh-CN" altLang="en-US" sz="3465" b="1" u="sng">
                <a:solidFill>
                  <a:srgbClr val="000000"/>
                </a:solidFill>
                <a:latin typeface="宋体" panose="02010600030101010101" pitchFamily="2" charset="-122"/>
              </a:rPr>
              <a:t>　　　　　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离别这个特定</a:t>
            </a:r>
            <a:endParaRPr lang="en-US" altLang="zh-CN" sz="3465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环境中来描写；三毛的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背影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则是把人物放在三毛的丈夫刚刚猝死，三毛痛苦得近乎麻木，在异国母亲语言不通的特殊环境下来写的，所以这两篇文章的共同点是</a:t>
            </a:r>
            <a:r>
              <a:rPr lang="zh-CN" altLang="en-US" sz="3465" b="1" u="sng">
                <a:solidFill>
                  <a:srgbClr val="000000"/>
                </a:solidFill>
                <a:latin typeface="宋体" panose="02010600030101010101" pitchFamily="2" charset="-122"/>
              </a:rPr>
              <a:t>　    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来描写人物。 </a:t>
            </a:r>
            <a:endParaRPr lang="zh-CN" altLang="en-US" sz="3465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本文前三个段的景物描写的作用是什么？</a:t>
            </a:r>
            <a:endParaRPr lang="en-US" altLang="zh-CN" sz="3465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52227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2228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1"/>
          <p:cNvSpPr>
            <a:spLocks noChangeArrowheads="1"/>
          </p:cNvSpPr>
          <p:nvPr/>
        </p:nvSpPr>
        <p:spPr bwMode="auto">
          <a:xfrm>
            <a:off x="527051" y="1123951"/>
            <a:ext cx="11137900" cy="4095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第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段写“母亲没事似的回答着”，你如何理解母亲的“没事似的”？</a:t>
            </a:r>
            <a:endParaRPr lang="en-US" altLang="zh-CN" sz="3465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5.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第</a:t>
            </a:r>
            <a:r>
              <a:rPr lang="en-US" altLang="zh-CN" sz="3465" b="1">
                <a:solidFill>
                  <a:srgbClr val="000000"/>
                </a:solidFill>
                <a:latin typeface="宋体" panose="02010600030101010101" pitchFamily="2" charset="-122"/>
              </a:rPr>
              <a:t>9</a:t>
            </a:r>
            <a:r>
              <a:rPr lang="zh-CN" altLang="en-US" sz="3465" b="1">
                <a:solidFill>
                  <a:srgbClr val="000000"/>
                </a:solidFill>
                <a:latin typeface="宋体" panose="02010600030101010101" pitchFamily="2" charset="-122"/>
              </a:rPr>
              <a:t>段中的“我知道，只要我活着一天，她便不肯委屈我一秒”一句，运用了怎样的修辞手法和表达方式？表现了什么内容和情感？</a:t>
            </a:r>
            <a:endParaRPr lang="en-US" altLang="zh-CN" sz="3465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53251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3252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5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组合 12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4277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拓展探究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4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菱形 4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  <p:sp>
        <p:nvSpPr>
          <p:cNvPr id="54275" name="矩形 5"/>
          <p:cNvSpPr>
            <a:spLocks noChangeArrowheads="1"/>
          </p:cNvSpPr>
          <p:nvPr/>
        </p:nvSpPr>
        <p:spPr bwMode="auto">
          <a:xfrm>
            <a:off x="647700" y="1303867"/>
            <a:ext cx="10896600" cy="52679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1.B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祖母　父亲　父子　抓住人物在特定环境中的特征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以风大、雾浓、路滑来衬托母亲负重行走的艰难。　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母亲的“没事”是故作没事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她想用这种方式免去女儿的忧虑、担心。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这句话运用夸张的修辞手法和议论的表达方式</a:t>
            </a:r>
            <a:r>
              <a:rPr lang="en-US" altLang="zh-CN" sz="3735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表现了母亲对“我”的爱和“我”对母亲的理解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和感激。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4276" name="TextBox 6"/>
          <p:cNvSpPr txBox="1">
            <a:spLocks noChangeArrowheads="1"/>
          </p:cNvSpPr>
          <p:nvPr/>
        </p:nvSpPr>
        <p:spPr bwMode="auto">
          <a:xfrm>
            <a:off x="605367" y="645584"/>
            <a:ext cx="2207684" cy="624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46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参考答案：</a:t>
            </a:r>
            <a:endParaRPr lang="zh-CN" altLang="en-US" sz="346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48784" y="1651000"/>
            <a:ext cx="10496549" cy="26803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你有没有认真观察过自己的父亲</a:t>
            </a:r>
            <a:r>
              <a:rPr lang="zh-CN" altLang="en-US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你眼里的父亲是一个怎样的人</a:t>
            </a:r>
            <a:r>
              <a:rPr lang="zh-CN" altLang="en-US" sz="3735" b="1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3735" b="1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735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735" b="1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735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请</a:t>
            </a:r>
            <a:r>
              <a:rPr lang="zh-CN" altLang="en-US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以</a:t>
            </a:r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我的父亲</a:t>
            </a:r>
            <a:r>
              <a:rPr lang="en-US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为题目写一篇散文</a:t>
            </a:r>
            <a:r>
              <a:rPr lang="zh-CN" altLang="zh-CN" sz="3735" b="1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endParaRPr lang="zh-CN" altLang="zh-CN" sz="3735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55299" name="组合 8"/>
          <p:cNvGrpSpPr/>
          <p:nvPr/>
        </p:nvGrpSpPr>
        <p:grpSpPr bwMode="auto">
          <a:xfrm>
            <a:off x="46567" y="-27517"/>
            <a:ext cx="2677584" cy="666289"/>
            <a:chOff x="70" y="-63"/>
            <a:chExt cx="3161" cy="786"/>
          </a:xfrm>
        </p:grpSpPr>
        <p:sp>
          <p:nvSpPr>
            <p:cNvPr id="55300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59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3735">
                  <a:latin typeface="黑体" panose="02010609060101010101" pitchFamily="49" charset="-122"/>
                  <a:ea typeface="黑体" panose="02010609060101010101" pitchFamily="49" charset="-122"/>
                </a:rPr>
                <a:t>课下作业</a:t>
              </a:r>
              <a:endParaRPr kumimoji="1" lang="zh-CN" altLang="en-US" sz="3735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菱形 13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2284" y="1123951"/>
            <a:ext cx="10367433" cy="42348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    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树是大自然中一道美丽的风景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为历代文人墨客所歌咏。“碧玉妆成一树高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万条垂下绿丝绦”是柳的风韵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；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“大雪压青松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青松挺且直”是松的雄姿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；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“墙角数枝梅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凌寒独自开”是梅的倩影。这节课我们将到西北高原走一走</a:t>
            </a:r>
            <a:r>
              <a:rPr lang="zh-CN" altLang="en-US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zh-CN" altLang="zh-CN" sz="3735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看看白杨树的勃发英姿。</a:t>
            </a:r>
            <a:endParaRPr lang="zh-CN" altLang="zh-CN" sz="3735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6673</Words>
  <Application>WPS 演示</Application>
  <PresentationFormat>宽屏</PresentationFormat>
  <Paragraphs>565</Paragraphs>
  <Slides>52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52</vt:i4>
      </vt:variant>
    </vt:vector>
  </HeadingPairs>
  <TitlesOfParts>
    <vt:vector size="67" baseType="lpstr">
      <vt:lpstr>Arial</vt:lpstr>
      <vt:lpstr>宋体</vt:lpstr>
      <vt:lpstr>Wingdings</vt:lpstr>
      <vt:lpstr>Kaiti SC</vt:lpstr>
      <vt:lpstr>楷体</vt:lpstr>
      <vt:lpstr>黑体</vt:lpstr>
      <vt:lpstr>Calibri</vt:lpstr>
      <vt:lpstr>汉语拼音</vt:lpstr>
      <vt:lpstr>微软雅黑</vt:lpstr>
      <vt:lpstr>Arial Unicode MS</vt:lpstr>
      <vt:lpstr>Calibri Light</vt:lpstr>
      <vt:lpstr>Arial Unicode MS</vt:lpstr>
      <vt:lpstr>Times New Roman</vt:lpstr>
      <vt:lpstr>Segoe Print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2021-09-16T01:24:00Z</dcterms:created>
  <dcterms:modified xsi:type="dcterms:W3CDTF">2021-09-17T01:24:29Z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2052-10.8.2.7027</vt:lpwstr>
  </property>
</Properties>
</file>