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13"/>
  </p:notesMasterIdLst>
  <p:sldIdLst>
    <p:sldId id="261" r:id="rId4"/>
    <p:sldId id="279" r:id="rId5"/>
    <p:sldId id="278" r:id="rId6"/>
    <p:sldId id="294" r:id="rId7"/>
    <p:sldId id="310" r:id="rId8"/>
    <p:sldId id="311" r:id="rId9"/>
    <p:sldId id="312" r:id="rId10"/>
    <p:sldId id="309" r:id="rId11"/>
    <p:sldId id="281" r:id="rId12"/>
    <p:sldId id="283" r:id="rId14"/>
    <p:sldId id="282" r:id="rId15"/>
    <p:sldId id="284" r:id="rId16"/>
    <p:sldId id="285" r:id="rId17"/>
    <p:sldId id="289" r:id="rId18"/>
    <p:sldId id="290" r:id="rId19"/>
    <p:sldId id="291" r:id="rId20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78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wmf"/><Relationship Id="rId1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8.wmf"/><Relationship Id="rId1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11.wmf"/><Relationship Id="rId1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1.bin"/><Relationship Id="rId3" Type="http://schemas.openxmlformats.org/officeDocument/2006/relationships/image" Target="../media/image14.wmf"/><Relationship Id="rId2" Type="http://schemas.openxmlformats.org/officeDocument/2006/relationships/oleObject" Target="../embeddings/oleObject10.bin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wmf"/><Relationship Id="rId1" Type="http://schemas.openxmlformats.org/officeDocument/2006/relationships/oleObject" Target="../embeddings/oleObject12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282900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教版八年级上册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第一章 第 </a:t>
            </a:r>
            <a:r>
              <a:rPr lang="en-US" altLang="zh-CN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节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207644" y="1615858"/>
            <a:ext cx="6841490" cy="1421130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/>
            <a:r>
              <a:rPr lang="zh-CN" altLang="en-US" sz="8800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测量平均速度</a:t>
            </a:r>
            <a:endParaRPr lang="zh-CN" altLang="en-US" sz="8800" dirty="0" smtClean="0">
              <a:ln w="0"/>
              <a:solidFill>
                <a:srgbClr val="5B9BD5">
                  <a:lumMod val="50000"/>
                </a:srgbClr>
              </a:solidFill>
              <a:latin typeface="微软雅黑" panose="020B0503020204020204" charset="-122"/>
            </a:endParaRP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68957" t="31415" r="5065" b="29413"/>
          <a:stretch>
            <a:fillRect/>
          </a:stretch>
        </p:blipFill>
        <p:spPr>
          <a:xfrm>
            <a:off x="1955165" y="4566920"/>
            <a:ext cx="121475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61" t="46326" r="38294" b="9662"/>
          <a:stretch>
            <a:fillRect/>
          </a:stretch>
        </p:blipFill>
        <p:spPr>
          <a:xfrm>
            <a:off x="4592320" y="4037965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591" t="67302" r="70098"/>
          <a:stretch>
            <a:fillRect/>
          </a:stretch>
        </p:blipFill>
        <p:spPr>
          <a:xfrm>
            <a:off x="4043680" y="5364480"/>
            <a:ext cx="1043305" cy="106807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40263" t="4432" r="30120" b="52799"/>
          <a:stretch>
            <a:fillRect/>
          </a:stretch>
        </p:blipFill>
        <p:spPr>
          <a:xfrm>
            <a:off x="5925185" y="456692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7" name="TextBox 1"/>
          <p:cNvSpPr txBox="1"/>
          <p:nvPr/>
        </p:nvSpPr>
        <p:spPr>
          <a:xfrm>
            <a:off x="1268413" y="233363"/>
            <a:ext cx="660717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实验：测量物体运动的平均速度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1193" y="1798955"/>
            <a:ext cx="197008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实验原理：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4" name="Object 2"/>
          <p:cNvGraphicFramePr/>
          <p:nvPr/>
        </p:nvGraphicFramePr>
        <p:xfrm>
          <a:off x="2560955" y="1375093"/>
          <a:ext cx="1162050" cy="1285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55600" imgH="393065" progId="Equation.3">
                  <p:embed/>
                </p:oleObj>
              </mc:Choice>
              <mc:Fallback>
                <p:oleObj name="" r:id="rId1" imgW="355600" imgH="393065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60955" y="1375093"/>
                        <a:ext cx="1162050" cy="1285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1193" y="2809240"/>
            <a:ext cx="80918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实验器材：</a:t>
            </a:r>
            <a:r>
              <a:rPr lang="zh-CN" altLang="en-US" sz="2400" b="1" dirty="0">
                <a:latin typeface="宋体" panose="02010600030101010101" pitchFamily="2" charset="-122"/>
              </a:rPr>
              <a:t>小车、斜面、小木块、金属片、停表、刻度尺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pic>
        <p:nvPicPr>
          <p:cNvPr id="6" name="图片 5" descr="IMG_19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455" y="4208780"/>
            <a:ext cx="7786688" cy="219075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" name="直接连接符 1"/>
          <p:cNvCxnSpPr/>
          <p:nvPr/>
        </p:nvCxnSpPr>
        <p:spPr>
          <a:xfrm flipV="1">
            <a:off x="6770370" y="3324860"/>
            <a:ext cx="740410" cy="5715"/>
          </a:xfrm>
          <a:prstGeom prst="line">
            <a:avLst/>
          </a:prstGeom>
          <a:ln w="539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7687945" y="3317875"/>
            <a:ext cx="1112520" cy="12700"/>
          </a:xfrm>
          <a:prstGeom prst="line">
            <a:avLst/>
          </a:prstGeom>
          <a:ln w="539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2473960" y="2631440"/>
            <a:ext cx="1627505" cy="3175"/>
          </a:xfrm>
          <a:prstGeom prst="line">
            <a:avLst/>
          </a:prstGeom>
          <a:ln w="539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2"/>
          <p:cNvSpPr txBox="1"/>
          <p:nvPr/>
        </p:nvSpPr>
        <p:spPr>
          <a:xfrm>
            <a:off x="651193" y="1035050"/>
            <a:ext cx="73329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实验目的：用刻度尺和停表测小车的平均速度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1" name="TextBox 2"/>
          <p:cNvSpPr txBox="1"/>
          <p:nvPr/>
        </p:nvSpPr>
        <p:spPr>
          <a:xfrm>
            <a:off x="651193" y="3508375"/>
            <a:ext cx="322453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实验步骤：书上</a:t>
            </a:r>
            <a:r>
              <a:rPr lang="en-US" altLang="zh-CN" sz="2800" b="1" dirty="0">
                <a:latin typeface="宋体" panose="02010600030101010101" pitchFamily="2" charset="-122"/>
              </a:rPr>
              <a:t>P23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7" name="TextBox 1"/>
          <p:cNvSpPr txBox="1"/>
          <p:nvPr/>
        </p:nvSpPr>
        <p:spPr>
          <a:xfrm>
            <a:off x="1268413" y="233363"/>
            <a:ext cx="660717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实验：测量物体运动的平均速度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20725" y="928370"/>
            <a:ext cx="6704965" cy="6299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25000"/>
              </a:lnSpc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宋体" panose="02010600030101010101" pitchFamily="2" charset="-122"/>
              </a:rPr>
              <a:t>金属片的作用：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0120" y="1440815"/>
            <a:ext cx="6704965" cy="6299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25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Wingdings" panose="05000000000000000000" charset="0"/>
              </a:rPr>
              <a:t>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Wingdings" panose="05000000000000000000" charset="0"/>
              </a:rPr>
              <a:t>让小车停止运动 便于测量时间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20725" y="1927225"/>
            <a:ext cx="6704965" cy="6299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25000"/>
              </a:lnSpc>
              <a:buNone/>
            </a:pP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多次测量求平均值的目的：</a:t>
            </a:r>
            <a:endParaRPr lang="zh-CN" altLang="en-US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26795" y="2456180"/>
            <a:ext cx="6704965" cy="6299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25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Wingdings" panose="05000000000000000000" charset="0"/>
              </a:rPr>
              <a:t>减小实验的偶然误差</a:t>
            </a: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。</a:t>
            </a:r>
            <a:endParaRPr lang="zh-CN" altLang="en-US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20725" y="2980690"/>
            <a:ext cx="6704965" cy="6299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25000"/>
              </a:lnSpc>
              <a:buNone/>
            </a:pP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斜面的坡度应大些还是小些？        </a:t>
            </a:r>
            <a:endParaRPr lang="zh-CN" altLang="en-US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35050" y="3533140"/>
            <a:ext cx="7818120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25000"/>
              </a:lnSpc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实验时保持斜面的倾角较小，是为了减小测量</a:t>
            </a:r>
            <a:endParaRPr lang="zh-CN" altLang="en-US" sz="2800" b="1" dirty="0">
              <a:latin typeface="宋体" panose="02010600030101010101" pitchFamily="2" charset="-122"/>
              <a:sym typeface="Wingdings" panose="05000000000000000000" charset="0"/>
            </a:endParaRPr>
          </a:p>
          <a:p>
            <a:pPr algn="l">
              <a:lnSpc>
                <a:spcPct val="125000"/>
              </a:lnSpc>
              <a:buNone/>
            </a:pPr>
            <a:r>
              <a:rPr lang="zh-CN" altLang="en-US" sz="2800" b="1" u="sng" dirty="0">
                <a:latin typeface="宋体" panose="02010600030101010101" pitchFamily="2" charset="-122"/>
                <a:sym typeface="Wingdings" panose="05000000000000000000" charset="0"/>
              </a:rPr>
              <a:t>      </a:t>
            </a: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时造成的误差。        </a:t>
            </a:r>
            <a:endParaRPr lang="zh-CN" altLang="en-US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sp>
        <p:nvSpPr>
          <p:cNvPr id="8196" name="文本框 8195"/>
          <p:cNvSpPr txBox="1"/>
          <p:nvPr/>
        </p:nvSpPr>
        <p:spPr>
          <a:xfrm>
            <a:off x="720725" y="4621213"/>
            <a:ext cx="8074025" cy="1706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 dirty="0">
                <a:latin typeface="宋体" panose="02010600030101010101" pitchFamily="2" charset="-122"/>
              </a:rPr>
              <a:t>4.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</a:rPr>
              <a:t>注意：</a:t>
            </a:r>
            <a:r>
              <a:rPr lang="en-US" altLang="zh-CN" sz="2800" b="1">
                <a:latin typeface="宋体" panose="02010600030101010101" pitchFamily="2" charset="-122"/>
                <a:sym typeface="Wingdings" panose="05000000000000000000" charset="0"/>
              </a:rPr>
              <a:t></a:t>
            </a:r>
            <a:r>
              <a:rPr lang="zh-CN" altLang="en-US" sz="2800" b="1" dirty="0">
                <a:latin typeface="宋体" panose="02010600030101010101" pitchFamily="2" charset="-122"/>
              </a:rPr>
              <a:t>小车运动距离为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车头到车头的距离。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宋体" panose="02010600030101010101" pitchFamily="2" charset="-122"/>
              </a:rPr>
              <a:t>        </a:t>
            </a:r>
            <a:r>
              <a:rPr lang="en-US" altLang="zh-CN" sz="2800" b="1">
                <a:latin typeface="宋体" panose="02010600030101010101" pitchFamily="2" charset="-122"/>
                <a:sym typeface="Wingdings" panose="05000000000000000000" charset="0"/>
              </a:rPr>
              <a:t></a:t>
            </a:r>
            <a:r>
              <a:rPr lang="zh-CN" altLang="en-US" sz="2800" b="1" dirty="0">
                <a:latin typeface="宋体" panose="02010600030101010101" pitchFamily="2" charset="-122"/>
              </a:rPr>
              <a:t>小车从斜面顶端要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从静止释放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宋体" panose="02010600030101010101" pitchFamily="2" charset="-122"/>
              </a:rPr>
              <a:t>        </a:t>
            </a:r>
            <a:r>
              <a:rPr lang="en-US" altLang="zh-CN" sz="2800" b="1">
                <a:latin typeface="宋体" panose="02010600030101010101" pitchFamily="2" charset="-122"/>
                <a:sym typeface="Wingdings" panose="05000000000000000000" charset="0"/>
              </a:rPr>
              <a:t></a:t>
            </a:r>
            <a:r>
              <a:rPr lang="zh-CN" altLang="en-US" sz="2800" b="1" dirty="0">
                <a:latin typeface="宋体" panose="02010600030101010101" pitchFamily="2" charset="-122"/>
              </a:rPr>
              <a:t>测量过程中不要改变斜面的坡度。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11580" y="4129405"/>
            <a:ext cx="987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时间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2" name="文本框 2051"/>
          <p:cNvSpPr txBox="1"/>
          <p:nvPr/>
        </p:nvSpPr>
        <p:spPr>
          <a:xfrm>
            <a:off x="929005" y="1057275"/>
            <a:ext cx="7207250" cy="12534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5000"/>
              </a:lnSpc>
            </a:pPr>
            <a:r>
              <a:rPr lang="en-US" altLang="zh-CN" sz="2800" b="1" dirty="0">
                <a:latin typeface="宋体" panose="02010600030101010101" pitchFamily="2" charset="-122"/>
              </a:rPr>
              <a:t>   </a:t>
            </a:r>
            <a:r>
              <a:rPr lang="zh-CN" altLang="en-US" sz="2800" b="1" dirty="0">
                <a:latin typeface="宋体" panose="02010600030101010101" pitchFamily="2" charset="-122"/>
              </a:rPr>
              <a:t>如何得出小车在整段路程中，后半段的平均速度</a:t>
            </a:r>
            <a:r>
              <a:rPr lang="en-US" altLang="zh-CN" sz="4400" b="1" dirty="0">
                <a:latin typeface="hakuyoxingshu7000" panose="02000600000000000000" charset="-122"/>
                <a:ea typeface="hakuyoxingshu7000" panose="02000600000000000000" charset="-122"/>
              </a:rPr>
              <a:t>v</a:t>
            </a:r>
            <a:r>
              <a:rPr lang="en-US" altLang="zh-CN" sz="2000" b="1" dirty="0"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？　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42073" y="2473643"/>
            <a:ext cx="62776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根据公式：                  计算。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2050" name="Object 2"/>
          <p:cNvGraphicFramePr/>
          <p:nvPr/>
        </p:nvGraphicFramePr>
        <p:xfrm>
          <a:off x="3480435" y="2168843"/>
          <a:ext cx="2297113" cy="1385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735965" imgH="444500" progId="Equation.DSMT4">
                  <p:embed/>
                </p:oleObj>
              </mc:Choice>
              <mc:Fallback>
                <p:oleObj name="" r:id="rId1" imgW="735965" imgH="4445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480435" y="2168843"/>
                        <a:ext cx="2297113" cy="1385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170940" y="3779520"/>
            <a:ext cx="7207250" cy="1706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 dirty="0">
                <a:latin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结论：小车沿斜面由顶端运动到底端的过程中，速度越来越大。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 dirty="0">
                <a:latin typeface="宋体" panose="02010600030101010101" pitchFamily="2" charset="-122"/>
              </a:rPr>
              <a:t>  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480435" y="5050790"/>
          <a:ext cx="258889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3" imgW="685800" imgH="228600" progId="Equation.KSEE3">
                  <p:embed/>
                </p:oleObj>
              </mc:Choice>
              <mc:Fallback>
                <p:oleObj name="" r:id="rId3" imgW="6858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80435" y="5050790"/>
                        <a:ext cx="2588895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TextBox 1"/>
          <p:cNvSpPr txBox="1"/>
          <p:nvPr/>
        </p:nvSpPr>
        <p:spPr>
          <a:xfrm>
            <a:off x="1268413" y="233363"/>
            <a:ext cx="660717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实验：测量物体运动的平均速度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2" name="文本框 2051"/>
          <p:cNvSpPr txBox="1"/>
          <p:nvPr/>
        </p:nvSpPr>
        <p:spPr>
          <a:xfrm>
            <a:off x="711200" y="965200"/>
            <a:ext cx="7720965" cy="995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为了测量物理课本内一张纸的厚度，请写出具体的步骤。</a:t>
            </a:r>
            <a:endParaRPr lang="zh-CN" altLang="en-US" sz="28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11200" y="2174875"/>
            <a:ext cx="77209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en-US" sz="2800" b="1" dirty="0">
                <a:latin typeface="宋体" panose="02010600030101010101" pitchFamily="2" charset="-122"/>
                <a:sym typeface="Wingdings" panose="05000000000000000000" charset="0"/>
              </a:rPr>
              <a:t></a:t>
            </a: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用刻度尺量出一本书的厚度，记录为</a:t>
            </a: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L</a:t>
            </a:r>
            <a:endParaRPr lang="en-US" altLang="zh-CN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11200" y="2873375"/>
            <a:ext cx="77209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翻看物理书最后一页的页码，记录为</a:t>
            </a: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n</a:t>
            </a:r>
            <a:endParaRPr lang="en-US" altLang="zh-CN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11200" y="3416300"/>
            <a:ext cx="7720330" cy="904240"/>
            <a:chOff x="1120" y="5380"/>
            <a:chExt cx="12158" cy="1424"/>
          </a:xfrm>
        </p:grpSpPr>
        <p:sp>
          <p:nvSpPr>
            <p:cNvPr id="8" name="文本框 7"/>
            <p:cNvSpPr txBox="1"/>
            <p:nvPr/>
          </p:nvSpPr>
          <p:spPr>
            <a:xfrm>
              <a:off x="1120" y="5625"/>
              <a:ext cx="12159" cy="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5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sym typeface="Wingdings" panose="05000000000000000000" charset="0"/>
                </a:rPr>
                <a:t>则物理书内每张纸的厚度为</a:t>
              </a:r>
              <a:endParaRPr lang="en-US" sz="2800" b="1" dirty="0">
                <a:latin typeface="宋体" panose="02010600030101010101" pitchFamily="2" charset="-122"/>
              </a:endParaRPr>
            </a:p>
          </p:txBody>
        </p:sp>
        <p:graphicFrame>
          <p:nvGraphicFramePr>
            <p:cNvPr id="10" name="对象 9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8611" y="5380"/>
            <a:ext cx="1654" cy="1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0" name="" r:id="rId1" imgW="457200" imgH="393700" progId="Equation.KSEE3">
                    <p:embed/>
                  </p:oleObj>
                </mc:Choice>
                <mc:Fallback>
                  <p:oleObj name="" r:id="rId1" imgW="457200" imgH="393700" progId="Equation.KSEE3">
                    <p:embed/>
                    <p:pic>
                      <p:nvPicPr>
                        <p:cNvPr id="0" name="图片 204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611" y="5380"/>
                          <a:ext cx="1654" cy="14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2" name="文本框 2051"/>
          <p:cNvSpPr txBox="1"/>
          <p:nvPr/>
        </p:nvSpPr>
        <p:spPr>
          <a:xfrm>
            <a:off x="711200" y="965200"/>
            <a:ext cx="7720965" cy="14471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有一内径为</a:t>
            </a: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2cm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的圆环和一支直径为</a:t>
            </a: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0.6cm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的圆柱形铅笔，用上诉器材如何精确地测出一足够长且薄厚均匀的纸带的厚度？</a:t>
            </a:r>
            <a:endParaRPr lang="zh-CN" altLang="en-US" sz="28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0580" y="2560955"/>
            <a:ext cx="7720965" cy="995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en-US" sz="2800" b="1" dirty="0">
                <a:latin typeface="宋体" panose="02010600030101010101" pitchFamily="2" charset="-122"/>
                <a:sym typeface="Wingdings" panose="05000000000000000000" charset="0"/>
              </a:rPr>
              <a:t></a:t>
            </a: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将纸带紧密地环绕在铅笔上，直到恰好能套进圆环内。</a:t>
            </a:r>
            <a:endParaRPr lang="zh-CN" altLang="en-US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0580" y="3667760"/>
            <a:ext cx="77209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数出纸带环绕的圈数</a:t>
            </a: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n</a:t>
            </a:r>
            <a:endParaRPr lang="en-US" altLang="zh-CN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30580" y="4335145"/>
            <a:ext cx="77209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纸带的总厚度为</a:t>
            </a: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0.7cm</a:t>
            </a:r>
            <a:endParaRPr lang="en-US" altLang="zh-CN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30580" y="4977130"/>
            <a:ext cx="7720965" cy="904875"/>
            <a:chOff x="1308" y="7839"/>
            <a:chExt cx="12159" cy="1425"/>
          </a:xfrm>
        </p:grpSpPr>
        <p:sp>
          <p:nvSpPr>
            <p:cNvPr id="9" name="文本框 8"/>
            <p:cNvSpPr txBox="1"/>
            <p:nvPr/>
          </p:nvSpPr>
          <p:spPr>
            <a:xfrm>
              <a:off x="1308" y="8124"/>
              <a:ext cx="12159" cy="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5000"/>
                </a:lnSpc>
              </a:pPr>
              <a:r>
                <a:rPr lang="zh-CN" altLang="en-US" sz="2400" b="1" dirty="0">
                  <a:latin typeface="宋体" panose="02010600030101010101" pitchFamily="2" charset="-122"/>
                </a:rPr>
                <a:t>④</a:t>
              </a:r>
              <a:r>
                <a:rPr lang="zh-CN" altLang="en-US" sz="2800" b="1" dirty="0">
                  <a:latin typeface="宋体" panose="02010600030101010101" pitchFamily="2" charset="-122"/>
                </a:rPr>
                <a:t>所以纸带的厚度为</a:t>
              </a:r>
              <a:endParaRPr lang="zh-CN" altLang="en-US" sz="2800" b="1" dirty="0">
                <a:latin typeface="宋体" panose="02010600030101010101" pitchFamily="2" charset="-122"/>
              </a:endParaRPr>
            </a:p>
          </p:txBody>
        </p:sp>
        <p:graphicFrame>
          <p:nvGraphicFramePr>
            <p:cNvPr id="10" name="对象 9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6659" y="7839"/>
            <a:ext cx="1608" cy="1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0" name="" r:id="rId1" imgW="444500" imgH="393700" progId="Equation.KSEE3">
                    <p:embed/>
                  </p:oleObj>
                </mc:Choice>
                <mc:Fallback>
                  <p:oleObj name="" r:id="rId1" imgW="444500" imgH="393700" progId="Equation.KSEE3">
                    <p:embed/>
                    <p:pic>
                      <p:nvPicPr>
                        <p:cNvPr id="0" name="图片 204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659" y="7839"/>
                          <a:ext cx="1608" cy="14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549900" y="3973830"/>
          <a:ext cx="1078230" cy="904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3" imgW="469900" imgH="393700" progId="Equation.KSEE3">
                  <p:embed/>
                </p:oleObj>
              </mc:Choice>
              <mc:Fallback>
                <p:oleObj name="" r:id="rId3" imgW="469900" imgH="393700" progId="Equation.KSEE3">
                  <p:embed/>
                  <p:pic>
                    <p:nvPicPr>
                      <p:cNvPr id="0" name="图片 204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49900" y="3973830"/>
                        <a:ext cx="1078230" cy="904240"/>
                      </a:xfrm>
                      <a:prstGeom prst="rect">
                        <a:avLst/>
                      </a:prstGeom>
                      <a:ln w="34925"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967730" y="5027930"/>
          <a:ext cx="1078230" cy="904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" name="" r:id="rId5" imgW="469900" imgH="393700" progId="Equation.KSEE3">
                  <p:embed/>
                </p:oleObj>
              </mc:Choice>
              <mc:Fallback>
                <p:oleObj name="" r:id="rId5" imgW="469900" imgH="393700" progId="Equation.KSEE3">
                  <p:embed/>
                  <p:pic>
                    <p:nvPicPr>
                      <p:cNvPr id="0" name="图片 204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67730" y="5027930"/>
                        <a:ext cx="1078230" cy="904240"/>
                      </a:xfrm>
                      <a:prstGeom prst="rect">
                        <a:avLst/>
                      </a:prstGeom>
                      <a:ln w="34925"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2" name="文本框 2051"/>
          <p:cNvSpPr txBox="1"/>
          <p:nvPr/>
        </p:nvSpPr>
        <p:spPr>
          <a:xfrm>
            <a:off x="711200" y="965200"/>
            <a:ext cx="7720965" cy="995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有一个量程为</a:t>
            </a: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2m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的卷尺，请你设计一个简单的方法估测你从家到学校的路程，写出具体的步骤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11200" y="2174875"/>
            <a:ext cx="77209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en-US" sz="2800" b="1" dirty="0">
                <a:latin typeface="宋体" panose="02010600030101010101" pitchFamily="2" charset="-122"/>
                <a:sym typeface="Wingdings" panose="05000000000000000000" charset="0"/>
              </a:rPr>
              <a:t></a:t>
            </a:r>
            <a:r>
              <a:rPr lang="zh-CN" altLang="en-US" sz="2800" b="1" dirty="0">
                <a:latin typeface="宋体" panose="02010600030101010101" pitchFamily="2" charset="-122"/>
              </a:rPr>
              <a:t>用卷尺分段测出步行</a:t>
            </a:r>
            <a:r>
              <a:rPr lang="en-US" altLang="zh-CN" sz="2800" b="1" dirty="0">
                <a:latin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宋体" panose="02010600030101010101" pitchFamily="2" charset="-122"/>
              </a:rPr>
              <a:t>步的总长度</a:t>
            </a:r>
            <a:r>
              <a:rPr lang="en-US" altLang="zh-CN" sz="2800" b="1" dirty="0">
                <a:latin typeface="宋体" panose="02010600030101010101" pitchFamily="2" charset="-122"/>
              </a:rPr>
              <a:t>s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11200" y="2873375"/>
            <a:ext cx="77209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</a:t>
            </a:r>
            <a:r>
              <a:rPr lang="zh-CN" altLang="en-US" sz="2800" b="1" dirty="0">
                <a:latin typeface="宋体" panose="02010600030101010101" pitchFamily="2" charset="-122"/>
              </a:rPr>
              <a:t>算出</a:t>
            </a:r>
            <a:r>
              <a:rPr lang="en-US" altLang="zh-CN" sz="2800" b="1" dirty="0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步的平均长度为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523105" y="2717800"/>
          <a:ext cx="400685" cy="776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1" imgW="203200" imgH="393700" progId="Equation.KSEE3">
                  <p:embed/>
                </p:oleObj>
              </mc:Choice>
              <mc:Fallback>
                <p:oleObj name="" r:id="rId1" imgW="203200" imgH="3937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23105" y="2717800"/>
                        <a:ext cx="400685" cy="7766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711200" y="3571875"/>
            <a:ext cx="77209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</a:t>
            </a:r>
            <a:r>
              <a:rPr lang="zh-CN" altLang="en-US" sz="2800" b="1" dirty="0">
                <a:latin typeface="宋体" panose="02010600030101010101" pitchFamily="2" charset="-122"/>
              </a:rPr>
              <a:t>测算出从家到学校的步数</a:t>
            </a:r>
            <a:r>
              <a:rPr lang="en-US" altLang="zh-CN" sz="2800" b="1" dirty="0">
                <a:latin typeface="宋体" panose="02010600030101010101" pitchFamily="2" charset="-122"/>
              </a:rPr>
              <a:t>n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1200" y="4270375"/>
            <a:ext cx="77209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2800" b="1" dirty="0">
                <a:latin typeface="宋体" panose="02010600030101010101" pitchFamily="2" charset="-122"/>
              </a:rPr>
              <a:t>家到学校的路程为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323715" y="4178935"/>
          <a:ext cx="495935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" r:id="rId3" imgW="215900" imgH="393700" progId="Equation.KSEE3">
                  <p:embed/>
                </p:oleObj>
              </mc:Choice>
              <mc:Fallback>
                <p:oleObj name="" r:id="rId3" imgW="215900" imgH="393700" progId="Equation.KSEE3">
                  <p:embed/>
                  <p:pic>
                    <p:nvPicPr>
                      <p:cNvPr id="0" name="图片 204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23715" y="4178935"/>
                        <a:ext cx="495935" cy="904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11200" y="965200"/>
            <a:ext cx="7720965" cy="2611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有一种蚊香如图所示，请你设计一个实验，测出该蚊香正常燃烧的速度：</a:t>
            </a:r>
            <a:endParaRPr lang="zh-CN" altLang="en-US" sz="2800" b="1" dirty="0">
              <a:solidFill>
                <a:srgbClr val="0070C0"/>
              </a:solidFill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）所需要的器材：</a:t>
            </a:r>
            <a:endParaRPr lang="zh-CN" altLang="en-US" sz="2800" b="1" dirty="0">
              <a:solidFill>
                <a:srgbClr val="0070C0"/>
              </a:solidFill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u="sng" dirty="0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</a:rPr>
              <a:t>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）测量方法：</a:t>
            </a:r>
            <a:endParaRPr lang="zh-CN" altLang="en-US" sz="2800" b="1" i="1" u="sng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12495" y="2404745"/>
            <a:ext cx="2010410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蚊香、火柴、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06185" y="1486535"/>
            <a:ext cx="2649855" cy="212788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006725" y="2418080"/>
            <a:ext cx="26155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刻度尺、停表、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04180" y="2418080"/>
            <a:ext cx="250253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细线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812800" y="5396865"/>
            <a:ext cx="7720965" cy="990600"/>
            <a:chOff x="1120" y="9079"/>
            <a:chExt cx="12159" cy="1560"/>
          </a:xfrm>
        </p:grpSpPr>
        <p:sp>
          <p:nvSpPr>
            <p:cNvPr id="8" name="文本框 7"/>
            <p:cNvSpPr txBox="1"/>
            <p:nvPr/>
          </p:nvSpPr>
          <p:spPr>
            <a:xfrm>
              <a:off x="1120" y="9482"/>
              <a:ext cx="12159" cy="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5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sym typeface="Wingdings" panose="05000000000000000000" charset="0"/>
                </a:rPr>
                <a:t>蚊香燃烧的速度为</a:t>
              </a:r>
              <a:endParaRPr lang="en-US" altLang="zh-CN" sz="2800" b="1" dirty="0">
                <a:latin typeface="宋体" panose="02010600030101010101" pitchFamily="2" charset="-122"/>
              </a:endParaRPr>
            </a:p>
          </p:txBody>
        </p:sp>
        <p:graphicFrame>
          <p:nvGraphicFramePr>
            <p:cNvPr id="12" name="对象 11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6470" y="9079"/>
            <a:ext cx="1359" cy="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3" name="" r:id="rId2" imgW="342900" imgH="393700" progId="Equation.KSEE3">
                    <p:embed/>
                  </p:oleObj>
                </mc:Choice>
                <mc:Fallback>
                  <p:oleObj name="" r:id="rId2" imgW="342900" imgH="393700" progId="Equation.KSEE3">
                    <p:embed/>
                    <p:pic>
                      <p:nvPicPr>
                        <p:cNvPr id="0" name="图片 3072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6470" y="9079"/>
                          <a:ext cx="1359" cy="15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5" name="组合 14"/>
          <p:cNvGrpSpPr/>
          <p:nvPr/>
        </p:nvGrpSpPr>
        <p:grpSpPr>
          <a:xfrm>
            <a:off x="812800" y="3614420"/>
            <a:ext cx="7720330" cy="995045"/>
            <a:chOff x="1250" y="5692"/>
            <a:chExt cx="12158" cy="1567"/>
          </a:xfrm>
        </p:grpSpPr>
        <p:sp>
          <p:nvSpPr>
            <p:cNvPr id="6" name="文本框 5"/>
            <p:cNvSpPr txBox="1"/>
            <p:nvPr/>
          </p:nvSpPr>
          <p:spPr>
            <a:xfrm>
              <a:off x="1250" y="5692"/>
              <a:ext cx="12159" cy="15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5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sym typeface="Wingdings" panose="05000000000000000000" charset="0"/>
                </a:rPr>
                <a:t></a:t>
              </a:r>
              <a:r>
                <a:rPr lang="zh-CN" altLang="en-US" sz="2800" b="1" dirty="0">
                  <a:latin typeface="宋体" panose="02010600030101010101" pitchFamily="2" charset="-122"/>
                </a:rPr>
                <a:t>取一段蚊香，将细线与蚊香重合，用刻度尺测出重合部分细线的长度   </a:t>
              </a:r>
              <a:endParaRPr lang="zh-CN" altLang="en-US" sz="2800" b="1" dirty="0">
                <a:latin typeface="宋体" panose="02010600030101010101" pitchFamily="2" charset="-122"/>
              </a:endParaRPr>
            </a:p>
          </p:txBody>
        </p:sp>
        <p:graphicFrame>
          <p:nvGraphicFramePr>
            <p:cNvPr id="13" name="对象 12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7154" y="6557"/>
            <a:ext cx="350" cy="7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" name="" r:id="rId4" imgW="88265" imgH="177165" progId="Equation.KSEE3">
                    <p:embed/>
                  </p:oleObj>
                </mc:Choice>
                <mc:Fallback>
                  <p:oleObj name="" r:id="rId4" imgW="88265" imgH="177165" progId="Equation.KSEE3">
                    <p:embed/>
                    <p:pic>
                      <p:nvPicPr>
                        <p:cNvPr id="0" name="图片 3072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7154" y="6557"/>
                          <a:ext cx="350" cy="70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4" name="文本框 13"/>
          <p:cNvSpPr txBox="1"/>
          <p:nvPr/>
        </p:nvSpPr>
        <p:spPr>
          <a:xfrm>
            <a:off x="812800" y="4609465"/>
            <a:ext cx="7720965" cy="995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用火柴点燃该段蚊香，测出其燃烧完毕所用时间</a:t>
            </a: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t</a:t>
            </a:r>
            <a:endParaRPr lang="zh-CN" altLang="en-US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2755" y="913765"/>
            <a:ext cx="8517255" cy="550164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88415" y="388620"/>
            <a:ext cx="19475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2017广州中考</a:t>
            </a:r>
            <a:endParaRPr lang="en-US" altLang="zh-CN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077835" y="774065"/>
            <a:ext cx="9455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</a:rPr>
              <a:t>D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845" y="932815"/>
            <a:ext cx="9251315" cy="1600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135" y="2315845"/>
            <a:ext cx="5600065" cy="394652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88415" y="388620"/>
            <a:ext cx="19475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2017广州中考</a:t>
            </a:r>
            <a:endParaRPr lang="en-US" altLang="zh-CN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5784850" y="1835785"/>
            <a:ext cx="2374265" cy="5715"/>
          </a:xfrm>
          <a:prstGeom prst="line">
            <a:avLst/>
          </a:prstGeom>
          <a:ln w="539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313690" y="1797685"/>
            <a:ext cx="1012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30.0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070" y="1007745"/>
            <a:ext cx="8970010" cy="484251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88415" y="388620"/>
            <a:ext cx="19475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2017广州中考</a:t>
            </a:r>
            <a:endParaRPr lang="en-US" altLang="zh-CN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1448435" y="3393440"/>
            <a:ext cx="3218180" cy="37465"/>
          </a:xfrm>
          <a:prstGeom prst="line">
            <a:avLst/>
          </a:prstGeom>
          <a:ln w="539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816610" y="1305560"/>
            <a:ext cx="7720965" cy="1059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en-US" sz="2800" b="1" dirty="0">
                <a:latin typeface="宋体" panose="02010600030101010101" pitchFamily="2" charset="-122"/>
                <a:sym typeface="Wingdings" panose="05000000000000000000" charset="0"/>
              </a:rPr>
              <a:t></a:t>
            </a: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如图，将滑块放在木块上方，用刻度尺测量滑块到长木板底端的路程 </a:t>
            </a:r>
            <a:r>
              <a:rPr lang="en-US" altLang="zh-CN" sz="3200" b="1" dirty="0">
                <a:latin typeface="宋体" panose="02010600030101010101" pitchFamily="2" charset="-122"/>
                <a:sym typeface="Wingdings" panose="05000000000000000000" charset="0"/>
              </a:rPr>
              <a:t>s</a:t>
            </a:r>
            <a:r>
              <a:rPr lang="en-US" altLang="zh-CN" b="1" dirty="0">
                <a:latin typeface="宋体" panose="02010600030101010101" pitchFamily="2" charset="-122"/>
                <a:sym typeface="Wingdings" panose="05000000000000000000" charset="0"/>
              </a:rPr>
              <a:t>1</a:t>
            </a:r>
            <a:endParaRPr lang="en-US" altLang="zh-CN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6610" y="2531745"/>
            <a:ext cx="7720965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用停表测出滑块运动的时间 </a:t>
            </a:r>
            <a:r>
              <a:rPr lang="en-US" altLang="zh-CN" sz="3200" b="1" dirty="0">
                <a:latin typeface="宋体" panose="02010600030101010101" pitchFamily="2" charset="-122"/>
                <a:sym typeface="Wingdings" panose="05000000000000000000" charset="0"/>
              </a:rPr>
              <a:t>t</a:t>
            </a:r>
            <a:r>
              <a:rPr lang="en-US" altLang="zh-CN" sz="2000" b="1" dirty="0">
                <a:latin typeface="宋体" panose="02010600030101010101" pitchFamily="2" charset="-122"/>
                <a:sym typeface="Wingdings" panose="05000000000000000000" charset="0"/>
              </a:rPr>
              <a:t>1</a:t>
            </a: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,</a:t>
            </a:r>
            <a:endParaRPr lang="en-US" altLang="zh-CN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816610" y="3187700"/>
            <a:ext cx="7720965" cy="918845"/>
            <a:chOff x="1286" y="4482"/>
            <a:chExt cx="12159" cy="1447"/>
          </a:xfrm>
        </p:grpSpPr>
        <p:sp>
          <p:nvSpPr>
            <p:cNvPr id="17" name="文本框 16"/>
            <p:cNvSpPr txBox="1"/>
            <p:nvPr/>
          </p:nvSpPr>
          <p:spPr>
            <a:xfrm>
              <a:off x="1286" y="4740"/>
              <a:ext cx="12159" cy="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5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sym typeface="Wingdings" panose="05000000000000000000" charset="0"/>
                </a:rPr>
                <a:t>计算出滑块的速度为</a:t>
              </a:r>
              <a:endParaRPr lang="en-US" sz="2800" b="1" dirty="0">
                <a:latin typeface="宋体" panose="02010600030101010101" pitchFamily="2" charset="-122"/>
              </a:endParaRPr>
            </a:p>
          </p:txBody>
        </p:sp>
        <p:graphicFrame>
          <p:nvGraphicFramePr>
            <p:cNvPr id="12" name="对象 11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7117" y="4482"/>
            <a:ext cx="1532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" name="" r:id="rId1" imgW="457200" imgH="431800" progId="Equation.KSEE3">
                    <p:embed/>
                  </p:oleObj>
                </mc:Choice>
                <mc:Fallback>
                  <p:oleObj name="" r:id="rId1" imgW="457200" imgH="4318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117" y="4482"/>
                          <a:ext cx="1532" cy="144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" name="文本框 17"/>
          <p:cNvSpPr txBox="1"/>
          <p:nvPr/>
        </p:nvSpPr>
        <p:spPr>
          <a:xfrm>
            <a:off x="816610" y="4109720"/>
            <a:ext cx="7720965" cy="8655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④保持滑块的高度不变，将木块向左移动，使斜面坡度增大，重复上述步骤。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16610" y="5191125"/>
            <a:ext cx="7720965" cy="4781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⑤</a:t>
            </a:r>
            <a:r>
              <a:rPr lang="zh-CN" altLang="en-US" sz="2400" b="1" dirty="0">
                <a:latin typeface="宋体" panose="02010600030101010101" pitchFamily="2" charset="-122"/>
              </a:rPr>
              <a:t>得到多个速度的值，比较大小，得出结论。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16610" y="596900"/>
            <a:ext cx="7720965" cy="542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b="1" dirty="0">
                <a:latin typeface="宋体" panose="02010600030101010101" pitchFamily="2" charset="-122"/>
                <a:sym typeface="Wingdings" panose="05000000000000000000" charset="0"/>
              </a:rPr>
              <a:t>实验步骤：</a:t>
            </a:r>
            <a:endParaRPr lang="zh-CN" altLang="en-US" sz="2800" b="1" dirty="0">
              <a:latin typeface="宋体" panose="02010600030101010101" pitchFamily="2" charset="-122"/>
              <a:sym typeface="Wingdings" panose="0500000000000000000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590" y="906145"/>
            <a:ext cx="8587740" cy="21920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88415" y="388620"/>
            <a:ext cx="19475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2016广州中考</a:t>
            </a:r>
            <a:endParaRPr lang="en-US" altLang="zh-CN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63260" y="1772285"/>
            <a:ext cx="1012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D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8925" y="1112520"/>
            <a:ext cx="8565515" cy="235140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88415" y="388620"/>
            <a:ext cx="19475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2015广州中考</a:t>
            </a:r>
            <a:endParaRPr lang="en-US" altLang="zh-CN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95" y="3366135"/>
            <a:ext cx="8259445" cy="2513330"/>
          </a:xfrm>
          <a:prstGeom prst="rect">
            <a:avLst/>
          </a:prstGeom>
        </p:spPr>
      </p:pic>
      <p:cxnSp>
        <p:nvCxnSpPr>
          <p:cNvPr id="9" name="直接连接符 8"/>
          <p:cNvCxnSpPr/>
          <p:nvPr/>
        </p:nvCxnSpPr>
        <p:spPr>
          <a:xfrm>
            <a:off x="1448435" y="3246120"/>
            <a:ext cx="4647565" cy="8255"/>
          </a:xfrm>
          <a:prstGeom prst="line">
            <a:avLst/>
          </a:prstGeom>
          <a:ln w="539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6371590" y="4391660"/>
            <a:ext cx="1779905" cy="4445"/>
          </a:xfrm>
          <a:prstGeom prst="line">
            <a:avLst/>
          </a:prstGeom>
          <a:ln w="44450" cmpd="sng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195" y="1081405"/>
            <a:ext cx="8567420" cy="49866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88415" y="388620"/>
            <a:ext cx="19475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2015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广州中考</a:t>
            </a:r>
            <a:endParaRPr lang="zh-CN" altLang="en-US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554480" y="1654810"/>
            <a:ext cx="3223895" cy="0"/>
          </a:xfrm>
          <a:prstGeom prst="line">
            <a:avLst/>
          </a:prstGeom>
          <a:ln w="539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3486150" y="1132205"/>
            <a:ext cx="1012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20.0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7050" y="787400"/>
            <a:ext cx="8089900" cy="574167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88415" y="388620"/>
            <a:ext cx="19475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2014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广州中考</a:t>
            </a:r>
            <a:endParaRPr lang="zh-CN" altLang="en-US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1288415" y="3254375"/>
            <a:ext cx="2296160" cy="13970"/>
          </a:xfrm>
          <a:prstGeom prst="line">
            <a:avLst/>
          </a:prstGeom>
          <a:ln w="539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53975" cmpd="sng">
          <a:solidFill>
            <a:srgbClr val="FF0000"/>
          </a:solidFill>
          <a:prstDash val="soli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1010</Words>
  <Application>WPS 演示</Application>
  <PresentationFormat>宽屏</PresentationFormat>
  <Paragraphs>123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12</vt:i4>
      </vt:variant>
      <vt:variant>
        <vt:lpstr>幻灯片标题</vt:lpstr>
      </vt:variant>
      <vt:variant>
        <vt:i4>16</vt:i4>
      </vt:variant>
    </vt:vector>
  </HeadingPairs>
  <TitlesOfParts>
    <vt:vector size="40" baseType="lpstr">
      <vt:lpstr>Arial</vt:lpstr>
      <vt:lpstr>宋体</vt:lpstr>
      <vt:lpstr>Wingdings</vt:lpstr>
      <vt:lpstr>微软雅黑</vt:lpstr>
      <vt:lpstr>Wingdings</vt:lpstr>
      <vt:lpstr>hakuyoxingshu7000</vt:lpstr>
      <vt:lpstr>Century Gothic</vt:lpstr>
      <vt:lpstr>Arial Unicode MS</vt:lpstr>
      <vt:lpstr>Calibri</vt:lpstr>
      <vt:lpstr>Calibri Light</vt:lpstr>
      <vt:lpstr>Office 主题</vt:lpstr>
      <vt:lpstr>1_Office 主题</vt:lpstr>
      <vt:lpstr>Equation.3</vt:lpstr>
      <vt:lpstr>Equation.KSEE3</vt:lpstr>
      <vt:lpstr>Equation.KSEE3</vt:lpstr>
      <vt:lpstr>Equation.KSEE3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69</cp:revision>
  <dcterms:created xsi:type="dcterms:W3CDTF">2017-09-05T20:20:00Z</dcterms:created>
  <dcterms:modified xsi:type="dcterms:W3CDTF">2017-11-06T05:49:58Z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