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  <p:sldMasterId id="2147483671" r:id="rId2"/>
    <p:sldMasterId id="2147483728" r:id="rId3"/>
  </p:sldMasterIdLst>
  <p:notesMasterIdLst>
    <p:notesMasterId r:id="rId4"/>
  </p:notesMasterIdLst>
  <p:sldIdLst>
    <p:sldId id="301" r:id="rId5"/>
    <p:sldId id="299" r:id="rId6"/>
    <p:sldId id="450" r:id="rId7"/>
    <p:sldId id="457" r:id="rId8"/>
    <p:sldId id="458" r:id="rId9"/>
    <p:sldId id="459" r:id="rId10"/>
    <p:sldId id="460" r:id="rId11"/>
    <p:sldId id="461" r:id="rId12"/>
    <p:sldId id="462" r:id="rId13"/>
    <p:sldId id="463" r:id="rId14"/>
    <p:sldId id="464" r:id="rId15"/>
    <p:sldId id="465" r:id="rId16"/>
    <p:sldId id="466" r:id="rId17"/>
    <p:sldId id="467" r:id="rId18"/>
    <p:sldId id="468" r:id="rId19"/>
    <p:sldId id="469" r:id="rId20"/>
    <p:sldId id="470" r:id="rId21"/>
    <p:sldId id="471" r:id="rId22"/>
    <p:sldId id="472" r:id="rId23"/>
    <p:sldId id="473" r:id="rId24"/>
    <p:sldId id="321" r:id="rId25"/>
  </p:sldIdLst>
  <p:sldSz cx="12192000" cy="685800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55" userDrawn="1">
          <p15:clr>
            <a:srgbClr val="A4A3A4"/>
          </p15:clr>
        </p15:guide>
        <p15:guide id="2" pos="37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87" autoAdjust="0"/>
    <p:restoredTop sz="93933" autoAdjust="0"/>
  </p:normalViewPr>
  <p:slideViewPr>
    <p:cSldViewPr>
      <p:cViewPr>
        <p:scale>
          <a:sx n="75" d="100"/>
          <a:sy n="75" d="100"/>
        </p:scale>
        <p:origin x="-534" y="-630"/>
      </p:cViewPr>
      <p:guideLst>
        <p:guide orient="horz" pos="2155"/>
        <p:guide pos="3763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tags" Target="tags/tag7.xml" /><Relationship Id="rId27" Type="http://schemas.openxmlformats.org/officeDocument/2006/relationships/presProps" Target="presProps.xml" /><Relationship Id="rId28" Type="http://schemas.openxmlformats.org/officeDocument/2006/relationships/viewProps" Target="viewProps.xml" /><Relationship Id="rId29" Type="http://schemas.openxmlformats.org/officeDocument/2006/relationships/theme" Target="theme/theme1.xml" /><Relationship Id="rId3" Type="http://schemas.openxmlformats.org/officeDocument/2006/relationships/slideMaster" Target="slideMasters/slideMaster3.xml" /><Relationship Id="rId30" Type="http://schemas.openxmlformats.org/officeDocument/2006/relationships/tableStyles" Target="tableStyles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wmf" /><Relationship Id="rId2" Type="http://schemas.openxmlformats.org/officeDocument/2006/relationships/image" Target="../media/image11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wmf" /><Relationship Id="rId2" Type="http://schemas.openxmlformats.org/officeDocument/2006/relationships/image" Target="../media/image14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Rectangle 2">
            <a:extLst>
              <a:ext uri="{FF2B5EF4-FFF2-40B4-BE49-F238E27FC236}">
                <a16:creationId xmlns="" xmlns:a16="http://schemas.microsoft.com/office/drawing/2014/main" id="{5B775ACB-D2BE-4F83-9E29-E6B92AE440AF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>
            <a:extLst>
              <a:ext uri="{FF2B5EF4-FFF2-40B4-BE49-F238E27FC236}">
                <a16:creationId xmlns="" xmlns:a16="http://schemas.microsoft.com/office/drawing/2014/main" id="{06BB7003-54F3-46AD-9A38-558B3A434E75}"/>
              </a:ext>
            </a:extLst>
          </p:cNvPr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="" xmlns:a16="http://schemas.microsoft.com/office/drawing/2014/main" id="{3F5047F1-3813-4101-9CDA-6827E5C8A4A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>
            <a:extLst>
              <a:ext uri="{FF2B5EF4-FFF2-40B4-BE49-F238E27FC236}">
                <a16:creationId xmlns="" xmlns:a16="http://schemas.microsoft.com/office/drawing/2014/main" id="{F46D6E5D-7864-4B88-8F73-4D2D2AFA0ECF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>
            <a:extLst>
              <a:ext uri="{FF2B5EF4-FFF2-40B4-BE49-F238E27FC236}">
                <a16:creationId xmlns="" xmlns:a16="http://schemas.microsoft.com/office/drawing/2014/main" id="{BBABC264-FED2-4FC2-9D29-72C86BCED2D0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>
            <a:extLst>
              <a:ext uri="{FF2B5EF4-FFF2-40B4-BE49-F238E27FC236}">
                <a16:creationId xmlns="" xmlns:a16="http://schemas.microsoft.com/office/drawing/2014/main" id="{4CC2C568-7903-4FD6-8D42-EB4DBD75D6C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0A83B66-4B19-4D87-8187-966452E8691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7008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A83B66-4B19-4D87-8187-966452E8691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9742575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3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="" xmlns:a16="http://schemas.microsoft.com/office/drawing/2014/main" id="{879CD20F-5311-440C-AE8C-B852B07717C8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="" xmlns:a16="http://schemas.microsoft.com/office/drawing/2014/main" id="{F7A33D28-4E9C-4AEF-A14D-FD764770A462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71BF1A1C-A171-48DB-8777-215ED6219E38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A229E3CD-D203-4DA3-9DE6-142AA8D7DF25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DBD93D57-1904-4A3B-BA7C-37B23CDF605D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="" xmlns:a16="http://schemas.microsoft.com/office/drawing/2014/main" id="{F38847AD-06B1-43F6-9CDA-14B9A10D23B1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A83561D2-E968-4023-BB16-B1AA47F9DDD4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="" xmlns:a16="http://schemas.microsoft.com/office/drawing/2014/main" id="{B9FC9E49-A748-475D-9648-4AEB6A0927EE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D3F70FE7-411A-4859-8690-82F41DF4D3B2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47E0255F-707E-40C1-AD7E-539F6426FDAC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3C624354-F73C-4F8D-883D-62A50A16C86E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C2F091FB-2D42-4463-BFC6-B6715218CF58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="" xmlns:a16="http://schemas.microsoft.com/office/drawing/2014/main" id="{B06233C0-C8AC-40C8-8B74-DE4660398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="" xmlns:a16="http://schemas.microsoft.com/office/drawing/2014/main" id="{535D002F-793F-4A54-B717-7B33075DF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="" xmlns:a16="http://schemas.microsoft.com/office/drawing/2014/main" id="{20C38D3F-EA6A-471F-938F-AA0735276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7562DA-F95D-4AAD-8996-E75F14C7102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34286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EB389C6-39D7-4D3C-BA03-F1F1C8C7C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AD46C95-BC83-4C6E-8DA3-7933F4640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13456E0-A9E2-41AC-9CEF-8A498557C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E1B46-8127-432B-8314-EB62CAC94A8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85553906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26D1B5ED-2BF8-43F2-815B-A8493BE0FEE3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="" xmlns:a16="http://schemas.microsoft.com/office/drawing/2014/main" id="{50F5E527-1322-4DE3-8B89-DDB18650A823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D0E626C3-230A-4599-8B10-B764E36051CE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3D988198-9153-44DF-9B83-FFFBB619DA65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2AC8C74C-61BC-44F4-B01E-4B58E7670041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="" xmlns:a16="http://schemas.microsoft.com/office/drawing/2014/main" id="{3E18C180-3A25-42E2-950D-8AB0A8057201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C75561C4-1949-46D1-A705-2AE4F762F553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38F3E7AB-CE63-45BB-BE6A-B404733E0625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649F5E54-D0D2-4905-B121-5D26666CAE32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58BDB70E-762B-4BC9-B37C-B0A94F22CF02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913CDA95-0E31-4906-8CB1-B04A48B804DF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51F9F3E8-7AEC-4461-B5C2-B5D8FA3A3577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="" xmlns:a16="http://schemas.microsoft.com/office/drawing/2014/main" id="{0C3FB8DF-80AD-4DE4-8F71-B0F1831A52DF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="" xmlns:a16="http://schemas.microsoft.com/office/drawing/2014/main" id="{CC3D4D35-52D9-4536-8E99-19F1A3476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="" xmlns:a16="http://schemas.microsoft.com/office/drawing/2014/main" id="{AA88BF59-A503-4326-AD61-0A4E49D38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="" xmlns:a16="http://schemas.microsoft.com/office/drawing/2014/main" id="{6B6BC8A8-C40C-49A3-9FFB-88C1E38FB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0F4F31-2AF5-4DD8-98C3-093BDE5EB22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13561598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C4260D8F-1BE1-4902-A22A-99FC9DB61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7924704D-75D7-4299-A297-986673062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A3D03C7B-A146-4162-A5F9-A8AA38520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028472-C154-48A5-AA6A-2C6E9A2CD09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95172611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C8723579-4B12-4B21-A411-EE1DE9B26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6B5024E6-4ABE-4BDF-A5F7-2D05CE805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7BC60F03-0A79-45B3-A710-3CBE7B37C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BE02E-C18F-48E6-87D5-2A2A12A8AC7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15587904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="" xmlns:a16="http://schemas.microsoft.com/office/drawing/2014/main" id="{0F01BC5E-58C2-487A-B6B6-12F77439BAD9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4F63291F-5B04-497C-8F8D-4B6871BDEF45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4D50C6B6-050C-4363-9A5F-F87176918298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C5B5AC86-A3D2-488D-9D2F-8FBF7DA6E45E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="" xmlns:a16="http://schemas.microsoft.com/office/drawing/2014/main" id="{21C3B1A6-9EE9-43FA-827E-D1B0A7EFD4DC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8AD5DC6F-211A-4EEA-AAE5-9A82517D7187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523B569E-FD17-492C-8AD5-0F6AC737CBBB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C4FA8527-BFC7-4531-BBE7-F84547A9D853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="" xmlns:a16="http://schemas.microsoft.com/office/drawing/2014/main" id="{ED3287D9-EB84-4BB2-AA90-BEE20F65F5E8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="" xmlns:a16="http://schemas.microsoft.com/office/drawing/2014/main" id="{B159C028-661B-485C-810D-A3EDB1A7CC03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="" xmlns:a16="http://schemas.microsoft.com/office/drawing/2014/main" id="{C578FE52-6D45-413C-B163-AE8AF4AE577E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="" xmlns:a16="http://schemas.microsoft.com/office/drawing/2014/main" id="{CA04E7F9-F533-43C8-964C-E7D2BFDF7A26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="" xmlns:a16="http://schemas.microsoft.com/office/drawing/2014/main" id="{97721E6D-527A-40B6-AEA5-CF01D88B449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="" xmlns:a16="http://schemas.microsoft.com/office/drawing/2014/main" id="{65D98A8E-554D-4179-A584-22333907D5C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="" xmlns:a16="http://schemas.microsoft.com/office/drawing/2014/main" id="{E06E4299-6931-4CE2-B796-11C0DAFE7AF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E69B21A-D16D-4981-AEC1-5397941AA17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71683132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1E751F71-B521-44F4-A434-6012BCA3E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E084425B-5EB3-4880-9BA5-AD46672AB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0002C79C-B210-4E46-B38A-135AD5662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4322ED-ED7B-4ED4-A156-809ECEB26A8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7793910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4CE1E28-19D3-402F-AD38-F40CE3803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7402B1D-C27E-4C5A-B74A-71635D312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145173-28A2-4B55-905D-A80C166AB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6D662E-50DB-4764-88E1-1E568957DF6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55425261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4FA4A3C-7856-4CA9-AB02-20D4A246B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6B1FD53-8F53-4209-80CB-1637E0079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C50DE6F-ECD1-42A5-9D86-7AF3C4270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03105A-B764-4E5A-B60D-332CF1D1EFB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90714862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B7EA711F-DCE8-4419-934A-8F15BB4F45F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A1ACBD40-ED9A-47BC-A076-BC62407E157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1B2FE693-97BD-4C67-BEE7-7DC9E67C257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061992B-934B-4459-863F-3EECA4C1B85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79361858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="" xmlns:a16="http://schemas.microsoft.com/office/drawing/2014/main" id="{24689D42-1802-4CBD-9B1F-E1350244325C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="" xmlns:a16="http://schemas.microsoft.com/office/drawing/2014/main" id="{00C67612-7710-42ED-8ABF-ED9B03B87C10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AA9FBD31-4472-42EC-A251-7E0D82DF9846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C4A9A4DF-59C3-4083-A125-9F74F8182E9D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51B95E82-13A1-49A4-9CEE-E9D5F2E7EBBF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="" xmlns:a16="http://schemas.microsoft.com/office/drawing/2014/main" id="{5753573A-A4E9-4406-B751-0FA20F0A097B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E8C4522-EBA0-4E80-A896-17B174345318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="" xmlns:a16="http://schemas.microsoft.com/office/drawing/2014/main" id="{10898F28-A356-488C-B562-EBE01CF70976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4A7CBF6E-36E0-49DF-8537-679538A5ED43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3512BF77-17BF-4A21-B4CC-04069F186BCF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FA7A7E83-4ED6-4F45-808B-AC2518E28EE4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1E246A77-FC10-4FFB-AA8E-E790A8EB73FE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="" xmlns:a16="http://schemas.microsoft.com/office/drawing/2014/main" id="{33F3AD69-02DC-45DC-AA55-3179382B6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="" xmlns:a16="http://schemas.microsoft.com/office/drawing/2014/main" id="{7D1DD984-AB33-4C56-AE31-5477EC35B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="" xmlns:a16="http://schemas.microsoft.com/office/drawing/2014/main" id="{656413F0-0E34-445B-92CF-373C24886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19F893-E28A-4511-87F0-26998340890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22391968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8778BC8-339E-4587-87C7-B02EB34BE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6009D40-BB50-4960-ACEF-C24C034F1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A866B78-8E55-46B8-8B27-3D660970E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1846B6-D1F1-4207-840F-D7B929B15AF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12278752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DD8C1CFB-161A-4916-B20D-E524E7AD7516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="" xmlns:a16="http://schemas.microsoft.com/office/drawing/2014/main" id="{796AA777-94A5-4B19-9A40-246A5550D669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173A9F5B-3424-46DD-9116-F61A092885AE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3A380229-7414-41C8-AD8D-1B09F7A95746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DB7813BC-07CD-44DE-B616-EA6908CC8143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="" xmlns:a16="http://schemas.microsoft.com/office/drawing/2014/main" id="{394F0A90-0CB7-4AF0-825B-E3A1E01E17D3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80C16895-97BE-47A4-B5BC-0828DD37D94A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33FF3362-2140-454B-9B00-7E4694386EC9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FA194E31-519B-4F8D-96C4-69981971D16E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98DDC9E7-D0B9-423C-8A0E-6CDC1D0DA21E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C41A9D8E-8084-49AE-8AC1-249EB6611AF6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275D9D44-4E87-46A9-9BFB-BA5C19B216C5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="" xmlns:a16="http://schemas.microsoft.com/office/drawing/2014/main" id="{753963EA-6182-4A87-94AE-58E36AAD4ADE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="" xmlns:a16="http://schemas.microsoft.com/office/drawing/2014/main" id="{3AE0D7CD-6591-48C3-B4FB-C1D62F336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="" xmlns:a16="http://schemas.microsoft.com/office/drawing/2014/main" id="{05C6A339-0C09-4A36-95D1-62FBC0261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="" xmlns:a16="http://schemas.microsoft.com/office/drawing/2014/main" id="{47109710-322E-4D4A-8CEE-EDFE4F97D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2EF84A-7FA4-411F-91D7-559A85E0C8F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51826654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30EC79B0-C652-4950-A600-1D3A59818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89FE3393-9564-4639-89CE-B4932891F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3EBE6289-F92D-451E-9E67-0573DC825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CB6F6-4FCA-45CD-ABEF-D97D002A17E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928389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3CD764D2-9D41-4098-A7C8-97E93CDF9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898834A6-6845-4DB5-A24E-A83FB7C7C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1BA07629-0108-4B59-9139-617FA8159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8236D-EA4D-4CD5-93DC-1D8C403F48D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84434215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="" xmlns:a16="http://schemas.microsoft.com/office/drawing/2014/main" id="{C1503CB9-672B-41D3-B8A3-5EC136E1FEC2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17F1C8FF-711E-4911-B8AA-8FB4851BB590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4A7A7B53-64CB-4C74-A2A1-EC99BB4CFFF7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1661547B-23F3-4277-BCD3-C8BBA9BE3BC7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="" xmlns:a16="http://schemas.microsoft.com/office/drawing/2014/main" id="{C04BE5E1-9D84-476A-B7FC-2369094D79BF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793D9EBA-7801-4355-AB92-899BE0A2D275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A52BB9D1-8595-424A-BA22-BAB6763D2AEB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14FD561E-FDD8-4B46-8ABB-1FEC3121E4C7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="" xmlns:a16="http://schemas.microsoft.com/office/drawing/2014/main" id="{6B7A768A-A7F8-4E64-818D-92E537154205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="" xmlns:a16="http://schemas.microsoft.com/office/drawing/2014/main" id="{914BC7FB-4590-46CF-B763-783553CBEC6C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="" xmlns:a16="http://schemas.microsoft.com/office/drawing/2014/main" id="{7C30CC2D-20C4-479D-8592-A7513A74DE4B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="" xmlns:a16="http://schemas.microsoft.com/office/drawing/2014/main" id="{9D8C7B24-B8B7-4999-B9C0-DDAB0C8F3FCA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="" xmlns:a16="http://schemas.microsoft.com/office/drawing/2014/main" id="{E6619E8D-3AEB-4948-ACBD-CD22B57B0C4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="" xmlns:a16="http://schemas.microsoft.com/office/drawing/2014/main" id="{5DD61A04-967E-4F3F-A963-4B2B199C627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="" xmlns:a16="http://schemas.microsoft.com/office/drawing/2014/main" id="{9DC411BA-9BCE-4562-A592-0A4A915A94C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AF31877-6E07-40B1-9B7B-517CCED4B34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75359244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2009C7A2-7DC5-4F84-8A4D-D5D40EA86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B3A3DE25-4DA7-4C4A-B9F7-01D1A59C0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71800471-4BD8-4276-B049-87AAD54CE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EE0EA-B4BF-4AC8-9E4D-F1072D29DBC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33547313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9C59FA9-93EB-451F-97C9-D1D56A90A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AA3A52CF-6BE0-428C-8ACD-E9B3A34533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FD19EF3-772A-4AB3-AB9C-21D85BE76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5380E9-5560-4CD4-8BCC-8F4376EC07B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55420169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4E56F08-3A00-493E-847D-312CAF14E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4AB2DA1-3B64-46F2-ADC8-39F3B7B1B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C7BD5D5-66B7-4B5B-AB3A-42B2AD720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936D01-165F-4BE5-BF7C-580A2D142F0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9693220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88A3CAFB-5000-4AA8-B99F-0BDC53E3843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4A4ED8D5-AA0D-4D27-AC94-12D50D10BF4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D353C53B-D72B-4005-A350-5DBC573B275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B4E15C6-4806-4F2D-B1D5-86CC22FBCFF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54396019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64AC671-4549-40E1-B105-89E82523E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B45B7D31-5355-44F8-9AE2-44FD37043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CC07F4A-E074-4E8B-85C8-2B7FAD23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8C7E2CB-AE5E-4908-915B-7874E719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B25F5CF-34F0-45BD-86F0-60A3A381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419F893-E28A-4511-87F0-269983408909}" type="slidenum">
              <a:rPr lang="zh-CN" altLang="zh-CN" smtClean="0"/>
              <a:t>‹#›</a:t>
            </a:fld>
            <a:endParaRPr lang="zh-CN" altLang="zh-CN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10157F6-9D5D-4E7C-8570-D8458FC77113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95B56CD7-A965-4E5E-BA15-C51A7CB432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B3A5AEC3-A1AA-42E8-AB5A-A242E7FBA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E9B65C26-C35E-41E2-9533-F746FC40F9A8}"/>
              </a:ext>
            </a:extLst>
          </p:cNvPr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人教版  数学  九年级  上册</a:t>
            </a:r>
          </a:p>
        </p:txBody>
      </p:sp>
    </p:spTree>
    <p:extLst>
      <p:ext uri="{BB962C8B-B14F-4D97-AF65-F5344CB8AC3E}">
        <p14:creationId xmlns:p14="http://schemas.microsoft.com/office/powerpoint/2010/main" val="2127431392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4177160449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CAF41CC3-DD5B-41DD-93EE-F3128844535C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157D3104-C2DE-4D3A-A9E4-65591B650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8B7DAACB-80C0-440C-9C37-217F890EE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8424713E-0AF6-42AB-958E-E67D7C97A390}"/>
              </a:ext>
            </a:extLst>
          </p:cNvPr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谢谢观看！</a:t>
            </a:r>
          </a:p>
        </p:txBody>
      </p:sp>
    </p:spTree>
    <p:extLst>
      <p:ext uri="{BB962C8B-B14F-4D97-AF65-F5344CB8AC3E}">
        <p14:creationId xmlns:p14="http://schemas.microsoft.com/office/powerpoint/2010/main" val="1619198933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3761853952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1.xml" /><Relationship Id="rId12" Type="http://schemas.openxmlformats.org/officeDocument/2006/relationships/tags" Target="../tags/tag2.xml" /><Relationship Id="rId13" Type="http://schemas.openxmlformats.org/officeDocument/2006/relationships/tags" Target="../tags/tag3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slideLayout" Target="../slideLayouts/slideLayout20.xml" /><Relationship Id="rId11" Type="http://schemas.openxmlformats.org/officeDocument/2006/relationships/tags" Target="../tags/tag4.xml" /><Relationship Id="rId12" Type="http://schemas.openxmlformats.org/officeDocument/2006/relationships/tags" Target="../tags/tag5.xml" /><Relationship Id="rId13" Type="http://schemas.openxmlformats.org/officeDocument/2006/relationships/tags" Target="../tags/tag6.xml" /><Relationship Id="rId14" Type="http://schemas.openxmlformats.org/officeDocument/2006/relationships/theme" Target="../theme/theme2.xml" /><Relationship Id="rId2" Type="http://schemas.openxmlformats.org/officeDocument/2006/relationships/slideLayout" Target="../slideLayouts/slideLayout12.xml" /><Relationship Id="rId3" Type="http://schemas.openxmlformats.org/officeDocument/2006/relationships/slideLayout" Target="../slideLayouts/slideLayout13.xml" /><Relationship Id="rId4" Type="http://schemas.openxmlformats.org/officeDocument/2006/relationships/slideLayout" Target="../slideLayouts/slideLayout14.xml" /><Relationship Id="rId5" Type="http://schemas.openxmlformats.org/officeDocument/2006/relationships/slideLayout" Target="../slideLayouts/slideLayout15.xml" /><Relationship Id="rId6" Type="http://schemas.openxmlformats.org/officeDocument/2006/relationships/slideLayout" Target="../slideLayouts/slideLayout16.xml" /><Relationship Id="rId7" Type="http://schemas.openxmlformats.org/officeDocument/2006/relationships/slideLayout" Target="../slideLayouts/slideLayout17.xml" /><Relationship Id="rId8" Type="http://schemas.openxmlformats.org/officeDocument/2006/relationships/slideLayout" Target="../slideLayouts/slideLayout18.xml" /><Relationship Id="rId9" Type="http://schemas.openxmlformats.org/officeDocument/2006/relationships/slideLayout" Target="../slideLayouts/slideLayout19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2" Type="http://schemas.openxmlformats.org/officeDocument/2006/relationships/slideLayout" Target="../slideLayouts/slideLayout22.xml" /><Relationship Id="rId3" Type="http://schemas.openxmlformats.org/officeDocument/2006/relationships/slideLayout" Target="../slideLayouts/slideLayout23.xml" /><Relationship Id="rId4" Type="http://schemas.openxmlformats.org/officeDocument/2006/relationships/slideLayout" Target="../slideLayouts/slideLayout24.xml" /><Relationship Id="rId5" Type="http://schemas.openxmlformats.org/officeDocument/2006/relationships/theme" Target="../theme/theme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6" name="组合 14">
            <a:extLst>
              <a:ext uri="{FF2B5EF4-FFF2-40B4-BE49-F238E27FC236}">
                <a16:creationId xmlns="" xmlns:a16="http://schemas.microsoft.com/office/drawing/2014/main" id="{515A994C-9BFA-4D36-86C1-22D50051021F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17AF2AD4-FF65-49A6-B772-0853EABE1F3A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00CE1DDB-6F21-4A40-900C-EB763153FA6D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C2EF44E3-58F5-4BF0-A415-A96063E7DCDC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>
            <a:extLst>
              <a:ext uri="{FF2B5EF4-FFF2-40B4-BE49-F238E27FC236}">
                <a16:creationId xmlns="" xmlns:a16="http://schemas.microsoft.com/office/drawing/2014/main" id="{21FEAEF8-AD32-4892-877F-2F76E07B8697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32D13DCF-3639-44CD-91D7-EC19BBCEA878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6E875A44-13A7-4CE9-8AB6-92EDF9A56BC2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CBA49E76-2CC9-4175-AC80-E0C0BD6B93BD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>
            <a:extLst>
              <a:ext uri="{FF2B5EF4-FFF2-40B4-BE49-F238E27FC236}">
                <a16:creationId xmlns="" xmlns:a16="http://schemas.microsoft.com/office/drawing/2014/main" id="{F3E3BABC-43BE-4C89-8232-6F40A7D8EB6D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>
            <a:extLst>
              <a:ext uri="{FF2B5EF4-FFF2-40B4-BE49-F238E27FC236}">
                <a16:creationId xmlns="" xmlns:a16="http://schemas.microsoft.com/office/drawing/2014/main" id="{D882213E-CBFB-4D42-917E-6A4C8BA9B99F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0B95791-E042-4C14-8AAA-D740E1FE8E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28A41DB-E197-424F-8EAE-CA27B384AE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371EC92-284B-4D56-B9DC-1C72EF2306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AA6E840F-AD23-4DEB-B883-BCC30521C59B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="" xmlns:a16="http://schemas.microsoft.com/office/drawing/2014/main" id="{7C5692E1-7C2E-492F-B6EC-351FD8032AD2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4" r:id="rId4"/>
    <p:sldLayoutId id="2147483693" r:id="rId5"/>
    <p:sldLayoutId id="2147483702" r:id="rId6"/>
    <p:sldLayoutId id="2147483692" r:id="rId7"/>
    <p:sldLayoutId id="2147483703" r:id="rId8"/>
    <p:sldLayoutId id="2147483704" r:id="rId9"/>
    <p:sldLayoutId id="2147483705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50" name="组合 14">
            <a:extLst>
              <a:ext uri="{FF2B5EF4-FFF2-40B4-BE49-F238E27FC236}">
                <a16:creationId xmlns="" xmlns:a16="http://schemas.microsoft.com/office/drawing/2014/main" id="{7402084A-689C-4625-BFA4-8E7757059E7E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CDBE155D-A64A-4A92-9E4C-6F93F63ABE56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09A7DC1C-0120-471F-BE11-FE16F00FE4E4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0EE7BAEA-0216-41D1-A332-2D21B0E0A500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>
            <a:extLst>
              <a:ext uri="{FF2B5EF4-FFF2-40B4-BE49-F238E27FC236}">
                <a16:creationId xmlns="" xmlns:a16="http://schemas.microsoft.com/office/drawing/2014/main" id="{1ABCF436-8963-4B30-8647-E134A2383684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D705AA06-4CD0-44DD-8167-64024218E9BA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DFF02684-BFBB-42A6-8B2F-9CCF00E141A4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7E817F07-1A34-4749-A908-83AE15D606F9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>
            <a:extLst>
              <a:ext uri="{FF2B5EF4-FFF2-40B4-BE49-F238E27FC236}">
                <a16:creationId xmlns="" xmlns:a16="http://schemas.microsoft.com/office/drawing/2014/main" id="{6242BE3A-9C27-4D6C-95FC-AA1FF0BA46EA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>
            <a:extLst>
              <a:ext uri="{FF2B5EF4-FFF2-40B4-BE49-F238E27FC236}">
                <a16:creationId xmlns="" xmlns:a16="http://schemas.microsoft.com/office/drawing/2014/main" id="{18BB059C-9788-4E0E-8802-BAD40A1C0407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17A6765-B882-4621-8F5C-F321254C59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23AA587-8C18-4DFC-AD90-E687D2F103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693A3DA-0DC9-4F9E-BC53-156F66BFCB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5F9451AE-7138-4209-8948-BF0BB7FBA451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="" xmlns:a16="http://schemas.microsoft.com/office/drawing/2014/main" id="{FED7E365-F30F-4B46-B38D-EC5C286393FB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699" r:id="rId2"/>
    <p:sldLayoutId id="2147483707" r:id="rId3"/>
    <p:sldLayoutId id="2147483698" r:id="rId4"/>
    <p:sldLayoutId id="2147483697" r:id="rId5"/>
    <p:sldLayoutId id="2147483708" r:id="rId6"/>
    <p:sldLayoutId id="2147483696" r:id="rId7"/>
    <p:sldLayoutId id="2147483709" r:id="rId8"/>
    <p:sldLayoutId id="2147483710" r:id="rId9"/>
    <p:sldLayoutId id="2147483711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31B8120B-71E7-4BCA-8C9B-0332B3C79BF5}"/>
              </a:ext>
            </a:extLst>
          </p:cNvPr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1ABBC2C-7FD8-4350-A1DA-307E1027ED25}"/>
              </a:ext>
            </a:extLst>
          </p:cNvPr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61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2" Type="http://schemas.openxmlformats.org/officeDocument/2006/relationships/image" Target="../media/image3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4.png" /><Relationship Id="rId4" Type="http://schemas.microsoft.com/office/2007/relationships/hdphoto" Target="../media/image5.wdp" /><Relationship Id="rId5" Type="http://schemas.microsoft.com/office/2007/relationships/hdphoto" Target="../media/image6.wdp" /><Relationship Id="rId6" Type="http://schemas.openxmlformats.org/officeDocument/2006/relationships/image" Target="../media/image7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../../../Documents%20and%20Settings/Administrator/&#26700;&#38754;/BS&#20061;&#19979;&#25945;&#26696;&#65288;&#20116;&#25913;&#65289;9.5/yibs9xlytu46.TIF" TargetMode="External" /><Relationship Id="rId3" Type="http://schemas.openxmlformats.org/officeDocument/2006/relationships/image" Target="../media/image9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0.wmf" /><Relationship Id="rId4" Type="http://schemas.openxmlformats.org/officeDocument/2006/relationships/oleObject" Target="../embeddings/oleObject2.bin" TargetMode="Internal" /><Relationship Id="rId5" Type="http://schemas.openxmlformats.org/officeDocument/2006/relationships/image" Target="../media/image11.wmf" /><Relationship Id="rId6" Type="http://schemas.openxmlformats.org/officeDocument/2006/relationships/image" Target="../../../../Documents%20and%20Settings/Administrator/&#26700;&#38754;/BS&#20061;&#19979;&#25945;&#26696;&#65288;&#20116;&#25913;&#65289;9.5/yibs9xlytu46.TIF" TargetMode="External" /><Relationship Id="rId7" Type="http://schemas.openxmlformats.org/officeDocument/2006/relationships/image" Target="../media/image9.png" /><Relationship Id="rId8" Type="http://schemas.openxmlformats.org/officeDocument/2006/relationships/vmlDrawing" Target="../drawings/vmlDrawing1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2.png" /><Relationship Id="rId3" Type="http://schemas.openxmlformats.org/officeDocument/2006/relationships/oleObject" Target="../embeddings/oleObject3.bin" TargetMode="Internal" /><Relationship Id="rId4" Type="http://schemas.openxmlformats.org/officeDocument/2006/relationships/image" Target="../media/image13.wmf" /><Relationship Id="rId5" Type="http://schemas.openxmlformats.org/officeDocument/2006/relationships/oleObject" Target="../embeddings/oleObject4.bin" TargetMode="Internal" /><Relationship Id="rId6" Type="http://schemas.openxmlformats.org/officeDocument/2006/relationships/image" Target="../media/image14.wmf" /><Relationship Id="rId7" Type="http://schemas.openxmlformats.org/officeDocument/2006/relationships/vmlDrawing" Target="../drawings/vmlDrawing2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5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oleObject" Target="../embeddings/oleObject5.bin" TargetMode="Internal" /><Relationship Id="rId3" Type="http://schemas.openxmlformats.org/officeDocument/2006/relationships/image" Target="../media/image16.wmf" /><Relationship Id="rId4" Type="http://schemas.openxmlformats.org/officeDocument/2006/relationships/vmlDrawing" Target="../drawings/vmlDrawing3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image" Target="../media/image17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2349" y="1628800"/>
            <a:ext cx="11741150" cy="2487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6118259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5302FE08-0871-4865-9D41-00420280E63A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学习目标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="" xmlns:a16="http://schemas.microsoft.com/office/drawing/2014/main" id="{8ED41F53-FC96-43E2-8BD1-D40AD3AF6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1610936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3">
            <a:extLst>
              <a:ext uri="{FF2B5EF4-FFF2-40B4-BE49-F238E27FC236}">
                <a16:creationId xmlns="" xmlns:a16="http://schemas.microsoft.com/office/drawing/2014/main" id="{2A3699B9-CE3F-4877-958B-534FC65BDAE1}"/>
              </a:ext>
            </a:extLst>
          </p:cNvPr>
          <p:cNvSpPr txBox="1"/>
          <p:nvPr/>
        </p:nvSpPr>
        <p:spPr>
          <a:xfrm>
            <a:off x="1554044" y="1563638"/>
            <a:ext cx="10256956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了解三角形的外接圆和三角形外心的概念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itchFamily="34" charset="0"/>
              <a:ea typeface="微软雅黑" panose="020b0503020204020204" pitchFamily="34" charset="-122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="" xmlns:a16="http://schemas.microsoft.com/office/drawing/2014/main" id="{42967092-4447-4E64-B2A5-15AC726C8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2922515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8">
            <a:extLst>
              <a:ext uri="{FF2B5EF4-FFF2-40B4-BE49-F238E27FC236}">
                <a16:creationId xmlns="" xmlns:a16="http://schemas.microsoft.com/office/drawing/2014/main" id="{948280AB-02FC-4C5F-8851-B2A6D3F0A0E0}"/>
              </a:ext>
            </a:extLst>
          </p:cNvPr>
          <p:cNvSpPr txBox="1"/>
          <p:nvPr/>
        </p:nvSpPr>
        <p:spPr>
          <a:xfrm>
            <a:off x="1561196" y="2852936"/>
            <a:ext cx="10630804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了解反证法的证明思想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76320" y="3717032"/>
            <a:ext cx="2970514" cy="269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539052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9">
            <a:extLst>
              <a:ext uri="{FF2B5EF4-FFF2-40B4-BE49-F238E27FC236}">
                <a16:creationId xmlns="" xmlns:a16="http://schemas.microsoft.com/office/drawing/2014/main" id="{FC99D347-1AE7-4415-A012-32B4C8CC83DC}"/>
              </a:ext>
            </a:extLst>
          </p:cNvPr>
          <p:cNvGrpSpPr/>
          <p:nvPr/>
        </p:nvGrpSpPr>
        <p:grpSpPr>
          <a:xfrm>
            <a:off x="438608" y="1169988"/>
            <a:ext cx="2951160" cy="431800"/>
            <a:chOff x="1097904" y="1484784"/>
            <a:chExt cx="2710144" cy="432048"/>
          </a:xfrm>
          <a:solidFill>
            <a:srgbClr val="002060"/>
          </a:solidFill>
        </p:grpSpPr>
        <p:sp>
          <p:nvSpPr>
            <p:cNvPr id="3" name="矩形 20">
              <a:extLst>
                <a:ext uri="{FF2B5EF4-FFF2-40B4-BE49-F238E27FC236}">
                  <a16:creationId xmlns="" xmlns:a16="http://schemas.microsoft.com/office/drawing/2014/main" id="{33964642-82E6-44E2-9803-97B11EF0B6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7904" y="1484784"/>
              <a:ext cx="161728" cy="432048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endParaRPr lang="zh-CN" altLang="en-US" sz="2400" b="1">
                <a:solidFill>
                  <a:schemeClr val="accent1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矩形 21">
              <a:extLst>
                <a:ext uri="{FF2B5EF4-FFF2-40B4-BE49-F238E27FC236}">
                  <a16:creationId xmlns="" xmlns:a16="http://schemas.microsoft.com/office/drawing/2014/main" id="{82AC4A37-844E-4AAF-B4AD-A64D6DD0A9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2430" y="1484784"/>
              <a:ext cx="2475618" cy="432048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r>
                <a:rPr lang="zh-CN" altLang="en-US" sz="24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点和圆的位置关系</a:t>
              </a:r>
            </a:p>
          </p:txBody>
        </p:sp>
      </p:grpSp>
      <p:grpSp>
        <p:nvGrpSpPr>
          <p:cNvPr id="5" name="组合 24651">
            <a:extLst>
              <a:ext uri="{FF2B5EF4-FFF2-40B4-BE49-F238E27FC236}">
                <a16:creationId xmlns="" xmlns:a16="http://schemas.microsoft.com/office/drawing/2014/main" id="{024CCAC0-2E67-4A8F-A348-EB4C3DDA91C4}"/>
              </a:ext>
            </a:extLst>
          </p:cNvPr>
          <p:cNvGrpSpPr/>
          <p:nvPr/>
        </p:nvGrpSpPr>
        <p:grpSpPr>
          <a:xfrm>
            <a:off x="2122920" y="1900039"/>
            <a:ext cx="1619250" cy="1619250"/>
            <a:chOff x="385" y="1525"/>
            <a:chExt cx="1020" cy="1020"/>
          </a:xfrm>
        </p:grpSpPr>
        <p:sp>
          <p:nvSpPr>
            <p:cNvPr id="6" name="Oval 20">
              <a:extLst>
                <a:ext uri="{FF2B5EF4-FFF2-40B4-BE49-F238E27FC236}">
                  <a16:creationId xmlns="" xmlns:a16="http://schemas.microsoft.com/office/drawing/2014/main" id="{F5070776-48E6-417F-81FA-244F59841A3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85" y="1525"/>
              <a:ext cx="1020" cy="1020"/>
            </a:xfrm>
            <a:prstGeom prst="ellipse">
              <a:avLst/>
            </a:prstGeom>
            <a:noFill/>
            <a:ln w="22225">
              <a:solidFill>
                <a:srgbClr val="FF33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7" name="Oval 21">
              <a:extLst>
                <a:ext uri="{FF2B5EF4-FFF2-40B4-BE49-F238E27FC236}">
                  <a16:creationId xmlns="" xmlns:a16="http://schemas.microsoft.com/office/drawing/2014/main" id="{F05034D4-CA81-40D2-A574-2A07793A311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68" y="2002"/>
              <a:ext cx="55" cy="5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FF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8" name="Text Box 23">
              <a:extLst>
                <a:ext uri="{FF2B5EF4-FFF2-40B4-BE49-F238E27FC236}">
                  <a16:creationId xmlns="" xmlns:a16="http://schemas.microsoft.com/office/drawing/2014/main" id="{7A020CFC-165C-43B3-916F-29667AC50A20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809" y="2151"/>
              <a:ext cx="144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3300"/>
                  </a:solidFill>
                  <a:latin typeface="Times New Roman" panose="02020603050405020304" pitchFamily="18" charset="0"/>
                </a:rPr>
                <a:t>r</a:t>
              </a:r>
              <a:endParaRPr lang="en-US" altLang="zh-CN" sz="2400" b="1" i="1">
                <a:solidFill>
                  <a:srgbClr val="FF3300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Line 24">
              <a:extLst>
                <a:ext uri="{FF2B5EF4-FFF2-40B4-BE49-F238E27FC236}">
                  <a16:creationId xmlns="" xmlns:a16="http://schemas.microsoft.com/office/drawing/2014/main" id="{910368B7-00DB-482F-B4F1-27875BBF84E4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901" y="2029"/>
              <a:ext cx="36" cy="504"/>
            </a:xfrm>
            <a:prstGeom prst="line">
              <a:avLst/>
            </a:prstGeom>
            <a:noFill/>
            <a:ln w="28575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0" name="Group 22">
              <a:extLst>
                <a:ext uri="{FF2B5EF4-FFF2-40B4-BE49-F238E27FC236}">
                  <a16:creationId xmlns="" xmlns:a16="http://schemas.microsoft.com/office/drawing/2014/main" id="{64890430-8AB6-47EB-9ECD-0F338BD0C81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905" y="1803"/>
              <a:ext cx="280" cy="226"/>
              <a:chExt cx="373" cy="301"/>
            </a:xfrm>
          </p:grpSpPr>
          <p:sp>
            <p:nvSpPr>
              <p:cNvPr id="14" name="Line 28">
                <a:extLst>
                  <a:ext uri="{FF2B5EF4-FFF2-40B4-BE49-F238E27FC236}">
                    <a16:creationId xmlns="" xmlns:a16="http://schemas.microsoft.com/office/drawing/2014/main" id="{62B867FC-31A4-4FB0-B67F-E48219D21498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V="1">
                <a:off x="0" y="13"/>
                <a:ext cx="358" cy="288"/>
              </a:xfrm>
              <a:prstGeom prst="line">
                <a:avLst/>
              </a:prstGeom>
              <a:noFill/>
              <a:ln w="25400">
                <a:solidFill>
                  <a:srgbClr val="FF66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Oval 29">
                <a:extLst>
                  <a:ext uri="{FF2B5EF4-FFF2-40B4-BE49-F238E27FC236}">
                    <a16:creationId xmlns="" xmlns:a16="http://schemas.microsoft.com/office/drawing/2014/main" id="{4F81FB41-6B80-4699-B315-58C925CC36E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3" y="0"/>
                <a:ext cx="50" cy="50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rgbClr val="FFFF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</p:grpSp>
        <p:sp>
          <p:nvSpPr>
            <p:cNvPr id="11" name="Text Box 30">
              <a:extLst>
                <a:ext uri="{FF2B5EF4-FFF2-40B4-BE49-F238E27FC236}">
                  <a16:creationId xmlns="" xmlns:a16="http://schemas.microsoft.com/office/drawing/2014/main" id="{E9944484-FC8A-4CB8-B6F8-8B8A007E3CD4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975" y="1525"/>
              <a:ext cx="216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</a:rPr>
                <a:t>P</a:t>
              </a:r>
              <a:endParaRPr lang="en-US" altLang="zh-CN" sz="2400" b="1" i="1">
                <a:solidFill>
                  <a:srgbClr val="FF0066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Oval 31">
              <a:extLst>
                <a:ext uri="{FF2B5EF4-FFF2-40B4-BE49-F238E27FC236}">
                  <a16:creationId xmlns="" xmlns:a16="http://schemas.microsoft.com/office/drawing/2014/main" id="{4812C499-5D5D-452C-9C2A-50C879EE3AD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143" y="1787"/>
              <a:ext cx="37" cy="3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13" name="Rectangle 32">
              <a:extLst>
                <a:ext uri="{FF2B5EF4-FFF2-40B4-BE49-F238E27FC236}">
                  <a16:creationId xmlns="" xmlns:a16="http://schemas.microsoft.com/office/drawing/2014/main" id="{69F02A2A-DD9F-42A9-8AE3-AC915E8486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2" y="1720"/>
              <a:ext cx="2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</a:p>
          </p:txBody>
        </p:sp>
      </p:grpSp>
      <p:grpSp>
        <p:nvGrpSpPr>
          <p:cNvPr id="16" name="组合 93">
            <a:extLst>
              <a:ext uri="{FF2B5EF4-FFF2-40B4-BE49-F238E27FC236}">
                <a16:creationId xmlns="" xmlns:a16="http://schemas.microsoft.com/office/drawing/2014/main" id="{392423B9-6C09-462F-9CA7-336512CD4E56}"/>
              </a:ext>
            </a:extLst>
          </p:cNvPr>
          <p:cNvGrpSpPr/>
          <p:nvPr/>
        </p:nvGrpSpPr>
        <p:grpSpPr>
          <a:xfrm>
            <a:off x="4002520" y="1852414"/>
            <a:ext cx="1974850" cy="1693862"/>
            <a:chOff x="3315767" y="2276872"/>
            <a:chExt cx="1974556" cy="1693862"/>
          </a:xfrm>
        </p:grpSpPr>
        <p:grpSp>
          <p:nvGrpSpPr>
            <p:cNvPr id="17" name="Group 28">
              <a:extLst>
                <a:ext uri="{FF2B5EF4-FFF2-40B4-BE49-F238E27FC236}">
                  <a16:creationId xmlns="" xmlns:a16="http://schemas.microsoft.com/office/drawing/2014/main" id="{A6791535-6B00-4C5F-9F6C-D31498BDA1B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315767" y="2276872"/>
              <a:ext cx="1693862" cy="1693862"/>
              <a:chExt cx="1360" cy="1360"/>
            </a:xfrm>
          </p:grpSpPr>
          <p:sp>
            <p:nvSpPr>
              <p:cNvPr id="28" name="Oval 35">
                <a:extLst>
                  <a:ext uri="{FF2B5EF4-FFF2-40B4-BE49-F238E27FC236}">
                    <a16:creationId xmlns="" xmlns:a16="http://schemas.microsoft.com/office/drawing/2014/main" id="{E718C3A7-747D-4363-913C-BA43A5112CB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0" y="0"/>
                <a:ext cx="1360" cy="1360"/>
              </a:xfrm>
              <a:prstGeom prst="ellipse">
                <a:avLst/>
              </a:prstGeom>
              <a:noFill/>
              <a:ln w="22225">
                <a:solidFill>
                  <a:srgbClr val="FF33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  <p:sp>
            <p:nvSpPr>
              <p:cNvPr id="29" name="Oval 36">
                <a:extLst>
                  <a:ext uri="{FF2B5EF4-FFF2-40B4-BE49-F238E27FC236}">
                    <a16:creationId xmlns="" xmlns:a16="http://schemas.microsoft.com/office/drawing/2014/main" id="{A840CEAC-D73A-4166-A8F6-A6BAD9B65D0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44" y="636"/>
                <a:ext cx="73" cy="73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FF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</p:grpSp>
        <p:grpSp>
          <p:nvGrpSpPr>
            <p:cNvPr id="18" name="Group 31">
              <a:extLst>
                <a:ext uri="{FF2B5EF4-FFF2-40B4-BE49-F238E27FC236}">
                  <a16:creationId xmlns="" xmlns:a16="http://schemas.microsoft.com/office/drawing/2014/main" id="{962DF4E1-1FE6-4A91-AFB3-006020FAB0A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177779" y="3118247"/>
              <a:ext cx="1112544" cy="569912"/>
              <a:chExt cx="894" cy="457"/>
            </a:xfrm>
          </p:grpSpPr>
          <p:grpSp>
            <p:nvGrpSpPr>
              <p:cNvPr id="24" name="Group 32">
                <a:extLst>
                  <a:ext uri="{FF2B5EF4-FFF2-40B4-BE49-F238E27FC236}">
                    <a16:creationId xmlns="" xmlns:a16="http://schemas.microsoft.com/office/drawing/2014/main" id="{2E5A286E-06D1-457E-88CD-72A13C8DF5AE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647" cy="246"/>
                <a:chExt cx="647" cy="246"/>
              </a:xfrm>
            </p:grpSpPr>
            <p:sp>
              <p:nvSpPr>
                <p:cNvPr id="26" name="Line 39">
                  <a:extLst>
                    <a:ext uri="{FF2B5EF4-FFF2-40B4-BE49-F238E27FC236}">
                      <a16:creationId xmlns="" xmlns:a16="http://schemas.microsoft.com/office/drawing/2014/main" id="{5E358B82-1116-4776-804C-010542FF837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0" y="0"/>
                  <a:ext cx="619" cy="221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" name="Oval 40">
                  <a:extLst>
                    <a:ext uri="{FF2B5EF4-FFF2-40B4-BE49-F238E27FC236}">
                      <a16:creationId xmlns="" xmlns:a16="http://schemas.microsoft.com/office/drawing/2014/main" id="{47D6D57F-CB79-46DC-840F-930C4DD40B1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597" y="196"/>
                  <a:ext cx="50" cy="50"/>
                </a:xfrm>
                <a:prstGeom prst="ellipse">
                  <a:avLst/>
                </a:prstGeom>
                <a:solidFill>
                  <a:srgbClr val="FFFF00"/>
                </a:solidFill>
                <a:ln w="9525">
                  <a:solidFill>
                    <a:srgbClr val="FFFF00"/>
                  </a:solidFill>
                  <a:rou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zh-CN"/>
                </a:p>
              </p:txBody>
            </p:sp>
          </p:grpSp>
          <p:sp>
            <p:nvSpPr>
              <p:cNvPr id="25" name="Text Box 41">
                <a:extLst>
                  <a:ext uri="{FF2B5EF4-FFF2-40B4-BE49-F238E27FC236}">
                    <a16:creationId xmlns="" xmlns:a16="http://schemas.microsoft.com/office/drawing/2014/main" id="{32B0AC6D-CEC3-4483-959B-C9FF3CAB7711}"/>
                  </a:ext>
                </a:extLst>
              </p:cNvPr>
              <p:cNvSpPr txBox="1">
                <a:spLocks noChangeAspect="1" noChangeArrowheads="1"/>
              </p:cNvSpPr>
              <p:nvPr/>
            </p:nvSpPr>
            <p:spPr bwMode="auto">
              <a:xfrm>
                <a:off x="606" y="90"/>
                <a:ext cx="288" cy="3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400" b="1" i="1">
                    <a:solidFill>
                      <a:srgbClr val="FF0066"/>
                    </a:solidFill>
                    <a:latin typeface="Times New Roman" panose="02020603050405020304" pitchFamily="18" charset="0"/>
                  </a:rPr>
                  <a:t>P</a:t>
                </a:r>
                <a:endPara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9" name="Group 36">
              <a:extLst>
                <a:ext uri="{FF2B5EF4-FFF2-40B4-BE49-F238E27FC236}">
                  <a16:creationId xmlns="" xmlns:a16="http://schemas.microsoft.com/office/drawing/2014/main" id="{29777ED7-DDB1-400F-A44D-49321E8AD529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019029" y="3113484"/>
              <a:ext cx="238125" cy="836613"/>
              <a:chExt cx="191" cy="672"/>
            </a:xfrm>
          </p:grpSpPr>
          <p:sp>
            <p:nvSpPr>
              <p:cNvPr id="22" name="Text Box 43">
                <a:extLst>
                  <a:ext uri="{FF2B5EF4-FFF2-40B4-BE49-F238E27FC236}">
                    <a16:creationId xmlns="" xmlns:a16="http://schemas.microsoft.com/office/drawing/2014/main" id="{A833FAFC-3C4A-4022-B35E-8785141211D3}"/>
                  </a:ext>
                </a:extLst>
              </p:cNvPr>
              <p:cNvSpPr txBox="1">
                <a:spLocks noChangeAspect="1" noChangeArrowheads="1"/>
              </p:cNvSpPr>
              <p:nvPr/>
            </p:nvSpPr>
            <p:spPr bwMode="auto">
              <a:xfrm>
                <a:off x="0" y="163"/>
                <a:ext cx="191" cy="3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r</a:t>
                </a:r>
                <a:endParaRPr lang="en-US" altLang="zh-CN" sz="2800" b="1" i="1">
                  <a:solidFill>
                    <a:srgbClr val="FF3300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3" name="Line 44">
                <a:extLst>
                  <a:ext uri="{FF2B5EF4-FFF2-40B4-BE49-F238E27FC236}">
                    <a16:creationId xmlns="" xmlns:a16="http://schemas.microsoft.com/office/drawing/2014/main" id="{DA421ADB-B74E-4554-8E82-2367534C106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22" y="0"/>
                <a:ext cx="48" cy="672"/>
              </a:xfrm>
              <a:prstGeom prst="line">
                <a:avLst/>
              </a:prstGeom>
              <a:noFill/>
              <a:ln w="28575">
                <a:solidFill>
                  <a:srgbClr val="000099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" name="Rectangle 45">
              <a:extLst>
                <a:ext uri="{FF2B5EF4-FFF2-40B4-BE49-F238E27FC236}">
                  <a16:creationId xmlns="" xmlns:a16="http://schemas.microsoft.com/office/drawing/2014/main" id="{8EA2E9DC-AAAE-4C87-BE25-C0A13005BCC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474642" y="2911872"/>
              <a:ext cx="336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21" name="Oval 31">
              <a:extLst>
                <a:ext uri="{FF2B5EF4-FFF2-40B4-BE49-F238E27FC236}">
                  <a16:creationId xmlns="" xmlns:a16="http://schemas.microsoft.com/office/drawing/2014/main" id="{19B112BF-65CA-4EF4-A3D0-34AB8106E34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935017" y="3356372"/>
              <a:ext cx="58737" cy="5873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</p:grpSp>
      <p:grpSp>
        <p:nvGrpSpPr>
          <p:cNvPr id="30" name="组合 94">
            <a:extLst>
              <a:ext uri="{FF2B5EF4-FFF2-40B4-BE49-F238E27FC236}">
                <a16:creationId xmlns="" xmlns:a16="http://schemas.microsoft.com/office/drawing/2014/main" id="{283598CF-1E4E-443E-908F-3855B97DE829}"/>
              </a:ext>
            </a:extLst>
          </p:cNvPr>
          <p:cNvGrpSpPr/>
          <p:nvPr/>
        </p:nvGrpSpPr>
        <p:grpSpPr>
          <a:xfrm>
            <a:off x="6012296" y="1936552"/>
            <a:ext cx="2016125" cy="1476375"/>
            <a:chOff x="5940945" y="2419202"/>
            <a:chExt cx="2016860" cy="1475780"/>
          </a:xfrm>
        </p:grpSpPr>
        <p:sp>
          <p:nvSpPr>
            <p:cNvPr id="31" name="Freeform 47">
              <a:extLst>
                <a:ext uri="{FF2B5EF4-FFF2-40B4-BE49-F238E27FC236}">
                  <a16:creationId xmlns="" xmlns:a16="http://schemas.microsoft.com/office/drawing/2014/main" id="{AB19BFA6-2A55-467C-865D-E6B5A2A87FA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966813" y="2980520"/>
              <a:ext cx="414292" cy="874807"/>
            </a:xfrm>
            <a:custGeom>
              <a:gdLst>
                <a:gd name="T0" fmla="*/ 296 w 296"/>
                <a:gd name="T1" fmla="*/ 0 h 626"/>
                <a:gd name="T2" fmla="*/ 0 w 296"/>
                <a:gd name="T3" fmla="*/ 626 h 626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96" h="626">
                  <a:moveTo>
                    <a:pt x="296" y="0"/>
                  </a:moveTo>
                  <a:lnTo>
                    <a:pt x="0" y="626"/>
                  </a:lnTo>
                </a:path>
              </a:pathLst>
            </a:custGeom>
            <a:noFill/>
            <a:ln w="1905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2" name="Line 48">
              <a:extLst>
                <a:ext uri="{FF2B5EF4-FFF2-40B4-BE49-F238E27FC236}">
                  <a16:creationId xmlns="" xmlns:a16="http://schemas.microsoft.com/office/drawing/2014/main" id="{577F4AE4-30B1-422D-9D35-1D4F0449C64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V="1">
              <a:off x="6071120" y="3002806"/>
              <a:ext cx="1285875" cy="24765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Rectangle 49">
              <a:extLst>
                <a:ext uri="{FF2B5EF4-FFF2-40B4-BE49-F238E27FC236}">
                  <a16:creationId xmlns="" xmlns:a16="http://schemas.microsoft.com/office/drawing/2014/main" id="{EC60E1EC-0E7E-4E6F-8E85-764DD185E20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461645" y="2875806"/>
              <a:ext cx="80179" cy="384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500">
                  <a:latin typeface="Times New Roman" panose="02020603050405020304" pitchFamily="18" charset="0"/>
                </a:rPr>
                <a:t> </a:t>
              </a:r>
              <a:endParaRPr lang="en-US" altLang="zh-CN"/>
            </a:p>
          </p:txBody>
        </p:sp>
        <p:grpSp>
          <p:nvGrpSpPr>
            <p:cNvPr id="34" name="Group 43">
              <a:extLst>
                <a:ext uri="{FF2B5EF4-FFF2-40B4-BE49-F238E27FC236}">
                  <a16:creationId xmlns="" xmlns:a16="http://schemas.microsoft.com/office/drawing/2014/main" id="{EB3BEF0E-B816-4051-B82C-FADED297737C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480695" y="2419202"/>
              <a:ext cx="1477110" cy="1475780"/>
              <a:chOff x="0" y="221"/>
              <a:chExt cx="1139" cy="1139"/>
            </a:xfrm>
          </p:grpSpPr>
          <p:sp>
            <p:nvSpPr>
              <p:cNvPr id="39" name="Oval 51">
                <a:extLst>
                  <a:ext uri="{FF2B5EF4-FFF2-40B4-BE49-F238E27FC236}">
                    <a16:creationId xmlns="" xmlns:a16="http://schemas.microsoft.com/office/drawing/2014/main" id="{5AC3AC14-9664-4640-9063-3A12E2E3BA0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0" y="221"/>
                <a:ext cx="1139" cy="1139"/>
              </a:xfrm>
              <a:prstGeom prst="ellipse">
                <a:avLst/>
              </a:prstGeom>
              <a:noFill/>
              <a:ln w="22225">
                <a:solidFill>
                  <a:srgbClr val="FF33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  <p:sp>
            <p:nvSpPr>
              <p:cNvPr id="40" name="Oval 52">
                <a:extLst>
                  <a:ext uri="{FF2B5EF4-FFF2-40B4-BE49-F238E27FC236}">
                    <a16:creationId xmlns="" xmlns:a16="http://schemas.microsoft.com/office/drawing/2014/main" id="{E552A343-C50A-4477-8F96-1A710D4E5B7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44" y="636"/>
                <a:ext cx="73" cy="73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FF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</p:grpSp>
        <p:sp>
          <p:nvSpPr>
            <p:cNvPr id="35" name="Text Box 54">
              <a:extLst>
                <a:ext uri="{FF2B5EF4-FFF2-40B4-BE49-F238E27FC236}">
                  <a16:creationId xmlns="" xmlns:a16="http://schemas.microsoft.com/office/drawing/2014/main" id="{CC2283BF-5E76-446E-9CAA-B563D9D12DB0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5940945" y="2855168"/>
              <a:ext cx="373063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66"/>
                  </a:solidFill>
                  <a:latin typeface="Times New Roman" panose="02020603050405020304" pitchFamily="18" charset="0"/>
                </a:rPr>
                <a:t>P</a:t>
              </a:r>
              <a:endParaRPr lang="en-US" altLang="zh-CN" sz="2400" b="1" i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" name="Rectangle 55">
              <a:extLst>
                <a:ext uri="{FF2B5EF4-FFF2-40B4-BE49-F238E27FC236}">
                  <a16:creationId xmlns="" xmlns:a16="http://schemas.microsoft.com/office/drawing/2014/main" id="{B90F1068-C177-4590-AE04-A91402EC9F7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145858" y="3331418"/>
              <a:ext cx="305003" cy="4614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FF3300"/>
                  </a:solidFill>
                  <a:latin typeface="Times New Roman" panose="02020603050405020304" pitchFamily="18" charset="0"/>
                </a:rPr>
                <a:t>r</a:t>
              </a:r>
              <a:endParaRPr lang="en-US" altLang="zh-CN" sz="2400" b="1" i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" name="Rectangle 56">
              <a:extLst>
                <a:ext uri="{FF2B5EF4-FFF2-40B4-BE49-F238E27FC236}">
                  <a16:creationId xmlns="" xmlns:a16="http://schemas.microsoft.com/office/drawing/2014/main" id="{5B7910C7-5056-4B63-8A10-EC651ABAF67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48933" y="2802781"/>
              <a:ext cx="336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38" name="Oval 31">
              <a:extLst>
                <a:ext uri="{FF2B5EF4-FFF2-40B4-BE49-F238E27FC236}">
                  <a16:creationId xmlns="" xmlns:a16="http://schemas.microsoft.com/office/drawing/2014/main" id="{C52A2470-E3D3-4240-A577-7409DEAE554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033020" y="3221881"/>
              <a:ext cx="58738" cy="5873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</p:grpSp>
      <p:grpSp>
        <p:nvGrpSpPr>
          <p:cNvPr id="41" name="组合 111">
            <a:extLst>
              <a:ext uri="{FF2B5EF4-FFF2-40B4-BE49-F238E27FC236}">
                <a16:creationId xmlns="" xmlns:a16="http://schemas.microsoft.com/office/drawing/2014/main" id="{B5CE51EB-CF89-4642-A0DC-E443728AEBFF}"/>
              </a:ext>
            </a:extLst>
          </p:cNvPr>
          <p:cNvGrpSpPr/>
          <p:nvPr/>
        </p:nvGrpSpPr>
        <p:grpSpPr>
          <a:xfrm>
            <a:off x="8460220" y="1873052"/>
            <a:ext cx="1585912" cy="1611313"/>
            <a:chOff x="6948264" y="2303506"/>
            <a:chExt cx="1585604" cy="1611794"/>
          </a:xfrm>
        </p:grpSpPr>
        <p:sp>
          <p:nvSpPr>
            <p:cNvPr id="42" name="Oval 51">
              <a:extLst>
                <a:ext uri="{FF2B5EF4-FFF2-40B4-BE49-F238E27FC236}">
                  <a16:creationId xmlns="" xmlns:a16="http://schemas.microsoft.com/office/drawing/2014/main" id="{EB7A89C6-030D-4C89-9E8B-343FD8DC629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948264" y="2331124"/>
              <a:ext cx="1585604" cy="1584176"/>
            </a:xfrm>
            <a:prstGeom prst="ellipse">
              <a:avLst/>
            </a:prstGeom>
            <a:solidFill>
              <a:srgbClr val="85E0E0"/>
            </a:solidFill>
            <a:ln w="22225">
              <a:solidFill>
                <a:srgbClr val="FF33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43" name="Oval 51">
              <a:extLst>
                <a:ext uri="{FF2B5EF4-FFF2-40B4-BE49-F238E27FC236}">
                  <a16:creationId xmlns="" xmlns:a16="http://schemas.microsoft.com/office/drawing/2014/main" id="{E1D40289-D09A-43F9-93DB-9DA76AE1AFE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262528" y="2590930"/>
              <a:ext cx="982471" cy="979779"/>
            </a:xfrm>
            <a:prstGeom prst="ellipse">
              <a:avLst/>
            </a:prstGeom>
            <a:solidFill>
              <a:schemeClr val="accent3"/>
            </a:solidFill>
            <a:ln w="22225">
              <a:solidFill>
                <a:srgbClr val="FF3300"/>
              </a:solidFill>
              <a:rou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zh-CN"/>
            </a:p>
          </p:txBody>
        </p:sp>
        <p:sp>
          <p:nvSpPr>
            <p:cNvPr id="44" name="Oval 52">
              <a:extLst>
                <a:ext uri="{FF2B5EF4-FFF2-40B4-BE49-F238E27FC236}">
                  <a16:creationId xmlns="" xmlns:a16="http://schemas.microsoft.com/office/drawing/2014/main" id="{46B450C3-8001-4596-B07B-2D9ABC745FE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726568" y="3023586"/>
              <a:ext cx="94670" cy="9458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FF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45" name="Freeform 47">
              <a:extLst>
                <a:ext uri="{FF2B5EF4-FFF2-40B4-BE49-F238E27FC236}">
                  <a16:creationId xmlns="" xmlns:a16="http://schemas.microsoft.com/office/drawing/2014/main" id="{A059B9A5-CB3C-46A5-A75A-95DE74AFC71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434564" y="3068960"/>
              <a:ext cx="342284" cy="722757"/>
            </a:xfrm>
            <a:custGeom>
              <a:gdLst>
                <a:gd name="T0" fmla="*/ 296 w 296"/>
                <a:gd name="T1" fmla="*/ 0 h 626"/>
                <a:gd name="T2" fmla="*/ 0 w 296"/>
                <a:gd name="T3" fmla="*/ 626 h 626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96" h="626">
                  <a:moveTo>
                    <a:pt x="296" y="0"/>
                  </a:moveTo>
                  <a:lnTo>
                    <a:pt x="0" y="626"/>
                  </a:lnTo>
                </a:path>
              </a:pathLst>
            </a:custGeom>
            <a:noFill/>
            <a:ln w="1905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cxnSp>
          <p:nvCxnSpPr>
            <p:cNvPr id="46" name="直接连接符 100">
              <a:extLst>
                <a:ext uri="{FF2B5EF4-FFF2-40B4-BE49-F238E27FC236}">
                  <a16:creationId xmlns="" xmlns:a16="http://schemas.microsoft.com/office/drawing/2014/main" id="{CE426C1F-4A1E-4509-A9C5-4CA5BDEA999B}"/>
                </a:ext>
              </a:extLst>
            </p:cNvPr>
            <p:cNvCxnSpPr>
              <a:cxnSpLocks noChangeShapeType="1"/>
              <a:endCxn id="43" idx="5"/>
            </p:cNvCxnSpPr>
            <p:nvPr/>
          </p:nvCxnSpPr>
          <p:spPr bwMode="auto">
            <a:xfrm>
              <a:off x="7775864" y="3070879"/>
              <a:ext cx="324862" cy="35636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7" name="TextBox 102">
              <a:extLst>
                <a:ext uri="{FF2B5EF4-FFF2-40B4-BE49-F238E27FC236}">
                  <a16:creationId xmlns="" xmlns:a16="http://schemas.microsoft.com/office/drawing/2014/main" id="{7CA5F6E7-FBDD-4A96-B667-56057AABB8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36296" y="3212976"/>
              <a:ext cx="389774" cy="461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  <a:endParaRPr lang="en-US" altLang="zh-CN" sz="2400" b="1" i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8" name="TextBox 105">
              <a:extLst>
                <a:ext uri="{FF2B5EF4-FFF2-40B4-BE49-F238E27FC236}">
                  <a16:creationId xmlns="" xmlns:a16="http://schemas.microsoft.com/office/drawing/2014/main" id="{7CB90820-8564-49AC-B558-322AD57B9F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30116" y="2869708"/>
              <a:ext cx="304833" cy="461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  <a:endParaRPr lang="zh-CN" altLang="en-US" sz="2400" b="1" i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49" name="直接连接符 107">
              <a:extLst>
                <a:ext uri="{FF2B5EF4-FFF2-40B4-BE49-F238E27FC236}">
                  <a16:creationId xmlns="" xmlns:a16="http://schemas.microsoft.com/office/drawing/2014/main" id="{036C9EAB-0E21-437F-B03B-9D4DCA7699F2}"/>
                </a:ext>
              </a:extLst>
            </p:cNvPr>
            <p:cNvCxnSpPr>
              <a:cxnSpLocks noChangeShapeType="1"/>
              <a:endCxn id="43" idx="5"/>
            </p:cNvCxnSpPr>
            <p:nvPr/>
          </p:nvCxnSpPr>
          <p:spPr bwMode="auto">
            <a:xfrm flipH="1" flipV="1">
              <a:off x="7344800" y="2654668"/>
              <a:ext cx="440926" cy="433967"/>
            </a:xfrm>
            <a:prstGeom prst="line">
              <a:avLst/>
            </a:prstGeom>
            <a:noFill/>
            <a:ln w="25400">
              <a:solidFill>
                <a:srgbClr val="371CFC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0" name="TextBox 109">
              <a:extLst>
                <a:ext uri="{FF2B5EF4-FFF2-40B4-BE49-F238E27FC236}">
                  <a16:creationId xmlns="" xmlns:a16="http://schemas.microsoft.com/office/drawing/2014/main" id="{AD7656A0-3B66-4561-ACFB-443D4B9531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13882" y="2303506"/>
              <a:ext cx="37221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2740F5"/>
                  </a:solidFill>
                  <a:latin typeface="Times New Roman" panose="02020603050405020304" pitchFamily="18" charset="0"/>
                </a:rPr>
                <a:t>P</a:t>
              </a:r>
              <a:endParaRPr lang="en-US" altLang="zh-CN" sz="2400" b="1" i="1">
                <a:solidFill>
                  <a:srgbClr val="2740F5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Oval 52">
              <a:extLst>
                <a:ext uri="{FF2B5EF4-FFF2-40B4-BE49-F238E27FC236}">
                  <a16:creationId xmlns="" xmlns:a16="http://schemas.microsoft.com/office/drawing/2014/main" id="{B0A22A3A-2F59-4255-8083-C2C636DE1A8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280686" y="2600416"/>
              <a:ext cx="94670" cy="9458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FF00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</p:grpSp>
      <p:grpSp>
        <p:nvGrpSpPr>
          <p:cNvPr id="52" name="组合 116">
            <a:extLst>
              <a:ext uri="{FF2B5EF4-FFF2-40B4-BE49-F238E27FC236}">
                <a16:creationId xmlns="" xmlns:a16="http://schemas.microsoft.com/office/drawing/2014/main" id="{9E9E4592-C7C4-492B-9C07-9B86B934B836}"/>
              </a:ext>
            </a:extLst>
          </p:cNvPr>
          <p:cNvGrpSpPr/>
          <p:nvPr/>
        </p:nvGrpSpPr>
        <p:grpSpPr>
          <a:xfrm>
            <a:off x="2774410" y="3923242"/>
            <a:ext cx="2840037" cy="465138"/>
            <a:chOff x="395536" y="4191471"/>
            <a:chExt cx="2840360" cy="464648"/>
          </a:xfrm>
        </p:grpSpPr>
        <p:sp>
          <p:nvSpPr>
            <p:cNvPr id="53" name="AutoShape 3">
              <a:extLst>
                <a:ext uri="{FF2B5EF4-FFF2-40B4-BE49-F238E27FC236}">
                  <a16:creationId xmlns="" xmlns:a16="http://schemas.microsoft.com/office/drawing/2014/main" id="{EC04AADA-B53E-43F8-A52E-68021DE409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3768" y="4335487"/>
              <a:ext cx="504056" cy="228600"/>
            </a:xfrm>
            <a:prstGeom prst="leftRightArrow">
              <a:avLst>
                <a:gd name="adj1" fmla="val 50000"/>
                <a:gd name="adj2" fmla="val 66476"/>
              </a:avLst>
            </a:prstGeom>
            <a:solidFill>
              <a:srgbClr val="DF1607"/>
            </a:solidFill>
            <a:ln w="9525">
              <a:solidFill>
                <a:srgbClr val="FFFF99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54" name="Rectangle 4">
              <a:extLst>
                <a:ext uri="{FF2B5EF4-FFF2-40B4-BE49-F238E27FC236}">
                  <a16:creationId xmlns="" xmlns:a16="http://schemas.microsoft.com/office/drawing/2014/main" id="{CA6953AD-A0AE-4438-84B1-EBD4890E2A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536" y="4191471"/>
              <a:ext cx="1904256" cy="456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点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在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内</a:t>
              </a:r>
              <a:r>
                <a:rPr lang="zh-CN" altLang="en-US" sz="24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   </a:t>
              </a:r>
            </a:p>
          </p:txBody>
        </p:sp>
        <p:sp>
          <p:nvSpPr>
            <p:cNvPr id="55" name="Text Box 14">
              <a:extLst>
                <a:ext uri="{FF2B5EF4-FFF2-40B4-BE49-F238E27FC236}">
                  <a16:creationId xmlns="" xmlns:a16="http://schemas.microsoft.com/office/drawing/2014/main" id="{7E75ECF3-B713-4E2D-91AE-07078E06E6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7824" y="4194454"/>
              <a:ext cx="6480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d&lt;r </a:t>
              </a:r>
            </a:p>
          </p:txBody>
        </p:sp>
      </p:grpSp>
      <p:grpSp>
        <p:nvGrpSpPr>
          <p:cNvPr id="56" name="组合 117">
            <a:extLst>
              <a:ext uri="{FF2B5EF4-FFF2-40B4-BE49-F238E27FC236}">
                <a16:creationId xmlns="" xmlns:a16="http://schemas.microsoft.com/office/drawing/2014/main" id="{939AE327-5638-460C-9ABB-BDA6BD41EB53}"/>
              </a:ext>
            </a:extLst>
          </p:cNvPr>
          <p:cNvGrpSpPr/>
          <p:nvPr/>
        </p:nvGrpSpPr>
        <p:grpSpPr>
          <a:xfrm>
            <a:off x="6028784" y="3916892"/>
            <a:ext cx="2952750" cy="463550"/>
            <a:chOff x="395536" y="4191471"/>
            <a:chExt cx="2952328" cy="464648"/>
          </a:xfrm>
        </p:grpSpPr>
        <p:sp>
          <p:nvSpPr>
            <p:cNvPr id="57" name="AutoShape 3">
              <a:extLst>
                <a:ext uri="{FF2B5EF4-FFF2-40B4-BE49-F238E27FC236}">
                  <a16:creationId xmlns="" xmlns:a16="http://schemas.microsoft.com/office/drawing/2014/main" id="{706ABAC2-81D1-4D08-A6B1-477AE49328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3768" y="4335487"/>
              <a:ext cx="504056" cy="228600"/>
            </a:xfrm>
            <a:prstGeom prst="leftRightArrow">
              <a:avLst>
                <a:gd name="adj1" fmla="val 50000"/>
                <a:gd name="adj2" fmla="val 66476"/>
              </a:avLst>
            </a:prstGeom>
            <a:solidFill>
              <a:srgbClr val="DF1607"/>
            </a:solidFill>
            <a:ln w="9525">
              <a:solidFill>
                <a:srgbClr val="FFFF99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58" name="Rectangle 4">
              <a:extLst>
                <a:ext uri="{FF2B5EF4-FFF2-40B4-BE49-F238E27FC236}">
                  <a16:creationId xmlns="" xmlns:a16="http://schemas.microsoft.com/office/drawing/2014/main" id="{36499B71-6EB5-43C9-99F6-8E9D7C7FED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536" y="4191471"/>
              <a:ext cx="190425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点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在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上</a:t>
              </a:r>
              <a:r>
                <a:rPr lang="zh-CN" altLang="en-US" sz="24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   </a:t>
              </a:r>
            </a:p>
          </p:txBody>
        </p:sp>
        <p:sp>
          <p:nvSpPr>
            <p:cNvPr id="59" name="Text Box 14">
              <a:extLst>
                <a:ext uri="{FF2B5EF4-FFF2-40B4-BE49-F238E27FC236}">
                  <a16:creationId xmlns="" xmlns:a16="http://schemas.microsoft.com/office/drawing/2014/main" id="{B488353A-4088-441D-991E-0774806341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7824" y="4194454"/>
              <a:ext cx="76004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d=r </a:t>
              </a:r>
            </a:p>
          </p:txBody>
        </p:sp>
      </p:grpSp>
      <p:grpSp>
        <p:nvGrpSpPr>
          <p:cNvPr id="60" name="组合 121">
            <a:extLst>
              <a:ext uri="{FF2B5EF4-FFF2-40B4-BE49-F238E27FC236}">
                <a16:creationId xmlns="" xmlns:a16="http://schemas.microsoft.com/office/drawing/2014/main" id="{3FF2527D-D2EB-4E1E-9758-7DCD071C1F61}"/>
              </a:ext>
            </a:extLst>
          </p:cNvPr>
          <p:cNvGrpSpPr/>
          <p:nvPr/>
        </p:nvGrpSpPr>
        <p:grpSpPr>
          <a:xfrm>
            <a:off x="2802985" y="4636030"/>
            <a:ext cx="2840037" cy="463550"/>
            <a:chOff x="395536" y="4191471"/>
            <a:chExt cx="2840360" cy="464648"/>
          </a:xfrm>
        </p:grpSpPr>
        <p:sp>
          <p:nvSpPr>
            <p:cNvPr id="61" name="AutoShape 3">
              <a:extLst>
                <a:ext uri="{FF2B5EF4-FFF2-40B4-BE49-F238E27FC236}">
                  <a16:creationId xmlns="" xmlns:a16="http://schemas.microsoft.com/office/drawing/2014/main" id="{C05099AF-D8CA-4391-881C-E7A13FA3E7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3768" y="4335487"/>
              <a:ext cx="504056" cy="228600"/>
            </a:xfrm>
            <a:prstGeom prst="leftRightArrow">
              <a:avLst>
                <a:gd name="adj1" fmla="val 50000"/>
                <a:gd name="adj2" fmla="val 66476"/>
              </a:avLst>
            </a:prstGeom>
            <a:solidFill>
              <a:srgbClr val="DF1607"/>
            </a:solidFill>
            <a:ln w="9525">
              <a:solidFill>
                <a:srgbClr val="FFFF99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2" name="Rectangle 4">
              <a:extLst>
                <a:ext uri="{FF2B5EF4-FFF2-40B4-BE49-F238E27FC236}">
                  <a16:creationId xmlns="" xmlns:a16="http://schemas.microsoft.com/office/drawing/2014/main" id="{97DFC01F-8ECB-4C53-871F-535B988367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536" y="4191471"/>
              <a:ext cx="1904256" cy="458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点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在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⊙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外</a:t>
              </a:r>
              <a:r>
                <a:rPr lang="zh-CN" altLang="en-US" sz="24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   </a:t>
              </a:r>
            </a:p>
          </p:txBody>
        </p:sp>
        <p:sp>
          <p:nvSpPr>
            <p:cNvPr id="63" name="Text Box 14">
              <a:extLst>
                <a:ext uri="{FF2B5EF4-FFF2-40B4-BE49-F238E27FC236}">
                  <a16:creationId xmlns="" xmlns:a16="http://schemas.microsoft.com/office/drawing/2014/main" id="{8C7CE6D3-CEFE-4EEC-9BB6-55FB223611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7824" y="4194454"/>
              <a:ext cx="6480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d&gt;r </a:t>
              </a:r>
            </a:p>
          </p:txBody>
        </p:sp>
      </p:grpSp>
      <p:grpSp>
        <p:nvGrpSpPr>
          <p:cNvPr id="64" name="组合 24650">
            <a:extLst>
              <a:ext uri="{FF2B5EF4-FFF2-40B4-BE49-F238E27FC236}">
                <a16:creationId xmlns="" xmlns:a16="http://schemas.microsoft.com/office/drawing/2014/main" id="{7ABFAB63-E71D-49C4-8E0D-6B15E86CF97E}"/>
              </a:ext>
            </a:extLst>
          </p:cNvPr>
          <p:cNvGrpSpPr/>
          <p:nvPr/>
        </p:nvGrpSpPr>
        <p:grpSpPr>
          <a:xfrm>
            <a:off x="6108160" y="4639206"/>
            <a:ext cx="3533775" cy="460375"/>
            <a:chOff x="2151" y="3113"/>
            <a:chExt cx="2226" cy="290"/>
          </a:xfrm>
        </p:grpSpPr>
        <p:sp>
          <p:nvSpPr>
            <p:cNvPr id="65" name="AutoShape 3">
              <a:extLst>
                <a:ext uri="{FF2B5EF4-FFF2-40B4-BE49-F238E27FC236}">
                  <a16:creationId xmlns="" xmlns:a16="http://schemas.microsoft.com/office/drawing/2014/main" id="{052F9FCF-CC89-4D8D-AE23-1DEB3DC84A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5" y="3195"/>
              <a:ext cx="318" cy="144"/>
            </a:xfrm>
            <a:prstGeom prst="leftRightArrow">
              <a:avLst>
                <a:gd name="adj1" fmla="val 50000"/>
                <a:gd name="adj2" fmla="val 66577"/>
              </a:avLst>
            </a:prstGeom>
            <a:solidFill>
              <a:srgbClr val="DF1607"/>
            </a:solidFill>
            <a:ln w="9525">
              <a:solidFill>
                <a:srgbClr val="FFFF99"/>
              </a:solidFill>
              <a:miter lim="800000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</a:t>
              </a:r>
              <a:endParaRPr lang="zh-CN" altLang="zh-CN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6" name="Rectangle 4">
              <a:extLst>
                <a:ext uri="{FF2B5EF4-FFF2-40B4-BE49-F238E27FC236}">
                  <a16:creationId xmlns="" xmlns:a16="http://schemas.microsoft.com/office/drawing/2014/main" id="{4C6F5493-6FFE-4F6E-B1F7-ED5C87BF13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1" y="3113"/>
              <a:ext cx="120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点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在</a:t>
              </a: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圆环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内</a:t>
              </a:r>
              <a:r>
                <a:rPr lang="zh-CN" altLang="en-US" sz="24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   </a:t>
              </a:r>
            </a:p>
          </p:txBody>
        </p:sp>
        <p:sp>
          <p:nvSpPr>
            <p:cNvPr id="67" name="Text Box 14">
              <a:extLst>
                <a:ext uri="{FF2B5EF4-FFF2-40B4-BE49-F238E27FC236}">
                  <a16:creationId xmlns="" xmlns:a16="http://schemas.microsoft.com/office/drawing/2014/main" id="{9AB08679-4BE4-4034-84CC-0D2ED605EE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32" y="3115"/>
              <a:ext cx="84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r≤d≤R </a:t>
              </a:r>
            </a:p>
          </p:txBody>
        </p:sp>
      </p:grpSp>
      <p:sp>
        <p:nvSpPr>
          <p:cNvPr id="68" name="Text Box 54">
            <a:extLst>
              <a:ext uri="{FF2B5EF4-FFF2-40B4-BE49-F238E27FC236}">
                <a16:creationId xmlns="" xmlns:a16="http://schemas.microsoft.com/office/drawing/2014/main" id="{54881EBF-914C-4267-A557-09977D4B36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3746" y="5552336"/>
            <a:ext cx="17859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数形结合：</a:t>
            </a:r>
          </a:p>
        </p:txBody>
      </p:sp>
      <p:sp>
        <p:nvSpPr>
          <p:cNvPr id="69" name="Text Box 56">
            <a:extLst>
              <a:ext uri="{FF2B5EF4-FFF2-40B4-BE49-F238E27FC236}">
                <a16:creationId xmlns="" xmlns:a16="http://schemas.microsoft.com/office/drawing/2014/main" id="{BDB159C3-3238-47EC-A15C-1F87E6A446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0470" y="5552336"/>
            <a:ext cx="18669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位置关系</a:t>
            </a:r>
          </a:p>
        </p:txBody>
      </p:sp>
      <p:sp>
        <p:nvSpPr>
          <p:cNvPr id="70" name="Text Box 60">
            <a:extLst>
              <a:ext uri="{FF2B5EF4-FFF2-40B4-BE49-F238E27FC236}">
                <a16:creationId xmlns="" xmlns:a16="http://schemas.microsoft.com/office/drawing/2014/main" id="{7EB2AE50-F15F-48DD-ACF2-2F1C221083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0097" y="5571009"/>
            <a:ext cx="19288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数量关系</a:t>
            </a:r>
          </a:p>
        </p:txBody>
      </p:sp>
      <p:sp>
        <p:nvSpPr>
          <p:cNvPr id="71" name="Line 72">
            <a:extLst>
              <a:ext uri="{FF2B5EF4-FFF2-40B4-BE49-F238E27FC236}">
                <a16:creationId xmlns="" xmlns:a16="http://schemas.microsoft.com/office/drawing/2014/main" id="{7619E043-B1E7-46A5-9875-837DEA87E445}"/>
              </a:ext>
            </a:extLst>
          </p:cNvPr>
          <p:cNvSpPr>
            <a:spLocks noChangeShapeType="1"/>
          </p:cNvSpPr>
          <p:nvPr/>
        </p:nvSpPr>
        <p:spPr bwMode="auto">
          <a:xfrm>
            <a:off x="6483798" y="5832945"/>
            <a:ext cx="72072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2" name="Line 73">
            <a:extLst>
              <a:ext uri="{FF2B5EF4-FFF2-40B4-BE49-F238E27FC236}">
                <a16:creationId xmlns="" xmlns:a16="http://schemas.microsoft.com/office/drawing/2014/main" id="{13DE780C-C3BD-4180-9684-C4D78E5CA01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951984" y="5832945"/>
            <a:ext cx="86518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3" name="矩形 72">
            <a:extLst>
              <a:ext uri="{FF2B5EF4-FFF2-40B4-BE49-F238E27FC236}">
                <a16:creationId xmlns="" xmlns:a16="http://schemas.microsoft.com/office/drawing/2014/main" id="{80A46163-BABB-403D-B37F-555F069A8C33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</a:p>
        </p:txBody>
      </p:sp>
    </p:spTree>
    <p:extLst>
      <p:ext uri="{BB962C8B-B14F-4D97-AF65-F5344CB8AC3E}">
        <p14:creationId xmlns:p14="http://schemas.microsoft.com/office/powerpoint/2010/main" val="2392248853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Text Box 43">
            <a:extLst>
              <a:ext uri="{FF2B5EF4-FFF2-40B4-BE49-F238E27FC236}">
                <a16:creationId xmlns="" xmlns:a16="http://schemas.microsoft.com/office/drawing/2014/main" id="{7C431EA4-1956-490C-A0C7-4F80C2786B6D}"/>
              </a:ext>
            </a:extLst>
          </p:cNvPr>
          <p:cNvSpPr txBox="1"/>
          <p:nvPr/>
        </p:nvSpPr>
        <p:spPr>
          <a:xfrm>
            <a:off x="648381" y="1226188"/>
            <a:ext cx="6988722" cy="1284006"/>
          </a:xfrm>
          <a:prstGeom prst="rect">
            <a:avLst/>
          </a:prstGeom>
          <a:noFill/>
          <a:ln w="28575" cap="flat" cmpd="sng">
            <a:solidFill>
              <a:schemeClr val="accent6">
                <a:lumMod val="75000"/>
              </a:schemeClr>
            </a:solidFill>
            <a:prstDash val="sysDash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定理：</a:t>
            </a:r>
            <a:endParaRPr lang="en-US" altLang="zh-CN" sz="280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    不在同一直线上的三个点</a:t>
            </a:r>
            <a:r>
              <a:rPr lang="zh-CN" altLang="en-US" sz="2800" noProof="1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确定一个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圆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3" name="矩形标注 59">
            <a:extLst>
              <a:ext uri="{FF2B5EF4-FFF2-40B4-BE49-F238E27FC236}">
                <a16:creationId xmlns="" xmlns:a16="http://schemas.microsoft.com/office/drawing/2014/main" id="{FBCE0536-29DD-472B-810D-E261AB2A0F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8310" y="3011479"/>
            <a:ext cx="1606550" cy="542934"/>
          </a:xfrm>
          <a:prstGeom prst="wedgeRectCallout">
            <a:avLst>
              <a:gd name="adj1" fmla="val -6264"/>
              <a:gd name="adj2" fmla="val -158023"/>
            </a:avLst>
          </a:prstGeom>
          <a:solidFill>
            <a:srgbClr val="FFFF00"/>
          </a:solidFill>
          <a:ln w="25400">
            <a:solidFill>
              <a:srgbClr val="FF0000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有且只有</a:t>
            </a:r>
          </a:p>
        </p:txBody>
      </p:sp>
      <p:sp>
        <p:nvSpPr>
          <p:cNvPr id="7" name="矩形标注 58">
            <a:extLst>
              <a:ext uri="{FF2B5EF4-FFF2-40B4-BE49-F238E27FC236}">
                <a16:creationId xmlns="" xmlns:a16="http://schemas.microsoft.com/office/drawing/2014/main" id="{30FA6FA3-1108-465E-95F7-1F3DD75B5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3592" y="923920"/>
            <a:ext cx="1519202" cy="604536"/>
          </a:xfrm>
          <a:prstGeom prst="wedgeRectCallout">
            <a:avLst>
              <a:gd name="adj1" fmla="val -39137"/>
              <a:gd name="adj2" fmla="val 144032"/>
            </a:avLst>
          </a:prstGeom>
          <a:solidFill>
            <a:srgbClr val="FFFF00"/>
          </a:solidFill>
          <a:ln w="25400">
            <a:solidFill>
              <a:srgbClr val="FF0000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位置关系</a:t>
            </a:r>
          </a:p>
        </p:txBody>
      </p:sp>
      <p:grpSp>
        <p:nvGrpSpPr>
          <p:cNvPr id="9" name="Group 2">
            <a:extLst>
              <a:ext uri="{FF2B5EF4-FFF2-40B4-BE49-F238E27FC236}">
                <a16:creationId xmlns="" xmlns:a16="http://schemas.microsoft.com/office/drawing/2014/main" id="{86244427-C643-4D7D-B705-221BE8DE5039}"/>
              </a:ext>
            </a:extLst>
          </p:cNvPr>
          <p:cNvGrpSpPr/>
          <p:nvPr/>
        </p:nvGrpSpPr>
        <p:grpSpPr>
          <a:xfrm>
            <a:off x="9945689" y="2963863"/>
            <a:ext cx="439737" cy="457200"/>
            <a:chExt cx="277" cy="288"/>
          </a:xfrm>
        </p:grpSpPr>
        <p:sp>
          <p:nvSpPr>
            <p:cNvPr id="10" name="Oval 3">
              <a:extLst>
                <a:ext uri="{FF2B5EF4-FFF2-40B4-BE49-F238E27FC236}">
                  <a16:creationId xmlns="" xmlns:a16="http://schemas.microsoft.com/office/drawing/2014/main" id="{2CE56B30-5119-43D8-AC08-989C82EDE4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31"/>
              <a:ext cx="22" cy="2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 Box 4">
              <a:extLst>
                <a:ext uri="{FF2B5EF4-FFF2-40B4-BE49-F238E27FC236}">
                  <a16:creationId xmlns="" xmlns:a16="http://schemas.microsoft.com/office/drawing/2014/main" id="{7234EEEF-4BA1-4739-9710-2BCE73FAE1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CC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400" b="1" i="1">
                <a:solidFill>
                  <a:srgbClr val="0000CC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Group 5">
            <a:extLst>
              <a:ext uri="{FF2B5EF4-FFF2-40B4-BE49-F238E27FC236}">
                <a16:creationId xmlns="" xmlns:a16="http://schemas.microsoft.com/office/drawing/2014/main" id="{0C1C72A5-4DFB-4DBE-85BC-8029246E63C8}"/>
              </a:ext>
            </a:extLst>
          </p:cNvPr>
          <p:cNvGrpSpPr/>
          <p:nvPr/>
        </p:nvGrpSpPr>
        <p:grpSpPr>
          <a:xfrm>
            <a:off x="7319963" y="3889375"/>
            <a:ext cx="431800" cy="457200"/>
            <a:chExt cx="272" cy="288"/>
          </a:xfrm>
        </p:grpSpPr>
        <p:sp>
          <p:nvSpPr>
            <p:cNvPr id="13" name="Oval 6">
              <a:extLst>
                <a:ext uri="{FF2B5EF4-FFF2-40B4-BE49-F238E27FC236}">
                  <a16:creationId xmlns="" xmlns:a16="http://schemas.microsoft.com/office/drawing/2014/main" id="{12031445-3C42-45F4-8EBE-D15B64F73A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0" y="243"/>
              <a:ext cx="22" cy="2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Text Box 7">
              <a:extLst>
                <a:ext uri="{FF2B5EF4-FFF2-40B4-BE49-F238E27FC236}">
                  <a16:creationId xmlns="" xmlns:a16="http://schemas.microsoft.com/office/drawing/2014/main" id="{33264005-578C-4536-84C5-7A48F4692A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CC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400" b="1" i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Group 8">
            <a:extLst>
              <a:ext uri="{FF2B5EF4-FFF2-40B4-BE49-F238E27FC236}">
                <a16:creationId xmlns="" xmlns:a16="http://schemas.microsoft.com/office/drawing/2014/main" id="{D69D3FD9-BF1B-47C7-A3E6-BAB6BEBAB13B}"/>
              </a:ext>
            </a:extLst>
          </p:cNvPr>
          <p:cNvGrpSpPr/>
          <p:nvPr/>
        </p:nvGrpSpPr>
        <p:grpSpPr>
          <a:xfrm>
            <a:off x="10020301" y="4578350"/>
            <a:ext cx="441325" cy="457200"/>
            <a:chExt cx="278" cy="288"/>
          </a:xfrm>
        </p:grpSpPr>
        <p:sp>
          <p:nvSpPr>
            <p:cNvPr id="16" name="Oval 9">
              <a:extLst>
                <a:ext uri="{FF2B5EF4-FFF2-40B4-BE49-F238E27FC236}">
                  <a16:creationId xmlns="" xmlns:a16="http://schemas.microsoft.com/office/drawing/2014/main" id="{8BB6A917-DA24-451B-931F-8EEACDEF20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265"/>
              <a:ext cx="22" cy="2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Text Box 10">
              <a:extLst>
                <a:ext uri="{FF2B5EF4-FFF2-40B4-BE49-F238E27FC236}">
                  <a16:creationId xmlns="" xmlns:a16="http://schemas.microsoft.com/office/drawing/2014/main" id="{6B1DB26A-AD40-441A-A147-D47FDB8DC6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solidFill>
                    <a:srgbClr val="0000CC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400" b="1" i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Line 11">
            <a:extLst>
              <a:ext uri="{FF2B5EF4-FFF2-40B4-BE49-F238E27FC236}">
                <a16:creationId xmlns="" xmlns:a16="http://schemas.microsoft.com/office/drawing/2014/main" id="{18620A2B-13BD-4CD6-B765-8C856BF87E0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51764" y="3346451"/>
            <a:ext cx="2212975" cy="644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Line 12">
            <a:extLst>
              <a:ext uri="{FF2B5EF4-FFF2-40B4-BE49-F238E27FC236}">
                <a16:creationId xmlns="" xmlns:a16="http://schemas.microsoft.com/office/drawing/2014/main" id="{E00F5561-EAF6-4E7A-A126-929F8FDBB950}"/>
              </a:ext>
            </a:extLst>
          </p:cNvPr>
          <p:cNvSpPr>
            <a:spLocks noChangeShapeType="1"/>
          </p:cNvSpPr>
          <p:nvPr/>
        </p:nvSpPr>
        <p:spPr bwMode="auto">
          <a:xfrm>
            <a:off x="7751764" y="3990976"/>
            <a:ext cx="2268537" cy="10080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Oval 13">
            <a:extLst>
              <a:ext uri="{FF2B5EF4-FFF2-40B4-BE49-F238E27FC236}">
                <a16:creationId xmlns="" xmlns:a16="http://schemas.microsoft.com/office/drawing/2014/main" id="{C9354DB2-A767-4170-AED4-961A95B64D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9064" y="2947989"/>
            <a:ext cx="2555875" cy="255587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Line 14">
            <a:extLst>
              <a:ext uri="{FF2B5EF4-FFF2-40B4-BE49-F238E27FC236}">
                <a16:creationId xmlns="" xmlns:a16="http://schemas.microsoft.com/office/drawing/2014/main" id="{F8E4DB18-DA29-43ED-8CAF-42EB84E24921}"/>
              </a:ext>
            </a:extLst>
          </p:cNvPr>
          <p:cNvSpPr>
            <a:spLocks noChangeShapeType="1"/>
          </p:cNvSpPr>
          <p:nvPr/>
        </p:nvSpPr>
        <p:spPr bwMode="auto">
          <a:xfrm rot="784005">
            <a:off x="7902575" y="1817688"/>
            <a:ext cx="2147888" cy="41592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Line 15">
            <a:extLst>
              <a:ext uri="{FF2B5EF4-FFF2-40B4-BE49-F238E27FC236}">
                <a16:creationId xmlns="" xmlns:a16="http://schemas.microsoft.com/office/drawing/2014/main" id="{5CCBA14F-2FAC-4399-A64E-C3C5A338EBE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328025" y="2371725"/>
            <a:ext cx="1512888" cy="34925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3" name="Group 16">
            <a:extLst>
              <a:ext uri="{FF2B5EF4-FFF2-40B4-BE49-F238E27FC236}">
                <a16:creationId xmlns="" xmlns:a16="http://schemas.microsoft.com/office/drawing/2014/main" id="{A9B3D2B0-2F60-4DBA-B651-00A2753B371E}"/>
              </a:ext>
            </a:extLst>
          </p:cNvPr>
          <p:cNvGrpSpPr/>
          <p:nvPr/>
        </p:nvGrpSpPr>
        <p:grpSpPr>
          <a:xfrm rot="306945">
            <a:off x="8402638" y="1711325"/>
            <a:ext cx="620712" cy="457200"/>
            <a:chExt cx="391" cy="288"/>
          </a:xfrm>
        </p:grpSpPr>
        <p:sp>
          <p:nvSpPr>
            <p:cNvPr id="24" name="未知">
              <a:extLst>
                <a:ext uri="{FF2B5EF4-FFF2-40B4-BE49-F238E27FC236}">
                  <a16:creationId xmlns="" xmlns:a16="http://schemas.microsoft.com/office/drawing/2014/main" id="{FC0DCF82-354F-4536-8C15-A1C15D09F13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253522">
              <a:off x="45" y="68"/>
              <a:ext cx="68" cy="204"/>
            </a:xfrm>
            <a:custGeom>
              <a:gdLst>
                <a:gd name="T0" fmla="*/ 68 w 68"/>
                <a:gd name="T1" fmla="*/ 0 h 204"/>
                <a:gd name="T2" fmla="*/ 22 w 68"/>
                <a:gd name="T3" fmla="*/ 68 h 204"/>
                <a:gd name="T4" fmla="*/ 0 w 68"/>
                <a:gd name="T5" fmla="*/ 204 h 20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204">
                  <a:moveTo>
                    <a:pt x="68" y="0"/>
                  </a:moveTo>
                  <a:cubicBezTo>
                    <a:pt x="50" y="17"/>
                    <a:pt x="33" y="34"/>
                    <a:pt x="22" y="68"/>
                  </a:cubicBezTo>
                  <a:cubicBezTo>
                    <a:pt x="11" y="102"/>
                    <a:pt x="5" y="153"/>
                    <a:pt x="0" y="20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5" name="未知">
              <a:extLst>
                <a:ext uri="{FF2B5EF4-FFF2-40B4-BE49-F238E27FC236}">
                  <a16:creationId xmlns="" xmlns:a16="http://schemas.microsoft.com/office/drawing/2014/main" id="{D3668122-E88E-487E-B159-85D5D150FF8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903470" flipH="1">
              <a:off x="68" y="90"/>
              <a:ext cx="68" cy="204"/>
            </a:xfrm>
            <a:custGeom>
              <a:gdLst>
                <a:gd name="T0" fmla="*/ 68 w 68"/>
                <a:gd name="T1" fmla="*/ 0 h 204"/>
                <a:gd name="T2" fmla="*/ 22 w 68"/>
                <a:gd name="T3" fmla="*/ 68 h 204"/>
                <a:gd name="T4" fmla="*/ 0 w 68"/>
                <a:gd name="T5" fmla="*/ 204 h 20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204">
                  <a:moveTo>
                    <a:pt x="68" y="0"/>
                  </a:moveTo>
                  <a:cubicBezTo>
                    <a:pt x="50" y="17"/>
                    <a:pt x="33" y="34"/>
                    <a:pt x="22" y="68"/>
                  </a:cubicBezTo>
                  <a:cubicBezTo>
                    <a:pt x="11" y="102"/>
                    <a:pt x="5" y="153"/>
                    <a:pt x="0" y="20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6" name="Text Box 19">
              <a:extLst>
                <a:ext uri="{FF2B5EF4-FFF2-40B4-BE49-F238E27FC236}">
                  <a16:creationId xmlns="" xmlns:a16="http://schemas.microsoft.com/office/drawing/2014/main" id="{4326E20C-074A-4001-8C6E-061CB0D4EE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6" y="0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  <a:endParaRPr lang="en-US" altLang="zh-CN" sz="2400" b="1" i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7" name="Group 20">
            <a:extLst>
              <a:ext uri="{FF2B5EF4-FFF2-40B4-BE49-F238E27FC236}">
                <a16:creationId xmlns="" xmlns:a16="http://schemas.microsoft.com/office/drawing/2014/main" id="{7A2ECA30-E7D6-416C-AD43-B62B06D34A4F}"/>
              </a:ext>
            </a:extLst>
          </p:cNvPr>
          <p:cNvGrpSpPr/>
          <p:nvPr/>
        </p:nvGrpSpPr>
        <p:grpSpPr>
          <a:xfrm rot="1372458">
            <a:off x="9177339" y="4916488"/>
            <a:ext cx="458787" cy="647700"/>
            <a:chExt cx="289" cy="408"/>
          </a:xfrm>
        </p:grpSpPr>
        <p:grpSp>
          <p:nvGrpSpPr>
            <p:cNvPr id="28" name="Group 21">
              <a:extLst>
                <a:ext uri="{FF2B5EF4-FFF2-40B4-BE49-F238E27FC236}">
                  <a16:creationId xmlns="" xmlns:a16="http://schemas.microsoft.com/office/drawing/2014/main" id="{E168D406-4020-42DD-9CE5-B1385D25594F}"/>
                </a:ext>
              </a:extLst>
            </p:cNvPr>
            <p:cNvGrpSpPr/>
            <p:nvPr/>
          </p:nvGrpSpPr>
          <p:grpSpPr>
            <a:xfrm rot="10027777">
              <a:off x="0" y="204"/>
              <a:ext cx="204" cy="204"/>
              <a:chExt cx="204" cy="204"/>
            </a:xfrm>
          </p:grpSpPr>
          <p:sp>
            <p:nvSpPr>
              <p:cNvPr id="30" name="未知">
                <a:extLst>
                  <a:ext uri="{FF2B5EF4-FFF2-40B4-BE49-F238E27FC236}">
                    <a16:creationId xmlns="" xmlns:a16="http://schemas.microsoft.com/office/drawing/2014/main" id="{E5E49E3B-AFDB-47CF-BDA0-96B681C3F4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253522">
                <a:off x="45" y="0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1" name="未知">
                <a:extLst>
                  <a:ext uri="{FF2B5EF4-FFF2-40B4-BE49-F238E27FC236}">
                    <a16:creationId xmlns="" xmlns:a16="http://schemas.microsoft.com/office/drawing/2014/main" id="{1638C92D-514A-4842-AD42-377DFFFA4E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7903470" flipH="1">
                <a:off x="68" y="22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29" name="Text Box 24">
              <a:extLst>
                <a:ext uri="{FF2B5EF4-FFF2-40B4-BE49-F238E27FC236}">
                  <a16:creationId xmlns="" xmlns:a16="http://schemas.microsoft.com/office/drawing/2014/main" id="{2D25C53A-34CB-44C4-8221-4B112F4B8B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" y="0"/>
              <a:ext cx="24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E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" name="Group 25">
            <a:extLst>
              <a:ext uri="{FF2B5EF4-FFF2-40B4-BE49-F238E27FC236}">
                <a16:creationId xmlns="" xmlns:a16="http://schemas.microsoft.com/office/drawing/2014/main" id="{F68AAB57-30D0-4B1C-BE39-CC3B904C73EE}"/>
              </a:ext>
            </a:extLst>
          </p:cNvPr>
          <p:cNvGrpSpPr/>
          <p:nvPr/>
        </p:nvGrpSpPr>
        <p:grpSpPr>
          <a:xfrm>
            <a:off x="7896225" y="5359400"/>
            <a:ext cx="647700" cy="457200"/>
            <a:chExt cx="408" cy="288"/>
          </a:xfrm>
        </p:grpSpPr>
        <p:grpSp>
          <p:nvGrpSpPr>
            <p:cNvPr id="33" name="Group 26">
              <a:extLst>
                <a:ext uri="{FF2B5EF4-FFF2-40B4-BE49-F238E27FC236}">
                  <a16:creationId xmlns="" xmlns:a16="http://schemas.microsoft.com/office/drawing/2014/main" id="{CF4C08CF-F2D4-4582-9663-F28530C88BE4}"/>
                </a:ext>
              </a:extLst>
            </p:cNvPr>
            <p:cNvGrpSpPr/>
            <p:nvPr/>
          </p:nvGrpSpPr>
          <p:grpSpPr>
            <a:xfrm rot="-7537310">
              <a:off x="204" y="68"/>
              <a:ext cx="204" cy="204"/>
              <a:chExt cx="204" cy="204"/>
            </a:xfrm>
          </p:grpSpPr>
          <p:sp>
            <p:nvSpPr>
              <p:cNvPr id="35" name="未知">
                <a:extLst>
                  <a:ext uri="{FF2B5EF4-FFF2-40B4-BE49-F238E27FC236}">
                    <a16:creationId xmlns="" xmlns:a16="http://schemas.microsoft.com/office/drawing/2014/main" id="{0AF0F6CF-A67B-4235-B4FC-D0171BCB2E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253522">
                <a:off x="45" y="0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6" name="未知">
                <a:extLst>
                  <a:ext uri="{FF2B5EF4-FFF2-40B4-BE49-F238E27FC236}">
                    <a16:creationId xmlns="" xmlns:a16="http://schemas.microsoft.com/office/drawing/2014/main" id="{3FD5AE74-9B64-49EA-B99E-DBC0F538CF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7903470" flipH="1">
                <a:off x="68" y="22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34" name="Text Box 29">
              <a:extLst>
                <a:ext uri="{FF2B5EF4-FFF2-40B4-BE49-F238E27FC236}">
                  <a16:creationId xmlns="" xmlns:a16="http://schemas.microsoft.com/office/drawing/2014/main" id="{60EC0855-7194-410F-990E-9AA19AD90B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26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G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7" name="Group 30">
            <a:extLst>
              <a:ext uri="{FF2B5EF4-FFF2-40B4-BE49-F238E27FC236}">
                <a16:creationId xmlns="" xmlns:a16="http://schemas.microsoft.com/office/drawing/2014/main" id="{E9E92518-9028-4DDA-9C30-3B0456FC1BFD}"/>
              </a:ext>
            </a:extLst>
          </p:cNvPr>
          <p:cNvGrpSpPr/>
          <p:nvPr/>
        </p:nvGrpSpPr>
        <p:grpSpPr>
          <a:xfrm>
            <a:off x="9659938" y="2082800"/>
            <a:ext cx="571500" cy="649288"/>
            <a:chExt cx="360" cy="409"/>
          </a:xfrm>
        </p:grpSpPr>
        <p:grpSp>
          <p:nvGrpSpPr>
            <p:cNvPr id="38" name="Group 31">
              <a:extLst>
                <a:ext uri="{FF2B5EF4-FFF2-40B4-BE49-F238E27FC236}">
                  <a16:creationId xmlns="" xmlns:a16="http://schemas.microsoft.com/office/drawing/2014/main" id="{1DF2A775-B351-49C5-9C34-E7D63ACB66BD}"/>
                </a:ext>
              </a:extLst>
            </p:cNvPr>
            <p:cNvGrpSpPr/>
            <p:nvPr/>
          </p:nvGrpSpPr>
          <p:grpSpPr>
            <a:xfrm rot="1759631">
              <a:off x="0" y="205"/>
              <a:ext cx="204" cy="204"/>
              <a:chExt cx="204" cy="204"/>
            </a:xfrm>
          </p:grpSpPr>
          <p:sp>
            <p:nvSpPr>
              <p:cNvPr id="40" name="未知">
                <a:extLst>
                  <a:ext uri="{FF2B5EF4-FFF2-40B4-BE49-F238E27FC236}">
                    <a16:creationId xmlns="" xmlns:a16="http://schemas.microsoft.com/office/drawing/2014/main" id="{DCEC95A2-90ED-447D-816F-85AB0D6F86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253522">
                <a:off x="45" y="0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1" name="未知">
                <a:extLst>
                  <a:ext uri="{FF2B5EF4-FFF2-40B4-BE49-F238E27FC236}">
                    <a16:creationId xmlns="" xmlns:a16="http://schemas.microsoft.com/office/drawing/2014/main" id="{38EF025D-ED68-453F-81B5-9F30D0D8E1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7903470" flipH="1">
                <a:off x="68" y="22"/>
                <a:ext cx="68" cy="204"/>
              </a:xfrm>
              <a:custGeom>
                <a:gdLst>
                  <a:gd name="T0" fmla="*/ 68 w 68"/>
                  <a:gd name="T1" fmla="*/ 0 h 204"/>
                  <a:gd name="T2" fmla="*/ 22 w 68"/>
                  <a:gd name="T3" fmla="*/ 68 h 204"/>
                  <a:gd name="T4" fmla="*/ 0 w 68"/>
                  <a:gd name="T5" fmla="*/ 204 h 204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204">
                    <a:moveTo>
                      <a:pt x="68" y="0"/>
                    </a:moveTo>
                    <a:cubicBezTo>
                      <a:pt x="50" y="17"/>
                      <a:pt x="33" y="34"/>
                      <a:pt x="22" y="68"/>
                    </a:cubicBezTo>
                    <a:cubicBezTo>
                      <a:pt x="11" y="102"/>
                      <a:pt x="5" y="153"/>
                      <a:pt x="0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39" name="Text Box 34">
              <a:extLst>
                <a:ext uri="{FF2B5EF4-FFF2-40B4-BE49-F238E27FC236}">
                  <a16:creationId xmlns="" xmlns:a16="http://schemas.microsoft.com/office/drawing/2014/main" id="{3ADDA01E-358A-4DD5-96EA-849A8A7631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" y="0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F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2" name="Line 35">
            <a:extLst>
              <a:ext uri="{FF2B5EF4-FFF2-40B4-BE49-F238E27FC236}">
                <a16:creationId xmlns="" xmlns:a16="http://schemas.microsoft.com/office/drawing/2014/main" id="{0DBE405E-08EC-4953-BDC5-D1270EB5A36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0044114" y="3040063"/>
            <a:ext cx="185737" cy="1905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3" name="Group 36">
            <a:extLst>
              <a:ext uri="{FF2B5EF4-FFF2-40B4-BE49-F238E27FC236}">
                <a16:creationId xmlns="" xmlns:a16="http://schemas.microsoft.com/office/drawing/2014/main" id="{F8265B54-634E-4F87-8A5F-6E1C0379EA88}"/>
              </a:ext>
            </a:extLst>
          </p:cNvPr>
          <p:cNvGrpSpPr/>
          <p:nvPr/>
        </p:nvGrpSpPr>
        <p:grpSpPr>
          <a:xfrm>
            <a:off x="8896351" y="3530600"/>
            <a:ext cx="123825" cy="95250"/>
            <a:chExt cx="78" cy="60"/>
          </a:xfrm>
        </p:grpSpPr>
        <p:sp>
          <p:nvSpPr>
            <p:cNvPr id="44" name="Line 37">
              <a:extLst>
                <a:ext uri="{FF2B5EF4-FFF2-40B4-BE49-F238E27FC236}">
                  <a16:creationId xmlns="" xmlns:a16="http://schemas.microsoft.com/office/drawing/2014/main" id="{0C334386-C69A-4B5C-BB6B-9F746EEE88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0" y="0"/>
              <a:ext cx="69" cy="1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Line 38">
              <a:extLst>
                <a:ext uri="{FF2B5EF4-FFF2-40B4-BE49-F238E27FC236}">
                  <a16:creationId xmlns="" xmlns:a16="http://schemas.microsoft.com/office/drawing/2014/main" id="{665B3F84-0683-4124-8B1C-4A769514524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6" y="0"/>
              <a:ext cx="12" cy="6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" name="Group 39">
            <a:extLst>
              <a:ext uri="{FF2B5EF4-FFF2-40B4-BE49-F238E27FC236}">
                <a16:creationId xmlns="" xmlns:a16="http://schemas.microsoft.com/office/drawing/2014/main" id="{D9065C5B-28E4-4C1F-BD81-A31F7239B8D1}"/>
              </a:ext>
            </a:extLst>
          </p:cNvPr>
          <p:cNvGrpSpPr/>
          <p:nvPr/>
        </p:nvGrpSpPr>
        <p:grpSpPr>
          <a:xfrm>
            <a:off x="8824913" y="4364039"/>
            <a:ext cx="133350" cy="104775"/>
            <a:chExt cx="84" cy="66"/>
          </a:xfrm>
        </p:grpSpPr>
        <p:sp>
          <p:nvSpPr>
            <p:cNvPr id="47" name="Line 40">
              <a:extLst>
                <a:ext uri="{FF2B5EF4-FFF2-40B4-BE49-F238E27FC236}">
                  <a16:creationId xmlns="" xmlns:a16="http://schemas.microsoft.com/office/drawing/2014/main" id="{287BB467-80D8-49DE-97AA-E255685A4E4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" y="0"/>
              <a:ext cx="57" cy="2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Line 41">
              <a:extLst>
                <a:ext uri="{FF2B5EF4-FFF2-40B4-BE49-F238E27FC236}">
                  <a16:creationId xmlns="" xmlns:a16="http://schemas.microsoft.com/office/drawing/2014/main" id="{7C6272D3-3F16-4B2C-83AF-8D0109EED13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0" y="0"/>
              <a:ext cx="30" cy="6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9" name="Text Box 42">
            <a:extLst>
              <a:ext uri="{FF2B5EF4-FFF2-40B4-BE49-F238E27FC236}">
                <a16:creationId xmlns="" xmlns:a16="http://schemas.microsoft.com/office/drawing/2014/main" id="{F870AB5D-28DC-4DE6-BDBA-A66F732FD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26500" y="3971926"/>
            <a:ext cx="60960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●</a:t>
            </a:r>
            <a:r>
              <a:rPr lang="en-US" altLang="zh-CN" sz="3600" b="1">
                <a:latin typeface="Times New Roman" panose="02020603050405020304" pitchFamily="18" charset="0"/>
              </a:rPr>
              <a:t>o</a:t>
            </a:r>
            <a:endParaRPr lang="en-US" altLang="zh-CN" sz="36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矩形 49">
            <a:extLst>
              <a:ext uri="{FF2B5EF4-FFF2-40B4-BE49-F238E27FC236}">
                <a16:creationId xmlns="" xmlns:a16="http://schemas.microsoft.com/office/drawing/2014/main" id="{9FEC3BD6-380A-4F73-978F-FDDD93FA98A6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</a:p>
        </p:txBody>
      </p:sp>
    </p:spTree>
    <p:extLst>
      <p:ext uri="{BB962C8B-B14F-4D97-AF65-F5344CB8AC3E}">
        <p14:creationId xmlns:p14="http://schemas.microsoft.com/office/powerpoint/2010/main" val="4044166568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0">
            <a:extLst>
              <a:ext uri="{FF2B5EF4-FFF2-40B4-BE49-F238E27FC236}">
                <a16:creationId xmlns="" xmlns:a16="http://schemas.microsoft.com/office/drawing/2014/main" id="{8E03BB92-F36C-44DD-BB52-F380504FBB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662" y="939645"/>
            <a:ext cx="1086090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试一试：</a:t>
            </a:r>
            <a:r>
              <a:rPr lang="en-US" altLang="zh-CN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已知△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，用直尺与圆规作出过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三点的圆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.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3" name="Oval 6">
            <a:extLst>
              <a:ext uri="{FF2B5EF4-FFF2-40B4-BE49-F238E27FC236}">
                <a16:creationId xmlns="" xmlns:a16="http://schemas.microsoft.com/office/drawing/2014/main" id="{3B31C507-9256-40A3-9501-38084877A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0818" y="2137049"/>
            <a:ext cx="3959225" cy="3959225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4" name="Group 7">
            <a:extLst>
              <a:ext uri="{FF2B5EF4-FFF2-40B4-BE49-F238E27FC236}">
                <a16:creationId xmlns="" xmlns:a16="http://schemas.microsoft.com/office/drawing/2014/main" id="{2853EC0D-524E-42B2-A2E9-C71CEDDF35E6}"/>
              </a:ext>
            </a:extLst>
          </p:cNvPr>
          <p:cNvGrpSpPr/>
          <p:nvPr/>
        </p:nvGrpSpPr>
        <p:grpSpPr>
          <a:xfrm>
            <a:off x="6252842" y="2060848"/>
            <a:ext cx="4800600" cy="3048000"/>
            <a:chExt cx="3024" cy="1920"/>
          </a:xfrm>
        </p:grpSpPr>
        <p:grpSp>
          <p:nvGrpSpPr>
            <p:cNvPr id="5" name="Group 8">
              <a:extLst>
                <a:ext uri="{FF2B5EF4-FFF2-40B4-BE49-F238E27FC236}">
                  <a16:creationId xmlns="" xmlns:a16="http://schemas.microsoft.com/office/drawing/2014/main" id="{B7E98F6E-7B13-4F38-B351-406866C64804}"/>
                </a:ext>
              </a:extLst>
            </p:cNvPr>
            <p:cNvGrpSpPr/>
            <p:nvPr/>
          </p:nvGrpSpPr>
          <p:grpSpPr>
            <a:xfrm>
              <a:off x="288" y="288"/>
              <a:ext cx="2400" cy="1440"/>
              <a:chExt cx="2400" cy="1440"/>
            </a:xfrm>
          </p:grpSpPr>
          <p:sp>
            <p:nvSpPr>
              <p:cNvPr id="9" name="Line 9">
                <a:extLst>
                  <a:ext uri="{FF2B5EF4-FFF2-40B4-BE49-F238E27FC236}">
                    <a16:creationId xmlns="" xmlns:a16="http://schemas.microsoft.com/office/drawing/2014/main" id="{920BD81B-2173-451F-B6AF-B7924A44EC1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0"/>
                <a:ext cx="432" cy="1440"/>
              </a:xfrm>
              <a:prstGeom prst="line">
                <a:avLst/>
              </a:prstGeom>
              <a:noFill/>
              <a:ln w="19050">
                <a:solidFill>
                  <a:srgbClr val="0000FF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" name="Line 10">
                <a:extLst>
                  <a:ext uri="{FF2B5EF4-FFF2-40B4-BE49-F238E27FC236}">
                    <a16:creationId xmlns="" xmlns:a16="http://schemas.microsoft.com/office/drawing/2014/main" id="{B91D0914-0102-460D-A4AD-F1E85870C4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2" y="0"/>
                <a:ext cx="1968" cy="1152"/>
              </a:xfrm>
              <a:prstGeom prst="line">
                <a:avLst/>
              </a:prstGeom>
              <a:noFill/>
              <a:ln w="19050">
                <a:solidFill>
                  <a:srgbClr val="0000FF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" name="Line 11">
                <a:extLst>
                  <a:ext uri="{FF2B5EF4-FFF2-40B4-BE49-F238E27FC236}">
                    <a16:creationId xmlns="" xmlns:a16="http://schemas.microsoft.com/office/drawing/2014/main" id="{316E4F3A-EDFD-4011-8A60-4A1F2A710B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0" y="1152"/>
                <a:ext cx="2400" cy="288"/>
              </a:xfrm>
              <a:prstGeom prst="line">
                <a:avLst/>
              </a:prstGeom>
              <a:noFill/>
              <a:ln w="19050">
                <a:solidFill>
                  <a:srgbClr val="0000FF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" name="Text Box 12">
              <a:extLst>
                <a:ext uri="{FF2B5EF4-FFF2-40B4-BE49-F238E27FC236}">
                  <a16:creationId xmlns="" xmlns:a16="http://schemas.microsoft.com/office/drawing/2014/main" id="{0E0AC574-1CD6-428B-AB5A-FE9AF2C333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" y="0"/>
              <a:ext cx="33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7" name="Text Box 13">
              <a:extLst>
                <a:ext uri="{FF2B5EF4-FFF2-40B4-BE49-F238E27FC236}">
                  <a16:creationId xmlns="" xmlns:a16="http://schemas.microsoft.com/office/drawing/2014/main" id="{A5BEF693-EFA4-4C37-96E9-30CDF107A0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555"/>
              <a:ext cx="33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8" name="Text Box 14">
              <a:extLst>
                <a:ext uri="{FF2B5EF4-FFF2-40B4-BE49-F238E27FC236}">
                  <a16:creationId xmlns="" xmlns:a16="http://schemas.microsoft.com/office/drawing/2014/main" id="{4C65CF80-B4DD-4143-B156-6898FF833B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88" y="1248"/>
              <a:ext cx="33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i="1">
                  <a:solidFill>
                    <a:srgbClr val="0000FF"/>
                  </a:solidFill>
                  <a:latin typeface="Times New Roman" panose="02020603050405020304" pitchFamily="18" charset="0"/>
                </a:rPr>
                <a:t>C</a:t>
              </a:r>
            </a:p>
          </p:txBody>
        </p:sp>
      </p:grpSp>
      <p:sp>
        <p:nvSpPr>
          <p:cNvPr id="12" name="Line 15">
            <a:extLst>
              <a:ext uri="{FF2B5EF4-FFF2-40B4-BE49-F238E27FC236}">
                <a16:creationId xmlns="" xmlns:a16="http://schemas.microsoft.com/office/drawing/2014/main" id="{E9284D04-3889-4A78-A021-E4C78F60A9C4}"/>
              </a:ext>
            </a:extLst>
          </p:cNvPr>
          <p:cNvSpPr>
            <a:spLocks noChangeShapeType="1"/>
          </p:cNvSpPr>
          <p:nvPr/>
        </p:nvSpPr>
        <p:spPr bwMode="auto">
          <a:xfrm>
            <a:off x="6100442" y="3432448"/>
            <a:ext cx="2819400" cy="838200"/>
          </a:xfrm>
          <a:prstGeom prst="line">
            <a:avLst/>
          </a:prstGeom>
          <a:noFill/>
          <a:ln w="19050">
            <a:solidFill>
              <a:srgbClr val="00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Line 16">
            <a:extLst>
              <a:ext uri="{FF2B5EF4-FFF2-40B4-BE49-F238E27FC236}">
                <a16:creationId xmlns="" xmlns:a16="http://schemas.microsoft.com/office/drawing/2014/main" id="{EEA8B573-D0A9-4A64-B75A-3AF0AAF9EC0B}"/>
              </a:ext>
            </a:extLst>
          </p:cNvPr>
          <p:cNvSpPr>
            <a:spLocks noChangeShapeType="1"/>
          </p:cNvSpPr>
          <p:nvPr/>
        </p:nvSpPr>
        <p:spPr bwMode="auto">
          <a:xfrm>
            <a:off x="8538842" y="3737248"/>
            <a:ext cx="152400" cy="1371600"/>
          </a:xfrm>
          <a:prstGeom prst="line">
            <a:avLst/>
          </a:prstGeom>
          <a:noFill/>
          <a:ln w="19050">
            <a:solidFill>
              <a:srgbClr val="00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Text Box 17">
            <a:extLst>
              <a:ext uri="{FF2B5EF4-FFF2-40B4-BE49-F238E27FC236}">
                <a16:creationId xmlns="" xmlns:a16="http://schemas.microsoft.com/office/drawing/2014/main" id="{02C337E4-F667-4682-9CFB-6D1264C49F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8842" y="3692799"/>
            <a:ext cx="3048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15" name="Line 18">
            <a:extLst>
              <a:ext uri="{FF2B5EF4-FFF2-40B4-BE49-F238E27FC236}">
                <a16:creationId xmlns="" xmlns:a16="http://schemas.microsoft.com/office/drawing/2014/main" id="{1557058C-51ED-4080-87EB-541D5B108B33}"/>
              </a:ext>
            </a:extLst>
          </p:cNvPr>
          <p:cNvSpPr>
            <a:spLocks noChangeShapeType="1"/>
          </p:cNvSpPr>
          <p:nvPr/>
        </p:nvSpPr>
        <p:spPr bwMode="auto">
          <a:xfrm>
            <a:off x="7395842" y="2518048"/>
            <a:ext cx="1219200" cy="1676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Oval 19">
            <a:extLst>
              <a:ext uri="{FF2B5EF4-FFF2-40B4-BE49-F238E27FC236}">
                <a16:creationId xmlns="" xmlns:a16="http://schemas.microsoft.com/office/drawing/2014/main" id="{0AE2E2FC-7272-447F-BF7D-94C0A72299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8842" y="4115073"/>
            <a:ext cx="107950" cy="10795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F11AE5C5-723F-4579-9B64-951D62FB016A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</a:p>
        </p:txBody>
      </p:sp>
    </p:spTree>
    <p:extLst>
      <p:ext uri="{BB962C8B-B14F-4D97-AF65-F5344CB8AC3E}">
        <p14:creationId xmlns:p14="http://schemas.microsoft.com/office/powerpoint/2010/main" val="1070847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87BDA63B-5F9D-481B-B3AF-EDAB02703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728" y="1017111"/>
            <a:ext cx="6248400" cy="194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外接圆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叫做</a:t>
            </a:r>
            <a:r>
              <a:rPr lang="zh-CN" altLang="en-US" sz="2800" b="1">
                <a:latin typeface="Times New Roman" panose="02020603050405020304" pitchFamily="18" charset="0"/>
              </a:rPr>
              <a:t>△</a:t>
            </a:r>
            <a:r>
              <a:rPr lang="en-US" altLang="zh-CN" sz="2800" b="1" i="1">
                <a:latin typeface="Times New Roman" panose="02020603050405020304" pitchFamily="18" charset="0"/>
              </a:rPr>
              <a:t>ABC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en-US" altLang="zh-CN" sz="2800" b="1">
                <a:latin typeface="Times New Roman" panose="02020603050405020304" pitchFamily="18" charset="0"/>
              </a:rPr>
              <a:t>________</a:t>
            </a:r>
            <a:r>
              <a:rPr lang="zh-CN" altLang="en-US" sz="2800" b="1">
                <a:latin typeface="Times New Roman" panose="02020603050405020304" pitchFamily="18" charset="0"/>
              </a:rPr>
              <a:t>， 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△</a:t>
            </a:r>
            <a:r>
              <a:rPr lang="en-US" altLang="zh-CN" sz="2800" b="1" i="1">
                <a:latin typeface="Times New Roman" panose="02020603050405020304" pitchFamily="18" charset="0"/>
              </a:rPr>
              <a:t>ABC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叫做</a:t>
            </a:r>
            <a:r>
              <a:rPr lang="zh-CN" altLang="en-US" sz="2800" b="1">
                <a:latin typeface="Times New Roman" panose="02020603050405020304" pitchFamily="18" charset="0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en-US" altLang="zh-CN" sz="2800" b="1">
                <a:latin typeface="Times New Roman" panose="02020603050405020304" pitchFamily="18" charset="0"/>
              </a:rPr>
              <a:t>____________.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="" xmlns:a16="http://schemas.microsoft.com/office/drawing/2014/main" id="{BDDBD365-3668-4C77-A654-835C908108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9070" y="4947563"/>
            <a:ext cx="5943600" cy="479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到三角形</a:t>
            </a:r>
            <a:r>
              <a:rPr lang="zh-CN" altLang="en-US" sz="2800">
                <a:solidFill>
                  <a:srgbClr val="371CF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三个顶点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的距离相等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" name="Text Box 4">
            <a:extLst>
              <a:ext uri="{FF2B5EF4-FFF2-40B4-BE49-F238E27FC236}">
                <a16:creationId xmlns="" xmlns:a16="http://schemas.microsoft.com/office/drawing/2014/main" id="{CE07E412-B7E1-4503-A549-B960A584A0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570" y="3174325"/>
            <a:ext cx="6324600" cy="1057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三角形的外心：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</a:p>
        </p:txBody>
      </p:sp>
      <p:sp>
        <p:nvSpPr>
          <p:cNvPr id="5" name="Oval 8">
            <a:extLst>
              <a:ext uri="{FF2B5EF4-FFF2-40B4-BE49-F238E27FC236}">
                <a16:creationId xmlns="" xmlns:a16="http://schemas.microsoft.com/office/drawing/2014/main" id="{6F3A9505-B715-4CEB-B36F-1E914EC5CE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6051" y="1808629"/>
            <a:ext cx="1962150" cy="1962150"/>
          </a:xfrm>
          <a:prstGeom prst="ellipse">
            <a:avLst/>
          </a:prstGeom>
          <a:noFill/>
          <a:ln w="38100">
            <a:solidFill>
              <a:srgbClr val="6699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9">
            <a:extLst>
              <a:ext uri="{FF2B5EF4-FFF2-40B4-BE49-F238E27FC236}">
                <a16:creationId xmlns="" xmlns:a16="http://schemas.microsoft.com/office/drawing/2014/main" id="{18445C95-75B8-4CEF-9745-85A13EC010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1239" y="2537292"/>
            <a:ext cx="7413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1000" b="1">
                <a:solidFill>
                  <a:schemeClr val="hlink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●</a:t>
            </a:r>
            <a:r>
              <a:rPr lang="en-US" altLang="zh-CN" sz="24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O</a:t>
            </a:r>
          </a:p>
        </p:txBody>
      </p:sp>
      <p:grpSp>
        <p:nvGrpSpPr>
          <p:cNvPr id="7" name="Group 10">
            <a:extLst>
              <a:ext uri="{FF2B5EF4-FFF2-40B4-BE49-F238E27FC236}">
                <a16:creationId xmlns="" xmlns:a16="http://schemas.microsoft.com/office/drawing/2014/main" id="{6FA50F16-C461-4D10-937F-C15D2687EC80}"/>
              </a:ext>
            </a:extLst>
          </p:cNvPr>
          <p:cNvGrpSpPr/>
          <p:nvPr/>
        </p:nvGrpSpPr>
        <p:grpSpPr>
          <a:xfrm>
            <a:off x="8655051" y="1427629"/>
            <a:ext cx="2743200" cy="2209800"/>
            <a:chOff x="3504" y="960"/>
            <a:chExt cx="1728" cy="1392"/>
          </a:xfrm>
        </p:grpSpPr>
        <p:sp>
          <p:nvSpPr>
            <p:cNvPr id="8" name="Text Box 11">
              <a:extLst>
                <a:ext uri="{FF2B5EF4-FFF2-40B4-BE49-F238E27FC236}">
                  <a16:creationId xmlns="" xmlns:a16="http://schemas.microsoft.com/office/drawing/2014/main" id="{F5322EBE-83BB-4A72-B491-E2E7EFEEFA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89" y="960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4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A</a:t>
              </a:r>
            </a:p>
          </p:txBody>
        </p:sp>
        <p:sp>
          <p:nvSpPr>
            <p:cNvPr id="9" name="Text Box 12">
              <a:extLst>
                <a:ext uri="{FF2B5EF4-FFF2-40B4-BE49-F238E27FC236}">
                  <a16:creationId xmlns="" xmlns:a16="http://schemas.microsoft.com/office/drawing/2014/main" id="{7217E34E-D5BD-47BC-8341-AAB901C2CB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4" y="201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4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B</a:t>
              </a:r>
            </a:p>
          </p:txBody>
        </p:sp>
        <p:sp>
          <p:nvSpPr>
            <p:cNvPr id="10" name="Text Box 13">
              <a:extLst>
                <a:ext uri="{FF2B5EF4-FFF2-40B4-BE49-F238E27FC236}">
                  <a16:creationId xmlns="" xmlns:a16="http://schemas.microsoft.com/office/drawing/2014/main" id="{C197DC34-80DE-4472-9C3A-ACAEE2688C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44" y="2064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4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C</a:t>
              </a:r>
            </a:p>
          </p:txBody>
        </p:sp>
        <p:grpSp>
          <p:nvGrpSpPr>
            <p:cNvPr id="11" name="Group 14">
              <a:extLst>
                <a:ext uri="{FF2B5EF4-FFF2-40B4-BE49-F238E27FC236}">
                  <a16:creationId xmlns="" xmlns:a16="http://schemas.microsoft.com/office/drawing/2014/main" id="{EF1789E3-847D-4F14-94C6-256D38CFFA53}"/>
                </a:ext>
              </a:extLst>
            </p:cNvPr>
            <p:cNvGrpSpPr/>
            <p:nvPr/>
          </p:nvGrpSpPr>
          <p:grpSpPr>
            <a:xfrm>
              <a:off x="3792" y="1248"/>
              <a:ext cx="1104" cy="864"/>
              <a:chOff x="3792" y="1248"/>
              <a:chExt cx="1104" cy="864"/>
            </a:xfrm>
          </p:grpSpPr>
          <p:sp>
            <p:nvSpPr>
              <p:cNvPr id="12" name="Line 15">
                <a:extLst>
                  <a:ext uri="{FF2B5EF4-FFF2-40B4-BE49-F238E27FC236}">
                    <a16:creationId xmlns="" xmlns:a16="http://schemas.microsoft.com/office/drawing/2014/main" id="{108766DC-5714-4380-8E43-ADCD09A785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92" y="2112"/>
                <a:ext cx="1104" cy="0"/>
              </a:xfrm>
              <a:prstGeom prst="line">
                <a:avLst/>
              </a:prstGeom>
              <a:noFill/>
              <a:ln w="28575">
                <a:solidFill>
                  <a:srgbClr val="FF0066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Line 16">
                <a:extLst>
                  <a:ext uri="{FF2B5EF4-FFF2-40B4-BE49-F238E27FC236}">
                    <a16:creationId xmlns="" xmlns:a16="http://schemas.microsoft.com/office/drawing/2014/main" id="{D0E4BA6E-35D7-4EC6-A29F-D4C891DBEEE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92" y="1248"/>
                <a:ext cx="768" cy="864"/>
              </a:xfrm>
              <a:prstGeom prst="line">
                <a:avLst/>
              </a:prstGeom>
              <a:noFill/>
              <a:ln w="28575">
                <a:solidFill>
                  <a:srgbClr val="FF0066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Line 17">
                <a:extLst>
                  <a:ext uri="{FF2B5EF4-FFF2-40B4-BE49-F238E27FC236}">
                    <a16:creationId xmlns="" xmlns:a16="http://schemas.microsoft.com/office/drawing/2014/main" id="{7FBA151C-40B6-4EAF-ABC8-0391B948E8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60" y="1248"/>
                <a:ext cx="336" cy="864"/>
              </a:xfrm>
              <a:prstGeom prst="line">
                <a:avLst/>
              </a:prstGeom>
              <a:noFill/>
              <a:ln w="28575">
                <a:solidFill>
                  <a:srgbClr val="FF0066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5" name="Text Box 19">
            <a:extLst>
              <a:ext uri="{FF2B5EF4-FFF2-40B4-BE49-F238E27FC236}">
                <a16:creationId xmlns="" xmlns:a16="http://schemas.microsoft.com/office/drawing/2014/main" id="{AD1BD42E-D4CE-46B8-B982-BE1BAD6D5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7241" y="1753712"/>
            <a:ext cx="13684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外接圆　</a:t>
            </a:r>
          </a:p>
        </p:txBody>
      </p:sp>
      <p:sp>
        <p:nvSpPr>
          <p:cNvPr id="16" name="Text Box 20">
            <a:extLst>
              <a:ext uri="{FF2B5EF4-FFF2-40B4-BE49-F238E27FC236}">
                <a16:creationId xmlns="" xmlns:a16="http://schemas.microsoft.com/office/drawing/2014/main" id="{B5358995-F532-4BD0-9903-F7494D1430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7241" y="2423637"/>
            <a:ext cx="21637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内接三角形　</a:t>
            </a:r>
          </a:p>
        </p:txBody>
      </p:sp>
      <p:sp>
        <p:nvSpPr>
          <p:cNvPr id="17" name="Rectangle 21">
            <a:extLst>
              <a:ext uri="{FF2B5EF4-FFF2-40B4-BE49-F238E27FC236}">
                <a16:creationId xmlns="" xmlns:a16="http://schemas.microsoft.com/office/drawing/2014/main" id="{F49AC581-9E7E-4D04-A677-72BD38E80D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9071" y="3758525"/>
            <a:ext cx="646843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三角形外接圆的圆心叫做三角形的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外心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8" name="Text Box 22">
            <a:extLst>
              <a:ext uri="{FF2B5EF4-FFF2-40B4-BE49-F238E27FC236}">
                <a16:creationId xmlns="" xmlns:a16="http://schemas.microsoft.com/office/drawing/2014/main" id="{679707C4-BDFE-4A2B-B12E-5347FF81D5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570" y="4280813"/>
            <a:ext cx="1295400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作图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</a:p>
        </p:txBody>
      </p:sp>
      <p:sp>
        <p:nvSpPr>
          <p:cNvPr id="19" name="Rectangle 23">
            <a:extLst>
              <a:ext uri="{FF2B5EF4-FFF2-40B4-BE49-F238E27FC236}">
                <a16:creationId xmlns="" xmlns:a16="http://schemas.microsoft.com/office/drawing/2014/main" id="{BB98D9C7-4A56-4BC2-A955-071D46AAF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9071" y="4366537"/>
            <a:ext cx="43140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三角形三边</a:t>
            </a: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中垂线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的交点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20" name="Text Box 24">
            <a:extLst>
              <a:ext uri="{FF2B5EF4-FFF2-40B4-BE49-F238E27FC236}">
                <a16:creationId xmlns="" xmlns:a16="http://schemas.microsoft.com/office/drawing/2014/main" id="{2A566908-4A10-497B-BD23-E321EE4F43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570" y="4818976"/>
            <a:ext cx="1295400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</a:p>
        </p:txBody>
      </p:sp>
      <p:sp>
        <p:nvSpPr>
          <p:cNvPr id="21" name="Line 25">
            <a:extLst>
              <a:ext uri="{FF2B5EF4-FFF2-40B4-BE49-F238E27FC236}">
                <a16:creationId xmlns="" xmlns:a16="http://schemas.microsoft.com/office/drawing/2014/main" id="{42C68F2E-6E69-4F16-841B-BA85E141FAE7}"/>
              </a:ext>
            </a:extLst>
          </p:cNvPr>
          <p:cNvSpPr>
            <a:spLocks noChangeShapeType="1"/>
          </p:cNvSpPr>
          <p:nvPr/>
        </p:nvSpPr>
        <p:spPr bwMode="auto">
          <a:xfrm>
            <a:off x="9426576" y="2327742"/>
            <a:ext cx="685800" cy="609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Line 26">
            <a:extLst>
              <a:ext uri="{FF2B5EF4-FFF2-40B4-BE49-F238E27FC236}">
                <a16:creationId xmlns="" xmlns:a16="http://schemas.microsoft.com/office/drawing/2014/main" id="{C0249853-E789-4E44-8520-B4EA0309E30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0055226" y="2646829"/>
            <a:ext cx="0" cy="990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Line 27">
            <a:extLst>
              <a:ext uri="{FF2B5EF4-FFF2-40B4-BE49-F238E27FC236}">
                <a16:creationId xmlns="" xmlns:a16="http://schemas.microsoft.com/office/drawing/2014/main" id="{C8D49CAB-C650-4E44-9814-6ABA4D3DCD2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721851" y="2494430"/>
            <a:ext cx="1143000" cy="5000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Line 28">
            <a:extLst>
              <a:ext uri="{FF2B5EF4-FFF2-40B4-BE49-F238E27FC236}">
                <a16:creationId xmlns="" xmlns:a16="http://schemas.microsoft.com/office/drawing/2014/main" id="{82D3ED88-A7BA-4B0C-BCF1-4876A2CCE5D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074277" y="1824504"/>
            <a:ext cx="288925" cy="9350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Line 29">
            <a:extLst>
              <a:ext uri="{FF2B5EF4-FFF2-40B4-BE49-F238E27FC236}">
                <a16:creationId xmlns="" xmlns:a16="http://schemas.microsoft.com/office/drawing/2014/main" id="{7B09E846-DD82-4898-80A7-15E740B45A90}"/>
              </a:ext>
            </a:extLst>
          </p:cNvPr>
          <p:cNvSpPr>
            <a:spLocks noChangeShapeType="1"/>
          </p:cNvSpPr>
          <p:nvPr/>
        </p:nvSpPr>
        <p:spPr bwMode="auto">
          <a:xfrm>
            <a:off x="10048877" y="2850029"/>
            <a:ext cx="809625" cy="3952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Line 30">
            <a:extLst>
              <a:ext uri="{FF2B5EF4-FFF2-40B4-BE49-F238E27FC236}">
                <a16:creationId xmlns="" xmlns:a16="http://schemas.microsoft.com/office/drawing/2014/main" id="{739C26D6-3210-4CDE-B37C-8D4EEC884DB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066214" y="2832567"/>
            <a:ext cx="1008062" cy="431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AEDBA3C9-E797-4883-B70D-B7CB62C1BCA6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16334112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46">
            <a:extLst>
              <a:ext uri="{FF2B5EF4-FFF2-40B4-BE49-F238E27FC236}">
                <a16:creationId xmlns="" xmlns:a16="http://schemas.microsoft.com/office/drawing/2014/main" id="{3952EABB-C8F0-428F-8BE6-93378A702D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352" y="696865"/>
            <a:ext cx="8164415" cy="504753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indent="196850" eaLnBrk="0" hangingPunct="0">
              <a:lnSpc>
                <a:spcPct val="150000"/>
              </a:lnSpc>
              <a:defRPr/>
            </a:pP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判一判：</a:t>
            </a:r>
            <a:endParaRPr lang="zh-CN" altLang="zh-CN" sz="28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196850" eaLnBrk="0" hangingPunct="0">
              <a:lnSpc>
                <a:spcPct val="200000"/>
              </a:lnSpc>
              <a:defRPr/>
            </a:pP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下列说法是否正确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196850" eaLnBrk="0" hangingPunct="0">
              <a:lnSpc>
                <a:spcPct val="200000"/>
              </a:lnSpc>
              <a:defRPr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(1)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任意的一个三角形一定有一个外接圆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    )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196850" eaLnBrk="0" hangingPunct="0">
              <a:lnSpc>
                <a:spcPct val="200000"/>
              </a:lnSpc>
              <a:defRPr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(2)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任意一个圆有且只有一个内接三角形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    )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196850" eaLnBrk="0" hangingPunct="0">
              <a:lnSpc>
                <a:spcPct val="200000"/>
              </a:lnSpc>
              <a:defRPr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(3)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经过三点一定可以确定一个圆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    )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196850" eaLnBrk="0" hangingPunct="0">
              <a:lnSpc>
                <a:spcPct val="200000"/>
              </a:lnSpc>
              <a:defRPr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(4)</a:t>
            </a: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三角形的外心到三角形各顶点的距离相等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   )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TextBox 47">
            <a:extLst>
              <a:ext uri="{FF2B5EF4-FFF2-40B4-BE49-F238E27FC236}">
                <a16:creationId xmlns="" xmlns:a16="http://schemas.microsoft.com/office/drawing/2014/main" id="{D8B79284-7025-4329-97E5-487BBD919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4501" y="2483239"/>
            <a:ext cx="438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√</a:t>
            </a:r>
            <a:endParaRPr lang="zh-CN" altLang="en-US" sz="3600" b="1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48">
            <a:extLst>
              <a:ext uri="{FF2B5EF4-FFF2-40B4-BE49-F238E27FC236}">
                <a16:creationId xmlns="" xmlns:a16="http://schemas.microsoft.com/office/drawing/2014/main" id="{EB6CFDC4-F4A0-46E9-9825-BE2A36794F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1314" y="3315088"/>
            <a:ext cx="6461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9">
            <a:extLst>
              <a:ext uri="{FF2B5EF4-FFF2-40B4-BE49-F238E27FC236}">
                <a16:creationId xmlns="" xmlns:a16="http://schemas.microsoft.com/office/drawing/2014/main" id="{B7310CF0-1B90-48F9-8EC7-F3BEF0AF95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2139" y="4142176"/>
            <a:ext cx="6461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0">
            <a:extLst>
              <a:ext uri="{FF2B5EF4-FFF2-40B4-BE49-F238E27FC236}">
                <a16:creationId xmlns="" xmlns:a16="http://schemas.microsoft.com/office/drawing/2014/main" id="{B15758B0-6DBB-4684-8FD8-018D4A78CE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0139" y="5097851"/>
            <a:ext cx="4381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√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9CE842DE-F3FD-4ABA-8855-00EA3AA8E975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37393944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11">
            <a:extLst>
              <a:ext uri="{FF2B5EF4-FFF2-40B4-BE49-F238E27FC236}">
                <a16:creationId xmlns="" xmlns:a16="http://schemas.microsoft.com/office/drawing/2014/main" id="{46205506-485F-4AD0-86E2-AD155057F4CA}"/>
              </a:ext>
            </a:extLst>
          </p:cNvPr>
          <p:cNvGrpSpPr/>
          <p:nvPr/>
        </p:nvGrpSpPr>
        <p:grpSpPr>
          <a:xfrm>
            <a:off x="2374900" y="976314"/>
            <a:ext cx="242888" cy="263525"/>
            <a:chOff x="348" y="329"/>
            <a:chExt cx="349" cy="340"/>
          </a:xfrm>
        </p:grpSpPr>
        <p:sp>
          <p:nvSpPr>
            <p:cNvPr id="3" name="MH_Other_9">
              <a:extLst>
                <a:ext uri="{FF2B5EF4-FFF2-40B4-BE49-F238E27FC236}">
                  <a16:creationId xmlns="" xmlns:a16="http://schemas.microsoft.com/office/drawing/2014/main" id="{3FF69CC7-FF05-4F8C-AAEE-BFD554CE1157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348" y="329"/>
              <a:ext cx="349" cy="340"/>
            </a:xfrm>
            <a:custGeom>
              <a:gdLst>
                <a:gd name="T0" fmla="*/ 105 w 108"/>
                <a:gd name="T1" fmla="*/ 95 h 107"/>
                <a:gd name="T2" fmla="*/ 76 w 108"/>
                <a:gd name="T3" fmla="*/ 66 h 107"/>
                <a:gd name="T4" fmla="*/ 83 w 108"/>
                <a:gd name="T5" fmla="*/ 42 h 107"/>
                <a:gd name="T6" fmla="*/ 42 w 108"/>
                <a:gd name="T7" fmla="*/ 0 h 107"/>
                <a:gd name="T8" fmla="*/ 0 w 108"/>
                <a:gd name="T9" fmla="*/ 42 h 107"/>
                <a:gd name="T10" fmla="*/ 42 w 108"/>
                <a:gd name="T11" fmla="*/ 83 h 107"/>
                <a:gd name="T12" fmla="*/ 66 w 108"/>
                <a:gd name="T13" fmla="*/ 76 h 107"/>
                <a:gd name="T14" fmla="*/ 95 w 108"/>
                <a:gd name="T15" fmla="*/ 105 h 107"/>
                <a:gd name="T16" fmla="*/ 100 w 108"/>
                <a:gd name="T17" fmla="*/ 107 h 107"/>
                <a:gd name="T18" fmla="*/ 105 w 108"/>
                <a:gd name="T19" fmla="*/ 105 h 107"/>
                <a:gd name="T20" fmla="*/ 105 w 108"/>
                <a:gd name="T21" fmla="*/ 95 h 107"/>
                <a:gd name="T22" fmla="*/ 7 w 108"/>
                <a:gd name="T23" fmla="*/ 42 h 107"/>
                <a:gd name="T24" fmla="*/ 42 w 108"/>
                <a:gd name="T25" fmla="*/ 7 h 107"/>
                <a:gd name="T26" fmla="*/ 76 w 108"/>
                <a:gd name="T27" fmla="*/ 42 h 107"/>
                <a:gd name="T28" fmla="*/ 42 w 108"/>
                <a:gd name="T29" fmla="*/ 76 h 107"/>
                <a:gd name="T30" fmla="*/ 7 w 108"/>
                <a:gd name="T31" fmla="*/ 42 h 10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" name="MH_Other_10">
              <a:extLst>
                <a:ext uri="{FF2B5EF4-FFF2-40B4-BE49-F238E27FC236}">
                  <a16:creationId xmlns="" xmlns:a16="http://schemas.microsoft.com/office/drawing/2014/main" id="{31EC6FB0-5D65-49AA-9E03-4F4CED7B8F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8" y="404"/>
              <a:ext cx="140" cy="140"/>
            </a:xfrm>
            <a:custGeom>
              <a:gdLst>
                <a:gd name="T0" fmla="*/ 39 w 43"/>
                <a:gd name="T1" fmla="*/ 18 h 44"/>
                <a:gd name="T2" fmla="*/ 25 w 43"/>
                <a:gd name="T3" fmla="*/ 18 h 44"/>
                <a:gd name="T4" fmla="*/ 25 w 43"/>
                <a:gd name="T5" fmla="*/ 4 h 44"/>
                <a:gd name="T6" fmla="*/ 21 w 43"/>
                <a:gd name="T7" fmla="*/ 0 h 44"/>
                <a:gd name="T8" fmla="*/ 18 w 43"/>
                <a:gd name="T9" fmla="*/ 4 h 44"/>
                <a:gd name="T10" fmla="*/ 18 w 43"/>
                <a:gd name="T11" fmla="*/ 18 h 44"/>
                <a:gd name="T12" fmla="*/ 3 w 43"/>
                <a:gd name="T13" fmla="*/ 18 h 44"/>
                <a:gd name="T14" fmla="*/ 0 w 43"/>
                <a:gd name="T15" fmla="*/ 22 h 44"/>
                <a:gd name="T16" fmla="*/ 3 w 43"/>
                <a:gd name="T17" fmla="*/ 26 h 44"/>
                <a:gd name="T18" fmla="*/ 18 w 43"/>
                <a:gd name="T19" fmla="*/ 26 h 44"/>
                <a:gd name="T20" fmla="*/ 18 w 43"/>
                <a:gd name="T21" fmla="*/ 40 h 44"/>
                <a:gd name="T22" fmla="*/ 21 w 43"/>
                <a:gd name="T23" fmla="*/ 44 h 44"/>
                <a:gd name="T24" fmla="*/ 25 w 43"/>
                <a:gd name="T25" fmla="*/ 40 h 44"/>
                <a:gd name="T26" fmla="*/ 25 w 43"/>
                <a:gd name="T27" fmla="*/ 26 h 44"/>
                <a:gd name="T28" fmla="*/ 39 w 43"/>
                <a:gd name="T29" fmla="*/ 26 h 44"/>
                <a:gd name="T30" fmla="*/ 43 w 43"/>
                <a:gd name="T31" fmla="*/ 22 h 44"/>
                <a:gd name="T32" fmla="*/ 39 w 43"/>
                <a:gd name="T33" fmla="*/ 18 h 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4">
                  <a:moveTo>
                    <a:pt x="39" y="18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ubicBezTo>
                    <a:pt x="19" y="0"/>
                    <a:pt x="18" y="2"/>
                    <a:pt x="18" y="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20"/>
                    <a:pt x="0" y="22"/>
                  </a:cubicBezTo>
                  <a:cubicBezTo>
                    <a:pt x="0" y="24"/>
                    <a:pt x="1" y="26"/>
                    <a:pt x="3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2"/>
                    <a:pt x="19" y="44"/>
                    <a:pt x="21" y="44"/>
                  </a:cubicBezTo>
                  <a:cubicBezTo>
                    <a:pt x="23" y="44"/>
                    <a:pt x="25" y="42"/>
                    <a:pt x="25" y="40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6"/>
                    <a:pt x="43" y="24"/>
                    <a:pt x="43" y="22"/>
                  </a:cubicBezTo>
                  <a:cubicBezTo>
                    <a:pt x="43" y="20"/>
                    <a:pt x="41" y="18"/>
                    <a:pt x="3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5" name="Rectangle 2">
            <a:extLst>
              <a:ext uri="{FF2B5EF4-FFF2-40B4-BE49-F238E27FC236}">
                <a16:creationId xmlns="" xmlns:a16="http://schemas.microsoft.com/office/drawing/2014/main" id="{C0D31D8D-B69D-48F5-B72D-FFB0507DDC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662" y="911277"/>
            <a:ext cx="11979001" cy="1126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画一画：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分别画一个锐角三角形、直角三角形和钝角三角形，再画出它们的外接圆，观察并叙述各三角形与它的外心的位置关系. </a:t>
            </a:r>
          </a:p>
        </p:txBody>
      </p:sp>
      <p:sp>
        <p:nvSpPr>
          <p:cNvPr id="6" name="Text Box 8">
            <a:extLst>
              <a:ext uri="{FF2B5EF4-FFF2-40B4-BE49-F238E27FC236}">
                <a16:creationId xmlns="" xmlns:a16="http://schemas.microsoft.com/office/drawing/2014/main" id="{5EA28D8D-0D38-4D08-AAAB-B779DD694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49" y="4850846"/>
            <a:ext cx="7702550" cy="14255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FF0000"/>
            </a:solidFill>
            <a:prstDash val="sysDash"/>
            <a:miter lim="800000"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锐角三角形的外心位于三角形内,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直角三角形的外心位于直角三角形斜边的中点,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钝角三角形的外心位于三角形外.</a:t>
            </a:r>
          </a:p>
        </p:txBody>
      </p:sp>
      <p:grpSp>
        <p:nvGrpSpPr>
          <p:cNvPr id="7" name="Group 9">
            <a:extLst>
              <a:ext uri="{FF2B5EF4-FFF2-40B4-BE49-F238E27FC236}">
                <a16:creationId xmlns="" xmlns:a16="http://schemas.microsoft.com/office/drawing/2014/main" id="{0B44652D-0D99-447C-8012-06F87541F1B7}"/>
              </a:ext>
            </a:extLst>
          </p:cNvPr>
          <p:cNvGrpSpPr/>
          <p:nvPr/>
        </p:nvGrpSpPr>
        <p:grpSpPr>
          <a:xfrm>
            <a:off x="1971675" y="1982234"/>
            <a:ext cx="2743200" cy="2209800"/>
            <a:chExt cx="1728" cy="1392"/>
          </a:xfrm>
        </p:grpSpPr>
        <p:sp>
          <p:nvSpPr>
            <p:cNvPr id="8" name="Text Box 10">
              <a:extLst>
                <a:ext uri="{FF2B5EF4-FFF2-40B4-BE49-F238E27FC236}">
                  <a16:creationId xmlns="" xmlns:a16="http://schemas.microsoft.com/office/drawing/2014/main" id="{804FFACF-A43E-42F5-B079-19CED7CA6B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8" y="0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A</a:t>
              </a:r>
              <a:endParaRPr lang="zh-CN" altLang="zh-CN" sz="2400" b="1" i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Text Box 11">
              <a:extLst>
                <a:ext uri="{FF2B5EF4-FFF2-40B4-BE49-F238E27FC236}">
                  <a16:creationId xmlns="" xmlns:a16="http://schemas.microsoft.com/office/drawing/2014/main" id="{AF3BE72A-3296-4913-AF35-A10C786D60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05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B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 Box 12">
              <a:extLst>
                <a:ext uri="{FF2B5EF4-FFF2-40B4-BE49-F238E27FC236}">
                  <a16:creationId xmlns="" xmlns:a16="http://schemas.microsoft.com/office/drawing/2014/main" id="{6B6627EC-4D25-4B08-940A-9C8CC969D2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0" y="1104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C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Line 13">
              <a:extLst>
                <a:ext uri="{FF2B5EF4-FFF2-40B4-BE49-F238E27FC236}">
                  <a16:creationId xmlns="" xmlns:a16="http://schemas.microsoft.com/office/drawing/2014/main" id="{9805447B-BC6B-4B29-818A-21AFFFCA6C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8" y="1152"/>
              <a:ext cx="1104" cy="0"/>
            </a:xfrm>
            <a:prstGeom prst="lin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  <a:round/>
            </a:ln>
          </p:spPr>
          <p:txBody>
            <a:bodyPr wrap="none"/>
            <a:lstStyle/>
            <a:p>
              <a:pPr>
                <a:defRPr/>
              </a:pPr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Line 14">
              <a:extLst>
                <a:ext uri="{FF2B5EF4-FFF2-40B4-BE49-F238E27FC236}">
                  <a16:creationId xmlns="" xmlns:a16="http://schemas.microsoft.com/office/drawing/2014/main" id="{5FAC7942-4A24-4C08-9783-CB85AF9702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88" y="288"/>
              <a:ext cx="768" cy="864"/>
            </a:xfrm>
            <a:prstGeom prst="lin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  <a:round/>
            </a:ln>
          </p:spPr>
          <p:txBody>
            <a:bodyPr wrap="none"/>
            <a:lstStyle/>
            <a:p>
              <a:pPr>
                <a:defRPr/>
              </a:pPr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Line 15">
              <a:extLst>
                <a:ext uri="{FF2B5EF4-FFF2-40B4-BE49-F238E27FC236}">
                  <a16:creationId xmlns="" xmlns:a16="http://schemas.microsoft.com/office/drawing/2014/main" id="{3674F47E-1011-42E4-9EEE-5F86D0CE1C2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56" y="288"/>
              <a:ext cx="336" cy="864"/>
            </a:xfrm>
            <a:prstGeom prst="lin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  <a:round/>
            </a:ln>
          </p:spPr>
          <p:txBody>
            <a:bodyPr wrap="none"/>
            <a:lstStyle/>
            <a:p>
              <a:pPr>
                <a:defRPr/>
              </a:pPr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Group 16">
            <a:extLst>
              <a:ext uri="{FF2B5EF4-FFF2-40B4-BE49-F238E27FC236}">
                <a16:creationId xmlns="" xmlns:a16="http://schemas.microsoft.com/office/drawing/2014/main" id="{5FB32E49-51FA-4F04-8FA9-C563A52B010A}"/>
              </a:ext>
            </a:extLst>
          </p:cNvPr>
          <p:cNvGrpSpPr/>
          <p:nvPr/>
        </p:nvGrpSpPr>
        <p:grpSpPr>
          <a:xfrm>
            <a:off x="2352675" y="2363234"/>
            <a:ext cx="1962150" cy="1962150"/>
            <a:chExt cx="1524" cy="1524"/>
          </a:xfrm>
        </p:grpSpPr>
        <p:sp>
          <p:nvSpPr>
            <p:cNvPr id="15" name="Oval 17">
              <a:extLst>
                <a:ext uri="{FF2B5EF4-FFF2-40B4-BE49-F238E27FC236}">
                  <a16:creationId xmlns="" xmlns:a16="http://schemas.microsoft.com/office/drawing/2014/main" id="{4457055C-4923-48D7-B55A-4369070234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524" cy="1524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Text Box 18">
              <a:extLst>
                <a:ext uri="{FF2B5EF4-FFF2-40B4-BE49-F238E27FC236}">
                  <a16:creationId xmlns="" xmlns:a16="http://schemas.microsoft.com/office/drawing/2014/main" id="{504789BB-BE40-4DBF-890D-F74A788B8E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" y="576"/>
              <a:ext cx="576" cy="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>
                  <a:solidFill>
                    <a:schemeClr val="hlink"/>
                  </a:solidFill>
                  <a:latin typeface="Times New Roman" panose="02020603050405020304" pitchFamily="18" charset="0"/>
                </a:rPr>
                <a:t>●</a:t>
              </a:r>
              <a:r>
                <a:rPr lang="zh-CN" altLang="zh-CN" sz="2400" b="1" i="1">
                  <a:latin typeface="Times New Roman" panose="02020603050405020304" pitchFamily="18" charset="0"/>
                </a:rPr>
                <a:t>O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Group 19">
            <a:extLst>
              <a:ext uri="{FF2B5EF4-FFF2-40B4-BE49-F238E27FC236}">
                <a16:creationId xmlns="" xmlns:a16="http://schemas.microsoft.com/office/drawing/2014/main" id="{BAFF7912-CC8C-4FDC-A39B-8703AE901C30}"/>
              </a:ext>
            </a:extLst>
          </p:cNvPr>
          <p:cNvGrpSpPr/>
          <p:nvPr/>
        </p:nvGrpSpPr>
        <p:grpSpPr>
          <a:xfrm>
            <a:off x="7839075" y="2439434"/>
            <a:ext cx="2057400" cy="2133600"/>
            <a:chExt cx="1296" cy="1344"/>
          </a:xfrm>
        </p:grpSpPr>
        <p:sp>
          <p:nvSpPr>
            <p:cNvPr id="18" name="Line 20">
              <a:extLst>
                <a:ext uri="{FF2B5EF4-FFF2-40B4-BE49-F238E27FC236}">
                  <a16:creationId xmlns="" xmlns:a16="http://schemas.microsoft.com/office/drawing/2014/main" id="{C3F981DC-27CB-43D0-AB2C-A386F31645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80" y="1141"/>
              <a:ext cx="479" cy="1"/>
            </a:xfrm>
            <a:prstGeom prst="lin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  <a:round/>
            </a:ln>
          </p:spPr>
          <p:txBody>
            <a:bodyPr wrap="none"/>
            <a:lstStyle/>
            <a:p>
              <a:pPr>
                <a:defRPr/>
              </a:pPr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Line 21">
              <a:extLst>
                <a:ext uri="{FF2B5EF4-FFF2-40B4-BE49-F238E27FC236}">
                  <a16:creationId xmlns="" xmlns:a16="http://schemas.microsoft.com/office/drawing/2014/main" id="{F0C8884C-058D-435A-8C73-1E17628A708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92" y="240"/>
              <a:ext cx="288" cy="912"/>
            </a:xfrm>
            <a:prstGeom prst="lin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  <a:round/>
            </a:ln>
          </p:spPr>
          <p:txBody>
            <a:bodyPr wrap="none"/>
            <a:lstStyle/>
            <a:p>
              <a:pPr>
                <a:defRPr/>
              </a:pPr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Line 22">
              <a:extLst>
                <a:ext uri="{FF2B5EF4-FFF2-40B4-BE49-F238E27FC236}">
                  <a16:creationId xmlns="" xmlns:a16="http://schemas.microsoft.com/office/drawing/2014/main" id="{330DAD41-71F1-4F50-B2D0-50880400D2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3" y="263"/>
              <a:ext cx="757" cy="889"/>
            </a:xfrm>
            <a:prstGeom prst="lin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  <a:round/>
            </a:ln>
          </p:spPr>
          <p:txBody>
            <a:bodyPr wrap="none"/>
            <a:lstStyle/>
            <a:p>
              <a:pPr>
                <a:defRPr/>
              </a:pPr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Text Box 23">
              <a:extLst>
                <a:ext uri="{FF2B5EF4-FFF2-40B4-BE49-F238E27FC236}">
                  <a16:creationId xmlns="" xmlns:a16="http://schemas.microsoft.com/office/drawing/2014/main" id="{84CB335D-5FB0-43D9-B4B0-6C7146C9D4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A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Text Box 24">
              <a:extLst>
                <a:ext uri="{FF2B5EF4-FFF2-40B4-BE49-F238E27FC236}">
                  <a16:creationId xmlns="" xmlns:a16="http://schemas.microsoft.com/office/drawing/2014/main" id="{8A2E505D-9B4B-42B2-AAA9-628B6EE7DB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" y="1056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B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Text Box 25">
              <a:extLst>
                <a:ext uri="{FF2B5EF4-FFF2-40B4-BE49-F238E27FC236}">
                  <a16:creationId xmlns="" xmlns:a16="http://schemas.microsoft.com/office/drawing/2014/main" id="{09B184A7-EC10-4DEE-AD1B-DF90D8F9BA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6" y="1008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C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4" name="Group 26">
            <a:extLst>
              <a:ext uri="{FF2B5EF4-FFF2-40B4-BE49-F238E27FC236}">
                <a16:creationId xmlns="" xmlns:a16="http://schemas.microsoft.com/office/drawing/2014/main" id="{38B614F2-4131-4598-80F0-453E87A68B57}"/>
              </a:ext>
            </a:extLst>
          </p:cNvPr>
          <p:cNvGrpSpPr/>
          <p:nvPr/>
        </p:nvGrpSpPr>
        <p:grpSpPr>
          <a:xfrm>
            <a:off x="4943475" y="2515634"/>
            <a:ext cx="2286000" cy="1752600"/>
            <a:chExt cx="1440" cy="1104"/>
          </a:xfrm>
        </p:grpSpPr>
        <p:sp>
          <p:nvSpPr>
            <p:cNvPr id="25" name="AutoShape 27">
              <a:extLst>
                <a:ext uri="{FF2B5EF4-FFF2-40B4-BE49-F238E27FC236}">
                  <a16:creationId xmlns="" xmlns:a16="http://schemas.microsoft.com/office/drawing/2014/main" id="{BC1DB8A6-4451-488F-AA0A-E75D0A5A6F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" y="192"/>
              <a:ext cx="1009" cy="680"/>
            </a:xfrm>
            <a:prstGeom prst="rtTriangle">
              <a:avLst/>
            </a:prstGeom>
            <a:noFill/>
            <a:ln w="25400">
              <a:solidFill>
                <a:schemeClr val="accent2">
                  <a:lumMod val="75000"/>
                </a:schemeClr>
              </a:solidFill>
              <a:miter lim="800000"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Text Box 28">
              <a:extLst>
                <a:ext uri="{FF2B5EF4-FFF2-40B4-BE49-F238E27FC236}">
                  <a16:creationId xmlns="" xmlns:a16="http://schemas.microsoft.com/office/drawing/2014/main" id="{F64AFB0F-8C77-4216-AEC3-2365AAB076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0" y="816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C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Text Box 29">
              <a:extLst>
                <a:ext uri="{FF2B5EF4-FFF2-40B4-BE49-F238E27FC236}">
                  <a16:creationId xmlns="" xmlns:a16="http://schemas.microsoft.com/office/drawing/2014/main" id="{B429F00E-AE74-49C0-AFD0-3EAF95B55C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0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A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Text Box 30">
              <a:extLst>
                <a:ext uri="{FF2B5EF4-FFF2-40B4-BE49-F238E27FC236}">
                  <a16:creationId xmlns="" xmlns:a16="http://schemas.microsoft.com/office/drawing/2014/main" id="{744ED365-1C38-4066-9ECD-94C978B8A1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816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 b="1" i="1">
                  <a:latin typeface="Times New Roman" panose="02020603050405020304" pitchFamily="18" charset="0"/>
                </a:rPr>
                <a:t>B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" name="Text Box 31">
              <a:extLst>
                <a:ext uri="{FF2B5EF4-FFF2-40B4-BE49-F238E27FC236}">
                  <a16:creationId xmlns="" xmlns:a16="http://schemas.microsoft.com/office/drawing/2014/main" id="{11CB7DB7-FB1D-431A-957B-317AA7A449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0" y="612"/>
              <a:ext cx="24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>
                  <a:latin typeface="Times New Roman" panose="02020603050405020304" pitchFamily="18" charset="0"/>
                </a:rPr>
                <a:t>┐</a:t>
              </a:r>
              <a:endParaRPr lang="zh-CN" altLang="zh-CN" sz="2400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Group 32">
            <a:extLst>
              <a:ext uri="{FF2B5EF4-FFF2-40B4-BE49-F238E27FC236}">
                <a16:creationId xmlns="" xmlns:a16="http://schemas.microsoft.com/office/drawing/2014/main" id="{6D1035FA-EFD4-4BFC-A6F6-7A02ECC43A5D}"/>
              </a:ext>
            </a:extLst>
          </p:cNvPr>
          <p:cNvGrpSpPr/>
          <p:nvPr/>
        </p:nvGrpSpPr>
        <p:grpSpPr>
          <a:xfrm>
            <a:off x="5114925" y="2363234"/>
            <a:ext cx="1962150" cy="1962150"/>
            <a:chExt cx="1524" cy="1524"/>
          </a:xfrm>
        </p:grpSpPr>
        <p:sp>
          <p:nvSpPr>
            <p:cNvPr id="31" name="Oval 33">
              <a:extLst>
                <a:ext uri="{FF2B5EF4-FFF2-40B4-BE49-F238E27FC236}">
                  <a16:creationId xmlns="" xmlns:a16="http://schemas.microsoft.com/office/drawing/2014/main" id="{F6B1A8EF-F65B-4C8C-9F8B-1516B95A31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524" cy="1524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" name="Text Box 34">
              <a:extLst>
                <a:ext uri="{FF2B5EF4-FFF2-40B4-BE49-F238E27FC236}">
                  <a16:creationId xmlns="" xmlns:a16="http://schemas.microsoft.com/office/drawing/2014/main" id="{A62454C2-4843-49E2-96F6-160E35209F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3" y="576"/>
              <a:ext cx="576" cy="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>
                  <a:solidFill>
                    <a:schemeClr val="hlink"/>
                  </a:solidFill>
                  <a:latin typeface="Times New Roman" panose="02020603050405020304" pitchFamily="18" charset="0"/>
                </a:rPr>
                <a:t>●</a:t>
              </a:r>
              <a:r>
                <a:rPr lang="zh-CN" altLang="zh-CN" sz="2400" b="1" i="1">
                  <a:latin typeface="Times New Roman" panose="02020603050405020304" pitchFamily="18" charset="0"/>
                </a:rPr>
                <a:t>O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3" name="Group 35">
            <a:extLst>
              <a:ext uri="{FF2B5EF4-FFF2-40B4-BE49-F238E27FC236}">
                <a16:creationId xmlns="" xmlns:a16="http://schemas.microsoft.com/office/drawing/2014/main" id="{5398CBA0-A323-4586-8E51-A30693DB9E02}"/>
              </a:ext>
            </a:extLst>
          </p:cNvPr>
          <p:cNvGrpSpPr/>
          <p:nvPr/>
        </p:nvGrpSpPr>
        <p:grpSpPr>
          <a:xfrm>
            <a:off x="8010525" y="2363234"/>
            <a:ext cx="1962150" cy="1962150"/>
            <a:chExt cx="1524" cy="1524"/>
          </a:xfrm>
        </p:grpSpPr>
        <p:sp>
          <p:nvSpPr>
            <p:cNvPr id="34" name="Oval 36">
              <a:extLst>
                <a:ext uri="{FF2B5EF4-FFF2-40B4-BE49-F238E27FC236}">
                  <a16:creationId xmlns="" xmlns:a16="http://schemas.microsoft.com/office/drawing/2014/main" id="{B37D575A-A57C-4E86-8E9A-02826B9365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524" cy="1524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Text Box 37">
              <a:extLst>
                <a:ext uri="{FF2B5EF4-FFF2-40B4-BE49-F238E27FC236}">
                  <a16:creationId xmlns="" xmlns:a16="http://schemas.microsoft.com/office/drawing/2014/main" id="{4DC41560-D8F0-45D7-8A8E-F0983D00E2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" y="576"/>
              <a:ext cx="576" cy="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zh-CN" altLang="zh-CN" sz="2400">
                  <a:solidFill>
                    <a:schemeClr val="hlink"/>
                  </a:solidFill>
                  <a:latin typeface="Times New Roman" panose="02020603050405020304" pitchFamily="18" charset="0"/>
                </a:rPr>
                <a:t>●</a:t>
              </a:r>
              <a:r>
                <a:rPr lang="zh-CN" altLang="zh-CN" sz="2400" b="1" i="1">
                  <a:latin typeface="Times New Roman" panose="02020603050405020304" pitchFamily="18" charset="0"/>
                </a:rPr>
                <a:t>O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B90A0C80-E443-40D9-98B7-B2A1E1C3DB8D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31316578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F0129B8-382F-46FB-9A56-4C2F506860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526" y="1916832"/>
            <a:ext cx="11593289" cy="21602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  <a:prstDash val="sysDash"/>
            <a:round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  <a:sym typeface="Arial" panose="020b0604020202020204" pitchFamily="34" charset="0"/>
              </a:rPr>
              <a:t>    </a:t>
            </a:r>
            <a:r>
              <a:rPr lang="zh-CN" altLang="en-US" sz="2800" b="1">
                <a:latin typeface="宋体" panose="02010600030101010101" pitchFamily="2" charset="-122"/>
                <a:sym typeface="Arial" panose="020b0604020202020204" pitchFamily="34" charset="0"/>
              </a:rPr>
              <a:t>经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过三角形的三个顶点的圆叫做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三角形的外接圆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；外接圆的圆心叫三角形的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外心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；是三角形三边中垂线的交点；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三角形的外心到三角形的三个顶点的距离相等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.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圆角矩形 31">
            <a:extLst>
              <a:ext uri="{FF2B5EF4-FFF2-40B4-BE49-F238E27FC236}">
                <a16:creationId xmlns="" xmlns:a16="http://schemas.microsoft.com/office/drawing/2014/main" id="{6DFFDE82-5AFA-4D7D-A046-2BC88F4D2A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360" y="1052736"/>
            <a:ext cx="2088232" cy="577850"/>
          </a:xfrm>
          <a:prstGeom prst="roundRect">
            <a:avLst>
              <a:gd name="adj" fmla="val 16667"/>
            </a:avLst>
          </a:prstGeom>
          <a:noFill/>
          <a:ln w="25400">
            <a:solidFill>
              <a:schemeClr val="bg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要点归纳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832FB99-9CCE-41E5-830B-BF5524833300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83852640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99">
            <a:extLst>
              <a:ext uri="{FF2B5EF4-FFF2-40B4-BE49-F238E27FC236}">
                <a16:creationId xmlns="" xmlns:a16="http://schemas.microsoft.com/office/drawing/2014/main" id="{BAEF7A42-9D7E-4A9A-A228-2B403040ED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848652"/>
            <a:ext cx="11809312" cy="2332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 noProof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如图，将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置于平面直角坐标系中，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为原点，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ABO</a:t>
            </a:r>
            <a:r>
              <a:rPr lang="en-US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，若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的外接圆与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轴交于点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(0</a:t>
            </a:r>
            <a:r>
              <a:rPr lang="en-US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3)</a:t>
            </a:r>
            <a:r>
              <a:rPr lang="en-US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</a:p>
          <a:p>
            <a:pPr>
              <a:lnSpc>
                <a:spcPct val="130000"/>
              </a:lnSpc>
            </a:pP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求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DAO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的度数；</a:t>
            </a:r>
          </a:p>
          <a:p>
            <a:pPr>
              <a:lnSpc>
                <a:spcPct val="130000"/>
              </a:lnSpc>
            </a:pP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求点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的坐标和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外接圆的面积．</a:t>
            </a:r>
          </a:p>
        </p:txBody>
      </p:sp>
      <p:pic>
        <p:nvPicPr>
          <p:cNvPr id="3" name="Picture 301" descr="C:\Documents and Settings\Administrator\桌面\BS九下教案（五改）9.5\yibs9xlytu46.TIF">
            <a:extLst>
              <a:ext uri="{FF2B5EF4-FFF2-40B4-BE49-F238E27FC236}">
                <a16:creationId xmlns="" xmlns:a16="http://schemas.microsoft.com/office/drawing/2014/main" id="{DDAA9BE0-6573-4273-B26F-C7EEECAF9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20336" y="1628800"/>
            <a:ext cx="2474912" cy="242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1">
            <a:extLst>
              <a:ext uri="{FF2B5EF4-FFF2-40B4-BE49-F238E27FC236}">
                <a16:creationId xmlns="" xmlns:a16="http://schemas.microsoft.com/office/drawing/2014/main" id="{059A8030-2F89-4975-B0A9-E886E5489E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69" y="3167881"/>
            <a:ext cx="5775325" cy="177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(1)∵∠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DOA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DAO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C8ED6F70-807A-48F3-9D12-737A986F46BE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20224155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99">
            <a:extLst>
              <a:ext uri="{FF2B5EF4-FFF2-40B4-BE49-F238E27FC236}">
                <a16:creationId xmlns="" xmlns:a16="http://schemas.microsoft.com/office/drawing/2014/main" id="{49A7F52C-4314-46F1-8E86-E7961087E4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933457"/>
            <a:ext cx="7513637" cy="5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求点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的坐标和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外接圆的面积．</a:t>
            </a:r>
          </a:p>
        </p:txBody>
      </p:sp>
      <p:sp>
        <p:nvSpPr>
          <p:cNvPr id="3" name="文本框 1">
            <a:extLst>
              <a:ext uri="{FF2B5EF4-FFF2-40B4-BE49-F238E27FC236}">
                <a16:creationId xmlns="" xmlns:a16="http://schemas.microsoft.com/office/drawing/2014/main" id="{8B4AC909-467C-4863-8403-43F9EB1954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063" y="1525670"/>
            <a:ext cx="608012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(2)∵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的坐标是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在直角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</a:p>
          <a:p>
            <a:pPr>
              <a:lnSpc>
                <a:spcPct val="13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en-US" altLang="zh-CN" sz="28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·tan∠</a:t>
            </a:r>
            <a:r>
              <a:rPr lang="en-US" altLang="zh-CN" sz="2800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  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3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的坐标是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     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是圆的直径，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外接圆的面积是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9π.</a:t>
            </a:r>
          </a:p>
        </p:txBody>
      </p:sp>
      <p:graphicFrame>
        <p:nvGraphicFramePr>
          <p:cNvPr id="4" name="对象 2">
            <a:hlinkClick action="ppaction://ole?verb=1"/>
            <a:extLst>
              <a:ext uri="{FF2B5EF4-FFF2-40B4-BE49-F238E27FC236}">
                <a16:creationId xmlns="" xmlns:a16="http://schemas.microsoft.com/office/drawing/2014/main" id="{14301876-C9E1-410A-BF1E-8CABB75982D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9948903"/>
              </p:ext>
            </p:extLst>
          </p:nvPr>
        </p:nvGraphicFramePr>
        <p:xfrm>
          <a:off x="3767191" y="2667753"/>
          <a:ext cx="669925" cy="5270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name="Equation" r:id="rId2" imgW="291960" imgH="228600" progId="Equation.DSMT4">
                  <p:embed/>
                </p:oleObj>
              </mc:Choice>
              <mc:Fallback>
                <p:oleObj name="Equation" r:id="rId2" imgW="29196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767191" y="2667753"/>
                        <a:ext cx="669925" cy="527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3">
            <a:hlinkClick action="ppaction://ole?verb=1"/>
            <a:extLst>
              <a:ext uri="{FF2B5EF4-FFF2-40B4-BE49-F238E27FC236}">
                <a16:creationId xmlns="" xmlns:a16="http://schemas.microsoft.com/office/drawing/2014/main" id="{C1FEF13B-AB15-4084-823D-07BE0EB09FA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0735921"/>
              </p:ext>
            </p:extLst>
          </p:nvPr>
        </p:nvGraphicFramePr>
        <p:xfrm>
          <a:off x="2927648" y="3878341"/>
          <a:ext cx="627063" cy="4921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name="Equation" r:id="rId4" imgW="291960" imgH="228600" progId="Equation.DSMT4">
                  <p:embed/>
                </p:oleObj>
              </mc:Choice>
              <mc:Fallback>
                <p:oleObj name="Equation" r:id="rId4" imgW="29196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27648" y="3878341"/>
                        <a:ext cx="627063" cy="492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7FB39A13-D393-4A12-B710-9991AED9E139}"/>
              </a:ext>
            </a:extLst>
          </p:cNvPr>
          <p:cNvSpPr txBox="1"/>
          <p:nvPr/>
        </p:nvSpPr>
        <p:spPr>
          <a:xfrm>
            <a:off x="389063" y="5494192"/>
            <a:ext cx="11413874" cy="12126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 cmpd="sng">
            <a:solidFill>
              <a:schemeClr val="accent6">
                <a:lumMod val="75000"/>
              </a:schemeClr>
            </a:solidFill>
            <a:prstDash val="solid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【</a:t>
            </a:r>
            <a:r>
              <a:rPr lang="zh-CN" altLang="en-US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点睛</a:t>
            </a:r>
            <a:r>
              <a:rPr lang="en-US" altLang="zh-CN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】</a:t>
            </a:r>
            <a:r>
              <a:rPr lang="zh-CN" altLang="en-US" sz="2800" noProof="1" smtClean="0"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图形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中求三角形外接圆的面积时，关键是确定外接圆的直径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或半径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长度．</a:t>
            </a:r>
            <a:endParaRPr lang="zh-CN" altLang="en-US" sz="2800" noProof="1">
              <a:latin typeface="Times New Roman" pitchFamily="18" charset="0"/>
              <a:ea typeface="黑体" panose="02010609060101010101" pitchFamily="49" charset="-122"/>
            </a:endParaRPr>
          </a:p>
        </p:txBody>
      </p:sp>
      <p:pic>
        <p:nvPicPr>
          <p:cNvPr id="7" name="Picture 301" descr="C:\Documents and Settings\Administrator\桌面\BS九下教案（五改）9.5\yibs9xlytu46.TIF">
            <a:extLst>
              <a:ext uri="{FF2B5EF4-FFF2-40B4-BE49-F238E27FC236}">
                <a16:creationId xmlns="" xmlns:a16="http://schemas.microsoft.com/office/drawing/2014/main" id="{3CB33D44-2393-42F4-8ECF-48D8AF530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94489" y="1701879"/>
            <a:ext cx="2473325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>
            <a:extLst>
              <a:ext uri="{FF2B5EF4-FFF2-40B4-BE49-F238E27FC236}">
                <a16:creationId xmlns="" xmlns:a16="http://schemas.microsoft.com/office/drawing/2014/main" id="{E7191190-5D7F-4616-BD05-37E0DE0771D4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21406608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2">
            <a:extLst>
              <a:ext uri="{FF2B5EF4-FFF2-40B4-BE49-F238E27FC236}">
                <a16:creationId xmlns="" xmlns:a16="http://schemas.microsoft.com/office/drawing/2014/main" id="{D8D403AB-E658-4EA1-AC2B-963448272B27}"/>
              </a:ext>
            </a:extLst>
          </p:cNvPr>
          <p:cNvGrpSpPr/>
          <p:nvPr/>
        </p:nvGrpSpPr>
        <p:grpSpPr>
          <a:xfrm>
            <a:off x="8724650" y="2468475"/>
            <a:ext cx="2974975" cy="2419984"/>
            <a:chOff x="9545" y="2949"/>
            <a:chExt cx="4684" cy="3812"/>
          </a:xfrm>
        </p:grpSpPr>
        <p:grpSp>
          <p:nvGrpSpPr>
            <p:cNvPr id="3" name="组合 6">
              <a:extLst>
                <a:ext uri="{FF2B5EF4-FFF2-40B4-BE49-F238E27FC236}">
                  <a16:creationId xmlns="" xmlns:a16="http://schemas.microsoft.com/office/drawing/2014/main" id="{769295DB-541D-451A-90E1-78132C3FF0D7}"/>
                </a:ext>
              </a:extLst>
            </p:cNvPr>
            <p:cNvGrpSpPr/>
            <p:nvPr/>
          </p:nvGrpSpPr>
          <p:grpSpPr>
            <a:xfrm>
              <a:off x="9545" y="2949"/>
              <a:ext cx="4684" cy="3700"/>
              <a:chOff x="9545" y="2949"/>
              <a:chExt cx="4685" cy="3700"/>
            </a:xfrm>
          </p:grpSpPr>
          <p:pic>
            <p:nvPicPr>
              <p:cNvPr id="5" name="图片 -2147482611">
                <a:extLst>
                  <a:ext uri="{FF2B5EF4-FFF2-40B4-BE49-F238E27FC236}">
                    <a16:creationId xmlns="" xmlns:a16="http://schemas.microsoft.com/office/drawing/2014/main" id="{056AF629-F6F7-48CF-8519-B74BE0445B9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9545" y="2949"/>
                <a:ext cx="4685" cy="37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" name="矩形 2">
                <a:extLst>
                  <a:ext uri="{FF2B5EF4-FFF2-40B4-BE49-F238E27FC236}">
                    <a16:creationId xmlns="" xmlns:a16="http://schemas.microsoft.com/office/drawing/2014/main" id="{53D37799-AD58-46BB-9706-7ECAC97603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4200000">
                <a:off x="10852" y="4802"/>
                <a:ext cx="120" cy="184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7" name="矩形 4">
                <a:extLst>
                  <a:ext uri="{FF2B5EF4-FFF2-40B4-BE49-F238E27FC236}">
                    <a16:creationId xmlns="" xmlns:a16="http://schemas.microsoft.com/office/drawing/2014/main" id="{F41C46F5-B170-41A6-AF28-BDD9178BD3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46" y="5486"/>
                <a:ext cx="120" cy="5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4" name="矩形 10">
              <a:extLst>
                <a:ext uri="{FF2B5EF4-FFF2-40B4-BE49-F238E27FC236}">
                  <a16:creationId xmlns="" xmlns:a16="http://schemas.microsoft.com/office/drawing/2014/main" id="{E2BED1EA-7ADC-424E-BF83-E89F9E9AE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96" y="6194"/>
              <a:ext cx="907" cy="5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8" name="文本框 99">
            <a:extLst>
              <a:ext uri="{FF2B5EF4-FFF2-40B4-BE49-F238E27FC236}">
                <a16:creationId xmlns="" xmlns:a16="http://schemas.microsoft.com/office/drawing/2014/main" id="{3DE4D285-39E5-4503-A3C3-00657394F4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372" y="881118"/>
            <a:ext cx="116782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如图，在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是它的外心，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24cm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到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的距离是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5cm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，求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的外接圆的半径．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D95E6628-82AD-4585-80C8-F2C9C7A1D3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160" y="2379730"/>
            <a:ext cx="522290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解：连接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，过点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作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OD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BC.</a:t>
            </a:r>
          </a:p>
        </p:txBody>
      </p:sp>
      <p:sp>
        <p:nvSpPr>
          <p:cNvPr id="10" name="Line 15">
            <a:extLst>
              <a:ext uri="{FF2B5EF4-FFF2-40B4-BE49-F238E27FC236}">
                <a16:creationId xmlns="" xmlns:a16="http://schemas.microsoft.com/office/drawing/2014/main" id="{D4DD7795-634B-4CF0-BBFE-36A78CA1051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77034" y="4043530"/>
            <a:ext cx="1127125" cy="438150"/>
          </a:xfrm>
          <a:prstGeom prst="line">
            <a:avLst/>
          </a:prstGeom>
          <a:noFill/>
          <a:ln w="25400">
            <a:solidFill>
              <a:srgbClr val="FF0000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15">
            <a:extLst>
              <a:ext uri="{FF2B5EF4-FFF2-40B4-BE49-F238E27FC236}">
                <a16:creationId xmlns="" xmlns:a16="http://schemas.microsoft.com/office/drawing/2014/main" id="{B0938912-5832-4E7A-BE06-31C199083EDE}"/>
              </a:ext>
            </a:extLst>
          </p:cNvPr>
          <p:cNvSpPr>
            <a:spLocks noChangeShapeType="1"/>
          </p:cNvSpPr>
          <p:nvPr/>
        </p:nvSpPr>
        <p:spPr bwMode="auto">
          <a:xfrm>
            <a:off x="10160204" y="4014179"/>
            <a:ext cx="11112" cy="438150"/>
          </a:xfrm>
          <a:prstGeom prst="line">
            <a:avLst/>
          </a:prstGeom>
          <a:noFill/>
          <a:ln w="25400">
            <a:solidFill>
              <a:srgbClr val="FF0000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83448B46-4A49-4A2E-9010-BE15169A78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86616" y="4452329"/>
            <a:ext cx="339134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D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1DC9AA0A-FC85-4A5F-9C8B-5344F7B32D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7147" y="3052830"/>
            <a:ext cx="23984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graphicFrame>
        <p:nvGraphicFramePr>
          <p:cNvPr id="14" name="对象 13">
            <a:hlinkClick action="ppaction://ole?verb=1"/>
            <a:extLst>
              <a:ext uri="{FF2B5EF4-FFF2-40B4-BE49-F238E27FC236}">
                <a16:creationId xmlns="" xmlns:a16="http://schemas.microsoft.com/office/drawing/2014/main" id="{DDFEB91F-BA06-471C-9D5A-932FDEE99FB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1546668"/>
              </p:ext>
            </p:extLst>
          </p:nvPr>
        </p:nvGraphicFramePr>
        <p:xfrm>
          <a:off x="3313285" y="2959167"/>
          <a:ext cx="2492375" cy="7889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3" imgW="1244520" imgH="393480" progId="Equation.DSMT4">
                  <p:embed/>
                </p:oleObj>
              </mc:Choice>
              <mc:Fallback>
                <p:oleObj r:id="rId3" imgW="1244520" imgH="393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313285" y="2959167"/>
                        <a:ext cx="2492375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BDE66943-FB0E-43A3-9C73-162DEA14C9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7146" y="3706880"/>
            <a:ext cx="23391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Rt△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</a:p>
        </p:txBody>
      </p:sp>
      <p:graphicFrame>
        <p:nvGraphicFramePr>
          <p:cNvPr id="16" name="对象 15">
            <a:hlinkClick action="ppaction://ole?verb=1"/>
            <a:extLst>
              <a:ext uri="{FF2B5EF4-FFF2-40B4-BE49-F238E27FC236}">
                <a16:creationId xmlns="" xmlns:a16="http://schemas.microsoft.com/office/drawing/2014/main" id="{C147C599-2A99-4931-A252-9F3EF25E454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8299194"/>
              </p:ext>
            </p:extLst>
          </p:nvPr>
        </p:nvGraphicFramePr>
        <p:xfrm>
          <a:off x="1197147" y="4375217"/>
          <a:ext cx="4037013" cy="5984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5" imgW="1714320" imgH="253800" progId="Equation.DSMT4">
                  <p:embed/>
                </p:oleObj>
              </mc:Choice>
              <mc:Fallback>
                <p:oleObj r:id="rId5" imgW="1714320" imgH="253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197147" y="4375217"/>
                        <a:ext cx="4037013" cy="598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9751EBAA-8247-4AA3-AAF0-DA39EC001C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8409" y="5162617"/>
            <a:ext cx="52895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即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的外接圆的半径为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13cm.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6C9039B1-697D-4FC9-9214-7B1A2D277E12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1482099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5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4">
            <a:extLst>
              <a:ext uri="{FF2B5EF4-FFF2-40B4-BE49-F238E27FC236}">
                <a16:creationId xmlns="" xmlns:a16="http://schemas.microsoft.com/office/drawing/2014/main" id="{8BD8F52F-E186-41D9-B414-4BF9A01DE7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862" y="1103449"/>
            <a:ext cx="82804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经过同一条直线上的三个点能作出一个圆吗？</a:t>
            </a:r>
          </a:p>
        </p:txBody>
      </p:sp>
      <p:sp>
        <p:nvSpPr>
          <p:cNvPr id="3" name="Line 16">
            <a:extLst>
              <a:ext uri="{FF2B5EF4-FFF2-40B4-BE49-F238E27FC236}">
                <a16:creationId xmlns="" xmlns:a16="http://schemas.microsoft.com/office/drawing/2014/main" id="{3996CB78-3224-47DF-9A75-CB068A4A2D8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631504" y="3171007"/>
            <a:ext cx="0" cy="1657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" name="Line 17">
            <a:extLst>
              <a:ext uri="{FF2B5EF4-FFF2-40B4-BE49-F238E27FC236}">
                <a16:creationId xmlns="" xmlns:a16="http://schemas.microsoft.com/office/drawing/2014/main" id="{2C41316A-990E-4310-B2A5-1A4A1FFA501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712592" y="3171007"/>
            <a:ext cx="0" cy="1657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Rectangle 22">
            <a:extLst>
              <a:ext uri="{FF2B5EF4-FFF2-40B4-BE49-F238E27FC236}">
                <a16:creationId xmlns="" xmlns:a16="http://schemas.microsoft.com/office/drawing/2014/main" id="{756037DB-5069-4216-99EE-CA2ED79D22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9705" y="3217045"/>
            <a:ext cx="371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 i="1">
                <a:latin typeface="Times New Roman" panose="02020603050405020304" pitchFamily="18" charset="0"/>
              </a:rPr>
              <a:t>l</a:t>
            </a:r>
            <a:r>
              <a:rPr lang="zh-CN" altLang="zh-CN" sz="2400" b="1" baseline="-25000">
                <a:latin typeface="Times New Roman" panose="02020603050405020304" pitchFamily="18" charset="0"/>
              </a:rPr>
              <a:t>1</a:t>
            </a:r>
            <a:endParaRPr lang="zh-CN" altLang="zh-CN" sz="2400" b="1" baseline="-25000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3">
            <a:extLst>
              <a:ext uri="{FF2B5EF4-FFF2-40B4-BE49-F238E27FC236}">
                <a16:creationId xmlns="" xmlns:a16="http://schemas.microsoft.com/office/drawing/2014/main" id="{86262467-2234-4849-BF07-C9BD1D1DEC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468" y="3386907"/>
            <a:ext cx="371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 i="1">
                <a:latin typeface="Times New Roman" panose="02020603050405020304" pitchFamily="18" charset="0"/>
              </a:rPr>
              <a:t>l</a:t>
            </a:r>
            <a:r>
              <a:rPr lang="zh-CN" altLang="zh-CN" sz="2400" b="1" baseline="-25000">
                <a:latin typeface="Times New Roman" panose="02020603050405020304" pitchFamily="18" charset="0"/>
              </a:rPr>
              <a:t>2</a:t>
            </a:r>
            <a:endParaRPr lang="zh-CN" altLang="zh-CN" sz="2400" b="1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组合 31">
            <a:extLst>
              <a:ext uri="{FF2B5EF4-FFF2-40B4-BE49-F238E27FC236}">
                <a16:creationId xmlns="" xmlns:a16="http://schemas.microsoft.com/office/drawing/2014/main" id="{5CD382B0-BD89-4C60-9376-4665ED02EFF8}"/>
              </a:ext>
            </a:extLst>
          </p:cNvPr>
          <p:cNvGrpSpPr/>
          <p:nvPr/>
        </p:nvGrpSpPr>
        <p:grpSpPr>
          <a:xfrm>
            <a:off x="839343" y="4352107"/>
            <a:ext cx="3095625" cy="577850"/>
            <a:chOff x="611188" y="5186363"/>
            <a:chExt cx="3095625" cy="577851"/>
          </a:xfrm>
        </p:grpSpPr>
        <p:sp>
          <p:nvSpPr>
            <p:cNvPr id="8" name="Line 15">
              <a:extLst>
                <a:ext uri="{FF2B5EF4-FFF2-40B4-BE49-F238E27FC236}">
                  <a16:creationId xmlns="" xmlns:a16="http://schemas.microsoft.com/office/drawing/2014/main" id="{F1C0D553-44DC-4890-9C00-CD8C9215A5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1188" y="5229226"/>
              <a:ext cx="309562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Oval 18">
              <a:extLst>
                <a:ext uri="{FF2B5EF4-FFF2-40B4-BE49-F238E27FC236}">
                  <a16:creationId xmlns="" xmlns:a16="http://schemas.microsoft.com/office/drawing/2014/main" id="{878ABE2E-94BA-4AE9-9020-351BAD4529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1551" y="5186363"/>
              <a:ext cx="71438" cy="7143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Oval 19">
              <a:extLst>
                <a:ext uri="{FF2B5EF4-FFF2-40B4-BE49-F238E27FC236}">
                  <a16:creationId xmlns="" xmlns:a16="http://schemas.microsoft.com/office/drawing/2014/main" id="{2241B049-2A26-480F-8459-465D1D0039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151" y="5186363"/>
              <a:ext cx="71438" cy="7143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Oval 20">
              <a:extLst>
                <a:ext uri="{FF2B5EF4-FFF2-40B4-BE49-F238E27FC236}">
                  <a16:creationId xmlns="" xmlns:a16="http://schemas.microsoft.com/office/drawing/2014/main" id="{4EC86D60-6345-4FA7-B84E-B0F0A8C111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9113" y="5187951"/>
              <a:ext cx="71438" cy="7143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 Box 24">
              <a:extLst>
                <a:ext uri="{FF2B5EF4-FFF2-40B4-BE49-F238E27FC236}">
                  <a16:creationId xmlns="" xmlns:a16="http://schemas.microsoft.com/office/drawing/2014/main" id="{56FDB946-4CCA-437B-BD5D-72E58C1808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1188" y="5229226"/>
              <a:ext cx="576263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</a:rPr>
                <a:t>A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 Box 25">
              <a:extLst>
                <a:ext uri="{FF2B5EF4-FFF2-40B4-BE49-F238E27FC236}">
                  <a16:creationId xmlns="" xmlns:a16="http://schemas.microsoft.com/office/drawing/2014/main" id="{C85DF38D-3630-40CD-872A-C3A0B09918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92276" y="5302251"/>
              <a:ext cx="576263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</a:rPr>
                <a:t>B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Text Box 26">
              <a:extLst>
                <a:ext uri="{FF2B5EF4-FFF2-40B4-BE49-F238E27FC236}">
                  <a16:creationId xmlns="" xmlns:a16="http://schemas.microsoft.com/office/drawing/2014/main" id="{D59BCE82-8087-4DDC-990D-51A98ECF9B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87676" y="5302251"/>
              <a:ext cx="576263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</a:rPr>
                <a:t>C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组合 32">
            <a:extLst>
              <a:ext uri="{FF2B5EF4-FFF2-40B4-BE49-F238E27FC236}">
                <a16:creationId xmlns="" xmlns:a16="http://schemas.microsoft.com/office/drawing/2014/main" id="{10250EF8-BA25-4E9E-A0A2-544126226D19}"/>
              </a:ext>
            </a:extLst>
          </p:cNvPr>
          <p:cNvGrpSpPr/>
          <p:nvPr/>
        </p:nvGrpSpPr>
        <p:grpSpPr>
          <a:xfrm>
            <a:off x="1631504" y="2204220"/>
            <a:ext cx="1081088" cy="962025"/>
            <a:chOff x="1403350" y="3039045"/>
            <a:chExt cx="1081088" cy="961455"/>
          </a:xfrm>
        </p:grpSpPr>
        <p:sp>
          <p:nvSpPr>
            <p:cNvPr id="16" name="m16Arc 211">
              <a:extLst>
                <a:ext uri="{FF2B5EF4-FFF2-40B4-BE49-F238E27FC236}">
                  <a16:creationId xmlns="" xmlns:a16="http://schemas.microsoft.com/office/drawing/2014/main" id="{0A3BBE47-8487-4E85-B0F8-9B6C874750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3350" y="3429000"/>
              <a:ext cx="1081088" cy="571500"/>
            </a:xfrm>
            <a:custGeom>
              <a:gdLst>
                <a:gd name="T0" fmla="*/ -1 w 43199"/>
                <a:gd name="T1" fmla="*/ 21423 h 21600"/>
                <a:gd name="T2" fmla="*/ 21599 w 43199"/>
                <a:gd name="T3" fmla="*/ 0 h 21600"/>
                <a:gd name="T4" fmla="*/ 43199 w 43199"/>
                <a:gd name="T5" fmla="*/ 21600 h 21600"/>
                <a:gd name="T6" fmla="*/ -1 w 43199"/>
                <a:gd name="T7" fmla="*/ 21423 h 21600"/>
                <a:gd name="T8" fmla="*/ 21599 w 43199"/>
                <a:gd name="T9" fmla="*/ 0 h 21600"/>
                <a:gd name="T10" fmla="*/ 43199 w 43199"/>
                <a:gd name="T11" fmla="*/ 21600 h 21600"/>
                <a:gd name="T12" fmla="*/ 21599 w 43199"/>
                <a:gd name="T13" fmla="*/ 21600 h 216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199" h="21600" fill="none">
                  <a:moveTo>
                    <a:pt x="-1" y="21423"/>
                  </a:moveTo>
                  <a:cubicBezTo>
                    <a:pt x="96" y="9563"/>
                    <a:pt x="9738" y="-1"/>
                    <a:pt x="21599" y="0"/>
                  </a:cubicBezTo>
                  <a:cubicBezTo>
                    <a:pt x="33528" y="0"/>
                    <a:pt x="43199" y="9670"/>
                    <a:pt x="43199" y="21600"/>
                  </a:cubicBezTo>
                </a:path>
                <a:path w="43199" h="21600" stroke="0">
                  <a:moveTo>
                    <a:pt x="-1" y="21423"/>
                  </a:moveTo>
                  <a:cubicBezTo>
                    <a:pt x="96" y="9563"/>
                    <a:pt x="9738" y="-1"/>
                    <a:pt x="21599" y="0"/>
                  </a:cubicBezTo>
                  <a:cubicBezTo>
                    <a:pt x="33528" y="0"/>
                    <a:pt x="43199" y="9670"/>
                    <a:pt x="43199" y="21600"/>
                  </a:cubicBezTo>
                  <a:lnTo>
                    <a:pt x="21599" y="2160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Oval 21">
              <a:extLst>
                <a:ext uri="{FF2B5EF4-FFF2-40B4-BE49-F238E27FC236}">
                  <a16:creationId xmlns="" xmlns:a16="http://schemas.microsoft.com/office/drawing/2014/main" id="{F16C003A-2730-4120-A1A8-5A9551DE55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8176" y="3386138"/>
              <a:ext cx="71438" cy="7143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Text Box 27">
              <a:extLst>
                <a:ext uri="{FF2B5EF4-FFF2-40B4-BE49-F238E27FC236}">
                  <a16:creationId xmlns="" xmlns:a16="http://schemas.microsoft.com/office/drawing/2014/main" id="{FF7F8F1B-D842-4F68-B5D5-A1D5BD29C1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92276" y="3039045"/>
              <a:ext cx="576263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zh-CN" sz="2400" b="1" i="1">
                  <a:latin typeface="Times New Roman" panose="02020603050405020304" pitchFamily="18" charset="0"/>
                </a:rPr>
                <a:t>P</a:t>
              </a:r>
              <a:endParaRPr lang="zh-CN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9" name="Text Box 28">
            <a:extLst>
              <a:ext uri="{FF2B5EF4-FFF2-40B4-BE49-F238E27FC236}">
                <a16:creationId xmlns="" xmlns:a16="http://schemas.microsoft.com/office/drawing/2014/main" id="{63BC0817-AACC-4AB5-ABDA-7E11F791F75F}"/>
              </a:ext>
            </a:extLst>
          </p:cNvPr>
          <p:cNvSpPr txBox="1"/>
          <p:nvPr/>
        </p:nvSpPr>
        <p:spPr>
          <a:xfrm>
            <a:off x="5295900" y="2174876"/>
            <a:ext cx="6416724" cy="3135858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  <a:defRPr/>
            </a:pP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如图，假设过同一条直线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上三点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4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可以作一个圆，设这个圆的圆心为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，那么点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既在线段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的垂直平分线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zh-CN" sz="2400" b="1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上，又在线段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的垂直平分线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zh-CN" sz="2400" b="1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上，即点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zh-CN" sz="2400" b="1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zh-CN" sz="2400" b="1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的交点，而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zh-CN" sz="2400" b="1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zh-CN" sz="24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4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zh-CN" sz="2400" b="1" baseline="-250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zh-CN" sz="24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zh-CN" sz="2400" b="1" i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l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这与我们以前学过的</a:t>
            </a:r>
            <a:r>
              <a:rPr lang="zh-CN" altLang="en-US" sz="2400" noProof="1">
                <a:solidFill>
                  <a:srgbClr val="FF0000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过一点有且只有一条直线与已知直线垂直</a:t>
            </a:r>
            <a:r>
              <a:rPr lang="zh-CN" altLang="en-US" sz="2400" noProof="1">
                <a:solidFill>
                  <a:srgbClr val="FF0000"/>
                </a:solidFill>
                <a:ea typeface="黑体" panose="02010609060101010101" pitchFamily="49" charset="-122"/>
              </a:rPr>
              <a:t>”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相矛盾，所以过同一条直线上的三点不能作圆．</a:t>
            </a:r>
            <a:endParaRPr lang="zh-CN" altLang="en-US" sz="2400" baseline="-2500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F2400BC8-47CE-4020-90BD-6F81B2E1C705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30568656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30">
            <a:extLst>
              <a:ext uri="{FF2B5EF4-FFF2-40B4-BE49-F238E27FC236}">
                <a16:creationId xmlns="" xmlns:a16="http://schemas.microsoft.com/office/drawing/2014/main" id="{D0D8F51A-42A3-4C38-8EEA-337EF49AFB42}"/>
              </a:ext>
            </a:extLst>
          </p:cNvPr>
          <p:cNvGrpSpPr/>
          <p:nvPr/>
        </p:nvGrpSpPr>
        <p:grpSpPr>
          <a:xfrm>
            <a:off x="551384" y="1126460"/>
            <a:ext cx="2232025" cy="434975"/>
            <a:chOff x="827088" y="1000125"/>
            <a:chExt cx="2232248" cy="435622"/>
          </a:xfrm>
          <a:solidFill>
            <a:srgbClr val="002060"/>
          </a:solidFill>
        </p:grpSpPr>
        <p:sp>
          <p:nvSpPr>
            <p:cNvPr id="3" name="矩形 34">
              <a:extLst>
                <a:ext uri="{FF2B5EF4-FFF2-40B4-BE49-F238E27FC236}">
                  <a16:creationId xmlns="" xmlns:a16="http://schemas.microsoft.com/office/drawing/2014/main" id="{8064644C-5F28-4F62-A176-6B1C82DD61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7088" y="1000125"/>
              <a:ext cx="144016" cy="431800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矩形 35">
              <a:extLst>
                <a:ext uri="{FF2B5EF4-FFF2-40B4-BE49-F238E27FC236}">
                  <a16:creationId xmlns="" xmlns:a16="http://schemas.microsoft.com/office/drawing/2014/main" id="{CC7C3396-6B29-400F-A05A-BD0A6A3263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3112" y="1003947"/>
              <a:ext cx="2016224" cy="4318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zh-CN" altLang="en-US" sz="2400" b="1">
                  <a:solidFill>
                    <a:srgbClr val="F4F4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反证法的定义</a:t>
              </a:r>
            </a:p>
          </p:txBody>
        </p:sp>
      </p:grpSp>
      <p:sp>
        <p:nvSpPr>
          <p:cNvPr id="5" name="Text Box 3">
            <a:extLst>
              <a:ext uri="{FF2B5EF4-FFF2-40B4-BE49-F238E27FC236}">
                <a16:creationId xmlns="" xmlns:a16="http://schemas.microsoft.com/office/drawing/2014/main" id="{4F84C792-BE20-49EA-B5F2-24FB5ABD2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232" y="1649414"/>
            <a:ext cx="11381416" cy="1566198"/>
          </a:xfrm>
          <a:prstGeom prst="rect">
            <a:avLst/>
          </a:prstGeom>
          <a:noFill/>
          <a:ln w="25400" cap="rnd">
            <a:solidFill>
              <a:schemeClr val="bg1"/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先</a:t>
            </a: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假设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命题的结论不成立，然后由此经过推理得出</a:t>
            </a: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矛盾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常与公理、定理、定义或已知条件相矛盾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，由矛盾判定假设不正确，从而得到原命题成立，这种方法叫做</a:t>
            </a:r>
            <a:r>
              <a:rPr lang="zh-CN" altLang="en-US" sz="240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反证法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</a:p>
        </p:txBody>
      </p:sp>
      <p:grpSp>
        <p:nvGrpSpPr>
          <p:cNvPr id="6" name="组合 30">
            <a:extLst>
              <a:ext uri="{FF2B5EF4-FFF2-40B4-BE49-F238E27FC236}">
                <a16:creationId xmlns="" xmlns:a16="http://schemas.microsoft.com/office/drawing/2014/main" id="{5D1DBF10-FEB1-4080-A36E-9B816F93A228}"/>
              </a:ext>
            </a:extLst>
          </p:cNvPr>
          <p:cNvGrpSpPr/>
          <p:nvPr/>
        </p:nvGrpSpPr>
        <p:grpSpPr>
          <a:xfrm>
            <a:off x="577360" y="3434328"/>
            <a:ext cx="3142376" cy="434975"/>
            <a:chOff x="827088" y="1000125"/>
            <a:chExt cx="2581349" cy="435622"/>
          </a:xfrm>
          <a:solidFill>
            <a:srgbClr val="002060"/>
          </a:solidFill>
        </p:grpSpPr>
        <p:sp>
          <p:nvSpPr>
            <p:cNvPr id="7" name="矩形 34">
              <a:extLst>
                <a:ext uri="{FF2B5EF4-FFF2-40B4-BE49-F238E27FC236}">
                  <a16:creationId xmlns="" xmlns:a16="http://schemas.microsoft.com/office/drawing/2014/main" id="{0898437D-5A72-4321-B565-2E95A2778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7088" y="1000125"/>
              <a:ext cx="144016" cy="4318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矩形 35">
              <a:extLst>
                <a:ext uri="{FF2B5EF4-FFF2-40B4-BE49-F238E27FC236}">
                  <a16:creationId xmlns="" xmlns:a16="http://schemas.microsoft.com/office/drawing/2014/main" id="{52C42147-17A2-4854-9A79-6F90BDC03F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3006" y="1003305"/>
              <a:ext cx="2365431" cy="43244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solidFill>
                    <a:srgbClr val="F4F4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反证法的一般</a:t>
              </a:r>
              <a:r>
                <a:rPr lang="zh-CN" altLang="en-US" sz="2400" b="1" smtClean="0">
                  <a:solidFill>
                    <a:srgbClr val="F4F4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步骤</a:t>
              </a:r>
              <a:endPara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Text Box 5">
            <a:extLst>
              <a:ext uri="{FF2B5EF4-FFF2-40B4-BE49-F238E27FC236}">
                <a16:creationId xmlns="" xmlns:a16="http://schemas.microsoft.com/office/drawing/2014/main" id="{25FE020C-36BC-41C6-87CA-A5408F6F18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840" y="4035944"/>
            <a:ext cx="8137525" cy="1667764"/>
          </a:xfrm>
          <a:prstGeom prst="rect">
            <a:avLst/>
          </a:prstGeom>
          <a:noFill/>
          <a:ln w="25400" cap="rnd">
            <a:solidFill>
              <a:schemeClr val="bg1"/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宋体" panose="02010600030101010101" pitchFamily="2" charset="-122"/>
              <a:buAutoNum type="circleNumDbPlain"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假设命题的结论不成立</a:t>
            </a:r>
          </a:p>
          <a:p>
            <a:pPr>
              <a:lnSpc>
                <a:spcPct val="150000"/>
              </a:lnSpc>
              <a:buFont typeface="宋体" panose="02010600030101010101" pitchFamily="2" charset="-122"/>
              <a:buAutoNum type="circleNumDbPlain"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从这个假设出发，经过推理，得出矛盾</a:t>
            </a:r>
          </a:p>
          <a:p>
            <a:pPr>
              <a:lnSpc>
                <a:spcPct val="150000"/>
              </a:lnSpc>
              <a:buFont typeface="宋体" panose="02010600030101010101" pitchFamily="2" charset="-122"/>
              <a:buAutoNum type="circleNumDbPlain"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由矛盾判定假设不正确，从而肯定命题的结论正确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3FFCE5AD-E76B-4277-A892-EF15A0B410C1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1487721246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B4A86BC7-8C0A-4413-8194-E0107C0301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646" y="991428"/>
            <a:ext cx="10496866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 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求证：在一个三角形中，至少有一个内角小于或等于60°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58D199A9-77B6-4313-A2EB-3E45EBAF4C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1632054"/>
            <a:ext cx="77597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已知：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△ABC</a:t>
            </a:r>
          </a:p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求证：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△ABC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中至少有一个内角小于或等于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1DA9392B-1084-4538-9036-99C25D719C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768" y="2665283"/>
            <a:ext cx="8362950" cy="344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证明：假设</a:t>
            </a:r>
            <a:r>
              <a:rPr lang="zh-CN" altLang="en-US" sz="2800" u="sng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　　　　　　　</a:t>
            </a: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则</a:t>
            </a:r>
            <a:r>
              <a:rPr lang="zh-CN" altLang="en-US" sz="2800" u="sng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　　　　　　　　　　　</a:t>
            </a: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00005E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u="sng">
                <a:solidFill>
                  <a:srgbClr val="00005E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　　　　　　　　</a:t>
            </a:r>
            <a:r>
              <a:rPr lang="zh-CN" altLang="en-US" sz="2800">
                <a:solidFill>
                  <a:srgbClr val="00005E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000099"/>
              </a:solidFill>
              <a:latin typeface="Times New Roman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即</a:t>
            </a:r>
            <a:r>
              <a:rPr lang="zh-CN" altLang="en-US" sz="2800" u="sng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　</a:t>
            </a:r>
            <a:r>
              <a:rPr lang="en-US" altLang="zh-CN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这与</a:t>
            </a:r>
            <a:r>
              <a:rPr lang="zh-CN" altLang="en-US" sz="2800" u="sng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　</a:t>
            </a: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矛盾．假设不成立．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u="sng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　　　　　　　　　　　　　　　　　</a:t>
            </a:r>
            <a:r>
              <a:rPr lang="zh-CN" altLang="en-US" sz="28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A7CE43E0-003D-4E30-93F3-0FC914F222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7632" y="2665283"/>
            <a:ext cx="63325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△ABC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中没有一个内角小于或等于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endParaRPr lang="en-US" altLang="zh-CN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3D5DA5F7-0678-4EC0-B16A-6FC79E838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0344" y="3217733"/>
            <a:ext cx="50911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∠A&gt;60°,∠B&gt;60°,∠C&gt;60°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3D14768-C310-478C-9781-EC0992E0A9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464" y="4328747"/>
            <a:ext cx="37084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∠A+∠B+∠C&gt;180°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E2E95B2-5C2E-499F-873E-B12EE37918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464" y="4931764"/>
            <a:ext cx="4035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三角形的内角和为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180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度</a:t>
            </a:r>
            <a:endParaRPr lang="zh-CN" altLang="en-US" sz="28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7D06EC8-EDD8-4914-8B36-9C15C4277F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181" y="5443407"/>
            <a:ext cx="6692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△ABC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中至少有一个内角小于或等于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60°.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C1F1DDEB-4013-40DB-9E50-B851DBBC6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0468" y="3793994"/>
            <a:ext cx="64325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∠A+∠B+∠C&gt;60°+60°+60°=180°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10ECE146-1050-4238-B8A2-231F6386E98F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38094477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37889">
            <a:extLst>
              <a:ext uri="{FF2B5EF4-FFF2-40B4-BE49-F238E27FC236}">
                <a16:creationId xmlns="" xmlns:a16="http://schemas.microsoft.com/office/drawing/2014/main" id="{BE9173FA-57DC-46E6-B30C-01A088D674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4675" y="990600"/>
            <a:ext cx="5791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8193764-15FB-4CB1-9180-9126D97EF4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20" y="990600"/>
            <a:ext cx="11531688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71488" indent="-47148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1.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判断：</a:t>
            </a: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（1）经过三点一定可以作圆      （     ）</a:t>
            </a: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（2）三角形的外心就是这个三角形两边垂直平分线的交点     （    ）</a:t>
            </a: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（3）三角形的外心到三边的距离相等      （    ）</a:t>
            </a: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（4）等腰三角形的外心一定在这个三角形内      （     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6FDE080B-6973-47C7-BF9D-42F94F7063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84432" y="2399040"/>
            <a:ext cx="3818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√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CB7258D-F2AF-46AC-84FC-7E717881BA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6080" y="2922260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×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757644A5-B898-4BD5-9734-1F5A67BE21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8408" y="1731288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×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E218A633-63E0-423C-8FBB-A2975CF16B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6200" y="3645024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×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72ED6F23-62DC-4D8B-A9AC-D03635B1C713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2004049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40962">
            <a:extLst>
              <a:ext uri="{FF2B5EF4-FFF2-40B4-BE49-F238E27FC236}">
                <a16:creationId xmlns="" xmlns:a16="http://schemas.microsoft.com/office/drawing/2014/main" id="{13BAC27C-4A6D-4CB8-813E-5E32172961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836712"/>
            <a:ext cx="11233248" cy="14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7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已知：在Rt△ABC中，∠C=90°，AC=6，BC=8，则它的外接圆半径=</a:t>
            </a:r>
            <a:r>
              <a:rPr lang="zh-CN" altLang="en-US" sz="2800" u="sng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u="sng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zh-CN" altLang="en-US" sz="2800">
              <a:solidFill>
                <a:srgbClr val="000000"/>
              </a:solidFill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017216F2-932E-42B4-881E-733037B8E7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1563706"/>
            <a:ext cx="360363" cy="725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7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</a:p>
        </p:txBody>
      </p:sp>
      <p:sp>
        <p:nvSpPr>
          <p:cNvPr id="4" name="文本框 1">
            <a:extLst>
              <a:ext uri="{FF2B5EF4-FFF2-40B4-BE49-F238E27FC236}">
                <a16:creationId xmlns="" xmlns:a16="http://schemas.microsoft.com/office/drawing/2014/main" id="{B4CBB81C-89D8-45E9-895E-E3D55D09B8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2466774"/>
            <a:ext cx="11826775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内接于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，若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20°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的度数是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________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</a:p>
        </p:txBody>
      </p:sp>
      <p:pic>
        <p:nvPicPr>
          <p:cNvPr id="5" name="图片 2" descr="1">
            <a:extLst>
              <a:ext uri="{FF2B5EF4-FFF2-40B4-BE49-F238E27FC236}">
                <a16:creationId xmlns="" xmlns:a16="http://schemas.microsoft.com/office/drawing/2014/main" id="{79E3A488-C16E-4FFB-9C3C-6C0542D807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18707" y="3429000"/>
            <a:ext cx="2103437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0F2E64EE-3481-4B83-B683-EB913D45D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88525" y="2601332"/>
            <a:ext cx="11080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70°</a:t>
            </a:r>
            <a:endParaRPr lang="en-US" altLang="zh-CN" sz="280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559A0B86-37DC-4394-AAB9-848E16DECFA5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37306103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A8416A9-F2EA-44BB-ADDB-57A3D338B9A2}"/>
              </a:ext>
            </a:extLst>
          </p:cNvPr>
          <p:cNvGrpSpPr/>
          <p:nvPr/>
        </p:nvGrpSpPr>
        <p:grpSpPr>
          <a:xfrm>
            <a:off x="190709" y="942211"/>
            <a:ext cx="11810099" cy="1478677"/>
            <a:chOff x="1721" y="995"/>
            <a:chExt cx="18600" cy="2331"/>
          </a:xfrm>
        </p:grpSpPr>
        <p:sp>
          <p:nvSpPr>
            <p:cNvPr id="3" name="文本占位符 75777">
              <a:extLst>
                <a:ext uri="{FF2B5EF4-FFF2-40B4-BE49-F238E27FC236}">
                  <a16:creationId xmlns="" xmlns:a16="http://schemas.microsoft.com/office/drawing/2014/main" id="{BFD27B02-1B96-43A1-B203-460F96CB71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1" y="995"/>
              <a:ext cx="18600" cy="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3.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如图，已知 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Rt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△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ABC 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中 ，               若 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AC=12cm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BC=5cm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，求的外接圆半径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</a:p>
          </p:txBody>
        </p:sp>
        <p:graphicFrame>
          <p:nvGraphicFramePr>
            <p:cNvPr id="4" name="对象 75778">
              <a:extLst>
                <a:ext uri="{FF2B5EF4-FFF2-40B4-BE49-F238E27FC236}">
                  <a16:creationId xmlns="" xmlns:a16="http://schemas.microsoft.com/office/drawing/2014/main" id="{7B82F0EF-9F78-46F9-A747-ED94D4B2E4D4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81303730"/>
                </p:ext>
              </p:extLst>
            </p:nvPr>
          </p:nvGraphicFramePr>
          <p:xfrm>
            <a:off x="8621" y="1373"/>
            <a:ext cx="2400" cy="680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2" r:id="rId2" imgW="635828" imgH="178032" progId="Equation.DSMT4">
                    <p:embed/>
                  </p:oleObj>
                </mc:Choice>
                <mc:Fallback>
                  <p:oleObj r:id="rId2" imgW="635828" imgH="178032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8621" y="1373"/>
                          <a:ext cx="2400" cy="6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7C82E42F-61E3-4911-A137-1C2E582637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9344" y="2439420"/>
            <a:ext cx="2533650" cy="2543175"/>
          </a:xfrm>
          <a:prstGeom prst="ellipse">
            <a:avLst/>
          </a:prstGeom>
          <a:noFill/>
          <a:ln w="30163">
            <a:solidFill>
              <a:srgbClr val="008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endParaRPr lang="zh-CN" altLang="en-US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6" name="椭圆 75782">
            <a:extLst>
              <a:ext uri="{FF2B5EF4-FFF2-40B4-BE49-F238E27FC236}">
                <a16:creationId xmlns="" xmlns:a16="http://schemas.microsoft.com/office/drawing/2014/main" id="{8E951902-783D-4933-ADAD-B963CBD623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60769" y="3685606"/>
            <a:ext cx="50800" cy="50800"/>
          </a:xfrm>
          <a:prstGeom prst="ellipse">
            <a:avLst/>
          </a:prstGeom>
          <a:noFill/>
          <a:ln w="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直接连接符 75783">
            <a:extLst>
              <a:ext uri="{FF2B5EF4-FFF2-40B4-BE49-F238E27FC236}">
                <a16:creationId xmlns="" xmlns:a16="http://schemas.microsoft.com/office/drawing/2014/main" id="{D44DC7C5-DABA-4FD1-A0B2-ECC3DC49413C}"/>
              </a:ext>
            </a:extLst>
          </p:cNvPr>
          <p:cNvSpPr>
            <a:spLocks noChangeShapeType="1"/>
          </p:cNvSpPr>
          <p:nvPr/>
        </p:nvSpPr>
        <p:spPr bwMode="auto">
          <a:xfrm>
            <a:off x="8744745" y="3396682"/>
            <a:ext cx="2466975" cy="63341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直接连接符 75784">
            <a:extLst>
              <a:ext uri="{FF2B5EF4-FFF2-40B4-BE49-F238E27FC236}">
                <a16:creationId xmlns="" xmlns:a16="http://schemas.microsoft.com/office/drawing/2014/main" id="{AF88B81E-C5FB-4564-B58B-AE3ABAC3E9F3}"/>
              </a:ext>
            </a:extLst>
          </p:cNvPr>
          <p:cNvSpPr>
            <a:spLocks noChangeShapeType="1"/>
          </p:cNvSpPr>
          <p:nvPr/>
        </p:nvSpPr>
        <p:spPr bwMode="auto">
          <a:xfrm>
            <a:off x="9825831" y="2533081"/>
            <a:ext cx="90488" cy="1158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9" name="组合 75785">
            <a:extLst>
              <a:ext uri="{FF2B5EF4-FFF2-40B4-BE49-F238E27FC236}">
                <a16:creationId xmlns="" xmlns:a16="http://schemas.microsoft.com/office/drawing/2014/main" id="{25D23E4A-E653-4987-A101-128CBB836BF9}"/>
              </a:ext>
            </a:extLst>
          </p:cNvPr>
          <p:cNvGrpSpPr/>
          <p:nvPr/>
        </p:nvGrpSpPr>
        <p:grpSpPr>
          <a:xfrm>
            <a:off x="8400256" y="1836170"/>
            <a:ext cx="3297238" cy="2600943"/>
            <a:chOff x="0" y="-434"/>
            <a:chExt cx="5193" cy="4095"/>
          </a:xfrm>
        </p:grpSpPr>
        <p:sp>
          <p:nvSpPr>
            <p:cNvPr id="10" name="矩形 75786">
              <a:extLst>
                <a:ext uri="{FF2B5EF4-FFF2-40B4-BE49-F238E27FC236}">
                  <a16:creationId xmlns="" xmlns:a16="http://schemas.microsoft.com/office/drawing/2014/main" id="{D7DD6D3D-8820-4301-8CFD-967F3B0FAF62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5193" cy="3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直接连接符 75787">
              <a:extLst>
                <a:ext uri="{FF2B5EF4-FFF2-40B4-BE49-F238E27FC236}">
                  <a16:creationId xmlns="" xmlns:a16="http://schemas.microsoft.com/office/drawing/2014/main" id="{3F381337-A391-4CD5-8650-4FD74459ADD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7" y="522"/>
              <a:ext cx="2036" cy="25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直接连接符 75788">
              <a:extLst>
                <a:ext uri="{FF2B5EF4-FFF2-40B4-BE49-F238E27FC236}">
                  <a16:creationId xmlns="" xmlns:a16="http://schemas.microsoft.com/office/drawing/2014/main" id="{80535A0E-D6D3-4D33-8D32-AD8D26A961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58" y="522"/>
              <a:ext cx="1847" cy="15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直接连接符 75789">
              <a:extLst>
                <a:ext uri="{FF2B5EF4-FFF2-40B4-BE49-F238E27FC236}">
                  <a16:creationId xmlns="" xmlns:a16="http://schemas.microsoft.com/office/drawing/2014/main" id="{F98CA69F-108A-46C5-A71C-922BDB01FE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387" y="682"/>
              <a:ext cx="160" cy="16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4" name="组合 75790">
              <a:extLst>
                <a:ext uri="{FF2B5EF4-FFF2-40B4-BE49-F238E27FC236}">
                  <a16:creationId xmlns="" xmlns:a16="http://schemas.microsoft.com/office/drawing/2014/main" id="{6FD597BC-04CF-4AB2-A599-19C2476FE306}"/>
                </a:ext>
              </a:extLst>
            </p:cNvPr>
            <p:cNvGrpSpPr/>
            <p:nvPr/>
          </p:nvGrpSpPr>
          <p:grpSpPr>
            <a:xfrm>
              <a:off x="2229" y="-434"/>
              <a:ext cx="562" cy="1571"/>
              <a:chOff x="-225" y="-270"/>
              <a:chExt cx="225" cy="629"/>
            </a:xfrm>
          </p:grpSpPr>
          <p:sp>
            <p:nvSpPr>
              <p:cNvPr id="22" name="矩形 75791">
                <a:extLst>
                  <a:ext uri="{FF2B5EF4-FFF2-40B4-BE49-F238E27FC236}">
                    <a16:creationId xmlns="" xmlns:a16="http://schemas.microsoft.com/office/drawing/2014/main" id="{FA3943B3-BB4E-4DE6-887B-0C61AADDB5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0" y="0"/>
                <a:ext cx="0" cy="3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endPara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3" name="矩形 75792">
                <a:extLst>
                  <a:ext uri="{FF2B5EF4-FFF2-40B4-BE49-F238E27FC236}">
                    <a16:creationId xmlns="" xmlns:a16="http://schemas.microsoft.com/office/drawing/2014/main" id="{3804F242-2CFB-4561-B2D0-E238A815CD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25" y="-270"/>
                <a:ext cx="151" cy="3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C</a:t>
                </a:r>
              </a:p>
            </p:txBody>
          </p:sp>
        </p:grpSp>
        <p:grpSp>
          <p:nvGrpSpPr>
            <p:cNvPr id="15" name="组合 75793">
              <a:extLst>
                <a:ext uri="{FF2B5EF4-FFF2-40B4-BE49-F238E27FC236}">
                  <a16:creationId xmlns="" xmlns:a16="http://schemas.microsoft.com/office/drawing/2014/main" id="{22027CB0-5396-4B31-AA65-9761CC9272AB}"/>
                </a:ext>
              </a:extLst>
            </p:cNvPr>
            <p:cNvGrpSpPr/>
            <p:nvPr/>
          </p:nvGrpSpPr>
          <p:grpSpPr>
            <a:xfrm>
              <a:off x="52" y="1377"/>
              <a:ext cx="375" cy="1234"/>
              <a:chOff x="-90" y="-135"/>
              <a:chExt cx="150" cy="494"/>
            </a:xfrm>
          </p:grpSpPr>
          <p:sp>
            <p:nvSpPr>
              <p:cNvPr id="20" name="矩形 75794">
                <a:extLst>
                  <a:ext uri="{FF2B5EF4-FFF2-40B4-BE49-F238E27FC236}">
                    <a16:creationId xmlns="" xmlns:a16="http://schemas.microsoft.com/office/drawing/2014/main" id="{EB4DA534-B8E3-48E4-BF3E-C3E07C9D2A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0" y="0"/>
                <a:ext cx="0" cy="3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endPara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1" name="矩形 75795">
                <a:extLst>
                  <a:ext uri="{FF2B5EF4-FFF2-40B4-BE49-F238E27FC236}">
                    <a16:creationId xmlns="" xmlns:a16="http://schemas.microsoft.com/office/drawing/2014/main" id="{7FD25CB7-9D62-46F3-9933-61BF5CE032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90" y="-135"/>
                <a:ext cx="150" cy="3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B</a:t>
                </a:r>
              </a:p>
            </p:txBody>
          </p:sp>
        </p:grpSp>
        <p:grpSp>
          <p:nvGrpSpPr>
            <p:cNvPr id="16" name="组合 75796">
              <a:extLst>
                <a:ext uri="{FF2B5EF4-FFF2-40B4-BE49-F238E27FC236}">
                  <a16:creationId xmlns="" xmlns:a16="http://schemas.microsoft.com/office/drawing/2014/main" id="{9720D275-BBA4-48A0-9967-7DB777FFA28E}"/>
                </a:ext>
              </a:extLst>
            </p:cNvPr>
            <p:cNvGrpSpPr/>
            <p:nvPr/>
          </p:nvGrpSpPr>
          <p:grpSpPr>
            <a:xfrm>
              <a:off x="4432" y="2541"/>
              <a:ext cx="410" cy="1120"/>
              <a:chOff x="-90" y="-90"/>
              <a:chExt cx="164" cy="448"/>
            </a:xfrm>
          </p:grpSpPr>
          <p:sp>
            <p:nvSpPr>
              <p:cNvPr id="18" name="矩形 75797">
                <a:extLst>
                  <a:ext uri="{FF2B5EF4-FFF2-40B4-BE49-F238E27FC236}">
                    <a16:creationId xmlns="" xmlns:a16="http://schemas.microsoft.com/office/drawing/2014/main" id="{98996BFF-26A4-4DCA-9D2B-17758F6BEA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0" y="0"/>
                <a:ext cx="0" cy="3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endPara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9" name="矩形 75798">
                <a:extLst>
                  <a:ext uri="{FF2B5EF4-FFF2-40B4-BE49-F238E27FC236}">
                    <a16:creationId xmlns="" xmlns:a16="http://schemas.microsoft.com/office/drawing/2014/main" id="{0034A4CC-4BA1-4B5E-859D-4D049D817E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90" y="-90"/>
                <a:ext cx="164" cy="3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</a:p>
            </p:txBody>
          </p:sp>
        </p:grpSp>
        <p:sp>
          <p:nvSpPr>
            <p:cNvPr id="17" name="文本框 75799">
              <a:extLst>
                <a:ext uri="{FF2B5EF4-FFF2-40B4-BE49-F238E27FC236}">
                  <a16:creationId xmlns="" xmlns:a16="http://schemas.microsoft.com/office/drawing/2014/main" id="{2389336A-5D86-4311-A4E5-4B701DC8DF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79" y="2256"/>
              <a:ext cx="487" cy="1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</a:p>
          </p:txBody>
        </p:sp>
      </p:grpSp>
      <p:cxnSp>
        <p:nvCxnSpPr>
          <p:cNvPr id="24" name="直接箭头连接符 23">
            <a:extLst>
              <a:ext uri="{FF2B5EF4-FFF2-40B4-BE49-F238E27FC236}">
                <a16:creationId xmlns="" xmlns:a16="http://schemas.microsoft.com/office/drawing/2014/main" id="{CA4F8AB0-39B6-43B6-99E3-0AC66891FDF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9921082" y="2410844"/>
            <a:ext cx="66675" cy="1370012"/>
          </a:xfrm>
          <a:prstGeom prst="straightConnector1">
            <a:avLst/>
          </a:prstGeom>
          <a:noFill/>
          <a:ln w="38100" cap="rnd">
            <a:solidFill>
              <a:srgbClr val="FF00FF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DDB8C5A4-B018-4A48-B2AA-5AB7239BAB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156" y="2153445"/>
            <a:ext cx="6801270" cy="393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解：设Rt△ABC 的外接圆的外心为O，连接OC，则OA=OB=OC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O是斜边AB 的中点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∵∠C=90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AC=12cm，BC=5cm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∴AB=13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cm，OA=6.5cm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故Rt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△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 的外接圆半径为6.5cm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C2CC908C-FE5A-4362-9EB3-4ABFDB907572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24342982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571C44DC-1862-43F4-B7A2-DE8CBE98BB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728" y="1017111"/>
            <a:ext cx="6248400" cy="194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 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外接圆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叫做</a:t>
            </a:r>
            <a:r>
              <a:rPr lang="zh-CN" altLang="en-US" sz="2800" b="1">
                <a:latin typeface="Times New Roman" panose="02020603050405020304" pitchFamily="18" charset="0"/>
              </a:rPr>
              <a:t>△</a:t>
            </a:r>
            <a:r>
              <a:rPr lang="en-US" altLang="zh-CN" sz="2800" b="1" i="1">
                <a:latin typeface="Times New Roman" panose="02020603050405020304" pitchFamily="18" charset="0"/>
              </a:rPr>
              <a:t>ABC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en-US" altLang="zh-CN" sz="2800" b="1">
                <a:latin typeface="Times New Roman" panose="02020603050405020304" pitchFamily="18" charset="0"/>
              </a:rPr>
              <a:t>________</a:t>
            </a:r>
            <a:r>
              <a:rPr lang="zh-CN" altLang="en-US" sz="2800" b="1">
                <a:latin typeface="Times New Roman" panose="02020603050405020304" pitchFamily="18" charset="0"/>
              </a:rPr>
              <a:t>， 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△</a:t>
            </a:r>
            <a:r>
              <a:rPr lang="en-US" altLang="zh-CN" sz="2800" b="1" i="1">
                <a:latin typeface="Times New Roman" panose="02020603050405020304" pitchFamily="18" charset="0"/>
              </a:rPr>
              <a:t>ABC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叫做</a:t>
            </a:r>
            <a:r>
              <a:rPr lang="zh-CN" altLang="en-US" sz="2800" b="1">
                <a:latin typeface="Times New Roman" panose="02020603050405020304" pitchFamily="18" charset="0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en-US" altLang="zh-CN" sz="2800" b="1">
                <a:latin typeface="Times New Roman" panose="02020603050405020304" pitchFamily="18" charset="0"/>
              </a:rPr>
              <a:t>____________.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="" xmlns:a16="http://schemas.microsoft.com/office/drawing/2014/main" id="{7731A2B6-3E24-4727-A90B-33A7F6F16F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9070" y="4947563"/>
            <a:ext cx="5943600" cy="479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到三角形</a:t>
            </a:r>
            <a:r>
              <a:rPr lang="zh-CN" altLang="en-US" sz="2800">
                <a:solidFill>
                  <a:srgbClr val="371CF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三个顶点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的距离相等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" name="Text Box 4">
            <a:extLst>
              <a:ext uri="{FF2B5EF4-FFF2-40B4-BE49-F238E27FC236}">
                <a16:creationId xmlns="" xmlns:a16="http://schemas.microsoft.com/office/drawing/2014/main" id="{58118164-CD06-4A93-B617-FE1F8D7ADC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570" y="3174325"/>
            <a:ext cx="6324600" cy="1057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三角形的外心：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</a:p>
        </p:txBody>
      </p:sp>
      <p:sp>
        <p:nvSpPr>
          <p:cNvPr id="5" name="Oval 8">
            <a:extLst>
              <a:ext uri="{FF2B5EF4-FFF2-40B4-BE49-F238E27FC236}">
                <a16:creationId xmlns="" xmlns:a16="http://schemas.microsoft.com/office/drawing/2014/main" id="{7357DB18-1B75-4990-ABC4-25A110DBD6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6051" y="1808629"/>
            <a:ext cx="1962150" cy="1962150"/>
          </a:xfrm>
          <a:prstGeom prst="ellipse">
            <a:avLst/>
          </a:prstGeom>
          <a:noFill/>
          <a:ln w="38100">
            <a:solidFill>
              <a:srgbClr val="6699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9">
            <a:extLst>
              <a:ext uri="{FF2B5EF4-FFF2-40B4-BE49-F238E27FC236}">
                <a16:creationId xmlns="" xmlns:a16="http://schemas.microsoft.com/office/drawing/2014/main" id="{EC182E14-138B-41BF-AA67-B4609F8077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1239" y="2537292"/>
            <a:ext cx="7413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1000" b="1">
                <a:solidFill>
                  <a:schemeClr val="hlink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●</a:t>
            </a:r>
            <a:r>
              <a:rPr lang="en-US" altLang="zh-CN" sz="2400" b="1" i="1">
                <a:latin typeface="Times New Roman" panose="02020603050405020304" pitchFamily="18" charset="0"/>
                <a:ea typeface="华文中宋" panose="02010600040101010101" pitchFamily="2" charset="-122"/>
              </a:rPr>
              <a:t>O</a:t>
            </a:r>
          </a:p>
        </p:txBody>
      </p:sp>
      <p:grpSp>
        <p:nvGrpSpPr>
          <p:cNvPr id="7" name="Group 10">
            <a:extLst>
              <a:ext uri="{FF2B5EF4-FFF2-40B4-BE49-F238E27FC236}">
                <a16:creationId xmlns="" xmlns:a16="http://schemas.microsoft.com/office/drawing/2014/main" id="{C53552F8-0526-4669-A10D-2974DB79A90B}"/>
              </a:ext>
            </a:extLst>
          </p:cNvPr>
          <p:cNvGrpSpPr/>
          <p:nvPr/>
        </p:nvGrpSpPr>
        <p:grpSpPr>
          <a:xfrm>
            <a:off x="8655051" y="1427629"/>
            <a:ext cx="2743200" cy="2209800"/>
            <a:chOff x="3504" y="960"/>
            <a:chExt cx="1728" cy="1392"/>
          </a:xfrm>
        </p:grpSpPr>
        <p:sp>
          <p:nvSpPr>
            <p:cNvPr id="8" name="Text Box 11">
              <a:extLst>
                <a:ext uri="{FF2B5EF4-FFF2-40B4-BE49-F238E27FC236}">
                  <a16:creationId xmlns="" xmlns:a16="http://schemas.microsoft.com/office/drawing/2014/main" id="{9DF7DFE0-172F-4509-9DDF-34AD923CFF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89" y="960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4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A</a:t>
              </a:r>
            </a:p>
          </p:txBody>
        </p:sp>
        <p:sp>
          <p:nvSpPr>
            <p:cNvPr id="9" name="Text Box 12">
              <a:extLst>
                <a:ext uri="{FF2B5EF4-FFF2-40B4-BE49-F238E27FC236}">
                  <a16:creationId xmlns="" xmlns:a16="http://schemas.microsoft.com/office/drawing/2014/main" id="{B8C6E84E-19DE-4CE5-B3BC-ED38B416A4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4" y="201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4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B</a:t>
              </a:r>
            </a:p>
          </p:txBody>
        </p:sp>
        <p:sp>
          <p:nvSpPr>
            <p:cNvPr id="10" name="Text Box 13">
              <a:extLst>
                <a:ext uri="{FF2B5EF4-FFF2-40B4-BE49-F238E27FC236}">
                  <a16:creationId xmlns="" xmlns:a16="http://schemas.microsoft.com/office/drawing/2014/main" id="{AC8117B1-354F-4B1B-82C4-83FFB2D7F5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44" y="2064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400" b="1" i="1">
                  <a:latin typeface="Times New Roman" panose="02020603050405020304" pitchFamily="18" charset="0"/>
                  <a:ea typeface="华文中宋" panose="02010600040101010101" pitchFamily="2" charset="-122"/>
                </a:rPr>
                <a:t>C</a:t>
              </a:r>
            </a:p>
          </p:txBody>
        </p:sp>
        <p:grpSp>
          <p:nvGrpSpPr>
            <p:cNvPr id="11" name="Group 14">
              <a:extLst>
                <a:ext uri="{FF2B5EF4-FFF2-40B4-BE49-F238E27FC236}">
                  <a16:creationId xmlns="" xmlns:a16="http://schemas.microsoft.com/office/drawing/2014/main" id="{27C6130C-B0DE-4767-B202-FC117FAA1460}"/>
                </a:ext>
              </a:extLst>
            </p:cNvPr>
            <p:cNvGrpSpPr/>
            <p:nvPr/>
          </p:nvGrpSpPr>
          <p:grpSpPr>
            <a:xfrm>
              <a:off x="3792" y="1248"/>
              <a:ext cx="1104" cy="864"/>
              <a:chOff x="3792" y="1248"/>
              <a:chExt cx="1104" cy="864"/>
            </a:xfrm>
          </p:grpSpPr>
          <p:sp>
            <p:nvSpPr>
              <p:cNvPr id="12" name="Line 15">
                <a:extLst>
                  <a:ext uri="{FF2B5EF4-FFF2-40B4-BE49-F238E27FC236}">
                    <a16:creationId xmlns="" xmlns:a16="http://schemas.microsoft.com/office/drawing/2014/main" id="{D805CDCE-399D-43F6-9A71-1EE4436E44A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92" y="2112"/>
                <a:ext cx="1104" cy="0"/>
              </a:xfrm>
              <a:prstGeom prst="line">
                <a:avLst/>
              </a:prstGeom>
              <a:noFill/>
              <a:ln w="28575">
                <a:solidFill>
                  <a:srgbClr val="FF0066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Line 16">
                <a:extLst>
                  <a:ext uri="{FF2B5EF4-FFF2-40B4-BE49-F238E27FC236}">
                    <a16:creationId xmlns="" xmlns:a16="http://schemas.microsoft.com/office/drawing/2014/main" id="{51C5C52B-6BCE-4128-A3ED-52A6262045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92" y="1248"/>
                <a:ext cx="768" cy="864"/>
              </a:xfrm>
              <a:prstGeom prst="line">
                <a:avLst/>
              </a:prstGeom>
              <a:noFill/>
              <a:ln w="28575">
                <a:solidFill>
                  <a:srgbClr val="FF0066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Line 17">
                <a:extLst>
                  <a:ext uri="{FF2B5EF4-FFF2-40B4-BE49-F238E27FC236}">
                    <a16:creationId xmlns="" xmlns:a16="http://schemas.microsoft.com/office/drawing/2014/main" id="{2C1C5B44-CD8F-45A9-843B-998DD557126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60" y="1248"/>
                <a:ext cx="336" cy="864"/>
              </a:xfrm>
              <a:prstGeom prst="line">
                <a:avLst/>
              </a:prstGeom>
              <a:noFill/>
              <a:ln w="28575">
                <a:solidFill>
                  <a:srgbClr val="FF0066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5" name="Text Box 19">
            <a:extLst>
              <a:ext uri="{FF2B5EF4-FFF2-40B4-BE49-F238E27FC236}">
                <a16:creationId xmlns="" xmlns:a16="http://schemas.microsoft.com/office/drawing/2014/main" id="{E15C3D4F-DDD3-44AE-BE49-8ED772CA92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7241" y="1753712"/>
            <a:ext cx="13684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外接圆　</a:t>
            </a:r>
          </a:p>
        </p:txBody>
      </p:sp>
      <p:sp>
        <p:nvSpPr>
          <p:cNvPr id="16" name="Text Box 20">
            <a:extLst>
              <a:ext uri="{FF2B5EF4-FFF2-40B4-BE49-F238E27FC236}">
                <a16:creationId xmlns="" xmlns:a16="http://schemas.microsoft.com/office/drawing/2014/main" id="{07CA5294-96C0-499D-984F-86387700CD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7241" y="2423637"/>
            <a:ext cx="21637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内接三角形　</a:t>
            </a:r>
          </a:p>
        </p:txBody>
      </p:sp>
      <p:sp>
        <p:nvSpPr>
          <p:cNvPr id="17" name="Rectangle 21">
            <a:extLst>
              <a:ext uri="{FF2B5EF4-FFF2-40B4-BE49-F238E27FC236}">
                <a16:creationId xmlns="" xmlns:a16="http://schemas.microsoft.com/office/drawing/2014/main" id="{68433D7C-D256-40F9-9AFB-2A7B564A2A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9071" y="3758525"/>
            <a:ext cx="646843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三角形外接圆的圆心叫做三角形的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外心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8" name="Text Box 22">
            <a:extLst>
              <a:ext uri="{FF2B5EF4-FFF2-40B4-BE49-F238E27FC236}">
                <a16:creationId xmlns="" xmlns:a16="http://schemas.microsoft.com/office/drawing/2014/main" id="{FFB51C9D-DF02-4758-AFF5-DAE149372E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570" y="4280813"/>
            <a:ext cx="1295400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作图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</a:p>
        </p:txBody>
      </p:sp>
      <p:sp>
        <p:nvSpPr>
          <p:cNvPr id="19" name="Rectangle 23">
            <a:extLst>
              <a:ext uri="{FF2B5EF4-FFF2-40B4-BE49-F238E27FC236}">
                <a16:creationId xmlns="" xmlns:a16="http://schemas.microsoft.com/office/drawing/2014/main" id="{77599A29-C5FF-4C4E-9748-F82F827CD5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9071" y="4366537"/>
            <a:ext cx="43140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三角形三边</a:t>
            </a: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中垂线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的交点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20" name="Text Box 24">
            <a:extLst>
              <a:ext uri="{FF2B5EF4-FFF2-40B4-BE49-F238E27FC236}">
                <a16:creationId xmlns="" xmlns:a16="http://schemas.microsoft.com/office/drawing/2014/main" id="{891D2563-5734-48B1-BA4A-624F2CFE84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570" y="4818976"/>
            <a:ext cx="1295400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</a:p>
        </p:txBody>
      </p:sp>
      <p:sp>
        <p:nvSpPr>
          <p:cNvPr id="21" name="Line 25">
            <a:extLst>
              <a:ext uri="{FF2B5EF4-FFF2-40B4-BE49-F238E27FC236}">
                <a16:creationId xmlns="" xmlns:a16="http://schemas.microsoft.com/office/drawing/2014/main" id="{DB05415A-3150-49B6-8B80-851B29F810A8}"/>
              </a:ext>
            </a:extLst>
          </p:cNvPr>
          <p:cNvSpPr>
            <a:spLocks noChangeShapeType="1"/>
          </p:cNvSpPr>
          <p:nvPr/>
        </p:nvSpPr>
        <p:spPr bwMode="auto">
          <a:xfrm>
            <a:off x="9426576" y="2327742"/>
            <a:ext cx="685800" cy="609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Line 26">
            <a:extLst>
              <a:ext uri="{FF2B5EF4-FFF2-40B4-BE49-F238E27FC236}">
                <a16:creationId xmlns="" xmlns:a16="http://schemas.microsoft.com/office/drawing/2014/main" id="{380CF385-ED9E-463D-BFAB-C9194C93B56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0055226" y="2646829"/>
            <a:ext cx="0" cy="990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Line 27">
            <a:extLst>
              <a:ext uri="{FF2B5EF4-FFF2-40B4-BE49-F238E27FC236}">
                <a16:creationId xmlns="" xmlns:a16="http://schemas.microsoft.com/office/drawing/2014/main" id="{94865BEE-B978-4897-96B9-41230684FED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721851" y="2494430"/>
            <a:ext cx="1143000" cy="5000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Line 28">
            <a:extLst>
              <a:ext uri="{FF2B5EF4-FFF2-40B4-BE49-F238E27FC236}">
                <a16:creationId xmlns="" xmlns:a16="http://schemas.microsoft.com/office/drawing/2014/main" id="{FEFEE776-C3BB-4F8D-82C9-D88D405E472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074277" y="1824504"/>
            <a:ext cx="288925" cy="9350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Line 29">
            <a:extLst>
              <a:ext uri="{FF2B5EF4-FFF2-40B4-BE49-F238E27FC236}">
                <a16:creationId xmlns="" xmlns:a16="http://schemas.microsoft.com/office/drawing/2014/main" id="{559AC5BF-4C05-45A4-A964-95BE469463C5}"/>
              </a:ext>
            </a:extLst>
          </p:cNvPr>
          <p:cNvSpPr>
            <a:spLocks noChangeShapeType="1"/>
          </p:cNvSpPr>
          <p:nvPr/>
        </p:nvSpPr>
        <p:spPr bwMode="auto">
          <a:xfrm>
            <a:off x="10048877" y="2850029"/>
            <a:ext cx="809625" cy="3952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Line 30">
            <a:extLst>
              <a:ext uri="{FF2B5EF4-FFF2-40B4-BE49-F238E27FC236}">
                <a16:creationId xmlns="" xmlns:a16="http://schemas.microsoft.com/office/drawing/2014/main" id="{D43720CB-40DB-4CC4-B87B-2A9130DEB9C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066214" y="2832567"/>
            <a:ext cx="1008062" cy="431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D964823C-8608-4FC7-AEE7-750F436A7BB3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</a:p>
        </p:txBody>
      </p:sp>
    </p:spTree>
    <p:extLst>
      <p:ext uri="{BB962C8B-B14F-4D97-AF65-F5344CB8AC3E}">
        <p14:creationId xmlns:p14="http://schemas.microsoft.com/office/powerpoint/2010/main" val="2428421914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30">
            <a:extLst>
              <a:ext uri="{FF2B5EF4-FFF2-40B4-BE49-F238E27FC236}">
                <a16:creationId xmlns="" xmlns:a16="http://schemas.microsoft.com/office/drawing/2014/main" id="{D0D8F51A-42A3-4C38-8EEA-337EF49AFB42}"/>
              </a:ext>
            </a:extLst>
          </p:cNvPr>
          <p:cNvGrpSpPr/>
          <p:nvPr/>
        </p:nvGrpSpPr>
        <p:grpSpPr>
          <a:xfrm>
            <a:off x="551384" y="1126460"/>
            <a:ext cx="2232025" cy="434975"/>
            <a:chOff x="827088" y="1000125"/>
            <a:chExt cx="2232248" cy="435622"/>
          </a:xfrm>
          <a:solidFill>
            <a:srgbClr val="002060"/>
          </a:solidFill>
        </p:grpSpPr>
        <p:sp>
          <p:nvSpPr>
            <p:cNvPr id="3" name="矩形 34">
              <a:extLst>
                <a:ext uri="{FF2B5EF4-FFF2-40B4-BE49-F238E27FC236}">
                  <a16:creationId xmlns="" xmlns:a16="http://schemas.microsoft.com/office/drawing/2014/main" id="{8064644C-5F28-4F62-A176-6B1C82DD61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7088" y="1000125"/>
              <a:ext cx="144016" cy="431800"/>
            </a:xfrm>
            <a:prstGeom prst="rect">
              <a:avLst/>
            </a:prstGeom>
            <a:grpFill/>
            <a:ln w="9525" algn="ctr">
              <a:noFill/>
              <a:round/>
            </a:ln>
          </p:spPr>
          <p:txBody>
            <a:bodyPr/>
            <a:lstStyle/>
            <a:p>
              <a:pPr algn="ctr">
                <a:defRPr/>
              </a:pPr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矩形 35">
              <a:extLst>
                <a:ext uri="{FF2B5EF4-FFF2-40B4-BE49-F238E27FC236}">
                  <a16:creationId xmlns="" xmlns:a16="http://schemas.microsoft.com/office/drawing/2014/main" id="{CC7C3396-6B29-400F-A05A-BD0A6A3263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3112" y="1003947"/>
              <a:ext cx="2016224" cy="4318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zh-CN" altLang="en-US" sz="2400" b="1">
                  <a:solidFill>
                    <a:srgbClr val="F4F4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反证法的定义</a:t>
              </a:r>
            </a:p>
          </p:txBody>
        </p:sp>
      </p:grpSp>
      <p:sp>
        <p:nvSpPr>
          <p:cNvPr id="5" name="Text Box 3">
            <a:extLst>
              <a:ext uri="{FF2B5EF4-FFF2-40B4-BE49-F238E27FC236}">
                <a16:creationId xmlns="" xmlns:a16="http://schemas.microsoft.com/office/drawing/2014/main" id="{4F84C792-BE20-49EA-B5F2-24FB5ABD2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232" y="1649414"/>
            <a:ext cx="11381416" cy="1566198"/>
          </a:xfrm>
          <a:prstGeom prst="rect">
            <a:avLst/>
          </a:prstGeom>
          <a:noFill/>
          <a:ln w="25400" cap="rnd">
            <a:solidFill>
              <a:schemeClr val="bg1"/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先</a:t>
            </a: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假设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命题的结论不成立，然后由此经过推理得出</a:t>
            </a:r>
            <a:r>
              <a:rPr lang="zh-CN" altLang="en-US" sz="24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矛盾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常与公理、定理、定义或已知条件相矛盾</a:t>
            </a:r>
            <a:r>
              <a:rPr lang="zh-CN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，由矛盾判定假设不正确，从而得到原命题成立，这种方法叫做</a:t>
            </a:r>
            <a:r>
              <a:rPr lang="zh-CN" altLang="en-US" sz="240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反证法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</a:p>
        </p:txBody>
      </p:sp>
      <p:grpSp>
        <p:nvGrpSpPr>
          <p:cNvPr id="6" name="组合 30">
            <a:extLst>
              <a:ext uri="{FF2B5EF4-FFF2-40B4-BE49-F238E27FC236}">
                <a16:creationId xmlns="" xmlns:a16="http://schemas.microsoft.com/office/drawing/2014/main" id="{5D1DBF10-FEB1-4080-A36E-9B816F93A228}"/>
              </a:ext>
            </a:extLst>
          </p:cNvPr>
          <p:cNvGrpSpPr/>
          <p:nvPr/>
        </p:nvGrpSpPr>
        <p:grpSpPr>
          <a:xfrm>
            <a:off x="577360" y="3434328"/>
            <a:ext cx="3214384" cy="434975"/>
            <a:chOff x="827088" y="1000125"/>
            <a:chExt cx="2906954" cy="435622"/>
          </a:xfrm>
          <a:solidFill>
            <a:srgbClr val="002060"/>
          </a:solidFill>
        </p:grpSpPr>
        <p:sp>
          <p:nvSpPr>
            <p:cNvPr id="7" name="矩形 34">
              <a:extLst>
                <a:ext uri="{FF2B5EF4-FFF2-40B4-BE49-F238E27FC236}">
                  <a16:creationId xmlns="" xmlns:a16="http://schemas.microsoft.com/office/drawing/2014/main" id="{0898437D-5A72-4321-B565-2E95A2778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7088" y="1000125"/>
              <a:ext cx="144016" cy="4318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矩形 35">
              <a:extLst>
                <a:ext uri="{FF2B5EF4-FFF2-40B4-BE49-F238E27FC236}">
                  <a16:creationId xmlns="" xmlns:a16="http://schemas.microsoft.com/office/drawing/2014/main" id="{52C42147-17A2-4854-9A79-6F90BDC03F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3006" y="1003305"/>
              <a:ext cx="2691036" cy="43244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solidFill>
                    <a:srgbClr val="F4F4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反证法的一般</a:t>
              </a:r>
              <a:r>
                <a:rPr lang="zh-CN" altLang="en-US" sz="2400" b="1" smtClean="0">
                  <a:solidFill>
                    <a:srgbClr val="F4F4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步骤</a:t>
              </a:r>
              <a:endParaRPr lang="zh-CN" altLang="en-US" sz="24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Text Box 5">
            <a:extLst>
              <a:ext uri="{FF2B5EF4-FFF2-40B4-BE49-F238E27FC236}">
                <a16:creationId xmlns="" xmlns:a16="http://schemas.microsoft.com/office/drawing/2014/main" id="{25FE020C-36BC-41C6-87CA-A5408F6F18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840" y="4035944"/>
            <a:ext cx="8137525" cy="1667764"/>
          </a:xfrm>
          <a:prstGeom prst="rect">
            <a:avLst/>
          </a:prstGeom>
          <a:noFill/>
          <a:ln w="25400" cap="rnd">
            <a:solidFill>
              <a:schemeClr val="bg1"/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宋体" panose="02010600030101010101" pitchFamily="2" charset="-122"/>
              <a:buAutoNum type="circleNumDbPlain"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假设命题的结论不成立</a:t>
            </a:r>
          </a:p>
          <a:p>
            <a:pPr>
              <a:lnSpc>
                <a:spcPct val="150000"/>
              </a:lnSpc>
              <a:buFont typeface="宋体" panose="02010600030101010101" pitchFamily="2" charset="-122"/>
              <a:buAutoNum type="circleNumDbPlain"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从这个假设出发，经过推理，得出矛盾</a:t>
            </a:r>
          </a:p>
          <a:p>
            <a:pPr>
              <a:lnSpc>
                <a:spcPct val="150000"/>
              </a:lnSpc>
              <a:buFont typeface="宋体" panose="02010600030101010101" pitchFamily="2" charset="-122"/>
              <a:buAutoNum type="circleNumDbPlain"/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由矛盾判定假设不正确，从而肯定命题的结论正确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181420A1-93E6-4C3F-8298-FF533A1262B1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</a:p>
        </p:txBody>
      </p:sp>
    </p:spTree>
    <p:extLst>
      <p:ext uri="{BB962C8B-B14F-4D97-AF65-F5344CB8AC3E}">
        <p14:creationId xmlns:p14="http://schemas.microsoft.com/office/powerpoint/2010/main" val="231385686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0934700" y="101600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微尘数学课件模板（九年级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微尘数学课件模板（八年级上）" id="{FA447072-5614-467E-AACC-B07A22E4F238}" vid="{C6EC692D-3300-4A35-86C9-BF1FB0D56990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蓝色扁平清新通用</Template>
  <Company/>
  <PresentationFormat>自定义</PresentationFormat>
  <Paragraphs>204</Paragraphs>
  <Slides>21</Slides>
  <Notes>2</Notes>
  <TotalTime>52</TotalTime>
  <HiddenSlides>0</HiddenSlides>
  <MMClips>0</MMClips>
  <ScaleCrop>0</ScaleCrop>
  <HeadingPairs>
    <vt:vector baseType="variant" size="6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baseType="lpstr" size="35">
      <vt:lpstr>Arial</vt:lpstr>
      <vt:lpstr>微软雅黑</vt:lpstr>
      <vt:lpstr>华文琥珀</vt:lpstr>
      <vt:lpstr>等线 Light</vt:lpstr>
      <vt:lpstr>等线</vt:lpstr>
      <vt:lpstr>宋体</vt:lpstr>
      <vt:lpstr>Calibri</vt:lpstr>
      <vt:lpstr>华文行楷</vt:lpstr>
      <vt:lpstr>Times New Roman</vt:lpstr>
      <vt:lpstr>黑体</vt:lpstr>
      <vt:lpstr>华文中宋</vt:lpstr>
      <vt:lpstr>Wingdings</vt:lpstr>
      <vt:lpstr>仿宋_GB2312</vt:lpstr>
      <vt:lpstr>2_Office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幻灯片 1</dc:title>
  <dc:creator>Administrator</dc:creator>
  <cp:lastModifiedBy>ckb</cp:lastModifiedBy>
  <cp:revision>293</cp:revision>
  <dcterms:created xsi:type="dcterms:W3CDTF">2015-07-09T08:14:18Z</dcterms:created>
  <dcterms:modified xsi:type="dcterms:W3CDTF">2020-07-06T04:03:28Z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2052-10.1.0.7400</vt:lpwstr>
  </property>
</Properties>
</file>