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2.xml" ContentType="application/vnd.openxmlformats-officedocument.presentationml.tags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6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7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8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notesSlides/notesSlide9.xml" ContentType="application/vnd.openxmlformats-officedocument.presentationml.notesSlide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notesSlides/notesSlide10.xml" ContentType="application/vnd.openxmlformats-officedocument.presentationml.notesSlide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notesSlides/notesSlide11.xml" ContentType="application/vnd.openxmlformats-officedocument.presentationml.notesSlide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notesSlides/notesSlide12.xml" ContentType="application/vnd.openxmlformats-officedocument.presentationml.notesSlide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notesSlides/notesSlide13.xml" ContentType="application/vnd.openxmlformats-officedocument.presentationml.notesSlide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notesSlides/notesSlide14.xml" ContentType="application/vnd.openxmlformats-officedocument.presentationml.notesSlide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notesSlides/notesSlide15.xml" ContentType="application/vnd.openxmlformats-officedocument.presentationml.notesSlide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notesSlides/notesSlide16.xml" ContentType="application/vnd.openxmlformats-officedocument.presentationml.notesSlide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notesSlides/notesSlide17.xml" ContentType="application/vnd.openxmlformats-officedocument.presentationml.notesSlide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notesSlides/notesSlide18.xml" ContentType="application/vnd.openxmlformats-officedocument.presentationml.notesSlide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notesSlides/notesSlide19.xml" ContentType="application/vnd.openxmlformats-officedocument.presentationml.notesSlide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notesSlides/notesSlide20.xml" ContentType="application/vnd.openxmlformats-officedocument.presentationml.notesSlide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notesSlides/notesSlide21.xml" ContentType="application/vnd.openxmlformats-officedocument.presentationml.notesSlide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35"/>
  </p:notesMasterIdLst>
  <p:sldIdLst>
    <p:sldId id="256" r:id="rId3"/>
    <p:sldId id="261" r:id="rId4"/>
    <p:sldId id="302" r:id="rId5"/>
    <p:sldId id="303" r:id="rId6"/>
    <p:sldId id="263" r:id="rId7"/>
    <p:sldId id="316" r:id="rId8"/>
    <p:sldId id="264" r:id="rId9"/>
    <p:sldId id="315" r:id="rId10"/>
    <p:sldId id="305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335" r:id="rId21"/>
    <p:sldId id="339" r:id="rId22"/>
    <p:sldId id="326" r:id="rId23"/>
    <p:sldId id="327" r:id="rId24"/>
    <p:sldId id="328" r:id="rId25"/>
    <p:sldId id="329" r:id="rId26"/>
    <p:sldId id="330" r:id="rId27"/>
    <p:sldId id="331" r:id="rId28"/>
    <p:sldId id="332" r:id="rId29"/>
    <p:sldId id="333" r:id="rId30"/>
    <p:sldId id="334" r:id="rId31"/>
    <p:sldId id="336" r:id="rId32"/>
    <p:sldId id="337" r:id="rId33"/>
    <p:sldId id="338" r:id="rId34"/>
  </p:sldIdLst>
  <p:sldSz cx="12192000" cy="6858000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381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1864" autoAdjust="0"/>
  </p:normalViewPr>
  <p:slideViewPr>
    <p:cSldViewPr snapToGrid="0" showGuides="1">
      <p:cViewPr varScale="1">
        <p:scale>
          <a:sx n="37" d="100"/>
          <a:sy n="37" d="100"/>
        </p:scale>
        <p:origin x="404" y="36"/>
      </p:cViewPr>
      <p:guideLst>
        <p:guide orient="horz" pos="2137"/>
        <p:guide pos="3817"/>
      </p:guideLst>
    </p:cSldViewPr>
  </p:slideViewPr>
  <p:notesTextViewPr>
    <p:cViewPr>
      <p:scale>
        <a:sx n="1" d="1"/>
        <a:sy n="1" d="1"/>
      </p:scale>
      <p:origin x="0" y="-264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2420A9-BB1F-43B9-BE34-054DC31D3743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3C8533-0ED3-4937-9166-4B173315862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slide" Target="../slides/slide10.xml"/><Relationship Id="rId4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5" Type="http://schemas.openxmlformats.org/officeDocument/2006/relationships/slide" Target="../slides/slide11.xml"/><Relationship Id="rId4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5" Type="http://schemas.openxmlformats.org/officeDocument/2006/relationships/slide" Target="../slides/slide13.xml"/><Relationship Id="rId4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58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5" Type="http://schemas.openxmlformats.org/officeDocument/2006/relationships/slide" Target="../slides/slide14.xml"/><Relationship Id="rId4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76.xml"/><Relationship Id="rId2" Type="http://schemas.openxmlformats.org/officeDocument/2006/relationships/tags" Target="../tags/tag75.xml"/><Relationship Id="rId1" Type="http://schemas.openxmlformats.org/officeDocument/2006/relationships/tags" Target="../tags/tag74.xml"/><Relationship Id="rId5" Type="http://schemas.openxmlformats.org/officeDocument/2006/relationships/slide" Target="../slides/slide15.xml"/><Relationship Id="rId4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85.xml"/><Relationship Id="rId2" Type="http://schemas.openxmlformats.org/officeDocument/2006/relationships/tags" Target="../tags/tag84.xml"/><Relationship Id="rId1" Type="http://schemas.openxmlformats.org/officeDocument/2006/relationships/tags" Target="../tags/tag83.xml"/><Relationship Id="rId5" Type="http://schemas.openxmlformats.org/officeDocument/2006/relationships/slide" Target="../slides/slide16.xml"/><Relationship Id="rId4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96.xml"/><Relationship Id="rId2" Type="http://schemas.openxmlformats.org/officeDocument/2006/relationships/tags" Target="../tags/tag95.xml"/><Relationship Id="rId1" Type="http://schemas.openxmlformats.org/officeDocument/2006/relationships/tags" Target="../tags/tag94.xml"/><Relationship Id="rId5" Type="http://schemas.openxmlformats.org/officeDocument/2006/relationships/slide" Target="../slides/slide17.xml"/><Relationship Id="rId4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03.xml"/><Relationship Id="rId2" Type="http://schemas.openxmlformats.org/officeDocument/2006/relationships/tags" Target="../tags/tag102.xml"/><Relationship Id="rId1" Type="http://schemas.openxmlformats.org/officeDocument/2006/relationships/tags" Target="../tags/tag101.xml"/><Relationship Id="rId5" Type="http://schemas.openxmlformats.org/officeDocument/2006/relationships/slide" Target="../slides/slide18.xml"/><Relationship Id="rId4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139.xml"/><Relationship Id="rId2" Type="http://schemas.openxmlformats.org/officeDocument/2006/relationships/tags" Target="../tags/tag138.xml"/><Relationship Id="rId1" Type="http://schemas.openxmlformats.org/officeDocument/2006/relationships/tags" Target="../tags/tag137.xml"/><Relationship Id="rId5" Type="http://schemas.openxmlformats.org/officeDocument/2006/relationships/slide" Target="../slides/slide22.xml"/><Relationship Id="rId4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148.xml"/><Relationship Id="rId2" Type="http://schemas.openxmlformats.org/officeDocument/2006/relationships/tags" Target="../tags/tag147.xml"/><Relationship Id="rId1" Type="http://schemas.openxmlformats.org/officeDocument/2006/relationships/tags" Target="../tags/tag146.xml"/><Relationship Id="rId5" Type="http://schemas.openxmlformats.org/officeDocument/2006/relationships/slide" Target="../slides/slide23.xml"/><Relationship Id="rId4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170.xml"/><Relationship Id="rId2" Type="http://schemas.openxmlformats.org/officeDocument/2006/relationships/tags" Target="../tags/tag169.xml"/><Relationship Id="rId1" Type="http://schemas.openxmlformats.org/officeDocument/2006/relationships/tags" Target="../tags/tag168.xml"/><Relationship Id="rId5" Type="http://schemas.openxmlformats.org/officeDocument/2006/relationships/slide" Target="../slides/slide25.xml"/><Relationship Id="rId4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82.xml"/><Relationship Id="rId2" Type="http://schemas.openxmlformats.org/officeDocument/2006/relationships/tags" Target="../tags/tag181.xml"/><Relationship Id="rId1" Type="http://schemas.openxmlformats.org/officeDocument/2006/relationships/tags" Target="../tags/tag180.xml"/><Relationship Id="rId5" Type="http://schemas.openxmlformats.org/officeDocument/2006/relationships/slide" Target="../slides/slide26.xml"/><Relationship Id="rId4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189.xml"/><Relationship Id="rId2" Type="http://schemas.openxmlformats.org/officeDocument/2006/relationships/tags" Target="../tags/tag188.xml"/><Relationship Id="rId1" Type="http://schemas.openxmlformats.org/officeDocument/2006/relationships/tags" Target="../tags/tag187.xml"/><Relationship Id="rId5" Type="http://schemas.openxmlformats.org/officeDocument/2006/relationships/slide" Target="../slides/slide27.xml"/><Relationship Id="rId4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194.xml"/><Relationship Id="rId2" Type="http://schemas.openxmlformats.org/officeDocument/2006/relationships/tags" Target="../tags/tag193.xml"/><Relationship Id="rId1" Type="http://schemas.openxmlformats.org/officeDocument/2006/relationships/tags" Target="../tags/tag192.xml"/><Relationship Id="rId5" Type="http://schemas.openxmlformats.org/officeDocument/2006/relationships/slide" Target="../slides/slide28.xml"/><Relationship Id="rId4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198.xml"/><Relationship Id="rId2" Type="http://schemas.openxmlformats.org/officeDocument/2006/relationships/tags" Target="../tags/tag197.xml"/><Relationship Id="rId1" Type="http://schemas.openxmlformats.org/officeDocument/2006/relationships/tags" Target="../tags/tag196.xml"/><Relationship Id="rId5" Type="http://schemas.openxmlformats.org/officeDocument/2006/relationships/slide" Target="../slides/slide29.xml"/><Relationship Id="rId4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C8533-0ED3-4937-9166-4B173315862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C8533-0ED3-4937-9166-4B173315862D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C8533-0ED3-4937-9166-4B173315862D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C8533-0ED3-4937-9166-4B17331586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820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C8533-0ED3-4937-9166-4B173315862D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F83C8533-0ED3-4937-9166-4B173315862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0512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46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F83C8533-0ED3-4937-9166-4B173315862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91763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15259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F83C8533-0ED3-4937-9166-4B173315862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9813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57105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18524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67368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扬州的繁华美丽（淮左名都），历史渊远（竹西佳处），人文自然景观兼备（春风十里）。但正突出了下一句的悲伤：尽荠麦青青。荒凉自然而然。“尽”写出了诗人内心的惋惜。所以自然悲从中来。</a:t>
            </a:r>
            <a:r>
              <a:rPr lang="zh-CN" altLang="en-US" sz="1200" b="1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一悲</a:t>
            </a:r>
            <a:r>
              <a:rPr lang="en-US" altLang="zh-CN" sz="1200" b="1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1200" b="1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名都荠麦。</a:t>
            </a:r>
            <a:endParaRPr lang="zh-CN" altLang="en-US" sz="1200" b="0" i="0" dirty="0" smtClean="0">
              <a:solidFill>
                <a:srgbClr val="222222"/>
              </a:solidFill>
              <a:effectLst/>
              <a:latin typeface="-apple-system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3C8533-0ED3-4937-9166-4B173315862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55466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62489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7093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F83C8533-0ED3-4937-9166-4B173315862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99908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F83C8533-0ED3-4937-9166-4B173315862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24727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38282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734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8438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1ppt.com/moban/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0F599-633C-4741-A81D-23B0CDEBF330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5B989-718F-4A53-B7F8-8E0A9757399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0F599-633C-4741-A81D-23B0CDEBF330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5B989-718F-4A53-B7F8-8E0A9757399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0F599-633C-4741-A81D-23B0CDEBF330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5B989-718F-4A53-B7F8-8E0A9757399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0F599-633C-4741-A81D-23B0CDEBF330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5B989-718F-4A53-B7F8-8E0A9757399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0F599-633C-4741-A81D-23B0CDEBF330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5B989-718F-4A53-B7F8-8E0A9757399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0F599-633C-4741-A81D-23B0CDEBF330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5B989-718F-4A53-B7F8-8E0A9757399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TextBox 10"/>
          <p:cNvSpPr txBox="1"/>
          <p:nvPr userDrawn="1"/>
        </p:nvSpPr>
        <p:spPr>
          <a:xfrm>
            <a:off x="1007605" y="6739570"/>
            <a:ext cx="1800200" cy="118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0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2"/>
              </a:rPr>
              <a:t>PPT</a:t>
            </a:r>
            <a:r>
              <a:rPr lang="zh-CN" altLang="en-US" sz="10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2"/>
              </a:rPr>
              <a:t>模板</a:t>
            </a:r>
            <a:r>
              <a:rPr lang="zh-CN" altLang="en-US" sz="10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http://www.1ppt.com/moban/</a:t>
            </a:r>
            <a:r>
              <a:rPr lang="zh-CN" altLang="en-US" sz="10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100" smtClean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0F599-633C-4741-A81D-23B0CDEBF330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5B989-718F-4A53-B7F8-8E0A9757399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0F599-633C-4741-A81D-23B0CDEBF330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5B989-718F-4A53-B7F8-8E0A9757399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0F599-633C-4741-A81D-23B0CDEBF330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5B989-718F-4A53-B7F8-8E0A9757399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0F599-633C-4741-A81D-23B0CDEBF330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5B989-718F-4A53-B7F8-8E0A9757399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0F599-633C-4741-A81D-23B0CDEBF330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5B989-718F-4A53-B7F8-8E0A9757399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0F599-633C-4741-A81D-23B0CDEBF330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5B989-718F-4A53-B7F8-8E0A9757399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7107210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>
            <p:custDataLst>
              <p:tags r:id="rId1"/>
            </p:custDataLst>
          </p:nvPr>
        </p:nvSpPr>
        <p:spPr>
          <a:xfrm>
            <a:off x="181200" y="180000"/>
            <a:ext cx="11829600" cy="6498000"/>
          </a:xfrm>
          <a:prstGeom prst="rect">
            <a:avLst/>
          </a:prstGeom>
          <a:solidFill>
            <a:srgbClr val="F0EC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513858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E3AAC11-D570-4EA9-AFC0-30FB72BA45EB}" type="datetimeFigureOut">
              <a:rPr lang="zh-CN" altLang="en-US" smtClean="0">
                <a:solidFill>
                  <a:prstClr val="black"/>
                </a:solidFill>
              </a:rPr>
              <a:t>2022/5/16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55ECCFAA-F4FB-487C-9F1E-C8836D0C3DC9}" type="slidenum">
              <a:rPr lang="zh-CN" altLang="en-US" smtClean="0">
                <a:solidFill>
                  <a:prstClr val="black"/>
                </a:solidFill>
              </a:rPr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E3AAC11-D570-4EA9-AFC0-30FB72BA45EB}" type="datetimeFigureOut">
              <a:rPr lang="zh-CN" altLang="en-US" smtClean="0">
                <a:solidFill>
                  <a:prstClr val="black"/>
                </a:solidFill>
              </a:rPr>
              <a:t>2022/5/16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55ECCFAA-F4FB-487C-9F1E-C8836D0C3DC9}" type="slidenum">
              <a:rPr lang="zh-CN" altLang="en-US" smtClean="0">
                <a:solidFill>
                  <a:prstClr val="black"/>
                </a:solidFill>
              </a:rPr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file:///D:\qq&#25991;&#20214;\712321467\Image\C2C\Image2\%7b75232B38-A165-1FB7-499C-2E1C792CACB5%7d.png" TargetMode="Externa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image" Target="file:///D:\qq&#25991;&#20214;\712321467\Image\C2C\Image2\%7b75232B38-A165-1FB7-499C-2E1C792CACB5%7d.png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0F599-633C-4741-A81D-23B0CDEBF330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A5B989-718F-4A53-B7F8-8E0A9757399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/>
        </p:nvPicPr>
        <p:blipFill>
          <a:blip r:embed="rId16" r:link="rId17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073743875" descr="学科网 zxxk.com"/>
          <p:cNvPicPr>
            <a:picLocks noChangeAspect="1"/>
          </p:cNvPicPr>
          <p:nvPr/>
        </p:nvPicPr>
        <p:blipFill>
          <a:blip r:embed="rId5" r:link="rId6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jpeg"/><Relationship Id="rId5" Type="http://schemas.openxmlformats.org/officeDocument/2006/relationships/image" Target="../media/image6.png"/><Relationship Id="rId4" Type="http://schemas.openxmlformats.org/officeDocument/2006/relationships/hyperlink" Target="&#12298;&#26395;&#28023;&#28526;&#12299;&#36341;&#31163;&#26391;&#35829;.flv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tags" Target="../tags/tag15.xml"/><Relationship Id="rId18" Type="http://schemas.openxmlformats.org/officeDocument/2006/relationships/image" Target="../media/image4.png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tags" Target="../tags/tag14.xml"/><Relationship Id="rId17" Type="http://schemas.openxmlformats.org/officeDocument/2006/relationships/image" Target="../media/image3.png"/><Relationship Id="rId2" Type="http://schemas.openxmlformats.org/officeDocument/2006/relationships/tags" Target="../tags/tag4.xml"/><Relationship Id="rId16" Type="http://schemas.openxmlformats.org/officeDocument/2006/relationships/image" Target="../media/image2.png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5" Type="http://schemas.openxmlformats.org/officeDocument/2006/relationships/notesSlide" Target="../notesSlides/notesSlide6.xml"/><Relationship Id="rId10" Type="http://schemas.openxmlformats.org/officeDocument/2006/relationships/tags" Target="../tags/tag12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26.xml"/><Relationship Id="rId13" Type="http://schemas.openxmlformats.org/officeDocument/2006/relationships/image" Target="../media/image12.png"/><Relationship Id="rId3" Type="http://schemas.openxmlformats.org/officeDocument/2006/relationships/tags" Target="../tags/tag21.xml"/><Relationship Id="rId7" Type="http://schemas.openxmlformats.org/officeDocument/2006/relationships/tags" Target="../tags/tag25.xml"/><Relationship Id="rId12" Type="http://schemas.microsoft.com/office/2007/relationships/hdphoto" Target="../media/hdphoto1.wdp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tags" Target="../tags/tag24.xml"/><Relationship Id="rId11" Type="http://schemas.openxmlformats.org/officeDocument/2006/relationships/image" Target="../media/image11.png"/><Relationship Id="rId5" Type="http://schemas.openxmlformats.org/officeDocument/2006/relationships/tags" Target="../tags/tag23.xml"/><Relationship Id="rId10" Type="http://schemas.openxmlformats.org/officeDocument/2006/relationships/notesSlide" Target="../notesSlides/notesSlide7.xml"/><Relationship Id="rId4" Type="http://schemas.openxmlformats.org/officeDocument/2006/relationships/tags" Target="../tags/tag22.xml"/><Relationship Id="rId9" Type="http://schemas.openxmlformats.org/officeDocument/2006/relationships/slideLayout" Target="../slideLayouts/slideLayout13.xml"/><Relationship Id="rId1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32.xml"/><Relationship Id="rId7" Type="http://schemas.openxmlformats.org/officeDocument/2006/relationships/image" Target="../media/image14.png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6" Type="http://schemas.openxmlformats.org/officeDocument/2006/relationships/slideLayout" Target="../slideLayouts/slideLayout14.xml"/><Relationship Id="rId5" Type="http://schemas.openxmlformats.org/officeDocument/2006/relationships/tags" Target="../tags/tag34.xml"/><Relationship Id="rId4" Type="http://schemas.openxmlformats.org/officeDocument/2006/relationships/tags" Target="../tags/tag3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42.xml"/><Relationship Id="rId3" Type="http://schemas.openxmlformats.org/officeDocument/2006/relationships/tags" Target="../tags/tag37.xml"/><Relationship Id="rId7" Type="http://schemas.openxmlformats.org/officeDocument/2006/relationships/tags" Target="../tags/tag41.xml"/><Relationship Id="rId12" Type="http://schemas.openxmlformats.org/officeDocument/2006/relationships/image" Target="../media/image6.png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tags" Target="../tags/tag40.xml"/><Relationship Id="rId11" Type="http://schemas.openxmlformats.org/officeDocument/2006/relationships/image" Target="../media/image5.png"/><Relationship Id="rId5" Type="http://schemas.openxmlformats.org/officeDocument/2006/relationships/tags" Target="../tags/tag39.xml"/><Relationship Id="rId10" Type="http://schemas.openxmlformats.org/officeDocument/2006/relationships/notesSlide" Target="../notesSlides/notesSlide8.xml"/><Relationship Id="rId4" Type="http://schemas.openxmlformats.org/officeDocument/2006/relationships/tags" Target="../tags/tag38.xml"/><Relationship Id="rId9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53.xml"/><Relationship Id="rId3" Type="http://schemas.openxmlformats.org/officeDocument/2006/relationships/tags" Target="../tags/tag48.xml"/><Relationship Id="rId7" Type="http://schemas.openxmlformats.org/officeDocument/2006/relationships/tags" Target="../tags/tag52.xml"/><Relationship Id="rId12" Type="http://schemas.openxmlformats.org/officeDocument/2006/relationships/notesSlide" Target="../notesSlides/notesSlide9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tags" Target="../tags/tag51.xml"/><Relationship Id="rId11" Type="http://schemas.openxmlformats.org/officeDocument/2006/relationships/slideLayout" Target="../slideLayouts/slideLayout14.xml"/><Relationship Id="rId5" Type="http://schemas.openxmlformats.org/officeDocument/2006/relationships/tags" Target="../tags/tag50.xml"/><Relationship Id="rId10" Type="http://schemas.openxmlformats.org/officeDocument/2006/relationships/tags" Target="../tags/tag55.xml"/><Relationship Id="rId4" Type="http://schemas.openxmlformats.org/officeDocument/2006/relationships/tags" Target="../tags/tag49.xml"/><Relationship Id="rId9" Type="http://schemas.openxmlformats.org/officeDocument/2006/relationships/tags" Target="../tags/tag5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66.xml"/><Relationship Id="rId13" Type="http://schemas.openxmlformats.org/officeDocument/2006/relationships/tags" Target="../tags/tag71.xml"/><Relationship Id="rId18" Type="http://schemas.openxmlformats.org/officeDocument/2006/relationships/image" Target="../media/image15.png"/><Relationship Id="rId3" Type="http://schemas.openxmlformats.org/officeDocument/2006/relationships/tags" Target="../tags/tag61.xml"/><Relationship Id="rId7" Type="http://schemas.openxmlformats.org/officeDocument/2006/relationships/tags" Target="../tags/tag65.xml"/><Relationship Id="rId12" Type="http://schemas.openxmlformats.org/officeDocument/2006/relationships/tags" Target="../tags/tag70.xml"/><Relationship Id="rId17" Type="http://schemas.openxmlformats.org/officeDocument/2006/relationships/notesSlide" Target="../notesSlides/notesSlide10.xml"/><Relationship Id="rId2" Type="http://schemas.openxmlformats.org/officeDocument/2006/relationships/tags" Target="../tags/tag60.xml"/><Relationship Id="rId16" Type="http://schemas.openxmlformats.org/officeDocument/2006/relationships/slideLayout" Target="../slideLayouts/slideLayout8.xml"/><Relationship Id="rId1" Type="http://schemas.openxmlformats.org/officeDocument/2006/relationships/tags" Target="../tags/tag59.xml"/><Relationship Id="rId6" Type="http://schemas.openxmlformats.org/officeDocument/2006/relationships/tags" Target="../tags/tag64.xml"/><Relationship Id="rId11" Type="http://schemas.openxmlformats.org/officeDocument/2006/relationships/tags" Target="../tags/tag69.xml"/><Relationship Id="rId5" Type="http://schemas.openxmlformats.org/officeDocument/2006/relationships/tags" Target="../tags/tag63.xml"/><Relationship Id="rId15" Type="http://schemas.openxmlformats.org/officeDocument/2006/relationships/tags" Target="../tags/tag73.xml"/><Relationship Id="rId10" Type="http://schemas.openxmlformats.org/officeDocument/2006/relationships/tags" Target="../tags/tag68.xml"/><Relationship Id="rId19" Type="http://schemas.openxmlformats.org/officeDocument/2006/relationships/image" Target="../media/image16.png"/><Relationship Id="rId4" Type="http://schemas.openxmlformats.org/officeDocument/2006/relationships/tags" Target="../tags/tag62.xml"/><Relationship Id="rId9" Type="http://schemas.openxmlformats.org/officeDocument/2006/relationships/tags" Target="../tags/tag67.xml"/><Relationship Id="rId14" Type="http://schemas.openxmlformats.org/officeDocument/2006/relationships/tags" Target="../tags/tag7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1.xml"/><Relationship Id="rId3" Type="http://schemas.openxmlformats.org/officeDocument/2006/relationships/tags" Target="../tags/tag79.xml"/><Relationship Id="rId7" Type="http://schemas.openxmlformats.org/officeDocument/2006/relationships/slideLayout" Target="../slideLayouts/slideLayout14.xml"/><Relationship Id="rId2" Type="http://schemas.openxmlformats.org/officeDocument/2006/relationships/tags" Target="../tags/tag78.xml"/><Relationship Id="rId1" Type="http://schemas.openxmlformats.org/officeDocument/2006/relationships/tags" Target="../tags/tag77.xml"/><Relationship Id="rId6" Type="http://schemas.openxmlformats.org/officeDocument/2006/relationships/tags" Target="../tags/tag82.xml"/><Relationship Id="rId5" Type="http://schemas.openxmlformats.org/officeDocument/2006/relationships/tags" Target="../tags/tag81.xml"/><Relationship Id="rId4" Type="http://schemas.openxmlformats.org/officeDocument/2006/relationships/tags" Target="../tags/tag80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93.xml"/><Relationship Id="rId3" Type="http://schemas.openxmlformats.org/officeDocument/2006/relationships/tags" Target="../tags/tag88.xml"/><Relationship Id="rId7" Type="http://schemas.openxmlformats.org/officeDocument/2006/relationships/tags" Target="../tags/tag92.xml"/><Relationship Id="rId12" Type="http://schemas.microsoft.com/office/2007/relationships/hdphoto" Target="../media/hdphoto1.wdp"/><Relationship Id="rId2" Type="http://schemas.openxmlformats.org/officeDocument/2006/relationships/tags" Target="../tags/tag87.xml"/><Relationship Id="rId1" Type="http://schemas.openxmlformats.org/officeDocument/2006/relationships/tags" Target="../tags/tag86.xml"/><Relationship Id="rId6" Type="http://schemas.openxmlformats.org/officeDocument/2006/relationships/tags" Target="../tags/tag91.xml"/><Relationship Id="rId11" Type="http://schemas.openxmlformats.org/officeDocument/2006/relationships/image" Target="../media/image11.png"/><Relationship Id="rId5" Type="http://schemas.openxmlformats.org/officeDocument/2006/relationships/tags" Target="../tags/tag90.xml"/><Relationship Id="rId10" Type="http://schemas.openxmlformats.org/officeDocument/2006/relationships/notesSlide" Target="../notesSlides/notesSlide12.xml"/><Relationship Id="rId4" Type="http://schemas.openxmlformats.org/officeDocument/2006/relationships/tags" Target="../tags/tag89.xml"/><Relationship Id="rId9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99.xml"/><Relationship Id="rId2" Type="http://schemas.openxmlformats.org/officeDocument/2006/relationships/tags" Target="../tags/tag98.xml"/><Relationship Id="rId1" Type="http://schemas.openxmlformats.org/officeDocument/2006/relationships/tags" Target="../tags/tag97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3.xml"/><Relationship Id="rId4" Type="http://schemas.openxmlformats.org/officeDocument/2006/relationships/tags" Target="../tags/tag10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111.xml"/><Relationship Id="rId13" Type="http://schemas.openxmlformats.org/officeDocument/2006/relationships/tags" Target="../tags/tag116.xml"/><Relationship Id="rId18" Type="http://schemas.openxmlformats.org/officeDocument/2006/relationships/tags" Target="../tags/tag121.xml"/><Relationship Id="rId3" Type="http://schemas.openxmlformats.org/officeDocument/2006/relationships/tags" Target="../tags/tag106.xml"/><Relationship Id="rId21" Type="http://schemas.openxmlformats.org/officeDocument/2006/relationships/tags" Target="../tags/tag124.xml"/><Relationship Id="rId7" Type="http://schemas.openxmlformats.org/officeDocument/2006/relationships/tags" Target="../tags/tag110.xml"/><Relationship Id="rId12" Type="http://schemas.openxmlformats.org/officeDocument/2006/relationships/tags" Target="../tags/tag115.xml"/><Relationship Id="rId17" Type="http://schemas.openxmlformats.org/officeDocument/2006/relationships/tags" Target="../tags/tag120.xml"/><Relationship Id="rId2" Type="http://schemas.openxmlformats.org/officeDocument/2006/relationships/tags" Target="../tags/tag105.xml"/><Relationship Id="rId16" Type="http://schemas.openxmlformats.org/officeDocument/2006/relationships/tags" Target="../tags/tag119.xml"/><Relationship Id="rId20" Type="http://schemas.openxmlformats.org/officeDocument/2006/relationships/tags" Target="../tags/tag123.xml"/><Relationship Id="rId1" Type="http://schemas.openxmlformats.org/officeDocument/2006/relationships/tags" Target="../tags/tag104.xml"/><Relationship Id="rId6" Type="http://schemas.openxmlformats.org/officeDocument/2006/relationships/tags" Target="../tags/tag109.xml"/><Relationship Id="rId11" Type="http://schemas.openxmlformats.org/officeDocument/2006/relationships/tags" Target="../tags/tag114.xml"/><Relationship Id="rId24" Type="http://schemas.openxmlformats.org/officeDocument/2006/relationships/slideLayout" Target="../slideLayouts/slideLayout14.xml"/><Relationship Id="rId5" Type="http://schemas.openxmlformats.org/officeDocument/2006/relationships/tags" Target="../tags/tag108.xml"/><Relationship Id="rId15" Type="http://schemas.openxmlformats.org/officeDocument/2006/relationships/tags" Target="../tags/tag118.xml"/><Relationship Id="rId23" Type="http://schemas.openxmlformats.org/officeDocument/2006/relationships/tags" Target="../tags/tag126.xml"/><Relationship Id="rId10" Type="http://schemas.openxmlformats.org/officeDocument/2006/relationships/tags" Target="../tags/tag113.xml"/><Relationship Id="rId19" Type="http://schemas.openxmlformats.org/officeDocument/2006/relationships/tags" Target="../tags/tag122.xml"/><Relationship Id="rId4" Type="http://schemas.openxmlformats.org/officeDocument/2006/relationships/tags" Target="../tags/tag107.xml"/><Relationship Id="rId9" Type="http://schemas.openxmlformats.org/officeDocument/2006/relationships/tags" Target="../tags/tag112.xml"/><Relationship Id="rId14" Type="http://schemas.openxmlformats.org/officeDocument/2006/relationships/tags" Target="../tags/tag117.xml"/><Relationship Id="rId22" Type="http://schemas.openxmlformats.org/officeDocument/2006/relationships/tags" Target="../tags/tag12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134.xml"/><Relationship Id="rId3" Type="http://schemas.openxmlformats.org/officeDocument/2006/relationships/tags" Target="../tags/tag129.xml"/><Relationship Id="rId7" Type="http://schemas.openxmlformats.org/officeDocument/2006/relationships/tags" Target="../tags/tag133.xml"/><Relationship Id="rId12" Type="http://schemas.openxmlformats.org/officeDocument/2006/relationships/notesSlide" Target="../notesSlides/notesSlide15.xml"/><Relationship Id="rId2" Type="http://schemas.openxmlformats.org/officeDocument/2006/relationships/tags" Target="../tags/tag128.xml"/><Relationship Id="rId1" Type="http://schemas.openxmlformats.org/officeDocument/2006/relationships/tags" Target="../tags/tag127.xml"/><Relationship Id="rId6" Type="http://schemas.openxmlformats.org/officeDocument/2006/relationships/tags" Target="../tags/tag132.xml"/><Relationship Id="rId11" Type="http://schemas.openxmlformats.org/officeDocument/2006/relationships/slideLayout" Target="../slideLayouts/slideLayout14.xml"/><Relationship Id="rId5" Type="http://schemas.openxmlformats.org/officeDocument/2006/relationships/tags" Target="../tags/tag131.xml"/><Relationship Id="rId10" Type="http://schemas.openxmlformats.org/officeDocument/2006/relationships/tags" Target="../tags/tag136.xml"/><Relationship Id="rId4" Type="http://schemas.openxmlformats.org/officeDocument/2006/relationships/tags" Target="../tags/tag130.xml"/><Relationship Id="rId9" Type="http://schemas.openxmlformats.org/officeDocument/2006/relationships/tags" Target="../tags/tag135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6.xml"/><Relationship Id="rId3" Type="http://schemas.openxmlformats.org/officeDocument/2006/relationships/tags" Target="../tags/tag142.xml"/><Relationship Id="rId7" Type="http://schemas.openxmlformats.org/officeDocument/2006/relationships/slideLayout" Target="../slideLayouts/slideLayout13.xml"/><Relationship Id="rId2" Type="http://schemas.openxmlformats.org/officeDocument/2006/relationships/tags" Target="../tags/tag141.xml"/><Relationship Id="rId1" Type="http://schemas.openxmlformats.org/officeDocument/2006/relationships/tags" Target="../tags/tag140.xml"/><Relationship Id="rId6" Type="http://schemas.openxmlformats.org/officeDocument/2006/relationships/tags" Target="../tags/tag145.xml"/><Relationship Id="rId5" Type="http://schemas.openxmlformats.org/officeDocument/2006/relationships/tags" Target="../tags/tag144.xml"/><Relationship Id="rId4" Type="http://schemas.openxmlformats.org/officeDocument/2006/relationships/tags" Target="../tags/tag14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tags" Target="../tags/tag151.xml"/><Relationship Id="rId2" Type="http://schemas.openxmlformats.org/officeDocument/2006/relationships/tags" Target="../tags/tag150.xml"/><Relationship Id="rId1" Type="http://schemas.openxmlformats.org/officeDocument/2006/relationships/tags" Target="../tags/tag149.xml"/><Relationship Id="rId6" Type="http://schemas.openxmlformats.org/officeDocument/2006/relationships/slideLayout" Target="../slideLayouts/slideLayout13.xml"/><Relationship Id="rId5" Type="http://schemas.openxmlformats.org/officeDocument/2006/relationships/tags" Target="../tags/tag153.xml"/><Relationship Id="rId4" Type="http://schemas.openxmlformats.org/officeDocument/2006/relationships/tags" Target="../tags/tag15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161.xml"/><Relationship Id="rId13" Type="http://schemas.openxmlformats.org/officeDocument/2006/relationships/tags" Target="../tags/tag166.xml"/><Relationship Id="rId18" Type="http://schemas.openxmlformats.org/officeDocument/2006/relationships/image" Target="../media/image6.png"/><Relationship Id="rId3" Type="http://schemas.openxmlformats.org/officeDocument/2006/relationships/tags" Target="../tags/tag156.xml"/><Relationship Id="rId7" Type="http://schemas.openxmlformats.org/officeDocument/2006/relationships/tags" Target="../tags/tag160.xml"/><Relationship Id="rId12" Type="http://schemas.openxmlformats.org/officeDocument/2006/relationships/tags" Target="../tags/tag165.xml"/><Relationship Id="rId17" Type="http://schemas.openxmlformats.org/officeDocument/2006/relationships/image" Target="../media/image5.png"/><Relationship Id="rId2" Type="http://schemas.openxmlformats.org/officeDocument/2006/relationships/tags" Target="../tags/tag155.xml"/><Relationship Id="rId16" Type="http://schemas.openxmlformats.org/officeDocument/2006/relationships/notesSlide" Target="../notesSlides/notesSlide17.xml"/><Relationship Id="rId1" Type="http://schemas.openxmlformats.org/officeDocument/2006/relationships/tags" Target="../tags/tag154.xml"/><Relationship Id="rId6" Type="http://schemas.openxmlformats.org/officeDocument/2006/relationships/tags" Target="../tags/tag159.xml"/><Relationship Id="rId11" Type="http://schemas.openxmlformats.org/officeDocument/2006/relationships/tags" Target="../tags/tag164.xml"/><Relationship Id="rId5" Type="http://schemas.openxmlformats.org/officeDocument/2006/relationships/tags" Target="../tags/tag158.xml"/><Relationship Id="rId15" Type="http://schemas.openxmlformats.org/officeDocument/2006/relationships/slideLayout" Target="../slideLayouts/slideLayout8.xml"/><Relationship Id="rId10" Type="http://schemas.openxmlformats.org/officeDocument/2006/relationships/tags" Target="../tags/tag163.xml"/><Relationship Id="rId4" Type="http://schemas.openxmlformats.org/officeDocument/2006/relationships/tags" Target="../tags/tag157.xml"/><Relationship Id="rId9" Type="http://schemas.openxmlformats.org/officeDocument/2006/relationships/tags" Target="../tags/tag162.xml"/><Relationship Id="rId14" Type="http://schemas.openxmlformats.org/officeDocument/2006/relationships/tags" Target="../tags/tag16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tags" Target="../tags/tag178.xml"/><Relationship Id="rId13" Type="http://schemas.openxmlformats.org/officeDocument/2006/relationships/image" Target="../media/image6.png"/><Relationship Id="rId3" Type="http://schemas.openxmlformats.org/officeDocument/2006/relationships/tags" Target="../tags/tag173.xml"/><Relationship Id="rId7" Type="http://schemas.openxmlformats.org/officeDocument/2006/relationships/tags" Target="../tags/tag177.xml"/><Relationship Id="rId12" Type="http://schemas.openxmlformats.org/officeDocument/2006/relationships/image" Target="../media/image5.png"/><Relationship Id="rId2" Type="http://schemas.openxmlformats.org/officeDocument/2006/relationships/tags" Target="../tags/tag172.xml"/><Relationship Id="rId1" Type="http://schemas.openxmlformats.org/officeDocument/2006/relationships/tags" Target="../tags/tag171.xml"/><Relationship Id="rId6" Type="http://schemas.openxmlformats.org/officeDocument/2006/relationships/tags" Target="../tags/tag176.xml"/><Relationship Id="rId11" Type="http://schemas.openxmlformats.org/officeDocument/2006/relationships/notesSlide" Target="../notesSlides/notesSlide18.xml"/><Relationship Id="rId5" Type="http://schemas.openxmlformats.org/officeDocument/2006/relationships/tags" Target="../tags/tag175.xml"/><Relationship Id="rId10" Type="http://schemas.openxmlformats.org/officeDocument/2006/relationships/slideLayout" Target="../slideLayouts/slideLayout8.xml"/><Relationship Id="rId4" Type="http://schemas.openxmlformats.org/officeDocument/2006/relationships/tags" Target="../tags/tag174.xml"/><Relationship Id="rId9" Type="http://schemas.openxmlformats.org/officeDocument/2006/relationships/tags" Target="../tags/tag179.xml"/><Relationship Id="rId1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tags" Target="../tags/tag185.xml"/><Relationship Id="rId2" Type="http://schemas.openxmlformats.org/officeDocument/2006/relationships/tags" Target="../tags/tag184.xml"/><Relationship Id="rId1" Type="http://schemas.openxmlformats.org/officeDocument/2006/relationships/tags" Target="../tags/tag183.xml"/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14.xml"/><Relationship Id="rId4" Type="http://schemas.openxmlformats.org/officeDocument/2006/relationships/tags" Target="../tags/tag18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tags" Target="../tags/tag191.xml"/><Relationship Id="rId1" Type="http://schemas.openxmlformats.org/officeDocument/2006/relationships/tags" Target="../tags/tag190.xml"/><Relationship Id="rId4" Type="http://schemas.openxmlformats.org/officeDocument/2006/relationships/notesSlide" Target="../notesSlides/notesSlide2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9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68014" y="1462815"/>
            <a:ext cx="3382110" cy="3911881"/>
            <a:chOff x="3068014" y="1462815"/>
            <a:chExt cx="3382110" cy="3911881"/>
          </a:xfrm>
        </p:grpSpPr>
        <p:sp>
          <p:nvSpPr>
            <p:cNvPr id="4" name="文本框 3"/>
            <p:cNvSpPr txBox="1"/>
            <p:nvPr/>
          </p:nvSpPr>
          <p:spPr>
            <a:xfrm>
              <a:off x="3399444" y="1462815"/>
              <a:ext cx="2138290" cy="20148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500" dirty="0">
                  <a:cs typeface="+mn-ea"/>
                  <a:sym typeface="+mn-lt"/>
                </a:rPr>
                <a:t>望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311834" y="2463804"/>
              <a:ext cx="2138290" cy="15684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9600" dirty="0">
                  <a:cs typeface="+mn-ea"/>
                  <a:sym typeface="+mn-lt"/>
                </a:rPr>
                <a:t>海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068014" y="3144576"/>
              <a:ext cx="2138290" cy="2230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900" dirty="0">
                  <a:cs typeface="+mn-ea"/>
                  <a:sym typeface="+mn-lt"/>
                </a:rPr>
                <a:t>潮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966129" y="4411195"/>
            <a:ext cx="1090919" cy="1119818"/>
            <a:chOff x="5876679" y="4434359"/>
            <a:chExt cx="1419368" cy="1456966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76679" y="4434359"/>
              <a:ext cx="1419368" cy="1456966"/>
            </a:xfrm>
            <a:prstGeom prst="rect">
              <a:avLst/>
            </a:prstGeom>
          </p:spPr>
        </p:pic>
        <p:sp>
          <p:nvSpPr>
            <p:cNvPr id="9" name="文本框 8"/>
            <p:cNvSpPr txBox="1"/>
            <p:nvPr/>
          </p:nvSpPr>
          <p:spPr>
            <a:xfrm>
              <a:off x="6204878" y="4803017"/>
              <a:ext cx="440484" cy="3603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>
                  <a:cs typeface="+mn-ea"/>
                  <a:sym typeface="+mn-lt"/>
                </a:rPr>
                <a:t>仙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587459" y="4789764"/>
              <a:ext cx="440484" cy="3603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>
                  <a:cs typeface="+mn-ea"/>
                  <a:sym typeface="+mn-lt"/>
                </a:rPr>
                <a:t>风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204878" y="5133508"/>
              <a:ext cx="440484" cy="3603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>
                  <a:cs typeface="+mn-ea"/>
                  <a:sym typeface="+mn-lt"/>
                </a:rPr>
                <a:t>道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586363" y="5152928"/>
              <a:ext cx="440484" cy="3603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>
                  <a:cs typeface="+mn-ea"/>
                  <a:sym typeface="+mn-lt"/>
                </a:rPr>
                <a:t>骨</a:t>
              </a:r>
            </a:p>
          </p:txBody>
        </p:sp>
      </p:grpSp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5774" y="-256421"/>
            <a:ext cx="5658678" cy="2727204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-2713106" y="-1327033"/>
            <a:ext cx="6010668" cy="3797816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5869164" y="2800866"/>
            <a:ext cx="5204863" cy="212365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4400" b="1" spc="300" dirty="0" smtClean="0">
                <a:solidFill>
                  <a:srgbClr val="0000FF"/>
                </a:solidFill>
                <a:cs typeface="+mn-ea"/>
                <a:sym typeface="+mn-lt"/>
              </a:rPr>
              <a:t>六夸杭城美，雅捧胜丹青</a:t>
            </a:r>
            <a:endParaRPr lang="en-US" altLang="zh-CN" sz="4400" b="1" spc="300" dirty="0" smtClean="0">
              <a:solidFill>
                <a:srgbClr val="0000FF"/>
              </a:solidFill>
              <a:cs typeface="+mn-ea"/>
              <a:sym typeface="+mn-lt"/>
            </a:endParaRPr>
          </a:p>
          <a:p>
            <a:endParaRPr lang="zh-CN" sz="4400" b="1" spc="300" dirty="0">
              <a:solidFill>
                <a:srgbClr val="0000FF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321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advTm="73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17395" y="372321"/>
            <a:ext cx="1880762" cy="586163"/>
            <a:chOff x="4327030" y="1667303"/>
            <a:chExt cx="1880762" cy="586163"/>
          </a:xfrm>
        </p:grpSpPr>
        <p:sp>
          <p:nvSpPr>
            <p:cNvPr id="3" name="矩形: 圆角 2"/>
            <p:cNvSpPr/>
            <p:nvPr/>
          </p:nvSpPr>
          <p:spPr>
            <a:xfrm>
              <a:off x="4387706" y="1727979"/>
              <a:ext cx="464811" cy="464811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cs typeface="+mn-ea"/>
                  <a:sym typeface="+mn-lt"/>
                </a:rPr>
                <a:t>壹</a:t>
              </a:r>
            </a:p>
          </p:txBody>
        </p:sp>
        <p:sp>
          <p:nvSpPr>
            <p:cNvPr id="4" name="矩形: 圆角 3"/>
            <p:cNvSpPr/>
            <p:nvPr/>
          </p:nvSpPr>
          <p:spPr>
            <a:xfrm>
              <a:off x="4327030" y="1667303"/>
              <a:ext cx="586163" cy="586163"/>
            </a:xfrm>
            <a:prstGeom prst="round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5110512" y="1775718"/>
              <a:ext cx="1097280" cy="3683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>
                  <a:cs typeface="+mn-ea"/>
                  <a:sym typeface="+mn-lt"/>
                </a:rPr>
                <a:t>知人论世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200877" y="2311024"/>
            <a:ext cx="2509732" cy="2823328"/>
            <a:chOff x="1200877" y="2531166"/>
            <a:chExt cx="2509732" cy="2823328"/>
          </a:xfrm>
        </p:grpSpPr>
        <p:sp>
          <p:nvSpPr>
            <p:cNvPr id="9" name="矩形: 圆角 8"/>
            <p:cNvSpPr/>
            <p:nvPr/>
          </p:nvSpPr>
          <p:spPr>
            <a:xfrm>
              <a:off x="2144893" y="2604052"/>
              <a:ext cx="462675" cy="462675"/>
            </a:xfrm>
            <a:prstGeom prst="roundRect">
              <a:avLst/>
            </a:prstGeom>
            <a:noFill/>
            <a:ln>
              <a:solidFill>
                <a:srgbClr val="B008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200877" y="3139614"/>
              <a:ext cx="2509732" cy="2214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457200" lvl="0" indent="-457200" algn="just">
                <a:lnSpc>
                  <a:spcPct val="90000"/>
                </a:lnSpc>
                <a:spcBef>
                  <a:spcPct val="20000"/>
                </a:spcBef>
              </a:pPr>
              <a:r>
                <a:rPr lang="zh-CN" altLang="en-US" sz="2000" b="1" dirty="0">
                  <a:solidFill>
                    <a:srgbClr val="0000CC"/>
                  </a:solidFill>
                  <a:cs typeface="+mn-ea"/>
                  <a:sym typeface="+mn-lt"/>
                </a:rPr>
                <a:t>北宋词人。</a:t>
              </a:r>
            </a:p>
            <a:p>
              <a:pPr marL="457200" lvl="0" indent="-457200" algn="just">
                <a:lnSpc>
                  <a:spcPct val="90000"/>
                </a:lnSpc>
                <a:spcBef>
                  <a:spcPct val="20000"/>
                </a:spcBef>
              </a:pPr>
              <a:r>
                <a:rPr lang="zh-CN" altLang="en-US" sz="2000" b="1" dirty="0">
                  <a:solidFill>
                    <a:srgbClr val="0000CC"/>
                  </a:solidFill>
                  <a:cs typeface="+mn-ea"/>
                  <a:sym typeface="+mn-lt"/>
                </a:rPr>
                <a:t>原名三变，字景庄，</a:t>
              </a:r>
            </a:p>
            <a:p>
              <a:pPr marL="457200" lvl="0" indent="-457200" algn="just">
                <a:lnSpc>
                  <a:spcPct val="90000"/>
                </a:lnSpc>
                <a:spcBef>
                  <a:spcPct val="20000"/>
                </a:spcBef>
              </a:pPr>
              <a:r>
                <a:rPr lang="zh-CN" altLang="en-US" sz="2000" b="1" dirty="0">
                  <a:solidFill>
                    <a:srgbClr val="0000CC"/>
                  </a:solidFill>
                  <a:cs typeface="+mn-ea"/>
                  <a:sym typeface="+mn-lt"/>
                </a:rPr>
                <a:t>后改名为永，字耆（</a:t>
              </a:r>
              <a:r>
                <a:rPr lang="en-US" altLang="zh-CN" sz="2000" b="1" dirty="0" err="1">
                  <a:solidFill>
                    <a:srgbClr val="0000CC"/>
                  </a:solidFill>
                  <a:cs typeface="+mn-ea"/>
                  <a:sym typeface="+mn-lt"/>
                </a:rPr>
                <a:t>qí</a:t>
              </a:r>
              <a:r>
                <a:rPr lang="zh-CN" altLang="en-US" sz="2000" b="1" dirty="0">
                  <a:solidFill>
                    <a:srgbClr val="0000CC"/>
                  </a:solidFill>
                  <a:cs typeface="+mn-ea"/>
                  <a:sym typeface="+mn-lt"/>
                </a:rPr>
                <a:t>）卿。</a:t>
              </a:r>
            </a:p>
            <a:p>
              <a:pPr marL="457200" lvl="0" indent="-457200" algn="just">
                <a:lnSpc>
                  <a:spcPct val="90000"/>
                </a:lnSpc>
                <a:spcBef>
                  <a:spcPct val="20000"/>
                </a:spcBef>
              </a:pPr>
              <a:r>
                <a:rPr lang="zh-CN" altLang="en-US" sz="2000" b="1" dirty="0">
                  <a:solidFill>
                    <a:srgbClr val="0000CC"/>
                  </a:solidFill>
                  <a:cs typeface="+mn-ea"/>
                  <a:sym typeface="+mn-lt"/>
                </a:rPr>
                <a:t>排行第七，崇安（今福建武夷山）人。景祐进士。</a:t>
              </a:r>
            </a:p>
          </p:txBody>
        </p:sp>
        <p:sp>
          <p:nvSpPr>
            <p:cNvPr id="8" name="矩形: 圆角 7"/>
            <p:cNvSpPr/>
            <p:nvPr/>
          </p:nvSpPr>
          <p:spPr>
            <a:xfrm>
              <a:off x="2077535" y="2531166"/>
              <a:ext cx="462675" cy="462675"/>
            </a:xfrm>
            <a:prstGeom prst="roundRect">
              <a:avLst/>
            </a:prstGeom>
            <a:solidFill>
              <a:srgbClr val="B008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cs typeface="+mn-ea"/>
                  <a:sym typeface="+mn-lt"/>
                </a:rPr>
                <a:t>壹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183374" y="697607"/>
            <a:ext cx="4169410" cy="2148978"/>
            <a:chOff x="88992" y="917749"/>
            <a:chExt cx="4169410" cy="2148978"/>
          </a:xfrm>
        </p:grpSpPr>
        <p:sp>
          <p:nvSpPr>
            <p:cNvPr id="12" name="矩形: 圆角 11"/>
            <p:cNvSpPr/>
            <p:nvPr/>
          </p:nvSpPr>
          <p:spPr>
            <a:xfrm>
              <a:off x="2144893" y="2604052"/>
              <a:ext cx="462675" cy="462675"/>
            </a:xfrm>
            <a:prstGeom prst="roundRect">
              <a:avLst/>
            </a:prstGeom>
            <a:noFill/>
            <a:ln>
              <a:solidFill>
                <a:srgbClr val="B008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8992" y="917749"/>
              <a:ext cx="4169410" cy="10877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457200" lvl="0" indent="-457200" algn="just">
                <a:lnSpc>
                  <a:spcPct val="90000"/>
                </a:lnSpc>
                <a:spcBef>
                  <a:spcPct val="20000"/>
                </a:spcBef>
              </a:pPr>
              <a:r>
                <a:rPr lang="zh-CN" altLang="en-US" sz="2400" b="1">
                  <a:solidFill>
                    <a:srgbClr val="0000CC"/>
                  </a:solidFill>
                  <a:cs typeface="+mn-ea"/>
                  <a:sym typeface="+mn-lt"/>
                </a:rPr>
                <a:t>官屯田员外郎。世称</a:t>
              </a:r>
              <a:r>
                <a:rPr lang="zh-CN" altLang="en-US" sz="2400" b="1">
                  <a:solidFill>
                    <a:srgbClr val="FF0000"/>
                  </a:solidFill>
                  <a:cs typeface="+mn-ea"/>
                  <a:sym typeface="+mn-lt"/>
                </a:rPr>
                <a:t>柳七、柳屯田</a:t>
              </a:r>
              <a:r>
                <a:rPr lang="zh-CN" altLang="en-US" sz="2400" b="1">
                  <a:solidFill>
                    <a:srgbClr val="0000CC"/>
                  </a:solidFill>
                  <a:cs typeface="+mn-ea"/>
                  <a:sym typeface="+mn-lt"/>
                </a:rPr>
                <a:t>。为人放荡不羁，终身潦倒。</a:t>
              </a:r>
            </a:p>
          </p:txBody>
        </p:sp>
        <p:sp>
          <p:nvSpPr>
            <p:cNvPr id="14" name="矩形: 圆角 13"/>
            <p:cNvSpPr/>
            <p:nvPr/>
          </p:nvSpPr>
          <p:spPr>
            <a:xfrm>
              <a:off x="2077535" y="2531166"/>
              <a:ext cx="462675" cy="462675"/>
            </a:xfrm>
            <a:prstGeom prst="roundRect">
              <a:avLst/>
            </a:prstGeom>
            <a:solidFill>
              <a:srgbClr val="B008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cs typeface="+mn-ea"/>
                  <a:sym typeface="+mn-lt"/>
                </a:rPr>
                <a:t>贰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172856" y="2321644"/>
            <a:ext cx="4410710" cy="3462020"/>
            <a:chOff x="-1015908" y="2531166"/>
            <a:chExt cx="4410710" cy="3462020"/>
          </a:xfrm>
        </p:grpSpPr>
        <p:sp>
          <p:nvSpPr>
            <p:cNvPr id="16" name="矩形: 圆角 15"/>
            <p:cNvSpPr/>
            <p:nvPr/>
          </p:nvSpPr>
          <p:spPr>
            <a:xfrm>
              <a:off x="2144893" y="2604052"/>
              <a:ext cx="462675" cy="462675"/>
            </a:xfrm>
            <a:prstGeom prst="roundRect">
              <a:avLst/>
            </a:prstGeom>
            <a:noFill/>
            <a:ln>
              <a:solidFill>
                <a:srgbClr val="B008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1015908" y="3686231"/>
              <a:ext cx="4410710" cy="23069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457200" lvl="0" indent="-457200" algn="just">
                <a:lnSpc>
                  <a:spcPct val="90000"/>
                </a:lnSpc>
                <a:spcBef>
                  <a:spcPct val="20000"/>
                </a:spcBef>
              </a:pPr>
              <a:r>
                <a:rPr lang="zh-CN" altLang="en-US" sz="2000" b="1" dirty="0">
                  <a:solidFill>
                    <a:srgbClr val="0000CC"/>
                  </a:solidFill>
                  <a:cs typeface="+mn-ea"/>
                  <a:sym typeface="+mn-lt"/>
                </a:rPr>
                <a:t>其词多描绘</a:t>
              </a:r>
              <a:r>
                <a:rPr lang="zh-CN" altLang="en-US" sz="2000" b="1" dirty="0">
                  <a:solidFill>
                    <a:srgbClr val="FF0000"/>
                  </a:solidFill>
                  <a:cs typeface="+mn-ea"/>
                  <a:sym typeface="+mn-lt"/>
                </a:rPr>
                <a:t>城市风光</a:t>
              </a:r>
              <a:r>
                <a:rPr lang="zh-CN" altLang="en-US" sz="2000" b="1" dirty="0">
                  <a:solidFill>
                    <a:srgbClr val="0000CC"/>
                  </a:solidFill>
                  <a:cs typeface="+mn-ea"/>
                  <a:sym typeface="+mn-lt"/>
                </a:rPr>
                <a:t>和</a:t>
              </a:r>
              <a:r>
                <a:rPr lang="zh-CN" altLang="en-US" sz="2000" b="1" dirty="0">
                  <a:solidFill>
                    <a:srgbClr val="FF0000"/>
                  </a:solidFill>
                  <a:cs typeface="+mn-ea"/>
                  <a:sym typeface="+mn-lt"/>
                </a:rPr>
                <a:t>歌妓生活</a:t>
              </a:r>
              <a:r>
                <a:rPr lang="zh-CN" altLang="en-US" sz="2000" b="1" dirty="0">
                  <a:solidFill>
                    <a:srgbClr val="0000CC"/>
                  </a:solidFill>
                  <a:cs typeface="+mn-ea"/>
                  <a:sym typeface="+mn-lt"/>
                </a:rPr>
                <a:t>，尤长于抒写</a:t>
              </a:r>
              <a:r>
                <a:rPr lang="zh-CN" altLang="en-US" sz="2000" b="1" dirty="0">
                  <a:solidFill>
                    <a:srgbClr val="FF0000"/>
                  </a:solidFill>
                  <a:cs typeface="+mn-ea"/>
                  <a:sym typeface="+mn-lt"/>
                </a:rPr>
                <a:t>羁旅行役</a:t>
              </a:r>
              <a:r>
                <a:rPr lang="zh-CN" altLang="en-US" sz="2000" b="1" dirty="0">
                  <a:solidFill>
                    <a:srgbClr val="0000CC"/>
                  </a:solidFill>
                  <a:cs typeface="+mn-ea"/>
                  <a:sym typeface="+mn-lt"/>
                </a:rPr>
                <a:t>之情。创作   慢</a:t>
              </a:r>
              <a:r>
                <a:rPr lang="zh-CN" altLang="en-US" sz="2000" dirty="0">
                  <a:solidFill>
                    <a:srgbClr val="FF0000"/>
                  </a:solidFill>
                  <a:cs typeface="+mn-ea"/>
                  <a:sym typeface="+mn-lt"/>
                </a:rPr>
                <a:t>（</a:t>
              </a:r>
              <a:r>
                <a:rPr lang="zh-CN" altLang="en-US" sz="2000" b="1" dirty="0">
                  <a:solidFill>
                    <a:srgbClr val="FF0000"/>
                  </a:solidFill>
                  <a:cs typeface="+mn-ea"/>
                  <a:sym typeface="+mn-lt"/>
                </a:rPr>
                <a:t>“ 慢 ” 是慢曲子的省称，指节拍较慢，声调延长</a:t>
              </a:r>
              <a:r>
                <a:rPr lang="zh-CN" altLang="en-US" sz="2000" dirty="0">
                  <a:solidFill>
                    <a:srgbClr val="FF0000"/>
                  </a:solidFill>
                  <a:cs typeface="+mn-ea"/>
                  <a:sym typeface="+mn-lt"/>
                </a:rPr>
                <a:t>）</a:t>
              </a:r>
              <a:r>
                <a:rPr lang="zh-CN" altLang="en-US" sz="2000" b="1" dirty="0">
                  <a:solidFill>
                    <a:srgbClr val="0000CC"/>
                  </a:solidFill>
                  <a:cs typeface="+mn-ea"/>
                  <a:sym typeface="+mn-lt"/>
                </a:rPr>
                <a:t>词独多。铺叙刻画，情景交融，语言通俗，音律谐婉，在当时流传很广，对宋词的发展有一定的影响。有</a:t>
              </a:r>
              <a:r>
                <a:rPr lang="en-US" altLang="zh-CN" sz="2000" b="1" dirty="0">
                  <a:solidFill>
                    <a:srgbClr val="0000CC"/>
                  </a:solidFill>
                  <a:cs typeface="+mn-ea"/>
                  <a:sym typeface="+mn-lt"/>
                </a:rPr>
                <a:t>《</a:t>
              </a:r>
              <a:r>
                <a:rPr lang="zh-CN" altLang="en-US" sz="2000" b="1" dirty="0">
                  <a:solidFill>
                    <a:srgbClr val="0000CC"/>
                  </a:solidFill>
                  <a:cs typeface="+mn-ea"/>
                  <a:sym typeface="+mn-lt"/>
                </a:rPr>
                <a:t>乐章集</a:t>
              </a:r>
              <a:r>
                <a:rPr lang="en-US" altLang="zh-CN" sz="2000" b="1" dirty="0">
                  <a:solidFill>
                    <a:srgbClr val="0000CC"/>
                  </a:solidFill>
                  <a:cs typeface="+mn-ea"/>
                  <a:sym typeface="+mn-lt"/>
                </a:rPr>
                <a:t>》</a:t>
              </a:r>
              <a:r>
                <a:rPr lang="zh-CN" altLang="en-US" sz="2000" b="1" dirty="0">
                  <a:solidFill>
                    <a:srgbClr val="0000CC"/>
                  </a:solidFill>
                  <a:cs typeface="+mn-ea"/>
                  <a:sym typeface="+mn-lt"/>
                </a:rPr>
                <a:t>。</a:t>
              </a:r>
            </a:p>
          </p:txBody>
        </p:sp>
        <p:sp>
          <p:nvSpPr>
            <p:cNvPr id="18" name="矩形: 圆角 17"/>
            <p:cNvSpPr/>
            <p:nvPr/>
          </p:nvSpPr>
          <p:spPr>
            <a:xfrm>
              <a:off x="2077535" y="2531166"/>
              <a:ext cx="462675" cy="462675"/>
            </a:xfrm>
            <a:prstGeom prst="roundRect">
              <a:avLst/>
            </a:prstGeom>
            <a:solidFill>
              <a:srgbClr val="B008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cs typeface="+mn-ea"/>
                  <a:sym typeface="+mn-lt"/>
                </a:rPr>
                <a:t>叁</a:t>
              </a:r>
            </a:p>
          </p:txBody>
        </p:sp>
      </p:grpSp>
      <p:pic>
        <p:nvPicPr>
          <p:cNvPr id="19" name="图片 18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0081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9754276" y="319770"/>
            <a:ext cx="3347526" cy="2162502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28233" y="-121086"/>
            <a:ext cx="3263767" cy="157297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910070" y="1787525"/>
            <a:ext cx="5281930" cy="49148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lvl="0" indent="-342900">
              <a:lnSpc>
                <a:spcPct val="120000"/>
              </a:lnSpc>
              <a:spcBef>
                <a:spcPct val="20000"/>
              </a:spcBef>
              <a:buChar char="•"/>
            </a:pPr>
            <a:r>
              <a:rPr lang="zh-CN" altLang="en-US" sz="2400" b="1">
                <a:solidFill>
                  <a:srgbClr val="FF0000"/>
                </a:solidFill>
                <a:cs typeface="+mn-ea"/>
                <a:sym typeface="+mn-lt"/>
              </a:rPr>
              <a:t>风格以纤细婉丽，幽怨低回为主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61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 advTm="30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3"/>
          <p:cNvSpPr/>
          <p:nvPr/>
        </p:nvSpPr>
        <p:spPr>
          <a:xfrm>
            <a:off x="5562600" y="0"/>
            <a:ext cx="5105400" cy="95313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800" b="1">
                <a:solidFill>
                  <a:srgbClr val="009999"/>
                </a:solidFill>
                <a:latin typeface="+mn-lt"/>
                <a:ea typeface="+mn-ea"/>
                <a:cs typeface="+mn-ea"/>
                <a:sym typeface="+mn-lt"/>
              </a:rPr>
              <a:t>   </a:t>
            </a:r>
          </a:p>
          <a:p>
            <a:pPr lvl="0"/>
            <a:endParaRPr lang="zh-CN" altLang="en-US" sz="2800" b="1">
              <a:solidFill>
                <a:srgbClr val="00999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962" name="Rectangle 4"/>
          <p:cNvSpPr/>
          <p:nvPr/>
        </p:nvSpPr>
        <p:spPr>
          <a:xfrm>
            <a:off x="736600" y="193675"/>
            <a:ext cx="5969000" cy="5632311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dirty="0">
                <a:solidFill>
                  <a:srgbClr val="66FF33"/>
                </a:solidFill>
                <a:latin typeface="+mn-lt"/>
                <a:ea typeface="+mn-ea"/>
                <a:cs typeface="+mn-ea"/>
                <a:sym typeface="+mn-lt"/>
              </a:rPr>
              <a:t>          </a:t>
            </a:r>
            <a:r>
              <a:rPr lang="zh-CN" altLang="en-US" sz="2400" b="1" dirty="0">
                <a:latin typeface="+mn-lt"/>
                <a:ea typeface="+mn-ea"/>
                <a:cs typeface="+mn-ea"/>
                <a:sym typeface="+mn-lt"/>
              </a:rPr>
              <a:t>柳永才情卓著，但一生仕途坎坷，少年时到汴京应试，狂放不羁，由于擅长词曲，熟悉了许多</a:t>
            </a:r>
            <a:r>
              <a:rPr lang="zh-CN" altLang="en-US" sz="2400" b="1" dirty="0" smtClean="0">
                <a:latin typeface="+mn-lt"/>
                <a:ea typeface="+mn-ea"/>
                <a:cs typeface="+mn-ea"/>
                <a:sym typeface="+mn-lt"/>
              </a:rPr>
              <a:t>歌妓，经常流连于</a:t>
            </a:r>
            <a:r>
              <a:rPr lang="zh-CN" altLang="en-US" sz="2400" b="1" dirty="0" smtClean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秦楼楚馆</a:t>
            </a:r>
            <a:r>
              <a:rPr lang="zh-CN" altLang="en-US" sz="2400" b="1" dirty="0" smtClean="0">
                <a:latin typeface="+mn-lt"/>
                <a:ea typeface="+mn-ea"/>
                <a:cs typeface="+mn-ea"/>
                <a:sym typeface="+mn-lt"/>
              </a:rPr>
              <a:t>，为她们填词作曲，表现了一种浪子作风。柳永因了这举第不进倍受打击，之后在汴京、苏州、杭州一带过着流浪的生活。</a:t>
            </a:r>
            <a:r>
              <a:rPr lang="zh-CN" altLang="zh-CN" sz="2400" b="1" dirty="0" smtClean="0">
                <a:latin typeface="+mn-lt"/>
                <a:ea typeface="+mn-ea"/>
                <a:cs typeface="+mn-ea"/>
                <a:sym typeface="+mn-lt"/>
              </a:rPr>
              <a:t>54</a:t>
            </a:r>
            <a:r>
              <a:rPr lang="zh-CN" altLang="en-US" sz="2400" b="1" dirty="0" smtClean="0">
                <a:latin typeface="+mn-lt"/>
                <a:ea typeface="+mn-ea"/>
                <a:cs typeface="+mn-ea"/>
                <a:sym typeface="+mn-lt"/>
              </a:rPr>
              <a:t>岁方考取进士，做过几任小官。晚年客死襄阳，家无余财，群妓合金葬之南外 。</a:t>
            </a:r>
          </a:p>
          <a:p>
            <a:pPr lvl="0"/>
            <a:r>
              <a:rPr lang="zh-CN" altLang="en-US" sz="2400" b="1" dirty="0" smtClean="0">
                <a:latin typeface="+mn-lt"/>
                <a:ea typeface="+mn-ea"/>
                <a:cs typeface="+mn-ea"/>
                <a:sym typeface="+mn-lt"/>
              </a:rPr>
              <a:t>      </a:t>
            </a:r>
            <a:r>
              <a:rPr lang="zh-CN" altLang="en-US" sz="2400" b="1" dirty="0">
                <a:latin typeface="+mn-lt"/>
                <a:ea typeface="+mn-ea"/>
                <a:cs typeface="+mn-ea"/>
                <a:sym typeface="+mn-lt"/>
              </a:rPr>
              <a:t>在北宋著名词人中，他的官位最低，但在词史上却占有重要地位。他是我国历史上第一个专力写词的作者，也是第一个大量写作慢词的词人。</a:t>
            </a:r>
          </a:p>
          <a:p>
            <a:pPr lvl="0"/>
            <a:r>
              <a:rPr lang="zh-CN" altLang="en-US" sz="2400" b="1" dirty="0">
                <a:latin typeface="+mn-lt"/>
                <a:ea typeface="+mn-ea"/>
                <a:cs typeface="+mn-ea"/>
                <a:sym typeface="+mn-lt"/>
              </a:rPr>
              <a:t>        他的词在当时便为人传唱，据说“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凡有井水处，即能歌柳词</a:t>
            </a:r>
            <a:r>
              <a:rPr lang="zh-CN" altLang="en-US" sz="2400" b="1" dirty="0">
                <a:latin typeface="+mn-lt"/>
                <a:ea typeface="+mn-ea"/>
                <a:cs typeface="+mn-ea"/>
                <a:sym typeface="+mn-lt"/>
              </a:rPr>
              <a:t>”。</a:t>
            </a:r>
            <a:endParaRPr lang="en-US" altLang="zh-CN" sz="2400" b="1" dirty="0">
              <a:latin typeface="+mn-lt"/>
              <a:ea typeface="+mn-ea"/>
              <a:cs typeface="+mn-ea"/>
              <a:sym typeface="+mn-lt"/>
            </a:endParaRPr>
          </a:p>
          <a:p>
            <a:pPr lvl="0"/>
            <a:r>
              <a:rPr lang="en-US" altLang="zh-CN" sz="2400" b="1" dirty="0">
                <a:latin typeface="+mn-lt"/>
                <a:ea typeface="+mn-ea"/>
                <a:cs typeface="+mn-ea"/>
                <a:sym typeface="+mn-lt"/>
              </a:rPr>
              <a:t>        </a:t>
            </a:r>
            <a:endParaRPr lang="zh-CN" altLang="en-US" sz="2400" b="1" dirty="0"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4096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1800" y="228600"/>
            <a:ext cx="3540125" cy="59436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 fill="hold"/>
                                        <p:tgtEl>
                                          <p:spTgt spid="40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标题 82945"/>
          <p:cNvSpPr>
            <a:spLocks noGrp="1"/>
          </p:cNvSpPr>
          <p:nvPr>
            <p:ph type="title"/>
          </p:nvPr>
        </p:nvSpPr>
        <p:spPr>
          <a:xfrm>
            <a:off x="4313238" y="1214438"/>
            <a:ext cx="3619500" cy="857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lvl="0"/>
            <a:r>
              <a:rPr lang="en-US" altLang="zh-CN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  </a:t>
            </a:r>
          </a:p>
        </p:txBody>
      </p:sp>
      <p:sp>
        <p:nvSpPr>
          <p:cNvPr id="37890" name="矩形 82946"/>
          <p:cNvSpPr/>
          <p:nvPr/>
        </p:nvSpPr>
        <p:spPr>
          <a:xfrm>
            <a:off x="508196" y="321311"/>
            <a:ext cx="11034229" cy="63709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　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　柳永大约在公元</a:t>
            </a:r>
            <a:r>
              <a:rPr lang="en-US" alt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1 0 1 7 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年，宋真宗天禧元年时到京城赶考。以自己的才华他有充分的信心金榜题名，而且幻想着有一番大作为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。</a:t>
            </a:r>
            <a:endParaRPr lang="en-US" altLang="zh-CN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ea"/>
              <a:sym typeface="+mn-lt"/>
            </a:endParaRPr>
          </a:p>
          <a:p>
            <a:pPr lvl="0"/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谁知第一次考试没有考上，他不在乎，轻轻一笑，填词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道：“</a:t>
            </a:r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富贵岂由人，时会高志须酬。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”等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了</a:t>
            </a:r>
            <a:r>
              <a:rPr lang="en-US" alt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5 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年，第二次开科又没有考上，这回他忍不住要发牢骚了，便写了那首著名的</a:t>
            </a:r>
            <a:r>
              <a:rPr lang="en-US" altLang="zh-C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《</a:t>
            </a:r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鹤冲天</a:t>
            </a:r>
            <a:r>
              <a:rPr lang="en-US" alt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》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：</a:t>
            </a:r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黄金榜上，偶失龙头望。明代暂遗贤，如何向</a:t>
            </a:r>
            <a:r>
              <a:rPr lang="en-US" altLang="zh-CN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? </a:t>
            </a:r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未遂风云便，争不恣狂荡</a:t>
            </a:r>
            <a:r>
              <a:rPr lang="en-US" altLang="zh-CN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? </a:t>
            </a:r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何须论得丧。才子词人，自是白衣卿相。</a:t>
            </a:r>
          </a:p>
          <a:p>
            <a:pPr lvl="0"/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　　烟花巷陌，依约丹青屏障。幸有意中人，堪寻访。且恁偎红倚翠，风流事，平生畅。青春都一饷。忍把浮名，换了浅斟低唱。</a:t>
            </a:r>
          </a:p>
          <a:p>
            <a:pPr lvl="0"/>
            <a:endParaRPr lang="en-US" altLang="zh-CN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+mn-ea"/>
              <a:sym typeface="+mn-lt"/>
            </a:endParaRPr>
          </a:p>
          <a:p>
            <a:pPr lvl="0"/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柳永这首牢骚歌不胫而走，传到了宫里，宋仁宗一听大为恼火，并记在心里。柳永在京城又挨了三年，参加了下一次考试，这次好不容易通过了，但临到皇帝圈点放榜时，宋仁宗说：“</a:t>
            </a:r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且去浅斟低唱，何要浮名</a:t>
            </a:r>
            <a:r>
              <a:rPr lang="en-US" altLang="zh-CN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?</a:t>
            </a:r>
            <a:r>
              <a:rPr lang="en-US" altLang="zh-CN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 ”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又把他给勾掉了。这次打击实在太大，柳永就更深地扎到市民堆里去写他的歌词，并且不无解嘲地说：“我是</a:t>
            </a:r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奉旨填词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。”</a:t>
            </a:r>
            <a:endParaRPr lang="en-US" altLang="zh-CN" sz="2400" b="1" dirty="0"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  <a:cs typeface="+mn-ea"/>
              <a:sym typeface="+mn-lt"/>
            </a:endParaRPr>
          </a:p>
          <a:p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之后柳永流落于汴京、苏州、杭州等地，每到一地都流连于秦楼楚馆，为歌伎填词作曲。</a:t>
            </a:r>
            <a:r>
              <a:rPr lang="zh-CN" altLang="en-US" sz="2400" b="1" dirty="0">
                <a:latin typeface="+mn-ea"/>
                <a:ea typeface="+mn-ea"/>
                <a:cs typeface="+mn-ea"/>
                <a:sym typeface="+mn-lt"/>
              </a:rPr>
              <a:t>放荡不羁，终身潦倒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，最后，他在饱受世态炎凉，“怪胆狂情”逐渐消退时，才改名柳永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  <a:cs typeface="+mn-ea"/>
                <a:sym typeface="+mn-lt"/>
              </a:rPr>
              <a:t>。</a:t>
            </a:r>
            <a:endParaRPr lang="zh-CN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  <a:cs typeface="+mn-ea"/>
              <a:sym typeface="+mn-lt"/>
            </a:endParaRPr>
          </a:p>
        </p:txBody>
      </p:sp>
      <p:sp>
        <p:nvSpPr>
          <p:cNvPr id="37891" name="矩形 82947"/>
          <p:cNvSpPr/>
          <p:nvPr/>
        </p:nvSpPr>
        <p:spPr>
          <a:xfrm>
            <a:off x="1097280" y="2396173"/>
            <a:ext cx="8636000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　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　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0081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7732952" y="3010357"/>
            <a:ext cx="3347526" cy="2162502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417389" y="372321"/>
            <a:ext cx="6690077" cy="775935"/>
            <a:chOff x="4327030" y="1667303"/>
            <a:chExt cx="3600089" cy="586163"/>
          </a:xfrm>
        </p:grpSpPr>
        <p:sp>
          <p:nvSpPr>
            <p:cNvPr id="3" name="矩形: 圆角 2"/>
            <p:cNvSpPr/>
            <p:nvPr/>
          </p:nvSpPr>
          <p:spPr>
            <a:xfrm>
              <a:off x="4387706" y="1727979"/>
              <a:ext cx="464811" cy="464811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cs typeface="+mn-ea"/>
                  <a:sym typeface="+mn-lt"/>
                </a:rPr>
                <a:t>贰</a:t>
              </a:r>
            </a:p>
          </p:txBody>
        </p:sp>
        <p:sp>
          <p:nvSpPr>
            <p:cNvPr id="4" name="矩形: 圆角 3"/>
            <p:cNvSpPr/>
            <p:nvPr/>
          </p:nvSpPr>
          <p:spPr>
            <a:xfrm>
              <a:off x="4327030" y="1667303"/>
              <a:ext cx="586163" cy="586163"/>
            </a:xfrm>
            <a:prstGeom prst="round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5110512" y="1775718"/>
              <a:ext cx="2816607" cy="3952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rgbClr val="FF0000"/>
                  </a:solidFill>
                  <a:cs typeface="+mn-ea"/>
                  <a:sym typeface="+mn-lt"/>
                </a:rPr>
                <a:t>思考</a:t>
              </a:r>
              <a:r>
                <a:rPr lang="zh-CN" altLang="en-US" sz="2800" b="1" dirty="0" smtClean="0">
                  <a:solidFill>
                    <a:srgbClr val="FF0000"/>
                  </a:solidFill>
                  <a:cs typeface="+mn-ea"/>
                  <a:sym typeface="+mn-lt"/>
                </a:rPr>
                <a:t>问题：内容表达（写什么）</a:t>
              </a:r>
              <a:endParaRPr lang="zh-CN" altLang="en-US" sz="2800" b="1" dirty="0">
                <a:solidFill>
                  <a:srgbClr val="FF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62515" y="1638529"/>
            <a:ext cx="8143598" cy="3874907"/>
            <a:chOff x="957802" y="1764394"/>
            <a:chExt cx="8143598" cy="3874907"/>
          </a:xfrm>
        </p:grpSpPr>
        <p:sp>
          <p:nvSpPr>
            <p:cNvPr id="9" name="矩形 8"/>
            <p:cNvSpPr/>
            <p:nvPr/>
          </p:nvSpPr>
          <p:spPr>
            <a:xfrm>
              <a:off x="3005400" y="3473887"/>
              <a:ext cx="6096000" cy="45403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b="0" i="0">
                  <a:solidFill>
                    <a:srgbClr val="0F0F0F"/>
                  </a:solidFill>
                  <a:effectLst/>
                  <a:cs typeface="+mn-ea"/>
                  <a:sym typeface="+mn-lt"/>
                </a:rPr>
                <a:t>。</a:t>
              </a:r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957802" y="1764394"/>
              <a:ext cx="6479097" cy="3874907"/>
              <a:chOff x="930533" y="1915881"/>
              <a:chExt cx="6479097" cy="3874907"/>
            </a:xfrm>
          </p:grpSpPr>
          <p:grpSp>
            <p:nvGrpSpPr>
              <p:cNvPr id="8" name="组合 7"/>
              <p:cNvGrpSpPr/>
              <p:nvPr/>
            </p:nvGrpSpPr>
            <p:grpSpPr>
              <a:xfrm>
                <a:off x="930533" y="1915881"/>
                <a:ext cx="5997647" cy="1520609"/>
                <a:chOff x="1259243" y="1876124"/>
                <a:chExt cx="5997647" cy="1520609"/>
              </a:xfrm>
              <a:noFill/>
            </p:grpSpPr>
            <p:sp>
              <p:nvSpPr>
                <p:cNvPr id="6" name="矩形: 圆角 5"/>
                <p:cNvSpPr/>
                <p:nvPr/>
              </p:nvSpPr>
              <p:spPr>
                <a:xfrm>
                  <a:off x="1259243" y="1876143"/>
                  <a:ext cx="5997647" cy="1219201"/>
                </a:xfrm>
                <a:prstGeom prst="roundRect">
                  <a:avLst/>
                </a:prstGeom>
                <a:grpFill/>
                <a:ln>
                  <a:solidFill>
                    <a:srgbClr val="B0081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" name="矩形 6"/>
                <p:cNvSpPr/>
                <p:nvPr/>
              </p:nvSpPr>
              <p:spPr>
                <a:xfrm>
                  <a:off x="1625154" y="1876124"/>
                  <a:ext cx="4922924" cy="1520609"/>
                </a:xfrm>
                <a:prstGeom prst="rect">
                  <a:avLst/>
                </a:prstGeom>
                <a:grpFill/>
              </p:spPr>
              <p:txBody>
                <a:bodyPr wrap="square">
                  <a:spAutoFit/>
                </a:bodyPr>
                <a:lstStyle/>
                <a:p>
                  <a:pPr marL="609600" lvl="0" indent="-609600">
                    <a:spcBef>
                      <a:spcPct val="20000"/>
                    </a:spcBef>
                    <a:buClr>
                      <a:schemeClr val="accent1"/>
                    </a:buClr>
                    <a:buFont typeface="Wingdings" panose="05000000000000000000" pitchFamily="2" charset="2"/>
                    <a:buChar char="l"/>
                  </a:pPr>
                  <a:r>
                    <a:rPr lang="en-US" altLang="zh-CN" sz="2800" b="1" dirty="0">
                      <a:solidFill>
                        <a:srgbClr val="3333FF"/>
                      </a:solidFill>
                      <a:cs typeface="+mn-ea"/>
                      <a:sym typeface="+mn-lt"/>
                      <a:hlinkClick r:id="rId4" action="ppaction://hlinkfile"/>
                    </a:rPr>
                    <a:t>《</a:t>
                  </a:r>
                  <a:r>
                    <a:rPr lang="zh-CN" altLang="en-US" sz="2800" b="1" dirty="0">
                      <a:solidFill>
                        <a:srgbClr val="3333FF"/>
                      </a:solidFill>
                      <a:cs typeface="+mn-ea"/>
                      <a:sym typeface="+mn-lt"/>
                      <a:hlinkClick r:id="rId4" action="ppaction://hlinkfile"/>
                    </a:rPr>
                    <a:t>望海潮</a:t>
                  </a:r>
                  <a:r>
                    <a:rPr lang="en-US" altLang="zh-CN" sz="2800" b="1" dirty="0">
                      <a:solidFill>
                        <a:srgbClr val="3333FF"/>
                      </a:solidFill>
                      <a:cs typeface="+mn-ea"/>
                      <a:sym typeface="+mn-lt"/>
                      <a:hlinkClick r:id="rId4" action="ppaction://hlinkfile"/>
                    </a:rPr>
                    <a:t>》</a:t>
                  </a:r>
                  <a:r>
                    <a:rPr lang="zh-CN" altLang="en-US" sz="2800" b="1" dirty="0">
                      <a:solidFill>
                        <a:schemeClr val="tx1"/>
                      </a:solidFill>
                      <a:cs typeface="+mn-ea"/>
                      <a:sym typeface="+mn-lt"/>
                    </a:rPr>
                    <a:t>一词描绘了一种</a:t>
                  </a:r>
                  <a:r>
                    <a:rPr lang="zh-CN" altLang="en-US" sz="2800" b="1" u="sng" dirty="0">
                      <a:solidFill>
                        <a:schemeClr val="tx1"/>
                      </a:solidFill>
                      <a:cs typeface="+mn-ea"/>
                      <a:sym typeface="+mn-lt"/>
                    </a:rPr>
                    <a:t>怎样的</a:t>
                  </a:r>
                  <a:r>
                    <a:rPr lang="zh-CN" altLang="en-US" sz="2800" b="1" dirty="0">
                      <a:solidFill>
                        <a:schemeClr val="tx1"/>
                      </a:solidFill>
                      <a:cs typeface="+mn-ea"/>
                      <a:sym typeface="+mn-lt"/>
                    </a:rPr>
                    <a:t>都市生活景象？</a:t>
                  </a:r>
                  <a:endParaRPr lang="zh-CN" altLang="en-US" sz="2800" b="1" dirty="0">
                    <a:solidFill>
                      <a:srgbClr val="3333FF"/>
                    </a:solidFill>
                    <a:cs typeface="+mn-ea"/>
                    <a:sym typeface="+mn-lt"/>
                  </a:endParaRPr>
                </a:p>
                <a:p>
                  <a:pPr>
                    <a:lnSpc>
                      <a:spcPct val="150000"/>
                    </a:lnSpc>
                  </a:pPr>
                  <a:endParaRPr lang="zh-CN" altLang="en-US" sz="2800" b="0" i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1" name="矩形: 圆角 10"/>
              <p:cNvSpPr/>
              <p:nvPr/>
            </p:nvSpPr>
            <p:spPr>
              <a:xfrm>
                <a:off x="1236095" y="4335780"/>
                <a:ext cx="6173535" cy="1455008"/>
              </a:xfrm>
              <a:prstGeom prst="roundRect">
                <a:avLst/>
              </a:prstGeom>
              <a:noFill/>
              <a:ln>
                <a:solidFill>
                  <a:srgbClr val="B0081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2800" b="1">
                    <a:solidFill>
                      <a:schemeClr val="tx1"/>
                    </a:solidFill>
                    <a:cs typeface="+mn-ea"/>
                    <a:sym typeface="+mn-lt"/>
                  </a:rPr>
                  <a:t>试说说作者是</a:t>
                </a:r>
                <a:r>
                  <a:rPr lang="zh-CN" altLang="en-US" sz="2800" b="1" u="sng">
                    <a:solidFill>
                      <a:schemeClr val="tx1"/>
                    </a:solidFill>
                    <a:cs typeface="+mn-ea"/>
                    <a:sym typeface="+mn-lt"/>
                  </a:rPr>
                  <a:t>从哪些方面</a:t>
                </a:r>
                <a:r>
                  <a:rPr lang="zh-CN" altLang="en-US" sz="2800" b="1">
                    <a:solidFill>
                      <a:schemeClr val="tx1"/>
                    </a:solidFill>
                    <a:cs typeface="+mn-ea"/>
                    <a:sym typeface="+mn-lt"/>
                  </a:rPr>
                  <a:t>描写杭州的繁华与美丽的，抒发了他怎样的情怀</a:t>
                </a:r>
              </a:p>
              <a:p>
                <a:pPr algn="ctr"/>
                <a:endParaRPr lang="zh-CN" altLang="en-US" sz="2800" b="1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8233" y="-121086"/>
            <a:ext cx="3263767" cy="1572975"/>
          </a:xfrm>
          <a:prstGeom prst="rect">
            <a:avLst/>
          </a:prstGeom>
        </p:spPr>
      </p:pic>
      <p:grpSp>
        <p:nvGrpSpPr>
          <p:cNvPr id="59393" name="组合 71681"/>
          <p:cNvGrpSpPr>
            <a:grpSpLocks noChangeAspect="1"/>
          </p:cNvGrpSpPr>
          <p:nvPr/>
        </p:nvGrpSpPr>
        <p:grpSpPr>
          <a:xfrm>
            <a:off x="6986905" y="1354455"/>
            <a:ext cx="4907280" cy="3818255"/>
            <a:chOff x="0" y="0"/>
            <a:chExt cx="4317" cy="3234"/>
          </a:xfrm>
        </p:grpSpPr>
        <p:pic>
          <p:nvPicPr>
            <p:cNvPr id="59394" name="文本占位符 71682" descr="rurl4_b=3353f91a60de61cd9e34ac1e32fb661699501a0f908f82ecb77d8c2d360f9c32ead81f5e925f31e00bfda67883b3aa9c44d5d1ca96dc15cf540cb0aa1e80f8516f1f755ad55dcba320176af6cf72405752bd4861&amp;a=74&amp;b=74"/>
            <p:cNvPicPr>
              <a:picLocks noGrp="1" noChangeAspect="1"/>
            </p:cNvPicPr>
            <p:nvPr>
              <p:ph type="body" idx="4294967295"/>
            </p:nvPr>
          </p:nvPicPr>
          <p:blipFill>
            <a:blip r:embed="rId6"/>
            <a:stretch>
              <a:fillRect/>
            </a:stretch>
          </p:blipFill>
          <p:spPr>
            <a:xfrm>
              <a:off x="0" y="0"/>
              <a:ext cx="2158" cy="32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59395" name="图片 71683" descr="rurl4_b=3353f91a60de61cd9e34ac1e32fb6616c7f16776f38d6c59fc193efd6db47876e6779938f040e122bf98b742b92636dfbdd4e0742ff0add629909094eb890678197abff238cc95bee9f0b001352f50d425ee4fec&amp;a=75&amp;b=75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151" y="0"/>
              <a:ext cx="2166" cy="323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372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 advTm="33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389743" y="552213"/>
            <a:ext cx="11802257" cy="754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b="1" dirty="0">
                <a:cs typeface="+mn-ea"/>
                <a:sym typeface="+mn-lt"/>
              </a:rPr>
              <a:t>《</a:t>
            </a:r>
            <a:r>
              <a:rPr lang="zh-CN" altLang="en-US" sz="2800" b="1" dirty="0">
                <a:cs typeface="+mn-ea"/>
                <a:sym typeface="+mn-lt"/>
              </a:rPr>
              <a:t>望海潮</a:t>
            </a:r>
            <a:r>
              <a:rPr lang="en-US" altLang="zh-CN" sz="2800" b="1" dirty="0">
                <a:cs typeface="+mn-ea"/>
                <a:sym typeface="+mn-lt"/>
              </a:rPr>
              <a:t>·</a:t>
            </a:r>
            <a:r>
              <a:rPr lang="zh-CN" altLang="en-US" sz="2800" b="1" dirty="0">
                <a:cs typeface="+mn-ea"/>
                <a:sym typeface="+mn-lt"/>
              </a:rPr>
              <a:t>东南形胜</a:t>
            </a:r>
            <a:r>
              <a:rPr lang="en-US" altLang="zh-CN" sz="2800" b="1" dirty="0">
                <a:cs typeface="+mn-ea"/>
                <a:sym typeface="+mn-lt"/>
              </a:rPr>
              <a:t>》</a:t>
            </a:r>
          </a:p>
          <a:p>
            <a:pPr lvl="0"/>
            <a:endParaRPr lang="en-US" altLang="zh-CN" sz="2800" b="1" dirty="0">
              <a:cs typeface="+mn-ea"/>
              <a:sym typeface="+mn-lt"/>
            </a:endParaRPr>
          </a:p>
          <a:p>
            <a:pPr lvl="0"/>
            <a:r>
              <a:rPr lang="zh-CN" altLang="en-US" sz="2800" b="1" dirty="0">
                <a:cs typeface="+mn-ea"/>
                <a:sym typeface="+mn-lt"/>
              </a:rPr>
              <a:t>东南形胜，三吴都会，钱塘自古繁华。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dist="35921" dir="2700000" algn="ctr">
                    <a:srgbClr val="C0C0C0">
                      <a:alpha val="78000"/>
                    </a:srgbClr>
                  </a:outerShdw>
                </a:effectLst>
                <a:cs typeface="+mn-ea"/>
                <a:sym typeface="+mn-lt"/>
              </a:rPr>
              <a:t>总括钱塘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dist="35921" dir="2700000" algn="ctr">
                    <a:srgbClr val="C0C0C0">
                      <a:alpha val="78000"/>
                    </a:srgbClr>
                  </a:outerShdw>
                </a:effectLst>
                <a:cs typeface="+mn-ea"/>
                <a:sym typeface="+mn-lt"/>
              </a:rPr>
              <a:t>繁华</a:t>
            </a:r>
            <a:endParaRPr lang="en-US" altLang="zh-CN" sz="2800" b="1" dirty="0">
              <a:solidFill>
                <a:srgbClr val="FF0000"/>
              </a:solidFill>
              <a:effectLst>
                <a:outerShdw dist="35921" dir="2700000" algn="ctr">
                  <a:srgbClr val="C0C0C0">
                    <a:alpha val="78000"/>
                  </a:srgbClr>
                </a:outerShdw>
              </a:effectLst>
              <a:cs typeface="+mn-ea"/>
              <a:sym typeface="+mn-lt"/>
            </a:endParaRPr>
          </a:p>
          <a:p>
            <a:r>
              <a:rPr lang="zh-CN" altLang="en-US" sz="2800" b="1" dirty="0" smtClean="0">
                <a:cs typeface="+mn-ea"/>
                <a:sym typeface="+mn-lt"/>
              </a:rPr>
              <a:t>烟</a:t>
            </a:r>
            <a:r>
              <a:rPr lang="zh-CN" altLang="en-US" sz="2800" b="1" dirty="0">
                <a:cs typeface="+mn-ea"/>
                <a:sym typeface="+mn-lt"/>
              </a:rPr>
              <a:t>柳画桥，风帘翠幕，参差十万人家</a:t>
            </a:r>
            <a:r>
              <a:rPr lang="zh-CN" altLang="en-US" sz="2800" b="1" dirty="0" smtClean="0">
                <a:cs typeface="+mn-ea"/>
                <a:sym typeface="+mn-lt"/>
              </a:rPr>
              <a:t>。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dist="35921" dir="2700000" algn="ctr">
                    <a:srgbClr val="C0C0C0">
                      <a:alpha val="78000"/>
                    </a:srgbClr>
                  </a:outerShdw>
                </a:effectLst>
                <a:cs typeface="+mn-ea"/>
                <a:sym typeface="+mn-lt"/>
              </a:rPr>
              <a:t>居民区的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dist="35921" dir="2700000" algn="ctr">
                    <a:srgbClr val="C0C0C0">
                      <a:alpha val="78000"/>
                    </a:srgbClr>
                  </a:outerShdw>
                </a:effectLst>
                <a:cs typeface="+mn-ea"/>
                <a:sym typeface="+mn-lt"/>
              </a:rPr>
              <a:t>繁华，整个城市精神风貌</a:t>
            </a:r>
            <a:endParaRPr lang="en-US" altLang="zh-CN" sz="2800" b="1" dirty="0" smtClean="0">
              <a:cs typeface="+mn-ea"/>
              <a:sym typeface="+mn-lt"/>
            </a:endParaRPr>
          </a:p>
          <a:p>
            <a:pPr lvl="0"/>
            <a:r>
              <a:rPr lang="zh-CN" altLang="en-US" sz="2800" b="1" dirty="0">
                <a:cs typeface="+mn-ea"/>
                <a:sym typeface="+mn-lt"/>
              </a:rPr>
              <a:t>云树绕堤沙，怒涛卷霜雪，天堑无涯。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dist="35921" dir="2700000" algn="ctr">
                    <a:srgbClr val="C0C0C0">
                      <a:alpha val="78000"/>
                    </a:srgbClr>
                  </a:outerShdw>
                </a:effectLst>
                <a:cs typeface="+mn-ea"/>
                <a:sym typeface="+mn-lt"/>
              </a:rPr>
              <a:t>钱塘湖的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dist="35921" dir="2700000" algn="ctr">
                    <a:srgbClr val="C0C0C0">
                      <a:alpha val="78000"/>
                    </a:srgbClr>
                  </a:outerShdw>
                </a:effectLst>
                <a:cs typeface="+mn-ea"/>
                <a:sym typeface="+mn-lt"/>
              </a:rPr>
              <a:t>雄伟壮丽</a:t>
            </a:r>
            <a:endParaRPr lang="en-US" altLang="zh-CN" sz="2800" b="1" dirty="0">
              <a:solidFill>
                <a:srgbClr val="FF0000"/>
              </a:solidFill>
              <a:effectLst>
                <a:outerShdw dist="35921" dir="2700000" algn="ctr">
                  <a:srgbClr val="C0C0C0">
                    <a:alpha val="78000"/>
                  </a:srgbClr>
                </a:outerShdw>
              </a:effectLst>
              <a:cs typeface="+mn-ea"/>
              <a:sym typeface="+mn-lt"/>
            </a:endParaRPr>
          </a:p>
          <a:p>
            <a:pPr lvl="0"/>
            <a:r>
              <a:rPr lang="zh-CN" altLang="en-US" sz="2800" b="1" dirty="0">
                <a:cs typeface="+mn-ea"/>
                <a:sym typeface="+mn-lt"/>
              </a:rPr>
              <a:t>市列珠玑，户盈罗绮，竞豪奢。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dist="35921" dir="2700000" algn="ctr">
                    <a:srgbClr val="C0C0C0">
                      <a:alpha val="78000"/>
                    </a:srgbClr>
                  </a:outerShdw>
                </a:effectLst>
                <a:cs typeface="+mn-ea"/>
                <a:sym typeface="+mn-lt"/>
              </a:rPr>
              <a:t>人民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dist="35921" dir="2700000" algn="ctr">
                    <a:srgbClr val="C0C0C0">
                      <a:alpha val="78000"/>
                    </a:srgbClr>
                  </a:outerShdw>
                </a:effectLst>
                <a:cs typeface="+mn-ea"/>
                <a:sym typeface="+mn-lt"/>
              </a:rPr>
              <a:t>富有、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dist="35921" dir="2700000" algn="ctr">
                    <a:srgbClr val="C0C0C0">
                      <a:alpha val="78000"/>
                    </a:srgbClr>
                  </a:outerShdw>
                </a:effectLst>
                <a:cs typeface="+mn-ea"/>
                <a:sym typeface="+mn-lt"/>
              </a:rPr>
              <a:t>穷奢极侈</a:t>
            </a:r>
          </a:p>
          <a:p>
            <a:pPr lvl="0"/>
            <a:endParaRPr lang="zh-CN" altLang="en-US" sz="2800" b="1" dirty="0" smtClean="0">
              <a:cs typeface="+mn-ea"/>
              <a:sym typeface="+mn-lt"/>
            </a:endParaRPr>
          </a:p>
          <a:p>
            <a:r>
              <a:rPr lang="zh-CN" altLang="en-US" sz="2800" b="1" dirty="0">
                <a:solidFill>
                  <a:srgbClr val="FF3300"/>
                </a:solidFill>
                <a:cs typeface="+mn-ea"/>
                <a:sym typeface="+mn-lt"/>
              </a:rPr>
              <a:t>上阕：</a:t>
            </a:r>
            <a:r>
              <a:rPr lang="zh-CN" altLang="en-US" sz="2800" b="1" dirty="0">
                <a:solidFill>
                  <a:srgbClr val="0000FF"/>
                </a:solidFill>
                <a:cs typeface="+mn-ea"/>
                <a:sym typeface="+mn-lt"/>
              </a:rPr>
              <a:t>写杭州自然风光和都市的繁华</a:t>
            </a:r>
          </a:p>
          <a:p>
            <a:pPr lvl="0"/>
            <a:endParaRPr lang="zh-CN" altLang="en-US" sz="2800" b="1" dirty="0">
              <a:cs typeface="+mn-ea"/>
              <a:sym typeface="+mn-lt"/>
            </a:endParaRPr>
          </a:p>
          <a:p>
            <a:pPr lvl="0"/>
            <a:r>
              <a:rPr lang="zh-CN" altLang="en-US" sz="2800" b="1" dirty="0">
                <a:cs typeface="+mn-ea"/>
                <a:sym typeface="+mn-lt"/>
              </a:rPr>
              <a:t>重湖叠巘清嘉。有三秋桂子，十里荷花。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dist="35921" dir="2700000" algn="ctr">
                    <a:srgbClr val="C0C0C0">
                      <a:alpha val="78000"/>
                    </a:srgbClr>
                  </a:outerShdw>
                </a:effectLst>
                <a:cs typeface="+mn-ea"/>
                <a:sym typeface="+mn-lt"/>
              </a:rPr>
              <a:t>总括湖山之美</a:t>
            </a:r>
          </a:p>
          <a:p>
            <a:pPr lvl="0"/>
            <a:r>
              <a:rPr lang="zh-CN" altLang="en-US" sz="2800" b="1" dirty="0">
                <a:cs typeface="+mn-ea"/>
                <a:sym typeface="+mn-lt"/>
              </a:rPr>
              <a:t>羌管弄晴，菱歌泛夜，嬉嬉钓叟莲娃。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dist="35921" dir="2700000" algn="ctr">
                    <a:srgbClr val="C0C0C0">
                      <a:alpha val="78000"/>
                    </a:srgbClr>
                  </a:outerShdw>
                </a:effectLst>
                <a:cs typeface="+mn-ea"/>
                <a:sym typeface="+mn-lt"/>
              </a:rPr>
              <a:t>百姓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dist="35921" dir="2700000" algn="ctr">
                    <a:srgbClr val="C0C0C0">
                      <a:alpha val="78000"/>
                    </a:srgbClr>
                  </a:outerShdw>
                </a:effectLst>
                <a:cs typeface="+mn-ea"/>
                <a:sym typeface="+mn-lt"/>
              </a:rPr>
              <a:t>安居乐业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dist="35921" dir="2700000" algn="ctr">
                    <a:srgbClr val="C0C0C0">
                      <a:alpha val="78000"/>
                    </a:srgbClr>
                  </a:outerShdw>
                </a:effectLst>
                <a:cs typeface="+mn-ea"/>
                <a:sym typeface="+mn-lt"/>
              </a:rPr>
              <a:t>，歌舞升平</a:t>
            </a:r>
            <a:endParaRPr lang="en-US" altLang="zh-CN" sz="2800" b="1" dirty="0">
              <a:solidFill>
                <a:srgbClr val="FF0000"/>
              </a:solidFill>
              <a:effectLst>
                <a:outerShdw dist="35921" dir="2700000" algn="ctr">
                  <a:srgbClr val="C0C0C0">
                    <a:alpha val="78000"/>
                  </a:srgbClr>
                </a:outerShdw>
              </a:effectLst>
              <a:cs typeface="+mn-ea"/>
              <a:sym typeface="+mn-lt"/>
            </a:endParaRPr>
          </a:p>
          <a:p>
            <a:pPr lvl="0"/>
            <a:r>
              <a:rPr lang="zh-CN" altLang="en-US" sz="2800" b="1" dirty="0">
                <a:cs typeface="+mn-ea"/>
                <a:sym typeface="+mn-lt"/>
              </a:rPr>
              <a:t>千骑拥高牙，乘醉听箫鼓，吟赏烟霞。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dist="35921" dir="2700000" algn="ctr">
                    <a:srgbClr val="C0C0C0">
                      <a:alpha val="78000"/>
                    </a:srgbClr>
                  </a:outerShdw>
                </a:effectLst>
                <a:cs typeface="+mn-ea"/>
                <a:sym typeface="+mn-lt"/>
              </a:rPr>
              <a:t>钱塘长官的休闲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dist="35921" dir="2700000" algn="ctr">
                    <a:srgbClr val="C0C0C0">
                      <a:alpha val="78000"/>
                    </a:srgbClr>
                  </a:outerShdw>
                </a:effectLst>
                <a:cs typeface="+mn-ea"/>
                <a:sym typeface="+mn-lt"/>
              </a:rPr>
              <a:t>生活</a:t>
            </a:r>
            <a:endParaRPr lang="en-US" altLang="zh-CN" sz="2800" b="1" dirty="0" smtClean="0">
              <a:cs typeface="+mn-ea"/>
              <a:sym typeface="+mn-lt"/>
            </a:endParaRPr>
          </a:p>
          <a:p>
            <a:r>
              <a:rPr lang="zh-CN" altLang="en-US" sz="2800" b="1" dirty="0" smtClean="0">
                <a:cs typeface="+mn-ea"/>
                <a:sym typeface="+mn-lt"/>
              </a:rPr>
              <a:t>异日</a:t>
            </a:r>
            <a:r>
              <a:rPr lang="zh-CN" altLang="en-US" sz="2800" b="1" dirty="0">
                <a:cs typeface="+mn-ea"/>
                <a:sym typeface="+mn-lt"/>
              </a:rPr>
              <a:t>图将好景，归去凤池夸</a:t>
            </a:r>
            <a:r>
              <a:rPr lang="zh-CN" altLang="en-US" sz="2800" b="1" dirty="0" smtClean="0">
                <a:cs typeface="+mn-ea"/>
                <a:sym typeface="+mn-lt"/>
              </a:rPr>
              <a:t>。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dist="35921" dir="2700000" algn="ctr">
                    <a:srgbClr val="C0C0C0">
                      <a:alpha val="78000"/>
                    </a:srgbClr>
                  </a:outerShdw>
                </a:effectLst>
                <a:cs typeface="+mn-ea"/>
                <a:sym typeface="+mn-lt"/>
              </a:rPr>
              <a:t>歌颂地方官的政绩</a:t>
            </a:r>
          </a:p>
          <a:p>
            <a:endParaRPr lang="en-US" altLang="zh-CN" sz="2800" b="1" dirty="0" smtClean="0">
              <a:solidFill>
                <a:srgbClr val="FF3300"/>
              </a:solidFill>
              <a:cs typeface="+mn-ea"/>
              <a:sym typeface="+mn-lt"/>
            </a:endParaRPr>
          </a:p>
          <a:p>
            <a:r>
              <a:rPr lang="zh-CN" altLang="en-US" sz="2800" b="1" dirty="0" smtClean="0">
                <a:solidFill>
                  <a:srgbClr val="FF3300"/>
                </a:solidFill>
                <a:cs typeface="+mn-ea"/>
                <a:sym typeface="+mn-lt"/>
              </a:rPr>
              <a:t>下</a:t>
            </a:r>
            <a:r>
              <a:rPr lang="zh-CN" altLang="en-US" sz="2800" b="1" dirty="0">
                <a:solidFill>
                  <a:srgbClr val="FF3300"/>
                </a:solidFill>
                <a:cs typeface="+mn-ea"/>
                <a:sym typeface="+mn-lt"/>
              </a:rPr>
              <a:t>阕：</a:t>
            </a:r>
            <a:r>
              <a:rPr lang="zh-CN" altLang="en-US" sz="2800" b="1" dirty="0">
                <a:solidFill>
                  <a:srgbClr val="0000FF"/>
                </a:solidFill>
                <a:cs typeface="+mn-ea"/>
                <a:sym typeface="+mn-lt"/>
              </a:rPr>
              <a:t>写杭州人民和平宁静的生活景象</a:t>
            </a:r>
          </a:p>
          <a:p>
            <a:r>
              <a:rPr lang="zh-CN" altLang="en-US" sz="2800" b="1" dirty="0">
                <a:solidFill>
                  <a:srgbClr val="0000FF"/>
                </a:solidFill>
                <a:cs typeface="+mn-ea"/>
                <a:sym typeface="+mn-lt"/>
              </a:rPr>
              <a:t>本词充分表达了作者对杭州风物的惊叹、赞美与艳羡之情。</a:t>
            </a:r>
          </a:p>
          <a:p>
            <a:pPr lvl="0"/>
            <a:endParaRPr lang="zh-CN" altLang="en-US" sz="2800" b="1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72035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161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 advTm="31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0081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5650581" y="850068"/>
            <a:ext cx="3347526" cy="2162502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417395" y="372321"/>
            <a:ext cx="5296256" cy="631635"/>
            <a:chOff x="4327030" y="1667303"/>
            <a:chExt cx="5296256" cy="631635"/>
          </a:xfrm>
        </p:grpSpPr>
        <p:sp>
          <p:nvSpPr>
            <p:cNvPr id="3" name="矩形: 圆角 2"/>
            <p:cNvSpPr/>
            <p:nvPr/>
          </p:nvSpPr>
          <p:spPr>
            <a:xfrm>
              <a:off x="4387706" y="1727979"/>
              <a:ext cx="464811" cy="464811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cs typeface="+mn-ea"/>
                  <a:sym typeface="+mn-lt"/>
                </a:rPr>
                <a:t>贰</a:t>
              </a:r>
            </a:p>
          </p:txBody>
        </p:sp>
        <p:sp>
          <p:nvSpPr>
            <p:cNvPr id="4" name="矩形: 圆角 3"/>
            <p:cNvSpPr/>
            <p:nvPr/>
          </p:nvSpPr>
          <p:spPr>
            <a:xfrm>
              <a:off x="4327030" y="1667303"/>
              <a:ext cx="586163" cy="586163"/>
            </a:xfrm>
            <a:prstGeom prst="round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5110512" y="1775718"/>
              <a:ext cx="451277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0000"/>
                  </a:solidFill>
                  <a:cs typeface="+mn-ea"/>
                  <a:sym typeface="+mn-lt"/>
                </a:rPr>
                <a:t>思考问题：手法（怎么写）</a:t>
              </a:r>
              <a:endParaRPr lang="zh-CN" altLang="en-US" sz="2800" b="1" dirty="0">
                <a:solidFill>
                  <a:srgbClr val="FF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478072" y="1617284"/>
            <a:ext cx="979019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cs typeface="+mn-ea"/>
                <a:sym typeface="+mn-lt"/>
              </a:rPr>
              <a:t>所谓</a:t>
            </a:r>
            <a:r>
              <a:rPr lang="zh-CN" altLang="en-US" sz="2400" b="1" dirty="0">
                <a:solidFill>
                  <a:srgbClr val="FF3300"/>
                </a:solidFill>
                <a:cs typeface="+mn-ea"/>
                <a:sym typeface="+mn-lt"/>
              </a:rPr>
              <a:t>点</a:t>
            </a:r>
            <a:r>
              <a:rPr lang="zh-CN" altLang="en-US" sz="2400" b="1" dirty="0">
                <a:solidFill>
                  <a:srgbClr val="0000FF"/>
                </a:solidFill>
                <a:cs typeface="+mn-ea"/>
                <a:sym typeface="+mn-lt"/>
              </a:rPr>
              <a:t>，就是</a:t>
            </a:r>
            <a:r>
              <a:rPr lang="zh-CN" altLang="en-US" sz="2400" b="1" dirty="0">
                <a:solidFill>
                  <a:srgbClr val="FF3300"/>
                </a:solidFill>
                <a:cs typeface="+mn-ea"/>
                <a:sym typeface="+mn-lt"/>
              </a:rPr>
              <a:t>点明</a:t>
            </a:r>
            <a:r>
              <a:rPr lang="zh-CN" altLang="en-US" sz="2400" b="1" dirty="0">
                <a:cs typeface="+mn-ea"/>
                <a:sym typeface="+mn-lt"/>
              </a:rPr>
              <a:t>，将所要抒写的情感、道理，一语点明，使读者了然于胸</a:t>
            </a:r>
            <a:r>
              <a:rPr lang="zh-CN" altLang="en-US" sz="2400" b="1" dirty="0" smtClean="0">
                <a:cs typeface="+mn-ea"/>
                <a:sym typeface="+mn-lt"/>
              </a:rPr>
              <a:t>；</a:t>
            </a:r>
            <a:endParaRPr lang="en-US" altLang="zh-CN" sz="2400" b="1" dirty="0" smtClean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cs typeface="+mn-ea"/>
                <a:sym typeface="+mn-lt"/>
              </a:rPr>
              <a:t>所谓</a:t>
            </a:r>
            <a:r>
              <a:rPr lang="zh-CN" altLang="en-US" sz="2400" b="1" dirty="0">
                <a:solidFill>
                  <a:srgbClr val="FF3300"/>
                </a:solidFill>
                <a:cs typeface="+mn-ea"/>
                <a:sym typeface="+mn-lt"/>
              </a:rPr>
              <a:t>染</a:t>
            </a:r>
            <a:r>
              <a:rPr lang="zh-CN" altLang="en-US" sz="2400" b="1" dirty="0">
                <a:solidFill>
                  <a:srgbClr val="0000FF"/>
                </a:solidFill>
                <a:cs typeface="+mn-ea"/>
                <a:sym typeface="+mn-lt"/>
              </a:rPr>
              <a:t>，就是</a:t>
            </a:r>
            <a:r>
              <a:rPr lang="zh-CN" altLang="en-US" sz="2400" b="1" dirty="0">
                <a:solidFill>
                  <a:srgbClr val="FF3300"/>
                </a:solidFill>
                <a:cs typeface="+mn-ea"/>
                <a:sym typeface="+mn-lt"/>
              </a:rPr>
              <a:t>渲染、烘托</a:t>
            </a:r>
            <a:r>
              <a:rPr lang="zh-CN" altLang="en-US" sz="2400" b="1" dirty="0">
                <a:solidFill>
                  <a:srgbClr val="0000FF"/>
                </a:solidFill>
                <a:cs typeface="+mn-ea"/>
                <a:sym typeface="+mn-lt"/>
              </a:rPr>
              <a:t>，</a:t>
            </a:r>
            <a:r>
              <a:rPr lang="zh-CN" altLang="en-US" sz="2400" b="1" dirty="0">
                <a:cs typeface="+mn-ea"/>
                <a:sym typeface="+mn-lt"/>
              </a:rPr>
              <a:t>即以具体的事物、景物将所点明的情感、道理烘托出来，以便读者对其能更具体、更生动地把握。</a:t>
            </a:r>
          </a:p>
        </p:txBody>
      </p:sp>
      <p:sp>
        <p:nvSpPr>
          <p:cNvPr id="12" name="矩形 11"/>
          <p:cNvSpPr/>
          <p:nvPr/>
        </p:nvSpPr>
        <p:spPr>
          <a:xfrm>
            <a:off x="478071" y="4692824"/>
            <a:ext cx="6096000" cy="168584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zh-CN" altLang="en-US" sz="2400" b="1" dirty="0">
                <a:solidFill>
                  <a:srgbClr val="0000FF"/>
                </a:solidFill>
                <a:cs typeface="+mn-ea"/>
                <a:sym typeface="+mn-lt"/>
              </a:rPr>
              <a:t>“点”：抽象的评点（总写）</a:t>
            </a:r>
          </a:p>
          <a:p>
            <a:pPr lvl="0"/>
            <a:r>
              <a:rPr lang="zh-CN" altLang="en-US" sz="2400" b="1" dirty="0">
                <a:solidFill>
                  <a:srgbClr val="0000FF"/>
                </a:solidFill>
                <a:cs typeface="+mn-ea"/>
                <a:sym typeface="+mn-lt"/>
              </a:rPr>
              <a:t>“染”：具体的描述（分述）</a:t>
            </a:r>
          </a:p>
          <a:p>
            <a:pPr lvl="0"/>
            <a:r>
              <a:rPr lang="zh-CN" altLang="en-US" sz="2400" b="1" dirty="0">
                <a:solidFill>
                  <a:srgbClr val="0000FF"/>
                </a:solidFill>
                <a:cs typeface="+mn-ea"/>
                <a:sym typeface="+mn-lt"/>
              </a:rPr>
              <a:t>点染间不能有其它相隔，必须是一气而下。</a:t>
            </a:r>
          </a:p>
          <a:p>
            <a:pPr>
              <a:lnSpc>
                <a:spcPct val="150000"/>
              </a:lnSpc>
            </a:pPr>
            <a:endParaRPr lang="zh-CN" altLang="en-US" sz="2400" b="1" dirty="0">
              <a:solidFill>
                <a:srgbClr val="0000FF"/>
              </a:solidFill>
              <a:cs typeface="+mn-ea"/>
              <a:sym typeface="+mn-lt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28233" y="-121086"/>
            <a:ext cx="3263767" cy="15729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86712" y="3779786"/>
            <a:ext cx="3533775" cy="27336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785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 advTm="57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文本框 53249"/>
          <p:cNvSpPr/>
          <p:nvPr/>
        </p:nvSpPr>
        <p:spPr>
          <a:xfrm>
            <a:off x="1828800" y="2133600"/>
            <a:ext cx="2087563" cy="286004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35" tIns="45718" rIns="91435" bIns="45718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+mn-lt"/>
                <a:ea typeface="+mn-ea"/>
                <a:cs typeface="+mn-ea"/>
                <a:sym typeface="+mn-lt"/>
              </a:rPr>
              <a:t>东南</a:t>
            </a:r>
            <a:r>
              <a:rPr lang="zh-CN" altLang="en-US" sz="3600" b="1" i="1" dirty="0">
                <a:solidFill>
                  <a:srgbClr val="0000FF"/>
                </a:solidFill>
                <a:latin typeface="+mn-lt"/>
                <a:ea typeface="+mn-ea"/>
                <a:cs typeface="+mn-ea"/>
                <a:sym typeface="+mn-lt"/>
              </a:rPr>
              <a:t>形胜</a:t>
            </a:r>
          </a:p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+mn-lt"/>
                <a:ea typeface="+mn-ea"/>
                <a:cs typeface="+mn-ea"/>
                <a:sym typeface="+mn-lt"/>
              </a:rPr>
              <a:t>三吴</a:t>
            </a:r>
            <a:r>
              <a:rPr lang="zh-CN" altLang="en-US" sz="3600" b="1" i="1" dirty="0">
                <a:solidFill>
                  <a:srgbClr val="0000FF"/>
                </a:solidFill>
                <a:latin typeface="+mn-lt"/>
                <a:ea typeface="+mn-ea"/>
                <a:cs typeface="+mn-ea"/>
                <a:sym typeface="+mn-lt"/>
              </a:rPr>
              <a:t>都会</a:t>
            </a:r>
          </a:p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+mn-lt"/>
                <a:ea typeface="+mn-ea"/>
                <a:cs typeface="+mn-ea"/>
                <a:sym typeface="+mn-lt"/>
              </a:rPr>
              <a:t>钱塘自古   </a:t>
            </a:r>
            <a:r>
              <a:rPr lang="zh-CN" altLang="en-US" sz="3600" b="1" i="1" dirty="0">
                <a:solidFill>
                  <a:srgbClr val="0000FF"/>
                </a:solidFill>
                <a:latin typeface="+mn-lt"/>
                <a:ea typeface="+mn-ea"/>
                <a:cs typeface="+mn-ea"/>
                <a:sym typeface="+mn-lt"/>
              </a:rPr>
              <a:t>繁华</a:t>
            </a:r>
          </a:p>
        </p:txBody>
      </p:sp>
      <p:sp>
        <p:nvSpPr>
          <p:cNvPr id="143363" name="文本框 53250"/>
          <p:cNvSpPr/>
          <p:nvPr/>
        </p:nvSpPr>
        <p:spPr>
          <a:xfrm>
            <a:off x="5591175" y="3573463"/>
            <a:ext cx="288925" cy="36703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35" tIns="45718" rIns="91435" bIns="45718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3364" name="左大括号 53251"/>
          <p:cNvSpPr/>
          <p:nvPr/>
        </p:nvSpPr>
        <p:spPr>
          <a:xfrm>
            <a:off x="4343400" y="2286000"/>
            <a:ext cx="358775" cy="2520950"/>
          </a:xfrm>
          <a:prstGeom prst="leftBrace">
            <a:avLst>
              <a:gd name="adj1" fmla="val 58457"/>
              <a:gd name="adj2" fmla="val 50000"/>
            </a:avLst>
          </a:prstGeom>
          <a:solidFill>
            <a:srgbClr val="000099"/>
          </a:solidFill>
          <a:ln>
            <a:solidFill>
              <a:schemeClr val="tx1"/>
            </a:solidFill>
            <a:round/>
          </a:ln>
        </p:spPr>
        <p:txBody>
          <a:bodyPr wrap="none" lIns="91435" tIns="45718" rIns="91435" bIns="45718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3365" name="文本框 53252"/>
          <p:cNvSpPr/>
          <p:nvPr/>
        </p:nvSpPr>
        <p:spPr>
          <a:xfrm>
            <a:off x="4953000" y="2286000"/>
            <a:ext cx="2971800" cy="230568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35" tIns="45718" rIns="91435" bIns="45718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+mn-lt"/>
                <a:ea typeface="+mn-ea"/>
                <a:cs typeface="+mn-ea"/>
                <a:sym typeface="+mn-lt"/>
              </a:rPr>
              <a:t>自然风光之美</a:t>
            </a:r>
          </a:p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+mn-lt"/>
                <a:ea typeface="+mn-ea"/>
                <a:cs typeface="+mn-ea"/>
                <a:sym typeface="+mn-lt"/>
              </a:rPr>
              <a:t>都市繁华之美</a:t>
            </a:r>
          </a:p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+mn-lt"/>
                <a:ea typeface="+mn-ea"/>
                <a:cs typeface="+mn-ea"/>
                <a:sym typeface="+mn-lt"/>
              </a:rPr>
              <a:t>民生安乐之美</a:t>
            </a:r>
          </a:p>
        </p:txBody>
      </p:sp>
      <p:sp>
        <p:nvSpPr>
          <p:cNvPr id="143366" name="右大括号 53253"/>
          <p:cNvSpPr/>
          <p:nvPr/>
        </p:nvSpPr>
        <p:spPr>
          <a:xfrm>
            <a:off x="8153400" y="2286000"/>
            <a:ext cx="381000" cy="2592388"/>
          </a:xfrm>
          <a:prstGeom prst="rightBrace">
            <a:avLst>
              <a:gd name="adj1" fmla="val 56607"/>
              <a:gd name="adj2" fmla="val 50000"/>
            </a:avLst>
          </a:prstGeom>
          <a:solidFill>
            <a:srgbClr val="000099"/>
          </a:solidFill>
          <a:ln>
            <a:solidFill>
              <a:schemeClr val="tx1"/>
            </a:solidFill>
            <a:round/>
          </a:ln>
        </p:spPr>
        <p:txBody>
          <a:bodyPr wrap="none" lIns="91435" tIns="45718" rIns="91435" bIns="45718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3367" name="文本框 53254"/>
          <p:cNvSpPr/>
          <p:nvPr/>
        </p:nvSpPr>
        <p:spPr>
          <a:xfrm>
            <a:off x="8291513" y="2362200"/>
            <a:ext cx="2376487" cy="189039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35" tIns="45718" rIns="91435" bIns="45718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rgbClr val="FF0066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sz="6600" b="1" dirty="0">
                <a:solidFill>
                  <a:srgbClr val="FF0066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sz="11700" b="1" dirty="0">
                <a:solidFill>
                  <a:srgbClr val="FF3300"/>
                </a:solidFill>
                <a:latin typeface="+mn-lt"/>
                <a:ea typeface="+mn-ea"/>
                <a:cs typeface="+mn-ea"/>
                <a:sym typeface="+mn-lt"/>
              </a:rPr>
              <a:t>染</a:t>
            </a:r>
            <a:r>
              <a:rPr lang="zh-CN" altLang="en-US" sz="6600" b="1" dirty="0">
                <a:solidFill>
                  <a:srgbClr val="FF0066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</a:p>
        </p:txBody>
      </p:sp>
      <p:sp>
        <p:nvSpPr>
          <p:cNvPr id="143368" name="文本框 53255"/>
          <p:cNvSpPr/>
          <p:nvPr/>
        </p:nvSpPr>
        <p:spPr>
          <a:xfrm>
            <a:off x="1676400" y="304800"/>
            <a:ext cx="1728788" cy="17208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1435" tIns="45718" rIns="91435" bIns="45718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10600" b="1">
                <a:solidFill>
                  <a:srgbClr val="FF3300"/>
                </a:solidFill>
                <a:latin typeface="+mn-lt"/>
                <a:ea typeface="+mn-ea"/>
                <a:cs typeface="+mn-ea"/>
                <a:sym typeface="+mn-lt"/>
              </a:rPr>
              <a:t>点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565650" y="524510"/>
            <a:ext cx="596455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/>
            <a:r>
              <a:rPr lang="zh-CN" altLang="en-US" sz="2400" b="1" dirty="0">
                <a:latin typeface="+mn-ea"/>
                <a:cs typeface="+mn-ea"/>
                <a:sym typeface="+mn-lt"/>
              </a:rPr>
              <a:t>分析</a:t>
            </a:r>
            <a:r>
              <a:rPr lang="en-US" altLang="zh-CN" sz="2400" b="1" dirty="0">
                <a:latin typeface="+mn-ea"/>
                <a:cs typeface="+mn-ea"/>
                <a:sym typeface="+mn-lt"/>
              </a:rPr>
              <a:t>《</a:t>
            </a:r>
            <a:r>
              <a:rPr lang="zh-CN" altLang="en-US" sz="2400" b="1" dirty="0">
                <a:latin typeface="+mn-ea"/>
                <a:cs typeface="+mn-ea"/>
                <a:sym typeface="+mn-lt"/>
              </a:rPr>
              <a:t>望海潮</a:t>
            </a:r>
            <a:r>
              <a:rPr lang="en-US" altLang="zh-CN" sz="2400" b="1" dirty="0">
                <a:latin typeface="+mn-ea"/>
                <a:cs typeface="+mn-ea"/>
                <a:sym typeface="+mn-lt"/>
              </a:rPr>
              <a:t>》</a:t>
            </a:r>
            <a:r>
              <a:rPr lang="zh-CN" altLang="en-US" sz="2400" b="1" dirty="0">
                <a:latin typeface="+mn-ea"/>
                <a:cs typeface="+mn-ea"/>
                <a:sym typeface="+mn-lt"/>
              </a:rPr>
              <a:t>中哪些是“点”，哪些是“染”，具体描述了钱塘一派怎样的景象？</a:t>
            </a:r>
          </a:p>
          <a:p>
            <a:pPr lvl="0">
              <a:spcBef>
                <a:spcPct val="50000"/>
              </a:spcBef>
            </a:pPr>
            <a:endParaRPr lang="zh-CN" altLang="en-US" sz="2400" b="1" dirty="0">
              <a:solidFill>
                <a:schemeClr val="tx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fill="hold"/>
                                        <p:tgtEl>
                                          <p:spTgt spid="143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 fill="hold"/>
                                        <p:tgtEl>
                                          <p:spTgt spid="143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2" grpId="0"/>
      <p:bldP spid="143364" grpId="0" animBg="1"/>
      <p:bldP spid="143365" grpId="0"/>
      <p:bldP spid="143366" grpId="0" animBg="1"/>
      <p:bldP spid="143367" grpId="0"/>
      <p:bldP spid="14336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文本框 14339"/>
          <p:cNvSpPr/>
          <p:nvPr/>
        </p:nvSpPr>
        <p:spPr>
          <a:xfrm>
            <a:off x="749508" y="1364105"/>
            <a:ext cx="10807908" cy="4708981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buClr>
                <a:srgbClr val="FF0000"/>
              </a:buClr>
              <a:buFont typeface="Wingdings" panose="05000000000000000000" pitchFamily="2" charset="2"/>
            </a:pPr>
            <a:endParaRPr lang="zh-CN" altLang="en-US" sz="2800" b="1" dirty="0">
              <a:solidFill>
                <a:srgbClr val="660033"/>
              </a:solidFill>
              <a:latin typeface="+mn-lt"/>
              <a:ea typeface="+mn-ea"/>
              <a:cs typeface="+mn-ea"/>
              <a:sym typeface="+mn-lt"/>
            </a:endParaRPr>
          </a:p>
          <a:p>
            <a:pPr lvl="0">
              <a:buClr>
                <a:srgbClr val="FF0000"/>
              </a:buClr>
              <a:buFont typeface="Wingdings" panose="05000000000000000000" pitchFamily="2" charset="2"/>
            </a:pPr>
            <a:r>
              <a:rPr lang="zh-CN" altLang="en-US" sz="2800" b="1" dirty="0">
                <a:solidFill>
                  <a:srgbClr val="660033"/>
                </a:solidFill>
                <a:latin typeface="+mn-lt"/>
                <a:ea typeface="+mn-ea"/>
                <a:cs typeface="+mn-ea"/>
                <a:sym typeface="+mn-lt"/>
              </a:rPr>
              <a:t>   </a:t>
            </a:r>
            <a:r>
              <a:rPr lang="zh-CN" altLang="en-US" sz="2800" b="1" dirty="0">
                <a:latin typeface="+mn-lt"/>
                <a:ea typeface="+mn-ea"/>
                <a:cs typeface="+mn-ea"/>
                <a:sym typeface="+mn-lt"/>
              </a:rPr>
              <a:t>据宋人罗大经</a:t>
            </a:r>
            <a:r>
              <a:rPr lang="en-US" altLang="zh-CN" sz="2800" b="1" dirty="0">
                <a:latin typeface="+mn-lt"/>
                <a:ea typeface="+mn-ea"/>
                <a:cs typeface="+mn-ea"/>
                <a:sym typeface="+mn-lt"/>
              </a:rPr>
              <a:t>《</a:t>
            </a:r>
            <a:r>
              <a:rPr lang="zh-CN" altLang="en-US" sz="2800" b="1" dirty="0">
                <a:latin typeface="+mn-lt"/>
                <a:ea typeface="+mn-ea"/>
                <a:cs typeface="+mn-ea"/>
                <a:sym typeface="+mn-lt"/>
              </a:rPr>
              <a:t>鹤林玉露</a:t>
            </a:r>
            <a:r>
              <a:rPr lang="en-US" altLang="zh-CN" sz="2800" b="1" dirty="0">
                <a:latin typeface="+mn-lt"/>
                <a:ea typeface="+mn-ea"/>
                <a:cs typeface="+mn-ea"/>
                <a:sym typeface="+mn-lt"/>
              </a:rPr>
              <a:t>》</a:t>
            </a:r>
            <a:r>
              <a:rPr lang="zh-CN" altLang="en-US" sz="2800" b="1" dirty="0">
                <a:latin typeface="+mn-lt"/>
                <a:ea typeface="+mn-ea"/>
                <a:cs typeface="+mn-ea"/>
                <a:sym typeface="+mn-lt"/>
              </a:rPr>
              <a:t>记载，</a:t>
            </a:r>
            <a:r>
              <a:rPr lang="en-US" altLang="zh-CN" sz="2800" b="1" dirty="0">
                <a:latin typeface="+mn-lt"/>
                <a:ea typeface="+mn-ea"/>
                <a:cs typeface="+mn-ea"/>
                <a:sym typeface="+mn-lt"/>
              </a:rPr>
              <a:t>《</a:t>
            </a:r>
            <a:r>
              <a:rPr lang="zh-CN" altLang="en-US" sz="2800" b="1" dirty="0">
                <a:latin typeface="+mn-lt"/>
                <a:ea typeface="+mn-ea"/>
                <a:cs typeface="+mn-ea"/>
                <a:sym typeface="+mn-lt"/>
              </a:rPr>
              <a:t>望海潮</a:t>
            </a:r>
            <a:r>
              <a:rPr lang="en-US" altLang="zh-CN" sz="2800" b="1" dirty="0">
                <a:latin typeface="+mn-lt"/>
                <a:ea typeface="+mn-ea"/>
                <a:cs typeface="+mn-ea"/>
                <a:sym typeface="+mn-lt"/>
              </a:rPr>
              <a:t>》</a:t>
            </a:r>
            <a:r>
              <a:rPr lang="zh-CN" altLang="en-US" sz="2800" b="1" dirty="0">
                <a:latin typeface="+mn-lt"/>
                <a:ea typeface="+mn-ea"/>
                <a:cs typeface="+mn-ea"/>
                <a:sym typeface="+mn-lt"/>
              </a:rPr>
              <a:t>是柳永为了与早年的好友孙何相见而作。柳永在杭州生活期间，对杭州的湖光山色、风土人情有着亲身的体验和深厚的感情。当时旧友孙何正任两浙转运使，驻守杭州。因身份悬殊，门禁森严，两人无由相见。柳永就填了这首</a:t>
            </a:r>
            <a:r>
              <a:rPr lang="en-US" altLang="zh-CN" sz="2800" b="1" dirty="0">
                <a:latin typeface="+mn-lt"/>
                <a:ea typeface="+mn-ea"/>
                <a:cs typeface="+mn-ea"/>
                <a:sym typeface="+mn-lt"/>
              </a:rPr>
              <a:t>《</a:t>
            </a:r>
            <a:r>
              <a:rPr lang="zh-CN" altLang="en-US" sz="2800" b="1" dirty="0">
                <a:latin typeface="+mn-lt"/>
                <a:ea typeface="+mn-ea"/>
                <a:cs typeface="+mn-ea"/>
                <a:sym typeface="+mn-lt"/>
              </a:rPr>
              <a:t>望海潮</a:t>
            </a:r>
            <a:r>
              <a:rPr lang="en-US" altLang="zh-CN" sz="2800" b="1" dirty="0">
                <a:latin typeface="+mn-lt"/>
                <a:ea typeface="+mn-ea"/>
                <a:cs typeface="+mn-ea"/>
                <a:sym typeface="+mn-lt"/>
              </a:rPr>
              <a:t>》</a:t>
            </a:r>
            <a:r>
              <a:rPr lang="zh-CN" altLang="en-US" sz="2800" b="1" dirty="0">
                <a:latin typeface="+mn-lt"/>
                <a:ea typeface="+mn-ea"/>
                <a:cs typeface="+mn-ea"/>
                <a:sym typeface="+mn-lt"/>
              </a:rPr>
              <a:t>先在歌伎中传唱，结果很快就让孙何听到了。问及词作者原来是故人，孙何便请柳永前去赴宴</a:t>
            </a:r>
            <a:r>
              <a:rPr lang="zh-CN" altLang="en-US" sz="2800" b="1" dirty="0" smtClean="0">
                <a:latin typeface="+mn-lt"/>
                <a:ea typeface="+mn-ea"/>
                <a:cs typeface="+mn-ea"/>
                <a:sym typeface="+mn-lt"/>
              </a:rPr>
              <a:t>。</a:t>
            </a:r>
            <a:endParaRPr lang="en-US" altLang="zh-CN" sz="2800" b="1" dirty="0" smtClean="0">
              <a:latin typeface="+mn-lt"/>
              <a:ea typeface="+mn-ea"/>
              <a:cs typeface="+mn-ea"/>
              <a:sym typeface="+mn-lt"/>
            </a:endParaRPr>
          </a:p>
          <a:p>
            <a:pPr lvl="0">
              <a:buClr>
                <a:srgbClr val="FF0000"/>
              </a:buClr>
              <a:buFont typeface="Wingdings" panose="05000000000000000000" pitchFamily="2" charset="2"/>
            </a:pPr>
            <a:r>
              <a:rPr lang="zh-CN" altLang="en-US" sz="2800" b="1" dirty="0" smtClean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干谒诗</a:t>
            </a:r>
            <a:endParaRPr lang="en-US" altLang="zh-CN" sz="2800" b="1" dirty="0" smtClean="0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  <a:p>
            <a:pPr lvl="0">
              <a:buClr>
                <a:srgbClr val="FF0000"/>
              </a:buClr>
              <a:buFont typeface="Wingdings" panose="05000000000000000000" pitchFamily="2" charset="2"/>
            </a:pPr>
            <a:r>
              <a:rPr lang="zh-CN" altLang="en-US" sz="2800" b="1" dirty="0" smtClean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柳永的自荐信</a:t>
            </a:r>
            <a:endParaRPr lang="en-US" altLang="zh-CN" sz="2800" b="1" dirty="0" smtClean="0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  <a:p>
            <a:pPr lvl="0">
              <a:buClr>
                <a:srgbClr val="FF0000"/>
              </a:buClr>
              <a:buFont typeface="Wingdings" panose="05000000000000000000" pitchFamily="2" charset="2"/>
            </a:pPr>
            <a:endParaRPr lang="en-US" altLang="zh-CN" sz="2400" b="1" dirty="0" smtClean="0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  <a:p>
            <a:pPr lvl="0">
              <a:buClr>
                <a:srgbClr val="FF0000"/>
              </a:buClr>
              <a:buFont typeface="Wingdings" panose="05000000000000000000" pitchFamily="2" charset="2"/>
            </a:pPr>
            <a:endParaRPr lang="zh-CN" altLang="en-US" sz="2000" b="1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17395" y="372321"/>
            <a:ext cx="6157069" cy="631635"/>
            <a:chOff x="4327030" y="1667303"/>
            <a:chExt cx="6157069" cy="631635"/>
          </a:xfrm>
        </p:grpSpPr>
        <p:sp>
          <p:nvSpPr>
            <p:cNvPr id="7" name="矩形: 圆角 2"/>
            <p:cNvSpPr/>
            <p:nvPr/>
          </p:nvSpPr>
          <p:spPr>
            <a:xfrm>
              <a:off x="4387706" y="1727979"/>
              <a:ext cx="464811" cy="464811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cs typeface="+mn-ea"/>
                  <a:sym typeface="+mn-lt"/>
                </a:rPr>
                <a:t>贰</a:t>
              </a:r>
            </a:p>
          </p:txBody>
        </p:sp>
        <p:sp>
          <p:nvSpPr>
            <p:cNvPr id="8" name="矩形: 圆角 3"/>
            <p:cNvSpPr/>
            <p:nvPr/>
          </p:nvSpPr>
          <p:spPr>
            <a:xfrm>
              <a:off x="4327030" y="1667303"/>
              <a:ext cx="586163" cy="586163"/>
            </a:xfrm>
            <a:prstGeom prst="round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110512" y="1775718"/>
              <a:ext cx="537358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0000"/>
                  </a:solidFill>
                  <a:cs typeface="+mn-ea"/>
                  <a:sym typeface="+mn-lt"/>
                </a:rPr>
                <a:t>思考问题：主题表达（为何写）</a:t>
              </a:r>
              <a:endParaRPr lang="zh-CN" altLang="en-US" sz="2800" b="1" dirty="0">
                <a:solidFill>
                  <a:srgbClr val="FF0000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>
            <p:custDataLst>
              <p:tags r:id="rId1"/>
            </p:custDataLst>
          </p:nvPr>
        </p:nvGrpSpPr>
        <p:grpSpPr>
          <a:xfrm>
            <a:off x="3068014" y="1462815"/>
            <a:ext cx="3382110" cy="3911881"/>
            <a:chOff x="3068014" y="1462815"/>
            <a:chExt cx="3382110" cy="3911881"/>
          </a:xfrm>
        </p:grpSpPr>
        <p:sp>
          <p:nvSpPr>
            <p:cNvPr id="4" name="文本框 3"/>
            <p:cNvSpPr txBox="1"/>
            <p:nvPr>
              <p:custDataLst>
                <p:tags r:id="rId11"/>
              </p:custDataLst>
            </p:nvPr>
          </p:nvSpPr>
          <p:spPr>
            <a:xfrm>
              <a:off x="3399444" y="1462815"/>
              <a:ext cx="2138290" cy="20148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500">
                  <a:cs typeface="+mn-ea"/>
                  <a:sym typeface="+mn-lt"/>
                </a:rPr>
                <a:t>扬</a:t>
              </a:r>
            </a:p>
          </p:txBody>
        </p:sp>
        <p:sp>
          <p:nvSpPr>
            <p:cNvPr id="7" name="文本框 6"/>
            <p:cNvSpPr txBox="1"/>
            <p:nvPr>
              <p:custDataLst>
                <p:tags r:id="rId12"/>
              </p:custDataLst>
            </p:nvPr>
          </p:nvSpPr>
          <p:spPr>
            <a:xfrm>
              <a:off x="4311834" y="2463804"/>
              <a:ext cx="2138290" cy="15684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9600">
                  <a:cs typeface="+mn-ea"/>
                  <a:sym typeface="+mn-lt"/>
                </a:rPr>
                <a:t>州</a:t>
              </a:r>
            </a:p>
          </p:txBody>
        </p:sp>
        <p:sp>
          <p:nvSpPr>
            <p:cNvPr id="8" name="文本框 7"/>
            <p:cNvSpPr txBox="1"/>
            <p:nvPr>
              <p:custDataLst>
                <p:tags r:id="rId13"/>
              </p:custDataLst>
            </p:nvPr>
          </p:nvSpPr>
          <p:spPr>
            <a:xfrm>
              <a:off x="3068014" y="3144576"/>
              <a:ext cx="2138290" cy="2230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900">
                  <a:cs typeface="+mn-ea"/>
                  <a:sym typeface="+mn-lt"/>
                </a:rPr>
                <a:t>慢</a:t>
              </a:r>
            </a:p>
          </p:txBody>
        </p:sp>
      </p:grpSp>
      <p:grpSp>
        <p:nvGrpSpPr>
          <p:cNvPr id="13" name="组合 12"/>
          <p:cNvGrpSpPr/>
          <p:nvPr>
            <p:custDataLst>
              <p:tags r:id="rId2"/>
            </p:custDataLst>
          </p:nvPr>
        </p:nvGrpSpPr>
        <p:grpSpPr>
          <a:xfrm>
            <a:off x="4966129" y="4411195"/>
            <a:ext cx="1090919" cy="1119818"/>
            <a:chOff x="5876679" y="4434359"/>
            <a:chExt cx="1419368" cy="1456966"/>
          </a:xfrm>
        </p:grpSpPr>
        <p:pic>
          <p:nvPicPr>
            <p:cNvPr id="6" name="图片 5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16"/>
            <a:stretch>
              <a:fillRect/>
            </a:stretch>
          </p:blipFill>
          <p:spPr>
            <a:xfrm>
              <a:off x="5876679" y="4434359"/>
              <a:ext cx="1419368" cy="1456966"/>
            </a:xfrm>
            <a:prstGeom prst="rect">
              <a:avLst/>
            </a:prstGeom>
          </p:spPr>
        </p:pic>
        <p:sp>
          <p:nvSpPr>
            <p:cNvPr id="9" name="文本框 8"/>
            <p:cNvSpPr txBox="1"/>
            <p:nvPr>
              <p:custDataLst>
                <p:tags r:id="rId7"/>
              </p:custDataLst>
            </p:nvPr>
          </p:nvSpPr>
          <p:spPr>
            <a:xfrm>
              <a:off x="6204878" y="4803017"/>
              <a:ext cx="440484" cy="3603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/>
                <a:t>仙</a:t>
              </a:r>
            </a:p>
          </p:txBody>
        </p:sp>
        <p:sp>
          <p:nvSpPr>
            <p:cNvPr id="10" name="文本框 9"/>
            <p:cNvSpPr txBox="1"/>
            <p:nvPr>
              <p:custDataLst>
                <p:tags r:id="rId8"/>
              </p:custDataLst>
            </p:nvPr>
          </p:nvSpPr>
          <p:spPr>
            <a:xfrm>
              <a:off x="6587459" y="4789764"/>
              <a:ext cx="440484" cy="3603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/>
                <a:t>风</a:t>
              </a:r>
            </a:p>
          </p:txBody>
        </p:sp>
        <p:sp>
          <p:nvSpPr>
            <p:cNvPr id="11" name="文本框 10"/>
            <p:cNvSpPr txBox="1"/>
            <p:nvPr>
              <p:custDataLst>
                <p:tags r:id="rId9"/>
              </p:custDataLst>
            </p:nvPr>
          </p:nvSpPr>
          <p:spPr>
            <a:xfrm>
              <a:off x="6204878" y="5133508"/>
              <a:ext cx="440484" cy="3603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/>
                <a:t>道</a:t>
              </a:r>
            </a:p>
          </p:txBody>
        </p:sp>
        <p:sp>
          <p:nvSpPr>
            <p:cNvPr id="12" name="文本框 11"/>
            <p:cNvSpPr txBox="1"/>
            <p:nvPr>
              <p:custDataLst>
                <p:tags r:id="rId10"/>
              </p:custDataLst>
            </p:nvPr>
          </p:nvSpPr>
          <p:spPr>
            <a:xfrm>
              <a:off x="6586363" y="5152928"/>
              <a:ext cx="440484" cy="3603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/>
                <a:t>骨</a:t>
              </a:r>
            </a:p>
          </p:txBody>
        </p:sp>
      </p:grpSp>
      <p:pic>
        <p:nvPicPr>
          <p:cNvPr id="15" name="图片 1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7"/>
          <a:stretch>
            <a:fillRect/>
          </a:stretch>
        </p:blipFill>
        <p:spPr>
          <a:xfrm>
            <a:off x="6695774" y="-256421"/>
            <a:ext cx="5658678" cy="2727204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8"/>
          <a:stretch>
            <a:fillRect/>
          </a:stretch>
        </p:blipFill>
        <p:spPr>
          <a:xfrm flipH="1">
            <a:off x="-2713106" y="-1327033"/>
            <a:ext cx="6010668" cy="3797816"/>
          </a:xfrm>
          <a:prstGeom prst="rect">
            <a:avLst/>
          </a:prstGeom>
        </p:spPr>
      </p:pic>
      <p:sp>
        <p:nvSpPr>
          <p:cNvPr id="18" name="文本框 17"/>
          <p:cNvSpPr txBox="1"/>
          <p:nvPr>
            <p:custDataLst>
              <p:tags r:id="rId5"/>
            </p:custDataLst>
          </p:nvPr>
        </p:nvSpPr>
        <p:spPr>
          <a:xfrm>
            <a:off x="5931934" y="4851507"/>
            <a:ext cx="3525733" cy="52197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sz="2800" spc="300"/>
              <a:t>姜夔</a:t>
            </a:r>
          </a:p>
        </p:txBody>
      </p:sp>
    </p:spTree>
    <p:extLst>
      <p:ext uri="{BB962C8B-B14F-4D97-AF65-F5344CB8AC3E}">
        <p14:creationId xmlns:p14="http://schemas.microsoft.com/office/powerpoint/2010/main" val="4009546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321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advTm="73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>
            <p:custDataLst>
              <p:tags r:id="rId1"/>
            </p:custDataLst>
          </p:nvPr>
        </p:nvGrpSpPr>
        <p:grpSpPr>
          <a:xfrm>
            <a:off x="-10414" y="-215380"/>
            <a:ext cx="12200288" cy="1346627"/>
            <a:chOff x="0" y="-253229"/>
            <a:chExt cx="12203112" cy="1346939"/>
          </a:xfrm>
        </p:grpSpPr>
        <p:cxnSp>
          <p:nvCxnSpPr>
            <p:cNvPr id="11" name="直接箭头连接符 15"/>
            <p:cNvCxnSpPr>
              <a:cxnSpLocks noChangeShapeType="1"/>
            </p:cNvCxnSpPr>
            <p:nvPr>
              <p:custDataLst>
                <p:tags r:id="rId6"/>
              </p:custDataLst>
            </p:nvPr>
          </p:nvCxnSpPr>
          <p:spPr bwMode="auto">
            <a:xfrm flipV="1">
              <a:off x="0" y="973870"/>
              <a:ext cx="12190413" cy="119840"/>
            </a:xfrm>
            <a:prstGeom prst="straightConnector1">
              <a:avLst/>
            </a:prstGeom>
            <a:noFill/>
            <a:ln w="31750">
              <a:solidFill>
                <a:srgbClr val="A5AFB3"/>
              </a:solidFill>
              <a:prstDash val="lgDashDot"/>
              <a:bevel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8" name="图片 1"/>
            <p:cNvPicPr>
              <a:picLocks noChangeAspect="1" noChangeArrowheads="1"/>
            </p:cNvPicPr>
            <p:nvPr>
              <p:custDataLst>
                <p:tags r:id="rId7"/>
              </p:custDataLst>
            </p:nvPr>
          </p:nvPicPr>
          <p:blipFill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rightnessContrast bright="5000" contrast="15000"/>
                      </a14:imgEffect>
                      <a14:imgEffect>
                        <a14:sharpenSoften amount="22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 bwMode="auto">
            <a:xfrm>
              <a:off x="0" y="-253229"/>
              <a:ext cx="1378857" cy="13469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图片 16"/>
            <p:cNvPicPr>
              <a:picLocks noChangeAspect="1" noChangeArrowheads="1"/>
            </p:cNvPicPr>
            <p:nvPr>
              <p:custDataLst>
                <p:tags r:id="rId8"/>
              </p:custDataLst>
            </p:nvPr>
          </p:nvPicPr>
          <p:blipFill>
            <a:blip r:embed="rId13"/>
            <a:stretch>
              <a:fillRect/>
            </a:stretch>
          </p:blipFill>
          <p:spPr bwMode="auto">
            <a:xfrm>
              <a:off x="10140351" y="-5147"/>
              <a:ext cx="2062761" cy="993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" name="矩形 15"/>
          <p:cNvSpPr/>
          <p:nvPr>
            <p:custDataLst>
              <p:tags r:id="rId2"/>
            </p:custDataLst>
          </p:nvPr>
        </p:nvSpPr>
        <p:spPr>
          <a:xfrm>
            <a:off x="960341" y="135427"/>
            <a:ext cx="1853136" cy="64501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/>
            <a:endParaRPr lang="zh-CN" altLang="en-US" sz="1350" noProof="1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7" name="文本框 25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142489" y="126986"/>
            <a:ext cx="1896623" cy="64501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/>
                <a:ea typeface="微软雅黑" panose="020B0503020204020204" pitchFamily="34" charset="-122"/>
              </a:defRPr>
            </a:lvl1pPr>
            <a:lvl2pPr defTabSz="685800">
              <a:defRPr>
                <a:solidFill>
                  <a:schemeClr val="tx1"/>
                </a:solidFill>
                <a:latin typeface="Calibri"/>
                <a:ea typeface="微软雅黑" panose="020B0503020204020204" pitchFamily="34" charset="-122"/>
              </a:defRPr>
            </a:lvl2pPr>
            <a:lvl3pPr defTabSz="685800">
              <a:defRPr>
                <a:solidFill>
                  <a:schemeClr val="tx1"/>
                </a:solidFill>
                <a:latin typeface="Calibri"/>
                <a:ea typeface="微软雅黑" panose="020B0503020204020204" pitchFamily="34" charset="-122"/>
              </a:defRPr>
            </a:lvl3pPr>
            <a:lvl4pPr defTabSz="685800">
              <a:defRPr>
                <a:solidFill>
                  <a:schemeClr val="tx1"/>
                </a:solidFill>
                <a:latin typeface="Calibri"/>
                <a:ea typeface="微软雅黑" panose="020B0503020204020204" pitchFamily="34" charset="-122"/>
              </a:defRPr>
            </a:lvl4pPr>
            <a:lvl5pPr defTabSz="685800">
              <a:defRPr>
                <a:solidFill>
                  <a:schemeClr val="tx1"/>
                </a:solidFill>
                <a:latin typeface="Calibri"/>
                <a:ea typeface="微软雅黑" panose="020B0503020204020204" pitchFamily="34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  <a:ea typeface="微软雅黑" panose="020B0503020204020204" pitchFamily="34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  <a:ea typeface="微软雅黑" panose="020B0503020204020204" pitchFamily="34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  <a:ea typeface="微软雅黑" panose="020B0503020204020204" pitchFamily="34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  <a:ea typeface="微软雅黑" panose="020B0503020204020204" pitchFamily="34" charset="-122"/>
              </a:defRPr>
            </a:lvl9pPr>
          </a:lstStyle>
          <a:p>
            <a:r>
              <a:rPr lang="zh-CN" altLang="en-US" sz="3600">
                <a:solidFill>
                  <a:schemeClr val="bg1">
                    <a:lumMod val="50000"/>
                  </a:schemeClr>
                </a:solidFill>
                <a:latin typeface="汉仪书魂体简" panose="02010600000101010101" charset="-122"/>
                <a:ea typeface="汉仪书魂体简" panose="02010600000101010101" charset="-122"/>
              </a:rPr>
              <a:t>扬州</a:t>
            </a: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239395" y="1362075"/>
            <a:ext cx="7342505" cy="4615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扬州别称：广陵、维扬、江都、芜城、邗、南兖州、吴州</a:t>
            </a:r>
            <a:endParaRPr lang="en-US" altLang="zh-CN" sz="3600">
              <a:latin typeface="汉仪全唐诗简" panose="00020600040101010101" charset="-122"/>
              <a:ea typeface="汉仪全唐诗简" panose="00020600040101010101" charset="-122"/>
              <a:cs typeface="汉仪全唐诗简" panose="00020600040101010101" charset="-122"/>
            </a:endParaRPr>
          </a:p>
          <a:p>
            <a:pPr>
              <a:spcBef>
                <a:spcPct val="50000"/>
              </a:spcBef>
              <a:defRPr/>
            </a:pPr>
            <a:r>
              <a:rPr kumimoji="1" lang="zh-CN" altLang="en-US" sz="36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扬州地当要冲，多富商大贾。 </a:t>
            </a:r>
            <a:r>
              <a:rPr kumimoji="1" lang="en-US" altLang="zh-CN" sz="36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—— </a:t>
            </a:r>
            <a:r>
              <a:rPr kumimoji="1" lang="en-US" altLang="zh-CN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《</a:t>
            </a:r>
            <a:r>
              <a:rPr kumimoji="1" lang="zh-CN" altLang="en-US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旧唐书</a:t>
            </a:r>
            <a:r>
              <a:rPr kumimoji="1" lang="en-US" altLang="zh-CN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·</a:t>
            </a:r>
            <a:r>
              <a:rPr kumimoji="1" lang="zh-CN" altLang="en-US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地理志</a:t>
            </a:r>
            <a:r>
              <a:rPr kumimoji="1" lang="en-US" altLang="zh-CN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》</a:t>
            </a:r>
            <a:r>
              <a:rPr kumimoji="1" lang="zh-CN" altLang="en-US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　</a:t>
            </a:r>
            <a:endParaRPr kumimoji="1" lang="en-US" altLang="zh-CN" sz="3600">
              <a:latin typeface="汉仪全唐诗简" panose="00020600040101010101" charset="-122"/>
              <a:ea typeface="汉仪全唐诗简" panose="00020600040101010101" charset="-122"/>
              <a:cs typeface="汉仪全唐诗简" panose="00020600040101010101" charset="-122"/>
              <a:sym typeface="+mn-ea"/>
            </a:endParaRPr>
          </a:p>
          <a:p>
            <a:pPr>
              <a:spcBef>
                <a:spcPct val="50000"/>
              </a:spcBef>
              <a:defRPr/>
            </a:pPr>
            <a:r>
              <a:rPr kumimoji="1" lang="zh-CN" altLang="en-US" sz="36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扬州富庶甲天下。 </a:t>
            </a:r>
            <a:endParaRPr kumimoji="1" lang="en-US" altLang="zh-CN" sz="3600">
              <a:latin typeface="汉仪全唐诗简" panose="00020600040101010101" charset="-122"/>
              <a:ea typeface="汉仪全唐诗简" panose="00020600040101010101" charset="-122"/>
              <a:cs typeface="汉仪全唐诗简" panose="00020600040101010101" charset="-122"/>
              <a:sym typeface="+mn-ea"/>
            </a:endParaRPr>
          </a:p>
          <a:p>
            <a:pPr>
              <a:spcBef>
                <a:spcPct val="50000"/>
              </a:spcBef>
              <a:defRPr/>
            </a:pPr>
            <a:r>
              <a:rPr kumimoji="1" lang="zh-CN" altLang="en-US" sz="36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          </a:t>
            </a:r>
            <a:r>
              <a:rPr kumimoji="1" lang="en-US" altLang="zh-CN" sz="36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——</a:t>
            </a:r>
            <a:r>
              <a:rPr kumimoji="1" lang="en-US" altLang="zh-CN" sz="28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《</a:t>
            </a:r>
            <a:r>
              <a:rPr kumimoji="1" lang="zh-CN" altLang="en-US" sz="28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资治通鉴</a:t>
            </a:r>
            <a:r>
              <a:rPr kumimoji="1" lang="en-US" altLang="zh-CN" sz="28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》</a:t>
            </a:r>
            <a:r>
              <a:rPr kumimoji="1" lang="zh-CN" altLang="en-US" sz="36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　</a:t>
            </a:r>
            <a:r>
              <a:rPr kumimoji="1" lang="zh-CN" altLang="en-US" sz="2800" b="1">
                <a:effectLst>
                  <a:outerShdw blurRad="38100" dist="38100" dir="2700000" algn="tl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　</a:t>
            </a:r>
            <a:endParaRPr kumimoji="1" lang="en-US" altLang="zh-CN" sz="2800" b="1">
              <a:effectLst>
                <a:outerShdw blurRad="38100" dist="38100" dir="2700000" algn="tl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endParaRPr lang="zh-CN" altLang="en-US" sz="2800"/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4"/>
          <a:srcRect l="32545" b="33694"/>
          <a:stretch>
            <a:fillRect/>
          </a:stretch>
        </p:blipFill>
        <p:spPr>
          <a:xfrm>
            <a:off x="6615786" y="1967343"/>
            <a:ext cx="5574011" cy="40926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96109917"/>
      </p:ext>
    </p:extLst>
  </p:cSld>
  <p:clrMapOvr>
    <a:masterClrMapping/>
  </p:clrMapOvr>
  <p:transition spd="slow" advTm="1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ext Box 3"/>
          <p:cNvSpPr txBox="1"/>
          <p:nvPr>
            <p:custDataLst>
              <p:tags r:id="rId1"/>
            </p:custDataLst>
          </p:nvPr>
        </p:nvSpPr>
        <p:spPr>
          <a:xfrm>
            <a:off x="4714875" y="543560"/>
            <a:ext cx="7338695" cy="57543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609600" eaLnBrk="0" hangingPunct="0">
              <a:lnSpc>
                <a:spcPts val="3680"/>
              </a:lnSpc>
            </a:pPr>
            <a:r>
              <a:rPr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 panose="020B0604020202020204" pitchFamily="34" charset="0"/>
              </a:rPr>
              <a:t>扬州是我国的历史文化名城之一，素有“淮左名都”之誉。远在公元前486年的春秋战国时期扬州就开始建城，至今已有2480余年的历史。上古时期的扬州，有一个很大的自然区域，是</a:t>
            </a:r>
            <a:r>
              <a:rPr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 panose="020B0604020202020204" pitchFamily="34" charset="0"/>
              </a:rPr>
              <a:t>全国九州之一</a:t>
            </a:r>
            <a:r>
              <a:rPr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 panose="020B0604020202020204" pitchFamily="34" charset="0"/>
              </a:rPr>
              <a:t>。扬州地处江淮要冲，早在东汉时便是政治军事基地，也是全国粮、盐、铁的主要集散地和海内外交通的重要港口。古今扬州皆是旅游胜地。六朝时，就有</a:t>
            </a:r>
            <a:r>
              <a:rPr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 panose="020B0604020202020204" pitchFamily="34" charset="0"/>
              </a:rPr>
              <a:t>“腰缠十万贯，骑鹤上扬州”</a:t>
            </a:r>
            <a:r>
              <a:rPr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 panose="020B0604020202020204" pitchFamily="34" charset="0"/>
              </a:rPr>
              <a:t>之说。</a:t>
            </a:r>
          </a:p>
          <a:p>
            <a:pPr indent="609600" eaLnBrk="0" hangingPunct="0">
              <a:lnSpc>
                <a:spcPts val="3680"/>
              </a:lnSpc>
            </a:pPr>
            <a:r>
              <a:rPr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 panose="020B0604020202020204" pitchFamily="34" charset="0"/>
              </a:rPr>
              <a:t>扬州自古以来，即为人文荟萃之地，唐代扬州更是名家林立。扬州的古代文明和灿烂文化，也牵动了帝王的情怀和游兴，隋炀帝三下扬州看琼花，康熙、乾隆六下扬州，给扬州留下了众多的历史古迹。</a:t>
            </a:r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486" y="2164397"/>
            <a:ext cx="5904865" cy="4934895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939687" y="5874501"/>
            <a:ext cx="30854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最 爱 是  </a:t>
            </a:r>
            <a:r>
              <a:rPr lang="zh-CN" altLang="en-US" sz="32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扬 州</a:t>
            </a:r>
          </a:p>
        </p:txBody>
      </p:sp>
      <p:sp>
        <p:nvSpPr>
          <p:cNvPr id="6" name="_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4286" y="188136"/>
            <a:ext cx="2070294" cy="1802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sz="12000" spc="600">
                <a:solidFill>
                  <a:schemeClr val="tx2">
                    <a:lumMod val="50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扬</a:t>
            </a:r>
          </a:p>
        </p:txBody>
      </p:sp>
      <p:sp>
        <p:nvSpPr>
          <p:cNvPr id="7" name="_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39687" y="1371955"/>
            <a:ext cx="2070294" cy="1865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sz="8800" spc="600">
                <a:solidFill>
                  <a:srgbClr val="FF0000"/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  <a:sym typeface="+mn-ea"/>
              </a:rPr>
              <a:t>州</a:t>
            </a:r>
            <a:endParaRPr lang="zh-CN" altLang="zh-CN" sz="8800" spc="600">
              <a:solidFill>
                <a:srgbClr val="FF0000"/>
              </a:solidFill>
              <a:latin typeface="叶根友行书繁" panose="02010601030101010101" pitchFamily="2" charset="-122"/>
              <a:ea typeface="叶根友行书繁" panose="0201060103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304420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1">
            <a:duotone>
              <a:prstClr val="black"/>
              <a:srgbClr val="B0081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003558" y="3429000"/>
            <a:ext cx="3347526" cy="2162502"/>
          </a:xfrm>
          <a:prstGeom prst="rect">
            <a:avLst/>
          </a:prstGeom>
        </p:spPr>
      </p:pic>
      <p:grpSp>
        <p:nvGrpSpPr>
          <p:cNvPr id="2" name="组合 1"/>
          <p:cNvGrpSpPr/>
          <p:nvPr>
            <p:custDataLst>
              <p:tags r:id="rId2"/>
            </p:custDataLst>
          </p:nvPr>
        </p:nvGrpSpPr>
        <p:grpSpPr>
          <a:xfrm>
            <a:off x="417395" y="372321"/>
            <a:ext cx="3824497" cy="938360"/>
            <a:chOff x="4327030" y="1667303"/>
            <a:chExt cx="3824497" cy="938360"/>
          </a:xfrm>
        </p:grpSpPr>
        <p:sp>
          <p:nvSpPr>
            <p:cNvPr id="3" name="矩形: 圆角 2"/>
            <p:cNvSpPr/>
            <p:nvPr>
              <p:custDataLst>
                <p:tags r:id="rId6"/>
              </p:custDataLst>
            </p:nvPr>
          </p:nvSpPr>
          <p:spPr>
            <a:xfrm>
              <a:off x="4387706" y="1727979"/>
              <a:ext cx="464811" cy="464811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壹</a:t>
              </a:r>
            </a:p>
          </p:txBody>
        </p:sp>
        <p:sp>
          <p:nvSpPr>
            <p:cNvPr id="4" name="矩形: 圆角 3"/>
            <p:cNvSpPr/>
            <p:nvPr>
              <p:custDataLst>
                <p:tags r:id="rId7"/>
              </p:custDataLst>
            </p:nvPr>
          </p:nvSpPr>
          <p:spPr>
            <a:xfrm>
              <a:off x="4327030" y="1667303"/>
              <a:ext cx="586163" cy="586163"/>
            </a:xfrm>
            <a:prstGeom prst="round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>
              <p:custDataLst>
                <p:tags r:id="rId8"/>
              </p:custDataLst>
            </p:nvPr>
          </p:nvSpPr>
          <p:spPr>
            <a:xfrm>
              <a:off x="5110512" y="1775718"/>
              <a:ext cx="3041015" cy="8299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3200" b="1" u="sng">
                  <a:solidFill>
                    <a:srgbClr val="FF0000"/>
                  </a:solidFill>
                  <a:latin typeface="+mj-ea"/>
                  <a:ea typeface="+mj-ea"/>
                  <a:sym typeface="+mn-ea"/>
                </a:rPr>
                <a:t>描写扬州的诗句</a:t>
              </a:r>
            </a:p>
          </p:txBody>
        </p:sp>
      </p:grpSp>
      <p:sp>
        <p:nvSpPr>
          <p:cNvPr id="7" name="矩形 6"/>
          <p:cNvSpPr/>
          <p:nvPr>
            <p:custDataLst>
              <p:tags r:id="rId3"/>
            </p:custDataLst>
          </p:nvPr>
        </p:nvSpPr>
        <p:spPr>
          <a:xfrm>
            <a:off x="1003300" y="2005330"/>
            <a:ext cx="9181465" cy="3969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楷体"/>
                <a:sym typeface="+mn-ea"/>
              </a:rPr>
              <a:t>李白：故人西辞黄鹤楼，烟花三月下扬州。</a:t>
            </a:r>
            <a:endParaRPr lang="zh-CN" altLang="en-US" sz="28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楷体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楷体"/>
                <a:sym typeface="+mn-ea"/>
              </a:rPr>
              <a:t>李绅：嘹唳塞鸿经楚泽，浅深红树见扬州。</a:t>
            </a:r>
            <a:endParaRPr lang="zh-CN" altLang="en-US" sz="28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楷体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楷体"/>
                <a:sym typeface="+mn-ea"/>
              </a:rPr>
              <a:t>杜牧：春风十里扬州路，卷上珠帘总不如。</a:t>
            </a:r>
            <a:endParaRPr lang="zh-CN" altLang="en-US" sz="28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楷体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楷体"/>
                <a:sym typeface="+mn-ea"/>
              </a:rPr>
              <a:t>徐凝：天下三分明月夜，二分无赖是扬州。</a:t>
            </a:r>
            <a:endParaRPr lang="zh-CN" altLang="en-US" sz="28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楷体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chemeClr val="tx2"/>
                </a:solidFill>
                <a:ea typeface="楷体"/>
                <a:sym typeface="+mn-ea"/>
              </a:rPr>
              <a:t>     </a:t>
            </a:r>
            <a:r>
              <a:rPr lang="zh-CN" altLang="en-US" sz="2800" b="1">
                <a:solidFill>
                  <a:srgbClr val="FF0000"/>
                </a:solidFill>
                <a:ea typeface="楷体"/>
                <a:sym typeface="+mn-ea"/>
              </a:rPr>
              <a:t>唐诗、宋词里描述扬州、赞美扬州的诗词不计其数，扬州曾经就是这样，诗歌相伴，走过四季。</a:t>
            </a: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1">
            <a:duotone>
              <a:prstClr val="black"/>
              <a:srgbClr val="B0081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5622167" y="1081985"/>
            <a:ext cx="3347526" cy="2162502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8928233" y="-121086"/>
            <a:ext cx="3263767" cy="157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18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161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 advTm="31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5"/>
          <p:cNvSpPr/>
          <p:nvPr>
            <p:custDataLst>
              <p:tags r:id="rId1"/>
            </p:custDataLst>
          </p:nvPr>
        </p:nvSpPr>
        <p:spPr bwMode="auto">
          <a:xfrm flipH="1">
            <a:off x="2381" y="3915641"/>
            <a:ext cx="12188826" cy="2037552"/>
          </a:xfrm>
          <a:custGeom>
            <a:avLst/>
            <a:gdLst>
              <a:gd name="T0" fmla="*/ 0 w 4809"/>
              <a:gd name="T1" fmla="*/ 0 h 804"/>
              <a:gd name="T2" fmla="*/ 4809 w 4809"/>
              <a:gd name="T3" fmla="*/ 530 h 80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809" h="804">
                <a:moveTo>
                  <a:pt x="0" y="0"/>
                </a:moveTo>
                <a:cubicBezTo>
                  <a:pt x="0" y="0"/>
                  <a:pt x="2086" y="804"/>
                  <a:pt x="4809" y="530"/>
                </a:cubicBezTo>
              </a:path>
            </a:pathLst>
          </a:custGeom>
          <a:noFill/>
          <a:ln w="9525" cap="flat">
            <a:solidFill>
              <a:srgbClr val="BABEBD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印品黑体" panose="00000500000000000000" pitchFamily="2" charset="-122"/>
            </a:endParaRPr>
          </a:p>
        </p:txBody>
      </p:sp>
      <p:sp>
        <p:nvSpPr>
          <p:cNvPr id="27" name="Freeform 6"/>
          <p:cNvSpPr/>
          <p:nvPr>
            <p:custDataLst>
              <p:tags r:id="rId2"/>
            </p:custDataLst>
          </p:nvPr>
        </p:nvSpPr>
        <p:spPr bwMode="auto">
          <a:xfrm>
            <a:off x="2381" y="2492896"/>
            <a:ext cx="12188826" cy="3763944"/>
          </a:xfrm>
          <a:custGeom>
            <a:avLst/>
            <a:gdLst>
              <a:gd name="T0" fmla="*/ 4809 w 4809"/>
              <a:gd name="T1" fmla="*/ 0 h 1485"/>
              <a:gd name="T2" fmla="*/ 0 w 4809"/>
              <a:gd name="T3" fmla="*/ 1485 h 14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809" h="1485">
                <a:moveTo>
                  <a:pt x="4809" y="0"/>
                </a:moveTo>
                <a:cubicBezTo>
                  <a:pt x="4809" y="0"/>
                  <a:pt x="2817" y="1445"/>
                  <a:pt x="0" y="1485"/>
                </a:cubicBezTo>
              </a:path>
            </a:pathLst>
          </a:custGeom>
          <a:noFill/>
          <a:ln w="9525" cap="flat">
            <a:solidFill>
              <a:srgbClr val="BABEBD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印品黑体" panose="00000500000000000000" pitchFamily="2" charset="-122"/>
            </a:endParaRPr>
          </a:p>
        </p:txBody>
      </p:sp>
      <p:sp>
        <p:nvSpPr>
          <p:cNvPr id="28" name="Freeform 7"/>
          <p:cNvSpPr/>
          <p:nvPr>
            <p:custDataLst>
              <p:tags r:id="rId3"/>
            </p:custDataLst>
          </p:nvPr>
        </p:nvSpPr>
        <p:spPr bwMode="auto">
          <a:xfrm flipH="1">
            <a:off x="2381" y="4818002"/>
            <a:ext cx="12188826" cy="2222101"/>
          </a:xfrm>
          <a:custGeom>
            <a:avLst/>
            <a:gdLst>
              <a:gd name="T0" fmla="*/ 4809 w 4809"/>
              <a:gd name="T1" fmla="*/ 174 h 877"/>
              <a:gd name="T2" fmla="*/ 0 w 4809"/>
              <a:gd name="T3" fmla="*/ 0 h 87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809" h="877">
                <a:moveTo>
                  <a:pt x="4809" y="174"/>
                </a:moveTo>
                <a:cubicBezTo>
                  <a:pt x="4809" y="174"/>
                  <a:pt x="2295" y="877"/>
                  <a:pt x="0" y="0"/>
                </a:cubicBezTo>
              </a:path>
            </a:pathLst>
          </a:custGeom>
          <a:noFill/>
          <a:ln w="9525" cap="flat">
            <a:solidFill>
              <a:srgbClr val="BABEBD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印品黑体" panose="00000500000000000000" pitchFamily="2" charset="-122"/>
            </a:endParaRPr>
          </a:p>
        </p:txBody>
      </p:sp>
      <p:cxnSp>
        <p:nvCxnSpPr>
          <p:cNvPr id="15" name="直接连接符 14"/>
          <p:cNvCxnSpPr>
            <a:endCxn id="16" idx="11"/>
          </p:cNvCxnSpPr>
          <p:nvPr>
            <p:custDataLst>
              <p:tags r:id="rId4"/>
            </p:custDataLst>
          </p:nvPr>
        </p:nvCxnSpPr>
        <p:spPr>
          <a:xfrm flipV="1">
            <a:off x="581616" y="790650"/>
            <a:ext cx="10698961" cy="4534"/>
          </a:xfrm>
          <a:prstGeom prst="line">
            <a:avLst/>
          </a:prstGeom>
          <a:ln>
            <a:solidFill>
              <a:srgbClr val="BABE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6"/>
          <p:cNvSpPr>
            <a:spLocks noEditPoints="1"/>
          </p:cNvSpPr>
          <p:nvPr>
            <p:custDataLst>
              <p:tags r:id="rId5"/>
            </p:custDataLst>
          </p:nvPr>
        </p:nvSpPr>
        <p:spPr bwMode="auto">
          <a:xfrm>
            <a:off x="11280577" y="363136"/>
            <a:ext cx="425905" cy="427514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rgbClr val="56505B"/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印品黑体" panose="00000500000000000000" pitchFamily="2" charset="-122"/>
            </a:endParaRPr>
          </a:p>
        </p:txBody>
      </p:sp>
      <p:sp>
        <p:nvSpPr>
          <p:cNvPr id="30" name="椭圆 29"/>
          <p:cNvSpPr/>
          <p:nvPr>
            <p:custDataLst>
              <p:tags r:id="rId6"/>
            </p:custDataLst>
          </p:nvPr>
        </p:nvSpPr>
        <p:spPr>
          <a:xfrm>
            <a:off x="605614" y="385350"/>
            <a:ext cx="288000" cy="288000"/>
          </a:xfrm>
          <a:prstGeom prst="ellipse">
            <a:avLst/>
          </a:prstGeom>
          <a:solidFill>
            <a:srgbClr val="A08C7C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印品黑体" panose="00000500000000000000" pitchFamily="2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485518" y="150130"/>
            <a:ext cx="5056909" cy="523220"/>
          </a:xfrm>
          <a:prstGeom prst="rect">
            <a:avLst/>
          </a:prstGeom>
          <a:noFill/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解文题“扬州</a:t>
            </a:r>
            <a:r>
              <a:rPr lang="zh-CN" altLang="en-US" sz="2800" b="1">
                <a:solidFill>
                  <a:srgbClr val="FF0000"/>
                </a:solidFill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慢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</a:p>
        </p:txBody>
      </p:sp>
      <p:sp>
        <p:nvSpPr>
          <p:cNvPr id="9" name="文本框 8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85446" y="775718"/>
            <a:ext cx="11621107" cy="193899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endParaRPr kumimoji="1" lang="zh-CN" altLang="en-US" sz="4000" dirty="0"/>
          </a:p>
          <a:p>
            <a:pPr algn="l"/>
            <a:r>
              <a:rPr kumimoji="1" lang="zh-CN" altLang="en-US" sz="4000" dirty="0">
                <a:solidFill>
                  <a:srgbClr val="0070C0"/>
                </a:solidFill>
                <a:latin typeface="楷体" panose="02010609060101010101" charset="-122"/>
                <a:ea typeface="楷体"/>
                <a:sym typeface="+mn-ea"/>
              </a:rPr>
              <a:t>   </a:t>
            </a:r>
            <a:r>
              <a:rPr kumimoji="1" lang="zh-CN" altLang="en-US" sz="4000" dirty="0">
                <a:solidFill>
                  <a:srgbClr val="0000FF"/>
                </a:solidFill>
                <a:latin typeface="楷体" panose="02010609060101010101" charset="-122"/>
                <a:ea typeface="楷体"/>
                <a:sym typeface="+mn-ea"/>
              </a:rPr>
              <a:t>词牌名，</a:t>
            </a:r>
            <a:r>
              <a:rPr kumimoji="1" lang="zh-CN" altLang="en-US" sz="4000" dirty="0">
                <a:solidFill>
                  <a:srgbClr val="0000FF"/>
                </a:solidFill>
                <a:latin typeface="楷体" panose="02010609060101010101" charset="-122"/>
                <a:ea typeface="楷体"/>
              </a:rPr>
              <a:t>写的是扬州战后的景象，又是慢词，故称扬州慢。</a:t>
            </a:r>
          </a:p>
        </p:txBody>
      </p:sp>
      <p:sp>
        <p:nvSpPr>
          <p:cNvPr id="10" name="文本框 9"/>
          <p:cNvSpPr txBox="1"/>
          <p:nvPr>
            <p:custDataLst>
              <p:tags r:id="rId9"/>
            </p:custDataLst>
          </p:nvPr>
        </p:nvSpPr>
        <p:spPr>
          <a:xfrm>
            <a:off x="893614" y="3158528"/>
            <a:ext cx="9835979" cy="2062103"/>
          </a:xfrm>
          <a:prstGeom prst="rect">
            <a:avLst/>
          </a:prstGeom>
          <a:noFill/>
          <a:ln>
            <a:solidFill>
              <a:schemeClr val="tx1"/>
            </a:solidFill>
            <a:prstDash val="sysDot"/>
          </a:ln>
        </p:spPr>
        <p:txBody>
          <a:bodyPr wrap="square" rtlCol="0">
            <a:spAutoFit/>
          </a:bodyPr>
          <a:lstStyle/>
          <a:p>
            <a:r>
              <a:rPr lang="zh-CN" altLang="en-US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慢词是依据</a:t>
            </a:r>
            <a:r>
              <a:rPr lang="zh-CN" altLang="en-US" sz="3200">
                <a:solidFill>
                  <a:srgbClr val="FF0000"/>
                </a:solidFill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曲调舒缓</a:t>
            </a:r>
            <a:r>
              <a:rPr lang="zh-CN" altLang="en-US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的慢曲填写的词，</a:t>
            </a:r>
            <a:r>
              <a:rPr lang="zh-CN" altLang="en-US" sz="3200">
                <a:solidFill>
                  <a:srgbClr val="FF0000"/>
                </a:solidFill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重抒情</a:t>
            </a:r>
            <a:r>
              <a:rPr lang="zh-CN" altLang="en-US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，一般都比较长。但与长调有别，长调单指字数（习惯上</a:t>
            </a:r>
            <a:r>
              <a:rPr lang="en-US" altLang="zh-CN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58</a:t>
            </a:r>
            <a:r>
              <a:rPr lang="zh-CN" altLang="en-US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字以内为小令，</a:t>
            </a:r>
            <a:r>
              <a:rPr lang="en-US" altLang="zh-CN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59—90</a:t>
            </a:r>
            <a:r>
              <a:rPr lang="zh-CN" altLang="en-US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为中调，</a:t>
            </a:r>
            <a:r>
              <a:rPr lang="en-US" altLang="zh-CN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91</a:t>
            </a:r>
            <a:r>
              <a:rPr lang="zh-CN" altLang="en-US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字以上为长调）</a:t>
            </a:r>
            <a:endParaRPr lang="en-US" altLang="zh-CN" sz="3200">
              <a:latin typeface="汉仪全唐诗简" panose="00020600040101010101" charset="-122"/>
              <a:ea typeface="汉仪全唐诗简" panose="00020600040101010101" charset="-122"/>
              <a:cs typeface="汉仪全唐诗简" panose="00020600040101010101" charset="-122"/>
              <a:sym typeface="+mn-ea"/>
            </a:endParaRPr>
          </a:p>
          <a:p>
            <a:r>
              <a:rPr lang="en-US" altLang="zh-CN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《</a:t>
            </a:r>
            <a:r>
              <a:rPr lang="zh-CN" altLang="en-US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扬州慢</a:t>
            </a:r>
            <a:r>
              <a:rPr lang="en-US" altLang="zh-CN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》</a:t>
            </a:r>
            <a:r>
              <a:rPr lang="zh-CN" altLang="en-US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共</a:t>
            </a:r>
            <a:r>
              <a:rPr lang="en-US" altLang="zh-CN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98</a:t>
            </a:r>
            <a:r>
              <a:rPr lang="zh-CN" altLang="en-US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个字，是一首</a:t>
            </a:r>
            <a:r>
              <a:rPr lang="zh-CN" altLang="en-US" sz="3200">
                <a:solidFill>
                  <a:srgbClr val="FF0000"/>
                </a:solidFill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长调</a:t>
            </a:r>
            <a:r>
              <a:rPr lang="zh-CN" altLang="en-US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，也是一首</a:t>
            </a:r>
            <a:r>
              <a:rPr lang="zh-CN" altLang="en-US" sz="3200">
                <a:solidFill>
                  <a:srgbClr val="FF0000"/>
                </a:solidFill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慢词</a:t>
            </a:r>
            <a:r>
              <a:rPr lang="zh-CN" altLang="en-US" sz="3200">
                <a:latin typeface="汉仪全唐诗简" panose="00020600040101010101" charset="-122"/>
                <a:ea typeface="汉仪全唐诗简" panose="00020600040101010101" charset="-122"/>
                <a:cs typeface="汉仪全唐诗简" panose="00020600040101010101" charset="-122"/>
                <a:sym typeface="+mn-ea"/>
              </a:rPr>
              <a:t>。</a:t>
            </a:r>
            <a:endParaRPr lang="zh-CN" altLang="en-US" sz="3200">
              <a:latin typeface="汉仪全唐诗简" panose="00020600040101010101" charset="-122"/>
              <a:ea typeface="汉仪全唐诗简" panose="00020600040101010101" charset="-122"/>
              <a:cs typeface="汉仪全唐诗简" panose="00020600040101010101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10"/>
            </p:custDataLst>
          </p:nvPr>
        </p:nvSpPr>
        <p:spPr>
          <a:xfrm>
            <a:off x="285445" y="5859693"/>
            <a:ext cx="9230513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朗读指导：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语速慢，较舒缓；</a:t>
            </a:r>
            <a:r>
              <a:rPr lang="zh-CN" altLang="en-US" sz="28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深沉悲切而富有情感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6968852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>
            <p:custDataLst>
              <p:tags r:id="rId1"/>
            </p:custDataLst>
          </p:nvPr>
        </p:nvGrpSpPr>
        <p:grpSpPr>
          <a:xfrm>
            <a:off x="417395" y="372321"/>
            <a:ext cx="1891478" cy="586163"/>
            <a:chOff x="4327030" y="1667303"/>
            <a:chExt cx="1891478" cy="586163"/>
          </a:xfrm>
        </p:grpSpPr>
        <p:sp>
          <p:nvSpPr>
            <p:cNvPr id="3" name="矩形: 圆角 2"/>
            <p:cNvSpPr/>
            <p:nvPr>
              <p:custDataLst>
                <p:tags r:id="rId13"/>
              </p:custDataLst>
            </p:nvPr>
          </p:nvSpPr>
          <p:spPr>
            <a:xfrm>
              <a:off x="4387706" y="1727979"/>
              <a:ext cx="464811" cy="464811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壹</a:t>
              </a:r>
            </a:p>
          </p:txBody>
        </p:sp>
        <p:sp>
          <p:nvSpPr>
            <p:cNvPr id="4" name="矩形: 圆角 3"/>
            <p:cNvSpPr/>
            <p:nvPr>
              <p:custDataLst>
                <p:tags r:id="rId14"/>
              </p:custDataLst>
            </p:nvPr>
          </p:nvSpPr>
          <p:spPr>
            <a:xfrm>
              <a:off x="4327030" y="1667303"/>
              <a:ext cx="586163" cy="586163"/>
            </a:xfrm>
            <a:prstGeom prst="round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>
              <p:custDataLst>
                <p:tags r:id="rId15"/>
              </p:custDataLst>
            </p:nvPr>
          </p:nvSpPr>
          <p:spPr>
            <a:xfrm>
              <a:off x="5110512" y="177571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/>
                <a:t>标题文字</a:t>
              </a:r>
            </a:p>
          </p:txBody>
        </p:sp>
      </p:grpSp>
      <p:grpSp>
        <p:nvGrpSpPr>
          <p:cNvPr id="11" name="组合 10"/>
          <p:cNvGrpSpPr/>
          <p:nvPr>
            <p:custDataLst>
              <p:tags r:id="rId2"/>
            </p:custDataLst>
          </p:nvPr>
        </p:nvGrpSpPr>
        <p:grpSpPr>
          <a:xfrm>
            <a:off x="4022457" y="-103750"/>
            <a:ext cx="7261225" cy="4175220"/>
            <a:chOff x="1200877" y="2079439"/>
            <a:chExt cx="7261225" cy="4175220"/>
          </a:xfrm>
        </p:grpSpPr>
        <p:sp>
          <p:nvSpPr>
            <p:cNvPr id="12" name="矩形 11"/>
            <p:cNvSpPr/>
            <p:nvPr>
              <p:custDataLst>
                <p:tags r:id="rId11"/>
              </p:custDataLst>
            </p:nvPr>
          </p:nvSpPr>
          <p:spPr>
            <a:xfrm>
              <a:off x="1200877" y="2370904"/>
              <a:ext cx="7261225" cy="38837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sz="2400" dirty="0" err="1">
                  <a:solidFill>
                    <a:srgbClr val="404040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Arial" panose="020B0604020202020204" pitchFamily="34" charset="0"/>
                </a:rPr>
                <a:t>在南宋词坛上，</a:t>
              </a:r>
              <a:r>
                <a:rPr sz="2400" dirty="0" err="1">
                  <a:solidFill>
                    <a:srgbClr val="C00000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Arial" panose="020B0604020202020204" pitchFamily="34" charset="0"/>
                </a:rPr>
                <a:t>姜夔、辛弃疾、吴文英</a:t>
              </a:r>
              <a:r>
                <a:rPr sz="2400" dirty="0" err="1">
                  <a:solidFill>
                    <a:srgbClr val="404040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Arial" panose="020B0604020202020204" pitchFamily="34" charset="0"/>
                </a:rPr>
                <a:t>鼎足而三，成为“清空”词派的代表作家，</a:t>
              </a:r>
              <a:r>
                <a:rPr sz="2400" dirty="0" err="1" smtClean="0">
                  <a:solidFill>
                    <a:srgbClr val="404040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Arial" panose="020B0604020202020204" pitchFamily="34" charset="0"/>
                </a:rPr>
                <a:t>在宋词的发展史上占有重要地位</a:t>
              </a:r>
              <a:r>
                <a:rPr lang="en-US" sz="2400" dirty="0" smtClean="0">
                  <a:solidFill>
                    <a:srgbClr val="404040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Arial" panose="020B0604020202020204" pitchFamily="34" charset="0"/>
                </a:rPr>
                <a:t>.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姜夔（约</a:t>
              </a:r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1155—1221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），字</a:t>
              </a:r>
              <a:r>
                <a:rPr lang="zh-CN" altLang="en-US" sz="2400" dirty="0">
                  <a:highlight>
                    <a:srgbClr val="FFFF00"/>
                  </a:highlight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尧章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，号</a:t>
              </a:r>
              <a:r>
                <a:rPr lang="zh-CN" altLang="en-US" sz="2400" dirty="0">
                  <a:highlight>
                    <a:srgbClr val="FFFF00"/>
                  </a:highlight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白石道人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，饶州鄱阳人。</a:t>
              </a:r>
              <a:r>
                <a:rPr lang="zh-CN" altLang="en-US" sz="2400" dirty="0">
                  <a:highlight>
                    <a:srgbClr val="FFFF00"/>
                  </a:highlight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南宋婉约派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的代表词人，一生未入仕途，漂泊江湖，依人作客，却绝不谄媚逢迎侯门。工诗词、善书法、精音律。</a:t>
              </a:r>
              <a:endParaRPr lang="zh-CN" altLang="en-US" sz="2400" dirty="0"/>
            </a:p>
            <a:p>
              <a:pPr>
                <a:lnSpc>
                  <a:spcPct val="150000"/>
                </a:lnSpc>
              </a:pPr>
              <a:endParaRPr lang="zh-CN" altLang="en-US" sz="2400" dirty="0">
                <a:solidFill>
                  <a:srgbClr val="40404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Arial" panose="020B0604020202020204" pitchFamily="34" charset="0"/>
              </a:endParaRPr>
            </a:p>
          </p:txBody>
        </p:sp>
        <p:sp>
          <p:nvSpPr>
            <p:cNvPr id="13" name="矩形: 圆角 12"/>
            <p:cNvSpPr/>
            <p:nvPr>
              <p:custDataLst>
                <p:tags r:id="rId12"/>
              </p:custDataLst>
            </p:nvPr>
          </p:nvSpPr>
          <p:spPr>
            <a:xfrm>
              <a:off x="1325217" y="2079439"/>
              <a:ext cx="291548" cy="291548"/>
            </a:xfrm>
            <a:prstGeom prst="roundRect">
              <a:avLst/>
            </a:prstGeom>
            <a:solidFill>
              <a:srgbClr val="B008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/>
                <a:t>壹</a:t>
              </a:r>
            </a:p>
          </p:txBody>
        </p:sp>
      </p:grpSp>
      <p:grpSp>
        <p:nvGrpSpPr>
          <p:cNvPr id="15" name="组合 14"/>
          <p:cNvGrpSpPr/>
          <p:nvPr>
            <p:custDataLst>
              <p:tags r:id="rId3"/>
            </p:custDataLst>
          </p:nvPr>
        </p:nvGrpSpPr>
        <p:grpSpPr>
          <a:xfrm>
            <a:off x="3898117" y="3882452"/>
            <a:ext cx="7749240" cy="2758191"/>
            <a:chOff x="1200877" y="2079439"/>
            <a:chExt cx="6096000" cy="3106503"/>
          </a:xfrm>
        </p:grpSpPr>
        <p:sp>
          <p:nvSpPr>
            <p:cNvPr id="16" name="矩形 15"/>
            <p:cNvSpPr/>
            <p:nvPr>
              <p:custDataLst>
                <p:tags r:id="rId9"/>
              </p:custDataLst>
            </p:nvPr>
          </p:nvSpPr>
          <p:spPr>
            <a:xfrm>
              <a:off x="1200877" y="2370987"/>
              <a:ext cx="6096000" cy="281495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000" dirty="0">
                  <a:solidFill>
                    <a:srgbClr val="404040"/>
                  </a:solidFill>
                  <a:latin typeface="黑体" panose="02010609060101010101" charset="-122"/>
                  <a:ea typeface="黑体" panose="02010609060101010101" charset="-122"/>
                  <a:sym typeface="Arial" panose="020B0604020202020204" pitchFamily="34" charset="0"/>
                </a:rPr>
                <a:t>姜夔</a:t>
              </a:r>
              <a:r>
                <a:rPr sz="2000" dirty="0">
                  <a:solidFill>
                    <a:srgbClr val="404040"/>
                  </a:solidFill>
                  <a:latin typeface="黑体" panose="02010609060101010101" charset="-122"/>
                  <a:ea typeface="黑体" panose="02010609060101010101" charset="-122"/>
                  <a:sym typeface="Arial" panose="020B0604020202020204" pitchFamily="34" charset="0"/>
                </a:rPr>
                <a:t>与辛弃疾、杨万里、范成大等为文字交，诗词皆卓然成家。</a:t>
              </a:r>
              <a:r>
                <a:rPr sz="2000" dirty="0">
                  <a:solidFill>
                    <a:srgbClr val="C00000"/>
                  </a:solidFill>
                  <a:latin typeface="黑体" panose="02010609060101010101" charset="-122"/>
                  <a:ea typeface="黑体" panose="02010609060101010101" charset="-122"/>
                  <a:sym typeface="Arial" panose="020B0604020202020204" pitchFamily="34" charset="0"/>
                </a:rPr>
                <a:t>词风清丽典雅，</a:t>
              </a:r>
              <a:r>
                <a:rPr sz="2000" dirty="0">
                  <a:latin typeface="黑体" panose="02010609060101010101" charset="-122"/>
                  <a:ea typeface="黑体" panose="02010609060101010101" charset="-122"/>
                  <a:sym typeface="Arial" panose="020B0604020202020204" pitchFamily="34" charset="0"/>
                </a:rPr>
                <a:t>以冷香幽韵和瘦骨逸神独擅胜场，为清代浙派词人所尊奉</a:t>
              </a:r>
              <a:r>
                <a:rPr sz="2000" dirty="0">
                  <a:solidFill>
                    <a:srgbClr val="404040"/>
                  </a:solidFill>
                  <a:latin typeface="黑体" panose="02010609060101010101" charset="-122"/>
                  <a:ea typeface="黑体" panose="02010609060101010101" charset="-122"/>
                  <a:sym typeface="Arial" panose="020B0604020202020204" pitchFamily="34" charset="0"/>
                </a:rPr>
                <a:t>。他深谙音律，集中十七首自度曲，都旁缀音谱，是流传至今的唯一完整的宋代词乐资料。著有《</a:t>
              </a:r>
              <a:r>
                <a:rPr sz="2000" dirty="0">
                  <a:solidFill>
                    <a:srgbClr val="C00000"/>
                  </a:solidFill>
                  <a:latin typeface="黑体" panose="02010609060101010101" charset="-122"/>
                  <a:ea typeface="黑体" panose="02010609060101010101" charset="-122"/>
                  <a:sym typeface="Arial" panose="020B0604020202020204" pitchFamily="34" charset="0"/>
                </a:rPr>
                <a:t>白石道人诗集</a:t>
              </a:r>
              <a:r>
                <a:rPr sz="2000" dirty="0">
                  <a:solidFill>
                    <a:srgbClr val="404040"/>
                  </a:solidFill>
                  <a:latin typeface="黑体" panose="02010609060101010101" charset="-122"/>
                  <a:ea typeface="黑体" panose="02010609060101010101" charset="-122"/>
                  <a:sym typeface="Arial" panose="020B0604020202020204" pitchFamily="34" charset="0"/>
                </a:rPr>
                <a:t>》。</a:t>
              </a:r>
              <a:r>
                <a:rPr lang="zh-CN" altLang="en-US" sz="2000" dirty="0">
                  <a:solidFill>
                    <a:srgbClr val="0F0F0F"/>
                  </a:solidFill>
                  <a:effectLst/>
                  <a:latin typeface="����"/>
                  <a:sym typeface="+mn-ea"/>
                </a:rPr>
                <a:t>。</a:t>
              </a:r>
              <a:endParaRPr lang="zh-CN" altLang="en-US" sz="2000" dirty="0"/>
            </a:p>
            <a:p>
              <a:pPr>
                <a:lnSpc>
                  <a:spcPct val="150000"/>
                </a:lnSpc>
              </a:pPr>
              <a:r>
                <a:rPr lang="zh-CN" altLang="en-US" b="0" i="0" dirty="0">
                  <a:solidFill>
                    <a:srgbClr val="0F0F0F"/>
                  </a:solidFill>
                  <a:effectLst/>
                  <a:latin typeface="����"/>
                </a:rPr>
                <a:t>。</a:t>
              </a:r>
              <a:endParaRPr lang="zh-CN" altLang="en-US" dirty="0"/>
            </a:p>
          </p:txBody>
        </p:sp>
        <p:sp>
          <p:nvSpPr>
            <p:cNvPr id="17" name="矩形: 圆角 16"/>
            <p:cNvSpPr/>
            <p:nvPr>
              <p:custDataLst>
                <p:tags r:id="rId10"/>
              </p:custDataLst>
            </p:nvPr>
          </p:nvSpPr>
          <p:spPr>
            <a:xfrm>
              <a:off x="1325217" y="2079439"/>
              <a:ext cx="291548" cy="291548"/>
            </a:xfrm>
            <a:prstGeom prst="roundRect">
              <a:avLst/>
            </a:prstGeom>
            <a:solidFill>
              <a:srgbClr val="B008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400"/>
                <a:t>贰</a:t>
              </a:r>
            </a:p>
          </p:txBody>
        </p:sp>
      </p:grpSp>
      <p:pic>
        <p:nvPicPr>
          <p:cNvPr id="9" name="图片 8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8"/>
          <a:stretch>
            <a:fillRect/>
          </a:stretch>
        </p:blipFill>
        <p:spPr>
          <a:xfrm flipH="1">
            <a:off x="1100293" y="2657650"/>
            <a:ext cx="2172335" cy="2953385"/>
          </a:xfrm>
          <a:prstGeom prst="rect">
            <a:avLst/>
          </a:prstGeom>
        </p:spPr>
      </p:pic>
      <p:sp>
        <p:nvSpPr>
          <p:cNvPr id="27655" name="矩形 11"/>
          <p:cNvSpPr/>
          <p:nvPr>
            <p:custDataLst>
              <p:tags r:id="rId5"/>
            </p:custDataLst>
          </p:nvPr>
        </p:nvSpPr>
        <p:spPr>
          <a:xfrm>
            <a:off x="933864" y="1551846"/>
            <a:ext cx="800219" cy="83099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algn="ctr"/>
            <a:r>
              <a:rPr lang="zh-CN" altLang="en-US" sz="4800">
                <a:solidFill>
                  <a:srgbClr val="262626"/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rPr>
              <a:t>姜</a:t>
            </a:r>
          </a:p>
        </p:txBody>
      </p:sp>
      <p:pic>
        <p:nvPicPr>
          <p:cNvPr id="27654" name="图片 10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1835623" y="1362933"/>
            <a:ext cx="1219200" cy="1219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6" name="矩形 12"/>
          <p:cNvSpPr/>
          <p:nvPr>
            <p:custDataLst>
              <p:tags r:id="rId7"/>
            </p:custDataLst>
          </p:nvPr>
        </p:nvSpPr>
        <p:spPr>
          <a:xfrm>
            <a:off x="2030885" y="1551846"/>
            <a:ext cx="793750" cy="83026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algn="ctr"/>
            <a:r>
              <a:rPr lang="zh-CN" altLang="en-US" sz="4800">
                <a:solidFill>
                  <a:srgbClr val="262626"/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rPr>
              <a:t>夔</a:t>
            </a:r>
          </a:p>
        </p:txBody>
      </p:sp>
      <p:pic>
        <p:nvPicPr>
          <p:cNvPr id="27653" name="图片 9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732310" y="1362933"/>
            <a:ext cx="1219200" cy="1219200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72289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762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 advTm="77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5"/>
          <p:cNvSpPr/>
          <p:nvPr>
            <p:custDataLst>
              <p:tags r:id="rId1"/>
            </p:custDataLst>
          </p:nvPr>
        </p:nvSpPr>
        <p:spPr bwMode="auto">
          <a:xfrm rot="10800000">
            <a:off x="279438" y="2271339"/>
            <a:ext cx="2399949" cy="4154171"/>
          </a:xfrm>
          <a:custGeom>
            <a:avLst/>
            <a:gdLst>
              <a:gd name="T0" fmla="*/ 127 w 2157"/>
              <a:gd name="T1" fmla="*/ 0 h 1065"/>
              <a:gd name="T2" fmla="*/ 928 w 2157"/>
              <a:gd name="T3" fmla="*/ 0 h 1065"/>
              <a:gd name="T4" fmla="*/ 1713 w 2157"/>
              <a:gd name="T5" fmla="*/ 0 h 1065"/>
              <a:gd name="T6" fmla="*/ 2157 w 2157"/>
              <a:gd name="T7" fmla="*/ 0 h 1065"/>
              <a:gd name="T8" fmla="*/ 2157 w 2157"/>
              <a:gd name="T9" fmla="*/ 1065 h 1065"/>
              <a:gd name="T10" fmla="*/ 1979 w 2157"/>
              <a:gd name="T11" fmla="*/ 1065 h 1065"/>
              <a:gd name="T12" fmla="*/ 928 w 2157"/>
              <a:gd name="T13" fmla="*/ 1065 h 1065"/>
              <a:gd name="T14" fmla="*/ 428 w 2157"/>
              <a:gd name="T15" fmla="*/ 1065 h 1065"/>
              <a:gd name="T16" fmla="*/ 240 w 2157"/>
              <a:gd name="T17" fmla="*/ 918 h 1065"/>
              <a:gd name="T18" fmla="*/ 23 w 2157"/>
              <a:gd name="T19" fmla="*/ 146 h 1065"/>
              <a:gd name="T20" fmla="*/ 127 w 2157"/>
              <a:gd name="T21" fmla="*/ 0 h 10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157" h="1065">
                <a:moveTo>
                  <a:pt x="127" y="0"/>
                </a:moveTo>
                <a:cubicBezTo>
                  <a:pt x="928" y="0"/>
                  <a:pt x="928" y="0"/>
                  <a:pt x="928" y="0"/>
                </a:cubicBezTo>
                <a:cubicBezTo>
                  <a:pt x="1713" y="0"/>
                  <a:pt x="1713" y="0"/>
                  <a:pt x="1713" y="0"/>
                </a:cubicBezTo>
                <a:cubicBezTo>
                  <a:pt x="2157" y="0"/>
                  <a:pt x="2157" y="0"/>
                  <a:pt x="2157" y="0"/>
                </a:cubicBezTo>
                <a:cubicBezTo>
                  <a:pt x="2157" y="1065"/>
                  <a:pt x="2157" y="1065"/>
                  <a:pt x="2157" y="1065"/>
                </a:cubicBezTo>
                <a:cubicBezTo>
                  <a:pt x="1979" y="1065"/>
                  <a:pt x="1979" y="1065"/>
                  <a:pt x="1979" y="1065"/>
                </a:cubicBezTo>
                <a:cubicBezTo>
                  <a:pt x="928" y="1065"/>
                  <a:pt x="928" y="1065"/>
                  <a:pt x="928" y="1065"/>
                </a:cubicBezTo>
                <a:cubicBezTo>
                  <a:pt x="428" y="1065"/>
                  <a:pt x="428" y="1065"/>
                  <a:pt x="428" y="1065"/>
                </a:cubicBezTo>
                <a:cubicBezTo>
                  <a:pt x="347" y="1065"/>
                  <a:pt x="263" y="999"/>
                  <a:pt x="240" y="918"/>
                </a:cubicBezTo>
                <a:cubicBezTo>
                  <a:pt x="23" y="146"/>
                  <a:pt x="23" y="146"/>
                  <a:pt x="23" y="146"/>
                </a:cubicBezTo>
                <a:cubicBezTo>
                  <a:pt x="0" y="66"/>
                  <a:pt x="47" y="0"/>
                  <a:pt x="127" y="0"/>
                </a:cubicBezTo>
                <a:close/>
              </a:path>
            </a:pathLst>
          </a:custGeom>
          <a:solidFill>
            <a:srgbClr val="A08C7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印品黑体" panose="00000500000000000000" pitchFamily="2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2725883" y="1765208"/>
            <a:ext cx="3658525" cy="4832092"/>
          </a:xfrm>
          <a:prstGeom prst="rect">
            <a:avLst/>
          </a:prstGeom>
          <a:solidFill>
            <a:schemeClr val="bg2">
              <a:lumMod val="95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淮左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名都，</a:t>
            </a:r>
          </a:p>
          <a:p>
            <a:pPr eaLnBrk="1" hangingPunct="1"/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竹西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佳处，</a:t>
            </a:r>
            <a:b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解鞍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少驻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初程。</a:t>
            </a:r>
            <a:b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过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春风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十里，</a:t>
            </a:r>
            <a:b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尽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荠麦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青青。</a:t>
            </a:r>
            <a:b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自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胡马窥江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去后，</a:t>
            </a:r>
          </a:p>
          <a:p>
            <a:pPr eaLnBrk="1" hangingPunct="1"/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废池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乔木，</a:t>
            </a:r>
            <a:b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犹厌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言兵。</a:t>
            </a:r>
            <a:b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渐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黄昏，</a:t>
            </a:r>
            <a:b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清角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吹寒，</a:t>
            </a:r>
            <a:b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都在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空城。</a:t>
            </a:r>
          </a:p>
        </p:txBody>
      </p:sp>
      <p:sp>
        <p:nvSpPr>
          <p:cNvPr id="6" name="文本框 5"/>
          <p:cNvSpPr txBox="1"/>
          <p:nvPr>
            <p:custDataLst>
              <p:tags r:id="rId3"/>
            </p:custDataLst>
          </p:nvPr>
        </p:nvSpPr>
        <p:spPr>
          <a:xfrm>
            <a:off x="6842702" y="1765208"/>
            <a:ext cx="3774416" cy="4832092"/>
          </a:xfrm>
          <a:prstGeom prst="rect">
            <a:avLst/>
          </a:prstGeom>
          <a:solidFill>
            <a:schemeClr val="bg2">
              <a:lumMod val="95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杜郎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俊赏，</a:t>
            </a:r>
            <a:b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算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而今、</a:t>
            </a:r>
            <a:b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重到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须惊。</a:t>
            </a:r>
            <a:b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纵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豆蔻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词工，</a:t>
            </a:r>
            <a:b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青楼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梦好，</a:t>
            </a:r>
            <a:b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难赋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深情。</a:t>
            </a:r>
            <a:b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二十四桥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仍在，</a:t>
            </a:r>
            <a:b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波心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荡、</a:t>
            </a:r>
            <a:b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冷月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无声。</a:t>
            </a:r>
            <a:b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念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桥边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红药，</a:t>
            </a:r>
            <a:b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年年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知为</a:t>
            </a:r>
            <a:r>
              <a:rPr lang="en-US" altLang="zh-CN" sz="2800" b="1" kern="100">
                <a:solidFill>
                  <a:srgbClr val="000000"/>
                </a:solidFill>
                <a:latin typeface="楷体" panose="02010609060101010101" charset="-122"/>
                <a:ea typeface="楷体"/>
                <a:cs typeface="宋体" panose="02010600030101010101" pitchFamily="2" charset="-122"/>
              </a:rPr>
              <a:t>/</a:t>
            </a:r>
            <a:r>
              <a:rPr lang="zh-CN" altLang="en-US" sz="280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谁生！</a:t>
            </a:r>
          </a:p>
        </p:txBody>
      </p:sp>
      <p:sp>
        <p:nvSpPr>
          <p:cNvPr id="7" name="文本框 6"/>
          <p:cNvSpPr txBox="1"/>
          <p:nvPr>
            <p:custDataLst>
              <p:tags r:id="rId4"/>
            </p:custDataLst>
          </p:nvPr>
        </p:nvSpPr>
        <p:spPr>
          <a:xfrm>
            <a:off x="681963" y="2271339"/>
            <a:ext cx="877163" cy="3615214"/>
          </a:xfrm>
          <a:prstGeom prst="rect">
            <a:avLst/>
          </a:prstGeom>
          <a:solidFill>
            <a:schemeClr val="bg2">
              <a:lumMod val="95000"/>
            </a:schemeClr>
          </a:solidFill>
          <a:ln w="9525">
            <a:noFill/>
          </a:ln>
        </p:spPr>
        <p:txBody>
          <a:bodyPr vert="eaVert"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45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扬  州  慢</a:t>
            </a:r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776091" y="4785206"/>
            <a:ext cx="553998" cy="971550"/>
          </a:xfrm>
          <a:prstGeom prst="rect">
            <a:avLst/>
          </a:prstGeom>
          <a:solidFill>
            <a:schemeClr val="bg2">
              <a:lumMod val="95000"/>
            </a:schemeClr>
          </a:solidFill>
          <a:ln w="9525">
            <a:noFill/>
          </a:ln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姜夔</a:t>
            </a:r>
          </a:p>
        </p:txBody>
      </p:sp>
      <p:sp>
        <p:nvSpPr>
          <p:cNvPr id="9" name="文本框 8"/>
          <p:cNvSpPr txBox="1"/>
          <p:nvPr>
            <p:custDataLst>
              <p:tags r:id="rId6"/>
            </p:custDataLst>
          </p:nvPr>
        </p:nvSpPr>
        <p:spPr>
          <a:xfrm>
            <a:off x="74142" y="246803"/>
            <a:ext cx="11885295" cy="138366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pPr algn="l" eaLnBrk="1" hangingPunct="1"/>
            <a:r>
              <a:rPr lang="zh-CN" altLang="en-US" sz="2800" b="1" u="sng">
                <a:solidFill>
                  <a:srgbClr val="002060"/>
                </a:solidFill>
                <a:latin typeface="楷体" panose="02010609060101010101" charset="-122"/>
                <a:ea typeface="楷体"/>
                <a:cs typeface="楷体" panose="02010609060101010101" charset="-122"/>
                <a:sym typeface="+mn-ea"/>
              </a:rPr>
              <a:t>淳熙丙申至日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charset="-122"/>
                <a:ea typeface="楷体"/>
                <a:cs typeface="楷体" panose="02010609060101010101" charset="-122"/>
                <a:sym typeface="+mn-ea"/>
              </a:rPr>
              <a:t>，</a:t>
            </a:r>
            <a:r>
              <a:rPr lang="zh-CN" altLang="en-US" sz="2800" b="1" u="sng">
                <a:solidFill>
                  <a:srgbClr val="002060"/>
                </a:solidFill>
                <a:latin typeface="楷体" panose="02010609060101010101" charset="-122"/>
                <a:ea typeface="楷体"/>
                <a:cs typeface="楷体" panose="02010609060101010101" charset="-122"/>
                <a:sym typeface="+mn-ea"/>
              </a:rPr>
              <a:t>予过维扬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charset="-122"/>
                <a:ea typeface="楷体"/>
                <a:cs typeface="楷体" panose="02010609060101010101" charset="-122"/>
                <a:sym typeface="+mn-ea"/>
              </a:rPr>
              <a:t>。</a:t>
            </a:r>
            <a:r>
              <a:rPr lang="zh-CN" altLang="en-US" sz="2800" b="1" u="sng">
                <a:solidFill>
                  <a:srgbClr val="0070C0"/>
                </a:solidFill>
                <a:latin typeface="楷体" panose="02010609060101010101" charset="-122"/>
                <a:ea typeface="楷体"/>
                <a:cs typeface="楷体" panose="02010609060101010101" charset="-122"/>
                <a:sym typeface="+mn-ea"/>
              </a:rPr>
              <a:t>夜雪初霁，荠麦弥望。入其城，则四顾萧条，寒水自碧，暮色渐起，戍角悲吟。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charset="-122"/>
                <a:ea typeface="楷体"/>
                <a:cs typeface="楷体" panose="02010609060101010101" charset="-122"/>
                <a:sym typeface="+mn-ea"/>
              </a:rPr>
              <a:t>予怀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/>
                <a:cs typeface="楷体" panose="02010609060101010101" charset="-122"/>
                <a:sym typeface="+mn-ea"/>
              </a:rPr>
              <a:t>怆然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charset="-122"/>
                <a:ea typeface="楷体"/>
                <a:cs typeface="楷体" panose="02010609060101010101" charset="-122"/>
                <a:sym typeface="+mn-ea"/>
              </a:rPr>
              <a:t>，</a:t>
            </a:r>
            <a:r>
              <a:rPr lang="zh-CN" altLang="en-US" sz="2800" b="1">
                <a:solidFill>
                  <a:srgbClr val="002060"/>
                </a:solidFill>
                <a:highlight>
                  <a:srgbClr val="FFFF00"/>
                </a:highlight>
                <a:latin typeface="楷体" panose="02010609060101010101" charset="-122"/>
                <a:ea typeface="楷体"/>
                <a:cs typeface="楷体" panose="02010609060101010101" charset="-122"/>
                <a:sym typeface="+mn-ea"/>
              </a:rPr>
              <a:t>感慨今昔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charset="-122"/>
                <a:ea typeface="楷体"/>
                <a:cs typeface="楷体" panose="02010609060101010101" charset="-122"/>
                <a:sym typeface="+mn-ea"/>
              </a:rPr>
              <a:t>，因自度此曲。千岩老人以为有</a:t>
            </a:r>
            <a:r>
              <a:rPr lang="zh-CN" altLang="en-US" sz="2800" b="1">
                <a:solidFill>
                  <a:srgbClr val="002060"/>
                </a:solidFill>
                <a:highlight>
                  <a:srgbClr val="FFFF00"/>
                </a:highlight>
                <a:latin typeface="楷体" panose="02010609060101010101" charset="-122"/>
                <a:ea typeface="楷体"/>
                <a:cs typeface="楷体" panose="02010609060101010101" charset="-122"/>
                <a:sym typeface="+mn-ea"/>
              </a:rPr>
              <a:t>《黍离》之悲</a:t>
            </a:r>
            <a:r>
              <a:rPr lang="zh-CN" altLang="en-US" sz="2800" b="1">
                <a:solidFill>
                  <a:srgbClr val="002060"/>
                </a:solidFill>
                <a:latin typeface="楷体" panose="02010609060101010101" charset="-122"/>
                <a:ea typeface="楷体"/>
                <a:cs typeface="楷体" panose="02010609060101010101" charset="-122"/>
                <a:sym typeface="+mn-ea"/>
              </a:rPr>
              <a:t>也。</a:t>
            </a:r>
          </a:p>
        </p:txBody>
      </p:sp>
    </p:spTree>
    <p:extLst>
      <p:ext uri="{BB962C8B-B14F-4D97-AF65-F5344CB8AC3E}">
        <p14:creationId xmlns:p14="http://schemas.microsoft.com/office/powerpoint/2010/main" val="365436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:blinds dir="vert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 advClick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>
            <p:custDataLst>
              <p:tags r:id="rId1"/>
            </p:custDataLst>
          </p:nvPr>
        </p:nvGrpSpPr>
        <p:grpSpPr>
          <a:xfrm>
            <a:off x="1570" y="-253170"/>
            <a:ext cx="12187592" cy="1346627"/>
            <a:chOff x="0" y="-253229"/>
            <a:chExt cx="12190413" cy="1346939"/>
          </a:xfrm>
        </p:grpSpPr>
        <p:grpSp>
          <p:nvGrpSpPr>
            <p:cNvPr id="7" name="组合 6"/>
            <p:cNvGrpSpPr/>
            <p:nvPr>
              <p:custDataLst>
                <p:tags r:id="rId5"/>
              </p:custDataLst>
            </p:nvPr>
          </p:nvGrpSpPr>
          <p:grpSpPr>
            <a:xfrm>
              <a:off x="0" y="329134"/>
              <a:ext cx="12190413" cy="764576"/>
              <a:chOff x="217713" y="372676"/>
              <a:chExt cx="12190413" cy="764576"/>
            </a:xfrm>
          </p:grpSpPr>
          <p:sp>
            <p:nvSpPr>
              <p:cNvPr id="9" name="矩形 11"/>
              <p:cNvSpPr>
                <a:spLocks noChangeArrowheads="1"/>
              </p:cNvSpPr>
              <p:nvPr>
                <p:custDataLst>
                  <p:tags r:id="rId7"/>
                </p:custDataLst>
              </p:nvPr>
            </p:nvSpPr>
            <p:spPr bwMode="auto">
              <a:xfrm>
                <a:off x="1049471" y="372676"/>
                <a:ext cx="1826564" cy="5847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3200">
                    <a:solidFill>
                      <a:schemeClr val="tx2">
                        <a:lumMod val="50000"/>
                      </a:schemeClr>
                    </a:solidFill>
                    <a:latin typeface="华文新魏" panose="02010800040101010101" pitchFamily="2" charset="-122"/>
                    <a:ea typeface="华文新魏" panose="02010800040101010101" pitchFamily="2" charset="-122"/>
                    <a:sym typeface="迷你简剪纸"/>
                  </a:rPr>
                  <a:t>黍离之悲</a:t>
                </a:r>
              </a:p>
            </p:txBody>
          </p:sp>
          <p:cxnSp>
            <p:nvCxnSpPr>
              <p:cNvPr id="11" name="直接箭头连接符 15"/>
              <p:cNvCxnSpPr>
                <a:cxnSpLocks noChangeShapeType="1"/>
              </p:cNvCxnSpPr>
              <p:nvPr>
                <p:custDataLst>
                  <p:tags r:id="rId8"/>
                </p:custDataLst>
              </p:nvPr>
            </p:nvCxnSpPr>
            <p:spPr bwMode="auto">
              <a:xfrm flipV="1">
                <a:off x="217713" y="1017412"/>
                <a:ext cx="12190413" cy="119840"/>
              </a:xfrm>
              <a:prstGeom prst="straightConnector1">
                <a:avLst/>
              </a:prstGeom>
              <a:noFill/>
              <a:ln w="31750">
                <a:solidFill>
                  <a:schemeClr val="tx2">
                    <a:lumMod val="50000"/>
                  </a:schemeClr>
                </a:solidFill>
                <a:prstDash val="lgDashDot"/>
                <a:bevel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pic>
          <p:nvPicPr>
            <p:cNvPr id="8" name="图片 1"/>
            <p:cNvPicPr>
              <a:picLocks noChangeAspect="1" noChangeArrowheads="1"/>
            </p:cNvPicPr>
            <p:nvPr>
              <p:custDataLst>
                <p:tags r:id="rId6"/>
              </p:custDataLst>
            </p:nvPr>
          </p:nvPicPr>
          <p:blipFill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rightnessContrast bright="5000" contrast="15000"/>
                      </a14:imgEffect>
                      <a14:imgEffect>
                        <a14:sharpenSoften amount="22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 bwMode="auto">
            <a:xfrm>
              <a:off x="0" y="-253229"/>
              <a:ext cx="1378857" cy="13469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833862" y="1305257"/>
            <a:ext cx="10170346" cy="3414240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>
                <a:latin typeface="汉仪书魂体简" panose="02010600000101010101" charset="-122"/>
                <a:ea typeface="汉仪书魂体简" panose="02010600000101010101" charset="-122"/>
                <a:cs typeface="汉仪书魂体简" panose="02010600000101010101" charset="-122"/>
              </a:rPr>
              <a:t>《王风·黍离》</a:t>
            </a:r>
          </a:p>
          <a:p>
            <a:pPr algn="ctr"/>
            <a:endParaRPr lang="zh-CN" altLang="en-US" sz="2400" b="1">
              <a:latin typeface="汉仪书魂体简" panose="02010600000101010101" charset="-122"/>
              <a:ea typeface="汉仪书魂体简" panose="02010600000101010101" charset="-122"/>
              <a:cs typeface="汉仪书魂体简" panose="02010600000101010101" charset="-122"/>
            </a:endParaRPr>
          </a:p>
          <a:p>
            <a:r>
              <a:rPr lang="zh-CN" altLang="en-US" sz="2800">
                <a:latin typeface="汉仪全唐诗简" panose="00020600040101010101" charset="-122"/>
                <a:ea typeface="汉仪全唐诗简" panose="00020600040101010101" charset="-122"/>
              </a:rPr>
              <a:t>彼黍离离，彼稷之苗。行迈靡靡，中心摇摇。</a:t>
            </a:r>
            <a:r>
              <a:rPr lang="zh-CN" altLang="en-US" sz="2800">
                <a:solidFill>
                  <a:srgbClr val="C00000"/>
                </a:solidFill>
                <a:latin typeface="汉仪全唐诗简" panose="00020600040101010101" charset="-122"/>
                <a:ea typeface="汉仪全唐诗简" panose="00020600040101010101" charset="-122"/>
              </a:rPr>
              <a:t>知我者，谓我心忧；不知我者，谓我何求</a:t>
            </a:r>
            <a:r>
              <a:rPr lang="zh-CN" altLang="en-US" sz="2800">
                <a:latin typeface="汉仪全唐诗简" panose="00020600040101010101" charset="-122"/>
                <a:ea typeface="汉仪全唐诗简" panose="00020600040101010101" charset="-122"/>
              </a:rPr>
              <a:t>。悠悠苍天，此何人哉？</a:t>
            </a:r>
          </a:p>
          <a:p>
            <a:r>
              <a:rPr lang="zh-CN" altLang="en-US" sz="2800">
                <a:latin typeface="汉仪全唐诗简" panose="00020600040101010101" charset="-122"/>
                <a:ea typeface="汉仪全唐诗简" panose="00020600040101010101" charset="-122"/>
              </a:rPr>
              <a:t>彼黍离离，彼稷之穗。行迈靡靡，中心如醉。</a:t>
            </a:r>
            <a:r>
              <a:rPr lang="zh-CN" altLang="en-US" sz="2800">
                <a:solidFill>
                  <a:srgbClr val="C00000"/>
                </a:solidFill>
                <a:latin typeface="汉仪全唐诗简" panose="00020600040101010101" charset="-122"/>
                <a:ea typeface="汉仪全唐诗简" panose="00020600040101010101" charset="-122"/>
              </a:rPr>
              <a:t>知我者，谓我心忧；不知我者，谓我何求</a:t>
            </a:r>
            <a:r>
              <a:rPr lang="zh-CN" altLang="en-US" sz="2800">
                <a:latin typeface="汉仪全唐诗简" panose="00020600040101010101" charset="-122"/>
                <a:ea typeface="汉仪全唐诗简" panose="00020600040101010101" charset="-122"/>
              </a:rPr>
              <a:t>。悠悠苍天，此何人哉？</a:t>
            </a:r>
          </a:p>
          <a:p>
            <a:r>
              <a:rPr lang="zh-CN" altLang="en-US" sz="2800">
                <a:latin typeface="汉仪全唐诗简" panose="00020600040101010101" charset="-122"/>
                <a:ea typeface="汉仪全唐诗简" panose="00020600040101010101" charset="-122"/>
              </a:rPr>
              <a:t>彼黍离离，彼稷之实。行迈靡靡，中心如噎。</a:t>
            </a:r>
            <a:r>
              <a:rPr lang="zh-CN" altLang="en-US" sz="2800">
                <a:solidFill>
                  <a:srgbClr val="C00000"/>
                </a:solidFill>
                <a:latin typeface="汉仪全唐诗简" panose="00020600040101010101" charset="-122"/>
                <a:ea typeface="汉仪全唐诗简" panose="00020600040101010101" charset="-122"/>
              </a:rPr>
              <a:t>知我者，谓我心忧；不知我者，谓我何求。</a:t>
            </a:r>
            <a:r>
              <a:rPr lang="zh-CN" altLang="en-US" sz="2800">
                <a:latin typeface="汉仪全唐诗简" panose="00020600040101010101" charset="-122"/>
                <a:ea typeface="汉仪全唐诗简" panose="00020600040101010101" charset="-122"/>
              </a:rPr>
              <a:t>悠悠苍天，此何人哉？</a:t>
            </a:r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1661075" y="5035654"/>
            <a:ext cx="9682779" cy="11986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charset="0"/>
              <a:buChar char="u"/>
            </a:pPr>
            <a:r>
              <a:rPr lang="zh-CN" altLang="en-US" sz="2400">
                <a:latin typeface="楷体" panose="02010609060101010101" charset="-122"/>
                <a:ea typeface="楷体"/>
              </a:rPr>
              <a:t>看那黍子一行行，高粱苗儿也在长。走上旧地脚步缓，心里只有忧和伤。能够理解我的人，说我是心中忧愁。不能理解我的人，问我把什么寻求。高高在上苍天啊，何人害我离家走？</a:t>
            </a:r>
          </a:p>
        </p:txBody>
      </p:sp>
      <p:sp>
        <p:nvSpPr>
          <p:cNvPr id="13" name="矩形 12"/>
          <p:cNvSpPr/>
          <p:nvPr>
            <p:custDataLst>
              <p:tags r:id="rId4"/>
            </p:custDataLst>
          </p:nvPr>
        </p:nvSpPr>
        <p:spPr>
          <a:xfrm>
            <a:off x="1969679" y="4781049"/>
            <a:ext cx="9948518" cy="2062103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eaLnBrk="1" hangingPunct="1"/>
            <a:r>
              <a:rPr lang="en-US" altLang="zh-CN" sz="3200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3200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周大夫行役路过宗周镐</a:t>
            </a:r>
            <a:r>
              <a:rPr lang="en-US" altLang="zh-CN" sz="3200" dirty="0" err="1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京，见旧时宗庙宫室遗址，黍稷茂盛，因悲周室颠覆，乃作此诗</a:t>
            </a:r>
            <a:r>
              <a:rPr lang="en-US" altLang="zh-CN" sz="3200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。</a:t>
            </a:r>
            <a:r>
              <a:rPr lang="zh-CN" altLang="en-US" sz="3200" b="1" dirty="0">
                <a:latin typeface="+mj-ea"/>
                <a:ea typeface="+mj-ea"/>
                <a:cs typeface="+mj-ea"/>
                <a:sym typeface="+mn-ea"/>
              </a:rPr>
              <a:t>这首诗两千年来不断被传唱着。后人把对</a:t>
            </a:r>
            <a:r>
              <a:rPr lang="zh-CN" altLang="en-US" sz="3200" b="1" dirty="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国家残破，今不如昔</a:t>
            </a:r>
            <a:r>
              <a:rPr lang="zh-CN" altLang="en-US" sz="3200" b="1" dirty="0">
                <a:latin typeface="+mj-ea"/>
                <a:ea typeface="+mj-ea"/>
                <a:cs typeface="+mj-ea"/>
                <a:sym typeface="+mn-ea"/>
              </a:rPr>
              <a:t>的哀叹称为“</a:t>
            </a:r>
            <a:r>
              <a:rPr lang="zh-CN" altLang="en-US" sz="3200" b="1" dirty="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黍离之悲</a:t>
            </a:r>
            <a:r>
              <a:rPr lang="zh-CN" altLang="en-US" sz="3200" b="1" dirty="0">
                <a:latin typeface="+mj-ea"/>
                <a:ea typeface="+mj-ea"/>
                <a:cs typeface="+mj-ea"/>
                <a:sym typeface="+mn-ea"/>
              </a:rPr>
              <a:t>”。</a:t>
            </a:r>
            <a:r>
              <a:rPr lang="en-US" altLang="zh-CN" sz="3200" dirty="0">
                <a:solidFill>
                  <a:srgbClr val="A5002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10643057"/>
      </p:ext>
    </p:extLst>
  </p:cSld>
  <p:clrMapOvr>
    <a:masterClrMapping/>
  </p:clrMapOvr>
  <p:transition spd="slow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>
            <p:custDataLst>
              <p:tags r:id="rId1"/>
            </p:custDataLst>
          </p:nvPr>
        </p:nvGrpSpPr>
        <p:grpSpPr>
          <a:xfrm>
            <a:off x="2205" y="335595"/>
            <a:ext cx="12187592" cy="757862"/>
            <a:chOff x="217713" y="379214"/>
            <a:chExt cx="12190413" cy="758038"/>
          </a:xfrm>
        </p:grpSpPr>
        <p:sp>
          <p:nvSpPr>
            <p:cNvPr id="9" name="矩形 1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816902" y="379214"/>
              <a:ext cx="1826564" cy="584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200" dirty="0">
                  <a:solidFill>
                    <a:schemeClr val="tx2">
                      <a:lumMod val="50000"/>
                    </a:schemeClr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迷你简剪纸"/>
                </a:rPr>
                <a:t>写作背景</a:t>
              </a:r>
            </a:p>
          </p:txBody>
        </p:sp>
        <p:cxnSp>
          <p:nvCxnSpPr>
            <p:cNvPr id="11" name="直接箭头连接符 15"/>
            <p:cNvCxnSpPr>
              <a:cxnSpLocks noChangeShapeType="1"/>
            </p:cNvCxnSpPr>
            <p:nvPr>
              <p:custDataLst>
                <p:tags r:id="rId4"/>
              </p:custDataLst>
            </p:nvPr>
          </p:nvCxnSpPr>
          <p:spPr bwMode="auto">
            <a:xfrm flipV="1">
              <a:off x="217713" y="1017412"/>
              <a:ext cx="12190413" cy="119840"/>
            </a:xfrm>
            <a:prstGeom prst="straightConnector1">
              <a:avLst/>
            </a:prstGeom>
            <a:noFill/>
            <a:ln w="31750">
              <a:solidFill>
                <a:srgbClr val="95947D"/>
              </a:solidFill>
              <a:prstDash val="lgDashDot"/>
              <a:bevel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3" name="矩形 9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28600" y="1424940"/>
            <a:ext cx="10489367" cy="483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indent="457200"/>
            <a:r>
              <a:rPr lang="zh-CN" altLang="en-US" sz="2800" b="1" dirty="0" smtClean="0">
                <a:solidFill>
                  <a:srgbClr val="0000FF"/>
                </a:solidFill>
              </a:rPr>
              <a:t>        扬州</a:t>
            </a:r>
            <a:r>
              <a:rPr lang="zh-CN" altLang="en-US" sz="2800" b="1" dirty="0">
                <a:solidFill>
                  <a:srgbClr val="0000FF"/>
                </a:solidFill>
              </a:rPr>
              <a:t>是一座历史文化名城，历史文人留下了许多关于扬州的名篇佳句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。</a:t>
            </a:r>
            <a:endParaRPr lang="en-US" altLang="zh-CN" sz="2800" b="1" dirty="0" smtClean="0">
              <a:solidFill>
                <a:srgbClr val="0000FF"/>
              </a:solidFill>
            </a:endParaRPr>
          </a:p>
          <a:p>
            <a:pPr indent="457200"/>
            <a:r>
              <a:rPr lang="zh-CN" altLang="en-US" sz="2800" b="1" dirty="0" smtClean="0">
                <a:solidFill>
                  <a:srgbClr val="0000FF"/>
                </a:solidFill>
              </a:rPr>
              <a:t>南朝</a:t>
            </a:r>
            <a:r>
              <a:rPr lang="zh-CN" altLang="en-US" sz="2800" b="1" dirty="0">
                <a:solidFill>
                  <a:srgbClr val="0000FF"/>
                </a:solidFill>
              </a:rPr>
              <a:t>殷芸的“腰缠十万贯，骑鹤下扬州”写了扬州的富庶繁华；唐朝李白的“故人西辞黄鹤楼，烟花三月下扬州”，写了扬州的风光美丽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。</a:t>
            </a:r>
            <a:endParaRPr lang="en-US" altLang="zh-CN" sz="2800" b="1" dirty="0" smtClean="0">
              <a:solidFill>
                <a:srgbClr val="0000FF"/>
              </a:solidFill>
            </a:endParaRPr>
          </a:p>
          <a:p>
            <a:pPr indent="457200"/>
            <a:r>
              <a:rPr lang="zh-CN" altLang="en-US" sz="2800" b="1" dirty="0" smtClean="0">
                <a:solidFill>
                  <a:srgbClr val="0000FF"/>
                </a:solidFill>
              </a:rPr>
              <a:t>但是</a:t>
            </a:r>
            <a:r>
              <a:rPr lang="zh-CN" altLang="en-US" sz="2800" b="1" dirty="0">
                <a:solidFill>
                  <a:srgbClr val="0000FF"/>
                </a:solidFill>
              </a:rPr>
              <a:t>美丽的扬州在历史上曾遭遇了五次屠城。而这首诗就写在扬州第三次屠城之后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。</a:t>
            </a:r>
            <a:endParaRPr lang="en-US" altLang="zh-CN" sz="2800" b="1" dirty="0" smtClean="0">
              <a:solidFill>
                <a:srgbClr val="0000FF"/>
              </a:solidFill>
            </a:endParaRPr>
          </a:p>
          <a:p>
            <a:pPr indent="457200"/>
            <a:r>
              <a:rPr lang="zh-CN" altLang="en-US" sz="2800" b="1" dirty="0" smtClean="0">
                <a:solidFill>
                  <a:srgbClr val="0000FF"/>
                </a:solidFill>
              </a:rPr>
              <a:t>北宋</a:t>
            </a:r>
            <a:r>
              <a:rPr lang="zh-CN" altLang="en-US" sz="2800" b="1" dirty="0">
                <a:solidFill>
                  <a:srgbClr val="0000FF"/>
                </a:solidFill>
              </a:rPr>
              <a:t>末年，金兵攻破汴京，北宋灭亡。攻破扬州后，金兵对扬州进行了三天三夜的烧杀抢掠，扬州城遭到毁灭性的打击。岂料三十多年后，金主完颜亮再次南侵，江淮军败，中外震骇。</a:t>
            </a:r>
          </a:p>
          <a:p>
            <a:pPr indent="457200"/>
            <a:r>
              <a:rPr lang="zh-CN" altLang="en-US" sz="2800" b="1" dirty="0" smtClean="0">
                <a:solidFill>
                  <a:srgbClr val="0000FF"/>
                </a:solidFill>
              </a:rPr>
              <a:t>      词人</a:t>
            </a:r>
            <a:r>
              <a:rPr lang="zh-CN" altLang="en-US" sz="2800" b="1" dirty="0">
                <a:solidFill>
                  <a:srgbClr val="0000FF"/>
                </a:solidFill>
              </a:rPr>
              <a:t>姜夔在遭遇屠城后的扬州的感慨万千写下这首词。</a:t>
            </a:r>
          </a:p>
        </p:txBody>
      </p:sp>
    </p:spTree>
    <p:extLst>
      <p:ext uri="{BB962C8B-B14F-4D97-AF65-F5344CB8AC3E}">
        <p14:creationId xmlns:p14="http://schemas.microsoft.com/office/powerpoint/2010/main" val="900472694"/>
      </p:ext>
    </p:extLst>
  </p:cSld>
  <p:clrMapOvr>
    <a:masterClrMapping/>
  </p:clrMapOvr>
  <p:transition spd="slow" advTm="1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07698" y="759125"/>
            <a:ext cx="909224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/>
            </a:r>
            <a:br>
              <a:rPr lang="zh-CN" altLang="en-US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zh-CN" altLang="en-US" sz="2400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扬州慢</a:t>
            </a:r>
            <a:endParaRPr lang="zh-CN" altLang="en-US" sz="2400" dirty="0">
              <a:solidFill>
                <a:srgbClr val="222222"/>
              </a:solidFill>
              <a:latin typeface="-apple-system"/>
            </a:endParaRPr>
          </a:p>
          <a:p>
            <a:r>
              <a:rPr lang="zh-CN" altLang="en-US" sz="2400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淳熙丙申至日，予过维扬。夜雪初霁，荠麦弥望。入其城，则四顾萧条，寒水自碧，暮色渐起，戍角悲吟。予怀怆然，感慨今昔，因自度此曲。千岩老人以为有</a:t>
            </a:r>
            <a:r>
              <a:rPr lang="zh-CN" altLang="en-US" sz="2400" dirty="0">
                <a:solidFill>
                  <a:srgbClr val="333333"/>
                </a:solidFill>
                <a:latin typeface="-apple-system"/>
              </a:rPr>
              <a:t>“</a:t>
            </a:r>
            <a:r>
              <a:rPr lang="zh-CN" altLang="en-US" sz="2400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黍离</a:t>
            </a:r>
            <a:r>
              <a:rPr lang="zh-CN" altLang="en-US" sz="2400" dirty="0">
                <a:solidFill>
                  <a:srgbClr val="333333"/>
                </a:solidFill>
                <a:latin typeface="-apple-system"/>
              </a:rPr>
              <a:t>”</a:t>
            </a:r>
            <a:r>
              <a:rPr lang="zh-CN" altLang="en-US" sz="2400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之悲也。</a:t>
            </a:r>
            <a:endParaRPr lang="zh-CN" altLang="en-US" sz="2400" dirty="0">
              <a:solidFill>
                <a:srgbClr val="222222"/>
              </a:solidFill>
              <a:latin typeface="-apple-system"/>
            </a:endParaRPr>
          </a:p>
          <a:p>
            <a:r>
              <a:rPr lang="zh-CN" altLang="en-US" sz="2400" b="1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淮左名都，竹西佳处，解鞍少驻初程。过春风十里，尽荠麦青青。自胡马窥江去后，废池乔木，犹厌言兵。渐黄昏，清角吹寒，都在空城。</a:t>
            </a:r>
            <a:endParaRPr lang="zh-CN" altLang="en-US" sz="2400" dirty="0">
              <a:solidFill>
                <a:srgbClr val="222222"/>
              </a:solidFill>
              <a:latin typeface="-apple-system"/>
            </a:endParaRPr>
          </a:p>
          <a:p>
            <a:r>
              <a:rPr lang="zh-CN" altLang="en-US" sz="2400" b="1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杜郎俊赏，算而今重到须惊。纵豆蔻词工，青楼梦好，难赋深情。二十四桥仍在，波心荡、冷月无声。念桥边红药，年年知为谁生？</a:t>
            </a:r>
            <a:endParaRPr lang="zh-CN" altLang="en-US" sz="2400" b="0" i="0" dirty="0">
              <a:solidFill>
                <a:srgbClr val="222222"/>
              </a:solidFill>
              <a:effectLst/>
              <a:latin typeface="-apple-system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22385" y="4934634"/>
            <a:ext cx="104264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北师大王富仁教授曾说：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“读诗要把文中的句话当成问号来读。</a:t>
            </a:r>
            <a:r>
              <a:rPr lang="zh-CN" altLang="en-US" sz="2400" dirty="0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endParaRPr lang="en-US" altLang="zh-CN" sz="2400" dirty="0" smtClean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</a:rPr>
              <a:t>要学会质疑，首先要精读词作。</a:t>
            </a:r>
            <a:r>
              <a:rPr lang="zh-CN" altLang="en-US" sz="2400" dirty="0">
                <a:solidFill>
                  <a:srgbClr val="0000FF"/>
                </a:solidFill>
              </a:rPr>
              <a:t>找到诗歌的不合常理处，这往往是解读诗歌的关键所在。</a:t>
            </a:r>
            <a:endParaRPr lang="zh-CN" altLang="en-US" sz="2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0684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07366" y="207035"/>
            <a:ext cx="1050697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淮左名都，竹西佳处，解鞍少驻初程。过春风十里，尽荠麦青青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en-US" altLang="zh-CN" sz="24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endParaRPr lang="zh-CN" altLang="en-US" sz="2400" dirty="0">
              <a:solidFill>
                <a:srgbClr val="222222"/>
              </a:solidFill>
              <a:latin typeface="-apple-system"/>
            </a:endParaRPr>
          </a:p>
          <a:p>
            <a:pPr algn="just"/>
            <a:r>
              <a:rPr lang="zh-CN" altLang="en-US" sz="24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质疑：淮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左名都指扬州，竹西佳处也是指扬州。为什么要这样重复写，是不是显得啰嗦</a:t>
            </a:r>
            <a:r>
              <a:rPr lang="zh-CN" altLang="en-US" sz="24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  <a:endParaRPr lang="en-US" altLang="zh-CN" sz="2400" dirty="0" smtClean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en-US" altLang="zh-CN" sz="24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</a:p>
        </p:txBody>
      </p:sp>
      <p:sp>
        <p:nvSpPr>
          <p:cNvPr id="3" name="矩形 2"/>
          <p:cNvSpPr/>
          <p:nvPr/>
        </p:nvSpPr>
        <p:spPr>
          <a:xfrm>
            <a:off x="517585" y="2146027"/>
            <a:ext cx="108865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自胡马窥江去后，废池乔木，犹厌言兵。渐黄昏，清角吹寒，都在空城。</a:t>
            </a:r>
            <a:endParaRPr lang="zh-CN" altLang="en-US" dirty="0">
              <a:solidFill>
                <a:srgbClr val="222222"/>
              </a:solidFill>
              <a:latin typeface="-apple-system"/>
            </a:endParaRPr>
          </a:p>
          <a:p>
            <a:pPr algn="just"/>
            <a:r>
              <a:rPr lang="zh-CN" altLang="en-US" b="1" dirty="0">
                <a:solidFill>
                  <a:srgbClr val="333333"/>
                </a:solidFill>
                <a:latin typeface="-apple-system"/>
              </a:rPr>
              <a:t>    </a:t>
            </a:r>
            <a:r>
              <a:rPr lang="zh-CN" altLang="en-US" b="1" dirty="0" smtClean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质疑</a:t>
            </a:r>
            <a:r>
              <a:rPr lang="zh-CN" altLang="en-US" b="1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en-US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胡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马窥江，写扬州被屠，不是很好吗？“窥”是什么意思，什么情况下叫“窥”？池木言兵，为什么言兵，为什么言兵啊，废池怎么言啊？乔木能不能言啊</a:t>
            </a:r>
            <a:r>
              <a:rPr lang="zh-CN" altLang="en-US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  <a:endParaRPr lang="en-US" altLang="zh-CN" dirty="0" smtClean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endParaRPr lang="en-US" altLang="zh-CN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en-US" altLang="zh-CN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dirty="0" smtClean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将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它们视为扬州浩劫的亲历者，哪怕时隔十余年，这战争的恐怖仍然记忆犹新，可见战争之惨烈，破坏之彻底。</a:t>
            </a:r>
            <a:r>
              <a:rPr lang="zh-CN" altLang="en-US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同时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一个窥字更多地写出了金人的不正当手段，金人的入侵行为。“犹”是程度副词，仍然。犹表明厌恶的程度很深，很久了都没办法忘掉。</a:t>
            </a:r>
            <a:endParaRPr lang="zh-CN" altLang="en-US" b="0" i="0" dirty="0">
              <a:solidFill>
                <a:srgbClr val="222222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07366" y="4482787"/>
            <a:ext cx="1075426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“渐黄昏，清角吹寒，都在空城。</a:t>
            </a:r>
            <a:r>
              <a:rPr lang="zh-CN" altLang="en-US" b="1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endParaRPr lang="en-US" altLang="zh-CN" b="1" dirty="0" smtClean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b="1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质疑：</a:t>
            </a:r>
            <a:r>
              <a:rPr lang="zh-CN" altLang="en-US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为什么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是渐黄昏</a:t>
            </a:r>
            <a:r>
              <a:rPr lang="zh-CN" altLang="en-US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  <a:endParaRPr lang="en-US" altLang="zh-CN" dirty="0" smtClean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诗人看到这些，走不动了，于是在这个地方呆了很久，一直到黄昏时间。这个“渐”字实际是在折磨这个诗人，一直在折磨他，慢慢的折磨。不仅仅是时间的漫长，更是那种痛苦感觉在不断地折磨的过程。寒是青角吹出来的吗？是诗人内心的寒意。（紧张的战备让人觉得冰冷可怕。）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05475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890683" y="735253"/>
          <a:ext cx="7679436" cy="5387493"/>
        </p:xfrm>
        <a:graphic>
          <a:graphicData uri="http://schemas.openxmlformats.org/drawingml/2006/table">
            <a:tbl>
              <a:tblPr/>
              <a:tblGrid>
                <a:gridCol w="835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8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715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96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142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73026">
                <a:tc rowSpan="2"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2500" b="1">
                        <a:solidFill>
                          <a:srgbClr val="FF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2296" marR="82296" marT="41148" marB="41148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10000"/>
                        </a:spcBef>
                        <a:buNone/>
                      </a:pPr>
                      <a:endParaRPr lang="zh-CN" altLang="en-US" sz="2500" b="1">
                        <a:solidFill>
                          <a:srgbClr val="0000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2296" marR="82296" marT="41148" marB="4114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2500" b="1">
                        <a:solidFill>
                          <a:srgbClr val="0000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2296" marR="82296" marT="41148" marB="4114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lvl="0" indent="0" algn="ctr">
                        <a:lnSpc>
                          <a:spcPct val="150000"/>
                        </a:lnSpc>
                        <a:buNone/>
                      </a:pPr>
                      <a:endParaRPr lang="zh-CN" altLang="en-US" sz="2500" b="1">
                        <a:solidFill>
                          <a:srgbClr val="0000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2296" marR="82296" marT="41148" marB="4114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lvl="0" indent="0" algn="ctr">
                        <a:spcBef>
                          <a:spcPct val="50000"/>
                        </a:spcBef>
                        <a:buNone/>
                      </a:pPr>
                      <a:endParaRPr lang="zh-CN" altLang="en-US" sz="2500" b="1">
                        <a:solidFill>
                          <a:srgbClr val="0000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2296" marR="82296" marT="41148" marB="4114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5869"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50000"/>
                        </a:spcBef>
                        <a:buFontTx/>
                        <a:buNone/>
                      </a:pPr>
                      <a:endParaRPr lang="zh-CN" altLang="en-US" sz="2500" b="1">
                        <a:solidFill>
                          <a:srgbClr val="0000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2296" marR="82296" marT="41148" marB="4114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5310">
                <a:tc rowSpan="3"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2500" b="1">
                        <a:solidFill>
                          <a:srgbClr val="FF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2296" marR="82296" marT="41148" marB="41148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lvl="0" indent="0" algn="ctr">
                        <a:lnSpc>
                          <a:spcPct val="120000"/>
                        </a:lnSpc>
                        <a:spcBef>
                          <a:spcPct val="10000"/>
                        </a:spcBef>
                        <a:buNone/>
                      </a:pPr>
                      <a:endParaRPr lang="zh-CN" altLang="en-US" sz="2500" b="1">
                        <a:solidFill>
                          <a:srgbClr val="0000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2296" marR="82296" marT="41148" marB="411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2500" b="1">
                        <a:solidFill>
                          <a:srgbClr val="0000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2296" marR="82296" marT="41148" marB="411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lvl="0" indent="0" algn="ctr">
                        <a:lnSpc>
                          <a:spcPct val="150000"/>
                        </a:lnSpc>
                        <a:buNone/>
                      </a:pPr>
                      <a:endParaRPr lang="zh-CN" altLang="en-US" sz="2500" b="1">
                        <a:solidFill>
                          <a:srgbClr val="0000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2296" marR="82296" marT="41148" marB="411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6072"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ct val="0"/>
                        </a:spcBef>
                        <a:buFontTx/>
                        <a:buNone/>
                      </a:pPr>
                      <a:endParaRPr lang="zh-CN" altLang="en-US" sz="2500" b="1">
                        <a:solidFill>
                          <a:srgbClr val="0000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2296" marR="82296" marT="41148" marB="4114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9036"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2500" b="1">
                        <a:solidFill>
                          <a:srgbClr val="0000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2296" marR="82296" marT="41148" marB="4114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8180">
                <a:tc gridSpan="5"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2500" b="1">
                        <a:solidFill>
                          <a:srgbClr val="FF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2296" marR="82296" marT="41148" marB="41148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矩形 6"/>
          <p:cNvSpPr/>
          <p:nvPr>
            <p:custDataLst>
              <p:tags r:id="rId2"/>
            </p:custDataLst>
          </p:nvPr>
        </p:nvSpPr>
        <p:spPr>
          <a:xfrm>
            <a:off x="3153918" y="3701034"/>
            <a:ext cx="617220" cy="125572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520" b="1">
                <a:solidFill>
                  <a:srgbClr val="C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今</a:t>
            </a:r>
          </a:p>
          <a:p>
            <a:endParaRPr lang="zh-CN" altLang="en-US" sz="2520" b="1">
              <a:solidFill>
                <a:srgbClr val="C00000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520" b="1">
                <a:solidFill>
                  <a:srgbClr val="C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</a:p>
        </p:txBody>
      </p:sp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5759959" y="3701035"/>
            <a:ext cx="2127505" cy="480131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荠麦青青”</a:t>
            </a:r>
          </a:p>
        </p:txBody>
      </p:sp>
      <p:sp>
        <p:nvSpPr>
          <p:cNvPr id="9" name="矩形 8"/>
          <p:cNvSpPr/>
          <p:nvPr>
            <p:custDataLst>
              <p:tags r:id="rId4"/>
            </p:custDataLst>
          </p:nvPr>
        </p:nvSpPr>
        <p:spPr>
          <a:xfrm>
            <a:off x="5759959" y="4170808"/>
            <a:ext cx="2127505" cy="480131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废池乔木”</a:t>
            </a:r>
          </a:p>
        </p:txBody>
      </p:sp>
      <p:sp>
        <p:nvSpPr>
          <p:cNvPr id="10" name="矩形 9"/>
          <p:cNvSpPr/>
          <p:nvPr>
            <p:custDataLst>
              <p:tags r:id="rId5"/>
            </p:custDataLst>
          </p:nvPr>
        </p:nvSpPr>
        <p:spPr>
          <a:xfrm>
            <a:off x="5759959" y="4808602"/>
            <a:ext cx="2127505" cy="480131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清角吹寒”</a:t>
            </a:r>
          </a:p>
        </p:txBody>
      </p:sp>
      <p:sp>
        <p:nvSpPr>
          <p:cNvPr id="11" name="矩形 10"/>
          <p:cNvSpPr/>
          <p:nvPr>
            <p:custDataLst>
              <p:tags r:id="rId6"/>
            </p:custDataLst>
          </p:nvPr>
        </p:nvSpPr>
        <p:spPr>
          <a:xfrm>
            <a:off x="3153918" y="1849374"/>
            <a:ext cx="617220" cy="125572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520" b="1">
                <a:solidFill>
                  <a:srgbClr val="C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昔</a:t>
            </a:r>
          </a:p>
          <a:p>
            <a:endParaRPr lang="zh-CN" altLang="en-US" sz="2520" b="1">
              <a:solidFill>
                <a:srgbClr val="C00000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520" b="1">
                <a:solidFill>
                  <a:srgbClr val="C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</a:p>
        </p:txBody>
      </p:sp>
      <p:sp>
        <p:nvSpPr>
          <p:cNvPr id="12" name="矩形 11"/>
          <p:cNvSpPr/>
          <p:nvPr>
            <p:custDataLst>
              <p:tags r:id="rId7"/>
            </p:custDataLst>
          </p:nvPr>
        </p:nvSpPr>
        <p:spPr>
          <a:xfrm>
            <a:off x="4045458" y="1986535"/>
            <a:ext cx="1479892" cy="480131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名都”</a:t>
            </a:r>
          </a:p>
        </p:txBody>
      </p:sp>
      <p:sp>
        <p:nvSpPr>
          <p:cNvPr id="13" name="矩形 12"/>
          <p:cNvSpPr/>
          <p:nvPr>
            <p:custDataLst>
              <p:tags r:id="rId8"/>
            </p:custDataLst>
          </p:nvPr>
        </p:nvSpPr>
        <p:spPr>
          <a:xfrm>
            <a:off x="5541503" y="1141787"/>
            <a:ext cx="2127505" cy="480131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竹西佳处”</a:t>
            </a:r>
          </a:p>
        </p:txBody>
      </p:sp>
      <p:sp>
        <p:nvSpPr>
          <p:cNvPr id="14" name="矩形 13"/>
          <p:cNvSpPr/>
          <p:nvPr>
            <p:custDataLst>
              <p:tags r:id="rId9"/>
            </p:custDataLst>
          </p:nvPr>
        </p:nvSpPr>
        <p:spPr>
          <a:xfrm>
            <a:off x="5554217" y="2369976"/>
            <a:ext cx="2127505" cy="480131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春风十里”</a:t>
            </a:r>
          </a:p>
        </p:txBody>
      </p:sp>
      <p:sp>
        <p:nvSpPr>
          <p:cNvPr id="15" name="矩形 14"/>
          <p:cNvSpPr/>
          <p:nvPr>
            <p:custDataLst>
              <p:tags r:id="rId10"/>
            </p:custDataLst>
          </p:nvPr>
        </p:nvSpPr>
        <p:spPr>
          <a:xfrm>
            <a:off x="8365427" y="2055115"/>
            <a:ext cx="888112" cy="125572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</a:rPr>
              <a:t>繁华</a:t>
            </a:r>
          </a:p>
          <a:p>
            <a:endParaRPr lang="zh-CN" altLang="en-US" sz="252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</a:rPr>
              <a:t>热闹</a:t>
            </a:r>
          </a:p>
        </p:txBody>
      </p:sp>
      <p:sp>
        <p:nvSpPr>
          <p:cNvPr id="16" name="矩形 15"/>
          <p:cNvSpPr/>
          <p:nvPr>
            <p:custDataLst>
              <p:tags r:id="rId11"/>
            </p:custDataLst>
          </p:nvPr>
        </p:nvSpPr>
        <p:spPr>
          <a:xfrm>
            <a:off x="8365998" y="3769614"/>
            <a:ext cx="1097280" cy="125572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</a:rPr>
              <a:t>破败</a:t>
            </a:r>
          </a:p>
          <a:p>
            <a:endParaRPr lang="zh-CN" altLang="en-US" sz="252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</a:rPr>
              <a:t>荒凉</a:t>
            </a:r>
          </a:p>
        </p:txBody>
      </p:sp>
      <p:sp>
        <p:nvSpPr>
          <p:cNvPr id="17" name="矩形 16"/>
          <p:cNvSpPr/>
          <p:nvPr>
            <p:custDataLst>
              <p:tags r:id="rId12"/>
            </p:custDataLst>
          </p:nvPr>
        </p:nvSpPr>
        <p:spPr>
          <a:xfrm>
            <a:off x="9531858" y="2055115"/>
            <a:ext cx="1303020" cy="4801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52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对比</a:t>
            </a:r>
          </a:p>
        </p:txBody>
      </p:sp>
      <p:sp>
        <p:nvSpPr>
          <p:cNvPr id="18" name="矩形 17"/>
          <p:cNvSpPr/>
          <p:nvPr>
            <p:custDataLst>
              <p:tags r:id="rId13"/>
            </p:custDataLst>
          </p:nvPr>
        </p:nvSpPr>
        <p:spPr>
          <a:xfrm>
            <a:off x="9301317" y="3175254"/>
            <a:ext cx="1147228" cy="125572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</a:rPr>
              <a:t>昔盛今衰的</a:t>
            </a:r>
          </a:p>
          <a:p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</a:rPr>
              <a:t>感伤</a:t>
            </a:r>
          </a:p>
        </p:txBody>
      </p:sp>
      <p:sp>
        <p:nvSpPr>
          <p:cNvPr id="19" name="矩形 18"/>
          <p:cNvSpPr/>
          <p:nvPr>
            <p:custDataLst>
              <p:tags r:id="rId14"/>
            </p:custDataLst>
          </p:nvPr>
        </p:nvSpPr>
        <p:spPr>
          <a:xfrm>
            <a:off x="3373946" y="5471542"/>
            <a:ext cx="5968301" cy="480131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对比鲜明</a:t>
            </a:r>
            <a:r>
              <a:rPr lang="en-US" altLang="zh-CN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,</a:t>
            </a:r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虚实相生</a:t>
            </a:r>
            <a:r>
              <a:rPr lang="en-US" altLang="zh-CN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,</a:t>
            </a:r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化用诗句</a:t>
            </a:r>
            <a:r>
              <a:rPr lang="en-US" altLang="zh-CN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,</a:t>
            </a:r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情景交融。</a:t>
            </a:r>
          </a:p>
        </p:txBody>
      </p:sp>
      <p:sp>
        <p:nvSpPr>
          <p:cNvPr id="20" name="矩形 19"/>
          <p:cNvSpPr/>
          <p:nvPr>
            <p:custDataLst>
              <p:tags r:id="rId15"/>
            </p:custDataLst>
          </p:nvPr>
        </p:nvSpPr>
        <p:spPr>
          <a:xfrm>
            <a:off x="3976878" y="2585181"/>
            <a:ext cx="1479892" cy="480131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</a:rPr>
              <a:t>（虚写）</a:t>
            </a:r>
          </a:p>
        </p:txBody>
      </p:sp>
      <p:sp>
        <p:nvSpPr>
          <p:cNvPr id="21" name="矩形 20"/>
          <p:cNvSpPr/>
          <p:nvPr>
            <p:custDataLst>
              <p:tags r:id="rId16"/>
            </p:custDataLst>
          </p:nvPr>
        </p:nvSpPr>
        <p:spPr>
          <a:xfrm>
            <a:off x="3976878" y="4476274"/>
            <a:ext cx="1479892" cy="480131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</a:rPr>
              <a:t>（实写）</a:t>
            </a:r>
          </a:p>
        </p:txBody>
      </p:sp>
      <p:sp>
        <p:nvSpPr>
          <p:cNvPr id="22" name="文本框 21"/>
          <p:cNvSpPr txBox="1"/>
          <p:nvPr>
            <p:custDataLst>
              <p:tags r:id="rId17"/>
            </p:custDataLst>
          </p:nvPr>
        </p:nvSpPr>
        <p:spPr>
          <a:xfrm>
            <a:off x="3908298" y="3495295"/>
            <a:ext cx="1645920" cy="4801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sz="252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>
            <p:custDataLst>
              <p:tags r:id="rId18"/>
            </p:custDataLst>
          </p:nvPr>
        </p:nvSpPr>
        <p:spPr>
          <a:xfrm>
            <a:off x="4013454" y="3830194"/>
            <a:ext cx="1508760" cy="4801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252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空城”</a:t>
            </a:r>
          </a:p>
        </p:txBody>
      </p:sp>
      <p:sp>
        <p:nvSpPr>
          <p:cNvPr id="24" name="Freeform 21"/>
          <p:cNvSpPr>
            <a:spLocks noEditPoints="1"/>
          </p:cNvSpPr>
          <p:nvPr>
            <p:custDataLst>
              <p:tags r:id="rId19"/>
            </p:custDataLst>
          </p:nvPr>
        </p:nvSpPr>
        <p:spPr bwMode="auto">
          <a:xfrm rot="903253">
            <a:off x="1113092" y="4644009"/>
            <a:ext cx="769240" cy="410338"/>
          </a:xfrm>
          <a:custGeom>
            <a:avLst/>
            <a:gdLst>
              <a:gd name="T0" fmla="*/ 242 w 761"/>
              <a:gd name="T1" fmla="*/ 165 h 437"/>
              <a:gd name="T2" fmla="*/ 290 w 761"/>
              <a:gd name="T3" fmla="*/ 291 h 437"/>
              <a:gd name="T4" fmla="*/ 249 w 761"/>
              <a:gd name="T5" fmla="*/ 256 h 437"/>
              <a:gd name="T6" fmla="*/ 250 w 761"/>
              <a:gd name="T7" fmla="*/ 261 h 437"/>
              <a:gd name="T8" fmla="*/ 267 w 761"/>
              <a:gd name="T9" fmla="*/ 294 h 437"/>
              <a:gd name="T10" fmla="*/ 272 w 761"/>
              <a:gd name="T11" fmla="*/ 224 h 437"/>
              <a:gd name="T12" fmla="*/ 199 w 761"/>
              <a:gd name="T13" fmla="*/ 125 h 437"/>
              <a:gd name="T14" fmla="*/ 130 w 761"/>
              <a:gd name="T15" fmla="*/ 188 h 437"/>
              <a:gd name="T16" fmla="*/ 167 w 761"/>
              <a:gd name="T17" fmla="*/ 181 h 437"/>
              <a:gd name="T18" fmla="*/ 159 w 761"/>
              <a:gd name="T19" fmla="*/ 271 h 437"/>
              <a:gd name="T20" fmla="*/ 151 w 761"/>
              <a:gd name="T21" fmla="*/ 264 h 437"/>
              <a:gd name="T22" fmla="*/ 138 w 761"/>
              <a:gd name="T23" fmla="*/ 206 h 437"/>
              <a:gd name="T24" fmla="*/ 133 w 761"/>
              <a:gd name="T25" fmla="*/ 195 h 437"/>
              <a:gd name="T26" fmla="*/ 233 w 761"/>
              <a:gd name="T27" fmla="*/ 136 h 437"/>
              <a:gd name="T28" fmla="*/ 294 w 761"/>
              <a:gd name="T29" fmla="*/ 187 h 437"/>
              <a:gd name="T30" fmla="*/ 317 w 761"/>
              <a:gd name="T31" fmla="*/ 164 h 437"/>
              <a:gd name="T32" fmla="*/ 296 w 761"/>
              <a:gd name="T33" fmla="*/ 143 h 437"/>
              <a:gd name="T34" fmla="*/ 341 w 761"/>
              <a:gd name="T35" fmla="*/ 100 h 437"/>
              <a:gd name="T36" fmla="*/ 258 w 761"/>
              <a:gd name="T37" fmla="*/ 49 h 437"/>
              <a:gd name="T38" fmla="*/ 208 w 761"/>
              <a:gd name="T39" fmla="*/ 13 h 437"/>
              <a:gd name="T40" fmla="*/ 151 w 761"/>
              <a:gd name="T41" fmla="*/ 14 h 437"/>
              <a:gd name="T42" fmla="*/ 172 w 761"/>
              <a:gd name="T43" fmla="*/ 31 h 437"/>
              <a:gd name="T44" fmla="*/ 138 w 761"/>
              <a:gd name="T45" fmla="*/ 44 h 437"/>
              <a:gd name="T46" fmla="*/ 91 w 761"/>
              <a:gd name="T47" fmla="*/ 6 h 437"/>
              <a:gd name="T48" fmla="*/ 22 w 761"/>
              <a:gd name="T49" fmla="*/ 62 h 437"/>
              <a:gd name="T50" fmla="*/ 17 w 761"/>
              <a:gd name="T51" fmla="*/ 150 h 437"/>
              <a:gd name="T52" fmla="*/ 56 w 761"/>
              <a:gd name="T53" fmla="*/ 136 h 437"/>
              <a:gd name="T54" fmla="*/ 84 w 761"/>
              <a:gd name="T55" fmla="*/ 211 h 437"/>
              <a:gd name="T56" fmla="*/ 295 w 761"/>
              <a:gd name="T57" fmla="*/ 431 h 437"/>
              <a:gd name="T58" fmla="*/ 519 w 761"/>
              <a:gd name="T59" fmla="*/ 401 h 437"/>
              <a:gd name="T60" fmla="*/ 761 w 761"/>
              <a:gd name="T61" fmla="*/ 416 h 437"/>
              <a:gd name="T62" fmla="*/ 507 w 761"/>
              <a:gd name="T63" fmla="*/ 374 h 437"/>
              <a:gd name="T64" fmla="*/ 203 w 761"/>
              <a:gd name="T65" fmla="*/ 284 h 437"/>
              <a:gd name="T66" fmla="*/ 377 w 761"/>
              <a:gd name="T67" fmla="*/ 399 h 437"/>
              <a:gd name="T68" fmla="*/ 608 w 761"/>
              <a:gd name="T69" fmla="*/ 373 h 437"/>
              <a:gd name="T70" fmla="*/ 329 w 761"/>
              <a:gd name="T71" fmla="*/ 361 h 437"/>
              <a:gd name="T72" fmla="*/ 344 w 761"/>
              <a:gd name="T73" fmla="*/ 279 h 437"/>
              <a:gd name="T74" fmla="*/ 366 w 761"/>
              <a:gd name="T75" fmla="*/ 330 h 437"/>
              <a:gd name="T76" fmla="*/ 445 w 761"/>
              <a:gd name="T77" fmla="*/ 254 h 437"/>
              <a:gd name="T78" fmla="*/ 411 w 761"/>
              <a:gd name="T79" fmla="*/ 208 h 4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61" h="437">
                <a:moveTo>
                  <a:pt x="233" y="136"/>
                </a:moveTo>
                <a:cubicBezTo>
                  <a:pt x="239" y="143"/>
                  <a:pt x="240" y="155"/>
                  <a:pt x="242" y="165"/>
                </a:cubicBezTo>
                <a:cubicBezTo>
                  <a:pt x="277" y="170"/>
                  <a:pt x="288" y="199"/>
                  <a:pt x="279" y="222"/>
                </a:cubicBezTo>
                <a:cubicBezTo>
                  <a:pt x="320" y="251"/>
                  <a:pt x="302" y="279"/>
                  <a:pt x="290" y="291"/>
                </a:cubicBezTo>
                <a:cubicBezTo>
                  <a:pt x="281" y="299"/>
                  <a:pt x="262" y="306"/>
                  <a:pt x="246" y="304"/>
                </a:cubicBezTo>
                <a:cubicBezTo>
                  <a:pt x="196" y="298"/>
                  <a:pt x="223" y="226"/>
                  <a:pt x="249" y="256"/>
                </a:cubicBezTo>
                <a:cubicBezTo>
                  <a:pt x="261" y="269"/>
                  <a:pt x="247" y="273"/>
                  <a:pt x="247" y="273"/>
                </a:cubicBezTo>
                <a:cubicBezTo>
                  <a:pt x="250" y="272"/>
                  <a:pt x="251" y="265"/>
                  <a:pt x="250" y="261"/>
                </a:cubicBezTo>
                <a:cubicBezTo>
                  <a:pt x="246" y="258"/>
                  <a:pt x="246" y="258"/>
                  <a:pt x="246" y="258"/>
                </a:cubicBezTo>
                <a:cubicBezTo>
                  <a:pt x="227" y="239"/>
                  <a:pt x="209" y="312"/>
                  <a:pt x="267" y="294"/>
                </a:cubicBezTo>
                <a:cubicBezTo>
                  <a:pt x="279" y="290"/>
                  <a:pt x="291" y="283"/>
                  <a:pt x="295" y="273"/>
                </a:cubicBezTo>
                <a:cubicBezTo>
                  <a:pt x="305" y="249"/>
                  <a:pt x="286" y="232"/>
                  <a:pt x="272" y="224"/>
                </a:cubicBezTo>
                <a:cubicBezTo>
                  <a:pt x="285" y="191"/>
                  <a:pt x="258" y="179"/>
                  <a:pt x="235" y="173"/>
                </a:cubicBezTo>
                <a:cubicBezTo>
                  <a:pt x="229" y="151"/>
                  <a:pt x="231" y="133"/>
                  <a:pt x="199" y="125"/>
                </a:cubicBezTo>
                <a:cubicBezTo>
                  <a:pt x="163" y="116"/>
                  <a:pt x="91" y="113"/>
                  <a:pt x="114" y="175"/>
                </a:cubicBezTo>
                <a:cubicBezTo>
                  <a:pt x="116" y="180"/>
                  <a:pt x="125" y="188"/>
                  <a:pt x="130" y="188"/>
                </a:cubicBezTo>
                <a:cubicBezTo>
                  <a:pt x="183" y="194"/>
                  <a:pt x="143" y="150"/>
                  <a:pt x="153" y="157"/>
                </a:cubicBezTo>
                <a:cubicBezTo>
                  <a:pt x="160" y="162"/>
                  <a:pt x="165" y="171"/>
                  <a:pt x="167" y="181"/>
                </a:cubicBezTo>
                <a:cubicBezTo>
                  <a:pt x="168" y="190"/>
                  <a:pt x="165" y="206"/>
                  <a:pt x="165" y="206"/>
                </a:cubicBezTo>
                <a:cubicBezTo>
                  <a:pt x="163" y="220"/>
                  <a:pt x="157" y="245"/>
                  <a:pt x="159" y="271"/>
                </a:cubicBezTo>
                <a:cubicBezTo>
                  <a:pt x="164" y="356"/>
                  <a:pt x="244" y="382"/>
                  <a:pt x="293" y="414"/>
                </a:cubicBezTo>
                <a:cubicBezTo>
                  <a:pt x="238" y="388"/>
                  <a:pt x="152" y="357"/>
                  <a:pt x="151" y="264"/>
                </a:cubicBezTo>
                <a:cubicBezTo>
                  <a:pt x="151" y="238"/>
                  <a:pt x="153" y="214"/>
                  <a:pt x="159" y="190"/>
                </a:cubicBezTo>
                <a:cubicBezTo>
                  <a:pt x="146" y="194"/>
                  <a:pt x="141" y="194"/>
                  <a:pt x="138" y="206"/>
                </a:cubicBezTo>
                <a:cubicBezTo>
                  <a:pt x="118" y="289"/>
                  <a:pt x="167" y="355"/>
                  <a:pt x="216" y="388"/>
                </a:cubicBezTo>
                <a:cubicBezTo>
                  <a:pt x="149" y="353"/>
                  <a:pt x="109" y="277"/>
                  <a:pt x="133" y="195"/>
                </a:cubicBezTo>
                <a:cubicBezTo>
                  <a:pt x="87" y="190"/>
                  <a:pt x="86" y="121"/>
                  <a:pt x="144" y="112"/>
                </a:cubicBezTo>
                <a:cubicBezTo>
                  <a:pt x="162" y="110"/>
                  <a:pt x="206" y="105"/>
                  <a:pt x="233" y="136"/>
                </a:cubicBezTo>
                <a:close/>
                <a:moveTo>
                  <a:pt x="346" y="186"/>
                </a:moveTo>
                <a:cubicBezTo>
                  <a:pt x="326" y="194"/>
                  <a:pt x="305" y="193"/>
                  <a:pt x="294" y="187"/>
                </a:cubicBezTo>
                <a:cubicBezTo>
                  <a:pt x="274" y="176"/>
                  <a:pt x="273" y="146"/>
                  <a:pt x="292" y="138"/>
                </a:cubicBezTo>
                <a:cubicBezTo>
                  <a:pt x="318" y="127"/>
                  <a:pt x="320" y="154"/>
                  <a:pt x="317" y="164"/>
                </a:cubicBezTo>
                <a:cubicBezTo>
                  <a:pt x="311" y="163"/>
                  <a:pt x="310" y="157"/>
                  <a:pt x="311" y="153"/>
                </a:cubicBezTo>
                <a:cubicBezTo>
                  <a:pt x="312" y="143"/>
                  <a:pt x="302" y="138"/>
                  <a:pt x="296" y="143"/>
                </a:cubicBezTo>
                <a:cubicBezTo>
                  <a:pt x="267" y="168"/>
                  <a:pt x="308" y="202"/>
                  <a:pt x="349" y="168"/>
                </a:cubicBezTo>
                <a:cubicBezTo>
                  <a:pt x="375" y="145"/>
                  <a:pt x="363" y="111"/>
                  <a:pt x="341" y="100"/>
                </a:cubicBezTo>
                <a:cubicBezTo>
                  <a:pt x="330" y="94"/>
                  <a:pt x="323" y="89"/>
                  <a:pt x="316" y="82"/>
                </a:cubicBezTo>
                <a:cubicBezTo>
                  <a:pt x="295" y="62"/>
                  <a:pt x="302" y="44"/>
                  <a:pt x="258" y="49"/>
                </a:cubicBezTo>
                <a:cubicBezTo>
                  <a:pt x="254" y="38"/>
                  <a:pt x="253" y="27"/>
                  <a:pt x="245" y="20"/>
                </a:cubicBezTo>
                <a:cubicBezTo>
                  <a:pt x="232" y="7"/>
                  <a:pt x="220" y="10"/>
                  <a:pt x="208" y="13"/>
                </a:cubicBezTo>
                <a:cubicBezTo>
                  <a:pt x="206" y="13"/>
                  <a:pt x="194" y="0"/>
                  <a:pt x="184" y="1"/>
                </a:cubicBezTo>
                <a:cubicBezTo>
                  <a:pt x="169" y="1"/>
                  <a:pt x="156" y="7"/>
                  <a:pt x="151" y="14"/>
                </a:cubicBezTo>
                <a:cubicBezTo>
                  <a:pt x="142" y="27"/>
                  <a:pt x="143" y="76"/>
                  <a:pt x="171" y="65"/>
                </a:cubicBezTo>
                <a:cubicBezTo>
                  <a:pt x="197" y="55"/>
                  <a:pt x="176" y="37"/>
                  <a:pt x="172" y="31"/>
                </a:cubicBezTo>
                <a:cubicBezTo>
                  <a:pt x="186" y="31"/>
                  <a:pt x="195" y="49"/>
                  <a:pt x="191" y="59"/>
                </a:cubicBezTo>
                <a:cubicBezTo>
                  <a:pt x="177" y="86"/>
                  <a:pt x="140" y="78"/>
                  <a:pt x="138" y="44"/>
                </a:cubicBezTo>
                <a:cubicBezTo>
                  <a:pt x="138" y="44"/>
                  <a:pt x="139" y="36"/>
                  <a:pt x="138" y="33"/>
                </a:cubicBezTo>
                <a:cubicBezTo>
                  <a:pt x="134" y="19"/>
                  <a:pt x="110" y="2"/>
                  <a:pt x="91" y="6"/>
                </a:cubicBezTo>
                <a:cubicBezTo>
                  <a:pt x="82" y="8"/>
                  <a:pt x="78" y="16"/>
                  <a:pt x="74" y="23"/>
                </a:cubicBezTo>
                <a:cubicBezTo>
                  <a:pt x="49" y="18"/>
                  <a:pt x="24" y="40"/>
                  <a:pt x="22" y="62"/>
                </a:cubicBezTo>
                <a:cubicBezTo>
                  <a:pt x="21" y="70"/>
                  <a:pt x="27" y="76"/>
                  <a:pt x="26" y="83"/>
                </a:cubicBezTo>
                <a:cubicBezTo>
                  <a:pt x="24" y="98"/>
                  <a:pt x="0" y="119"/>
                  <a:pt x="17" y="150"/>
                </a:cubicBezTo>
                <a:cubicBezTo>
                  <a:pt x="20" y="156"/>
                  <a:pt x="30" y="162"/>
                  <a:pt x="36" y="165"/>
                </a:cubicBezTo>
                <a:cubicBezTo>
                  <a:pt x="89" y="196"/>
                  <a:pt x="90" y="102"/>
                  <a:pt x="56" y="136"/>
                </a:cubicBezTo>
                <a:cubicBezTo>
                  <a:pt x="59" y="119"/>
                  <a:pt x="78" y="114"/>
                  <a:pt x="85" y="131"/>
                </a:cubicBezTo>
                <a:cubicBezTo>
                  <a:pt x="96" y="155"/>
                  <a:pt x="83" y="188"/>
                  <a:pt x="84" y="211"/>
                </a:cubicBezTo>
                <a:cubicBezTo>
                  <a:pt x="86" y="254"/>
                  <a:pt x="105" y="293"/>
                  <a:pt x="122" y="321"/>
                </a:cubicBezTo>
                <a:cubicBezTo>
                  <a:pt x="151" y="371"/>
                  <a:pt x="217" y="421"/>
                  <a:pt x="295" y="431"/>
                </a:cubicBezTo>
                <a:cubicBezTo>
                  <a:pt x="334" y="437"/>
                  <a:pt x="385" y="433"/>
                  <a:pt x="418" y="418"/>
                </a:cubicBezTo>
                <a:cubicBezTo>
                  <a:pt x="445" y="406"/>
                  <a:pt x="474" y="403"/>
                  <a:pt x="519" y="401"/>
                </a:cubicBezTo>
                <a:cubicBezTo>
                  <a:pt x="568" y="399"/>
                  <a:pt x="611" y="403"/>
                  <a:pt x="658" y="413"/>
                </a:cubicBezTo>
                <a:cubicBezTo>
                  <a:pt x="695" y="420"/>
                  <a:pt x="761" y="417"/>
                  <a:pt x="761" y="416"/>
                </a:cubicBezTo>
                <a:cubicBezTo>
                  <a:pt x="723" y="413"/>
                  <a:pt x="637" y="387"/>
                  <a:pt x="604" y="381"/>
                </a:cubicBezTo>
                <a:cubicBezTo>
                  <a:pt x="572" y="375"/>
                  <a:pt x="546" y="372"/>
                  <a:pt x="507" y="374"/>
                </a:cubicBezTo>
                <a:cubicBezTo>
                  <a:pt x="463" y="376"/>
                  <a:pt x="428" y="394"/>
                  <a:pt x="395" y="402"/>
                </a:cubicBezTo>
                <a:cubicBezTo>
                  <a:pt x="306" y="424"/>
                  <a:pt x="216" y="388"/>
                  <a:pt x="203" y="284"/>
                </a:cubicBezTo>
                <a:cubicBezTo>
                  <a:pt x="210" y="305"/>
                  <a:pt x="223" y="330"/>
                  <a:pt x="234" y="347"/>
                </a:cubicBezTo>
                <a:cubicBezTo>
                  <a:pt x="257" y="382"/>
                  <a:pt x="324" y="413"/>
                  <a:pt x="377" y="399"/>
                </a:cubicBezTo>
                <a:cubicBezTo>
                  <a:pt x="407" y="391"/>
                  <a:pt x="437" y="377"/>
                  <a:pt x="471" y="370"/>
                </a:cubicBezTo>
                <a:cubicBezTo>
                  <a:pt x="528" y="359"/>
                  <a:pt x="565" y="369"/>
                  <a:pt x="608" y="373"/>
                </a:cubicBezTo>
                <a:cubicBezTo>
                  <a:pt x="584" y="357"/>
                  <a:pt x="540" y="343"/>
                  <a:pt x="502" y="347"/>
                </a:cubicBezTo>
                <a:cubicBezTo>
                  <a:pt x="435" y="354"/>
                  <a:pt x="356" y="391"/>
                  <a:pt x="329" y="361"/>
                </a:cubicBezTo>
                <a:cubicBezTo>
                  <a:pt x="270" y="296"/>
                  <a:pt x="366" y="227"/>
                  <a:pt x="370" y="297"/>
                </a:cubicBezTo>
                <a:cubicBezTo>
                  <a:pt x="363" y="283"/>
                  <a:pt x="353" y="277"/>
                  <a:pt x="344" y="279"/>
                </a:cubicBezTo>
                <a:cubicBezTo>
                  <a:pt x="334" y="284"/>
                  <a:pt x="328" y="290"/>
                  <a:pt x="329" y="302"/>
                </a:cubicBezTo>
                <a:cubicBezTo>
                  <a:pt x="330" y="314"/>
                  <a:pt x="349" y="330"/>
                  <a:pt x="366" y="330"/>
                </a:cubicBezTo>
                <a:cubicBezTo>
                  <a:pt x="392" y="330"/>
                  <a:pt x="415" y="316"/>
                  <a:pt x="418" y="283"/>
                </a:cubicBezTo>
                <a:cubicBezTo>
                  <a:pt x="424" y="281"/>
                  <a:pt x="445" y="279"/>
                  <a:pt x="445" y="254"/>
                </a:cubicBezTo>
                <a:cubicBezTo>
                  <a:pt x="444" y="233"/>
                  <a:pt x="425" y="209"/>
                  <a:pt x="396" y="223"/>
                </a:cubicBezTo>
                <a:cubicBezTo>
                  <a:pt x="401" y="214"/>
                  <a:pt x="401" y="213"/>
                  <a:pt x="411" y="208"/>
                </a:cubicBezTo>
                <a:cubicBezTo>
                  <a:pt x="398" y="181"/>
                  <a:pt x="364" y="179"/>
                  <a:pt x="346" y="186"/>
                </a:cubicBezTo>
                <a:close/>
              </a:path>
            </a:pathLst>
          </a:custGeom>
          <a:solidFill>
            <a:srgbClr val="94B0C2"/>
          </a:solidFill>
          <a:ln>
            <a:noFill/>
          </a:ln>
          <a:effectLst/>
        </p:spPr>
        <p:txBody>
          <a:bodyPr vert="horz" wrap="square" lIns="82296" tIns="41148" rIns="82296" bIns="41148" numCol="1" anchor="t" anchorCtr="0" compatLnSpc="1"/>
          <a:lstStyle/>
          <a:p>
            <a:pPr defTabSz="109728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260">
              <a:solidFill>
                <a:prstClr val="black"/>
              </a:solidFill>
              <a:latin typeface="文悦古典明朝体 (非商业使用) W5" pitchFamily="2" charset="-122"/>
              <a:ea typeface="文悦古典明朝体 (非商业使用) W5" pitchFamily="2" charset="-122"/>
            </a:endParaRPr>
          </a:p>
        </p:txBody>
      </p:sp>
      <p:grpSp>
        <p:nvGrpSpPr>
          <p:cNvPr id="25" name="组合 24"/>
          <p:cNvGrpSpPr/>
          <p:nvPr>
            <p:custDataLst>
              <p:tags r:id="rId20"/>
            </p:custDataLst>
          </p:nvPr>
        </p:nvGrpSpPr>
        <p:grpSpPr>
          <a:xfrm>
            <a:off x="1558861" y="2728913"/>
            <a:ext cx="841248" cy="1888807"/>
            <a:chOff x="11576" y="3644"/>
            <a:chExt cx="1008" cy="3554"/>
          </a:xfrm>
        </p:grpSpPr>
        <p:sp>
          <p:nvSpPr>
            <p:cNvPr id="26" name="文本框 25"/>
            <p:cNvSpPr txBox="1"/>
            <p:nvPr>
              <p:custDataLst>
                <p:tags r:id="rId22"/>
              </p:custDataLst>
            </p:nvPr>
          </p:nvSpPr>
          <p:spPr>
            <a:xfrm flipH="1">
              <a:off x="11576" y="3728"/>
              <a:ext cx="969" cy="3345"/>
            </a:xfrm>
            <a:prstGeom prst="rect">
              <a:avLst/>
            </a:prstGeom>
            <a:noFill/>
            <a:ln w="19050">
              <a:solidFill>
                <a:srgbClr val="C00000">
                  <a:alpha val="75000"/>
                </a:srgbClr>
              </a:solidFill>
            </a:ln>
          </p:spPr>
          <p:txBody>
            <a:bodyPr vert="horz" wrap="square" rtlCol="0" anchor="ctr">
              <a:noAutofit/>
            </a:bodyPr>
            <a:lstStyle/>
            <a:p>
              <a:pPr lvl="0" algn="dist">
                <a:defRPr/>
              </a:pPr>
              <a:endParaRPr lang="zh-CN" altLang="en-US" sz="2160" spc="720">
                <a:solidFill>
                  <a:srgbClr val="DB0015"/>
                </a:solidFill>
                <a:latin typeface="字酷堂清楷体" panose="02010601030101010101" charset="-122"/>
                <a:ea typeface="字酷堂清楷体" panose="02010601030101010101" charset="-122"/>
              </a:endParaRPr>
            </a:p>
          </p:txBody>
        </p:sp>
        <p:sp>
          <p:nvSpPr>
            <p:cNvPr id="27" name="文本框 26"/>
            <p:cNvSpPr txBox="1"/>
            <p:nvPr>
              <p:custDataLst>
                <p:tags r:id="rId23"/>
              </p:custDataLst>
            </p:nvPr>
          </p:nvSpPr>
          <p:spPr>
            <a:xfrm flipH="1">
              <a:off x="11616" y="3644"/>
              <a:ext cx="969" cy="3554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rtlCol="0" anchor="ctr">
              <a:noAutofit/>
            </a:bodyPr>
            <a:lstStyle/>
            <a:p>
              <a:pPr algn="dist" defTabSz="109728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880" b="1" spc="72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rPr>
                <a:t>扬州</a:t>
              </a:r>
            </a:p>
          </p:txBody>
        </p:sp>
      </p:grpSp>
      <p:sp>
        <p:nvSpPr>
          <p:cNvPr id="28" name="Freeform 21"/>
          <p:cNvSpPr>
            <a:spLocks noEditPoints="1"/>
          </p:cNvSpPr>
          <p:nvPr>
            <p:custDataLst>
              <p:tags r:id="rId21"/>
            </p:custDataLst>
          </p:nvPr>
        </p:nvSpPr>
        <p:spPr bwMode="auto">
          <a:xfrm rot="3483253" flipV="1">
            <a:off x="1713739" y="2145412"/>
            <a:ext cx="729805" cy="456629"/>
          </a:xfrm>
          <a:custGeom>
            <a:avLst/>
            <a:gdLst>
              <a:gd name="T0" fmla="*/ 242 w 761"/>
              <a:gd name="T1" fmla="*/ 165 h 437"/>
              <a:gd name="T2" fmla="*/ 290 w 761"/>
              <a:gd name="T3" fmla="*/ 291 h 437"/>
              <a:gd name="T4" fmla="*/ 249 w 761"/>
              <a:gd name="T5" fmla="*/ 256 h 437"/>
              <a:gd name="T6" fmla="*/ 250 w 761"/>
              <a:gd name="T7" fmla="*/ 261 h 437"/>
              <a:gd name="T8" fmla="*/ 267 w 761"/>
              <a:gd name="T9" fmla="*/ 294 h 437"/>
              <a:gd name="T10" fmla="*/ 272 w 761"/>
              <a:gd name="T11" fmla="*/ 224 h 437"/>
              <a:gd name="T12" fmla="*/ 199 w 761"/>
              <a:gd name="T13" fmla="*/ 125 h 437"/>
              <a:gd name="T14" fmla="*/ 130 w 761"/>
              <a:gd name="T15" fmla="*/ 188 h 437"/>
              <a:gd name="T16" fmla="*/ 167 w 761"/>
              <a:gd name="T17" fmla="*/ 181 h 437"/>
              <a:gd name="T18" fmla="*/ 159 w 761"/>
              <a:gd name="T19" fmla="*/ 271 h 437"/>
              <a:gd name="T20" fmla="*/ 151 w 761"/>
              <a:gd name="T21" fmla="*/ 264 h 437"/>
              <a:gd name="T22" fmla="*/ 138 w 761"/>
              <a:gd name="T23" fmla="*/ 206 h 437"/>
              <a:gd name="T24" fmla="*/ 133 w 761"/>
              <a:gd name="T25" fmla="*/ 195 h 437"/>
              <a:gd name="T26" fmla="*/ 233 w 761"/>
              <a:gd name="T27" fmla="*/ 136 h 437"/>
              <a:gd name="T28" fmla="*/ 294 w 761"/>
              <a:gd name="T29" fmla="*/ 187 h 437"/>
              <a:gd name="T30" fmla="*/ 317 w 761"/>
              <a:gd name="T31" fmla="*/ 164 h 437"/>
              <a:gd name="T32" fmla="*/ 296 w 761"/>
              <a:gd name="T33" fmla="*/ 143 h 437"/>
              <a:gd name="T34" fmla="*/ 341 w 761"/>
              <a:gd name="T35" fmla="*/ 100 h 437"/>
              <a:gd name="T36" fmla="*/ 258 w 761"/>
              <a:gd name="T37" fmla="*/ 49 h 437"/>
              <a:gd name="T38" fmla="*/ 208 w 761"/>
              <a:gd name="T39" fmla="*/ 13 h 437"/>
              <a:gd name="T40" fmla="*/ 151 w 761"/>
              <a:gd name="T41" fmla="*/ 14 h 437"/>
              <a:gd name="T42" fmla="*/ 172 w 761"/>
              <a:gd name="T43" fmla="*/ 31 h 437"/>
              <a:gd name="T44" fmla="*/ 138 w 761"/>
              <a:gd name="T45" fmla="*/ 44 h 437"/>
              <a:gd name="T46" fmla="*/ 91 w 761"/>
              <a:gd name="T47" fmla="*/ 6 h 437"/>
              <a:gd name="T48" fmla="*/ 22 w 761"/>
              <a:gd name="T49" fmla="*/ 62 h 437"/>
              <a:gd name="T50" fmla="*/ 17 w 761"/>
              <a:gd name="T51" fmla="*/ 150 h 437"/>
              <a:gd name="T52" fmla="*/ 56 w 761"/>
              <a:gd name="T53" fmla="*/ 136 h 437"/>
              <a:gd name="T54" fmla="*/ 84 w 761"/>
              <a:gd name="T55" fmla="*/ 211 h 437"/>
              <a:gd name="T56" fmla="*/ 295 w 761"/>
              <a:gd name="T57" fmla="*/ 431 h 437"/>
              <a:gd name="T58" fmla="*/ 519 w 761"/>
              <a:gd name="T59" fmla="*/ 401 h 437"/>
              <a:gd name="T60" fmla="*/ 761 w 761"/>
              <a:gd name="T61" fmla="*/ 416 h 437"/>
              <a:gd name="T62" fmla="*/ 507 w 761"/>
              <a:gd name="T63" fmla="*/ 374 h 437"/>
              <a:gd name="T64" fmla="*/ 203 w 761"/>
              <a:gd name="T65" fmla="*/ 284 h 437"/>
              <a:gd name="T66" fmla="*/ 377 w 761"/>
              <a:gd name="T67" fmla="*/ 399 h 437"/>
              <a:gd name="T68" fmla="*/ 608 w 761"/>
              <a:gd name="T69" fmla="*/ 373 h 437"/>
              <a:gd name="T70" fmla="*/ 329 w 761"/>
              <a:gd name="T71" fmla="*/ 361 h 437"/>
              <a:gd name="T72" fmla="*/ 344 w 761"/>
              <a:gd name="T73" fmla="*/ 279 h 437"/>
              <a:gd name="T74" fmla="*/ 366 w 761"/>
              <a:gd name="T75" fmla="*/ 330 h 437"/>
              <a:gd name="T76" fmla="*/ 445 w 761"/>
              <a:gd name="T77" fmla="*/ 254 h 437"/>
              <a:gd name="T78" fmla="*/ 411 w 761"/>
              <a:gd name="T79" fmla="*/ 208 h 4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61" h="437">
                <a:moveTo>
                  <a:pt x="233" y="136"/>
                </a:moveTo>
                <a:cubicBezTo>
                  <a:pt x="239" y="143"/>
                  <a:pt x="240" y="155"/>
                  <a:pt x="242" y="165"/>
                </a:cubicBezTo>
                <a:cubicBezTo>
                  <a:pt x="277" y="170"/>
                  <a:pt x="288" y="199"/>
                  <a:pt x="279" y="222"/>
                </a:cubicBezTo>
                <a:cubicBezTo>
                  <a:pt x="320" y="251"/>
                  <a:pt x="302" y="279"/>
                  <a:pt x="290" y="291"/>
                </a:cubicBezTo>
                <a:cubicBezTo>
                  <a:pt x="281" y="299"/>
                  <a:pt x="262" y="306"/>
                  <a:pt x="246" y="304"/>
                </a:cubicBezTo>
                <a:cubicBezTo>
                  <a:pt x="196" y="298"/>
                  <a:pt x="223" y="226"/>
                  <a:pt x="249" y="256"/>
                </a:cubicBezTo>
                <a:cubicBezTo>
                  <a:pt x="261" y="269"/>
                  <a:pt x="247" y="273"/>
                  <a:pt x="247" y="273"/>
                </a:cubicBezTo>
                <a:cubicBezTo>
                  <a:pt x="250" y="272"/>
                  <a:pt x="251" y="265"/>
                  <a:pt x="250" y="261"/>
                </a:cubicBezTo>
                <a:cubicBezTo>
                  <a:pt x="246" y="258"/>
                  <a:pt x="246" y="258"/>
                  <a:pt x="246" y="258"/>
                </a:cubicBezTo>
                <a:cubicBezTo>
                  <a:pt x="227" y="239"/>
                  <a:pt x="209" y="312"/>
                  <a:pt x="267" y="294"/>
                </a:cubicBezTo>
                <a:cubicBezTo>
                  <a:pt x="279" y="290"/>
                  <a:pt x="291" y="283"/>
                  <a:pt x="295" y="273"/>
                </a:cubicBezTo>
                <a:cubicBezTo>
                  <a:pt x="305" y="249"/>
                  <a:pt x="286" y="232"/>
                  <a:pt x="272" y="224"/>
                </a:cubicBezTo>
                <a:cubicBezTo>
                  <a:pt x="285" y="191"/>
                  <a:pt x="258" y="179"/>
                  <a:pt x="235" y="173"/>
                </a:cubicBezTo>
                <a:cubicBezTo>
                  <a:pt x="229" y="151"/>
                  <a:pt x="231" y="133"/>
                  <a:pt x="199" y="125"/>
                </a:cubicBezTo>
                <a:cubicBezTo>
                  <a:pt x="163" y="116"/>
                  <a:pt x="91" y="113"/>
                  <a:pt x="114" y="175"/>
                </a:cubicBezTo>
                <a:cubicBezTo>
                  <a:pt x="116" y="180"/>
                  <a:pt x="125" y="188"/>
                  <a:pt x="130" y="188"/>
                </a:cubicBezTo>
                <a:cubicBezTo>
                  <a:pt x="183" y="194"/>
                  <a:pt x="143" y="150"/>
                  <a:pt x="153" y="157"/>
                </a:cubicBezTo>
                <a:cubicBezTo>
                  <a:pt x="160" y="162"/>
                  <a:pt x="165" y="171"/>
                  <a:pt x="167" y="181"/>
                </a:cubicBezTo>
                <a:cubicBezTo>
                  <a:pt x="168" y="190"/>
                  <a:pt x="165" y="206"/>
                  <a:pt x="165" y="206"/>
                </a:cubicBezTo>
                <a:cubicBezTo>
                  <a:pt x="163" y="220"/>
                  <a:pt x="157" y="245"/>
                  <a:pt x="159" y="271"/>
                </a:cubicBezTo>
                <a:cubicBezTo>
                  <a:pt x="164" y="356"/>
                  <a:pt x="244" y="382"/>
                  <a:pt x="293" y="414"/>
                </a:cubicBezTo>
                <a:cubicBezTo>
                  <a:pt x="238" y="388"/>
                  <a:pt x="152" y="357"/>
                  <a:pt x="151" y="264"/>
                </a:cubicBezTo>
                <a:cubicBezTo>
                  <a:pt x="151" y="238"/>
                  <a:pt x="153" y="214"/>
                  <a:pt x="159" y="190"/>
                </a:cubicBezTo>
                <a:cubicBezTo>
                  <a:pt x="146" y="194"/>
                  <a:pt x="141" y="194"/>
                  <a:pt x="138" y="206"/>
                </a:cubicBezTo>
                <a:cubicBezTo>
                  <a:pt x="118" y="289"/>
                  <a:pt x="167" y="355"/>
                  <a:pt x="216" y="388"/>
                </a:cubicBezTo>
                <a:cubicBezTo>
                  <a:pt x="149" y="353"/>
                  <a:pt x="109" y="277"/>
                  <a:pt x="133" y="195"/>
                </a:cubicBezTo>
                <a:cubicBezTo>
                  <a:pt x="87" y="190"/>
                  <a:pt x="86" y="121"/>
                  <a:pt x="144" y="112"/>
                </a:cubicBezTo>
                <a:cubicBezTo>
                  <a:pt x="162" y="110"/>
                  <a:pt x="206" y="105"/>
                  <a:pt x="233" y="136"/>
                </a:cubicBezTo>
                <a:close/>
                <a:moveTo>
                  <a:pt x="346" y="186"/>
                </a:moveTo>
                <a:cubicBezTo>
                  <a:pt x="326" y="194"/>
                  <a:pt x="305" y="193"/>
                  <a:pt x="294" y="187"/>
                </a:cubicBezTo>
                <a:cubicBezTo>
                  <a:pt x="274" y="176"/>
                  <a:pt x="273" y="146"/>
                  <a:pt x="292" y="138"/>
                </a:cubicBezTo>
                <a:cubicBezTo>
                  <a:pt x="318" y="127"/>
                  <a:pt x="320" y="154"/>
                  <a:pt x="317" y="164"/>
                </a:cubicBezTo>
                <a:cubicBezTo>
                  <a:pt x="311" y="163"/>
                  <a:pt x="310" y="157"/>
                  <a:pt x="311" y="153"/>
                </a:cubicBezTo>
                <a:cubicBezTo>
                  <a:pt x="312" y="143"/>
                  <a:pt x="302" y="138"/>
                  <a:pt x="296" y="143"/>
                </a:cubicBezTo>
                <a:cubicBezTo>
                  <a:pt x="267" y="168"/>
                  <a:pt x="308" y="202"/>
                  <a:pt x="349" y="168"/>
                </a:cubicBezTo>
                <a:cubicBezTo>
                  <a:pt x="375" y="145"/>
                  <a:pt x="363" y="111"/>
                  <a:pt x="341" y="100"/>
                </a:cubicBezTo>
                <a:cubicBezTo>
                  <a:pt x="330" y="94"/>
                  <a:pt x="323" y="89"/>
                  <a:pt x="316" y="82"/>
                </a:cubicBezTo>
                <a:cubicBezTo>
                  <a:pt x="295" y="62"/>
                  <a:pt x="302" y="44"/>
                  <a:pt x="258" y="49"/>
                </a:cubicBezTo>
                <a:cubicBezTo>
                  <a:pt x="254" y="38"/>
                  <a:pt x="253" y="27"/>
                  <a:pt x="245" y="20"/>
                </a:cubicBezTo>
                <a:cubicBezTo>
                  <a:pt x="232" y="7"/>
                  <a:pt x="220" y="10"/>
                  <a:pt x="208" y="13"/>
                </a:cubicBezTo>
                <a:cubicBezTo>
                  <a:pt x="206" y="13"/>
                  <a:pt x="194" y="0"/>
                  <a:pt x="184" y="1"/>
                </a:cubicBezTo>
                <a:cubicBezTo>
                  <a:pt x="169" y="1"/>
                  <a:pt x="156" y="7"/>
                  <a:pt x="151" y="14"/>
                </a:cubicBezTo>
                <a:cubicBezTo>
                  <a:pt x="142" y="27"/>
                  <a:pt x="143" y="76"/>
                  <a:pt x="171" y="65"/>
                </a:cubicBezTo>
                <a:cubicBezTo>
                  <a:pt x="197" y="55"/>
                  <a:pt x="176" y="37"/>
                  <a:pt x="172" y="31"/>
                </a:cubicBezTo>
                <a:cubicBezTo>
                  <a:pt x="186" y="31"/>
                  <a:pt x="195" y="49"/>
                  <a:pt x="191" y="59"/>
                </a:cubicBezTo>
                <a:cubicBezTo>
                  <a:pt x="177" y="86"/>
                  <a:pt x="140" y="78"/>
                  <a:pt x="138" y="44"/>
                </a:cubicBezTo>
                <a:cubicBezTo>
                  <a:pt x="138" y="44"/>
                  <a:pt x="139" y="36"/>
                  <a:pt x="138" y="33"/>
                </a:cubicBezTo>
                <a:cubicBezTo>
                  <a:pt x="134" y="19"/>
                  <a:pt x="110" y="2"/>
                  <a:pt x="91" y="6"/>
                </a:cubicBezTo>
                <a:cubicBezTo>
                  <a:pt x="82" y="8"/>
                  <a:pt x="78" y="16"/>
                  <a:pt x="74" y="23"/>
                </a:cubicBezTo>
                <a:cubicBezTo>
                  <a:pt x="49" y="18"/>
                  <a:pt x="24" y="40"/>
                  <a:pt x="22" y="62"/>
                </a:cubicBezTo>
                <a:cubicBezTo>
                  <a:pt x="21" y="70"/>
                  <a:pt x="27" y="76"/>
                  <a:pt x="26" y="83"/>
                </a:cubicBezTo>
                <a:cubicBezTo>
                  <a:pt x="24" y="98"/>
                  <a:pt x="0" y="119"/>
                  <a:pt x="17" y="150"/>
                </a:cubicBezTo>
                <a:cubicBezTo>
                  <a:pt x="20" y="156"/>
                  <a:pt x="30" y="162"/>
                  <a:pt x="36" y="165"/>
                </a:cubicBezTo>
                <a:cubicBezTo>
                  <a:pt x="89" y="196"/>
                  <a:pt x="90" y="102"/>
                  <a:pt x="56" y="136"/>
                </a:cubicBezTo>
                <a:cubicBezTo>
                  <a:pt x="59" y="119"/>
                  <a:pt x="78" y="114"/>
                  <a:pt x="85" y="131"/>
                </a:cubicBezTo>
                <a:cubicBezTo>
                  <a:pt x="96" y="155"/>
                  <a:pt x="83" y="188"/>
                  <a:pt x="84" y="211"/>
                </a:cubicBezTo>
                <a:cubicBezTo>
                  <a:pt x="86" y="254"/>
                  <a:pt x="105" y="293"/>
                  <a:pt x="122" y="321"/>
                </a:cubicBezTo>
                <a:cubicBezTo>
                  <a:pt x="151" y="371"/>
                  <a:pt x="217" y="421"/>
                  <a:pt x="295" y="431"/>
                </a:cubicBezTo>
                <a:cubicBezTo>
                  <a:pt x="334" y="437"/>
                  <a:pt x="385" y="433"/>
                  <a:pt x="418" y="418"/>
                </a:cubicBezTo>
                <a:cubicBezTo>
                  <a:pt x="445" y="406"/>
                  <a:pt x="474" y="403"/>
                  <a:pt x="519" y="401"/>
                </a:cubicBezTo>
                <a:cubicBezTo>
                  <a:pt x="568" y="399"/>
                  <a:pt x="611" y="403"/>
                  <a:pt x="658" y="413"/>
                </a:cubicBezTo>
                <a:cubicBezTo>
                  <a:pt x="695" y="420"/>
                  <a:pt x="761" y="417"/>
                  <a:pt x="761" y="416"/>
                </a:cubicBezTo>
                <a:cubicBezTo>
                  <a:pt x="723" y="413"/>
                  <a:pt x="637" y="387"/>
                  <a:pt x="604" y="381"/>
                </a:cubicBezTo>
                <a:cubicBezTo>
                  <a:pt x="572" y="375"/>
                  <a:pt x="546" y="372"/>
                  <a:pt x="507" y="374"/>
                </a:cubicBezTo>
                <a:cubicBezTo>
                  <a:pt x="463" y="376"/>
                  <a:pt x="428" y="394"/>
                  <a:pt x="395" y="402"/>
                </a:cubicBezTo>
                <a:cubicBezTo>
                  <a:pt x="306" y="424"/>
                  <a:pt x="216" y="388"/>
                  <a:pt x="203" y="284"/>
                </a:cubicBezTo>
                <a:cubicBezTo>
                  <a:pt x="210" y="305"/>
                  <a:pt x="223" y="330"/>
                  <a:pt x="234" y="347"/>
                </a:cubicBezTo>
                <a:cubicBezTo>
                  <a:pt x="257" y="382"/>
                  <a:pt x="324" y="413"/>
                  <a:pt x="377" y="399"/>
                </a:cubicBezTo>
                <a:cubicBezTo>
                  <a:pt x="407" y="391"/>
                  <a:pt x="437" y="377"/>
                  <a:pt x="471" y="370"/>
                </a:cubicBezTo>
                <a:cubicBezTo>
                  <a:pt x="528" y="359"/>
                  <a:pt x="565" y="369"/>
                  <a:pt x="608" y="373"/>
                </a:cubicBezTo>
                <a:cubicBezTo>
                  <a:pt x="584" y="357"/>
                  <a:pt x="540" y="343"/>
                  <a:pt x="502" y="347"/>
                </a:cubicBezTo>
                <a:cubicBezTo>
                  <a:pt x="435" y="354"/>
                  <a:pt x="356" y="391"/>
                  <a:pt x="329" y="361"/>
                </a:cubicBezTo>
                <a:cubicBezTo>
                  <a:pt x="270" y="296"/>
                  <a:pt x="366" y="227"/>
                  <a:pt x="370" y="297"/>
                </a:cubicBezTo>
                <a:cubicBezTo>
                  <a:pt x="363" y="283"/>
                  <a:pt x="353" y="277"/>
                  <a:pt x="344" y="279"/>
                </a:cubicBezTo>
                <a:cubicBezTo>
                  <a:pt x="334" y="284"/>
                  <a:pt x="328" y="290"/>
                  <a:pt x="329" y="302"/>
                </a:cubicBezTo>
                <a:cubicBezTo>
                  <a:pt x="330" y="314"/>
                  <a:pt x="349" y="330"/>
                  <a:pt x="366" y="330"/>
                </a:cubicBezTo>
                <a:cubicBezTo>
                  <a:pt x="392" y="330"/>
                  <a:pt x="415" y="316"/>
                  <a:pt x="418" y="283"/>
                </a:cubicBezTo>
                <a:cubicBezTo>
                  <a:pt x="424" y="281"/>
                  <a:pt x="445" y="279"/>
                  <a:pt x="445" y="254"/>
                </a:cubicBezTo>
                <a:cubicBezTo>
                  <a:pt x="444" y="233"/>
                  <a:pt x="425" y="209"/>
                  <a:pt x="396" y="223"/>
                </a:cubicBezTo>
                <a:cubicBezTo>
                  <a:pt x="401" y="214"/>
                  <a:pt x="401" y="213"/>
                  <a:pt x="411" y="208"/>
                </a:cubicBezTo>
                <a:cubicBezTo>
                  <a:pt x="398" y="181"/>
                  <a:pt x="364" y="179"/>
                  <a:pt x="346" y="186"/>
                </a:cubicBezTo>
                <a:close/>
              </a:path>
            </a:pathLst>
          </a:custGeom>
          <a:solidFill>
            <a:srgbClr val="94B0C2"/>
          </a:solidFill>
          <a:ln>
            <a:noFill/>
          </a:ln>
          <a:effectLst/>
        </p:spPr>
        <p:txBody>
          <a:bodyPr vert="horz" wrap="square" lIns="82296" tIns="41148" rIns="82296" bIns="41148" numCol="1" anchor="t" anchorCtr="0" compatLnSpc="1"/>
          <a:lstStyle/>
          <a:p>
            <a:pPr defTabSz="109728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260">
              <a:solidFill>
                <a:prstClr val="black"/>
              </a:solidFill>
              <a:latin typeface="文悦古典明朝体 (非商业使用) W5" pitchFamily="2" charset="-122"/>
              <a:ea typeface="文悦古典明朝体 (非商业使用) W5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46872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900" decel="100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-0.02552 0.75279 0.0908 0.66613 C 0.20747 0.57948 0.21649 0.50394 0.23177 0.40825 C 0.24705 0.31256 0.22118 0.15964 0.18264 0.09152 C 0.1441 0.02341 0.03802 0 0 0" pathEditMode="relative" ptsTypes="">
                                      <p:cBhvr>
                                        <p:cTn id="1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-0.02552 0.75279 0.0908 0.66613 C 0.20747 0.57948 0.21649 0.50394 0.23177 0.40825 C 0.24705 0.31256 0.22118 0.15964 0.18264 0.09152 C 0.1441 0.02341 0.03802 0 0 0" pathEditMode="relative" ptsTypes="">
                                      <p:cBhvr>
                                        <p:cTn id="1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>
            <p:custDataLst>
              <p:tags r:id="rId1"/>
            </p:custDataLst>
          </p:nvPr>
        </p:nvSpPr>
        <p:spPr>
          <a:xfrm>
            <a:off x="749614" y="175932"/>
            <a:ext cx="11272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>
                <a:solidFill>
                  <a:srgbClr val="4C4C4C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 用典</a:t>
            </a:r>
            <a:endParaRPr lang="en-US" altLang="zh-CN" sz="3200">
              <a:solidFill>
                <a:srgbClr val="4C4C4C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cxnSp>
        <p:nvCxnSpPr>
          <p:cNvPr id="15" name="直接连接符 14"/>
          <p:cNvCxnSpPr>
            <a:endCxn id="16" idx="11"/>
          </p:cNvCxnSpPr>
          <p:nvPr>
            <p:custDataLst>
              <p:tags r:id="rId2"/>
            </p:custDataLst>
          </p:nvPr>
        </p:nvCxnSpPr>
        <p:spPr>
          <a:xfrm flipV="1">
            <a:off x="581616" y="790650"/>
            <a:ext cx="10698961" cy="4534"/>
          </a:xfrm>
          <a:prstGeom prst="line">
            <a:avLst/>
          </a:prstGeom>
          <a:ln>
            <a:solidFill>
              <a:srgbClr val="BABE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6"/>
          <p:cNvSpPr>
            <a:spLocks noEditPoints="1"/>
          </p:cNvSpPr>
          <p:nvPr>
            <p:custDataLst>
              <p:tags r:id="rId3"/>
            </p:custDataLst>
          </p:nvPr>
        </p:nvSpPr>
        <p:spPr bwMode="auto">
          <a:xfrm>
            <a:off x="11280577" y="363136"/>
            <a:ext cx="425905" cy="427514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rgbClr val="56505B"/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印品黑体" panose="00000500000000000000" pitchFamily="2" charset="-122"/>
            </a:endParaRPr>
          </a:p>
        </p:txBody>
      </p:sp>
      <p:sp>
        <p:nvSpPr>
          <p:cNvPr id="30" name="椭圆 29"/>
          <p:cNvSpPr/>
          <p:nvPr>
            <p:custDataLst>
              <p:tags r:id="rId4"/>
            </p:custDataLst>
          </p:nvPr>
        </p:nvSpPr>
        <p:spPr>
          <a:xfrm>
            <a:off x="605614" y="385350"/>
            <a:ext cx="288000" cy="288000"/>
          </a:xfrm>
          <a:prstGeom prst="ellipse">
            <a:avLst/>
          </a:prstGeom>
          <a:solidFill>
            <a:srgbClr val="A08C7C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印品黑体" panose="00000500000000000000" pitchFamily="2" charset="-122"/>
            </a:endParaRPr>
          </a:p>
        </p:txBody>
      </p:sp>
      <p:graphicFrame>
        <p:nvGraphicFramePr>
          <p:cNvPr id="7" name="Group 32"/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349507" y="733236"/>
          <a:ext cx="11356975" cy="6146800"/>
        </p:xfrm>
        <a:graphic>
          <a:graphicData uri="http://schemas.openxmlformats.org/drawingml/2006/table">
            <a:tbl>
              <a:tblPr/>
              <a:tblGrid>
                <a:gridCol w="2232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220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029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277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《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扬州慢</a:t>
                      </a: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原句、出处（杜牧）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作用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0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竹西佳处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1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过春风十里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01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纵豆蔻词工，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青楼梦好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658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二十四桥仍在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Rectangle 26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8887717" y="1754316"/>
            <a:ext cx="2819400" cy="483108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2800" b="1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表崇拜之情</a:t>
            </a:r>
          </a:p>
          <a:p>
            <a:pPr>
              <a:defRPr/>
            </a:pPr>
            <a:r>
              <a:rPr lang="zh-CN" altLang="zh-CN" sz="2800" b="1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sz="2800" b="1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形象更加鲜明，增加了文采 。</a:t>
            </a:r>
          </a:p>
          <a:p>
            <a:pPr>
              <a:defRPr/>
            </a:pPr>
            <a:r>
              <a:rPr lang="zh-CN" altLang="en-US" sz="2800" b="1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③又以昔日的繁华，</a:t>
            </a:r>
            <a:r>
              <a:rPr lang="zh-CN" altLang="en-US" sz="2800" b="1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反衬</a:t>
            </a:r>
            <a:r>
              <a:rPr lang="zh-CN" altLang="en-US" sz="2800" b="1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了今日的荒凉，反而使词更</a:t>
            </a:r>
            <a:r>
              <a:rPr lang="zh-CN" altLang="en-US" sz="2800" b="1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沉郁</a:t>
            </a:r>
            <a:r>
              <a:rPr lang="zh-CN" altLang="en-US" sz="2800" b="1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，内容更丰厚。有力地表达了作者对扬州</a:t>
            </a:r>
            <a:r>
              <a:rPr lang="zh-CN" altLang="en-US" sz="2800" b="1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昔盛今衰的感伤</a:t>
            </a:r>
            <a:r>
              <a:rPr lang="zh-CN" altLang="en-US" sz="2400" b="1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</a:p>
        </p:txBody>
      </p:sp>
      <p:sp>
        <p:nvSpPr>
          <p:cNvPr id="9" name="Rectangle 27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3080147" y="1735830"/>
            <a:ext cx="4572000" cy="8299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谁知竹西路，歌吹是扬州。</a:t>
            </a:r>
          </a:p>
          <a:p>
            <a:pPr>
              <a:defRPr/>
            </a:pPr>
            <a:r>
              <a:rPr lang="zh-CN" alt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              </a:t>
            </a:r>
            <a:r>
              <a:rPr lang="en-US" altLang="zh-CN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——《</a:t>
            </a:r>
            <a:r>
              <a:rPr lang="zh-CN" alt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hlinkClick r:id="" action="ppaction://noaction"/>
              </a:rPr>
              <a:t>题扬州禅智寺</a:t>
            </a:r>
            <a:r>
              <a:rPr lang="en-US" altLang="zh-CN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》</a:t>
            </a:r>
          </a:p>
        </p:txBody>
      </p:sp>
      <p:sp>
        <p:nvSpPr>
          <p:cNvPr id="10" name="Rectangle 28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957452" y="2788480"/>
            <a:ext cx="5080000" cy="8299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春风十里扬州路，卷起珠帘总不如。</a:t>
            </a:r>
          </a:p>
          <a:p>
            <a:pPr>
              <a:defRPr/>
            </a:pPr>
            <a:r>
              <a:rPr lang="zh-CN" alt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                              </a:t>
            </a:r>
            <a:r>
              <a:rPr lang="en-US" altLang="zh-CN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——《</a:t>
            </a:r>
            <a:r>
              <a:rPr lang="zh-CN" alt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hlinkClick r:id="" action="ppaction://noaction"/>
              </a:rPr>
              <a:t>赠别</a:t>
            </a:r>
            <a:r>
              <a:rPr lang="en-US" altLang="zh-CN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》</a:t>
            </a:r>
          </a:p>
        </p:txBody>
      </p:sp>
      <p:sp>
        <p:nvSpPr>
          <p:cNvPr id="11" name="Rectangle 29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957452" y="3841130"/>
            <a:ext cx="5867400" cy="15684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娉娉袅袅十三余，豆蔻梢头二月初。</a:t>
            </a:r>
          </a:p>
          <a:p>
            <a:pPr>
              <a:defRPr/>
            </a:pPr>
            <a:r>
              <a:rPr lang="zh-CN" alt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                                 </a:t>
            </a:r>
            <a:r>
              <a:rPr lang="en-US" altLang="zh-CN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——《</a:t>
            </a:r>
            <a:r>
              <a:rPr lang="zh-CN" alt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赠别</a:t>
            </a:r>
            <a:r>
              <a:rPr lang="en-US" altLang="zh-CN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》</a:t>
            </a:r>
          </a:p>
          <a:p>
            <a:pPr>
              <a:defRPr/>
            </a:pPr>
            <a:r>
              <a:rPr lang="zh-CN" alt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十年一觉扬州梦，赢得青楼薄幸名。</a:t>
            </a:r>
          </a:p>
          <a:p>
            <a:pPr>
              <a:defRPr/>
            </a:pPr>
            <a:r>
              <a:rPr lang="zh-CN" alt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                                </a:t>
            </a:r>
            <a:r>
              <a:rPr lang="en-US" altLang="zh-CN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——《</a:t>
            </a:r>
            <a:r>
              <a:rPr lang="zh-CN" alt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hlinkClick r:id="" action="ppaction://noaction"/>
              </a:rPr>
              <a:t>遣怀</a:t>
            </a:r>
            <a:r>
              <a:rPr lang="en-US" altLang="zh-CN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》</a:t>
            </a:r>
          </a:p>
        </p:txBody>
      </p:sp>
      <p:sp>
        <p:nvSpPr>
          <p:cNvPr id="12" name="Rectangle 30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957452" y="5746471"/>
            <a:ext cx="5105400" cy="8299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二十四桥明月夜，玉人何处教吹箫？</a:t>
            </a:r>
          </a:p>
          <a:p>
            <a:pPr>
              <a:defRPr/>
            </a:pPr>
            <a:r>
              <a:rPr lang="zh-CN" alt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                </a:t>
            </a:r>
            <a:r>
              <a:rPr lang="en-US" altLang="zh-CN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——《</a:t>
            </a:r>
            <a:r>
              <a:rPr lang="zh-CN" altLang="en-U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hlinkClick r:id="" action="ppaction://noaction"/>
              </a:rPr>
              <a:t>寄扬州韩绰判官</a:t>
            </a:r>
            <a:r>
              <a:rPr lang="en-US" altLang="zh-CN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》</a:t>
            </a:r>
          </a:p>
        </p:txBody>
      </p:sp>
    </p:spTree>
    <p:extLst>
      <p:ext uri="{BB962C8B-B14F-4D97-AF65-F5344CB8AC3E}">
        <p14:creationId xmlns:p14="http://schemas.microsoft.com/office/powerpoint/2010/main" val="417527411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箭头连接符 15"/>
          <p:cNvCxnSpPr>
            <a:cxnSpLocks noChangeShapeType="1"/>
          </p:cNvCxnSpPr>
          <p:nvPr>
            <p:custDataLst>
              <p:tags r:id="rId1"/>
            </p:custDataLst>
          </p:nvPr>
        </p:nvCxnSpPr>
        <p:spPr bwMode="auto">
          <a:xfrm flipV="1">
            <a:off x="2205" y="973645"/>
            <a:ext cx="12187592" cy="119812"/>
          </a:xfrm>
          <a:prstGeom prst="straightConnector1">
            <a:avLst/>
          </a:prstGeom>
          <a:noFill/>
          <a:ln w="31750">
            <a:solidFill>
              <a:schemeClr val="tx2">
                <a:lumMod val="50000"/>
              </a:schemeClr>
            </a:solidFill>
            <a:prstDash val="lgDashDot"/>
            <a:bevel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8" name="文本框 27"/>
          <p:cNvSpPr txBox="1"/>
          <p:nvPr>
            <p:custDataLst>
              <p:tags r:id="rId2"/>
            </p:custDataLst>
          </p:nvPr>
        </p:nvSpPr>
        <p:spPr>
          <a:xfrm>
            <a:off x="627535" y="144112"/>
            <a:ext cx="1975663" cy="829753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>
                <a:latin typeface="汉仪书魂体简" panose="02010600000101010101" charset="-122"/>
                <a:ea typeface="汉仪书魂体简" panose="02010600000101010101" charset="-122"/>
              </a:rPr>
              <a:t>通感</a:t>
            </a:r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968927" y="1592409"/>
            <a:ext cx="10254146" cy="1814410"/>
          </a:xfrm>
          <a:prstGeom prst="rect">
            <a:avLst/>
          </a:prstGeom>
          <a:solidFill>
            <a:srgbClr val="F0F0ED"/>
          </a:solidFill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>
                <a:latin typeface="汉仪楷体S" panose="00020600040101010101" charset="-122"/>
                <a:ea typeface="汉仪楷体S" panose="00020600040101010101" charset="-122"/>
                <a:cs typeface="汉仪楷体S" panose="00020600040101010101" charset="-122"/>
              </a:rPr>
              <a:t>利用诸种感觉(视觉、听觉、嗅觉、味觉、触觉等)</a:t>
            </a:r>
            <a:r>
              <a:rPr lang="zh-CN" altLang="en-US" sz="2800">
                <a:solidFill>
                  <a:srgbClr val="FF0000"/>
                </a:solidFill>
                <a:latin typeface="汉仪楷体S" panose="00020600040101010101" charset="-122"/>
                <a:ea typeface="汉仪楷体S" panose="00020600040101010101" charset="-122"/>
                <a:cs typeface="汉仪楷体S" panose="00020600040101010101" charset="-122"/>
              </a:rPr>
              <a:t>相互交通</a:t>
            </a:r>
            <a:r>
              <a:rPr lang="zh-CN" altLang="en-US" sz="2800">
                <a:latin typeface="汉仪楷体S" panose="00020600040101010101" charset="-122"/>
                <a:ea typeface="汉仪楷体S" panose="00020600040101010101" charset="-122"/>
                <a:cs typeface="汉仪楷体S" panose="00020600040101010101" charset="-122"/>
              </a:rPr>
              <a:t>的心理现象，</a:t>
            </a:r>
            <a:r>
              <a:rPr lang="zh-CN" altLang="en-US" sz="2800">
                <a:solidFill>
                  <a:srgbClr val="FF0000"/>
                </a:solidFill>
                <a:latin typeface="汉仪楷体S" panose="00020600040101010101" charset="-122"/>
                <a:ea typeface="汉仪楷体S" panose="00020600040101010101" charset="-122"/>
                <a:cs typeface="汉仪楷体S" panose="00020600040101010101" charset="-122"/>
              </a:rPr>
              <a:t>以一种感觉来描述表现另一种感觉的修辞方式</a:t>
            </a:r>
            <a:r>
              <a:rPr lang="zh-CN" altLang="en-US" sz="2800">
                <a:latin typeface="汉仪楷体S" panose="00020600040101010101" charset="-122"/>
                <a:ea typeface="汉仪楷体S" panose="00020600040101010101" charset="-122"/>
                <a:cs typeface="汉仪楷体S" panose="00020600040101010101" charset="-122"/>
              </a:rPr>
              <a:t>。感觉互换，化抽象为具体，让读者更好地理解；能由此及彼，引起人们丰富的联想；能充实诗文的意境，构成特殊的艺美</a:t>
            </a:r>
            <a:r>
              <a:rPr lang="zh-CN" altLang="en-US" sz="2800"/>
              <a:t>。</a:t>
            </a:r>
            <a:endParaRPr lang="en-US"/>
          </a:p>
        </p:txBody>
      </p:sp>
      <p:sp>
        <p:nvSpPr>
          <p:cNvPr id="3" name="文本框 2"/>
          <p:cNvSpPr txBox="1"/>
          <p:nvPr>
            <p:custDataLst>
              <p:tags r:id="rId4"/>
            </p:custDataLst>
          </p:nvPr>
        </p:nvSpPr>
        <p:spPr>
          <a:xfrm>
            <a:off x="893614" y="4129457"/>
            <a:ext cx="10586809" cy="1446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0F0ED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汉仪全唐诗简" panose="00020600040101010101" charset="-122"/>
                <a:ea typeface="汉仪全唐诗简" panose="00020600040101010101" charset="-122"/>
                <a:sym typeface="+mn-ea"/>
              </a:rPr>
              <a:t>例如</a:t>
            </a:r>
            <a:r>
              <a:rPr lang="zh-CN" altLang="en-US" sz="3200">
                <a:latin typeface="汉仪全唐诗简" panose="00020600040101010101" charset="-122"/>
                <a:ea typeface="汉仪全唐诗简" panose="00020600040101010101" charset="-122"/>
                <a:sym typeface="+mn-ea"/>
              </a:rPr>
              <a:t>：</a:t>
            </a:r>
            <a:endParaRPr lang="zh-CN" altLang="en-US" sz="3200">
              <a:latin typeface="汉仪楷体S" panose="00020600040101010101" charset="-122"/>
              <a:ea typeface="汉仪楷体S" panose="00020600040101010101" charset="-122"/>
            </a:endParaRPr>
          </a:p>
          <a:p>
            <a:pPr marL="514350" indent="-514350">
              <a:buFont typeface="+mj-ea"/>
              <a:buAutoNum type="circleNumDbPlain"/>
            </a:pPr>
            <a:r>
              <a:rPr lang="zh-CN" altLang="en-US" sz="2800">
                <a:latin typeface="汉仪楷体S" panose="00020600040101010101" charset="-122"/>
                <a:ea typeface="汉仪楷体S" panose="00020600040101010101" charset="-122"/>
              </a:rPr>
              <a:t>微风过处，送来缕缕清香，仿佛远处高楼上渺茫的歌声似的。</a:t>
            </a:r>
          </a:p>
          <a:p>
            <a:pPr marL="514350" indent="-514350">
              <a:buFont typeface="+mj-ea"/>
              <a:buAutoNum type="circleNumDbPlain"/>
            </a:pPr>
            <a:r>
              <a:rPr lang="zh-CN" altLang="en-US" sz="2800">
                <a:latin typeface="汉仪楷体S" panose="00020600040101010101" charset="-122"/>
                <a:ea typeface="汉仪楷体S" panose="00020600040101010101" charset="-122"/>
              </a:rPr>
              <a:t>光和影有着和谐的旋律，如梵婀玲上奏着的名曲。</a:t>
            </a:r>
            <a:endParaRPr lang="zh-CN" altLang="en-US" sz="3200">
              <a:latin typeface="汉仪楷体S" panose="00020600040101010101" charset="-122"/>
              <a:ea typeface="汉仪楷体S" panose="00020600040101010101" charset="-122"/>
            </a:endParaRPr>
          </a:p>
        </p:txBody>
      </p:sp>
      <p:sp>
        <p:nvSpPr>
          <p:cNvPr id="8" name="椭圆 7"/>
          <p:cNvSpPr/>
          <p:nvPr>
            <p:custDataLst>
              <p:tags r:id="rId5"/>
            </p:custDataLst>
          </p:nvPr>
        </p:nvSpPr>
        <p:spPr>
          <a:xfrm>
            <a:off x="605614" y="385350"/>
            <a:ext cx="288000" cy="288000"/>
          </a:xfrm>
          <a:prstGeom prst="ellipse">
            <a:avLst/>
          </a:prstGeom>
          <a:solidFill>
            <a:srgbClr val="A08C7C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印品黑体" panose="00000500000000000000" pitchFamily="2" charset="-122"/>
            </a:endParaRPr>
          </a:p>
        </p:txBody>
      </p:sp>
      <p:sp>
        <p:nvSpPr>
          <p:cNvPr id="9" name="Freeform 6"/>
          <p:cNvSpPr>
            <a:spLocks noEditPoints="1"/>
          </p:cNvSpPr>
          <p:nvPr>
            <p:custDataLst>
              <p:tags r:id="rId6"/>
            </p:custDataLst>
          </p:nvPr>
        </p:nvSpPr>
        <p:spPr bwMode="auto">
          <a:xfrm>
            <a:off x="11373434" y="144112"/>
            <a:ext cx="421802" cy="812752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rgbClr val="56505B"/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6065687"/>
      </p:ext>
    </p:extLst>
  </p:cSld>
  <p:clrMapOvr>
    <a:masterClrMapping/>
  </p:clrMapOvr>
  <p:transition spd="slow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605614" y="1218164"/>
            <a:ext cx="11100868" cy="3046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kern="100">
                <a:latin typeface="+mn-ea"/>
                <a:cs typeface="+mn-ea"/>
              </a:rPr>
              <a:t>对比反衬手法贯通全词</a:t>
            </a:r>
            <a:endParaRPr lang="en-US" altLang="zh-CN" sz="3200" kern="100">
              <a:latin typeface="+mn-ea"/>
              <a:cs typeface="+mn-ea"/>
            </a:endParaRPr>
          </a:p>
          <a:p>
            <a:r>
              <a:rPr lang="zh-CN" altLang="en-US" sz="3200" kern="100">
                <a:latin typeface="+mn-ea"/>
                <a:cs typeface="+mn-ea"/>
              </a:rPr>
              <a:t>上片用昔日“名都”反衬今日的空城，以昔日“春风十里”的繁华反衬今日“尽荠麦青青”的荒凉。</a:t>
            </a:r>
            <a:endParaRPr lang="en-US" altLang="zh-CN" sz="3200" kern="100">
              <a:latin typeface="+mn-ea"/>
              <a:cs typeface="+mn-ea"/>
            </a:endParaRPr>
          </a:p>
          <a:p>
            <a:r>
              <a:rPr lang="zh-CN" altLang="en-US" sz="3200" kern="100">
                <a:latin typeface="+mn-ea"/>
                <a:cs typeface="+mn-ea"/>
              </a:rPr>
              <a:t>下片以昔日“杜郎俊赏”“青楼梦好”的风流繁华，反衬今日的风流云散；以昔日“二十四桥明月夜”的乐章，反衬今日“波心荡，冷月无声”的哀景。</a:t>
            </a:r>
          </a:p>
        </p:txBody>
      </p:sp>
      <p:sp>
        <p:nvSpPr>
          <p:cNvPr id="4" name="TextBox 13"/>
          <p:cNvSpPr txBox="1"/>
          <p:nvPr>
            <p:custDataLst>
              <p:tags r:id="rId2"/>
            </p:custDataLst>
          </p:nvPr>
        </p:nvSpPr>
        <p:spPr>
          <a:xfrm>
            <a:off x="911423" y="97134"/>
            <a:ext cx="14798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>
                <a:latin typeface="印品黑体" panose="00000500000000000000" pitchFamily="2" charset="-122"/>
                <a:ea typeface="印品黑体" panose="00000500000000000000" pitchFamily="2" charset="-122"/>
              </a:rPr>
              <a:t>反衬 </a:t>
            </a:r>
            <a:endParaRPr lang="en-US" altLang="zh-CN" sz="4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 14"/>
          <p:cNvCxnSpPr>
            <a:endCxn id="6" idx="11"/>
          </p:cNvCxnSpPr>
          <p:nvPr>
            <p:custDataLst>
              <p:tags r:id="rId3"/>
            </p:custDataLst>
          </p:nvPr>
        </p:nvCxnSpPr>
        <p:spPr>
          <a:xfrm flipV="1">
            <a:off x="581616" y="790650"/>
            <a:ext cx="10698961" cy="4534"/>
          </a:xfrm>
          <a:prstGeom prst="line">
            <a:avLst/>
          </a:prstGeom>
          <a:ln>
            <a:solidFill>
              <a:srgbClr val="BABE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reeform 6"/>
          <p:cNvSpPr>
            <a:spLocks noEditPoints="1"/>
          </p:cNvSpPr>
          <p:nvPr>
            <p:custDataLst>
              <p:tags r:id="rId4"/>
            </p:custDataLst>
          </p:nvPr>
        </p:nvSpPr>
        <p:spPr bwMode="auto">
          <a:xfrm>
            <a:off x="11280577" y="363136"/>
            <a:ext cx="425905" cy="427514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rgbClr val="56505B"/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印品黑体" panose="00000500000000000000" pitchFamily="2" charset="-122"/>
            </a:endParaRPr>
          </a:p>
        </p:txBody>
      </p:sp>
      <p:sp>
        <p:nvSpPr>
          <p:cNvPr id="7" name="椭圆 6"/>
          <p:cNvSpPr/>
          <p:nvPr>
            <p:custDataLst>
              <p:tags r:id="rId5"/>
            </p:custDataLst>
          </p:nvPr>
        </p:nvSpPr>
        <p:spPr>
          <a:xfrm>
            <a:off x="605614" y="385350"/>
            <a:ext cx="288000" cy="288000"/>
          </a:xfrm>
          <a:prstGeom prst="ellipse">
            <a:avLst/>
          </a:prstGeom>
          <a:solidFill>
            <a:srgbClr val="A08C7C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508888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7">
            <a:duotone>
              <a:prstClr val="black"/>
              <a:srgbClr val="B0081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7732952" y="3010357"/>
            <a:ext cx="3347526" cy="2162502"/>
          </a:xfrm>
          <a:prstGeom prst="rect">
            <a:avLst/>
          </a:prstGeom>
        </p:spPr>
      </p:pic>
      <p:grpSp>
        <p:nvGrpSpPr>
          <p:cNvPr id="2" name="组合 1"/>
          <p:cNvGrpSpPr/>
          <p:nvPr>
            <p:custDataLst>
              <p:tags r:id="rId2"/>
            </p:custDataLst>
          </p:nvPr>
        </p:nvGrpSpPr>
        <p:grpSpPr>
          <a:xfrm>
            <a:off x="417395" y="372321"/>
            <a:ext cx="1891478" cy="586163"/>
            <a:chOff x="4327030" y="1667303"/>
            <a:chExt cx="1891478" cy="586163"/>
          </a:xfrm>
        </p:grpSpPr>
        <p:sp>
          <p:nvSpPr>
            <p:cNvPr id="3" name="矩形: 圆角 2"/>
            <p:cNvSpPr/>
            <p:nvPr>
              <p:custDataLst>
                <p:tags r:id="rId12"/>
              </p:custDataLst>
            </p:nvPr>
          </p:nvSpPr>
          <p:spPr>
            <a:xfrm>
              <a:off x="4387706" y="1727979"/>
              <a:ext cx="464811" cy="464811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贰</a:t>
              </a:r>
            </a:p>
          </p:txBody>
        </p:sp>
        <p:sp>
          <p:nvSpPr>
            <p:cNvPr id="4" name="矩形: 圆角 3"/>
            <p:cNvSpPr/>
            <p:nvPr>
              <p:custDataLst>
                <p:tags r:id="rId13"/>
              </p:custDataLst>
            </p:nvPr>
          </p:nvSpPr>
          <p:spPr>
            <a:xfrm>
              <a:off x="4327030" y="1667303"/>
              <a:ext cx="586163" cy="586163"/>
            </a:xfrm>
            <a:prstGeom prst="round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>
              <p:custDataLst>
                <p:tags r:id="rId14"/>
              </p:custDataLst>
            </p:nvPr>
          </p:nvSpPr>
          <p:spPr>
            <a:xfrm>
              <a:off x="5110512" y="177571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/>
                <a:t>标题文字</a:t>
              </a:r>
            </a:p>
          </p:txBody>
        </p:sp>
      </p:grpSp>
      <p:grpSp>
        <p:nvGrpSpPr>
          <p:cNvPr id="18" name="组合 17"/>
          <p:cNvGrpSpPr/>
          <p:nvPr>
            <p:custDataLst>
              <p:tags r:id="rId3"/>
            </p:custDataLst>
          </p:nvPr>
        </p:nvGrpSpPr>
        <p:grpSpPr>
          <a:xfrm>
            <a:off x="599805" y="1768204"/>
            <a:ext cx="7990840" cy="3963689"/>
            <a:chOff x="1030192" y="1463404"/>
            <a:chExt cx="7990840" cy="3963689"/>
          </a:xfrm>
        </p:grpSpPr>
        <p:sp>
          <p:nvSpPr>
            <p:cNvPr id="9" name="矩形 8"/>
            <p:cNvSpPr/>
            <p:nvPr>
              <p:custDataLst>
                <p:tags r:id="rId6"/>
              </p:custDataLst>
            </p:nvPr>
          </p:nvSpPr>
          <p:spPr>
            <a:xfrm>
              <a:off x="1989677" y="3120138"/>
              <a:ext cx="7031355" cy="23069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kern="100">
                  <a:latin typeface="+mn-ea"/>
                  <a:cs typeface="+mn-ea"/>
                  <a:sym typeface="+mn-ea"/>
                </a:rPr>
                <a:t>下片以昔日“杜郎俊赏”“青楼梦好”的风流繁华，反衬今日的风流云散；以昔日“二十四桥明月夜”的乐章，反衬今日“波心荡，冷月无声”的哀景。</a:t>
              </a:r>
              <a:endParaRPr lang="zh-CN" altLang="en-US" sz="2400" kern="100">
                <a:latin typeface="+mn-ea"/>
                <a:cs typeface="+mn-ea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2400" b="0" i="0">
                  <a:solidFill>
                    <a:srgbClr val="0F0F0F"/>
                  </a:solidFill>
                  <a:effectLst/>
                  <a:latin typeface="����"/>
                </a:rPr>
                <a:t>。</a:t>
              </a:r>
            </a:p>
          </p:txBody>
        </p:sp>
        <p:grpSp>
          <p:nvGrpSpPr>
            <p:cNvPr id="17" name="组合 16"/>
            <p:cNvGrpSpPr/>
            <p:nvPr>
              <p:custDataLst>
                <p:tags r:id="rId7"/>
              </p:custDataLst>
            </p:nvPr>
          </p:nvGrpSpPr>
          <p:grpSpPr>
            <a:xfrm>
              <a:off x="1030192" y="1463404"/>
              <a:ext cx="7133147" cy="3112272"/>
              <a:chOff x="1002923" y="1614891"/>
              <a:chExt cx="7133147" cy="3112272"/>
            </a:xfrm>
          </p:grpSpPr>
          <p:grpSp>
            <p:nvGrpSpPr>
              <p:cNvPr id="8" name="组合 7"/>
              <p:cNvGrpSpPr/>
              <p:nvPr>
                <p:custDataLst>
                  <p:tags r:id="rId8"/>
                </p:custDataLst>
              </p:nvPr>
            </p:nvGrpSpPr>
            <p:grpSpPr>
              <a:xfrm>
                <a:off x="1002923" y="1614891"/>
                <a:ext cx="5998845" cy="1835805"/>
                <a:chOff x="1331633" y="1575134"/>
                <a:chExt cx="5998845" cy="1835805"/>
              </a:xfrm>
              <a:noFill/>
            </p:grpSpPr>
            <p:sp>
              <p:nvSpPr>
                <p:cNvPr id="6" name="矩形: 圆角 5"/>
                <p:cNvSpPr/>
                <p:nvPr>
                  <p:custDataLst>
                    <p:tags r:id="rId10"/>
                  </p:custDataLst>
                </p:nvPr>
              </p:nvSpPr>
              <p:spPr>
                <a:xfrm>
                  <a:off x="1332268" y="2191738"/>
                  <a:ext cx="5997647" cy="1219201"/>
                </a:xfrm>
                <a:prstGeom prst="roundRect">
                  <a:avLst/>
                </a:prstGeom>
                <a:grpFill/>
                <a:ln>
                  <a:solidFill>
                    <a:srgbClr val="B0081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" name="矩形 6"/>
                <p:cNvSpPr/>
                <p:nvPr>
                  <p:custDataLst>
                    <p:tags r:id="rId11"/>
                  </p:custDataLst>
                </p:nvPr>
              </p:nvSpPr>
              <p:spPr>
                <a:xfrm>
                  <a:off x="1331633" y="1575134"/>
                  <a:ext cx="5998845" cy="1753235"/>
                </a:xfrm>
                <a:prstGeom prst="rect">
                  <a:avLst/>
                </a:prstGeom>
                <a:grpFill/>
              </p:spPr>
              <p:txBody>
                <a:bodyPr wrap="square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2400" kern="100">
                      <a:latin typeface="+mn-ea"/>
                      <a:cs typeface="+mn-ea"/>
                      <a:sym typeface="+mn-ea"/>
                    </a:rPr>
                    <a:t>上片用昔日“名都”反衬今日的空城，以昔日“春风十里”的繁华反衬今日“尽荠麦青青”的荒凉。</a:t>
                  </a:r>
                  <a:endParaRPr lang="zh-CN" altLang="en-US" sz="2400" kern="1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+mn-ea"/>
                    <a:sym typeface="+mn-ea"/>
                  </a:endParaRPr>
                </a:p>
              </p:txBody>
            </p:sp>
          </p:grpSp>
          <p:sp>
            <p:nvSpPr>
              <p:cNvPr id="11" name="矩形: 圆角 10"/>
              <p:cNvSpPr/>
              <p:nvPr>
                <p:custDataLst>
                  <p:tags r:id="rId9"/>
                </p:custDataLst>
              </p:nvPr>
            </p:nvSpPr>
            <p:spPr>
              <a:xfrm>
                <a:off x="1962535" y="3272155"/>
                <a:ext cx="6173535" cy="1455008"/>
              </a:xfrm>
              <a:prstGeom prst="roundRect">
                <a:avLst/>
              </a:prstGeom>
              <a:noFill/>
              <a:ln>
                <a:solidFill>
                  <a:srgbClr val="B0081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5" name="矩形 14"/>
          <p:cNvSpPr/>
          <p:nvPr>
            <p:custDataLst>
              <p:tags r:id="rId4"/>
            </p:custDataLst>
          </p:nvPr>
        </p:nvSpPr>
        <p:spPr>
          <a:xfrm>
            <a:off x="7135448" y="1293878"/>
            <a:ext cx="2509732" cy="175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kern="100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对比反衬手法贯通全词</a:t>
            </a:r>
            <a:endParaRPr lang="en-US" altLang="zh-CN" sz="2400" kern="100">
              <a:solidFill>
                <a:srgbClr val="FF0000"/>
              </a:solidFill>
              <a:latin typeface="+mn-ea"/>
              <a:cs typeface="+mn-ea"/>
            </a:endParaRPr>
          </a:p>
          <a:p>
            <a:pPr>
              <a:lnSpc>
                <a:spcPct val="150000"/>
              </a:lnSpc>
            </a:pPr>
            <a:endParaRPr lang="en-US" altLang="zh-CN" sz="2400" kern="100">
              <a:solidFill>
                <a:srgbClr val="FF0000"/>
              </a:solidFill>
              <a:latin typeface="+mn-ea"/>
              <a:cs typeface="+mn-ea"/>
            </a:endParaRPr>
          </a:p>
        </p:txBody>
      </p:sp>
      <p:pic>
        <p:nvPicPr>
          <p:cNvPr id="20" name="图片 19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8"/>
          <a:stretch>
            <a:fillRect/>
          </a:stretch>
        </p:blipFill>
        <p:spPr>
          <a:xfrm>
            <a:off x="8928233" y="-121086"/>
            <a:ext cx="3263767" cy="157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197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372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 advTm="33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2">
            <a:duotone>
              <a:prstClr val="black"/>
              <a:srgbClr val="B0081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2308873" y="2311237"/>
            <a:ext cx="3347526" cy="2162502"/>
          </a:xfrm>
          <a:prstGeom prst="rect">
            <a:avLst/>
          </a:prstGeom>
        </p:spPr>
      </p:pic>
      <p:grpSp>
        <p:nvGrpSpPr>
          <p:cNvPr id="2" name="组合 1"/>
          <p:cNvGrpSpPr/>
          <p:nvPr>
            <p:custDataLst>
              <p:tags r:id="rId2"/>
            </p:custDataLst>
          </p:nvPr>
        </p:nvGrpSpPr>
        <p:grpSpPr>
          <a:xfrm>
            <a:off x="417395" y="372321"/>
            <a:ext cx="1779162" cy="691980"/>
            <a:chOff x="4327030" y="1667303"/>
            <a:chExt cx="1779162" cy="691980"/>
          </a:xfrm>
        </p:grpSpPr>
        <p:sp>
          <p:nvSpPr>
            <p:cNvPr id="3" name="矩形: 圆角 2"/>
            <p:cNvSpPr/>
            <p:nvPr>
              <p:custDataLst>
                <p:tags r:id="rId7"/>
              </p:custDataLst>
            </p:nvPr>
          </p:nvSpPr>
          <p:spPr>
            <a:xfrm>
              <a:off x="4387706" y="1727979"/>
              <a:ext cx="464811" cy="464811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贰</a:t>
              </a:r>
            </a:p>
          </p:txBody>
        </p:sp>
        <p:sp>
          <p:nvSpPr>
            <p:cNvPr id="4" name="矩形: 圆角 3"/>
            <p:cNvSpPr/>
            <p:nvPr>
              <p:custDataLst>
                <p:tags r:id="rId8"/>
              </p:custDataLst>
            </p:nvPr>
          </p:nvSpPr>
          <p:spPr>
            <a:xfrm>
              <a:off x="4327030" y="1667303"/>
              <a:ext cx="586163" cy="586163"/>
            </a:xfrm>
            <a:prstGeom prst="round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>
              <p:custDataLst>
                <p:tags r:id="rId9"/>
              </p:custDataLst>
            </p:nvPr>
          </p:nvSpPr>
          <p:spPr>
            <a:xfrm>
              <a:off x="5110512" y="1775718"/>
              <a:ext cx="995680" cy="5835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/>
                <a:t>反衬</a:t>
              </a:r>
            </a:p>
          </p:txBody>
        </p:sp>
      </p:grpSp>
      <p:sp>
        <p:nvSpPr>
          <p:cNvPr id="6" name="矩形 5"/>
          <p:cNvSpPr/>
          <p:nvPr>
            <p:custDataLst>
              <p:tags r:id="rId3"/>
            </p:custDataLst>
          </p:nvPr>
        </p:nvSpPr>
        <p:spPr>
          <a:xfrm>
            <a:off x="798195" y="2475230"/>
            <a:ext cx="8549005" cy="3415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>
                <a:latin typeface="汉仪全唐诗简" panose="00020600040101010101" charset="-122"/>
                <a:ea typeface="汉仪全唐诗简" panose="00020600040101010101" charset="-122"/>
                <a:sym typeface="+mn-ea"/>
              </a:rPr>
              <a:t>尾句写桥边的红药还是一年一度的盛开着鲜艳的花朵，这样美丽的景象却无人欣赏。此处以</a:t>
            </a:r>
            <a:r>
              <a:rPr lang="zh-CN" altLang="en-US" sz="3600" b="1">
                <a:solidFill>
                  <a:srgbClr val="5F163D"/>
                </a:solidFill>
                <a:latin typeface="汉仪全唐诗简" panose="00020600040101010101" charset="-122"/>
                <a:ea typeface="汉仪全唐诗简" panose="00020600040101010101" charset="-122"/>
                <a:sym typeface="+mn-ea"/>
              </a:rPr>
              <a:t>乐景衬哀情，</a:t>
            </a:r>
            <a:r>
              <a:rPr lang="zh-CN" altLang="en-US" sz="3600" kern="10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移情入景，</a:t>
            </a:r>
            <a:r>
              <a:rPr lang="zh-CN" altLang="en-US" sz="3600" b="1">
                <a:solidFill>
                  <a:srgbClr val="5F163D"/>
                </a:solidFill>
                <a:latin typeface="汉仪全唐诗简" panose="00020600040101010101" charset="-122"/>
                <a:ea typeface="汉仪全唐诗简" panose="00020600040101010101" charset="-122"/>
                <a:sym typeface="+mn-ea"/>
              </a:rPr>
              <a:t>反问</a:t>
            </a:r>
            <a:r>
              <a:rPr lang="zh-CN" altLang="en-US" sz="3600">
                <a:latin typeface="汉仪全唐诗简" panose="00020600040101010101" charset="-122"/>
                <a:ea typeface="汉仪全唐诗简" panose="00020600040101010101" charset="-122"/>
                <a:sym typeface="+mn-ea"/>
              </a:rPr>
              <a:t>的语调蕴含着词人内心无比的悲怆与无奈。</a:t>
            </a: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8928233" y="-121086"/>
            <a:ext cx="3263767" cy="1572975"/>
          </a:xfrm>
          <a:prstGeom prst="rect">
            <a:avLst/>
          </a:prstGeom>
        </p:spPr>
      </p:pic>
      <p:sp>
        <p:nvSpPr>
          <p:cNvPr id="33" name="文本框 32"/>
          <p:cNvSpPr txBox="1"/>
          <p:nvPr>
            <p:custDataLst>
              <p:tags r:id="rId5"/>
            </p:custDataLst>
          </p:nvPr>
        </p:nvSpPr>
        <p:spPr>
          <a:xfrm>
            <a:off x="1453551" y="1488700"/>
            <a:ext cx="8578134" cy="645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B1D6D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>
                <a:latin typeface="汉仪楷体S" panose="00020600040101010101" charset="-122"/>
                <a:ea typeface="汉仪楷体S" panose="00020600040101010101" charset="-122"/>
              </a:rPr>
              <a:t>念桥边红药，年年知为谁生？</a:t>
            </a:r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9347200" y="3279775"/>
            <a:ext cx="2844800" cy="2851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85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248">
        <p14:prism isContent="1" isInverted="1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 advTm="42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5"/>
          <p:cNvSpPr/>
          <p:nvPr>
            <p:custDataLst>
              <p:tags r:id="rId1"/>
            </p:custDataLst>
          </p:nvPr>
        </p:nvSpPr>
        <p:spPr bwMode="auto">
          <a:xfrm rot="10800000">
            <a:off x="182615" y="1068792"/>
            <a:ext cx="7615663" cy="2367282"/>
          </a:xfrm>
          <a:custGeom>
            <a:avLst/>
            <a:gdLst>
              <a:gd name="T0" fmla="*/ 127 w 2157"/>
              <a:gd name="T1" fmla="*/ 0 h 1065"/>
              <a:gd name="T2" fmla="*/ 928 w 2157"/>
              <a:gd name="T3" fmla="*/ 0 h 1065"/>
              <a:gd name="T4" fmla="*/ 1713 w 2157"/>
              <a:gd name="T5" fmla="*/ 0 h 1065"/>
              <a:gd name="T6" fmla="*/ 2157 w 2157"/>
              <a:gd name="T7" fmla="*/ 0 h 1065"/>
              <a:gd name="T8" fmla="*/ 2157 w 2157"/>
              <a:gd name="T9" fmla="*/ 1065 h 1065"/>
              <a:gd name="T10" fmla="*/ 1979 w 2157"/>
              <a:gd name="T11" fmla="*/ 1065 h 1065"/>
              <a:gd name="T12" fmla="*/ 928 w 2157"/>
              <a:gd name="T13" fmla="*/ 1065 h 1065"/>
              <a:gd name="T14" fmla="*/ 428 w 2157"/>
              <a:gd name="T15" fmla="*/ 1065 h 1065"/>
              <a:gd name="T16" fmla="*/ 240 w 2157"/>
              <a:gd name="T17" fmla="*/ 918 h 1065"/>
              <a:gd name="T18" fmla="*/ 23 w 2157"/>
              <a:gd name="T19" fmla="*/ 146 h 1065"/>
              <a:gd name="T20" fmla="*/ 127 w 2157"/>
              <a:gd name="T21" fmla="*/ 0 h 10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157" h="1065">
                <a:moveTo>
                  <a:pt x="127" y="0"/>
                </a:moveTo>
                <a:cubicBezTo>
                  <a:pt x="928" y="0"/>
                  <a:pt x="928" y="0"/>
                  <a:pt x="928" y="0"/>
                </a:cubicBezTo>
                <a:cubicBezTo>
                  <a:pt x="1713" y="0"/>
                  <a:pt x="1713" y="0"/>
                  <a:pt x="1713" y="0"/>
                </a:cubicBezTo>
                <a:cubicBezTo>
                  <a:pt x="2157" y="0"/>
                  <a:pt x="2157" y="0"/>
                  <a:pt x="2157" y="0"/>
                </a:cubicBezTo>
                <a:cubicBezTo>
                  <a:pt x="2157" y="1065"/>
                  <a:pt x="2157" y="1065"/>
                  <a:pt x="2157" y="1065"/>
                </a:cubicBezTo>
                <a:cubicBezTo>
                  <a:pt x="1979" y="1065"/>
                  <a:pt x="1979" y="1065"/>
                  <a:pt x="1979" y="1065"/>
                </a:cubicBezTo>
                <a:cubicBezTo>
                  <a:pt x="928" y="1065"/>
                  <a:pt x="928" y="1065"/>
                  <a:pt x="928" y="1065"/>
                </a:cubicBezTo>
                <a:cubicBezTo>
                  <a:pt x="428" y="1065"/>
                  <a:pt x="428" y="1065"/>
                  <a:pt x="428" y="1065"/>
                </a:cubicBezTo>
                <a:cubicBezTo>
                  <a:pt x="347" y="1065"/>
                  <a:pt x="263" y="999"/>
                  <a:pt x="240" y="918"/>
                </a:cubicBezTo>
                <a:cubicBezTo>
                  <a:pt x="23" y="146"/>
                  <a:pt x="23" y="146"/>
                  <a:pt x="23" y="146"/>
                </a:cubicBezTo>
                <a:cubicBezTo>
                  <a:pt x="0" y="66"/>
                  <a:pt x="47" y="0"/>
                  <a:pt x="127" y="0"/>
                </a:cubicBezTo>
                <a:close/>
              </a:path>
            </a:pathLst>
          </a:custGeom>
          <a:solidFill>
            <a:srgbClr val="A08C7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印品黑体" panose="00000500000000000000" pitchFamily="2" charset="-122"/>
            </a:endParaRPr>
          </a:p>
        </p:txBody>
      </p:sp>
      <p:sp>
        <p:nvSpPr>
          <p:cNvPr id="19" name="TextBox 24"/>
          <p:cNvSpPr txBox="1"/>
          <p:nvPr>
            <p:custDataLst>
              <p:tags r:id="rId2"/>
            </p:custDataLst>
          </p:nvPr>
        </p:nvSpPr>
        <p:spPr>
          <a:xfrm>
            <a:off x="1046613" y="1529158"/>
            <a:ext cx="469872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800">
                <a:solidFill>
                  <a:srgbClr val="F0ECE9"/>
                </a:solidFill>
                <a:latin typeface="印品黑体" panose="00000500000000000000" pitchFamily="2" charset="-122"/>
              </a:rPr>
              <a:t>拓展研习</a:t>
            </a:r>
          </a:p>
        </p:txBody>
      </p:sp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1046613" y="3896441"/>
            <a:ext cx="11013183" cy="6624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7F6B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>
                <a:solidFill>
                  <a:srgbClr val="7F6B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扬州慢</a:t>
            </a:r>
            <a:r>
              <a:rPr lang="en-US" altLang="zh-CN" sz="2800">
                <a:solidFill>
                  <a:srgbClr val="7F6B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800">
                <a:solidFill>
                  <a:srgbClr val="7F6B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和柳永</a:t>
            </a:r>
            <a:r>
              <a:rPr lang="en-US" altLang="zh-CN" sz="2800">
                <a:solidFill>
                  <a:srgbClr val="7F6B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>
                <a:solidFill>
                  <a:srgbClr val="7F6B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望海潮</a:t>
            </a:r>
            <a:r>
              <a:rPr lang="en-US" altLang="zh-CN" sz="2800">
                <a:solidFill>
                  <a:srgbClr val="7F6B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800">
                <a:solidFill>
                  <a:srgbClr val="7F6B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比较阅读</a:t>
            </a: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8058642" y="373698"/>
            <a:ext cx="3842255" cy="6124754"/>
          </a:xfrm>
          <a:custGeom>
            <a:avLst/>
            <a:gdLst>
              <a:gd name="connsiteX0" fmla="*/ 0 w 3842255"/>
              <a:gd name="connsiteY0" fmla="*/ 0 h 6124754"/>
              <a:gd name="connsiteX1" fmla="*/ 548894 w 3842255"/>
              <a:gd name="connsiteY1" fmla="*/ 0 h 6124754"/>
              <a:gd name="connsiteX2" fmla="*/ 1174632 w 3842255"/>
              <a:gd name="connsiteY2" fmla="*/ 0 h 6124754"/>
              <a:gd name="connsiteX3" fmla="*/ 1646681 w 3842255"/>
              <a:gd name="connsiteY3" fmla="*/ 0 h 6124754"/>
              <a:gd name="connsiteX4" fmla="*/ 2157152 w 3842255"/>
              <a:gd name="connsiteY4" fmla="*/ 0 h 6124754"/>
              <a:gd name="connsiteX5" fmla="*/ 2744468 w 3842255"/>
              <a:gd name="connsiteY5" fmla="*/ 0 h 6124754"/>
              <a:gd name="connsiteX6" fmla="*/ 3370207 w 3842255"/>
              <a:gd name="connsiteY6" fmla="*/ 0 h 6124754"/>
              <a:gd name="connsiteX7" fmla="*/ 3842255 w 3842255"/>
              <a:gd name="connsiteY7" fmla="*/ 0 h 6124754"/>
              <a:gd name="connsiteX8" fmla="*/ 3842255 w 3842255"/>
              <a:gd name="connsiteY8" fmla="*/ 618043 h 6124754"/>
              <a:gd name="connsiteX9" fmla="*/ 3842255 w 3842255"/>
              <a:gd name="connsiteY9" fmla="*/ 1052344 h 6124754"/>
              <a:gd name="connsiteX10" fmla="*/ 3842255 w 3842255"/>
              <a:gd name="connsiteY10" fmla="*/ 1609140 h 6124754"/>
              <a:gd name="connsiteX11" fmla="*/ 3842255 w 3842255"/>
              <a:gd name="connsiteY11" fmla="*/ 2104688 h 6124754"/>
              <a:gd name="connsiteX12" fmla="*/ 3842255 w 3842255"/>
              <a:gd name="connsiteY12" fmla="*/ 2722732 h 6124754"/>
              <a:gd name="connsiteX13" fmla="*/ 3842255 w 3842255"/>
              <a:gd name="connsiteY13" fmla="*/ 3095785 h 6124754"/>
              <a:gd name="connsiteX14" fmla="*/ 3842255 w 3842255"/>
              <a:gd name="connsiteY14" fmla="*/ 3591333 h 6124754"/>
              <a:gd name="connsiteX15" fmla="*/ 3842255 w 3842255"/>
              <a:gd name="connsiteY15" fmla="*/ 4025634 h 6124754"/>
              <a:gd name="connsiteX16" fmla="*/ 3842255 w 3842255"/>
              <a:gd name="connsiteY16" fmla="*/ 4582430 h 6124754"/>
              <a:gd name="connsiteX17" fmla="*/ 3842255 w 3842255"/>
              <a:gd name="connsiteY17" fmla="*/ 5200473 h 6124754"/>
              <a:gd name="connsiteX18" fmla="*/ 3842255 w 3842255"/>
              <a:gd name="connsiteY18" fmla="*/ 6124754 h 6124754"/>
              <a:gd name="connsiteX19" fmla="*/ 3216516 w 3842255"/>
              <a:gd name="connsiteY19" fmla="*/ 6124754 h 6124754"/>
              <a:gd name="connsiteX20" fmla="*/ 2744468 w 3842255"/>
              <a:gd name="connsiteY20" fmla="*/ 6124754 h 6124754"/>
              <a:gd name="connsiteX21" fmla="*/ 2233997 w 3842255"/>
              <a:gd name="connsiteY21" fmla="*/ 6124754 h 6124754"/>
              <a:gd name="connsiteX22" fmla="*/ 1685103 w 3842255"/>
              <a:gd name="connsiteY22" fmla="*/ 6124754 h 6124754"/>
              <a:gd name="connsiteX23" fmla="*/ 1174632 w 3842255"/>
              <a:gd name="connsiteY23" fmla="*/ 6124754 h 6124754"/>
              <a:gd name="connsiteX24" fmla="*/ 741006 w 3842255"/>
              <a:gd name="connsiteY24" fmla="*/ 6124754 h 6124754"/>
              <a:gd name="connsiteX25" fmla="*/ 0 w 3842255"/>
              <a:gd name="connsiteY25" fmla="*/ 6124754 h 6124754"/>
              <a:gd name="connsiteX26" fmla="*/ 0 w 3842255"/>
              <a:gd name="connsiteY26" fmla="*/ 5567958 h 6124754"/>
              <a:gd name="connsiteX27" fmla="*/ 0 w 3842255"/>
              <a:gd name="connsiteY27" fmla="*/ 5194905 h 6124754"/>
              <a:gd name="connsiteX28" fmla="*/ 0 w 3842255"/>
              <a:gd name="connsiteY28" fmla="*/ 4699357 h 6124754"/>
              <a:gd name="connsiteX29" fmla="*/ 0 w 3842255"/>
              <a:gd name="connsiteY29" fmla="*/ 4020066 h 6124754"/>
              <a:gd name="connsiteX30" fmla="*/ 0 w 3842255"/>
              <a:gd name="connsiteY30" fmla="*/ 3524518 h 6124754"/>
              <a:gd name="connsiteX31" fmla="*/ 0 w 3842255"/>
              <a:gd name="connsiteY31" fmla="*/ 3090217 h 6124754"/>
              <a:gd name="connsiteX32" fmla="*/ 0 w 3842255"/>
              <a:gd name="connsiteY32" fmla="*/ 2594669 h 6124754"/>
              <a:gd name="connsiteX33" fmla="*/ 0 w 3842255"/>
              <a:gd name="connsiteY33" fmla="*/ 2037873 h 6124754"/>
              <a:gd name="connsiteX34" fmla="*/ 0 w 3842255"/>
              <a:gd name="connsiteY34" fmla="*/ 1358582 h 6124754"/>
              <a:gd name="connsiteX35" fmla="*/ 0 w 3842255"/>
              <a:gd name="connsiteY35" fmla="*/ 679291 h 6124754"/>
              <a:gd name="connsiteX36" fmla="*/ 0 w 3842255"/>
              <a:gd name="connsiteY36" fmla="*/ 0 h 6124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842255" h="6124754" fill="none" extrusionOk="0">
                <a:moveTo>
                  <a:pt x="0" y="0"/>
                </a:moveTo>
                <a:cubicBezTo>
                  <a:pt x="137991" y="-26698"/>
                  <a:pt x="378784" y="21503"/>
                  <a:pt x="548894" y="0"/>
                </a:cubicBezTo>
                <a:cubicBezTo>
                  <a:pt x="719004" y="-21503"/>
                  <a:pt x="1024254" y="27332"/>
                  <a:pt x="1174632" y="0"/>
                </a:cubicBezTo>
                <a:cubicBezTo>
                  <a:pt x="1325010" y="-27332"/>
                  <a:pt x="1547116" y="12995"/>
                  <a:pt x="1646681" y="0"/>
                </a:cubicBezTo>
                <a:cubicBezTo>
                  <a:pt x="1746246" y="-12995"/>
                  <a:pt x="1947469" y="54133"/>
                  <a:pt x="2157152" y="0"/>
                </a:cubicBezTo>
                <a:cubicBezTo>
                  <a:pt x="2366835" y="-54133"/>
                  <a:pt x="2567378" y="49257"/>
                  <a:pt x="2744468" y="0"/>
                </a:cubicBezTo>
                <a:cubicBezTo>
                  <a:pt x="2921558" y="-49257"/>
                  <a:pt x="3063738" y="38164"/>
                  <a:pt x="3370207" y="0"/>
                </a:cubicBezTo>
                <a:cubicBezTo>
                  <a:pt x="3676676" y="-38164"/>
                  <a:pt x="3646367" y="47180"/>
                  <a:pt x="3842255" y="0"/>
                </a:cubicBezTo>
                <a:cubicBezTo>
                  <a:pt x="3874660" y="174264"/>
                  <a:pt x="3789552" y="381898"/>
                  <a:pt x="3842255" y="618043"/>
                </a:cubicBezTo>
                <a:cubicBezTo>
                  <a:pt x="3894958" y="854188"/>
                  <a:pt x="3802137" y="940041"/>
                  <a:pt x="3842255" y="1052344"/>
                </a:cubicBezTo>
                <a:cubicBezTo>
                  <a:pt x="3882373" y="1164647"/>
                  <a:pt x="3802379" y="1402612"/>
                  <a:pt x="3842255" y="1609140"/>
                </a:cubicBezTo>
                <a:cubicBezTo>
                  <a:pt x="3882131" y="1815668"/>
                  <a:pt x="3827052" y="1993870"/>
                  <a:pt x="3842255" y="2104688"/>
                </a:cubicBezTo>
                <a:cubicBezTo>
                  <a:pt x="3857458" y="2215506"/>
                  <a:pt x="3795526" y="2423366"/>
                  <a:pt x="3842255" y="2722732"/>
                </a:cubicBezTo>
                <a:cubicBezTo>
                  <a:pt x="3888984" y="3022098"/>
                  <a:pt x="3826542" y="3005506"/>
                  <a:pt x="3842255" y="3095785"/>
                </a:cubicBezTo>
                <a:cubicBezTo>
                  <a:pt x="3857968" y="3186064"/>
                  <a:pt x="3831781" y="3402163"/>
                  <a:pt x="3842255" y="3591333"/>
                </a:cubicBezTo>
                <a:cubicBezTo>
                  <a:pt x="3852729" y="3780503"/>
                  <a:pt x="3822940" y="3932715"/>
                  <a:pt x="3842255" y="4025634"/>
                </a:cubicBezTo>
                <a:cubicBezTo>
                  <a:pt x="3861570" y="4118553"/>
                  <a:pt x="3831590" y="4460330"/>
                  <a:pt x="3842255" y="4582430"/>
                </a:cubicBezTo>
                <a:cubicBezTo>
                  <a:pt x="3852920" y="4704530"/>
                  <a:pt x="3804796" y="5068928"/>
                  <a:pt x="3842255" y="5200473"/>
                </a:cubicBezTo>
                <a:cubicBezTo>
                  <a:pt x="3879714" y="5332018"/>
                  <a:pt x="3815512" y="5852006"/>
                  <a:pt x="3842255" y="6124754"/>
                </a:cubicBezTo>
                <a:cubicBezTo>
                  <a:pt x="3594916" y="6170203"/>
                  <a:pt x="3502335" y="6059713"/>
                  <a:pt x="3216516" y="6124754"/>
                </a:cubicBezTo>
                <a:cubicBezTo>
                  <a:pt x="2930697" y="6189795"/>
                  <a:pt x="2934478" y="6114743"/>
                  <a:pt x="2744468" y="6124754"/>
                </a:cubicBezTo>
                <a:cubicBezTo>
                  <a:pt x="2554458" y="6134765"/>
                  <a:pt x="2388807" y="6121327"/>
                  <a:pt x="2233997" y="6124754"/>
                </a:cubicBezTo>
                <a:cubicBezTo>
                  <a:pt x="2079187" y="6128181"/>
                  <a:pt x="1870627" y="6085429"/>
                  <a:pt x="1685103" y="6124754"/>
                </a:cubicBezTo>
                <a:cubicBezTo>
                  <a:pt x="1499579" y="6164079"/>
                  <a:pt x="1393586" y="6101193"/>
                  <a:pt x="1174632" y="6124754"/>
                </a:cubicBezTo>
                <a:cubicBezTo>
                  <a:pt x="955678" y="6148315"/>
                  <a:pt x="951974" y="6072837"/>
                  <a:pt x="741006" y="6124754"/>
                </a:cubicBezTo>
                <a:cubicBezTo>
                  <a:pt x="530038" y="6176671"/>
                  <a:pt x="209721" y="6093882"/>
                  <a:pt x="0" y="6124754"/>
                </a:cubicBezTo>
                <a:cubicBezTo>
                  <a:pt x="-21201" y="5973004"/>
                  <a:pt x="11968" y="5680205"/>
                  <a:pt x="0" y="5567958"/>
                </a:cubicBezTo>
                <a:cubicBezTo>
                  <a:pt x="-11968" y="5455711"/>
                  <a:pt x="37461" y="5314573"/>
                  <a:pt x="0" y="5194905"/>
                </a:cubicBezTo>
                <a:cubicBezTo>
                  <a:pt x="-37461" y="5075237"/>
                  <a:pt x="10300" y="4940603"/>
                  <a:pt x="0" y="4699357"/>
                </a:cubicBezTo>
                <a:cubicBezTo>
                  <a:pt x="-10300" y="4458111"/>
                  <a:pt x="44639" y="4257736"/>
                  <a:pt x="0" y="4020066"/>
                </a:cubicBezTo>
                <a:cubicBezTo>
                  <a:pt x="-44639" y="3782396"/>
                  <a:pt x="16055" y="3754112"/>
                  <a:pt x="0" y="3524518"/>
                </a:cubicBezTo>
                <a:cubicBezTo>
                  <a:pt x="-16055" y="3294924"/>
                  <a:pt x="2538" y="3250246"/>
                  <a:pt x="0" y="3090217"/>
                </a:cubicBezTo>
                <a:cubicBezTo>
                  <a:pt x="-2538" y="2930188"/>
                  <a:pt x="5643" y="2790442"/>
                  <a:pt x="0" y="2594669"/>
                </a:cubicBezTo>
                <a:cubicBezTo>
                  <a:pt x="-5643" y="2398896"/>
                  <a:pt x="58236" y="2258031"/>
                  <a:pt x="0" y="2037873"/>
                </a:cubicBezTo>
                <a:cubicBezTo>
                  <a:pt x="-58236" y="1817715"/>
                  <a:pt x="3952" y="1633048"/>
                  <a:pt x="0" y="1358582"/>
                </a:cubicBezTo>
                <a:cubicBezTo>
                  <a:pt x="-3952" y="1084116"/>
                  <a:pt x="37016" y="991535"/>
                  <a:pt x="0" y="679291"/>
                </a:cubicBezTo>
                <a:cubicBezTo>
                  <a:pt x="-37016" y="367047"/>
                  <a:pt x="53175" y="160275"/>
                  <a:pt x="0" y="0"/>
                </a:cubicBezTo>
                <a:close/>
              </a:path>
              <a:path w="3842255" h="6124754" stroke="0" extrusionOk="0">
                <a:moveTo>
                  <a:pt x="0" y="0"/>
                </a:moveTo>
                <a:cubicBezTo>
                  <a:pt x="245753" y="-68044"/>
                  <a:pt x="321438" y="59189"/>
                  <a:pt x="625739" y="0"/>
                </a:cubicBezTo>
                <a:cubicBezTo>
                  <a:pt x="930040" y="-59189"/>
                  <a:pt x="1037662" y="849"/>
                  <a:pt x="1174632" y="0"/>
                </a:cubicBezTo>
                <a:cubicBezTo>
                  <a:pt x="1311602" y="-849"/>
                  <a:pt x="1495267" y="49964"/>
                  <a:pt x="1646681" y="0"/>
                </a:cubicBezTo>
                <a:cubicBezTo>
                  <a:pt x="1798095" y="-49964"/>
                  <a:pt x="2007911" y="18793"/>
                  <a:pt x="2195574" y="0"/>
                </a:cubicBezTo>
                <a:cubicBezTo>
                  <a:pt x="2383237" y="-18793"/>
                  <a:pt x="2677106" y="74874"/>
                  <a:pt x="2821313" y="0"/>
                </a:cubicBezTo>
                <a:cubicBezTo>
                  <a:pt x="2965520" y="-74874"/>
                  <a:pt x="3091807" y="3471"/>
                  <a:pt x="3293361" y="0"/>
                </a:cubicBezTo>
                <a:cubicBezTo>
                  <a:pt x="3494915" y="-3471"/>
                  <a:pt x="3616493" y="29084"/>
                  <a:pt x="3842255" y="0"/>
                </a:cubicBezTo>
                <a:cubicBezTo>
                  <a:pt x="3858183" y="129220"/>
                  <a:pt x="3788215" y="373027"/>
                  <a:pt x="3842255" y="556796"/>
                </a:cubicBezTo>
                <a:cubicBezTo>
                  <a:pt x="3896295" y="740565"/>
                  <a:pt x="3836246" y="907294"/>
                  <a:pt x="3842255" y="1052344"/>
                </a:cubicBezTo>
                <a:cubicBezTo>
                  <a:pt x="3848264" y="1197394"/>
                  <a:pt x="3772974" y="1368775"/>
                  <a:pt x="3842255" y="1670387"/>
                </a:cubicBezTo>
                <a:cubicBezTo>
                  <a:pt x="3911536" y="1971999"/>
                  <a:pt x="3834591" y="1946330"/>
                  <a:pt x="3842255" y="2165936"/>
                </a:cubicBezTo>
                <a:cubicBezTo>
                  <a:pt x="3849919" y="2385542"/>
                  <a:pt x="3824767" y="2539510"/>
                  <a:pt x="3842255" y="2661484"/>
                </a:cubicBezTo>
                <a:cubicBezTo>
                  <a:pt x="3859743" y="2783458"/>
                  <a:pt x="3773974" y="3079213"/>
                  <a:pt x="3842255" y="3279527"/>
                </a:cubicBezTo>
                <a:cubicBezTo>
                  <a:pt x="3910536" y="3479841"/>
                  <a:pt x="3837300" y="3584055"/>
                  <a:pt x="3842255" y="3775076"/>
                </a:cubicBezTo>
                <a:cubicBezTo>
                  <a:pt x="3847210" y="3966097"/>
                  <a:pt x="3832045" y="4037269"/>
                  <a:pt x="3842255" y="4209376"/>
                </a:cubicBezTo>
                <a:cubicBezTo>
                  <a:pt x="3852465" y="4381483"/>
                  <a:pt x="3798922" y="4520120"/>
                  <a:pt x="3842255" y="4766172"/>
                </a:cubicBezTo>
                <a:cubicBezTo>
                  <a:pt x="3885588" y="5012224"/>
                  <a:pt x="3819206" y="5068149"/>
                  <a:pt x="3842255" y="5261720"/>
                </a:cubicBezTo>
                <a:cubicBezTo>
                  <a:pt x="3865304" y="5455291"/>
                  <a:pt x="3841165" y="5843706"/>
                  <a:pt x="3842255" y="6124754"/>
                </a:cubicBezTo>
                <a:cubicBezTo>
                  <a:pt x="3607915" y="6158418"/>
                  <a:pt x="3549875" y="6118496"/>
                  <a:pt x="3331784" y="6124754"/>
                </a:cubicBezTo>
                <a:cubicBezTo>
                  <a:pt x="3113693" y="6131012"/>
                  <a:pt x="3030869" y="6117234"/>
                  <a:pt x="2782890" y="6124754"/>
                </a:cubicBezTo>
                <a:cubicBezTo>
                  <a:pt x="2534911" y="6132274"/>
                  <a:pt x="2404440" y="6091583"/>
                  <a:pt x="2157152" y="6124754"/>
                </a:cubicBezTo>
                <a:cubicBezTo>
                  <a:pt x="1909864" y="6157925"/>
                  <a:pt x="1779281" y="6087092"/>
                  <a:pt x="1531413" y="6124754"/>
                </a:cubicBezTo>
                <a:cubicBezTo>
                  <a:pt x="1283545" y="6162416"/>
                  <a:pt x="1253274" y="6059276"/>
                  <a:pt x="982519" y="6124754"/>
                </a:cubicBezTo>
                <a:cubicBezTo>
                  <a:pt x="711764" y="6190232"/>
                  <a:pt x="204867" y="6094635"/>
                  <a:pt x="0" y="6124754"/>
                </a:cubicBezTo>
                <a:cubicBezTo>
                  <a:pt x="-40936" y="5967521"/>
                  <a:pt x="1712" y="5714543"/>
                  <a:pt x="0" y="5506711"/>
                </a:cubicBezTo>
                <a:cubicBezTo>
                  <a:pt x="-1712" y="5298879"/>
                  <a:pt x="67118" y="5063649"/>
                  <a:pt x="0" y="4827420"/>
                </a:cubicBezTo>
                <a:cubicBezTo>
                  <a:pt x="-67118" y="4591191"/>
                  <a:pt x="8651" y="4489489"/>
                  <a:pt x="0" y="4331871"/>
                </a:cubicBezTo>
                <a:cubicBezTo>
                  <a:pt x="-8651" y="4174253"/>
                  <a:pt x="46488" y="4045925"/>
                  <a:pt x="0" y="3897571"/>
                </a:cubicBezTo>
                <a:cubicBezTo>
                  <a:pt x="-46488" y="3749217"/>
                  <a:pt x="48975" y="3515041"/>
                  <a:pt x="0" y="3340775"/>
                </a:cubicBezTo>
                <a:cubicBezTo>
                  <a:pt x="-48975" y="3166509"/>
                  <a:pt x="8719" y="3069901"/>
                  <a:pt x="0" y="2967722"/>
                </a:cubicBezTo>
                <a:cubicBezTo>
                  <a:pt x="-8719" y="2865543"/>
                  <a:pt x="54933" y="2623754"/>
                  <a:pt x="0" y="2288431"/>
                </a:cubicBezTo>
                <a:cubicBezTo>
                  <a:pt x="-54933" y="1953108"/>
                  <a:pt x="20903" y="1747688"/>
                  <a:pt x="0" y="1609140"/>
                </a:cubicBezTo>
                <a:cubicBezTo>
                  <a:pt x="-20903" y="1470592"/>
                  <a:pt x="10562" y="1295565"/>
                  <a:pt x="0" y="1113592"/>
                </a:cubicBezTo>
                <a:cubicBezTo>
                  <a:pt x="-10562" y="931619"/>
                  <a:pt x="29193" y="685759"/>
                  <a:pt x="0" y="495548"/>
                </a:cubicBezTo>
                <a:cubicBezTo>
                  <a:pt x="-29193" y="305337"/>
                  <a:pt x="12711" y="151052"/>
                  <a:pt x="0" y="0"/>
                </a:cubicBezTo>
                <a:close/>
              </a:path>
            </a:pathLst>
          </a:cu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800" b="1" i="0" u="none" strike="noStrike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东南形胜，三吴都会，钱塘自古繁华。烟柳画桥，风帘翠幕，参差十万人家。云树绕堤沙，怒涛卷霜雪，天堑无涯。市列珠玑，户盈罗绮，竞豪奢。</a:t>
            </a:r>
            <a:r>
              <a:rPr lang="zh-CN" altLang="en-US" sz="2800" b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/>
            </a:r>
            <a:br>
              <a:rPr lang="zh-CN" altLang="en-US" sz="2800" b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zh-CN" altLang="en-US" sz="2800" b="1" i="0" u="none" strike="noStrike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重湖叠巘清嘉，有三秋桂子，十里荷花。羌管弄晴，菱歌泛夜，嬉嬉钓叟莲娃。千骑拥高牙，乘醉听箫鼓，吟赏烟霞。异日图将好景，归去凤池夸。</a:t>
            </a:r>
            <a:endParaRPr lang="zh-CN" altLang="en-US" sz="2800" b="1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7597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:blinds dir="vert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 advClick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291884" y="474997"/>
            <a:ext cx="1160823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3600" b="1" kern="0" spc="40">
                <a:solidFill>
                  <a:srgbClr val="000000"/>
                </a:solidFill>
                <a:effectLst/>
                <a:latin typeface="Calibri"/>
                <a:ea typeface="宋体" panose="02010600030101010101" pitchFamily="2" charset="-122"/>
                <a:cs typeface="宋体" panose="02010600030101010101" pitchFamily="2" charset="-122"/>
              </a:rPr>
              <a:t>《望海潮》《扬州慢》，一欢歌一悲吟，你更喜欢哪种情感表达</a:t>
            </a:r>
            <a:r>
              <a:rPr lang="en-US" altLang="zh-CN" sz="3600" b="1" kern="0" spc="40">
                <a:solidFill>
                  <a:srgbClr val="000000"/>
                </a:solidFill>
                <a:effectLst/>
                <a:latin typeface="Calibri"/>
                <a:ea typeface="宋体" panose="02010600030101010101" pitchFamily="2" charset="-122"/>
                <a:cs typeface="宋体" panose="02010600030101010101" pitchFamily="2" charset="-122"/>
              </a:rPr>
              <a:t>?</a:t>
            </a:r>
            <a:r>
              <a:rPr lang="zh-CN" altLang="zh-CN" sz="3600" b="1" kern="0" spc="40">
                <a:solidFill>
                  <a:srgbClr val="000000"/>
                </a:solidFill>
                <a:effectLst/>
                <a:latin typeface="Calibri"/>
                <a:ea typeface="宋体" panose="02010600030101010101" pitchFamily="2" charset="-122"/>
                <a:cs typeface="宋体" panose="02010600030101010101" pitchFamily="2" charset="-122"/>
              </a:rPr>
              <a:t>说明理由。</a:t>
            </a:r>
            <a:endParaRPr lang="zh-CN" altLang="zh-CN" sz="2400" b="1" kern="100">
              <a:effectLst/>
              <a:latin typeface="Calibri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>
            <p:custDataLst>
              <p:tags r:id="rId2"/>
            </p:custDataLst>
          </p:nvPr>
        </p:nvSpPr>
        <p:spPr>
          <a:xfrm>
            <a:off x="291884" y="2461737"/>
            <a:ext cx="11378340" cy="317009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zh-CN" altLang="zh-CN" sz="4000" b="1" kern="0" spc="40">
                <a:solidFill>
                  <a:srgbClr val="000000"/>
                </a:solidFill>
                <a:effectLst/>
                <a:latin typeface="Calibri"/>
                <a:ea typeface="宋体" panose="02010600030101010101" pitchFamily="2" charset="-122"/>
                <a:cs typeface="宋体" panose="02010600030101010101" pitchFamily="2" charset="-122"/>
              </a:rPr>
              <a:t>（一）历史的真实：繁华和灾难是人类社会发展过程中的花开花落，城市、国家就是在这样的起起伏伏中向前发展的。</a:t>
            </a:r>
            <a:endParaRPr lang="zh-CN" altLang="zh-CN" sz="4000" b="1" kern="100">
              <a:effectLst/>
              <a:latin typeface="Calibri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4000" b="1" kern="0" spc="40">
                <a:solidFill>
                  <a:srgbClr val="000000"/>
                </a:solidFill>
                <a:effectLst/>
                <a:latin typeface="Calibri"/>
                <a:ea typeface="宋体" panose="02010600030101010101" pitchFamily="2" charset="-122"/>
                <a:cs typeface="宋体" panose="02010600030101010101" pitchFamily="2" charset="-122"/>
              </a:rPr>
              <a:t>（二）文学的审美表达：讴歌盛世和反映灾难都是文学家的责任。</a:t>
            </a:r>
            <a:endParaRPr lang="zh-CN" altLang="zh-CN" sz="4000" b="1" kern="100">
              <a:effectLst/>
              <a:latin typeface="Calibri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30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:blinds dir="vert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 advClick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/>
          <p:nvPr>
            <p:custDataLst>
              <p:tags r:id="rId1"/>
            </p:custDataLst>
          </p:nvPr>
        </p:nvSpPr>
        <p:spPr>
          <a:xfrm>
            <a:off x="683217" y="743474"/>
            <a:ext cx="10515600" cy="537105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印品黑体" panose="00000500000000000000" pitchFamily="2" charset="-122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印品黑体" panose="00000500000000000000" pitchFamily="2" charset="-122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印品黑体" panose="00000500000000000000" pitchFamily="2" charset="-122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印品黑体" panose="00000500000000000000" pitchFamily="2" charset="-122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印品黑体" panose="00000500000000000000" pitchFamily="2" charset="-12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 kern="0" spc="4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城市漫长的成长过程中，它总是一边创造，一边销毁，还要不断地改造与扩大，再加上灾难性的变故（包括战争与自然灾害的破坏），记忆总是在不断地丧失。在传统的城市发展中，记忆与忘却都是随其自然，是不自觉的和非理性的；拆旧建新，随心所欲。因为那时人们只把城市看作是功能的、使用的、物质的，没有看到它的个性的价值与文化意义。</a:t>
            </a:r>
            <a:endParaRPr lang="en-US" altLang="zh-CN" sz="3200" kern="0" spc="4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 kern="0" spc="4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</a:t>
            </a:r>
            <a:r>
              <a:rPr lang="en-US" altLang="zh-CN" sz="3200" kern="0" spc="4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zh-CN" sz="3200" kern="0" spc="4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冯骥才《城市为什么需要记忆》 </a:t>
            </a:r>
            <a:endParaRPr lang="zh-CN" altLang="en-US" sz="3200" kern="0" spc="4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3894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:blinds dir="vert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 advClick="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9614491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2503715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4896842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8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8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8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8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8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8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8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7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7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9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7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9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4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5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6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2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29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5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6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7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8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9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2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3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7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2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9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8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2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8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9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3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4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5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58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59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8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4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5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6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7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9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4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5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6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5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2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68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6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9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7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8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3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6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5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6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7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8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9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0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3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4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5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6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7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8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9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3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4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5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6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7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0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8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9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38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39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0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5"/>
  <p:tag name="KSO_WM_UNIT_TABLE_BEAUTIFY" val="smartTable{d1c3f78b-e3e3-4086-a3e6-86f45892eae9}"/>
  <p:tag name="TABLE_ENDDRAG_ORIGIN_RECT" val="894*484"/>
  <p:tag name="TABLE_ENDDRAG_RECT" val="34*25*894*484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6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7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8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9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0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34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35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36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7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8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9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0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2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3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4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5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4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5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6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7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8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29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0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4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2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5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6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7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0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8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9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2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3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25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26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27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8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9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3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4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64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66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0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2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4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5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6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30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31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32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33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26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27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28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45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46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41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42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43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58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54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55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56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fiiyitwe">
      <a:majorFont>
        <a:latin typeface="Arial"/>
        <a:ea typeface="楷体"/>
        <a:cs typeface=""/>
      </a:majorFont>
      <a:minorFont>
        <a:latin typeface="Arial"/>
        <a:ea typeface="楷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iiyitwe">
      <a:majorFont>
        <a:latin typeface="Arial"/>
        <a:ea typeface="楷体"/>
        <a:cs typeface=""/>
      </a:majorFont>
      <a:minorFont>
        <a:latin typeface="Arial"/>
        <a:ea typeface="楷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3755</Words>
  <Application>Microsoft Office PowerPoint</Application>
  <PresentationFormat>宽屏</PresentationFormat>
  <Paragraphs>251</Paragraphs>
  <Slides>32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32</vt:i4>
      </vt:variant>
    </vt:vector>
  </HeadingPairs>
  <TitlesOfParts>
    <vt:vector size="57" baseType="lpstr">
      <vt:lpstr>����</vt:lpstr>
      <vt:lpstr>-apple-system</vt:lpstr>
      <vt:lpstr>等线</vt:lpstr>
      <vt:lpstr>汉仪楷体S</vt:lpstr>
      <vt:lpstr>汉仪全唐诗简</vt:lpstr>
      <vt:lpstr>汉仪书魂体简</vt:lpstr>
      <vt:lpstr>黑体</vt:lpstr>
      <vt:lpstr>华文新魏</vt:lpstr>
      <vt:lpstr>华文中宋</vt:lpstr>
      <vt:lpstr>楷体</vt:lpstr>
      <vt:lpstr>楷体_GB2312</vt:lpstr>
      <vt:lpstr>迷你简剪纸</vt:lpstr>
      <vt:lpstr>思源宋体 CN Heavy</vt:lpstr>
      <vt:lpstr>宋体</vt:lpstr>
      <vt:lpstr>微软雅黑</vt:lpstr>
      <vt:lpstr>文悦古典明朝体 (非商业使用) W5</vt:lpstr>
      <vt:lpstr>叶根友行书繁</vt:lpstr>
      <vt:lpstr>印品黑体</vt:lpstr>
      <vt:lpstr>字酷堂清楷体</vt:lpstr>
      <vt:lpstr>Arial</vt:lpstr>
      <vt:lpstr>Calibri</vt:lpstr>
      <vt:lpstr>Times New Roman</vt:lpstr>
      <vt:lpstr>Wingdings</vt:lpstr>
      <vt:lpstr>第一PPT，www.1ppt.com</vt:lpstr>
      <vt:lpstr>自定义设计方案</vt:lpstr>
      <vt:lpstr>PowerPoint 演示文稿</vt:lpstr>
      <vt:lpstr>PowerPoint 演示文稿</vt:lpstr>
      <vt:lpstr>PowerPoint 演示文稿</vt:lpstr>
      <vt:lpstr>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大耳朵</cp:lastModifiedBy>
  <cp:revision>13</cp:revision>
  <cp:lastPrinted>2022-04-24T18:58:58Z</cp:lastPrinted>
  <dcterms:created xsi:type="dcterms:W3CDTF">2022-04-24T18:58:58Z</dcterms:created>
  <dcterms:modified xsi:type="dcterms:W3CDTF">2022-05-16T23:07:30Z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