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5" r:id="rId3"/>
    <p:sldId id="306" r:id="rId5"/>
    <p:sldId id="307" r:id="rId6"/>
    <p:sldId id="308" r:id="rId7"/>
    <p:sldId id="387" r:id="rId8"/>
    <p:sldId id="310" r:id="rId9"/>
    <p:sldId id="311" r:id="rId10"/>
    <p:sldId id="315" r:id="rId11"/>
    <p:sldId id="312" r:id="rId12"/>
    <p:sldId id="314" r:id="rId13"/>
    <p:sldId id="316" r:id="rId14"/>
    <p:sldId id="346" r:id="rId15"/>
    <p:sldId id="347" r:id="rId16"/>
    <p:sldId id="348" r:id="rId17"/>
    <p:sldId id="349" r:id="rId18"/>
    <p:sldId id="351" r:id="rId19"/>
    <p:sldId id="352" r:id="rId20"/>
    <p:sldId id="353" r:id="rId21"/>
    <p:sldId id="354" r:id="rId22"/>
    <p:sldId id="355" r:id="rId23"/>
    <p:sldId id="356" r:id="rId24"/>
    <p:sldId id="358" r:id="rId25"/>
    <p:sldId id="386" r:id="rId26"/>
    <p:sldId id="388" r:id="rId27"/>
    <p:sldId id="359" r:id="rId28"/>
    <p:sldId id="389" r:id="rId2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2C61"/>
    <a:srgbClr val="635042"/>
    <a:srgbClr val="9F794B"/>
    <a:srgbClr val="D7706E"/>
    <a:srgbClr val="C6A985"/>
    <a:srgbClr val="B89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30C82-DACB-4762-A07D-C276FF8B09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CC7FDA-1576-4FD5-98D8-1EA45CBF7A0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Rot="1" noTextEdit="1"/>
          </p:cNvSpPr>
          <p:nvPr>
            <p:ph type="sldImg"/>
          </p:nvPr>
        </p:nvSpPr>
        <p:spPr>
          <a:xfrm>
            <a:off x="0" y="0"/>
            <a:ext cx="3175" cy="0"/>
          </a:xfrm>
        </p:spPr>
      </p:sp>
      <p:sp>
        <p:nvSpPr>
          <p:cNvPr id="6147" name="Rectangle 3"/>
          <p:cNvSpPr>
            <a:spLocks noGrp="1" noRot="1" noTextEdit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pPr lvl="0" eaLnBrk="1" hangingPunct="1"/>
            <a:r>
              <a:rPr lang="zh-CN" altLang="en-US" dirty="0"/>
              <a:t>四大名楼是一种泛称，特指山西永济鹳雀楼，江南三大名楼(湖北武汉黄鹤楼、湖南岳阳岳阳楼、江西南昌滕王阁)。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幻灯片图像占位符 1"/>
          <p:cNvSpPr>
            <a:spLocks noGrp="1" noRot="1" noTextEdit="1"/>
          </p:cNvSpPr>
          <p:nvPr>
            <p:ph type="sldImg" idx="2"/>
          </p:nvPr>
        </p:nvSpPr>
        <p:spPr>
          <a:xfrm>
            <a:off x="-2147483648" y="166703375"/>
            <a:ext cx="0" cy="76200"/>
          </a:xfrm>
        </p:spPr>
      </p:sp>
      <p:sp>
        <p:nvSpPr>
          <p:cNvPr id="8195" name="文本占位符 2"/>
          <p:cNvSpPr>
            <a:spLocks noGrp="1" noRot="1" noTextEdit="1"/>
          </p:cNvSpPr>
          <p:nvPr>
            <p:ph type="body" idx="3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四大名楼是一种泛称，特指山西永济鹳雀楼，江南三大名楼(湖北武汉黄鹤楼、湖南岳阳岳阳楼、江西南昌滕王阁)。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7FDA-1576-4FD5-98D8-1EA45CBF7A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CC7FDA-1576-4FD5-98D8-1EA45CBF7A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我看那巴陵郡的美景，全在洞庭一湖。它连接着远方的山脉，吞吐着长江的水流，水势浩大，宽阔无边，早晚阴晴明暗多变，气象万千。这就是岳阳楼的壮丽景象。 </a:t>
            </a:r>
            <a:endParaRPr lang="zh-CN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迁客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骚人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r>
              <a:rPr lang="zh-CN" altLang="en-US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览物之情</a:t>
            </a:r>
            <a:endParaRPr lang="zh-CN" altLang="en-US" b="1" dirty="0">
              <a:solidFill>
                <a:srgbClr val="7030A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虽然如此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那么北面通向巫峡，南面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直到潇水、湘水，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被降职到外地的官员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文人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大多在这里聚会，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他们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）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看了自然景物而触发的感情，恐怕会有所不同吧？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以物喜 以己悲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像那连绵不断的雨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纷纷而下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，接连几个月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没有天气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放晴，阴冷的风怒吼，浑浊的浪冲向天空； 太阳和星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星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隐藏起光辉，山岳隐没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在阴云中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；商人和旅客不能前行，桅杆倒下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船桨断折；傍晚天色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昏暗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，虎在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长啸，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猿在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哀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啼。 （这时）登上这座楼啊，就会产生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离开国都、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怀念家乡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、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担心被说坏话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、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惧怕被批评指责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的情怀，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（会觉得）满眼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萧条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的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景象，感慨到极点而悲伤了啊。 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到了春风和煦，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日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光明媚的时候，湖面平静，没有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风浪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，天色湖光相接，一片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青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绿，广阔无际；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沙洲上的鸟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时而飞翔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时而停歇，美丽的鱼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（在水中）畅游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岸上与小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洲上的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花草，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茂盛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并且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青绿。有时大片烟雾完全消散，皎洁的月光一泻千里，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浮动的光像跳跃的金子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，静静的月影像沉入水中的玉璧，渔夫的歌声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在你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唱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我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和，这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样的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乐趣哪有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尽头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！ 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这时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）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登上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这座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楼，就会感到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心胸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开阔，精神愉快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荣耀和屈辱一并忘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掉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，端着酒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，迎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着风，那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是喜气洋洋的欢乐啊！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Arial" panose="020B0604020202020204" pitchFamily="34" charset="0"/>
                <a:ea typeface="隶书" panose="02010509060101010101" pitchFamily="1" charset="-122"/>
                <a:sym typeface="+mn-ea"/>
              </a:rPr>
              <a:t>因景阴睛和职升降而或喜或悲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6666FF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古仁人</a:t>
            </a:r>
            <a:r>
              <a:rPr lang="zh-CN" altLang="en-US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之心，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或</a:t>
            </a:r>
            <a:r>
              <a:rPr lang="zh-CN" altLang="en-US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异二者之为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唉！我曾经探求古代品德高尚的人的心思，或许不同于以上两种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表现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为什么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呢？ 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不因外物和自己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处境的变化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而喜悲，在朝廷做官就为百姓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；被贬谪到边远地区做地方官就为君主担忧。这样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（他们）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是在朝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为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官也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退居江湖为民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也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。 （既然这样），那么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什么时候才快乐呢？他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大概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一定会说：“在天下人忧之前先忧，在天下人乐之后才乐”吧。 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古仁人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谪守</a:t>
            </a:r>
            <a:endParaRPr lang="zh-CN" altLang="en-US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政通人和</a:t>
            </a:r>
            <a:r>
              <a:rPr lang="zh-CN" altLang="en-US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，百废</a:t>
            </a:r>
            <a:r>
              <a:rPr lang="zh-CN" altLang="en-US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具</a:t>
            </a:r>
            <a:r>
              <a:rPr lang="zh-CN" altLang="en-US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兴</a:t>
            </a:r>
            <a:endParaRPr lang="zh-CN" altLang="en-US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庆历四年的春天，滕子京被贬官到岳州做知州。到了第二年，政事顺利，百姓和乐，各种荒废的事业都兴办起来了。于是重新修建岳阳楼，扩大它原有的规模，把唐代名家和今人的诗赋刻在上面，（滕子京）嘱托我写一篇文章来记述这件事。 </a:t>
            </a:r>
            <a:endParaRPr lang="zh-CN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</a:t>
            </a:r>
            <a:endParaRPr lang="zh-CN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唉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！如果没有这种人，我同谁一道呢？ 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0" name="幻灯片图像占位符 22529"/>
          <p:cNvSpPr>
            <a:spLocks noGrp="1" noRot="1" noTextEdit="1"/>
          </p:cNvSpPr>
          <p:nvPr>
            <p:ph type="sldImg"/>
          </p:nvPr>
        </p:nvSpPr>
        <p:spPr>
          <a:ln w="1"/>
        </p:spPr>
      </p:sp>
      <p:sp>
        <p:nvSpPr>
          <p:cNvPr id="22531" name="文本占位符 22530"/>
          <p:cNvSpPr>
            <a:spLocks noGrp="1" noRot="1" noTextEdit="1"/>
          </p:cNvSpPr>
          <p:nvPr>
            <p:ph type="body" idx="1"/>
          </p:nvPr>
        </p:nvSpPr>
        <p:spPr>
          <a:xfrm>
            <a:off x="-623887" y="8210550"/>
            <a:ext cx="7046912" cy="8928100"/>
          </a:xfrm>
          <a:prstGeom prst="rect">
            <a:avLst/>
          </a:prstGeom>
          <a:noFill/>
          <a:ln w="1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zh-CN" altLang="en-US"/>
              <a:t>谥号是对死去的帝妃、诸侯、大臣以及其它地位很高的人，按其生平事迹进行评定后，给予或褒或贬或同情的称号，始于西周。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7347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 descr="未命名-2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905" y="-3175"/>
            <a:ext cx="12193905" cy="68624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7.wav"/><Relationship Id="rId5" Type="http://schemas.openxmlformats.org/officeDocument/2006/relationships/audio" Target="../media/audio6.wav"/><Relationship Id="rId4" Type="http://schemas.openxmlformats.org/officeDocument/2006/relationships/audio" Target="../media/audio5.wav"/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>
          <a:xfrm>
            <a:off x="7711440" y="6356350"/>
            <a:ext cx="2743200" cy="365125"/>
          </a:xfrm>
        </p:spPr>
        <p:txBody>
          <a:bodyPr/>
          <a:p>
            <a:pPr lvl="0" eaLnBrk="1" hangingPunct="1"/>
            <a:fld id="{9A0DB2DC-4C9A-4742-B13C-FB6460FD3503}" type="slidenum">
              <a:rPr lang="en-US" altLang="zh-CN" dirty="0">
                <a:ea typeface="宋体" panose="02010600030101010101" pitchFamily="2" charset="-122"/>
              </a:rPr>
            </a:fld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1539240" y="0"/>
            <a:ext cx="82296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marL="342900" indent="-342900"/>
            <a:endParaRPr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124" name="Line 4"/>
          <p:cNvSpPr/>
          <p:nvPr/>
        </p:nvSpPr>
        <p:spPr>
          <a:xfrm>
            <a:off x="1296353" y="1905000"/>
            <a:ext cx="1587" cy="3048000"/>
          </a:xfrm>
          <a:prstGeom prst="line">
            <a:avLst/>
          </a:prstGeom>
          <a:ln w="9525" cap="rnd" cmpd="sng">
            <a:solidFill>
              <a:schemeClr val="tx1"/>
            </a:solidFill>
            <a:prstDash val="sysDot"/>
            <a:bevel/>
            <a:headEnd type="none" w="med" len="med"/>
            <a:tailEnd type="none" w="med" len="med"/>
          </a:ln>
        </p:spPr>
      </p:sp>
      <p:sp>
        <p:nvSpPr>
          <p:cNvPr id="5125" name="Rectangle 5"/>
          <p:cNvSpPr>
            <a:spLocks noGrp="1"/>
          </p:cNvSpPr>
          <p:nvPr>
            <p:ph type="title"/>
          </p:nvPr>
        </p:nvSpPr>
        <p:spPr>
          <a:xfrm>
            <a:off x="1539240" y="609600"/>
            <a:ext cx="7772400" cy="1143000"/>
          </a:xfrm>
        </p:spPr>
        <p:txBody>
          <a:bodyPr vert="horz" wrap="square" anchor="ctr"/>
          <a:p>
            <a:pPr eaLnBrk="1" hangingPunct="1"/>
            <a:r>
              <a:rPr lang="zh-CN" altLang="en-US" sz="4400" kern="12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四大名楼总图</a:t>
            </a:r>
            <a:endParaRPr lang="zh-CN" altLang="en-US" sz="4400" kern="12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5126" name="Picture 6" descr="黄鹤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39815" y="0"/>
            <a:ext cx="3629025" cy="3038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Picture 7" descr="滕王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7765" y="3284538"/>
            <a:ext cx="3521075" cy="302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8" name="Picture 8" descr="岳阳楼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390" y="0"/>
            <a:ext cx="4267200" cy="32369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30" name="Group 10"/>
          <p:cNvGrpSpPr/>
          <p:nvPr/>
        </p:nvGrpSpPr>
        <p:grpSpPr>
          <a:xfrm>
            <a:off x="1740853" y="3644900"/>
            <a:ext cx="4240212" cy="2558399"/>
            <a:chOff x="0" y="0"/>
            <a:chExt cx="2671" cy="2027"/>
          </a:xfrm>
        </p:grpSpPr>
        <p:pic>
          <p:nvPicPr>
            <p:cNvPr id="5131" name="Picture 11" descr="鹳雀楼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2671" cy="19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32" name="Text Box 12"/>
            <p:cNvSpPr/>
            <p:nvPr/>
          </p:nvSpPr>
          <p:spPr>
            <a:xfrm>
              <a:off x="1978" y="1662"/>
              <a:ext cx="195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>
              <a:spAutoFit/>
            </a:bodyPr>
            <a:p>
              <a:pPr marL="342900" indent="-342900" algn="l"/>
              <a:endParaRPr sz="2400">
                <a:latin typeface="Times New Roman" panose="02020603050405020304" pitchFamily="2" charset="0"/>
                <a:ea typeface="黑体" panose="02010609060101010101" charset="-122"/>
                <a:sym typeface="Times New Roman" panose="02020603050405020304" pitchFamily="2" charset="0"/>
              </a:endParaRPr>
            </a:p>
          </p:txBody>
        </p:sp>
      </p:grpSp>
      <p:sp>
        <p:nvSpPr>
          <p:cNvPr id="5133" name="Text Box 13"/>
          <p:cNvSpPr/>
          <p:nvPr/>
        </p:nvSpPr>
        <p:spPr>
          <a:xfrm>
            <a:off x="2893378" y="2924175"/>
            <a:ext cx="1871662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岳阳楼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5134" name="Text Box 14"/>
          <p:cNvSpPr/>
          <p:nvPr/>
        </p:nvSpPr>
        <p:spPr>
          <a:xfrm>
            <a:off x="6997065" y="2708275"/>
            <a:ext cx="1800225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黄鹤楼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5135" name="Rectangle 15"/>
          <p:cNvSpPr/>
          <p:nvPr/>
        </p:nvSpPr>
        <p:spPr>
          <a:xfrm>
            <a:off x="3036253" y="6156325"/>
            <a:ext cx="1800225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鹳雀楼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5136" name="Text Box 16"/>
          <p:cNvSpPr/>
          <p:nvPr/>
        </p:nvSpPr>
        <p:spPr>
          <a:xfrm>
            <a:off x="7141528" y="6156325"/>
            <a:ext cx="1728787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滕王阁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8475" y="1354455"/>
            <a:ext cx="798195" cy="41490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l"/>
            <a:r>
              <a:rPr lang="zh-CN" altLang="en-US" sz="40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华文行楷" panose="02010800040101010101" charset="-122"/>
                <a:sym typeface="Times New Roman" panose="02020603050405020304" pitchFamily="2" charset="0"/>
              </a:rPr>
              <a:t>中国四大名楼</a:t>
            </a:r>
            <a:endParaRPr lang="zh-CN" altLang="en-US" sz="4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2" charset="0"/>
              <a:ea typeface="华文行楷" panose="02010800040101010101" charset="-122"/>
              <a:sym typeface="Times New Roman" panose="02020603050405020304" pitchFamily="2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122535" y="986790"/>
            <a:ext cx="1536700" cy="4582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dist"/>
            <a:r>
              <a:rPr lang="zh-CN" altLang="en-US" sz="4400" b="1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千古绝唱因</a:t>
            </a:r>
            <a:r>
              <a:rPr lang="zh-CN" altLang="en-US" sz="4400" b="1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楼</a:t>
            </a:r>
            <a:r>
              <a:rPr lang="zh-CN" altLang="en-US" sz="4400" b="1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而生</a:t>
            </a:r>
            <a:endParaRPr lang="zh-CN" altLang="en-US" sz="4400" b="1">
              <a:solidFill>
                <a:schemeClr val="tx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algn="dist"/>
            <a:r>
              <a:rPr lang="zh-CN" altLang="en-US" sz="4400" b="1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文化名楼因</a:t>
            </a:r>
            <a:r>
              <a:rPr lang="zh-CN" altLang="en-US" sz="4400" b="1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诗</a:t>
            </a:r>
            <a:r>
              <a:rPr lang="zh-CN" altLang="en-US" sz="4400" b="1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而名</a:t>
            </a:r>
            <a:endParaRPr lang="en-US" altLang="zh-CN" sz="4400" b="1">
              <a:solidFill>
                <a:schemeClr val="tx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 bldLvl="0" animBg="1"/>
      <p:bldP spid="5134" grpId="0" bldLvl="0" animBg="1"/>
      <p:bldP spid="5135" grpId="0" bldLvl="0" animBg="1"/>
      <p:bldP spid="5136" grpId="0" bldLvl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ea typeface="宋体" panose="02010600030101010101" pitchFamily="2" charset="-122"/>
              </a:rPr>
            </a:fld>
            <a:endParaRPr lang="en-US" altLang="zh-CN" dirty="0">
              <a:ea typeface="宋体" panose="02010600030101010101" pitchFamily="2" charset="-122"/>
            </a:endParaRPr>
          </a:p>
        </p:txBody>
      </p:sp>
      <p:grpSp>
        <p:nvGrpSpPr>
          <p:cNvPr id="7170" name="Group 2"/>
          <p:cNvGrpSpPr/>
          <p:nvPr/>
        </p:nvGrpSpPr>
        <p:grpSpPr>
          <a:xfrm>
            <a:off x="1524000" y="0"/>
            <a:ext cx="9144000" cy="6858000"/>
            <a:chOff x="0" y="0"/>
            <a:chExt cx="3936" cy="3360"/>
          </a:xfrm>
        </p:grpSpPr>
        <p:pic>
          <p:nvPicPr>
            <p:cNvPr id="7171" name="Picture 3" descr="地图色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936" cy="33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2" name="Text Box 4"/>
            <p:cNvSpPr/>
            <p:nvPr/>
          </p:nvSpPr>
          <p:spPr>
            <a:xfrm>
              <a:off x="2504" y="1219"/>
              <a:ext cx="133" cy="2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marL="342900" indent="-342900" algn="l"/>
              <a:endParaRPr sz="2400" b="1">
                <a:latin typeface="Times New Roman" panose="02020603050405020304" pitchFamily="2" charset="0"/>
                <a:ea typeface="黑体" panose="02010609060101010101" charset="-122"/>
                <a:sym typeface="Times New Roman" panose="02020603050405020304" pitchFamily="2" charset="0"/>
              </a:endParaRPr>
            </a:p>
          </p:txBody>
        </p:sp>
        <p:sp>
          <p:nvSpPr>
            <p:cNvPr id="7173" name="Text Box 5"/>
            <p:cNvSpPr/>
            <p:nvPr/>
          </p:nvSpPr>
          <p:spPr>
            <a:xfrm>
              <a:off x="2342" y="1755"/>
              <a:ext cx="133" cy="2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marL="342900" indent="-342900" algn="l"/>
              <a:endParaRPr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charset="-122"/>
                <a:sym typeface="Times New Roman" panose="02020603050405020304" pitchFamily="2" charset="0"/>
              </a:endParaRPr>
            </a:p>
          </p:txBody>
        </p:sp>
        <p:sp>
          <p:nvSpPr>
            <p:cNvPr id="7174" name="Text Box 6"/>
            <p:cNvSpPr/>
            <p:nvPr/>
          </p:nvSpPr>
          <p:spPr>
            <a:xfrm>
              <a:off x="2526" y="2064"/>
              <a:ext cx="133" cy="1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marL="342900" indent="-342900" algn="l"/>
              <a:endParaRPr sz="2000">
                <a:solidFill>
                  <a:srgbClr val="00FF00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endParaRPr>
            </a:p>
          </p:txBody>
        </p:sp>
        <p:sp>
          <p:nvSpPr>
            <p:cNvPr id="7175" name="Text Box 7"/>
            <p:cNvSpPr/>
            <p:nvPr/>
          </p:nvSpPr>
          <p:spPr>
            <a:xfrm>
              <a:off x="2737" y="2064"/>
              <a:ext cx="133" cy="1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marL="342900" indent="-342900" algn="l"/>
              <a:endParaRPr sz="200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endParaRPr>
            </a:p>
          </p:txBody>
        </p:sp>
      </p:grpSp>
      <p:sp>
        <p:nvSpPr>
          <p:cNvPr id="7176" name="AutoShape 8"/>
          <p:cNvSpPr/>
          <p:nvPr/>
        </p:nvSpPr>
        <p:spPr>
          <a:xfrm>
            <a:off x="9691688" y="2924175"/>
            <a:ext cx="976312" cy="485775"/>
          </a:xfrm>
          <a:prstGeom prst="leftArrow">
            <a:avLst>
              <a:gd name="adj1" fmla="val 50000"/>
              <a:gd name="adj2" fmla="val 50254"/>
            </a:avLst>
          </a:prstGeom>
          <a:noFill/>
          <a:ln w="9525">
            <a:noFill/>
          </a:ln>
        </p:spPr>
        <p:txBody>
          <a:bodyPr wrap="none" anchor="ctr"/>
          <a:p>
            <a:pPr marL="342900" indent="-342900"/>
            <a:endParaRPr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177" name="AutoShape 9"/>
          <p:cNvSpPr/>
          <p:nvPr/>
        </p:nvSpPr>
        <p:spPr>
          <a:xfrm>
            <a:off x="7751763" y="2636838"/>
            <a:ext cx="1655762" cy="360362"/>
          </a:xfrm>
          <a:prstGeom prst="leftArrow">
            <a:avLst>
              <a:gd name="adj1" fmla="val 50000"/>
              <a:gd name="adj2" fmla="val 114782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marL="342900" indent="-342900"/>
            <a:endParaRPr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178" name="Text Box 10"/>
          <p:cNvSpPr/>
          <p:nvPr/>
        </p:nvSpPr>
        <p:spPr>
          <a:xfrm>
            <a:off x="9336088" y="2565400"/>
            <a:ext cx="1136650" cy="46037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鹳</a:t>
            </a:r>
            <a:r>
              <a:rPr lang="zh-CN" altLang="en-US" sz="24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鹊</a:t>
            </a: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楼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79" name="Text Box 11"/>
          <p:cNvSpPr/>
          <p:nvPr/>
        </p:nvSpPr>
        <p:spPr>
          <a:xfrm>
            <a:off x="7175500" y="2420938"/>
            <a:ext cx="48895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山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  <a:p>
            <a:pPr marL="342900" indent="-342900" algn="l"/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西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0" name="Text Box 12"/>
          <p:cNvSpPr/>
          <p:nvPr/>
        </p:nvSpPr>
        <p:spPr>
          <a:xfrm>
            <a:off x="9336088" y="3644900"/>
            <a:ext cx="1331912" cy="460375"/>
          </a:xfrm>
          <a:prstGeom prst="rect">
            <a:avLst/>
          </a:prstGeom>
          <a:solidFill>
            <a:srgbClr val="7BE569"/>
          </a:solidFill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黄鹤楼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1" name="AutoShape 13"/>
          <p:cNvSpPr/>
          <p:nvPr/>
        </p:nvSpPr>
        <p:spPr>
          <a:xfrm>
            <a:off x="7967663" y="3716338"/>
            <a:ext cx="1152525" cy="360362"/>
          </a:xfrm>
          <a:prstGeom prst="leftArrow">
            <a:avLst>
              <a:gd name="adj1" fmla="val 50000"/>
              <a:gd name="adj2" fmla="val 79882"/>
            </a:avLst>
          </a:prstGeom>
          <a:solidFill>
            <a:srgbClr val="7BE56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marL="342900" indent="-342900"/>
            <a:endParaRPr>
              <a:solidFill>
                <a:srgbClr val="7BE569"/>
              </a:solidFill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182" name="Rectangle 14"/>
          <p:cNvSpPr/>
          <p:nvPr/>
        </p:nvSpPr>
        <p:spPr>
          <a:xfrm>
            <a:off x="6959600" y="3592513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湖北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3" name="Text Box 15"/>
          <p:cNvSpPr/>
          <p:nvPr/>
        </p:nvSpPr>
        <p:spPr>
          <a:xfrm>
            <a:off x="9191625" y="4437063"/>
            <a:ext cx="1476375" cy="521970"/>
          </a:xfrm>
          <a:prstGeom prst="rect">
            <a:avLst/>
          </a:prstGeom>
          <a:solidFill>
            <a:srgbClr val="FEF990"/>
          </a:solidFill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滕王阁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4" name="AutoShape 16"/>
          <p:cNvSpPr/>
          <p:nvPr/>
        </p:nvSpPr>
        <p:spPr>
          <a:xfrm>
            <a:off x="8328025" y="4508500"/>
            <a:ext cx="865188" cy="360363"/>
          </a:xfrm>
          <a:prstGeom prst="leftArrow">
            <a:avLst>
              <a:gd name="adj1" fmla="val 50000"/>
              <a:gd name="adj2" fmla="val 60044"/>
            </a:avLst>
          </a:prstGeom>
          <a:solidFill>
            <a:srgbClr val="FEF99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marL="342900" indent="-342900"/>
            <a:endParaRPr>
              <a:solidFill>
                <a:srgbClr val="7BE569"/>
              </a:solidFill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185" name="Rectangle 17"/>
          <p:cNvSpPr/>
          <p:nvPr/>
        </p:nvSpPr>
        <p:spPr>
          <a:xfrm>
            <a:off x="7751763" y="4076700"/>
            <a:ext cx="54038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江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  <a:p>
            <a:pPr marL="342900" indent="-342900" algn="l"/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西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6" name="Text Box 18"/>
          <p:cNvSpPr/>
          <p:nvPr/>
        </p:nvSpPr>
        <p:spPr>
          <a:xfrm>
            <a:off x="4779963" y="5895975"/>
            <a:ext cx="1747837" cy="52197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岳阳楼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7187" name="AutoShape 19"/>
          <p:cNvSpPr/>
          <p:nvPr/>
        </p:nvSpPr>
        <p:spPr>
          <a:xfrm rot="19438358">
            <a:off x="5697538" y="5141913"/>
            <a:ext cx="1655762" cy="390525"/>
          </a:xfrm>
          <a:prstGeom prst="rightArrow">
            <a:avLst>
              <a:gd name="adj1" fmla="val 50000"/>
              <a:gd name="adj2" fmla="val 105995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marL="342900" indent="-342900"/>
            <a:endParaRPr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188" name="Rectangle 20"/>
          <p:cNvSpPr/>
          <p:nvPr/>
        </p:nvSpPr>
        <p:spPr>
          <a:xfrm>
            <a:off x="6888163" y="4221163"/>
            <a:ext cx="1079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湖南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2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28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39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44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edge">
                                      <p:cBhvr>
                                        <p:cTn id="55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60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bldLvl="0" animBg="1"/>
      <p:bldP spid="7178" grpId="0" bldLvl="0" animBg="1"/>
      <p:bldP spid="7179" grpId="0" bldLvl="0"/>
      <p:bldP spid="7180" grpId="0" bldLvl="0" animBg="1"/>
      <p:bldP spid="7181" grpId="0" bldLvl="0" animBg="1"/>
      <p:bldP spid="7182" grpId="0" bldLvl="0"/>
      <p:bldP spid="7183" grpId="0" bldLvl="0" animBg="1"/>
      <p:bldP spid="7184" grpId="0" bldLvl="0" animBg="1"/>
      <p:bldP spid="7185" grpId="0" bldLvl="0"/>
      <p:bldP spid="7186" grpId="0" bldLvl="0" animBg="1"/>
      <p:bldP spid="7187" grpId="0" bldLvl="0" animBg="1"/>
      <p:bldP spid="7188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zh-CN" dirty="0"/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pic>
        <p:nvPicPr>
          <p:cNvPr id="8196" name="Picture 4" descr="KZ3NV]{W[KFHFMTCHBNN]}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5875" y="0"/>
            <a:ext cx="12267565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9" name="Object 9"/>
          <p:cNvGraphicFramePr>
            <a:graphicFrameLocks noChangeAspect="1"/>
          </p:cNvGraphicFramePr>
          <p:nvPr>
            <p:ph type="ctrTitle"/>
          </p:nvPr>
        </p:nvGraphicFramePr>
        <p:xfrm>
          <a:off x="128270" y="1669415"/>
          <a:ext cx="5256213" cy="149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848100" imgH="1095375" progId="Paint.Picture">
                  <p:embed/>
                </p:oleObj>
              </mc:Choice>
              <mc:Fallback>
                <p:oleObj name="" r:id="rId1" imgW="3848100" imgH="109537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/>
                      <a:stretch>
                        <a:fillRect/>
                      </a:stretch>
                    </p:blipFill>
                    <p:spPr>
                      <a:xfrm>
                        <a:off x="128270" y="1669415"/>
                        <a:ext cx="5256213" cy="1497013"/>
                      </a:xfrm>
                      <a:prstGeom prst="rect">
                        <a:avLst/>
                      </a:prstGeom>
                      <a:solidFill>
                        <a:srgbClr val="800080">
                          <a:alpha val="100000"/>
                        </a:srgbClr>
                      </a:solidFill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Rectangle 11"/>
          <p:cNvSpPr>
            <a:spLocks noGrp="1"/>
          </p:cNvSpPr>
          <p:nvPr>
            <p:ph type="subTitle" idx="1"/>
          </p:nvPr>
        </p:nvSpPr>
        <p:spPr>
          <a:xfrm>
            <a:off x="2433320" y="3699828"/>
            <a:ext cx="2951163" cy="1152525"/>
          </a:xfrm>
        </p:spPr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r>
              <a:rPr lang="zh-CN" altLang="en-US" sz="5400" b="1" dirty="0">
                <a:latin typeface="+mn-lt"/>
                <a:ea typeface="楷体_GB2312" pitchFamily="49" charset="-122"/>
                <a:cs typeface="+mn-cs"/>
              </a:rPr>
              <a:t>范仲淹</a:t>
            </a:r>
            <a:endParaRPr lang="zh-CN" altLang="en-US" sz="5400" b="1" dirty="0">
              <a:latin typeface="+mn-lt"/>
              <a:ea typeface="楷体_GB2312" pitchFamily="49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8950" y="1042035"/>
            <a:ext cx="6602095" cy="48552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xfrm>
            <a:off x="4239895" y="584835"/>
            <a:ext cx="7466965" cy="5619750"/>
          </a:xfrm>
        </p:spPr>
        <p:txBody>
          <a:bodyPr vert="horz" wrap="square" anchor="t">
            <a:normAutofit fontScale="90000"/>
          </a:bodyPr>
          <a:p>
            <a:pPr marL="342900" indent="-342900" algn="l" defTabSz="0" eaLnBrk="1" hangingPunct="1">
              <a:lnSpc>
                <a:spcPct val="130000"/>
              </a:lnSpc>
            </a:pPr>
            <a:r>
              <a:rPr lang="en-US" altLang="zh-CN" sz="40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</a:t>
            </a:r>
            <a:r>
              <a:rPr lang="zh-CN" altLang="en-US" sz="40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范仲淹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，字</a:t>
            </a:r>
            <a:r>
              <a:rPr lang="zh-CN" altLang="en-US" sz="32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希文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，苏州人，谥</a:t>
            </a:r>
            <a:r>
              <a:rPr lang="en-US" altLang="zh-CN" sz="32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“</a:t>
            </a:r>
            <a:r>
              <a:rPr lang="zh-CN" altLang="en-US" sz="32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文正</a:t>
            </a:r>
            <a:r>
              <a:rPr lang="en-US" altLang="zh-CN" sz="32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”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。北宋著名</a:t>
            </a:r>
            <a:r>
              <a:rPr lang="zh-CN" altLang="en-US" sz="3200" b="1" kern="1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政治家，文学家。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端拱二年（</a:t>
            </a:r>
            <a:r>
              <a:rPr lang="en-US" altLang="zh-CN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989 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年）八月二日，范仲淹生于徐州，次年（</a:t>
            </a:r>
            <a:r>
              <a:rPr lang="en-US" altLang="zh-CN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990 </a:t>
            </a:r>
            <a:r>
              <a:rPr lang="zh-CN" altLang="en-US" sz="3200" b="1" kern="12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年）父亲不幸逝世，范家失去了生活来源，范仲淹之母谢氏贫而无依，只好带着尚在襁褓中的仲淹改嫁山东一户姓朱的人家。从此，范仲淹改姓名叫朱说，在朱家长大成人。有《范文正公集》。曾任参知政事，欲施新政，遭贬。</a:t>
            </a:r>
            <a:endParaRPr lang="zh-CN" altLang="en-US" sz="3200" b="1" kern="1200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19460" name="Picture 4" descr="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635" y="1887855"/>
            <a:ext cx="3048000" cy="3581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Picture 5" descr="2005105104010509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10" y="233680"/>
            <a:ext cx="3276600" cy="151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WordArt 6"/>
          <p:cNvSpPr>
            <a:spLocks noTextEdit="1"/>
          </p:cNvSpPr>
          <p:nvPr/>
        </p:nvSpPr>
        <p:spPr>
          <a:xfrm>
            <a:off x="1203960" y="584835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bevel/>
                  <a:headEnd type="none" w="med" len="med"/>
                  <a:tailEnd type="none" w="med" len="med"/>
                </a:ln>
                <a:solidFill>
                  <a:srgbClr val="00FF00"/>
                </a:solidFill>
                <a:latin typeface="黑体" panose="02010609060101010101" charset="-122"/>
                <a:ea typeface="黑体" panose="02010609060101010101" charset="-122"/>
              </a:rPr>
              <a:t>作者简介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bevel/>
                <a:headEnd type="none" w="med" len="med"/>
                <a:tailEnd type="none" w="med" len="med"/>
              </a:ln>
              <a:solidFill>
                <a:srgbClr val="00FF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463" name="Text Box 7"/>
          <p:cNvSpPr/>
          <p:nvPr/>
        </p:nvSpPr>
        <p:spPr>
          <a:xfrm>
            <a:off x="1203960" y="5664200"/>
            <a:ext cx="211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989-1052</a:t>
            </a:r>
            <a:endParaRPr lang="en-US" altLang="zh-CN" sz="3600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18" dur="500"/>
                                        <p:tgtEl>
                                          <p:spTgt spid="19459">
                                            <p:txEl>
                                              <p:charRg st="0" end="1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ea typeface="宋体" panose="02010600030101010101" pitchFamily="2" charset="-122"/>
              </a:rPr>
            </a:fld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4578" name="WordArt 3"/>
          <p:cNvSpPr>
            <a:spLocks noTextEdit="1"/>
          </p:cNvSpPr>
          <p:nvPr/>
        </p:nvSpPr>
        <p:spPr>
          <a:xfrm>
            <a:off x="4815840" y="72390"/>
            <a:ext cx="230505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bevel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6999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8">
                      <a:srgbClr val="1A8D48">
                        <a:alpha val="100000"/>
                      </a:srgbClr>
                    </a:gs>
                    <a:gs pos="78998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latin typeface="隶书" panose="02010509060101010101" pitchFamily="1" charset="-122"/>
                <a:ea typeface="隶书" panose="02010509060101010101" pitchFamily="1" charset="-122"/>
              </a:rPr>
              <a:t>写作背景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bevel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6999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8">
                    <a:srgbClr val="1A8D48">
                      <a:alpha val="100000"/>
                    </a:srgbClr>
                  </a:gs>
                  <a:gs pos="78998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4579" name="Text Box 4"/>
          <p:cNvSpPr/>
          <p:nvPr/>
        </p:nvSpPr>
        <p:spPr>
          <a:xfrm>
            <a:off x="431800" y="906145"/>
            <a:ext cx="11351895" cy="5875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558165" algn="l" fontAlgn="auto">
              <a:lnSpc>
                <a:spcPct val="95000"/>
              </a:lnSpc>
            </a:pPr>
            <a:r>
              <a:rPr lang="zh-CN" altLang="en-US" sz="3600" b="1" dirty="0"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滕子京与范仲淹同榜考中进士，两人的友谊是从这时候开始的。滕子京支持范仲淹的政治改革，遭到保守势力的反对。由于范仲淹的举荐，滕子京先知径州，后知庆州。庆州任上，被人诬告擅自动用官钱十六万贯，终于被贬谪守岳州，心里很有些愤慨。</a:t>
            </a:r>
            <a:endParaRPr lang="zh-CN" altLang="en-US" sz="3600" b="1" dirty="0"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558165" algn="l" fontAlgn="auto">
              <a:lnSpc>
                <a:spcPct val="95000"/>
              </a:lnSpc>
            </a:pPr>
            <a:r>
              <a:rPr lang="zh-CN" altLang="en-US" sz="3600" b="1" dirty="0"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庆历新政失败后，范仲淹贬居邓州，此时他身体很不好。昔日好友滕子京从湖南来信，要他为重新修竣的岳阳楼作记，并附上《洞庭晚秋图》。范仲淹一口答应，但是范仲淹其实没有去过岳阳楼。庆历六年六月（即1046年6月），他就在邓州的花洲书院里挥毫撰写了著名的《岳阳楼记》。</a:t>
            </a:r>
            <a:endParaRPr lang="zh-CN" altLang="en-US" sz="3600" b="1" dirty="0"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2" name="Text Box 2"/>
          <p:cNvSpPr txBox="1"/>
          <p:nvPr/>
        </p:nvSpPr>
        <p:spPr>
          <a:xfrm>
            <a:off x="2135188" y="981075"/>
            <a:ext cx="6985000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2" charset="0"/>
              </a:rPr>
              <a:t>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2" charset="0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49" charset="-122"/>
              </a:rPr>
              <a:t>记”，是古代的一种文体。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主要是记载事物，并通过记事、记物，写景、记人来抒发作者的感情或见解，即景抒情，托物言志。</a:t>
            </a:r>
            <a:r>
              <a:rPr lang="zh-CN" altLang="en-US" sz="3200" b="1" dirty="0">
                <a:latin typeface="Times New Roman" panose="02020603050405020304" pitchFamily="2" charset="0"/>
              </a:rPr>
              <a:t> </a:t>
            </a:r>
            <a:endParaRPr lang="zh-CN" altLang="en-US" sz="3200" b="1" dirty="0">
              <a:latin typeface="Times New Roman" panose="02020603050405020304" pitchFamily="2" charset="0"/>
            </a:endParaRPr>
          </a:p>
        </p:txBody>
      </p:sp>
      <p:sp>
        <p:nvSpPr>
          <p:cNvPr id="112643" name="Text Box 3"/>
          <p:cNvSpPr txBox="1"/>
          <p:nvPr/>
        </p:nvSpPr>
        <p:spPr>
          <a:xfrm>
            <a:off x="2209800" y="3689350"/>
            <a:ext cx="67818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        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例如，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《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小石潭记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》《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桃花源记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》《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醉翁亭记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》《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核舟记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49" charset="-122"/>
              </a:rPr>
              <a:t>》</a:t>
            </a:r>
            <a:r>
              <a:rPr lang="zh-CN" altLang="en-US" sz="3200" b="1" dirty="0">
                <a:latin typeface="Times New Roman" panose="02020603050405020304" pitchFamily="2" charset="0"/>
                <a:ea typeface="楷体_GB2312" pitchFamily="49" charset="-122"/>
              </a:rPr>
              <a:t>等。 </a:t>
            </a:r>
            <a:r>
              <a:rPr lang="zh-CN" altLang="en-US" sz="3200" b="1" dirty="0">
                <a:latin typeface="Times New Roman" panose="02020603050405020304" pitchFamily="2" charset="0"/>
              </a:rPr>
              <a:t> </a:t>
            </a:r>
            <a:endParaRPr lang="zh-CN" altLang="en-US" sz="3200" b="1" dirty="0">
              <a:latin typeface="Times New Roman" panose="02020603050405020304" pitchFamily="2" charset="0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70" y="5128260"/>
            <a:ext cx="5466715" cy="196278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1922" y="-34751"/>
            <a:ext cx="2066896" cy="4064884"/>
          </a:xfrm>
          <a:prstGeom prst="rect">
            <a:avLst/>
          </a:prstGeom>
        </p:spPr>
      </p:pic>
    </p:spTree>
  </p:cSld>
  <p:clrMapOvr>
    <a:masterClrMapping/>
  </p:clrMapOvr>
  <p:transition>
    <p:cover dir="d"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44880" y="2033905"/>
            <a:ext cx="5553075" cy="2085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5400">
                <a:latin typeface="幼圆" panose="02010509060101010101" charset="-122"/>
                <a:ea typeface="幼圆" panose="02010509060101010101" charset="-122"/>
              </a:rPr>
              <a:t>初读课文</a:t>
            </a:r>
            <a:endParaRPr lang="zh-CN" altLang="en-US" sz="5400">
              <a:latin typeface="幼圆" panose="02010509060101010101" charset="-122"/>
              <a:ea typeface="幼圆" panose="02010509060101010101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5400">
                <a:latin typeface="幼圆" panose="02010509060101010101" charset="-122"/>
                <a:ea typeface="幼圆" panose="02010509060101010101" charset="-122"/>
              </a:rPr>
              <a:t>读准字音句读</a:t>
            </a:r>
            <a:endParaRPr lang="zh-CN" altLang="en-US" sz="5400">
              <a:latin typeface="幼圆" panose="02010509060101010101" charset="-122"/>
              <a:ea typeface="幼圆" panose="02010509060101010101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944880" y="3153410"/>
            <a:ext cx="4846320" cy="0"/>
          </a:xfrm>
          <a:prstGeom prst="line">
            <a:avLst/>
          </a:prstGeom>
          <a:ln>
            <a:solidFill>
              <a:srgbClr val="B894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59045" y="956310"/>
            <a:ext cx="6990715" cy="52857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ea typeface="宋体" panose="02010600030101010101" pitchFamily="2" charset="-122"/>
              </a:rPr>
            </a:fld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7650" name="文本框 1"/>
          <p:cNvSpPr/>
          <p:nvPr/>
        </p:nvSpPr>
        <p:spPr>
          <a:xfrm>
            <a:off x="186055" y="200025"/>
            <a:ext cx="11880215" cy="6585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庆历四年春，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滕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 téng）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子京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谪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（zhé）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守巴陵郡。越明年，政通人和，百废具兴。乃重修岳阳楼，增其旧制，刻唐贤今人诗赋于其上。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属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（zhǔ）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予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（yú）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作文以记之。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予观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夫</a:t>
            </a:r>
            <a:r>
              <a:rPr lang="zh-CN" altLang="en-US" sz="2400" b="1" dirty="0">
                <a:solidFill>
                  <a:srgbClr val="0070C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（fú）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巴陵胜状，在洞庭一湖。衔远山，吞长江，浩浩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汤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（shāng）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汤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，横无际涯。朝晖夕阴，气象万千。此则岳阳楼之大观也，前人之述备矣。然则北通巫峡，南极潇湘，迁客骚人，多会于此，览物之情，得无异乎？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若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夫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（fú）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淫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（yín）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雨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霏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（fēi）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霏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，连月不开，阴风怒号，浊浪排空；日星隐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曜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（yào）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，山岳潜形；商旅不行，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樯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（qiáng）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倾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楫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（jí）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摧；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薄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（bó）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暮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冥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（míng 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冥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，虎啸猿啼。登斯楼也，则有去国怀乡，忧谗畏讥，满目萧然，感极而悲者矣。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至若春和景明，波澜不惊，上下天光，一碧万顷</a:t>
            </a:r>
            <a:r>
              <a:rPr lang="zh-CN" altLang="en-US" sz="2400" b="1" dirty="0">
                <a:solidFill>
                  <a:srgbClr val="0070C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zh-CN" altLang="en-US" sz="2400" b="1" dirty="0">
                <a:solidFill>
                  <a:srgbClr val="0070C0"/>
                </a:solidFill>
                <a:latin typeface="Times New Roman" panose="02020603050405020304" pitchFamily="2" charset="0"/>
                <a:ea typeface="宋体" panose="02010600030101010101" pitchFamily="2" charset="-122"/>
                <a:cs typeface="Times New Roman" panose="02020603050405020304" pitchFamily="2" charset="0"/>
                <a:sym typeface="宋体" panose="02010600030101010101" pitchFamily="2" charset="-122"/>
              </a:rPr>
              <a:t>qǐng</a:t>
            </a:r>
            <a:r>
              <a:rPr lang="zh-CN" altLang="en-US" sz="2400" b="1" dirty="0">
                <a:solidFill>
                  <a:srgbClr val="0070C0"/>
                </a:solidFill>
                <a:ea typeface="宋体" panose="02010600030101010101" pitchFamily="2" charset="-122"/>
                <a:sym typeface="宋体" panose="02010600030101010101" pitchFamily="2" charset="-122"/>
              </a:rPr>
              <a:t>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；沙鸥翔集，锦鳞游泳；岸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芷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（zhǐ）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汀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（tīng）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兰，郁郁青青。而或长烟一空，皓月千里，浮光跃金，静影沉璧，渔歌互答，此乐何极！登斯楼也，则有心旷神怡，宠辱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偕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（xié）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忘，把酒临风，其喜洋洋者矣。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嗟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（jiē）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夫！予尝求古仁人之心，或异二者之为。何哉？不以物喜，不以己悲；居庙堂之高则忧其民；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处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（chǔ）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江湖之远则忧其君。是进亦忧，退亦忧。然则何时而乐耶？其必曰“先天下之忧而忧，后天下之乐而乐”乎！</a:t>
            </a:r>
            <a:r>
              <a:rPr lang="zh-CN" altLang="en-US" sz="24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噫</a:t>
            </a: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（yī）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！微斯人，吾谁与归？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57200" algn="l">
              <a:lnSpc>
                <a:spcPct val="11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时六年九月十五日。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944880" y="2033905"/>
            <a:ext cx="5553075" cy="2085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5400">
                <a:latin typeface="幼圆" panose="02010509060101010101" charset="-122"/>
                <a:ea typeface="幼圆" panose="02010509060101010101" charset="-122"/>
              </a:rPr>
              <a:t>再读课文</a:t>
            </a:r>
            <a:endParaRPr lang="zh-CN" altLang="en-US" sz="5400">
              <a:latin typeface="幼圆" panose="02010509060101010101" charset="-122"/>
              <a:ea typeface="幼圆" panose="02010509060101010101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5400">
                <a:latin typeface="幼圆" panose="02010509060101010101" charset="-122"/>
                <a:ea typeface="幼圆" panose="02010509060101010101" charset="-122"/>
              </a:rPr>
              <a:t>理解文意</a:t>
            </a:r>
            <a:endParaRPr lang="zh-CN" altLang="en-US" sz="5400">
              <a:latin typeface="幼圆" panose="02010509060101010101" charset="-122"/>
              <a:ea typeface="幼圆" panose="02010509060101010101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944880" y="3153410"/>
            <a:ext cx="4846320" cy="0"/>
          </a:xfrm>
          <a:prstGeom prst="line">
            <a:avLst/>
          </a:prstGeom>
          <a:ln>
            <a:solidFill>
              <a:srgbClr val="B894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59045" y="956310"/>
            <a:ext cx="6990715" cy="52857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50" name="Text Box 6"/>
          <p:cNvSpPr txBox="1"/>
          <p:nvPr/>
        </p:nvSpPr>
        <p:spPr>
          <a:xfrm>
            <a:off x="3180080" y="351155"/>
            <a:ext cx="5415280" cy="9220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zh-CN" altLang="en-US" sz="54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岳阳楼胜景怎样？</a:t>
            </a:r>
            <a:endParaRPr lang="zh-CN" altLang="en-US" sz="54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1746" name="Rectangle 2"/>
          <p:cNvSpPr/>
          <p:nvPr/>
        </p:nvSpPr>
        <p:spPr>
          <a:xfrm>
            <a:off x="838835" y="1630680"/>
            <a:ext cx="10657205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en-US" altLang="zh-CN" sz="36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Times New Roman" panose="02020603050405020304" pitchFamily="2" charset="0"/>
              </a:rPr>
              <a:t>    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予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观夫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巴陵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胜状</a:t>
            </a:r>
            <a:r>
              <a:rPr lang="zh-CN" altLang="en-US" sz="3600" b="1" dirty="0">
                <a:solidFill>
                  <a:srgbClr val="A50021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，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在洞庭一湖</a:t>
            </a:r>
            <a:r>
              <a:rPr lang="zh-CN" altLang="en-US" sz="3600" b="1" dirty="0">
                <a:solidFill>
                  <a:srgbClr val="A50021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。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衔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远山，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吞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长江，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浩浩汤汤，横无际涯，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朝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晖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夕阴，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气象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万千。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A50021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此则岳阳楼之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大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观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也。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FF33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47" name="Text Box 3"/>
          <p:cNvSpPr/>
          <p:nvPr/>
        </p:nvSpPr>
        <p:spPr>
          <a:xfrm>
            <a:off x="3658870" y="1722120"/>
            <a:ext cx="11010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美景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48" name="Text Box 4"/>
          <p:cNvSpPr/>
          <p:nvPr/>
        </p:nvSpPr>
        <p:spPr>
          <a:xfrm>
            <a:off x="5733415" y="2996565"/>
            <a:ext cx="11010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日光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49" name="Text Box 5"/>
          <p:cNvSpPr/>
          <p:nvPr/>
        </p:nvSpPr>
        <p:spPr>
          <a:xfrm>
            <a:off x="3164840" y="4257358"/>
            <a:ext cx="28479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壮丽景象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4" name="Text Box 10"/>
          <p:cNvSpPr/>
          <p:nvPr/>
        </p:nvSpPr>
        <p:spPr>
          <a:xfrm>
            <a:off x="1796415" y="1783080"/>
            <a:ext cx="13684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看那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5" name="Text Box 12"/>
          <p:cNvSpPr/>
          <p:nvPr/>
        </p:nvSpPr>
        <p:spPr>
          <a:xfrm>
            <a:off x="7553325" y="1900873"/>
            <a:ext cx="1476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连接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6" name="Text Box 13"/>
          <p:cNvSpPr/>
          <p:nvPr/>
        </p:nvSpPr>
        <p:spPr>
          <a:xfrm>
            <a:off x="9317355" y="1900873"/>
            <a:ext cx="15113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吞吐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7" name="Text Box 15"/>
          <p:cNvSpPr/>
          <p:nvPr/>
        </p:nvSpPr>
        <p:spPr>
          <a:xfrm>
            <a:off x="7714933" y="2996565"/>
            <a:ext cx="11525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景象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17411" name="Rectangle 3"/>
          <p:cNvSpPr>
            <a:spLocks noGrp="1"/>
          </p:cNvSpPr>
          <p:nvPr/>
        </p:nvSpPr>
        <p:spPr>
          <a:xfrm>
            <a:off x="662940" y="4872355"/>
            <a:ext cx="10927715" cy="164020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        </a:t>
            </a:r>
            <a:r>
              <a:rPr lang="zh-CN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我看那巴陵郡的美景，全在洞庭一湖。它连接着远方的山脉，吞吐着长江的水流，水势浩大，宽阔无边，早晚阴晴明暗多变，气象万千。这就是岳阳楼的壮丽景象。 </a:t>
            </a:r>
            <a:endParaRPr lang="zh-CN" alt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3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4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0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/>
      <p:bldP spid="31748" grpId="0" bldLvl="0"/>
      <p:bldP spid="31749" grpId="0" bldLvl="0"/>
      <p:bldP spid="31754" grpId="0" bldLvl="0"/>
      <p:bldP spid="31755" grpId="0" bldLvl="0"/>
      <p:bldP spid="31756" grpId="0" bldLvl="0"/>
      <p:bldP spid="31757" grpId="0" bldLvl="0"/>
      <p:bldP spid="17411" grpId="0" build="p"/>
      <p:bldP spid="31746" grpId="0"/>
      <p:bldP spid="3174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50" name="Text Box 6"/>
          <p:cNvSpPr txBox="1"/>
          <p:nvPr/>
        </p:nvSpPr>
        <p:spPr>
          <a:xfrm>
            <a:off x="1054735" y="333375"/>
            <a:ext cx="10035540" cy="13220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作者称</a:t>
            </a: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前人之述备矣</a:t>
            </a: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，那么他从什么角度来写岳阳楼呢？</a:t>
            </a:r>
            <a:endParaRPr lang="zh-CN" altLang="en-US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36370" y="2321560"/>
            <a:ext cx="9843135" cy="19742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然则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北通巫峡，南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极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潇湘，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迁客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骚人</a:t>
            </a: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，多会于此，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8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7030A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览物之情，得无异乎？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0" name="Text Box 6"/>
          <p:cNvSpPr/>
          <p:nvPr/>
        </p:nvSpPr>
        <p:spPr>
          <a:xfrm>
            <a:off x="627380" y="2750820"/>
            <a:ext cx="29337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如此……那么</a:t>
            </a:r>
            <a:endParaRPr lang="en-US" altLang="zh-CN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1" name="Text Box 7"/>
          <p:cNvSpPr/>
          <p:nvPr/>
        </p:nvSpPr>
        <p:spPr>
          <a:xfrm>
            <a:off x="6532880" y="1676083"/>
            <a:ext cx="48926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被降职到外地的官员。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2" name="Text Box 8"/>
          <p:cNvSpPr/>
          <p:nvPr/>
        </p:nvSpPr>
        <p:spPr>
          <a:xfrm>
            <a:off x="7668895" y="2750820"/>
            <a:ext cx="19431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文人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1758" name="Text Box 16"/>
          <p:cNvSpPr/>
          <p:nvPr/>
        </p:nvSpPr>
        <p:spPr>
          <a:xfrm>
            <a:off x="4567555" y="2750503"/>
            <a:ext cx="2139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至，到达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40740" y="4302760"/>
            <a:ext cx="10372725" cy="203009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rtlCol="0"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algn="l" eaLnBrk="1" hangingPunct="1">
              <a:lnSpc>
                <a:spcPct val="130000"/>
              </a:lnSpc>
              <a:buClrTx/>
              <a:buSzTx/>
              <a:buFontTx/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虽然如此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那么北面通向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巫峡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，南面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直到潇水、湘水，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被降职到外地的官员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文人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大多在这里聚会，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他们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）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看了自然景物而触发的感情，恐怕会有所不同吧？</a:t>
            </a:r>
            <a:endParaRPr lang="en-US" alt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9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bldLvl="0"/>
      <p:bldP spid="31751" grpId="0" bldLvl="0"/>
      <p:bldP spid="31752" grpId="0" bldLvl="0"/>
      <p:bldP spid="31758" grpId="0" bldLvl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50" name="Text Box 6"/>
          <p:cNvSpPr txBox="1"/>
          <p:nvPr/>
        </p:nvSpPr>
        <p:spPr>
          <a:xfrm>
            <a:off x="1054735" y="333375"/>
            <a:ext cx="10035540" cy="706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迁客骚人</a:t>
            </a: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览了何物，有了何情？</a:t>
            </a:r>
            <a:endParaRPr lang="en-US" altLang="zh-CN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620" y="4036060"/>
            <a:ext cx="7604760" cy="2730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/>
          <p:nvPr/>
        </p:nvSpPr>
        <p:spPr>
          <a:xfrm>
            <a:off x="508635" y="335915"/>
            <a:ext cx="11073765" cy="3692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en-US" altLang="zh-CN" sz="3600" dirty="0"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   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若夫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淫雨霏霏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，连月不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开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，阴风怒号，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浊浪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排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空；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日星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隐曜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，山岳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潜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形；商旅不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行，樯倾楫摧，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薄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暮冥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冥，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虎啸猿啼。登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斯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楼也，则有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去国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怀乡，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忧谗畏讥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满目萧然，感极而悲者矣。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</p:txBody>
      </p:sp>
      <p:sp>
        <p:nvSpPr>
          <p:cNvPr id="33795" name="Text Box 3"/>
          <p:cNvSpPr/>
          <p:nvPr/>
        </p:nvSpPr>
        <p:spPr>
          <a:xfrm>
            <a:off x="5398135" y="589915"/>
            <a:ext cx="20859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天气放晴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796" name="Text Box 4"/>
          <p:cNvSpPr/>
          <p:nvPr/>
        </p:nvSpPr>
        <p:spPr>
          <a:xfrm>
            <a:off x="9520873" y="1589723"/>
            <a:ext cx="11010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迫近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797" name="Text Box 5"/>
          <p:cNvSpPr/>
          <p:nvPr/>
        </p:nvSpPr>
        <p:spPr>
          <a:xfrm>
            <a:off x="6185535" y="2740660"/>
            <a:ext cx="20777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离开国都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798" name="Text Box 6"/>
          <p:cNvSpPr/>
          <p:nvPr/>
        </p:nvSpPr>
        <p:spPr>
          <a:xfrm>
            <a:off x="8489950" y="2694940"/>
            <a:ext cx="36868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担心被说坏话，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  <a:p>
            <a:pPr marL="342900" indent="-342900" algn="l"/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惧怕被批评指责。</a:t>
            </a:r>
            <a:endParaRPr lang="zh-CN" altLang="en-US" sz="2800" dirty="0">
              <a:solidFill>
                <a:srgbClr val="008000"/>
              </a:solidFill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3799" name="Text Box 7"/>
          <p:cNvSpPr/>
          <p:nvPr/>
        </p:nvSpPr>
        <p:spPr>
          <a:xfrm>
            <a:off x="508000" y="589915"/>
            <a:ext cx="44196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连绵不断的雨纷纷而下</a:t>
            </a:r>
            <a:endParaRPr lang="zh-CN" altLang="en-US" sz="32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800" name="Text Box 8"/>
          <p:cNvSpPr/>
          <p:nvPr/>
        </p:nvSpPr>
        <p:spPr>
          <a:xfrm>
            <a:off x="9765030" y="574675"/>
            <a:ext cx="14382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冲向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801" name="Text Box 9"/>
          <p:cNvSpPr/>
          <p:nvPr/>
        </p:nvSpPr>
        <p:spPr>
          <a:xfrm>
            <a:off x="789940" y="1666240"/>
            <a:ext cx="28676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隐藏起光辉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802" name="Text Box 10"/>
          <p:cNvSpPr/>
          <p:nvPr/>
        </p:nvSpPr>
        <p:spPr>
          <a:xfrm>
            <a:off x="3942715" y="1665923"/>
            <a:ext cx="11509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隐没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3805" name="Text Box 13"/>
          <p:cNvSpPr/>
          <p:nvPr/>
        </p:nvSpPr>
        <p:spPr>
          <a:xfrm>
            <a:off x="3957955" y="2690495"/>
            <a:ext cx="11512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这座</a:t>
            </a:r>
            <a:endParaRPr lang="zh-CN" altLang="en-US" sz="36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8635" y="4097655"/>
            <a:ext cx="11329035" cy="248031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rtlCol="0"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algn="l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像那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连绵不断的雨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纷纷而下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，接连几个月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没有天气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放晴，阴冷的风怒吼，浑浊的浪冲向天空；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太阳和星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星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隐藏起光辉，山岳隐没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在阴云中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；商人和旅客不能前行，桅杆倒下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船桨断折；傍晚天色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昏暗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，虎在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长啸，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猿在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哀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啼。 （这时）登上这座楼啊，就会产生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离开国都、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怀念家乡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、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担心被说坏话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、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惧怕被批评指责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的情怀，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（会觉得）满眼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萧条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的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景象，感慨到极点而悲伤了啊。 </a:t>
            </a:r>
            <a:endParaRPr lang="en-US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8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3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8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33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8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43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48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/>
      <p:bldP spid="33796" grpId="0" bldLvl="0"/>
      <p:bldP spid="33797" grpId="0" bldLvl="0"/>
      <p:bldP spid="33798" grpId="0" bldLvl="0"/>
      <p:bldP spid="33799" grpId="0" bldLvl="0"/>
      <p:bldP spid="33800" grpId="0" bldLvl="0"/>
      <p:bldP spid="33801" grpId="0" bldLvl="0"/>
      <p:bldP spid="33802" grpId="0" bldLvl="0"/>
      <p:bldP spid="33805" grpId="0" bldLvl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2"/>
          <p:cNvSpPr/>
          <p:nvPr/>
        </p:nvSpPr>
        <p:spPr>
          <a:xfrm>
            <a:off x="349885" y="138430"/>
            <a:ext cx="11467465" cy="4078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 eaLnBrk="0" hangingPunct="0">
              <a:lnSpc>
                <a:spcPct val="80000"/>
              </a:lnSpc>
            </a:pPr>
            <a:r>
              <a:rPr lang="en-US" altLang="zh-CN" sz="360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华文中宋" panose="02010600040101010101" pitchFamily="2" charset="-122"/>
              </a:rPr>
              <a:t>     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至若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春和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景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明，波澜不惊，上下天光，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一碧万顷；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  <a:buChar char="•"/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沙鸥翔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集</a:t>
            </a:r>
            <a:r>
              <a:rPr lang="zh-CN" altLang="en-US" sz="3600" b="1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锦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鳞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游泳；岸芷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汀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兰，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郁郁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青青。而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或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长烟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一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空，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皓月千里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，浮光跃金，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静影沉璧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，渔歌互答，此</a:t>
            </a: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endParaRPr lang="zh-CN" altLang="en-US" sz="3600" b="1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乐何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极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。登斯楼也，则有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心旷神怡</a:t>
            </a:r>
            <a:r>
              <a:rPr lang="zh-CN" altLang="en-US" sz="3600" b="1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宠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辱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偕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忘，</a:t>
            </a:r>
            <a:r>
              <a:rPr lang="zh-CN" altLang="en-US" sz="3600" b="1" dirty="0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把</a:t>
            </a: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酒临</a:t>
            </a:r>
            <a:endParaRPr lang="zh-CN" altLang="en-US" sz="3600" b="1" dirty="0">
              <a:solidFill>
                <a:srgbClr val="FF3300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endParaRPr lang="zh-CN" altLang="en-US" sz="3600" b="1" dirty="0">
              <a:solidFill>
                <a:srgbClr val="A50021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  <a:p>
            <a:pPr marL="342900" indent="-342900" algn="l" eaLnBrk="0" hangingPunct="0">
              <a:lnSpc>
                <a:spcPct val="80000"/>
              </a:lnSpc>
            </a:pPr>
            <a:r>
              <a:rPr lang="zh-CN" altLang="en-US" sz="3600" b="1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风，其喜洋洋者矣。</a:t>
            </a:r>
            <a:r>
              <a:rPr lang="zh-CN" altLang="en-US" sz="3600" b="1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  <a:sym typeface="隶书" panose="02010509060101010101" pitchFamily="1" charset="-122"/>
              </a:rPr>
              <a:t> </a:t>
            </a:r>
            <a:endParaRPr lang="zh-CN" altLang="en-US" sz="3600" b="1" dirty="0">
              <a:solidFill>
                <a:srgbClr val="A50021"/>
              </a:solidFill>
              <a:latin typeface="隶书" panose="02010509060101010101" pitchFamily="1" charset="-122"/>
              <a:ea typeface="隶书" panose="02010509060101010101" pitchFamily="1" charset="-122"/>
              <a:sym typeface="隶书" panose="02010509060101010101" pitchFamily="1" charset="-122"/>
            </a:endParaRPr>
          </a:p>
        </p:txBody>
      </p:sp>
      <p:sp>
        <p:nvSpPr>
          <p:cNvPr id="35843" name="Text Box 3"/>
          <p:cNvSpPr/>
          <p:nvPr/>
        </p:nvSpPr>
        <p:spPr>
          <a:xfrm>
            <a:off x="2705100" y="529590"/>
            <a:ext cx="11518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日光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44" name="Text Box 4"/>
          <p:cNvSpPr/>
          <p:nvPr/>
        </p:nvSpPr>
        <p:spPr>
          <a:xfrm>
            <a:off x="9525000" y="1051560"/>
            <a:ext cx="309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endParaRPr sz="280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5845" name="Text Box 5"/>
          <p:cNvSpPr/>
          <p:nvPr/>
        </p:nvSpPr>
        <p:spPr>
          <a:xfrm>
            <a:off x="349885" y="2267585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全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46" name="Text Box 6"/>
          <p:cNvSpPr/>
          <p:nvPr/>
        </p:nvSpPr>
        <p:spPr>
          <a:xfrm>
            <a:off x="6059805" y="2267585"/>
            <a:ext cx="56407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静静的月影像沉入水中的玉璧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47" name="Text Box 7"/>
          <p:cNvSpPr/>
          <p:nvPr/>
        </p:nvSpPr>
        <p:spPr>
          <a:xfrm>
            <a:off x="7670165" y="312229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荣耀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48" name="Text Box 8"/>
          <p:cNvSpPr/>
          <p:nvPr/>
        </p:nvSpPr>
        <p:spPr>
          <a:xfrm>
            <a:off x="8763000" y="3121978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一起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49" name="Text Box 9"/>
          <p:cNvSpPr/>
          <p:nvPr/>
        </p:nvSpPr>
        <p:spPr>
          <a:xfrm>
            <a:off x="8763000" y="5471160"/>
            <a:ext cx="309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endParaRPr sz="2800">
              <a:latin typeface="Times New Roman" panose="02020603050405020304" pitchFamily="2" charset="0"/>
              <a:ea typeface="宋体" panose="02010600030101010101" pitchFamily="2" charset="-122"/>
              <a:sym typeface="Times New Roman" panose="02020603050405020304" pitchFamily="2" charset="0"/>
            </a:endParaRPr>
          </a:p>
        </p:txBody>
      </p:sp>
      <p:sp>
        <p:nvSpPr>
          <p:cNvPr id="35850" name="Text Box 10"/>
          <p:cNvSpPr/>
          <p:nvPr/>
        </p:nvSpPr>
        <p:spPr>
          <a:xfrm>
            <a:off x="10207625" y="3121978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持，执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2" name="Text Box 12"/>
          <p:cNvSpPr/>
          <p:nvPr/>
        </p:nvSpPr>
        <p:spPr>
          <a:xfrm>
            <a:off x="5633720" y="1407478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小洲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3" name="Text Box 13"/>
          <p:cNvSpPr/>
          <p:nvPr/>
        </p:nvSpPr>
        <p:spPr>
          <a:xfrm>
            <a:off x="1507490" y="1420178"/>
            <a:ext cx="14398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停息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4" name="Text Box 14"/>
          <p:cNvSpPr/>
          <p:nvPr/>
        </p:nvSpPr>
        <p:spPr>
          <a:xfrm>
            <a:off x="2947670" y="1407795"/>
            <a:ext cx="21463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美丽的鱼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5" name="Text Box 15"/>
          <p:cNvSpPr/>
          <p:nvPr/>
        </p:nvSpPr>
        <p:spPr>
          <a:xfrm>
            <a:off x="6931025" y="1420813"/>
            <a:ext cx="3276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形容草木茂盛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6" name="Text Box 16"/>
          <p:cNvSpPr/>
          <p:nvPr/>
        </p:nvSpPr>
        <p:spPr>
          <a:xfrm>
            <a:off x="10073323" y="1359535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或许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7" name="Text Box 17"/>
          <p:cNvSpPr/>
          <p:nvPr/>
        </p:nvSpPr>
        <p:spPr>
          <a:xfrm>
            <a:off x="1125220" y="3122295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尽头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59" name="Rectangle 19"/>
          <p:cNvSpPr/>
          <p:nvPr/>
        </p:nvSpPr>
        <p:spPr>
          <a:xfrm>
            <a:off x="1467485" y="2221865"/>
            <a:ext cx="44926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2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皎洁的月光一泻千里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35860" name="Rectangle 20"/>
          <p:cNvSpPr/>
          <p:nvPr/>
        </p:nvSpPr>
        <p:spPr>
          <a:xfrm>
            <a:off x="3638868" y="3122295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 algn="l">
              <a:spcBef>
                <a:spcPct val="20000"/>
              </a:spcBef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Times New Roman" panose="02020603050405020304" pitchFamily="2" charset="0"/>
              </a:rPr>
              <a:t>心胸开阔，精神愉快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Times New Roman" panose="02020603050405020304" pitchFamily="2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9100" y="4217035"/>
            <a:ext cx="11329035" cy="248031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rtlCol="0"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algn="l" eaLnBrk="1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到了春风和煦，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日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光明媚的时候，湖面平静，没有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风浪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，天色湖光相接，一片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青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绿，广阔无际；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沙洲上的鸟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时而飞翔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时而停歇，美丽的鱼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（在水中）畅游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岸上与小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洲上的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花草，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茂盛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并且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青绿。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偶尔或许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大片烟雾完全消散，皎洁的月光一泻千里，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浮动的光像跳跃的金子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，静静的月影像沉入水中的玉璧，渔夫的歌声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在你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唱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我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和，这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样的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乐趣哪有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尽头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！ 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这时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）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登上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这座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楼，就会感到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心胸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开阔，精神愉快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荣耀和屈辱一并忘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掉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，端着酒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，迎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着风，那</a:t>
            </a:r>
            <a:r>
              <a:rPr 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是喜气洋洋的欢乐啊！</a:t>
            </a:r>
            <a:r>
              <a:rPr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</a:t>
            </a:r>
            <a:endParaRPr lang="en-US" altLang="zh-CN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3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8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3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8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3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8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49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54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65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70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ldLvl="0"/>
      <p:bldP spid="35845" grpId="0" bldLvl="0"/>
      <p:bldP spid="35846" grpId="0" bldLvl="0"/>
      <p:bldP spid="35847" grpId="0" bldLvl="0"/>
      <p:bldP spid="35848" grpId="0" bldLvl="0"/>
      <p:bldP spid="35850" grpId="0" bldLvl="0"/>
      <p:bldP spid="35852" grpId="0" bldLvl="0"/>
      <p:bldP spid="35853" grpId="0" bldLvl="0"/>
      <p:bldP spid="35854" grpId="0" bldLvl="0"/>
      <p:bldP spid="35855" grpId="0" bldLvl="0"/>
      <p:bldP spid="35856" grpId="0" bldLvl="0"/>
      <p:bldP spid="35857" grpId="0" bldLvl="0"/>
      <p:bldP spid="35859" grpId="0" bldLvl="0"/>
      <p:bldP spid="35860" grpId="0" bldLvl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灯片编号占位符 3"/>
          <p:cNvSpPr txBox="1">
            <a:spLocks noGrp="1"/>
          </p:cNvSpPr>
          <p:nvPr>
            <p:ph type="sldNum" sz="quarter" idx="12"/>
          </p:nvPr>
        </p:nvSpPr>
        <p:spPr/>
        <p:txBody>
          <a:bodyPr anchor="b"/>
          <a:lstStyle>
            <a:lvl1pPr marL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 sz="1000" dirty="0"/>
            </a:fld>
            <a:endParaRPr lang="en-US" altLang="zh-CN" sz="1000" dirty="0"/>
          </a:p>
        </p:txBody>
      </p:sp>
      <p:sp>
        <p:nvSpPr>
          <p:cNvPr id="116738" name="Rectangle 2"/>
          <p:cNvSpPr/>
          <p:nvPr/>
        </p:nvSpPr>
        <p:spPr>
          <a:xfrm>
            <a:off x="3142615" y="1144270"/>
            <a:ext cx="3241040" cy="2676525"/>
          </a:xfrm>
          <a:prstGeom prst="rect">
            <a:avLst/>
          </a:prstGeom>
          <a:solidFill>
            <a:srgbClr val="B2B2B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2800" b="1" dirty="0">
                <a:solidFill>
                  <a:srgbClr val="FFFF66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FFFF66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若夫霪雨霏霏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连月不开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阴风怒号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浊浪排空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日星隐曜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山岳潜形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商旅不行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樯倾楫摧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薄暮冥冥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虎啸猿啼</a:t>
            </a:r>
            <a:r>
              <a:rPr lang="en-US" altLang="zh-CN" sz="2800" b="1" dirty="0">
                <a:solidFill>
                  <a:srgbClr val="FFFF00"/>
                </a:solidFill>
                <a:latin typeface="Arial" panose="020B0604020202020204" pitchFamily="34" charset="0"/>
              </a:rPr>
              <a:t>.</a:t>
            </a:r>
            <a:endParaRPr lang="en-US" altLang="zh-CN" sz="28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16739" name="Rectangle 3"/>
          <p:cNvSpPr/>
          <p:nvPr/>
        </p:nvSpPr>
        <p:spPr>
          <a:xfrm>
            <a:off x="4079558" y="2020253"/>
            <a:ext cx="1042987" cy="863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1" charset="-122"/>
              </a:rPr>
              <a:t>阴</a:t>
            </a:r>
            <a:endParaRPr lang="zh-CN" altLang="en-US" sz="40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37893" name="Rectangle 4"/>
          <p:cNvSpPr/>
          <p:nvPr/>
        </p:nvSpPr>
        <p:spPr>
          <a:xfrm>
            <a:off x="3143250" y="485457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4" name="Rectangle 5"/>
          <p:cNvSpPr/>
          <p:nvPr/>
        </p:nvSpPr>
        <p:spPr>
          <a:xfrm>
            <a:off x="2855913" y="4133850"/>
            <a:ext cx="914400" cy="368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5" name="Rectangle 6"/>
          <p:cNvSpPr/>
          <p:nvPr/>
        </p:nvSpPr>
        <p:spPr>
          <a:xfrm>
            <a:off x="5664200" y="535781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6" name="AutoShape 7"/>
          <p:cNvSpPr/>
          <p:nvPr/>
        </p:nvSpPr>
        <p:spPr>
          <a:xfrm>
            <a:off x="4079875" y="2884093"/>
            <a:ext cx="485775" cy="553241"/>
          </a:xfrm>
          <a:prstGeom prst="downArrow">
            <a:avLst>
              <a:gd name="adj1" fmla="val 50000"/>
              <a:gd name="adj2" fmla="val 76143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7" name="AutoShape 8"/>
          <p:cNvSpPr/>
          <p:nvPr/>
        </p:nvSpPr>
        <p:spPr>
          <a:xfrm>
            <a:off x="3863975" y="2893022"/>
            <a:ext cx="485775" cy="535382"/>
          </a:xfrm>
          <a:prstGeom prst="downArrow">
            <a:avLst>
              <a:gd name="adj1" fmla="val 50000"/>
              <a:gd name="adj2" fmla="val 68790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9" name="AutoShape 10"/>
          <p:cNvSpPr/>
          <p:nvPr/>
        </p:nvSpPr>
        <p:spPr>
          <a:xfrm>
            <a:off x="3792538" y="2902844"/>
            <a:ext cx="485775" cy="517326"/>
          </a:xfrm>
          <a:prstGeom prst="downArrow">
            <a:avLst>
              <a:gd name="adj1" fmla="val 50000"/>
              <a:gd name="adj2" fmla="val 61356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0" name="AutoShape 11"/>
          <p:cNvSpPr/>
          <p:nvPr/>
        </p:nvSpPr>
        <p:spPr>
          <a:xfrm>
            <a:off x="3863975" y="2916437"/>
            <a:ext cx="345598" cy="377427"/>
          </a:xfrm>
          <a:prstGeom prst="downArrow">
            <a:avLst>
              <a:gd name="adj1" fmla="val 50000"/>
              <a:gd name="adj2" fmla="val 25555"/>
            </a:avLst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1" name="AutoShape 12"/>
          <p:cNvSpPr/>
          <p:nvPr/>
        </p:nvSpPr>
        <p:spPr>
          <a:xfrm>
            <a:off x="3216275" y="2664619"/>
            <a:ext cx="863600" cy="449262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2" name="Line 13"/>
          <p:cNvSpPr/>
          <p:nvPr/>
        </p:nvSpPr>
        <p:spPr>
          <a:xfrm>
            <a:off x="9048750" y="2636838"/>
            <a:ext cx="0" cy="1008062"/>
          </a:xfrm>
          <a:prstGeom prst="line">
            <a:avLst/>
          </a:prstGeom>
          <a:ln w="9525">
            <a:noFill/>
          </a:ln>
        </p:spPr>
      </p:sp>
      <p:sp>
        <p:nvSpPr>
          <p:cNvPr id="37903" name="AutoShape 14"/>
          <p:cNvSpPr/>
          <p:nvPr/>
        </p:nvSpPr>
        <p:spPr>
          <a:xfrm>
            <a:off x="9191625" y="2709070"/>
            <a:ext cx="382110" cy="503237"/>
          </a:xfrm>
          <a:prstGeom prst="downArrow">
            <a:avLst>
              <a:gd name="adj1" fmla="val 50000"/>
              <a:gd name="adj2" fmla="val 186812"/>
            </a:avLst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51" name="AutoShape 15"/>
          <p:cNvSpPr/>
          <p:nvPr/>
        </p:nvSpPr>
        <p:spPr>
          <a:xfrm>
            <a:off x="7608888" y="3290195"/>
            <a:ext cx="647700" cy="463349"/>
          </a:xfrm>
          <a:prstGeom prst="downArrow">
            <a:avLst>
              <a:gd name="adj1" fmla="val 50000"/>
              <a:gd name="adj2" fmla="val 29350"/>
            </a:avLst>
          </a:prstGeom>
          <a:solidFill>
            <a:srgbClr val="FF3300"/>
          </a:solidFill>
          <a:ln w="9525">
            <a:noFill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52" name="Rectangle 16"/>
          <p:cNvSpPr/>
          <p:nvPr/>
        </p:nvSpPr>
        <p:spPr>
          <a:xfrm>
            <a:off x="6573520" y="965200"/>
            <a:ext cx="4231005" cy="310769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   2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、至若春和景明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波澜不惊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上下天光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一碧万顷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沙鸥翔集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锦鳞游泳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;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岸芷汀兰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郁郁青青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.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而或长烟一空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皓月千里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浮光跃金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静影沉璧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渔歌互答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此乐何极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!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16753" name="Rectangle 17"/>
          <p:cNvSpPr/>
          <p:nvPr/>
        </p:nvSpPr>
        <p:spPr>
          <a:xfrm>
            <a:off x="8039100" y="2020729"/>
            <a:ext cx="1152525" cy="829945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隶书" panose="02010509060101010101" pitchFamily="1" charset="-122"/>
              </a:rPr>
              <a:t>晴</a:t>
            </a:r>
            <a:endParaRPr lang="zh-CN" altLang="en-US" sz="48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54" name="Rectangle 18"/>
          <p:cNvSpPr/>
          <p:nvPr/>
        </p:nvSpPr>
        <p:spPr>
          <a:xfrm>
            <a:off x="6696075" y="4502150"/>
            <a:ext cx="3698240" cy="206121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、登斯楼也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则有心旷神怡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宠辱偕忘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把酒临风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其喜洋洋者矣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.</a:t>
            </a:r>
            <a:endParaRPr lang="en-US" altLang="zh-CN" sz="3200" b="1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37908" name="Oval 19"/>
          <p:cNvSpPr/>
          <p:nvPr/>
        </p:nvSpPr>
        <p:spPr>
          <a:xfrm>
            <a:off x="2063750" y="3999940"/>
            <a:ext cx="577700" cy="63612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56" name="Rectangle 20"/>
          <p:cNvSpPr/>
          <p:nvPr/>
        </p:nvSpPr>
        <p:spPr>
          <a:xfrm>
            <a:off x="7951788" y="4896327"/>
            <a:ext cx="1096962" cy="829945"/>
          </a:xfrm>
          <a:prstGeom prst="rect">
            <a:avLst/>
          </a:prstGeom>
          <a:solidFill>
            <a:srgbClr val="FF66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隶书" panose="02010509060101010101" pitchFamily="1" charset="-122"/>
              </a:rPr>
              <a:t>喜</a:t>
            </a:r>
            <a:endParaRPr lang="zh-CN" altLang="en-US" sz="48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57" name="Text Box 21"/>
          <p:cNvSpPr txBox="1"/>
          <p:nvPr/>
        </p:nvSpPr>
        <p:spPr>
          <a:xfrm>
            <a:off x="535305" y="1398905"/>
            <a:ext cx="798195" cy="4824413"/>
          </a:xfrm>
          <a:prstGeom prst="rect">
            <a:avLst/>
          </a:prstGeom>
          <a:solidFill>
            <a:srgbClr val="FDB9A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 algn="l">
              <a:spcBef>
                <a:spcPct val="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1" charset="-122"/>
              </a:rPr>
              <a:t>迁     客        骚     人</a:t>
            </a:r>
            <a:endParaRPr lang="zh-CN" altLang="en-US" sz="40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58" name="Oval 22"/>
          <p:cNvSpPr/>
          <p:nvPr/>
        </p:nvSpPr>
        <p:spPr>
          <a:xfrm>
            <a:off x="1630363" y="1602770"/>
            <a:ext cx="720725" cy="1510605"/>
          </a:xfrm>
          <a:prstGeom prst="ellipse">
            <a:avLst/>
          </a:prstGeom>
          <a:solidFill>
            <a:srgbClr val="FF66CC"/>
          </a:solidFill>
          <a:ln w="9525" cap="flat" cmpd="sng">
            <a:solidFill>
              <a:srgbClr val="FF66CC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隶书" panose="02010509060101010101" pitchFamily="1" charset="-122"/>
              </a:rPr>
              <a:t>览物</a:t>
            </a:r>
            <a:endParaRPr lang="zh-CN" altLang="en-US" sz="32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59" name="Oval 23"/>
          <p:cNvSpPr/>
          <p:nvPr/>
        </p:nvSpPr>
        <p:spPr>
          <a:xfrm>
            <a:off x="1630363" y="4501988"/>
            <a:ext cx="720725" cy="1507815"/>
          </a:xfrm>
          <a:prstGeom prst="ellipse">
            <a:avLst/>
          </a:prstGeom>
          <a:solidFill>
            <a:srgbClr val="FF66CC"/>
          </a:solidFill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隶书" panose="02010509060101010101" pitchFamily="1" charset="-122"/>
              </a:rPr>
              <a:t>之情</a:t>
            </a:r>
            <a:endParaRPr lang="zh-CN" altLang="en-US" sz="32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60" name="AutoShape 24"/>
          <p:cNvSpPr/>
          <p:nvPr/>
        </p:nvSpPr>
        <p:spPr>
          <a:xfrm>
            <a:off x="2567305" y="2172813"/>
            <a:ext cx="504825" cy="611186"/>
          </a:xfrm>
          <a:prstGeom prst="notchedRightArrow">
            <a:avLst>
              <a:gd name="adj1" fmla="val 50000"/>
              <a:gd name="adj2" fmla="val 2598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61" name="AutoShape 25"/>
          <p:cNvSpPr/>
          <p:nvPr/>
        </p:nvSpPr>
        <p:spPr>
          <a:xfrm>
            <a:off x="2580323" y="4962368"/>
            <a:ext cx="504825" cy="611186"/>
          </a:xfrm>
          <a:prstGeom prst="notchedRightArrow">
            <a:avLst>
              <a:gd name="adj1" fmla="val 50000"/>
              <a:gd name="adj2" fmla="val 2598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15" name="Oval 26"/>
          <p:cNvSpPr/>
          <p:nvPr/>
        </p:nvSpPr>
        <p:spPr>
          <a:xfrm>
            <a:off x="3648075" y="1047190"/>
            <a:ext cx="577700" cy="63612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6764" name="Text Box 28"/>
          <p:cNvSpPr txBox="1"/>
          <p:nvPr/>
        </p:nvSpPr>
        <p:spPr>
          <a:xfrm>
            <a:off x="10995025" y="260350"/>
            <a:ext cx="736600" cy="6191250"/>
          </a:xfrm>
          <a:prstGeom prst="rect">
            <a:avLst/>
          </a:prstGeom>
          <a:solidFill>
            <a:srgbClr val="FDB9A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隶书" panose="02010509060101010101" pitchFamily="1" charset="-122"/>
              </a:rPr>
              <a:t> 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</a:rPr>
              <a:t>因景阴睛和职升降而或喜或悲</a:t>
            </a:r>
            <a:endParaRPr lang="zh-CN" altLang="en-US" sz="3600" b="1" dirty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16765" name="Rectangle 29"/>
          <p:cNvSpPr/>
          <p:nvPr/>
        </p:nvSpPr>
        <p:spPr>
          <a:xfrm>
            <a:off x="3216275" y="4467384"/>
            <a:ext cx="2879725" cy="181483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>
              <a:spcBef>
                <a:spcPct val="0"/>
              </a:spcBef>
            </a:pPr>
            <a:r>
              <a:rPr lang="en-US" altLang="zh-CN" sz="2800" b="1" dirty="0">
                <a:solidFill>
                  <a:srgbClr val="FFFF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FFFF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zh-CN" altLang="en-US" sz="2800" b="1" dirty="0">
                <a:solidFill>
                  <a:srgbClr val="FF33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登斯楼也</a:t>
            </a:r>
            <a:r>
              <a:rPr lang="en-US" altLang="zh-CN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则</a:t>
            </a:r>
            <a:endParaRPr lang="zh-CN" altLang="en-US" sz="2800" b="1" dirty="0">
              <a:solidFill>
                <a:srgbClr val="FFFF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有去国怀乡</a:t>
            </a:r>
            <a:r>
              <a:rPr lang="en-US" altLang="zh-CN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忧谗畏讥</a:t>
            </a:r>
            <a:r>
              <a:rPr lang="en-US" altLang="zh-CN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满目萧然</a:t>
            </a:r>
            <a:r>
              <a:rPr lang="en-US" altLang="zh-CN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endParaRPr lang="en-US" altLang="zh-CN" sz="2800" b="1" dirty="0">
              <a:solidFill>
                <a:srgbClr val="FFFF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感极而悲者矣</a:t>
            </a:r>
            <a:r>
              <a:rPr lang="en-US" altLang="zh-CN" sz="28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.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6766" name="Rectangle 30"/>
          <p:cNvSpPr/>
          <p:nvPr/>
        </p:nvSpPr>
        <p:spPr>
          <a:xfrm>
            <a:off x="4043045" y="4872038"/>
            <a:ext cx="1079500" cy="792162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隶书" panose="02010509060101010101" pitchFamily="1" charset="-122"/>
              </a:rPr>
              <a:t>悲</a:t>
            </a:r>
            <a:endParaRPr lang="zh-CN" altLang="en-US" sz="4800" b="1" dirty="0"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2950" name="Text Box 6"/>
          <p:cNvSpPr txBox="1"/>
          <p:nvPr/>
        </p:nvSpPr>
        <p:spPr>
          <a:xfrm>
            <a:off x="749935" y="211455"/>
            <a:ext cx="10035540" cy="706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迁客骚人</a:t>
            </a: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览了何物，有了何情？</a:t>
            </a:r>
            <a:endParaRPr lang="en-US" altLang="zh-CN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bldLvl="0" animBg="1"/>
      <p:bldP spid="116739" grpId="0" bldLvl="0" animBg="1"/>
      <p:bldP spid="116751" grpId="0" bldLvl="0" animBg="1"/>
      <p:bldP spid="116752" grpId="0" bldLvl="0" animBg="1"/>
      <p:bldP spid="116753" grpId="0" bldLvl="0" animBg="1"/>
      <p:bldP spid="116754" grpId="0" bldLvl="0" animBg="1"/>
      <p:bldP spid="116756" grpId="0" bldLvl="0" animBg="1"/>
      <p:bldP spid="116757" grpId="0" bldLvl="0" animBg="1"/>
      <p:bldP spid="116758" grpId="0" bldLvl="0" animBg="1"/>
      <p:bldP spid="116759" grpId="0" bldLvl="0" animBg="1"/>
      <p:bldP spid="116760" grpId="0" bldLvl="0" animBg="1"/>
      <p:bldP spid="116761" grpId="0" bldLvl="0" animBg="1"/>
      <p:bldP spid="116764" grpId="0" bldLvl="0" animBg="1"/>
      <p:bldP spid="116765" grpId="0" bldLvl="0" animBg="1"/>
      <p:bldP spid="11676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50" name="Text Box 6"/>
          <p:cNvSpPr txBox="1"/>
          <p:nvPr/>
        </p:nvSpPr>
        <p:spPr>
          <a:xfrm>
            <a:off x="2593975" y="333375"/>
            <a:ext cx="8496300" cy="706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0"/>
              </a:spcBef>
            </a:pP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所有人都是这样吗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？</a:t>
            </a:r>
            <a:endParaRPr lang="en-US" altLang="zh-CN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620" y="4036060"/>
            <a:ext cx="7604760" cy="2730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2"/>
          <p:cNvSpPr/>
          <p:nvPr/>
        </p:nvSpPr>
        <p:spPr>
          <a:xfrm>
            <a:off x="461010" y="260350"/>
            <a:ext cx="11444605" cy="3192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lnSpc>
                <a:spcPct val="8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      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嗟夫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！予尝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求</a:t>
            </a:r>
            <a:r>
              <a:rPr lang="zh-CN" altLang="en-US" sz="3600" b="1" dirty="0">
                <a:solidFill>
                  <a:srgbClr val="6666FF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古仁人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之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心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或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异二者之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为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，何哉？</a:t>
            </a:r>
            <a:endParaRPr lang="zh-CN" altLang="en-US" sz="3600" b="1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endParaRPr lang="zh-CN" altLang="en-US" sz="3600" b="1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不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以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物喜，不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以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己悲，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居庙堂之高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，则忧其民；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处江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湖之远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，则忧其君。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是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进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亦忧，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退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亦忧；然则何时而</a:t>
            </a:r>
            <a:endParaRPr lang="zh-CN" altLang="en-US" sz="3600" b="1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endParaRPr lang="zh-CN" altLang="en-US" sz="3600" b="1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>
              <a:lnSpc>
                <a:spcPct val="80000"/>
              </a:lnSpc>
            </a:pP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乐耶？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其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必曰“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先天下之忧而忧，后天下之乐而乐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”乎。</a:t>
            </a:r>
            <a:endParaRPr lang="zh-CN" altLang="en-US" sz="3600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15" name="Text Box 3"/>
          <p:cNvSpPr/>
          <p:nvPr/>
        </p:nvSpPr>
        <p:spPr>
          <a:xfrm>
            <a:off x="811530" y="620713"/>
            <a:ext cx="24479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叹词，唉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16" name="Text Box 4"/>
          <p:cNvSpPr/>
          <p:nvPr/>
        </p:nvSpPr>
        <p:spPr>
          <a:xfrm>
            <a:off x="3094990" y="621030"/>
            <a:ext cx="10083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探求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17" name="Text Box 5"/>
          <p:cNvSpPr/>
          <p:nvPr/>
        </p:nvSpPr>
        <p:spPr>
          <a:xfrm>
            <a:off x="4103053" y="621030"/>
            <a:ext cx="3311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古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代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品德高尚的人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19" name="Text Box 7"/>
          <p:cNvSpPr/>
          <p:nvPr/>
        </p:nvSpPr>
        <p:spPr>
          <a:xfrm>
            <a:off x="7414895" y="620713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或许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1" name="Text Box 9"/>
          <p:cNvSpPr/>
          <p:nvPr/>
        </p:nvSpPr>
        <p:spPr>
          <a:xfrm>
            <a:off x="618173" y="1511300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因为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2" name="Text Box 10"/>
          <p:cNvSpPr/>
          <p:nvPr/>
        </p:nvSpPr>
        <p:spPr>
          <a:xfrm>
            <a:off x="3096578" y="1511300"/>
            <a:ext cx="15843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因为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3" name="Text Box 11"/>
          <p:cNvSpPr/>
          <p:nvPr/>
        </p:nvSpPr>
        <p:spPr>
          <a:xfrm>
            <a:off x="4597400" y="2384425"/>
            <a:ext cx="10033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这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样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4" name="Text Box 12"/>
          <p:cNvSpPr/>
          <p:nvPr/>
        </p:nvSpPr>
        <p:spPr>
          <a:xfrm>
            <a:off x="5000625" y="1510983"/>
            <a:ext cx="27003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在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朝廷做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官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5" name="Text Box 13"/>
          <p:cNvSpPr/>
          <p:nvPr/>
        </p:nvSpPr>
        <p:spPr>
          <a:xfrm>
            <a:off x="7727950" y="1511300"/>
            <a:ext cx="48082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被贬谪到边远地区做地方官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8" name="Text Box 16"/>
          <p:cNvSpPr/>
          <p:nvPr/>
        </p:nvSpPr>
        <p:spPr>
          <a:xfrm>
            <a:off x="3580130" y="3285490"/>
            <a:ext cx="73145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在天下人忧之前先忧，在天下人乐之后才乐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8315" y="3883660"/>
            <a:ext cx="11329035" cy="2738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rtlCol="0"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algn="l" eaLnBrk="1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        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唉！我曾经探求古代品德高尚的人的心思，或许不同于以上两种</a:t>
            </a: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表现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为什么</a:t>
            </a:r>
            <a:r>
              <a:rPr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呢？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 不因外物和自己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处境的变化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而喜悲，在朝廷做官就为百姓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；被贬谪到边远地区做地方官就为君主担忧。这样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（他们）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是在朝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为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官也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退居江湖为民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忧虑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。 （既然这样），那么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，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什么时候才快乐呢？他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大概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一定会说：“在天下人忧之前先忧，在天下人乐之后才乐”吧。 </a:t>
            </a:r>
            <a:endParaRPr lang="en-US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2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7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2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52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ldLvl="0"/>
      <p:bldP spid="38916" grpId="0" bldLvl="0"/>
      <p:bldP spid="38917" grpId="0" bldLvl="0"/>
      <p:bldP spid="38919" grpId="0" bldLvl="0"/>
      <p:bldP spid="38921" grpId="0" bldLvl="0"/>
      <p:bldP spid="38922" grpId="0" bldLvl="0"/>
      <p:bldP spid="38923" grpId="0" bldLvl="0"/>
      <p:bldP spid="38924" grpId="0" bldLvl="0"/>
      <p:bldP spid="38925" grpId="0" bldLvl="0"/>
      <p:bldP spid="38928" grpId="0" bldLvl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灯片编号占位符 3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 sz="1400" dirty="0"/>
            </a:fld>
            <a:endParaRPr lang="en-US" altLang="zh-CN" sz="1400" dirty="0"/>
          </a:p>
        </p:txBody>
      </p:sp>
      <p:sp>
        <p:nvSpPr>
          <p:cNvPr id="92162" name="Text Box 2"/>
          <p:cNvSpPr txBox="1"/>
          <p:nvPr/>
        </p:nvSpPr>
        <p:spPr>
          <a:xfrm>
            <a:off x="4151313" y="0"/>
            <a:ext cx="44640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迁客骚人的览物之情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63" name="Group 3"/>
          <p:cNvGrpSpPr/>
          <p:nvPr/>
        </p:nvGrpSpPr>
        <p:grpSpPr>
          <a:xfrm>
            <a:off x="3575050" y="476250"/>
            <a:ext cx="5435600" cy="1356758"/>
            <a:chOff x="1361" y="482"/>
            <a:chExt cx="3016" cy="771"/>
          </a:xfrm>
        </p:grpSpPr>
        <p:sp>
          <p:nvSpPr>
            <p:cNvPr id="39967" name="Text Box 4"/>
            <p:cNvSpPr txBox="1"/>
            <p:nvPr/>
          </p:nvSpPr>
          <p:spPr>
            <a:xfrm>
              <a:off x="1361" y="572"/>
              <a:ext cx="385" cy="6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400" b="1" dirty="0">
                  <a:solidFill>
                    <a:schemeClr val="tx1"/>
                  </a:solidFill>
                  <a:latin typeface="楷体_GB2312" pitchFamily="49" charset="-122"/>
                  <a:ea typeface="楷体_GB2312" pitchFamily="49" charset="-122"/>
                </a:rPr>
                <a:t>以物</a:t>
              </a:r>
              <a:r>
                <a:rPr lang="zh-CN" altLang="en-US" sz="24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喜</a:t>
              </a:r>
              <a:endPara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8" name="Text Box 5"/>
            <p:cNvSpPr txBox="1"/>
            <p:nvPr/>
          </p:nvSpPr>
          <p:spPr>
            <a:xfrm>
              <a:off x="3969" y="546"/>
              <a:ext cx="408" cy="6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以己</a:t>
              </a:r>
              <a:r>
                <a:rPr lang="zh-CN" altLang="en-US" sz="24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悲</a:t>
              </a:r>
              <a:endPara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9" name="AutoShape 6"/>
            <p:cNvSpPr/>
            <p:nvPr/>
          </p:nvSpPr>
          <p:spPr>
            <a:xfrm>
              <a:off x="1701" y="482"/>
              <a:ext cx="2314" cy="537"/>
            </a:xfrm>
            <a:custGeom>
              <a:avLst/>
              <a:gdLst>
                <a:gd name="txL" fmla="*/ 2156 w 21600"/>
                <a:gd name="txT" fmla="*/ 12349 h 21600"/>
                <a:gd name="txR" fmla="*/ 19444 w 21600"/>
                <a:gd name="txB" fmla="*/ 18503 h 21600"/>
              </a:gdLst>
              <a:ahLst/>
              <a:cxnLst>
                <a:cxn ang="17694720">
                  <a:pos x="124" y="0"/>
                </a:cxn>
                <a:cxn ang="11796480">
                  <a:pos x="0" y="10"/>
                </a:cxn>
                <a:cxn ang="5898240">
                  <a:pos x="124" y="11"/>
                </a:cxn>
                <a:cxn ang="0">
                  <a:pos x="248" y="10"/>
                </a:cxn>
              </a:cxnLst>
              <a:rect l="txL" t="txT" r="txR" b="txB"/>
              <a:pathLst>
                <a:path w="21600" h="21600">
                  <a:moveTo>
                    <a:pt x="10800" y="0"/>
                  </a:moveTo>
                  <a:lnTo>
                    <a:pt x="6480" y="6171"/>
                  </a:lnTo>
                  <a:lnTo>
                    <a:pt x="8640" y="6171"/>
                  </a:lnTo>
                  <a:lnTo>
                    <a:pt x="8640" y="12343"/>
                  </a:lnTo>
                  <a:lnTo>
                    <a:pt x="4320" y="12343"/>
                  </a:lnTo>
                  <a:lnTo>
                    <a:pt x="4320" y="9257"/>
                  </a:lnTo>
                  <a:lnTo>
                    <a:pt x="0" y="15429"/>
                  </a:lnTo>
                  <a:lnTo>
                    <a:pt x="4320" y="21600"/>
                  </a:lnTo>
                  <a:lnTo>
                    <a:pt x="4320" y="18514"/>
                  </a:lnTo>
                  <a:lnTo>
                    <a:pt x="17280" y="18514"/>
                  </a:lnTo>
                  <a:lnTo>
                    <a:pt x="17280" y="21600"/>
                  </a:lnTo>
                  <a:lnTo>
                    <a:pt x="21600" y="15429"/>
                  </a:lnTo>
                  <a:lnTo>
                    <a:pt x="17280" y="9257"/>
                  </a:lnTo>
                  <a:lnTo>
                    <a:pt x="17280" y="12343"/>
                  </a:lnTo>
                  <a:lnTo>
                    <a:pt x="12960" y="12343"/>
                  </a:lnTo>
                  <a:lnTo>
                    <a:pt x="12960" y="6171"/>
                  </a:lnTo>
                  <a:lnTo>
                    <a:pt x="15120" y="6171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FF99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2167" name="Text Box 7"/>
          <p:cNvSpPr txBox="1"/>
          <p:nvPr/>
        </p:nvSpPr>
        <p:spPr>
          <a:xfrm>
            <a:off x="5448300" y="1176338"/>
            <a:ext cx="19742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为  自  己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68" name="Text Box 8"/>
          <p:cNvSpPr txBox="1"/>
          <p:nvPr/>
        </p:nvSpPr>
        <p:spPr>
          <a:xfrm>
            <a:off x="4440238" y="1989138"/>
            <a:ext cx="43926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古仁人的思想情感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69" name="Group 9"/>
          <p:cNvGrpSpPr/>
          <p:nvPr/>
        </p:nvGrpSpPr>
        <p:grpSpPr>
          <a:xfrm>
            <a:off x="3648075" y="2492375"/>
            <a:ext cx="5400675" cy="2642659"/>
            <a:chOff x="1383" y="2115"/>
            <a:chExt cx="2994" cy="1577"/>
          </a:xfrm>
        </p:grpSpPr>
        <p:sp>
          <p:nvSpPr>
            <p:cNvPr id="39964" name="AutoShape 10">
              <a:hlinkClick r:id="" action="ppaction://noaction"/>
            </p:cNvPr>
            <p:cNvSpPr/>
            <p:nvPr/>
          </p:nvSpPr>
          <p:spPr>
            <a:xfrm>
              <a:off x="1746" y="2115"/>
              <a:ext cx="2223" cy="537"/>
            </a:xfrm>
            <a:custGeom>
              <a:avLst/>
              <a:gdLst>
                <a:gd name="txL" fmla="*/ 2157 w 21600"/>
                <a:gd name="txT" fmla="*/ 12349 h 21600"/>
                <a:gd name="txR" fmla="*/ 19443 w 21600"/>
                <a:gd name="txB" fmla="*/ 18503 h 21600"/>
              </a:gdLst>
              <a:ahLst/>
              <a:cxnLst>
                <a:cxn ang="17694720">
                  <a:pos x="114" y="0"/>
                </a:cxn>
                <a:cxn ang="11796480">
                  <a:pos x="0" y="10"/>
                </a:cxn>
                <a:cxn ang="5898240">
                  <a:pos x="114" y="11"/>
                </a:cxn>
                <a:cxn ang="0">
                  <a:pos x="229" y="10"/>
                </a:cxn>
              </a:cxnLst>
              <a:rect l="txL" t="txT" r="txR" b="txB"/>
              <a:pathLst>
                <a:path w="21600" h="21600">
                  <a:moveTo>
                    <a:pt x="10800" y="0"/>
                  </a:moveTo>
                  <a:lnTo>
                    <a:pt x="6480" y="6171"/>
                  </a:lnTo>
                  <a:lnTo>
                    <a:pt x="8640" y="6171"/>
                  </a:lnTo>
                  <a:lnTo>
                    <a:pt x="8640" y="12343"/>
                  </a:lnTo>
                  <a:lnTo>
                    <a:pt x="4320" y="12343"/>
                  </a:lnTo>
                  <a:lnTo>
                    <a:pt x="4320" y="9257"/>
                  </a:lnTo>
                  <a:lnTo>
                    <a:pt x="0" y="15429"/>
                  </a:lnTo>
                  <a:lnTo>
                    <a:pt x="4320" y="21600"/>
                  </a:lnTo>
                  <a:lnTo>
                    <a:pt x="4320" y="18514"/>
                  </a:lnTo>
                  <a:lnTo>
                    <a:pt x="17280" y="18514"/>
                  </a:lnTo>
                  <a:lnTo>
                    <a:pt x="17280" y="21600"/>
                  </a:lnTo>
                  <a:lnTo>
                    <a:pt x="21600" y="15429"/>
                  </a:lnTo>
                  <a:lnTo>
                    <a:pt x="17280" y="9257"/>
                  </a:lnTo>
                  <a:lnTo>
                    <a:pt x="17280" y="12343"/>
                  </a:lnTo>
                  <a:lnTo>
                    <a:pt x="12960" y="12343"/>
                  </a:lnTo>
                  <a:lnTo>
                    <a:pt x="12960" y="6171"/>
                  </a:lnTo>
                  <a:lnTo>
                    <a:pt x="15120" y="6171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FF99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9965" name="Text Box 11"/>
            <p:cNvSpPr txBox="1"/>
            <p:nvPr/>
          </p:nvSpPr>
          <p:spPr>
            <a:xfrm>
              <a:off x="1383" y="2462"/>
              <a:ext cx="385" cy="1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不以物喜</a:t>
              </a:r>
              <a:endPara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6" name="Text Box 12"/>
            <p:cNvSpPr txBox="1"/>
            <p:nvPr/>
          </p:nvSpPr>
          <p:spPr>
            <a:xfrm>
              <a:off x="3969" y="2462"/>
              <a:ext cx="408" cy="1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不以己悲</a:t>
              </a:r>
              <a:endPara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92173" name="Group 13"/>
          <p:cNvGrpSpPr/>
          <p:nvPr/>
        </p:nvGrpSpPr>
        <p:grpSpPr>
          <a:xfrm>
            <a:off x="4800600" y="2924175"/>
            <a:ext cx="2686051" cy="1936751"/>
            <a:chOff x="1894" y="2508"/>
            <a:chExt cx="1692" cy="1220"/>
          </a:xfrm>
        </p:grpSpPr>
        <p:sp>
          <p:nvSpPr>
            <p:cNvPr id="39961" name="Text Box 14"/>
            <p:cNvSpPr txBox="1"/>
            <p:nvPr/>
          </p:nvSpPr>
          <p:spPr>
            <a:xfrm>
              <a:off x="2274" y="2508"/>
              <a:ext cx="1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endParaRPr lang="zh-CN" altLang="zh-CN" sz="32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2" name="Text Box 15"/>
            <p:cNvSpPr txBox="1"/>
            <p:nvPr/>
          </p:nvSpPr>
          <p:spPr>
            <a:xfrm>
              <a:off x="1894" y="2856"/>
              <a:ext cx="1692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忧其民 忧其君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先天下之忧而忧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后天下之乐而乐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3" name="Text Box 16"/>
            <p:cNvSpPr txBox="1"/>
            <p:nvPr/>
          </p:nvSpPr>
          <p:spPr>
            <a:xfrm>
              <a:off x="1927" y="3121"/>
              <a:ext cx="1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endParaRPr lang="zh-CN" altLang="zh-CN" sz="32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39954" name="Group 22"/>
          <p:cNvGrpSpPr/>
          <p:nvPr/>
        </p:nvGrpSpPr>
        <p:grpSpPr>
          <a:xfrm rot="0">
            <a:off x="3575050" y="5013325"/>
            <a:ext cx="5400675" cy="920750"/>
            <a:chOff x="1746" y="1583"/>
            <a:chExt cx="2268" cy="274"/>
          </a:xfrm>
        </p:grpSpPr>
        <p:sp>
          <p:nvSpPr>
            <p:cNvPr id="39956" name="AutoShape 23"/>
            <p:cNvSpPr/>
            <p:nvPr/>
          </p:nvSpPr>
          <p:spPr>
            <a:xfrm>
              <a:off x="1746" y="1612"/>
              <a:ext cx="2268" cy="245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7670 h 21600"/>
              </a:gdLst>
              <a:ahLst/>
              <a:cxnLst>
                <a:cxn ang="0">
                  <a:pos x="119" y="0"/>
                </a:cxn>
                <a:cxn ang="0">
                  <a:pos x="30" y="1"/>
                </a:cxn>
                <a:cxn ang="0">
                  <a:pos x="119" y="1"/>
                </a:cxn>
                <a:cxn ang="0">
                  <a:pos x="208" y="1"/>
                </a:cxn>
              </a:cxnLst>
              <a:rect l="txL" t="txT" r="txR" b="txB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lnTo>
                    <a:pt x="5400" y="10800"/>
                  </a:lnTo>
                  <a:close/>
                </a:path>
              </a:pathLst>
            </a:custGeom>
            <a:solidFill>
              <a:srgbClr val="CC33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9957" name="Rectangle 24"/>
            <p:cNvSpPr/>
            <p:nvPr/>
          </p:nvSpPr>
          <p:spPr>
            <a:xfrm>
              <a:off x="1973" y="1583"/>
              <a:ext cx="1809" cy="1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endParaRPr lang="zh-CN" altLang="zh-CN" sz="32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92186" name="Text Box 26"/>
          <p:cNvSpPr txBox="1"/>
          <p:nvPr/>
        </p:nvSpPr>
        <p:spPr>
          <a:xfrm>
            <a:off x="5159375" y="5495925"/>
            <a:ext cx="23336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   天   下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87" name="Group 27"/>
          <p:cNvGrpSpPr/>
          <p:nvPr/>
        </p:nvGrpSpPr>
        <p:grpSpPr>
          <a:xfrm>
            <a:off x="3503613" y="1484313"/>
            <a:ext cx="5111750" cy="1322388"/>
            <a:chOff x="1247" y="2795"/>
            <a:chExt cx="3220" cy="833"/>
          </a:xfrm>
        </p:grpSpPr>
        <p:grpSp>
          <p:nvGrpSpPr>
            <p:cNvPr id="39950" name="Group 28"/>
            <p:cNvGrpSpPr/>
            <p:nvPr/>
          </p:nvGrpSpPr>
          <p:grpSpPr>
            <a:xfrm>
              <a:off x="1247" y="2840"/>
              <a:ext cx="3220" cy="580"/>
              <a:chOff x="1746" y="1583"/>
              <a:chExt cx="2268" cy="274"/>
            </a:xfrm>
          </p:grpSpPr>
          <p:sp>
            <p:nvSpPr>
              <p:cNvPr id="39952" name="AutoShape 29"/>
              <p:cNvSpPr/>
              <p:nvPr/>
            </p:nvSpPr>
            <p:spPr>
              <a:xfrm>
                <a:off x="1746" y="1612"/>
                <a:ext cx="2268" cy="245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7670 h 21600"/>
                </a:gdLst>
                <a:ahLst/>
                <a:cxnLst>
                  <a:cxn ang="0">
                    <a:pos x="119" y="0"/>
                  </a:cxn>
                  <a:cxn ang="0">
                    <a:pos x="30" y="1"/>
                  </a:cxn>
                  <a:cxn ang="0">
                    <a:pos x="119" y="1"/>
                  </a:cxn>
                  <a:cxn ang="0">
                    <a:pos x="208" y="1"/>
                  </a:cxn>
                </a:cxnLst>
                <a:rect l="txL" t="txT" r="txR" b="txB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CC33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Rectangle 30"/>
              <p:cNvSpPr/>
              <p:nvPr/>
            </p:nvSpPr>
            <p:spPr>
              <a:xfrm>
                <a:off x="1973" y="1583"/>
                <a:ext cx="1809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0"/>
                  </a:spcBef>
                </a:pPr>
                <a:endParaRPr lang="zh-CN" altLang="zh-CN" sz="3200" b="1" dirty="0"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  <p:sp>
          <p:nvSpPr>
            <p:cNvPr id="39951" name="Text Box 31"/>
            <p:cNvSpPr txBox="1"/>
            <p:nvPr/>
          </p:nvSpPr>
          <p:spPr>
            <a:xfrm>
              <a:off x="1610" y="2795"/>
              <a:ext cx="2707" cy="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4000" b="1" dirty="0">
                  <a:latin typeface="楷体_GB2312" pitchFamily="49" charset="-122"/>
                  <a:ea typeface="楷体_GB2312" pitchFamily="49" charset="-122"/>
                </a:rPr>
                <a:t>衬                   托</a:t>
              </a:r>
              <a:endParaRPr lang="zh-CN" altLang="en-US" sz="40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92192" name="Text Box 32"/>
          <p:cNvSpPr txBox="1"/>
          <p:nvPr/>
        </p:nvSpPr>
        <p:spPr>
          <a:xfrm>
            <a:off x="5159375" y="5465763"/>
            <a:ext cx="23336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   天   下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1922" y="-34751"/>
            <a:ext cx="2066896" cy="406488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7" grpId="0"/>
      <p:bldP spid="92168" grpId="0"/>
      <p:bldP spid="92186" grpId="0"/>
      <p:bldP spid="921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50" name="Text Box 6"/>
          <p:cNvSpPr txBox="1"/>
          <p:nvPr/>
        </p:nvSpPr>
        <p:spPr>
          <a:xfrm>
            <a:off x="1847850" y="367665"/>
            <a:ext cx="8496300" cy="13220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0"/>
              </a:spcBef>
            </a:pPr>
            <a:r>
              <a:rPr lang="en-US" altLang="zh-CN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滕子京和作者是哪种人呢</a:t>
            </a: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？</a:t>
            </a:r>
            <a:endParaRPr lang="zh-CN" altLang="en-US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>
              <a:spcBef>
                <a:spcPct val="0"/>
              </a:spcBef>
            </a:pPr>
            <a:r>
              <a:rPr lang="zh-CN" altLang="en-US" sz="4000" b="1" dirty="0">
                <a:solidFill>
                  <a:srgbClr val="99009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（迁客骚人？古仁人？）</a:t>
            </a:r>
            <a:endParaRPr lang="en-US" altLang="zh-CN" sz="4000" b="1" dirty="0">
              <a:solidFill>
                <a:srgbClr val="99009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620" y="4036060"/>
            <a:ext cx="7604760" cy="2730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/>
          <p:nvPr/>
        </p:nvSpPr>
        <p:spPr>
          <a:xfrm>
            <a:off x="482600" y="712470"/>
            <a:ext cx="1091755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en-US" altLang="zh-CN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       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庆历四年春，滕子京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谪守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巴陵郡。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越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明年，</a:t>
            </a:r>
            <a:endParaRPr lang="zh-CN" altLang="en-US" sz="3600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/>
            <a:endParaRPr lang="zh-CN" altLang="en-US" sz="36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/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政通人和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，百废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具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兴。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乃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重修岳阳楼，增其</a:t>
            </a:r>
            <a:r>
              <a:rPr lang="zh-CN" altLang="en-US" sz="3600" dirty="0">
                <a:ea typeface="隶书" panose="02010509060101010101" pitchFamily="1" charset="-122"/>
                <a:sym typeface="Arial" panose="020B0604020202020204" pitchFamily="34" charset="0"/>
              </a:rPr>
              <a:t>旧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制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，</a:t>
            </a:r>
            <a:endParaRPr lang="zh-CN" altLang="en-US" sz="3600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/>
            <a:endParaRPr lang="zh-CN" altLang="en-US" sz="3600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  <a:p>
            <a:pPr marL="342900" indent="-342900" algn="l"/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刻唐贤今人诗赋于其上。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属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予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作文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以记</a:t>
            </a:r>
            <a:r>
              <a:rPr lang="zh-CN" altLang="en-US" sz="36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之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。</a:t>
            </a:r>
            <a:endParaRPr lang="zh-CN" altLang="en-US" sz="3600" dirty="0"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699" name="Text Box 3"/>
          <p:cNvSpPr/>
          <p:nvPr/>
        </p:nvSpPr>
        <p:spPr>
          <a:xfrm>
            <a:off x="8298815" y="1196340"/>
            <a:ext cx="1728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到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0" name="Text Box 4"/>
          <p:cNvSpPr/>
          <p:nvPr/>
        </p:nvSpPr>
        <p:spPr>
          <a:xfrm>
            <a:off x="2477135" y="1459865"/>
            <a:ext cx="40322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通“俱”，全、皆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1" name="Text Box 5"/>
          <p:cNvSpPr/>
          <p:nvPr/>
        </p:nvSpPr>
        <p:spPr>
          <a:xfrm>
            <a:off x="5029200" y="2349183"/>
            <a:ext cx="15843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于是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2" name="Text Box 6"/>
          <p:cNvSpPr/>
          <p:nvPr/>
        </p:nvSpPr>
        <p:spPr>
          <a:xfrm>
            <a:off x="4129723" y="3573780"/>
            <a:ext cx="33829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通“嘱”，嘱托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3" name="Text Box 7"/>
          <p:cNvSpPr/>
          <p:nvPr/>
        </p:nvSpPr>
        <p:spPr>
          <a:xfrm>
            <a:off x="7960995" y="3469640"/>
            <a:ext cx="27463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代词，代这件事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4" name="Text Box 8"/>
          <p:cNvSpPr/>
          <p:nvPr/>
        </p:nvSpPr>
        <p:spPr>
          <a:xfrm>
            <a:off x="334645" y="2349500"/>
            <a:ext cx="35312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政事顺利，百姓和乐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5" name="Text Box 9"/>
          <p:cNvSpPr/>
          <p:nvPr/>
        </p:nvSpPr>
        <p:spPr>
          <a:xfrm>
            <a:off x="6217603" y="2608898"/>
            <a:ext cx="20812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写文章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6" name="Text Box 10"/>
          <p:cNvSpPr/>
          <p:nvPr/>
        </p:nvSpPr>
        <p:spPr>
          <a:xfrm>
            <a:off x="3358833" y="299085"/>
            <a:ext cx="7156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l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因罪贬谪流放，出任外官。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9707" name="Rectangle 12"/>
          <p:cNvSpPr/>
          <p:nvPr/>
        </p:nvSpPr>
        <p:spPr>
          <a:xfrm>
            <a:off x="9550400" y="2349500"/>
            <a:ext cx="1287463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l"/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规模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17411" name="Rectangle 3"/>
          <p:cNvSpPr>
            <a:spLocks noGrp="1"/>
          </p:cNvSpPr>
          <p:nvPr/>
        </p:nvSpPr>
        <p:spPr>
          <a:xfrm>
            <a:off x="472440" y="4204970"/>
            <a:ext cx="10927715" cy="23704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        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庆历四年的春天，滕子京被贬官到岳州做知州。到了第二年，政事顺利，百姓和乐，各种荒废的事业都兴办起来了。于是重新修建岳阳楼，扩大它原有的规模，把唐代名家和今人的诗赋刻在上面，（滕子京）嘱托我写一篇文章来记述这件事。 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 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8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3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8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0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70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9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4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9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4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ldLvl="0"/>
      <p:bldP spid="29700" grpId="0" bldLvl="0"/>
      <p:bldP spid="29701" grpId="0" bldLvl="0"/>
      <p:bldP spid="29702" grpId="0" bldLvl="0"/>
      <p:bldP spid="29703" grpId="0" bldLvl="0"/>
      <p:bldP spid="29704" grpId="0" bldLvl="0"/>
      <p:bldP spid="29705" grpId="0" bldLvl="0"/>
      <p:bldP spid="29706" grpId="0" bldLvl="0"/>
      <p:bldP spid="29707" grpId="0" bldLvl="0" build="p"/>
      <p:bldP spid="1741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24025" y="737235"/>
            <a:ext cx="523303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342900" indent="-342900" algn="l"/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噫！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微</a:t>
            </a:r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斯人，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吾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sym typeface="Arial" panose="020B0604020202020204" pitchFamily="34" charset="0"/>
              </a:rPr>
              <a:t>谁与归？</a:t>
            </a:r>
            <a:endParaRPr lang="zh-CN" altLang="en-US" sz="3600"/>
          </a:p>
        </p:txBody>
      </p:sp>
      <p:sp>
        <p:nvSpPr>
          <p:cNvPr id="38926" name="Text Box 14"/>
          <p:cNvSpPr/>
          <p:nvPr/>
        </p:nvSpPr>
        <p:spPr>
          <a:xfrm>
            <a:off x="1907540" y="1382395"/>
            <a:ext cx="2019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如果</a:t>
            </a: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没有</a:t>
            </a:r>
            <a:endParaRPr lang="zh-CN" altLang="en-US" sz="32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38927" name="Text Box 15"/>
          <p:cNvSpPr/>
          <p:nvPr/>
        </p:nvSpPr>
        <p:spPr>
          <a:xfrm>
            <a:off x="4337685" y="1382395"/>
            <a:ext cx="61093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lvl="0" indent="-342900" algn="l">
              <a:buClrTx/>
              <a:buSzTx/>
              <a:buFontTx/>
            </a:pP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“与谁归”，</a:t>
            </a: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同</a:t>
            </a: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Arial" panose="020B0604020202020204" pitchFamily="34" charset="0"/>
              </a:rPr>
              <a:t>谁一道呢？</a:t>
            </a:r>
            <a:endParaRPr lang="zh-CN" altLang="en-US" sz="3200" b="1" dirty="0">
              <a:solidFill>
                <a:srgbClr val="008000"/>
              </a:solidFill>
              <a:latin typeface="Times New Roman" panose="02020603050405020304" pitchFamily="2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20489" name="Rectangle 9"/>
          <p:cNvSpPr/>
          <p:nvPr/>
        </p:nvSpPr>
        <p:spPr>
          <a:xfrm>
            <a:off x="1631315" y="2114550"/>
            <a:ext cx="8929370" cy="12928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algn="l" eaLnBrk="1" hangingPunct="1">
              <a:lnSpc>
                <a:spcPct val="120000"/>
              </a:lnSpc>
              <a:buClrTx/>
              <a:buSzTx/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唉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！如果没有这种人，我同谁一道呢？ </a:t>
            </a:r>
            <a:endParaRPr lang="en-US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  <a:sym typeface="+mn-ea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1922" y="-34751"/>
            <a:ext cx="2066896" cy="40648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2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6" grpId="0" bldLvl="0"/>
      <p:bldP spid="38927" grpId="0" bldLvl="0"/>
      <p:bldP spid="2048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76275" y="330835"/>
            <a:ext cx="10839450" cy="61239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528955" fontAlgn="auto"/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武能安邦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：组织了抵御西夏的军事防御体系，扭转了宋朝屡战屡败的局面，迫使西夏停止入侵，与宋议和，当时边塞流行着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军中有一范，西贼闻之惊破胆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；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文能治国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：他担任宰执时，发动庆历新政，这是继北魏太和年间冯太后之后，中国封建社会政治史上又一次全面的改革，产生了深远影响。他每到一任都有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德政惠民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，民间立祠达十八处之多。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</a:endParaRPr>
          </a:p>
          <a:p>
            <a:pPr indent="528955" fontAlgn="auto"/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南宋人以为“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本朝人物以仲淹为第一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”，元朝人说他“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千百年间，盖不一二见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”。宋代是士大夫自觉意识最高涨的时代，一种崭新的政治面貌已经浮现在儒家社群之中。如果要说有宋儒气象，那就是由范仲淹以身作则开出来的，故而朱熹说“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本朝为范文正公振作士大夫之功为多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”（文正是仲淹的谥号）。作为一种人格典范，他对后人影响深远，他在《岳阳楼记》里所说的“先天下之忧而忧，后天下之乐而乐”，真是一种光风霁月的人格境界，令人高山仰止。李贽对他的人格精神评价最高，甚至以为“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宋亡，范公不亡也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”。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2150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ctr"/>
            <a:r>
              <a:rPr lang="zh-CN" altLang="en-US"/>
              <a:t>谥（</a:t>
            </a:r>
            <a:r>
              <a:rPr lang="en-US" altLang="zh-CN"/>
              <a:t>shì</a:t>
            </a:r>
            <a:r>
              <a:rPr lang="zh-CN" altLang="en-US"/>
              <a:t>）号“文正”</a:t>
            </a:r>
            <a:endParaRPr lang="zh-CN" altLang="en-US"/>
          </a:p>
        </p:txBody>
      </p:sp>
      <p:sp>
        <p:nvSpPr>
          <p:cNvPr id="21507" name="文本占位符 21506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p>
            <a:pPr>
              <a:lnSpc>
                <a:spcPct val="140000"/>
              </a:lnSpc>
            </a:pPr>
            <a:r>
              <a:rPr lang="en-US" altLang="zh-CN" sz="3200"/>
              <a:t>“</a:t>
            </a:r>
            <a:r>
              <a:rPr lang="zh-CN" altLang="en-US" sz="3200"/>
              <a:t>文正是谥之极美，无以复加。</a:t>
            </a:r>
            <a:r>
              <a:rPr lang="en-US" altLang="zh-CN" sz="3200"/>
              <a:t>"</a:t>
            </a:r>
            <a:r>
              <a:rPr lang="zh-CN" altLang="en-US" sz="3200"/>
              <a:t>司马光认为文是道德博闻，正是靖共其位，是</a:t>
            </a:r>
            <a:r>
              <a:rPr lang="zh-CN" altLang="en-US" sz="3200">
                <a:solidFill>
                  <a:srgbClr val="FF0066"/>
                </a:solidFill>
              </a:rPr>
              <a:t>文人道德的极至</a:t>
            </a:r>
            <a:r>
              <a:rPr lang="zh-CN" altLang="en-US" sz="3200"/>
              <a:t>。</a:t>
            </a:r>
            <a:endParaRPr lang="zh-CN" altLang="en-US" sz="3200"/>
          </a:p>
          <a:p>
            <a:pPr>
              <a:lnSpc>
                <a:spcPct val="140000"/>
              </a:lnSpc>
            </a:pPr>
            <a:r>
              <a:rPr lang="zh-CN" altLang="en-US" sz="3200"/>
              <a:t>经过他的宣扬，文正从此以后被认为是人臣极美的谥号，皇帝</a:t>
            </a:r>
            <a:r>
              <a:rPr lang="zh-CN" altLang="en-US" sz="3200">
                <a:solidFill>
                  <a:srgbClr val="FF0066"/>
                </a:solidFill>
              </a:rPr>
              <a:t>不肯轻易给人</a:t>
            </a:r>
            <a:r>
              <a:rPr lang="zh-CN" altLang="en-US" sz="3200"/>
              <a:t>。宋朝得文正谥号的有李昉、</a:t>
            </a:r>
            <a:r>
              <a:rPr lang="zh-CN" altLang="en-US" sz="3200">
                <a:solidFill>
                  <a:srgbClr val="FF0066"/>
                </a:solidFill>
              </a:rPr>
              <a:t>范仲淹</a:t>
            </a:r>
            <a:r>
              <a:rPr lang="zh-CN" altLang="en-US" sz="3200"/>
              <a:t>、司马光、王旦、王曾、蔡卞、黄中庸、郑居中、蔡沈等九名。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灯片编号占位符 3"/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5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en-US" altLang="zh-CN" sz="1400" dirty="0"/>
            </a:fld>
            <a:endParaRPr lang="en-US" altLang="zh-CN" sz="1400" dirty="0"/>
          </a:p>
        </p:txBody>
      </p:sp>
      <p:sp>
        <p:nvSpPr>
          <p:cNvPr id="92162" name="Text Box 2"/>
          <p:cNvSpPr txBox="1"/>
          <p:nvPr/>
        </p:nvSpPr>
        <p:spPr>
          <a:xfrm>
            <a:off x="4151313" y="0"/>
            <a:ext cx="44640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迁客骚人的览物之情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63" name="Group 3"/>
          <p:cNvGrpSpPr/>
          <p:nvPr/>
        </p:nvGrpSpPr>
        <p:grpSpPr>
          <a:xfrm>
            <a:off x="3575050" y="476250"/>
            <a:ext cx="5435600" cy="1356758"/>
            <a:chOff x="1361" y="482"/>
            <a:chExt cx="3016" cy="771"/>
          </a:xfrm>
        </p:grpSpPr>
        <p:sp>
          <p:nvSpPr>
            <p:cNvPr id="39967" name="Text Box 4"/>
            <p:cNvSpPr txBox="1"/>
            <p:nvPr/>
          </p:nvSpPr>
          <p:spPr>
            <a:xfrm>
              <a:off x="1361" y="572"/>
              <a:ext cx="385" cy="6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以物喜</a:t>
              </a:r>
              <a:endPara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8" name="Text Box 5"/>
            <p:cNvSpPr txBox="1"/>
            <p:nvPr/>
          </p:nvSpPr>
          <p:spPr>
            <a:xfrm>
              <a:off x="3969" y="546"/>
              <a:ext cx="408" cy="6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以己</a:t>
              </a:r>
              <a:r>
                <a:rPr lang="zh-CN" altLang="en-US" sz="24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悲</a:t>
              </a:r>
              <a:endPara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9" name="AutoShape 6"/>
            <p:cNvSpPr/>
            <p:nvPr/>
          </p:nvSpPr>
          <p:spPr>
            <a:xfrm>
              <a:off x="1701" y="482"/>
              <a:ext cx="2314" cy="537"/>
            </a:xfrm>
            <a:custGeom>
              <a:avLst/>
              <a:gdLst>
                <a:gd name="txL" fmla="*/ 2156 w 21600"/>
                <a:gd name="txT" fmla="*/ 12349 h 21600"/>
                <a:gd name="txR" fmla="*/ 19444 w 21600"/>
                <a:gd name="txB" fmla="*/ 18503 h 21600"/>
              </a:gdLst>
              <a:ahLst/>
              <a:cxnLst>
                <a:cxn ang="17694720">
                  <a:pos x="124" y="0"/>
                </a:cxn>
                <a:cxn ang="11796480">
                  <a:pos x="0" y="10"/>
                </a:cxn>
                <a:cxn ang="5898240">
                  <a:pos x="124" y="11"/>
                </a:cxn>
                <a:cxn ang="0">
                  <a:pos x="248" y="10"/>
                </a:cxn>
              </a:cxnLst>
              <a:rect l="txL" t="txT" r="txR" b="txB"/>
              <a:pathLst>
                <a:path w="21600" h="21600">
                  <a:moveTo>
                    <a:pt x="10800" y="0"/>
                  </a:moveTo>
                  <a:lnTo>
                    <a:pt x="6480" y="6171"/>
                  </a:lnTo>
                  <a:lnTo>
                    <a:pt x="8640" y="6171"/>
                  </a:lnTo>
                  <a:lnTo>
                    <a:pt x="8640" y="12343"/>
                  </a:lnTo>
                  <a:lnTo>
                    <a:pt x="4320" y="12343"/>
                  </a:lnTo>
                  <a:lnTo>
                    <a:pt x="4320" y="9257"/>
                  </a:lnTo>
                  <a:lnTo>
                    <a:pt x="0" y="15429"/>
                  </a:lnTo>
                  <a:lnTo>
                    <a:pt x="4320" y="21600"/>
                  </a:lnTo>
                  <a:lnTo>
                    <a:pt x="4320" y="18514"/>
                  </a:lnTo>
                  <a:lnTo>
                    <a:pt x="17280" y="18514"/>
                  </a:lnTo>
                  <a:lnTo>
                    <a:pt x="17280" y="21600"/>
                  </a:lnTo>
                  <a:lnTo>
                    <a:pt x="21600" y="15429"/>
                  </a:lnTo>
                  <a:lnTo>
                    <a:pt x="17280" y="9257"/>
                  </a:lnTo>
                  <a:lnTo>
                    <a:pt x="17280" y="12343"/>
                  </a:lnTo>
                  <a:lnTo>
                    <a:pt x="12960" y="12343"/>
                  </a:lnTo>
                  <a:lnTo>
                    <a:pt x="12960" y="6171"/>
                  </a:lnTo>
                  <a:lnTo>
                    <a:pt x="15120" y="6171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FF99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2167" name="Text Box 7"/>
          <p:cNvSpPr txBox="1"/>
          <p:nvPr/>
        </p:nvSpPr>
        <p:spPr>
          <a:xfrm>
            <a:off x="5448300" y="1176338"/>
            <a:ext cx="19742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为  自  己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68" name="Text Box 8"/>
          <p:cNvSpPr txBox="1"/>
          <p:nvPr/>
        </p:nvSpPr>
        <p:spPr>
          <a:xfrm>
            <a:off x="4440238" y="1989138"/>
            <a:ext cx="43926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古仁人的思想情感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69" name="Group 9"/>
          <p:cNvGrpSpPr/>
          <p:nvPr/>
        </p:nvGrpSpPr>
        <p:grpSpPr>
          <a:xfrm>
            <a:off x="3648075" y="2492375"/>
            <a:ext cx="5400675" cy="2642659"/>
            <a:chOff x="1383" y="2115"/>
            <a:chExt cx="2994" cy="1577"/>
          </a:xfrm>
        </p:grpSpPr>
        <p:sp>
          <p:nvSpPr>
            <p:cNvPr id="39964" name="AutoShape 10">
              <a:hlinkClick r:id="" action="ppaction://noaction"/>
            </p:cNvPr>
            <p:cNvSpPr/>
            <p:nvPr/>
          </p:nvSpPr>
          <p:spPr>
            <a:xfrm>
              <a:off x="1746" y="2115"/>
              <a:ext cx="2223" cy="537"/>
            </a:xfrm>
            <a:custGeom>
              <a:avLst/>
              <a:gdLst>
                <a:gd name="txL" fmla="*/ 2157 w 21600"/>
                <a:gd name="txT" fmla="*/ 12349 h 21600"/>
                <a:gd name="txR" fmla="*/ 19443 w 21600"/>
                <a:gd name="txB" fmla="*/ 18503 h 21600"/>
              </a:gdLst>
              <a:ahLst/>
              <a:cxnLst>
                <a:cxn ang="17694720">
                  <a:pos x="114" y="0"/>
                </a:cxn>
                <a:cxn ang="11796480">
                  <a:pos x="0" y="10"/>
                </a:cxn>
                <a:cxn ang="5898240">
                  <a:pos x="114" y="11"/>
                </a:cxn>
                <a:cxn ang="0">
                  <a:pos x="229" y="10"/>
                </a:cxn>
              </a:cxnLst>
              <a:rect l="txL" t="txT" r="txR" b="txB"/>
              <a:pathLst>
                <a:path w="21600" h="21600">
                  <a:moveTo>
                    <a:pt x="10800" y="0"/>
                  </a:moveTo>
                  <a:lnTo>
                    <a:pt x="6480" y="6171"/>
                  </a:lnTo>
                  <a:lnTo>
                    <a:pt x="8640" y="6171"/>
                  </a:lnTo>
                  <a:lnTo>
                    <a:pt x="8640" y="12343"/>
                  </a:lnTo>
                  <a:lnTo>
                    <a:pt x="4320" y="12343"/>
                  </a:lnTo>
                  <a:lnTo>
                    <a:pt x="4320" y="9257"/>
                  </a:lnTo>
                  <a:lnTo>
                    <a:pt x="0" y="15429"/>
                  </a:lnTo>
                  <a:lnTo>
                    <a:pt x="4320" y="21600"/>
                  </a:lnTo>
                  <a:lnTo>
                    <a:pt x="4320" y="18514"/>
                  </a:lnTo>
                  <a:lnTo>
                    <a:pt x="17280" y="18514"/>
                  </a:lnTo>
                  <a:lnTo>
                    <a:pt x="17280" y="21600"/>
                  </a:lnTo>
                  <a:lnTo>
                    <a:pt x="21600" y="15429"/>
                  </a:lnTo>
                  <a:lnTo>
                    <a:pt x="17280" y="9257"/>
                  </a:lnTo>
                  <a:lnTo>
                    <a:pt x="17280" y="12343"/>
                  </a:lnTo>
                  <a:lnTo>
                    <a:pt x="12960" y="12343"/>
                  </a:lnTo>
                  <a:lnTo>
                    <a:pt x="12960" y="6171"/>
                  </a:lnTo>
                  <a:lnTo>
                    <a:pt x="15120" y="6171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FF99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9965" name="Text Box 11"/>
            <p:cNvSpPr txBox="1"/>
            <p:nvPr/>
          </p:nvSpPr>
          <p:spPr>
            <a:xfrm>
              <a:off x="1383" y="2462"/>
              <a:ext cx="385" cy="1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不以物喜</a:t>
              </a:r>
              <a:endPara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6" name="Text Box 12"/>
            <p:cNvSpPr txBox="1"/>
            <p:nvPr/>
          </p:nvSpPr>
          <p:spPr>
            <a:xfrm>
              <a:off x="3969" y="2462"/>
              <a:ext cx="408" cy="1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不以己悲</a:t>
              </a:r>
              <a:endPara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92173" name="Group 13"/>
          <p:cNvGrpSpPr/>
          <p:nvPr/>
        </p:nvGrpSpPr>
        <p:grpSpPr>
          <a:xfrm>
            <a:off x="4800600" y="2924175"/>
            <a:ext cx="2686051" cy="1936751"/>
            <a:chOff x="1894" y="2508"/>
            <a:chExt cx="1692" cy="1220"/>
          </a:xfrm>
        </p:grpSpPr>
        <p:sp>
          <p:nvSpPr>
            <p:cNvPr id="39961" name="Text Box 14"/>
            <p:cNvSpPr txBox="1"/>
            <p:nvPr/>
          </p:nvSpPr>
          <p:spPr>
            <a:xfrm>
              <a:off x="2274" y="2508"/>
              <a:ext cx="1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endParaRPr lang="zh-CN" altLang="zh-CN" sz="32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2" name="Text Box 15"/>
            <p:cNvSpPr txBox="1"/>
            <p:nvPr/>
          </p:nvSpPr>
          <p:spPr>
            <a:xfrm>
              <a:off x="1894" y="2856"/>
              <a:ext cx="1692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忧其民 忧其君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先天下之忧而忧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  <a:p>
              <a:pPr algn="l">
                <a:spcBef>
                  <a:spcPct val="0"/>
                </a:spcBef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后天下之乐而乐</a:t>
              </a:r>
              <a:endParaRPr lang="zh-CN" altLang="en-US" sz="28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63" name="Text Box 16"/>
            <p:cNvSpPr txBox="1"/>
            <p:nvPr/>
          </p:nvSpPr>
          <p:spPr>
            <a:xfrm>
              <a:off x="1927" y="3121"/>
              <a:ext cx="1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>
                <a:spcBef>
                  <a:spcPct val="0"/>
                </a:spcBef>
              </a:pPr>
              <a:endParaRPr lang="zh-CN" altLang="zh-CN" sz="32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92177" name="Group 17"/>
          <p:cNvGrpSpPr/>
          <p:nvPr/>
        </p:nvGrpSpPr>
        <p:grpSpPr>
          <a:xfrm>
            <a:off x="3648075" y="5939827"/>
            <a:ext cx="5327650" cy="829181"/>
            <a:chOff x="1429" y="3797"/>
            <a:chExt cx="2903" cy="530"/>
          </a:xfrm>
        </p:grpSpPr>
        <p:sp>
          <p:nvSpPr>
            <p:cNvPr id="39958" name="Text Box 18"/>
            <p:cNvSpPr txBox="1"/>
            <p:nvPr/>
          </p:nvSpPr>
          <p:spPr>
            <a:xfrm>
              <a:off x="1519" y="3836"/>
              <a:ext cx="2722" cy="491"/>
            </a:xfrm>
            <a:prstGeom prst="rect">
              <a:avLst/>
            </a:prstGeom>
            <a:solidFill>
              <a:srgbClr val="00FF00"/>
            </a:solidFill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en-US" altLang="zh-CN" sz="40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  </a:t>
              </a:r>
              <a:r>
                <a:rPr lang="zh-CN" altLang="en-US" sz="40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作</a:t>
              </a:r>
              <a:r>
                <a:rPr lang="zh-CN" altLang="en-US" sz="4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者的政治抱负</a:t>
              </a:r>
              <a:endParaRPr lang="zh-CN" altLang="en-US" sz="4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39959" name="AutoShape 19"/>
            <p:cNvSpPr/>
            <p:nvPr/>
          </p:nvSpPr>
          <p:spPr>
            <a:xfrm>
              <a:off x="1429" y="3797"/>
              <a:ext cx="306" cy="309"/>
            </a:xfrm>
            <a:prstGeom prst="upArrow">
              <a:avLst>
                <a:gd name="adj1" fmla="val 50000"/>
                <a:gd name="adj2" fmla="val 40767"/>
              </a:avLst>
            </a:prstGeom>
            <a:solidFill>
              <a:srgbClr val="CC3300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960" name="AutoShape 20"/>
            <p:cNvSpPr/>
            <p:nvPr/>
          </p:nvSpPr>
          <p:spPr>
            <a:xfrm>
              <a:off x="4026" y="3797"/>
              <a:ext cx="306" cy="309"/>
            </a:xfrm>
            <a:prstGeom prst="upArrow">
              <a:avLst>
                <a:gd name="adj1" fmla="val 50000"/>
                <a:gd name="adj2" fmla="val 40767"/>
              </a:avLst>
            </a:prstGeom>
            <a:solidFill>
              <a:srgbClr val="CC3300"/>
            </a:solidFill>
            <a:ln w="9525">
              <a:noFill/>
            </a:ln>
          </p:spPr>
          <p:txBody>
            <a:bodyPr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2181" name="Group 21"/>
          <p:cNvGrpSpPr/>
          <p:nvPr/>
        </p:nvGrpSpPr>
        <p:grpSpPr>
          <a:xfrm>
            <a:off x="3575050" y="4941888"/>
            <a:ext cx="5400675" cy="1322388"/>
            <a:chOff x="1247" y="2795"/>
            <a:chExt cx="3220" cy="833"/>
          </a:xfrm>
        </p:grpSpPr>
        <p:grpSp>
          <p:nvGrpSpPr>
            <p:cNvPr id="39954" name="Group 22"/>
            <p:cNvGrpSpPr/>
            <p:nvPr/>
          </p:nvGrpSpPr>
          <p:grpSpPr>
            <a:xfrm>
              <a:off x="1247" y="2840"/>
              <a:ext cx="3220" cy="580"/>
              <a:chOff x="1746" y="1583"/>
              <a:chExt cx="2268" cy="274"/>
            </a:xfrm>
          </p:grpSpPr>
          <p:sp>
            <p:nvSpPr>
              <p:cNvPr id="39956" name="AutoShape 23"/>
              <p:cNvSpPr/>
              <p:nvPr/>
            </p:nvSpPr>
            <p:spPr>
              <a:xfrm>
                <a:off x="1746" y="1612"/>
                <a:ext cx="2268" cy="245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7670 h 21600"/>
                </a:gdLst>
                <a:ahLst/>
                <a:cxnLst>
                  <a:cxn ang="0">
                    <a:pos x="119" y="0"/>
                  </a:cxn>
                  <a:cxn ang="0">
                    <a:pos x="30" y="1"/>
                  </a:cxn>
                  <a:cxn ang="0">
                    <a:pos x="119" y="1"/>
                  </a:cxn>
                  <a:cxn ang="0">
                    <a:pos x="208" y="1"/>
                  </a:cxn>
                </a:cxnLst>
                <a:rect l="txL" t="txT" r="txR" b="txB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CC33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Rectangle 24"/>
              <p:cNvSpPr/>
              <p:nvPr/>
            </p:nvSpPr>
            <p:spPr>
              <a:xfrm>
                <a:off x="1973" y="1583"/>
                <a:ext cx="1809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0"/>
                  </a:spcBef>
                </a:pPr>
                <a:endParaRPr lang="zh-CN" altLang="zh-CN" sz="3200" b="1" dirty="0"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  <p:sp>
          <p:nvSpPr>
            <p:cNvPr id="39955" name="Text Box 25"/>
            <p:cNvSpPr txBox="1"/>
            <p:nvPr/>
          </p:nvSpPr>
          <p:spPr>
            <a:xfrm>
              <a:off x="1610" y="2795"/>
              <a:ext cx="2707" cy="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4000" b="1" dirty="0">
                  <a:latin typeface="楷体_GB2312" pitchFamily="49" charset="-122"/>
                  <a:ea typeface="楷体_GB2312" pitchFamily="49" charset="-122"/>
                </a:rPr>
                <a:t>引               出</a:t>
              </a:r>
              <a:endParaRPr lang="zh-CN" altLang="en-US" sz="40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92186" name="Text Box 26"/>
          <p:cNvSpPr txBox="1"/>
          <p:nvPr/>
        </p:nvSpPr>
        <p:spPr>
          <a:xfrm>
            <a:off x="5159375" y="5495925"/>
            <a:ext cx="23336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   天   下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92187" name="Group 27"/>
          <p:cNvGrpSpPr/>
          <p:nvPr/>
        </p:nvGrpSpPr>
        <p:grpSpPr>
          <a:xfrm>
            <a:off x="3503613" y="1484313"/>
            <a:ext cx="5111750" cy="1322388"/>
            <a:chOff x="1247" y="2795"/>
            <a:chExt cx="3220" cy="833"/>
          </a:xfrm>
        </p:grpSpPr>
        <p:grpSp>
          <p:nvGrpSpPr>
            <p:cNvPr id="39950" name="Group 28"/>
            <p:cNvGrpSpPr/>
            <p:nvPr/>
          </p:nvGrpSpPr>
          <p:grpSpPr>
            <a:xfrm>
              <a:off x="1247" y="2840"/>
              <a:ext cx="3220" cy="580"/>
              <a:chOff x="1746" y="1583"/>
              <a:chExt cx="2268" cy="274"/>
            </a:xfrm>
          </p:grpSpPr>
          <p:sp>
            <p:nvSpPr>
              <p:cNvPr id="39952" name="AutoShape 29"/>
              <p:cNvSpPr/>
              <p:nvPr/>
            </p:nvSpPr>
            <p:spPr>
              <a:xfrm>
                <a:off x="1746" y="1612"/>
                <a:ext cx="2268" cy="245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7670 h 21600"/>
                </a:gdLst>
                <a:ahLst/>
                <a:cxnLst>
                  <a:cxn ang="0">
                    <a:pos x="119" y="0"/>
                  </a:cxn>
                  <a:cxn ang="0">
                    <a:pos x="30" y="1"/>
                  </a:cxn>
                  <a:cxn ang="0">
                    <a:pos x="119" y="1"/>
                  </a:cxn>
                  <a:cxn ang="0">
                    <a:pos x="208" y="1"/>
                  </a:cxn>
                </a:cxnLst>
                <a:rect l="txL" t="txT" r="txR" b="txB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solidFill>
                <a:srgbClr val="CC33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Rectangle 30"/>
              <p:cNvSpPr/>
              <p:nvPr/>
            </p:nvSpPr>
            <p:spPr>
              <a:xfrm>
                <a:off x="1973" y="1583"/>
                <a:ext cx="1809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0"/>
                  </a:spcBef>
                </a:pPr>
                <a:endParaRPr lang="zh-CN" altLang="zh-CN" sz="3200" b="1" dirty="0"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  <p:sp>
          <p:nvSpPr>
            <p:cNvPr id="39951" name="Text Box 31"/>
            <p:cNvSpPr txBox="1"/>
            <p:nvPr/>
          </p:nvSpPr>
          <p:spPr>
            <a:xfrm>
              <a:off x="1610" y="2795"/>
              <a:ext cx="2707" cy="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0"/>
                </a:spcBef>
              </a:pPr>
              <a:r>
                <a:rPr lang="zh-CN" altLang="en-US" sz="4000" b="1" dirty="0">
                  <a:latin typeface="楷体_GB2312" pitchFamily="49" charset="-122"/>
                  <a:ea typeface="楷体_GB2312" pitchFamily="49" charset="-122"/>
                </a:rPr>
                <a:t>衬                   托</a:t>
              </a:r>
              <a:endParaRPr lang="zh-CN" altLang="en-US" sz="40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92192" name="Text Box 32"/>
          <p:cNvSpPr txBox="1"/>
          <p:nvPr/>
        </p:nvSpPr>
        <p:spPr>
          <a:xfrm>
            <a:off x="5159375" y="5465763"/>
            <a:ext cx="23336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   天   下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1922" y="-34751"/>
            <a:ext cx="2066896" cy="406488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75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7" grpId="0"/>
      <p:bldP spid="92168" grpId="0"/>
      <p:bldP spid="92186" grpId="0"/>
      <p:bldP spid="9219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AutoShape 2"/>
          <p:cNvSpPr/>
          <p:nvPr/>
        </p:nvSpPr>
        <p:spPr>
          <a:xfrm>
            <a:off x="2590800" y="1766888"/>
            <a:ext cx="152400" cy="3657600"/>
          </a:xfrm>
          <a:prstGeom prst="leftBrace">
            <a:avLst>
              <a:gd name="adj1" fmla="val 200000"/>
              <a:gd name="adj2" fmla="val 50000"/>
            </a:avLst>
          </a:prstGeom>
          <a:noFill/>
          <a:ln w="444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3" name="Text Box 3"/>
          <p:cNvSpPr txBox="1"/>
          <p:nvPr/>
        </p:nvSpPr>
        <p:spPr>
          <a:xfrm>
            <a:off x="2855913" y="1412875"/>
            <a:ext cx="6858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叙述  作记缘由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44" name="Text Box 4"/>
          <p:cNvSpPr txBox="1"/>
          <p:nvPr/>
        </p:nvSpPr>
        <p:spPr>
          <a:xfrm>
            <a:off x="2711450" y="2852738"/>
            <a:ext cx="20161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描写 景物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抒情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2855913" y="5013325"/>
            <a:ext cx="53276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议论  先天下之忧而忧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  后天下之乐而乐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55" name="Text Box 15"/>
          <p:cNvSpPr txBox="1"/>
          <p:nvPr/>
        </p:nvSpPr>
        <p:spPr>
          <a:xfrm>
            <a:off x="1828800" y="2543175"/>
            <a:ext cx="609600" cy="1814830"/>
          </a:xfrm>
          <a:prstGeom prst="rect">
            <a:avLst/>
          </a:prstGeom>
          <a:noFill/>
          <a:ln w="1905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岳阳楼记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4039" name="Text Box 17"/>
          <p:cNvSpPr txBox="1"/>
          <p:nvPr/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梳理结构，学习写法 </a:t>
            </a:r>
            <a:endParaRPr lang="zh-CN" altLang="en-US" sz="32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58" name="AutoShape 18"/>
          <p:cNvSpPr/>
          <p:nvPr/>
        </p:nvSpPr>
        <p:spPr>
          <a:xfrm>
            <a:off x="4440238" y="2420938"/>
            <a:ext cx="215900" cy="1295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59" name="Text Box 19"/>
          <p:cNvSpPr txBox="1"/>
          <p:nvPr/>
        </p:nvSpPr>
        <p:spPr>
          <a:xfrm>
            <a:off x="4367213" y="2060575"/>
            <a:ext cx="29527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）概述外景，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 引起下文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60" name="Text Box 20"/>
          <p:cNvSpPr txBox="1"/>
          <p:nvPr/>
        </p:nvSpPr>
        <p:spPr>
          <a:xfrm>
            <a:off x="7248525" y="2133600"/>
            <a:ext cx="34194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览物之情，得无异乎</a:t>
            </a:r>
            <a:endParaRPr lang="zh-CN" altLang="en-US" sz="24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61" name="Text Box 21"/>
          <p:cNvSpPr txBox="1"/>
          <p:nvPr/>
        </p:nvSpPr>
        <p:spPr>
          <a:xfrm>
            <a:off x="4367213" y="3406775"/>
            <a:ext cx="3224530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3-4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）迁客骚人，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   登楼有感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65" name="AutoShape 25"/>
          <p:cNvSpPr/>
          <p:nvPr/>
        </p:nvSpPr>
        <p:spPr>
          <a:xfrm>
            <a:off x="7248525" y="3213100"/>
            <a:ext cx="71438" cy="1439863"/>
          </a:xfrm>
          <a:prstGeom prst="leftBrace">
            <a:avLst>
              <a:gd name="adj1" fmla="val 16796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66" name="Text Box 26"/>
          <p:cNvSpPr txBox="1"/>
          <p:nvPr/>
        </p:nvSpPr>
        <p:spPr>
          <a:xfrm>
            <a:off x="7269163" y="2997200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淫雨霏霏，感极而悲</a:t>
            </a:r>
            <a:endParaRPr lang="zh-CN" altLang="en-US" sz="28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867" name="Text Box 27"/>
          <p:cNvSpPr txBox="1"/>
          <p:nvPr/>
        </p:nvSpPr>
        <p:spPr>
          <a:xfrm>
            <a:off x="7269163" y="4149725"/>
            <a:ext cx="34004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春和景明，喜气洋洋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720" y="4892040"/>
            <a:ext cx="5466715" cy="19627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ldLvl="0" animBg="1"/>
      <p:bldP spid="35843" grpId="0"/>
      <p:bldP spid="35844" grpId="0"/>
      <p:bldP spid="35850" grpId="0"/>
      <p:bldP spid="35855" grpId="0" bldLvl="0" animBg="1"/>
      <p:bldP spid="35858" grpId="0" bldLvl="0" animBg="1"/>
      <p:bldP spid="35859" grpId="0"/>
      <p:bldP spid="35860" grpId="0"/>
      <p:bldP spid="35861" grpId="0"/>
      <p:bldP spid="35865" grpId="0" bldLvl="0" animBg="1"/>
      <p:bldP spid="35866" grpId="0"/>
      <p:bldP spid="3586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3975</Words>
  <Application>WPS 演示</Application>
  <PresentationFormat>宽屏</PresentationFormat>
  <Paragraphs>373</Paragraphs>
  <Slides>26</Slides>
  <Notes>25</Notes>
  <HiddenSlides>0</HiddenSlides>
  <MMClips>1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Arial</vt:lpstr>
      <vt:lpstr>宋体</vt:lpstr>
      <vt:lpstr>Wingdings</vt:lpstr>
      <vt:lpstr>Times New Roman</vt:lpstr>
      <vt:lpstr>黑体</vt:lpstr>
      <vt:lpstr>隶书</vt:lpstr>
      <vt:lpstr>华文行楷</vt:lpstr>
      <vt:lpstr>楷体_GB2312</vt:lpstr>
      <vt:lpstr>新宋体</vt:lpstr>
      <vt:lpstr>幼圆</vt:lpstr>
      <vt:lpstr>Calibri</vt:lpstr>
      <vt:lpstr>微软雅黑</vt:lpstr>
      <vt:lpstr>Arial Unicode MS</vt:lpstr>
      <vt:lpstr>Calibri Light</vt:lpstr>
      <vt:lpstr>等线</vt:lpstr>
      <vt:lpstr>仿宋_GB2312</vt:lpstr>
      <vt:lpstr>仿宋</vt:lpstr>
      <vt:lpstr>华文中宋</vt:lpstr>
      <vt:lpstr>楷体</vt:lpstr>
      <vt:lpstr>Office 主题</vt:lpstr>
      <vt:lpstr>Paint.Picture</vt:lpstr>
      <vt:lpstr>四大名楼总图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谥（shì）号“文正”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中国风古风类</dc:title>
  <dc:creator>Administrator</dc:creator>
  <cp:keywords>RP</cp:keywords>
  <dc:description>RP</dc:description>
  <dc:subject>RP</dc:subject>
  <cp:category>RP</cp:category>
  <cp:lastModifiedBy>Young</cp:lastModifiedBy>
  <cp:revision>38</cp:revision>
  <dcterms:created xsi:type="dcterms:W3CDTF">2017-06-30T01:19:00Z</dcterms:created>
  <dcterms:modified xsi:type="dcterms:W3CDTF">2019-09-03T02:49:23Z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