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631" r:id="rId2"/>
    <p:sldId id="412" r:id="rId3"/>
    <p:sldId id="1150" r:id="rId4"/>
    <p:sldId id="1054" r:id="rId5"/>
    <p:sldId id="897" r:id="rId6"/>
    <p:sldId id="797" r:id="rId7"/>
    <p:sldId id="634" r:id="rId8"/>
    <p:sldId id="798" r:id="rId9"/>
    <p:sldId id="732" r:id="rId10"/>
    <p:sldId id="800" r:id="rId11"/>
    <p:sldId id="499" r:id="rId12"/>
    <p:sldId id="635" r:id="rId13"/>
    <p:sldId id="802" r:id="rId14"/>
    <p:sldId id="502" r:id="rId15"/>
    <p:sldId id="563" r:id="rId16"/>
    <p:sldId id="898" r:id="rId17"/>
    <p:sldId id="556" r:id="rId18"/>
    <p:sldId id="564" r:id="rId19"/>
    <p:sldId id="1151" r:id="rId20"/>
    <p:sldId id="1152" r:id="rId21"/>
    <p:sldId id="1156" r:id="rId22"/>
    <p:sldId id="1153" r:id="rId23"/>
    <p:sldId id="1155" r:id="rId24"/>
    <p:sldId id="1157" r:id="rId25"/>
    <p:sldId id="1158" r:id="rId26"/>
    <p:sldId id="1159" r:id="rId27"/>
  </p:sldIdLst>
  <p:sldSz cx="9144000" cy="5143500" type="screen16x9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00FF"/>
    <a:srgbClr val="FF3300"/>
    <a:srgbClr val="FFFF66"/>
    <a:srgbClr val="66FF33"/>
    <a:srgbClr val="CCCCFF"/>
    <a:srgbClr val="99FF99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46"/>
    <p:restoredTop sz="95164"/>
  </p:normalViewPr>
  <p:slideViewPr>
    <p:cSldViewPr showGuides="1">
      <p:cViewPr>
        <p:scale>
          <a:sx n="68" d="100"/>
          <a:sy n="68" d="100"/>
        </p:scale>
        <p:origin x="-660" y="-420"/>
      </p:cViewPr>
      <p:guideLst>
        <p:guide orient="horz" pos="1697"/>
        <p:guide pos="29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>2018/10/18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3403672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页眉占位符 3379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3795" name="日期占位符 3379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r" fontAlgn="base"/>
            <a:fld id="{BB962C8B-B14F-4D97-AF65-F5344CB8AC3E}" type="datetimeFigureOut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>2018/10/18</a:t>
            </a:fld>
            <a:endParaRPr lang="zh-CN" altLang="en-US" sz="1200" strike="noStrike" noProof="1"/>
          </a:p>
        </p:txBody>
      </p:sp>
      <p:sp>
        <p:nvSpPr>
          <p:cNvPr id="4100" name="幻灯片图像占位符 3379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文本占位符 33796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/>
            <a:r>
              <a:rPr lang="zh-CN" altLang="en-US" dirty="0"/>
              <a:t>单击此处编辑母版文本样式</a:t>
            </a:r>
          </a:p>
          <a:p>
            <a:pPr lvl="1" indent="0"/>
            <a:r>
              <a:rPr lang="zh-CN" altLang="en-US" dirty="0"/>
              <a:t>第二级</a:t>
            </a:r>
          </a:p>
          <a:p>
            <a:pPr lvl="2" indent="0"/>
            <a:r>
              <a:rPr lang="zh-CN" altLang="en-US" dirty="0"/>
              <a:t>第三级</a:t>
            </a:r>
          </a:p>
          <a:p>
            <a:pPr lvl="3" indent="0"/>
            <a:r>
              <a:rPr lang="zh-CN" altLang="en-US" dirty="0"/>
              <a:t>第四级</a:t>
            </a:r>
          </a:p>
          <a:p>
            <a:pPr lvl="4" indent="0"/>
            <a:r>
              <a:rPr lang="zh-CN" altLang="en-US" dirty="0"/>
              <a:t>第五级</a:t>
            </a:r>
          </a:p>
        </p:txBody>
      </p:sp>
      <p:sp>
        <p:nvSpPr>
          <p:cNvPr id="33798" name="页脚占位符 3379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fontAlgn="base"/>
            <a:endParaRPr lang="en-US" altLang="zh-CN" sz="1200" strike="noStrike" noProof="1"/>
          </a:p>
        </p:txBody>
      </p:sp>
      <p:sp>
        <p:nvSpPr>
          <p:cNvPr id="33799" name="灯片编号占位符 3379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122522356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组合 16"/>
          <p:cNvGrpSpPr/>
          <p:nvPr userDrawn="1"/>
        </p:nvGrpSpPr>
        <p:grpSpPr>
          <a:xfrm>
            <a:off x="-30162" y="0"/>
            <a:ext cx="9174162" cy="5143500"/>
            <a:chOff x="-11499" y="0"/>
            <a:chExt cx="2891224" cy="1620838"/>
          </a:xfrm>
        </p:grpSpPr>
        <p:pic>
          <p:nvPicPr>
            <p:cNvPr id="2052" name="图片 6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84961" y="7637"/>
              <a:ext cx="2709804" cy="144310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3" name="图片 7" descr="叶子.png"/>
            <p:cNvPicPr>
              <a:picLocks noChangeAspect="1"/>
            </p:cNvPicPr>
            <p:nvPr userDrawn="1"/>
          </p:nvPicPr>
          <p:blipFill>
            <a:blip r:embed="rId3"/>
            <a:srcRect l="54369" b="60822"/>
            <a:stretch>
              <a:fillRect/>
            </a:stretch>
          </p:blipFill>
          <p:spPr>
            <a:xfrm>
              <a:off x="1916090" y="0"/>
              <a:ext cx="963635" cy="53812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4" name="图片 8" descr="桌子.png"/>
            <p:cNvPicPr>
              <a:picLocks noChangeAspect="1"/>
            </p:cNvPicPr>
            <p:nvPr userDrawn="1"/>
          </p:nvPicPr>
          <p:blipFill>
            <a:blip r:embed="rId4"/>
            <a:srcRect t="80530" r="40938"/>
            <a:stretch>
              <a:fillRect/>
            </a:stretch>
          </p:blipFill>
          <p:spPr>
            <a:xfrm>
              <a:off x="-11499" y="1353415"/>
              <a:ext cx="1247264" cy="26742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5" name="图片 9" descr="粉笔画.png"/>
            <p:cNvPicPr>
              <a:picLocks noChangeAspect="1"/>
            </p:cNvPicPr>
            <p:nvPr userDrawn="1"/>
          </p:nvPicPr>
          <p:blipFill>
            <a:blip r:embed="rId5"/>
            <a:srcRect l="49934" t="39178" b="17915"/>
            <a:stretch>
              <a:fillRect/>
            </a:stretch>
          </p:blipFill>
          <p:spPr>
            <a:xfrm>
              <a:off x="1632621" y="799729"/>
              <a:ext cx="1057298" cy="58932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6" name="图片 10" descr="书本.png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135905" y="1264247"/>
              <a:ext cx="331633" cy="28361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7" name="图片 11" descr="钟.PNG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586523" y="1346308"/>
              <a:ext cx="168944" cy="16136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8" name="图片 12" descr="铅笔筒.PNG"/>
            <p:cNvPicPr>
              <a:picLocks noChangeAspect="1"/>
            </p:cNvPicPr>
            <p:nvPr userDrawn="1"/>
          </p:nvPicPr>
          <p:blipFill>
            <a:blip r:embed="rId8"/>
            <a:stretch>
              <a:fillRect/>
            </a:stretch>
          </p:blipFill>
          <p:spPr>
            <a:xfrm>
              <a:off x="447336" y="1270428"/>
              <a:ext cx="223659" cy="24204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9" name="图片 13" descr="眼镜.PNG"/>
            <p:cNvPicPr>
              <a:picLocks noChangeAspect="1"/>
            </p:cNvPicPr>
            <p:nvPr userDrawn="1"/>
          </p:nvPicPr>
          <p:blipFill>
            <a:blip r:embed="rId9"/>
            <a:stretch>
              <a:fillRect/>
            </a:stretch>
          </p:blipFill>
          <p:spPr>
            <a:xfrm>
              <a:off x="818232" y="1467966"/>
              <a:ext cx="172083" cy="7941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60" name="图片 14" descr="贴贴子4张（空）.png"/>
            <p:cNvPicPr>
              <a:picLocks noChangeAspect="1"/>
            </p:cNvPicPr>
            <p:nvPr userDrawn="1"/>
          </p:nvPicPr>
          <p:blipFill>
            <a:blip r:embed="rId10"/>
            <a:srcRect t="33018" r="77449" b="52859"/>
            <a:stretch>
              <a:fillRect/>
            </a:stretch>
          </p:blipFill>
          <p:spPr>
            <a:xfrm>
              <a:off x="229424" y="152368"/>
              <a:ext cx="476228" cy="19395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61" name="图片 15" descr="贴贴子4张（空）.png"/>
            <p:cNvPicPr/>
            <p:nvPr userDrawn="1"/>
          </p:nvPicPr>
          <p:blipFill>
            <a:blip r:embed="rId10"/>
            <a:srcRect l="6702" t="47905" r="86794" b="38898"/>
            <a:stretch>
              <a:fillRect/>
            </a:stretch>
          </p:blipFill>
          <p:spPr>
            <a:xfrm rot="-180000">
              <a:off x="630039" y="230507"/>
              <a:ext cx="136050" cy="18658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062" name="图片 2065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42988" y="555625"/>
            <a:ext cx="2179637" cy="1235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3" name="图片 2061" descr="1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042988" y="627063"/>
            <a:ext cx="1008062" cy="936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6" descr="背景.jpg"/>
          <p:cNvPicPr>
            <a:picLocks noChangeAspect="1"/>
          </p:cNvPicPr>
          <p:nvPr/>
        </p:nvPicPr>
        <p:blipFill>
          <a:blip r:embed="rId3"/>
          <a:srcRect r="2304" b="7492"/>
          <a:stretch>
            <a:fillRect/>
          </a:stretch>
        </p:blipFill>
        <p:spPr>
          <a:xfrm>
            <a:off x="-11112" y="0"/>
            <a:ext cx="9174162" cy="51435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>
    <p:fade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18449" descr="Z9~{OXCFRE)4ZZBK`}RWM)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525" y="842963"/>
            <a:ext cx="936625" cy="647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2" name="矩形 87"/>
          <p:cNvSpPr/>
          <p:nvPr/>
        </p:nvSpPr>
        <p:spPr>
          <a:xfrm>
            <a:off x="2700338" y="1995488"/>
            <a:ext cx="5256212" cy="1431925"/>
          </a:xfrm>
          <a:prstGeom prst="rect">
            <a:avLst/>
          </a:prstGeom>
          <a:noFill/>
          <a:ln w="9525">
            <a:noFill/>
          </a:ln>
        </p:spPr>
        <p:txBody>
          <a:bodyPr lIns="91441" tIns="45721" rIns="91441" bIns="45721" anchor="t">
            <a:spAutoFit/>
          </a:bodyPr>
          <a:lstStyle/>
          <a:p>
            <a:pPr lvl="0" indent="0" defTabSz="913130"/>
            <a:r>
              <a:rPr lang="en-US" altLang="zh-CN" sz="4400">
                <a:solidFill>
                  <a:schemeClr val="bg1"/>
                </a:solidFill>
                <a:effectDag name="">
                  <a:effect ref="fillLine"/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</a:effectDag>
                <a:latin typeface="Arial Black" panose="020B0A04020102020204" pitchFamily="34" charset="0"/>
                <a:ea typeface="隶书" panose="02010509060101010101" pitchFamily="49" charset="-122"/>
              </a:rPr>
              <a:t>Unit 6</a:t>
            </a:r>
            <a:r>
              <a:rPr lang="zh-CN" altLang="en-US" sz="4400" dirty="0">
                <a:solidFill>
                  <a:schemeClr val="bg1"/>
                </a:solidFill>
                <a:effectDag name="">
                  <a:effect ref="fillLine"/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</a:effectDag>
                <a:latin typeface="Arial Black" panose="020B0A04020102020204" pitchFamily="34" charset="0"/>
                <a:ea typeface="隶书" panose="02010509060101010101" pitchFamily="49" charset="-122"/>
              </a:rPr>
              <a:t> 家人、朋友与周围的人</a:t>
            </a:r>
          </a:p>
        </p:txBody>
      </p:sp>
      <p:pic>
        <p:nvPicPr>
          <p:cNvPr id="3077" name="图片 1" descr="TUI[OJ6L_%%HOGWOL@7R}~L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30275" y="463890"/>
            <a:ext cx="1697038" cy="2198687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28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文本框 209932"/>
          <p:cNvSpPr txBox="1"/>
          <p:nvPr/>
        </p:nvSpPr>
        <p:spPr>
          <a:xfrm>
            <a:off x="2484438" y="-165100"/>
            <a:ext cx="8353425" cy="1371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endParaRPr lang="zh-CN" altLang="en-US" sz="2400" b="1" dirty="0">
              <a:latin typeface="Calibri" panose="020F0502020204030204" pitchFamily="34" charset="0"/>
              <a:ea typeface="楷体_GB2312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FF66"/>
                </a:solidFill>
                <a:latin typeface="楷体_GB2312" pitchFamily="49" charset="-122"/>
                <a:ea typeface="楷体_GB2312" pitchFamily="49" charset="-122"/>
              </a:rPr>
              <a:t>子话题词汇复现</a:t>
            </a: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输入</a:t>
            </a:r>
          </a:p>
        </p:txBody>
      </p:sp>
      <p:pic>
        <p:nvPicPr>
          <p:cNvPr id="12291" name="图片 209936" descr="说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95375"/>
            <a:ext cx="3816350" cy="381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云形标注 209929"/>
          <p:cNvSpPr/>
          <p:nvPr/>
        </p:nvSpPr>
        <p:spPr>
          <a:xfrm>
            <a:off x="4140200" y="1924050"/>
            <a:ext cx="4537075" cy="2159000"/>
          </a:xfrm>
          <a:prstGeom prst="cloudCallout">
            <a:avLst>
              <a:gd name="adj1" fmla="val -78866"/>
              <a:gd name="adj2" fmla="val -4264"/>
            </a:avLst>
          </a:prstGeom>
          <a:solidFill>
            <a:srgbClr val="CCFF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2293" name="文本框 209931"/>
          <p:cNvSpPr txBox="1"/>
          <p:nvPr/>
        </p:nvSpPr>
        <p:spPr>
          <a:xfrm>
            <a:off x="4356100" y="2643188"/>
            <a:ext cx="410368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Say &amp; Guess!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4638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任意多边形 10"/>
          <p:cNvSpPr/>
          <p:nvPr/>
        </p:nvSpPr>
        <p:spPr>
          <a:xfrm>
            <a:off x="1979613" y="1635125"/>
            <a:ext cx="4852988" cy="2601913"/>
          </a:xfrm>
          <a:custGeom>
            <a:avLst/>
            <a:gdLst>
              <a:gd name="connsiteX0" fmla="*/ 0 w 1915888"/>
              <a:gd name="connsiteY0" fmla="*/ 5399042 h 7402014"/>
              <a:gd name="connsiteX1" fmla="*/ 0 w 1915888"/>
              <a:gd name="connsiteY1" fmla="*/ 2002972 h 7402014"/>
              <a:gd name="connsiteX2" fmla="*/ 1 w 1915888"/>
              <a:gd name="connsiteY2" fmla="*/ 2002972 h 7402014"/>
              <a:gd name="connsiteX3" fmla="*/ 725719 w 1915888"/>
              <a:gd name="connsiteY3" fmla="*/ 0 h 7402014"/>
              <a:gd name="connsiteX4" fmla="*/ 1190169 w 1915888"/>
              <a:gd name="connsiteY4" fmla="*/ 0 h 7402014"/>
              <a:gd name="connsiteX5" fmla="*/ 1915887 w 1915888"/>
              <a:gd name="connsiteY5" fmla="*/ 2002972 h 7402014"/>
              <a:gd name="connsiteX6" fmla="*/ 1915888 w 1915888"/>
              <a:gd name="connsiteY6" fmla="*/ 2002972 h 7402014"/>
              <a:gd name="connsiteX7" fmla="*/ 1915888 w 1915888"/>
              <a:gd name="connsiteY7" fmla="*/ 5399042 h 7402014"/>
              <a:gd name="connsiteX8" fmla="*/ 1190170 w 1915888"/>
              <a:gd name="connsiteY8" fmla="*/ 7402014 h 7402014"/>
              <a:gd name="connsiteX9" fmla="*/ 725720 w 1915888"/>
              <a:gd name="connsiteY9" fmla="*/ 7402014 h 7402014"/>
              <a:gd name="connsiteX10" fmla="*/ 2 w 1915888"/>
              <a:gd name="connsiteY10" fmla="*/ 5399042 h 7402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15888" h="7402014">
                <a:moveTo>
                  <a:pt x="0" y="5399042"/>
                </a:moveTo>
                <a:lnTo>
                  <a:pt x="0" y="2002972"/>
                </a:lnTo>
                <a:lnTo>
                  <a:pt x="1" y="2002972"/>
                </a:lnTo>
                <a:lnTo>
                  <a:pt x="725719" y="0"/>
                </a:lnTo>
                <a:lnTo>
                  <a:pt x="1190169" y="0"/>
                </a:lnTo>
                <a:lnTo>
                  <a:pt x="1915887" y="2002972"/>
                </a:lnTo>
                <a:lnTo>
                  <a:pt x="1915888" y="2002972"/>
                </a:lnTo>
                <a:lnTo>
                  <a:pt x="1915888" y="5399042"/>
                </a:lnTo>
                <a:lnTo>
                  <a:pt x="1190170" y="7402014"/>
                </a:lnTo>
                <a:lnTo>
                  <a:pt x="725720" y="7402014"/>
                </a:lnTo>
                <a:lnTo>
                  <a:pt x="2" y="5399042"/>
                </a:lnTo>
                <a:close/>
              </a:path>
            </a:pathLst>
          </a:custGeom>
          <a:solidFill>
            <a:schemeClr val="bg1">
              <a:alpha val="21000"/>
            </a:schemeClr>
          </a:solidFill>
          <a:ln w="3175">
            <a:solidFill>
              <a:schemeClr val="bg1">
                <a:alpha val="5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7092" name="文本框 21"/>
          <p:cNvSpPr txBox="1"/>
          <p:nvPr/>
        </p:nvSpPr>
        <p:spPr>
          <a:xfrm>
            <a:off x="3132138" y="2066925"/>
            <a:ext cx="2868613" cy="1381125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>
            <a:spAutoFit/>
          </a:bodyPr>
          <a:lstStyle/>
          <a:p>
            <a:pPr defTabSz="685800" fontAlgn="base"/>
            <a:r>
              <a:rPr lang="en-US" altLang="zh-CN" sz="86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Gotham Rounded Book"/>
                <a:ea typeface="微软雅黑" panose="020B0503020204020204" charset="-122"/>
                <a:cs typeface="+mn-ea"/>
              </a:rPr>
              <a:t>Part I</a:t>
            </a:r>
            <a:endParaRPr lang="en-US" altLang="zh-CN" sz="8600" b="1" strike="noStrike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Gotham Rounded Book"/>
              <a:ea typeface="微软雅黑" panose="020B0503020204020204" charset="-122"/>
            </a:endParaRPr>
          </a:p>
        </p:txBody>
      </p:sp>
      <p:sp>
        <p:nvSpPr>
          <p:cNvPr id="217093" name="文本框 22"/>
          <p:cNvSpPr txBox="1"/>
          <p:nvPr/>
        </p:nvSpPr>
        <p:spPr>
          <a:xfrm>
            <a:off x="3132138" y="3435350"/>
            <a:ext cx="2243138" cy="52705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>
            <a:spAutoFit/>
          </a:bodyPr>
          <a:lstStyle/>
          <a:p>
            <a:pPr defTabSz="685800" fontAlgn="base"/>
            <a:r>
              <a:rPr lang="zh-CN" altLang="en-US" sz="30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   </a:t>
            </a:r>
            <a:r>
              <a:rPr lang="zh-CN" altLang="en-US" sz="30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基础训练</a:t>
            </a:r>
            <a:endParaRPr lang="zh-CN" altLang="en-US" sz="3000" b="1" strike="noStrike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077" name="图片 1" descr="TUI[OJ6L_%%HOGWOL@7R}~L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778885" y="431165"/>
            <a:ext cx="1419225" cy="1838325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标题 9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b"/>
          <a:lstStyle/>
          <a:p>
            <a:pPr lvl="0" algn="l"/>
            <a:endParaRPr lang="zh-CN" altLang="en-US" sz="1500" b="1" dirty="0"/>
          </a:p>
        </p:txBody>
      </p:sp>
      <p:pic>
        <p:nvPicPr>
          <p:cNvPr id="21506" name="内容占位符 8" descr="QQ图片20160411215127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-91440" y="0"/>
            <a:ext cx="9428163" cy="52895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</p:pic>
      <p:sp>
        <p:nvSpPr>
          <p:cNvPr id="21507" name="矩形 87"/>
          <p:cNvSpPr/>
          <p:nvPr/>
        </p:nvSpPr>
        <p:spPr>
          <a:xfrm>
            <a:off x="1042988" y="195263"/>
            <a:ext cx="7273925" cy="829945"/>
          </a:xfrm>
          <a:prstGeom prst="rect">
            <a:avLst/>
          </a:prstGeom>
          <a:noFill/>
          <a:ln w="9525">
            <a:noFill/>
          </a:ln>
        </p:spPr>
        <p:txBody>
          <a:bodyPr lIns="91441" tIns="45721" rIns="91441" bIns="45721" anchor="t">
            <a:spAutoFit/>
          </a:bodyPr>
          <a:lstStyle/>
          <a:p>
            <a:pPr lvl="0" indent="0" algn="ctr" defTabSz="913130"/>
            <a:r>
              <a:rPr lang="zh-CN" altLang="en-US" sz="4800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教学目录</a:t>
            </a:r>
          </a:p>
        </p:txBody>
      </p:sp>
      <p:sp>
        <p:nvSpPr>
          <p:cNvPr id="23558" name="文本框 304134"/>
          <p:cNvSpPr txBox="1"/>
          <p:nvPr/>
        </p:nvSpPr>
        <p:spPr>
          <a:xfrm>
            <a:off x="252413" y="905828"/>
            <a:ext cx="3971925" cy="4991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lvl="0" indent="0" defTabSz="685800">
              <a:spcBef>
                <a:spcPct val="50000"/>
              </a:spcBef>
            </a:pP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重点词释义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:</a:t>
            </a:r>
          </a:p>
        </p:txBody>
      </p:sp>
      <p:sp>
        <p:nvSpPr>
          <p:cNvPr id="342023" name="文本框 342022"/>
          <p:cNvSpPr txBox="1"/>
          <p:nvPr/>
        </p:nvSpPr>
        <p:spPr>
          <a:xfrm>
            <a:off x="-577850" y="1619885"/>
            <a:ext cx="3589655" cy="56070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lvl="0" indent="0" defTabSz="685800"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“熟”词“生</a:t>
            </a:r>
            <a:r>
              <a:rPr lang="en-US" altLang="zh-CN" sz="2400" b="1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义</a:t>
            </a:r>
            <a:r>
              <a:rPr lang="en-US" altLang="zh-CN" sz="24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:</a:t>
            </a:r>
          </a:p>
        </p:txBody>
      </p:sp>
      <p:sp>
        <p:nvSpPr>
          <p:cNvPr id="243719" name="文本框 243718"/>
          <p:cNvSpPr txBox="1"/>
          <p:nvPr/>
        </p:nvSpPr>
        <p:spPr>
          <a:xfrm>
            <a:off x="-432117" y="2364740"/>
            <a:ext cx="3971925" cy="56070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重点词用法专练</a:t>
            </a:r>
            <a:r>
              <a:rPr lang="en-US" altLang="zh-CN" sz="24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:</a:t>
            </a:r>
          </a:p>
        </p:txBody>
      </p:sp>
      <p:sp>
        <p:nvSpPr>
          <p:cNvPr id="358407" name="文本框 358406"/>
          <p:cNvSpPr txBox="1"/>
          <p:nvPr/>
        </p:nvSpPr>
        <p:spPr>
          <a:xfrm>
            <a:off x="-91757" y="3037205"/>
            <a:ext cx="3971925" cy="56070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lvl="0" indent="0" defTabSz="685800"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      </a:t>
            </a:r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 重点词块专练</a:t>
            </a:r>
            <a:r>
              <a:rPr lang="en-US" altLang="zh-CN" sz="24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:</a:t>
            </a:r>
          </a:p>
        </p:txBody>
      </p:sp>
      <p:sp>
        <p:nvSpPr>
          <p:cNvPr id="24578" name="文本框 312322"/>
          <p:cNvSpPr txBox="1"/>
          <p:nvPr/>
        </p:nvSpPr>
        <p:spPr>
          <a:xfrm>
            <a:off x="2917825" y="925195"/>
            <a:ext cx="66827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close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separate</a:t>
            </a:r>
          </a:p>
        </p:txBody>
      </p:sp>
      <p:sp>
        <p:nvSpPr>
          <p:cNvPr id="3" name="文本框 312322"/>
          <p:cNvSpPr txBox="1"/>
          <p:nvPr/>
        </p:nvSpPr>
        <p:spPr>
          <a:xfrm>
            <a:off x="2917825" y="1619885"/>
            <a:ext cx="66827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company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deliver</a:t>
            </a:r>
          </a:p>
        </p:txBody>
      </p:sp>
      <p:sp>
        <p:nvSpPr>
          <p:cNvPr id="4" name="文本框 312322"/>
          <p:cNvSpPr txBox="1"/>
          <p:nvPr/>
        </p:nvSpPr>
        <p:spPr>
          <a:xfrm>
            <a:off x="3011805" y="2465070"/>
            <a:ext cx="66827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marry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share, depend</a:t>
            </a:r>
          </a:p>
        </p:txBody>
      </p:sp>
      <p:sp>
        <p:nvSpPr>
          <p:cNvPr id="5" name="文本框 312322"/>
          <p:cNvSpPr txBox="1"/>
          <p:nvPr/>
        </p:nvSpPr>
        <p:spPr>
          <a:xfrm>
            <a:off x="673100" y="3597910"/>
            <a:ext cx="860615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have ... in common (with)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break up, keep / stay in touch (with) , make up, (be) familiar to, pass away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3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8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23" grpId="0"/>
      <p:bldP spid="243719" grpId="0"/>
      <p:bldP spid="35840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3175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6" name="矩形 307203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7207" name="矩形 307206"/>
          <p:cNvSpPr/>
          <p:nvPr/>
        </p:nvSpPr>
        <p:spPr>
          <a:xfrm>
            <a:off x="0" y="130175"/>
            <a:ext cx="9144000" cy="43926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r>
              <a:rPr lang="en-US" altLang="zh-CN" sz="4000" b="1" strike="noStrike" noProof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Close</a:t>
            </a:r>
            <a:r>
              <a:rPr lang="en-US" altLang="zh-CN" sz="2800" strike="noStrike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</a:t>
            </a:r>
            <a:r>
              <a:rPr lang="en-US" altLang="zh-CN" sz="2800" b="1" strike="noStrike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adj.</a:t>
            </a:r>
          </a:p>
          <a:p>
            <a:pPr lvl="0" fontAlgn="base"/>
            <a:r>
              <a:rPr lang="en-US" altLang="en-US" sz="28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1. </a:t>
            </a:r>
            <a:r>
              <a:rPr lang="en-US" altLang="en-US" sz="2800" b="1" strike="noStrike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Our </a:t>
            </a:r>
            <a:r>
              <a:rPr lang="en-US" altLang="en-US" sz="2800" b="1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new house </a:t>
            </a:r>
            <a:r>
              <a:rPr lang="en-US" altLang="en-US" sz="2800" b="1" strike="noStrike" noProof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is </a:t>
            </a:r>
            <a:r>
              <a:rPr lang="en-US" altLang="en-US" sz="2800" b="1" strike="noStrike" noProof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close to</a:t>
            </a:r>
            <a:r>
              <a:rPr lang="en-US" altLang="en-US" sz="2800" b="1" strike="noStrike" noProof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</a:t>
            </a:r>
            <a:r>
              <a:rPr lang="en-US" altLang="en-US" sz="2800" b="1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the school. </a:t>
            </a:r>
            <a:endParaRPr lang="en-US" altLang="en-US" sz="2800" b="1" strike="noStrike" noProof="1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fontAlgn="base"/>
            <a:r>
              <a:rPr lang="en-US" altLang="en-US" sz="2800" b="1" strike="noStrike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我们的新家离学校很</a:t>
            </a:r>
            <a:r>
              <a:rPr lang="en-US" altLang="en-US" sz="2800" b="1" strike="noStrike" noProof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近</a:t>
            </a:r>
            <a:r>
              <a:rPr lang="en-US" altLang="en-US" sz="2800" b="1" strike="noStrike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。</a:t>
            </a:r>
          </a:p>
          <a:p>
            <a:pPr lvl="0"/>
            <a:r>
              <a:rPr lang="en-US" altLang="zh-CN" sz="28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2. </a:t>
            </a:r>
            <a:r>
              <a:rPr lang="en-US" altLang="zh-CN" sz="2800" b="1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All of them wanted to be the first to </a:t>
            </a:r>
            <a:r>
              <a:rPr lang="en-US" altLang="zh-CN" sz="2800" b="1" noProof="1">
                <a:solidFill>
                  <a:srgbClr val="00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get a close look at</a:t>
            </a:r>
            <a:r>
              <a:rPr lang="en-US" altLang="zh-CN" sz="2800" b="1" noProof="1">
                <a:solidFill>
                  <a:srgbClr val="00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</a:t>
            </a:r>
            <a:r>
              <a:rPr lang="en-US" altLang="zh-CN" sz="2800" b="1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Mount Vesuvius. </a:t>
            </a:r>
          </a:p>
          <a:p>
            <a:pPr lvl="0"/>
            <a:r>
              <a:rPr lang="zh-CN" altLang="en-US" sz="2800" b="1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他们所有人都想第一个</a:t>
            </a:r>
            <a:r>
              <a:rPr lang="zh-CN" altLang="en-US" sz="2800" b="1" noProof="1">
                <a:solidFill>
                  <a:srgbClr val="00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仔细</a:t>
            </a:r>
            <a:r>
              <a:rPr lang="zh-CN" altLang="en-US" sz="2800" b="1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看看维苏威火山。</a:t>
            </a:r>
          </a:p>
          <a:p>
            <a:pPr lvl="0"/>
            <a:r>
              <a:rPr lang="en-US" altLang="zh-CN" sz="28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3. Lauren </a:t>
            </a:r>
            <a:r>
              <a:rPr lang="en-US" altLang="zh-CN" sz="2800" b="1" noProof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is </a:t>
            </a:r>
            <a:r>
              <a:rPr lang="en-US" altLang="zh-CN" sz="2800" b="1" noProof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close to </a:t>
            </a:r>
            <a:r>
              <a:rPr lang="en-US" altLang="zh-CN" sz="2800" b="1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completing</a:t>
            </a:r>
            <a:r>
              <a:rPr lang="en-US" altLang="zh-CN" sz="2800" b="1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her study on shark’s ability to sense pressure. </a:t>
            </a:r>
            <a:endParaRPr lang="en-US" altLang="zh-CN" sz="2800" b="1" noProof="1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lvl="0"/>
            <a:r>
              <a:rPr lang="zh-CN" altLang="en-US" sz="28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劳伦</a:t>
            </a:r>
            <a:r>
              <a:rPr lang="zh-CN" altLang="en-US" sz="2800" b="1" noProof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快要</a:t>
            </a:r>
            <a:r>
              <a:rPr lang="zh-CN" altLang="en-US" sz="28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完成</a:t>
            </a:r>
            <a:r>
              <a:rPr lang="zh-CN" altLang="en-US" sz="2800" b="1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她对鲨鱼感压能力的研究了。 </a:t>
            </a:r>
            <a:endParaRPr lang="en-US" altLang="zh-CN" sz="2800" b="1" noProof="1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lvl="0"/>
            <a:r>
              <a:rPr lang="en-US" altLang="zh-CN" sz="28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4. a </a:t>
            </a:r>
            <a:r>
              <a:rPr lang="en-US" altLang="zh-CN" sz="2800" b="1" noProof="1">
                <a:solidFill>
                  <a:srgbClr val="00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close</a:t>
            </a:r>
            <a:r>
              <a:rPr lang="en-US" altLang="zh-CN" sz="2800" b="1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friend</a:t>
            </a:r>
            <a:r>
              <a:rPr lang="en-US" altLang="zh-CN" sz="2800" b="1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</a:t>
            </a:r>
            <a:endParaRPr lang="en-US" altLang="zh-CN" sz="2800" b="1" noProof="1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lvl="0"/>
            <a:r>
              <a:rPr lang="zh-CN" altLang="en-US" sz="2800" b="1" noProof="1" smtClean="0">
                <a:solidFill>
                  <a:srgbClr val="00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亲密</a:t>
            </a:r>
            <a:r>
              <a:rPr lang="zh-CN" altLang="en-US" sz="2800" b="1" noProof="1">
                <a:solidFill>
                  <a:srgbClr val="00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的</a:t>
            </a:r>
            <a:r>
              <a:rPr lang="zh-CN" altLang="en-US" sz="28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朋友</a:t>
            </a:r>
            <a:endParaRPr lang="en-US" altLang="zh-CN" sz="2800" b="1" noProof="1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endParaRPr lang="zh-CN" altLang="en-US" sz="2800" noProof="1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lvl="0"/>
            <a:endParaRPr lang="en-US" altLang="zh-CN" sz="2800" i="1" noProof="1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lvl="0"/>
            <a:endParaRPr lang="zh-CN" altLang="en-US" sz="2800" i="1" noProof="1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fontAlgn="base"/>
            <a:endParaRPr lang="en-US" altLang="en-US" sz="2800" strike="noStrike" noProof="1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fontAlgn="base"/>
            <a:endParaRPr lang="en-US" altLang="en-US" sz="2800" strike="noStrike" noProof="1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  <a:p>
            <a:pPr fontAlgn="base"/>
            <a:endParaRPr lang="en-US" altLang="en-US" sz="2800" strike="noStrike" noProof="1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lvl="0" fontAlgn="base"/>
            <a:endParaRPr lang="zh-CN" altLang="en-US" sz="2800" i="1" strike="noStrike" noProof="1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lvl="0" fontAlgn="base"/>
            <a:endParaRPr lang="zh-CN" altLang="en-US" sz="2800" i="1" strike="noStrike" noProof="1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2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2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072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72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3175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矩形 307203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7207" name="矩形 307206"/>
          <p:cNvSpPr/>
          <p:nvPr/>
        </p:nvSpPr>
        <p:spPr>
          <a:xfrm>
            <a:off x="190500" y="1635647"/>
            <a:ext cx="3589412" cy="1224136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r>
              <a:rPr lang="zh-CN" altLang="zh-CN" sz="3600" b="1" strike="noStrike" noProof="1" smtClean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a </a:t>
            </a:r>
            <a:r>
              <a:rPr lang="zh-CN" altLang="zh-CN" sz="3600" b="1" strike="noStrike" noProof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close finish</a:t>
            </a:r>
            <a:r>
              <a:rPr lang="zh-CN" altLang="zh-CN" sz="3600" strike="noStrike" noProof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</a:t>
            </a:r>
            <a:endParaRPr lang="en-US" altLang="zh-CN" sz="3600" strike="noStrike" noProof="1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ea"/>
              <a:sym typeface="Wingdings" panose="05000000000000000000" pitchFamily="2" charset="2"/>
            </a:endParaRPr>
          </a:p>
          <a:p>
            <a:pPr lvl="0" fontAlgn="base"/>
            <a:r>
              <a:rPr lang="zh-CN" altLang="zh-CN" sz="3600" strike="noStrike" noProof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势均力敌</a:t>
            </a:r>
            <a:r>
              <a:rPr lang="zh-CN" altLang="zh-CN" sz="3600" strike="noStrike" noProof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的结局</a:t>
            </a:r>
            <a:endParaRPr lang="zh-CN" altLang="en-US" sz="3600" strike="noStrike" noProof="1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30724" name="图片 88071" descr="W02016081539633627489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179585"/>
            <a:ext cx="4176464" cy="478750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2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3175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6" name="矩形 307203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747" name="矩形 307206"/>
          <p:cNvSpPr/>
          <p:nvPr/>
        </p:nvSpPr>
        <p:spPr>
          <a:xfrm>
            <a:off x="230188" y="827087"/>
            <a:ext cx="8302252" cy="34925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/>
            <a:r>
              <a:rPr lang="en-US" altLang="zh-CN" sz="3200" b="1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keep a close watch / eye on </a:t>
            </a:r>
            <a:r>
              <a:rPr lang="zh-CN" altLang="en-US" sz="3200" b="1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密切</a:t>
            </a:r>
            <a:r>
              <a:rPr lang="zh-CN" altLang="en-US" sz="3200" b="1" dirty="0" smtClean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注视</a:t>
            </a:r>
            <a:endParaRPr lang="en-US" altLang="zh-CN" sz="3200" b="1" dirty="0" smtClean="0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lvl="0" indent="0"/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We </a:t>
            </a:r>
            <a:r>
              <a:rPr lang="en-US" altLang="zh-CN" sz="3200" b="1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kept a close watch on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the prisoners. </a:t>
            </a:r>
            <a:endParaRPr lang="en-US" altLang="zh-CN" sz="3200" b="1" dirty="0" smtClean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lvl="0" indent="0"/>
            <a:r>
              <a:rPr lang="zh-CN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我们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严密监视犯人的行动。</a:t>
            </a:r>
          </a:p>
          <a:p>
            <a:pPr lvl="0" indent="0"/>
            <a:endParaRPr lang="zh-CN" altLang="en-US" sz="2800" b="1" dirty="0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lvl="0" indent="0"/>
            <a:endParaRPr lang="zh-CN" altLang="en-US" sz="2800" b="1" dirty="0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lvl="0" indent="0"/>
            <a:endParaRPr lang="zh-CN" altLang="en-US" sz="2800" i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715766"/>
            <a:ext cx="374332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3175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0" name="矩形 307203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7207" name="矩形 307206"/>
          <p:cNvSpPr/>
          <p:nvPr/>
        </p:nvSpPr>
        <p:spPr>
          <a:xfrm>
            <a:off x="0" y="239210"/>
            <a:ext cx="8337053" cy="43926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b="1" strike="noStrike" noProof="1">
              <a:solidFill>
                <a:srgbClr val="FFFF66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  <a:p>
            <a:pPr lvl="0" fontAlgn="base"/>
            <a:r>
              <a:rPr lang="en-US" altLang="zh-CN" sz="3200" b="1" strike="noStrike" noProof="1" smtClean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Getting </a:t>
            </a:r>
            <a:r>
              <a:rPr lang="en-US" altLang="zh-CN" sz="3200" b="1" strike="noStrike" noProof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close to</a:t>
            </a:r>
            <a:r>
              <a:rPr lang="en-US" altLang="zh-CN" sz="3200" b="1" strike="noStrike" noProof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</a:t>
            </a:r>
            <a:r>
              <a:rPr lang="en-US" altLang="zh-CN" sz="3200" b="1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nature adds to the joy of life</a:t>
            </a:r>
            <a:r>
              <a:rPr lang="en-US" altLang="zh-CN" sz="3200" b="1" strike="noStrike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.</a:t>
            </a:r>
          </a:p>
          <a:p>
            <a:pPr lvl="0" fontAlgn="base"/>
            <a:r>
              <a:rPr lang="en-US" altLang="zh-CN" sz="3200" b="1" strike="noStrike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 </a:t>
            </a:r>
            <a:r>
              <a:rPr lang="zh-CN" altLang="en-US" sz="3200" b="1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接近自然可增添生活的乐趣</a:t>
            </a:r>
            <a:r>
              <a:rPr lang="zh-CN" altLang="en-US" sz="3200" b="1" strike="noStrike" noProof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。</a:t>
            </a:r>
            <a:endParaRPr lang="zh-CN" altLang="en-US" sz="3200" b="1" i="1" strike="noStrike" noProof="1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1498249"/>
            <a:ext cx="4968552" cy="523220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FFFF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get close to </a:t>
            </a:r>
            <a:r>
              <a:rPr lang="zh-CN" altLang="en-US" sz="2800" b="1" dirty="0" smtClean="0">
                <a:solidFill>
                  <a:srgbClr val="FFFF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接近</a:t>
            </a:r>
            <a:endParaRPr lang="zh-CN" altLang="en-US" sz="2800" b="1" dirty="0">
              <a:solidFill>
                <a:srgbClr val="FFFF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026" y="2209286"/>
            <a:ext cx="4062190" cy="2708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2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25" y="1588"/>
            <a:ext cx="9164638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4" name="矩形 309251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3795" name="文本框 309252"/>
          <p:cNvSpPr txBox="1"/>
          <p:nvPr/>
        </p:nvSpPr>
        <p:spPr>
          <a:xfrm>
            <a:off x="-34925" y="1588"/>
            <a:ext cx="266541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solidFill>
                  <a:srgbClr val="FFFF66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FFFF66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备考指导</a:t>
            </a:r>
            <a:r>
              <a:rPr lang="en-US" altLang="zh-CN" sz="3200" b="1" dirty="0">
                <a:solidFill>
                  <a:srgbClr val="FFFF66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】</a:t>
            </a:r>
          </a:p>
        </p:txBody>
      </p:sp>
      <p:sp>
        <p:nvSpPr>
          <p:cNvPr id="33796" name="文本框 309270"/>
          <p:cNvSpPr txBox="1"/>
          <p:nvPr/>
        </p:nvSpPr>
        <p:spPr>
          <a:xfrm>
            <a:off x="179388" y="556774"/>
            <a:ext cx="8062912" cy="9493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rPr>
              <a:t> </a:t>
            </a:r>
            <a:r>
              <a:rPr lang="en-US" altLang="zh-CN" sz="2800" b="1" dirty="0" err="1"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rPr>
              <a:t>close</a:t>
            </a:r>
            <a:r>
              <a:rPr lang="en-US" altLang="zh-CN" sz="2800" b="1" dirty="0" err="1" smtClean="0"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rPr>
              <a:t>的形容词</a:t>
            </a:r>
            <a:r>
              <a:rPr lang="zh-CN" altLang="en-US" sz="2800" b="1" dirty="0" smtClean="0">
                <a:latin typeface="Times New Roman" panose="02020603050405020304" pitchFamily="18" charset="0"/>
                <a:sym typeface="Wingdings 2" panose="05020102010507070707" pitchFamily="18" charset="2"/>
              </a:rPr>
              <a:t>、</a:t>
            </a:r>
            <a:r>
              <a:rPr lang="en-US" altLang="zh-CN" sz="2800" b="1" dirty="0" err="1" smtClean="0"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rPr>
              <a:t>及副词考频较高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rPr>
              <a:t>；</a:t>
            </a:r>
          </a:p>
          <a:p>
            <a:pPr lvl="0" indent="0"/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  <a:sym typeface="Wingdings 2" panose="05020102010507070707" pitchFamily="18" charset="2"/>
              </a:rPr>
              <a:t></a:t>
            </a:r>
            <a:r>
              <a:rPr lang="zh-CN" altLang="en-US" sz="2800" dirty="0">
                <a:latin typeface="Calibri" panose="020F0502020204030204" pitchFamily="34" charset="0"/>
                <a:ea typeface="宋体" panose="02010600030101010101" pitchFamily="2" charset="-122"/>
                <a:sym typeface="Wingdings 2" panose="05020102010507070707" pitchFamily="18" charset="2"/>
              </a:rPr>
              <a:t> </a:t>
            </a:r>
            <a:r>
              <a:rPr lang="en-US" altLang="zh-CN" sz="2800" b="1" dirty="0" err="1"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rPr>
              <a:t>close在高考各题型中均有出现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rPr>
              <a:t>。</a:t>
            </a:r>
            <a:endParaRPr lang="zh-CN" altLang="en-US" sz="2000" b="1" dirty="0">
              <a:latin typeface="Times New Roman" panose="02020603050405020304" pitchFamily="18" charset="0"/>
              <a:ea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33797" name="文本框 309271"/>
          <p:cNvSpPr txBox="1"/>
          <p:nvPr/>
        </p:nvSpPr>
        <p:spPr>
          <a:xfrm>
            <a:off x="78610" y="1851670"/>
            <a:ext cx="8957886" cy="35394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lang="en-US" altLang="zh-CN" sz="2800" b="1" dirty="0" smtClean="0">
                <a:solidFill>
                  <a:schemeClr val="bg1"/>
                </a:solidFill>
              </a:rPr>
              <a:t>1.   ______  ___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(</a:t>
            </a:r>
            <a:r>
              <a:rPr lang="zh-CN" altLang="en-US" sz="28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接近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 the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school there was a beautiful park with many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trees around it. (2015 </a:t>
            </a:r>
            <a:r>
              <a:rPr lang="en-US" alt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浙江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</a:p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2.  They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should not feed the wild animals 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___ ___ _______  _______(</a:t>
            </a:r>
            <a:r>
              <a:rPr lang="zh-CN" altLang="en-US" sz="2800" b="1" dirty="0" smtClean="0">
                <a:solidFill>
                  <a:srgbClr val="00FFFF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近距离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 because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they may attack people. (2014 </a:t>
            </a:r>
            <a:r>
              <a:rPr lang="en-US" alt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江西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  <a:p>
            <a:pPr lvl="0"/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3. There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existed 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__  ______  _______(</a:t>
            </a:r>
            <a:r>
              <a:rPr lang="zh-CN" altLang="en-US" sz="2800" b="1" dirty="0" smtClean="0">
                <a:solidFill>
                  <a:srgbClr val="00FFFF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密切联系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)between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families and their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milkmen. (2011 </a:t>
            </a:r>
            <a:r>
              <a:rPr lang="en-US" alt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全国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lvl="0" indent="-457200">
              <a:buFont typeface="Wingdings"/>
              <a:buChar char="²"/>
            </a:pPr>
            <a:endParaRPr lang="zh-CN" altLang="en-US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20426" y="1815627"/>
            <a:ext cx="11432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Close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05111" y="1846404"/>
            <a:ext cx="484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to</a:t>
            </a:r>
            <a:endParaRPr lang="zh-CN" altLang="en-US" sz="2800" dirty="0">
              <a:solidFill>
                <a:srgbClr val="FFFF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43032" y="2722494"/>
            <a:ext cx="753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in </a:t>
            </a:r>
            <a:r>
              <a:rPr lang="en-US" alt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a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7196764" y="2722494"/>
            <a:ext cx="10294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b="1" dirty="0" smtClean="0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close</a:t>
            </a:r>
            <a:endParaRPr lang="zh-CN" altLang="en-US" sz="3200" b="1" dirty="0">
              <a:solidFill>
                <a:srgbClr val="FFFF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626191" y="3991628"/>
            <a:ext cx="31084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a close relationship</a:t>
            </a:r>
            <a:endParaRPr lang="zh-CN" altLang="en-US" sz="2800" dirty="0">
              <a:solidFill>
                <a:srgbClr val="FFFF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8610" y="3164251"/>
            <a:ext cx="14414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distance</a:t>
            </a:r>
            <a:endParaRPr lang="zh-CN" altLang="en-US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0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6" name="矩形 309251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6867" name="文本框 309271"/>
          <p:cNvSpPr txBox="1"/>
          <p:nvPr/>
        </p:nvSpPr>
        <p:spPr>
          <a:xfrm>
            <a:off x="168274" y="1292889"/>
            <a:ext cx="8724206" cy="25545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3200" b="1" dirty="0" smtClean="0">
                <a:solidFill>
                  <a:schemeClr val="bg1"/>
                </a:solidFill>
                <a:sym typeface="Wingdings" panose="05000000000000000000" pitchFamily="2" charset="2"/>
              </a:rPr>
              <a:t>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We 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sat 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close</a:t>
            </a:r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ly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together reading and talking. 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(2014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湖北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  <a:p>
            <a:pPr lvl="0" indent="0"/>
            <a:endParaRPr lang="en-US" altLang="en-US" sz="3200" b="1" dirty="0" smtClean="0">
              <a:solidFill>
                <a:schemeClr val="bg1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  <a:p>
            <a:pPr lvl="0" indent="0"/>
            <a:r>
              <a:rPr lang="zh-CN" altLang="en-US" sz="3200" b="1" dirty="0" smtClean="0">
                <a:solidFill>
                  <a:schemeClr val="bg1"/>
                </a:solidFill>
                <a:sym typeface="Wingdings" panose="05000000000000000000" pitchFamily="2" charset="2"/>
              </a:rPr>
              <a:t></a:t>
            </a:r>
            <a:r>
              <a:rPr lang="zh-CN" altLang="en-US" sz="3200" b="1" dirty="0" smtClean="0">
                <a:sym typeface="Wingdings" panose="05000000000000000000" pitchFamily="2" charset="2"/>
              </a:rPr>
              <a:t> 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Brazilians often stand close when talk. (2014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浙江阅读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36" y="555526"/>
            <a:ext cx="2952328" cy="584775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zh-CN" altLang="en-US" sz="32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单句改错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871700" y="1832337"/>
            <a:ext cx="1116124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444208" y="3291830"/>
            <a:ext cx="1116124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267744" y="1852657"/>
            <a:ext cx="2304256" cy="584775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close</a:t>
            </a:r>
            <a:endParaRPr lang="zh-CN" altLang="en-US" sz="32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08204" y="3295159"/>
            <a:ext cx="2304256" cy="584775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talking</a:t>
            </a:r>
            <a:endParaRPr lang="zh-CN" altLang="en-US" sz="32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0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0" name="文本框 311298"/>
          <p:cNvSpPr txBox="1"/>
          <p:nvPr/>
        </p:nvSpPr>
        <p:spPr>
          <a:xfrm>
            <a:off x="1331640" y="206713"/>
            <a:ext cx="2088356" cy="579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separate</a:t>
            </a:r>
          </a:p>
        </p:txBody>
      </p:sp>
      <p:sp>
        <p:nvSpPr>
          <p:cNvPr id="37891" name="矩形 311299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7894" name="文本框 27658"/>
          <p:cNvSpPr txBox="1"/>
          <p:nvPr/>
        </p:nvSpPr>
        <p:spPr>
          <a:xfrm>
            <a:off x="179512" y="786151"/>
            <a:ext cx="5051425" cy="267765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adj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单独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的；分开的；不同的</a:t>
            </a:r>
          </a:p>
          <a:p>
            <a:pPr>
              <a:spcBef>
                <a:spcPts val="0"/>
              </a:spcBef>
            </a:pPr>
            <a:endParaRPr lang="en-US" altLang="zh-CN" sz="2800" b="1" dirty="0" smtClean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en-US" altLang="zh-CN" sz="2800" b="1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en-US" altLang="zh-CN" sz="2800" b="1" dirty="0" smtClean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CN" alt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两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座独立的大楼</a:t>
            </a:r>
          </a:p>
          <a:p>
            <a:pPr lvl="0" indent="0">
              <a:spcBef>
                <a:spcPts val="0"/>
              </a:spcBef>
            </a:pPr>
            <a:r>
              <a:rPr lang="en-US" altLang="zh-CN" sz="2800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two 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separate </a:t>
            </a:r>
            <a:r>
              <a:rPr lang="en-US" altLang="zh-CN" sz="2800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buildings</a:t>
            </a:r>
            <a:endParaRPr lang="zh-CN" altLang="en-US" sz="2800" b="1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7895" name="图片 1" descr="tim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3" y="1635646"/>
            <a:ext cx="4253713" cy="283499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0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8" name="矩形 311299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9939" name="文本框 90118"/>
          <p:cNvSpPr txBox="1"/>
          <p:nvPr/>
        </p:nvSpPr>
        <p:spPr>
          <a:xfrm>
            <a:off x="-20638" y="370006"/>
            <a:ext cx="8913117" cy="33239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you think Sarah and Hannah should try to be friends again or 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go their separate ways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 </a:t>
            </a:r>
            <a:endParaRPr lang="en-US" altLang="zh-CN" sz="2800" b="1" dirty="0" smtClean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你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认为莎拉和汉纳应尝试再做朋友还是断绝关系？</a:t>
            </a:r>
            <a:r>
              <a:rPr lang="zh-CN" altLang="en-US" sz="2800" b="1" i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译林⑤ </a:t>
            </a:r>
            <a:r>
              <a:rPr lang="en-US" altLang="zh-CN" sz="2800" b="1" i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– 1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go one’s separate ways </a:t>
            </a:r>
            <a:r>
              <a:rPr lang="zh-CN" alt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断绝关系；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分道而行</a:t>
            </a:r>
          </a:p>
          <a:p>
            <a:pPr lvl="0" indent="0">
              <a:spcBef>
                <a:spcPct val="50000"/>
              </a:spcBef>
            </a:pPr>
            <a:endParaRPr lang="zh-CN" altLang="en-US" sz="2800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9940" name="图片 90119" descr="xetfs_png_pagespeed_ic_QgIjX1llj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355" y="3194322"/>
            <a:ext cx="2285289" cy="19164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3175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0" name="矩形 310275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3011" name="文本框 314395"/>
          <p:cNvSpPr txBox="1"/>
          <p:nvPr/>
        </p:nvSpPr>
        <p:spPr>
          <a:xfrm>
            <a:off x="258539" y="5447"/>
            <a:ext cx="8626921" cy="44627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en-US" sz="3200" b="1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辨 </a:t>
            </a:r>
            <a:r>
              <a:rPr lang="en-US" altLang="zh-CN" sz="3200" b="1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divide, separate</a:t>
            </a:r>
          </a:p>
          <a:p>
            <a:pPr lvl="0" indent="0"/>
            <a:r>
              <a:rPr lang="en-US" altLang="en-US" sz="32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divide (into) </a:t>
            </a:r>
            <a:r>
              <a:rPr lang="en-US" altLang="en-US" sz="3200" b="1" dirty="0" err="1" smtClean="0">
                <a:solidFill>
                  <a:srgbClr val="00FF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把整体分为若干部分</a:t>
            </a:r>
            <a:endParaRPr lang="en-US" altLang="en-US" sz="3200" b="1" dirty="0">
              <a:solidFill>
                <a:srgbClr val="00FF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world is 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_______ </a:t>
            </a:r>
            <a:r>
              <a:rPr lang="en-US" altLang="en-US" sz="32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into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seven continents. </a:t>
            </a:r>
            <a:endParaRPr lang="en-US" altLang="en-US" sz="3200" b="1" dirty="0" smtClean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世界被分成七大洲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  <a:p>
            <a:pPr lvl="0" indent="0"/>
            <a:r>
              <a:rPr lang="en-US" altLang="zh-CN" sz="3200" b="1" dirty="0" smtClean="0">
                <a:solidFill>
                  <a:srgbClr val="00FFFF"/>
                </a:solidFill>
                <a:latin typeface="Times New Roman" panose="02020603050405020304" pitchFamily="18" charset="0"/>
              </a:rPr>
              <a:t>s</a:t>
            </a:r>
            <a:r>
              <a:rPr lang="en-US" altLang="en-US" sz="3200" b="1" dirty="0" smtClean="0">
                <a:solidFill>
                  <a:srgbClr val="00FFFF"/>
                </a:solidFill>
                <a:latin typeface="Times New Roman" panose="02020603050405020304" pitchFamily="18" charset="0"/>
              </a:rPr>
              <a:t>eparate from </a:t>
            </a:r>
            <a:r>
              <a:rPr lang="zh-CN" altLang="en-US" sz="3200" b="1" dirty="0" smtClean="0">
                <a:solidFill>
                  <a:srgbClr val="00FFFF"/>
                </a:solidFill>
                <a:latin typeface="Times New Roman" panose="02020603050405020304" pitchFamily="18" charset="0"/>
              </a:rPr>
              <a:t>把靠在一起的个体分开</a:t>
            </a:r>
            <a:r>
              <a:rPr lang="en-US" altLang="en-US" sz="3200" b="1" dirty="0" smtClean="0">
                <a:solidFill>
                  <a:srgbClr val="00FFFF"/>
                </a:solidFill>
                <a:latin typeface="Times New Roman" panose="02020603050405020304" pitchFamily="18" charset="0"/>
              </a:rPr>
              <a:t> </a:t>
            </a:r>
            <a:endParaRPr lang="en-US" altLang="en-US" sz="3200" b="1" dirty="0">
              <a:solidFill>
                <a:srgbClr val="00FFFF"/>
              </a:solidFill>
              <a:latin typeface="Times New Roman" panose="02020603050405020304" pitchFamily="18" charset="0"/>
            </a:endParaRPr>
          </a:p>
          <a:p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We’d better 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_______the 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good ones </a:t>
            </a:r>
            <a:r>
              <a:rPr lang="en-US" altLang="en-US" sz="3200" b="1" dirty="0">
                <a:solidFill>
                  <a:srgbClr val="00FFFF"/>
                </a:solidFill>
                <a:latin typeface="Times New Roman" panose="02020603050405020304" pitchFamily="18" charset="0"/>
              </a:rPr>
              <a:t>from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the bad ones.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我们最好把好的和坏的分开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。</a:t>
            </a:r>
          </a:p>
          <a:p>
            <a:pPr lvl="0" indent="0"/>
            <a:endParaRPr lang="en-US" altLang="en-US" sz="3200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25668" y="1008352"/>
            <a:ext cx="13227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divided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29013" y="2427734"/>
            <a:ext cx="16674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separate</a:t>
            </a:r>
            <a:endParaRPr lang="zh-CN" altLang="en-US" sz="3200" b="1" dirty="0">
              <a:solidFill>
                <a:srgbClr val="FFFF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09053"/>
            <a:ext cx="2315467" cy="1634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54713"/>
            <a:ext cx="2160240" cy="168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0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06" name="矩形 314371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7107" name="文本框 314372"/>
          <p:cNvSpPr txBox="1"/>
          <p:nvPr/>
        </p:nvSpPr>
        <p:spPr>
          <a:xfrm>
            <a:off x="179388" y="268288"/>
            <a:ext cx="2665412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800" b="1" dirty="0">
                <a:solidFill>
                  <a:srgbClr val="FFFF66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FFFF66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拓展</a:t>
            </a:r>
            <a:r>
              <a:rPr lang="en-US" altLang="zh-CN" sz="2800" b="1" dirty="0">
                <a:solidFill>
                  <a:srgbClr val="FFFF66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】</a:t>
            </a:r>
          </a:p>
        </p:txBody>
      </p:sp>
      <p:sp>
        <p:nvSpPr>
          <p:cNvPr id="47109" name="文本框 314395"/>
          <p:cNvSpPr txBox="1"/>
          <p:nvPr/>
        </p:nvSpPr>
        <p:spPr>
          <a:xfrm>
            <a:off x="179388" y="802716"/>
            <a:ext cx="9073132" cy="470898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separately </a:t>
            </a:r>
            <a:r>
              <a:rPr lang="en-US" altLang="zh-CN" sz="2800" b="1" dirty="0" err="1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adv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zh-CN" altLang="en-US" sz="2800" b="1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分别地；独立</a:t>
            </a:r>
            <a:r>
              <a:rPr lang="zh-CN" altLang="en-US" sz="2800" b="1" dirty="0" smtClean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地</a:t>
            </a:r>
            <a:endParaRPr lang="en-US" altLang="zh-CN" sz="2800" b="1" dirty="0" smtClean="0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r>
              <a:rPr lang="en-US" altLang="en-US" sz="2800" b="1" noProof="1">
                <a:solidFill>
                  <a:srgbClr val="FFFF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s</a:t>
            </a:r>
            <a:r>
              <a:rPr lang="en-US" altLang="en-US" sz="2800" b="1" noProof="1" smtClean="0">
                <a:solidFill>
                  <a:srgbClr val="FFFF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  <a:sym typeface="Wingdings" panose="05000000000000000000" pitchFamily="2" charset="2"/>
              </a:rPr>
              <a:t>eparation </a:t>
            </a:r>
            <a:r>
              <a:rPr lang="en-US" altLang="zh-CN" sz="2800" b="1" noProof="1" smtClean="0">
                <a:solidFill>
                  <a:srgbClr val="FFFF66"/>
                </a:solidFill>
                <a:cs typeface="+mn-ea"/>
              </a:rPr>
              <a:t> </a:t>
            </a:r>
            <a:r>
              <a:rPr lang="en-US" altLang="en-US" sz="2800" b="1" noProof="1" smtClean="0">
                <a:solidFill>
                  <a:srgbClr val="FFFF66"/>
                </a:solidFill>
                <a:latin typeface="Times New Roman" panose="02020603050405020304" pitchFamily="18" charset="0"/>
                <a:cs typeface="+mn-ea"/>
              </a:rPr>
              <a:t> </a:t>
            </a:r>
            <a:r>
              <a:rPr lang="en-US" altLang="en-US" sz="2800" b="1" noProof="1">
                <a:solidFill>
                  <a:srgbClr val="FFFF66"/>
                </a:solidFill>
                <a:latin typeface="Times New Roman" panose="02020603050405020304" pitchFamily="18" charset="0"/>
                <a:cs typeface="+mn-ea"/>
              </a:rPr>
              <a:t>[U] </a:t>
            </a:r>
            <a:r>
              <a:rPr lang="en-US" altLang="en-US" sz="3200" b="1" noProof="1">
                <a:solidFill>
                  <a:srgbClr val="FFFF66"/>
                </a:solidFill>
                <a:latin typeface="Times New Roman" panose="02020603050405020304" pitchFamily="18" charset="0"/>
                <a:cs typeface="+mn-ea"/>
              </a:rPr>
              <a:t>分离；分开</a:t>
            </a:r>
          </a:p>
          <a:p>
            <a:pPr lvl="0" indent="0"/>
            <a:endParaRPr lang="zh-CN" altLang="en-US" sz="2800" b="1" dirty="0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lvl="0" indent="0"/>
            <a:r>
              <a:rPr lang="en-US" altLang="zh-CN" sz="28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1.They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did arrive together, but I think they </a:t>
            </a:r>
            <a:r>
              <a:rPr lang="en-US" altLang="zh-CN" sz="28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left_________. 2.</a:t>
            </a:r>
            <a:r>
              <a:rPr lang="en-US" altLang="zh-CN" sz="2800" b="1" noProof="1" smtClean="0">
                <a:solidFill>
                  <a:schemeClr val="bg1"/>
                </a:solidFill>
                <a:latin typeface="Times New Roman" panose="02020603050405020304" pitchFamily="18" charset="0"/>
                <a:cs typeface="+mn-ea"/>
              </a:rPr>
              <a:t>___________from </a:t>
            </a:r>
            <a:r>
              <a:rPr lang="en-US" altLang="zh-CN" sz="2800" b="1" noProof="1">
                <a:solidFill>
                  <a:schemeClr val="bg1"/>
                </a:solidFill>
                <a:latin typeface="Times New Roman" panose="02020603050405020304" pitchFamily="18" charset="0"/>
                <a:cs typeface="+mn-ea"/>
              </a:rPr>
              <a:t>his family made him very sad. </a:t>
            </a:r>
            <a:endParaRPr lang="en-US" altLang="zh-CN" sz="2800" b="1" noProof="1" smtClean="0">
              <a:solidFill>
                <a:schemeClr val="bg1"/>
              </a:solidFill>
              <a:latin typeface="Times New Roman" panose="02020603050405020304" pitchFamily="18" charset="0"/>
              <a:cs typeface="+mn-ea"/>
            </a:endParaRPr>
          </a:p>
          <a:p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3. She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said good-bye and, for the first time, they went their </a:t>
            </a:r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_______ways.</a:t>
            </a:r>
          </a:p>
          <a:p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4. The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story was about a dog who was </a:t>
            </a:r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_______</a:t>
            </a:r>
          </a:p>
          <a:p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from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his family.</a:t>
            </a:r>
            <a:endParaRPr lang="zh-CN" altLang="en-US" sz="3200" b="1" noProof="1">
              <a:solidFill>
                <a:schemeClr val="bg1"/>
              </a:solidFill>
              <a:latin typeface="Times New Roman" panose="02020603050405020304" pitchFamily="18" charset="0"/>
              <a:cs typeface="+mn-ea"/>
            </a:endParaRPr>
          </a:p>
          <a:p>
            <a:pPr lvl="0" indent="0"/>
            <a:endParaRPr lang="zh-CN" altLang="en-US" sz="2800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385185" y="2110766"/>
            <a:ext cx="17588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FFFF"/>
                </a:solidFill>
                <a:latin typeface="Times New Roman" panose="02020603050405020304" pitchFamily="18" charset="0"/>
              </a:rPr>
              <a:t>separately</a:t>
            </a:r>
            <a:endParaRPr lang="zh-CN" altLang="en-US" sz="2800" dirty="0">
              <a:solidFill>
                <a:srgbClr val="00FF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81390" y="2570162"/>
            <a:ext cx="1861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noProof="1">
                <a:solidFill>
                  <a:srgbClr val="00FFFF"/>
                </a:solidFill>
                <a:latin typeface="Times New Roman" panose="02020603050405020304" pitchFamily="18" charset="0"/>
                <a:cs typeface="+mn-ea"/>
              </a:rPr>
              <a:t>Separation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2062033" y="3507854"/>
            <a:ext cx="14798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FFFF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separate</a:t>
            </a:r>
            <a:endParaRPr lang="zh-CN" altLang="en-US" sz="2800" dirty="0">
              <a:solidFill>
                <a:srgbClr val="00FF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76256" y="4031074"/>
            <a:ext cx="16802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FFFF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separated</a:t>
            </a:r>
            <a:endParaRPr lang="zh-CN" altLang="en-US" sz="2800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71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0" name="文本框 382978"/>
          <p:cNvSpPr txBox="1"/>
          <p:nvPr/>
        </p:nvSpPr>
        <p:spPr>
          <a:xfrm>
            <a:off x="468313" y="0"/>
            <a:ext cx="8353425" cy="1281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endParaRPr lang="zh-CN" altLang="en-US" sz="2400" b="1" dirty="0">
              <a:latin typeface="Calibri" panose="020F0502020204030204" pitchFamily="34" charset="0"/>
              <a:ea typeface="楷体_GB2312" pitchFamily="49" charset="-122"/>
            </a:endParaRPr>
          </a:p>
          <a:p>
            <a:pPr lvl="0" indent="0"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巩固练习</a:t>
            </a:r>
          </a:p>
        </p:txBody>
      </p:sp>
      <p:sp>
        <p:nvSpPr>
          <p:cNvPr id="53251" name="云形标注 382979"/>
          <p:cNvSpPr/>
          <p:nvPr/>
        </p:nvSpPr>
        <p:spPr>
          <a:xfrm>
            <a:off x="0" y="1995488"/>
            <a:ext cx="5435600" cy="1944687"/>
          </a:xfrm>
          <a:prstGeom prst="cloudCallout">
            <a:avLst>
              <a:gd name="adj1" fmla="val 77889"/>
              <a:gd name="adj2" fmla="val 29917"/>
            </a:avLst>
          </a:prstGeom>
          <a:solidFill>
            <a:srgbClr val="CCFF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3252" name="文本框 382980"/>
          <p:cNvSpPr txBox="1"/>
          <p:nvPr/>
        </p:nvSpPr>
        <p:spPr>
          <a:xfrm>
            <a:off x="0" y="2403475"/>
            <a:ext cx="5364163" cy="1162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</a:rPr>
              <a:t>学生用书</a:t>
            </a:r>
            <a:r>
              <a:rPr lang="en-US" altLang="zh-CN" sz="2800" b="1">
                <a:latin typeface="Calibri" panose="020F0502020204030204" pitchFamily="34" charset="0"/>
                <a:ea typeface="宋体" panose="02010600030101010101" pitchFamily="2" charset="-122"/>
              </a:rPr>
              <a:t>P25—26</a:t>
            </a:r>
          </a:p>
          <a:p>
            <a:pPr lvl="0" indent="0" algn="ctr">
              <a:spcBef>
                <a:spcPct val="50000"/>
              </a:spcBef>
            </a:pP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</a:rPr>
              <a:t>基础训练：第一题</a:t>
            </a:r>
          </a:p>
        </p:txBody>
      </p:sp>
      <p:pic>
        <p:nvPicPr>
          <p:cNvPr id="53253" name="图片 382981" descr="写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038" y="1058863"/>
            <a:ext cx="6191250" cy="4953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4638" cy="5140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2019" name="Picture 4" descr="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296133">
            <a:off x="250825" y="411163"/>
            <a:ext cx="1928813" cy="1851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5" name="Picture 5" descr="9副本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988" y="1851025"/>
            <a:ext cx="1027112" cy="117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6" name="文本框 342020"/>
          <p:cNvSpPr txBox="1"/>
          <p:nvPr/>
        </p:nvSpPr>
        <p:spPr>
          <a:xfrm>
            <a:off x="2714625" y="2028825"/>
            <a:ext cx="5386388" cy="27463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lvl="0" indent="0" defTabSz="685800">
              <a:spcBef>
                <a:spcPct val="50000"/>
              </a:spcBef>
            </a:pP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2022" name="任意多边形 32"/>
          <p:cNvSpPr/>
          <p:nvPr/>
        </p:nvSpPr>
        <p:spPr>
          <a:xfrm rot="5400000">
            <a:off x="4514850" y="-1041400"/>
            <a:ext cx="720725" cy="5213350"/>
          </a:xfrm>
          <a:custGeom>
            <a:avLst/>
            <a:gdLst/>
            <a:ahLst/>
            <a:cxnLst>
              <a:cxn ang="0">
                <a:pos x="0" y="1654299"/>
              </a:cxn>
              <a:cxn ang="0">
                <a:pos x="0" y="172613"/>
              </a:cxn>
              <a:cxn ang="0">
                <a:pos x="3" y="172613"/>
              </a:cxn>
              <a:cxn ang="0">
                <a:pos x="361176" y="0"/>
              </a:cxn>
              <a:cxn ang="0">
                <a:pos x="722346" y="172612"/>
              </a:cxn>
              <a:cxn ang="0">
                <a:pos x="722349" y="172612"/>
              </a:cxn>
              <a:cxn ang="0">
                <a:pos x="722349" y="1274660"/>
              </a:cxn>
              <a:cxn ang="0">
                <a:pos x="722349" y="2596146"/>
              </a:cxn>
              <a:cxn ang="0">
                <a:pos x="722349" y="2756345"/>
              </a:cxn>
              <a:cxn ang="0">
                <a:pos x="722349" y="3976149"/>
              </a:cxn>
              <a:cxn ang="0">
                <a:pos x="722349" y="4077830"/>
              </a:cxn>
              <a:cxn ang="0">
                <a:pos x="722349" y="5297634"/>
              </a:cxn>
              <a:cxn ang="0">
                <a:pos x="722349" y="5457833"/>
              </a:cxn>
              <a:cxn ang="0">
                <a:pos x="722349" y="6779319"/>
              </a:cxn>
              <a:cxn ang="0">
                <a:pos x="361175" y="6951931"/>
              </a:cxn>
              <a:cxn ang="0">
                <a:pos x="6" y="6779322"/>
              </a:cxn>
              <a:cxn ang="0">
                <a:pos x="1" y="6779322"/>
              </a:cxn>
              <a:cxn ang="0">
                <a:pos x="1" y="5457837"/>
              </a:cxn>
              <a:cxn ang="0">
                <a:pos x="1" y="5297638"/>
              </a:cxn>
              <a:cxn ang="0">
                <a:pos x="1" y="4077832"/>
              </a:cxn>
              <a:cxn ang="0">
                <a:pos x="1" y="3976151"/>
              </a:cxn>
              <a:cxn ang="0">
                <a:pos x="1" y="2756347"/>
              </a:cxn>
              <a:cxn ang="0">
                <a:pos x="1" y="2596147"/>
              </a:cxn>
              <a:cxn ang="0">
                <a:pos x="1" y="1654299"/>
              </a:cxn>
              <a:cxn ang="0">
                <a:pos x="0" y="1654299"/>
              </a:cxn>
            </a:cxnLst>
            <a:rect l="0" t="0" r="0" b="0"/>
            <a:pathLst>
              <a:path w="722349" h="7108018">
                <a:moveTo>
                  <a:pt x="0" y="1691441"/>
                </a:moveTo>
                <a:lnTo>
                  <a:pt x="0" y="176489"/>
                </a:lnTo>
                <a:lnTo>
                  <a:pt x="3" y="176489"/>
                </a:lnTo>
                <a:lnTo>
                  <a:pt x="361176" y="0"/>
                </a:lnTo>
                <a:lnTo>
                  <a:pt x="722346" y="176487"/>
                </a:lnTo>
                <a:lnTo>
                  <a:pt x="722349" y="176487"/>
                </a:lnTo>
                <a:lnTo>
                  <a:pt x="722349" y="1303279"/>
                </a:lnTo>
                <a:lnTo>
                  <a:pt x="722349" y="2654435"/>
                </a:lnTo>
                <a:lnTo>
                  <a:pt x="722349" y="2818231"/>
                </a:lnTo>
                <a:lnTo>
                  <a:pt x="722349" y="4065422"/>
                </a:lnTo>
                <a:lnTo>
                  <a:pt x="722349" y="4169387"/>
                </a:lnTo>
                <a:lnTo>
                  <a:pt x="722349" y="5416578"/>
                </a:lnTo>
                <a:lnTo>
                  <a:pt x="722349" y="5580374"/>
                </a:lnTo>
                <a:lnTo>
                  <a:pt x="722349" y="6931530"/>
                </a:lnTo>
                <a:lnTo>
                  <a:pt x="361175" y="7108018"/>
                </a:lnTo>
                <a:lnTo>
                  <a:pt x="6" y="6931532"/>
                </a:lnTo>
                <a:lnTo>
                  <a:pt x="1" y="6931532"/>
                </a:lnTo>
                <a:lnTo>
                  <a:pt x="1" y="5580376"/>
                </a:lnTo>
                <a:lnTo>
                  <a:pt x="1" y="5416580"/>
                </a:lnTo>
                <a:lnTo>
                  <a:pt x="1" y="4169389"/>
                </a:lnTo>
                <a:lnTo>
                  <a:pt x="1" y="4065424"/>
                </a:lnTo>
                <a:lnTo>
                  <a:pt x="1" y="2818233"/>
                </a:lnTo>
                <a:lnTo>
                  <a:pt x="1" y="2654437"/>
                </a:lnTo>
                <a:lnTo>
                  <a:pt x="1" y="1691441"/>
                </a:lnTo>
                <a:lnTo>
                  <a:pt x="0" y="1691441"/>
                </a:lnTo>
                <a:close/>
              </a:path>
            </a:pathLst>
          </a:custGeom>
          <a:solidFill>
            <a:schemeClr val="bg1">
              <a:alpha val="23000"/>
            </a:schemeClr>
          </a:solidFill>
          <a:ln w="3175" cap="flat" cmpd="sng">
            <a:solidFill>
              <a:schemeClr val="bg1">
                <a:alpha val="38823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2023" name="文本框 342022"/>
          <p:cNvSpPr txBox="1"/>
          <p:nvPr/>
        </p:nvSpPr>
        <p:spPr>
          <a:xfrm>
            <a:off x="2843213" y="1276350"/>
            <a:ext cx="4268787" cy="5556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lvl="0" indent="0" defTabSz="685800"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       “熟”词“生</a:t>
            </a:r>
            <a:r>
              <a:rPr lang="en-US" altLang="zh-CN" sz="3200" b="1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义</a:t>
            </a:r>
          </a:p>
        </p:txBody>
      </p:sp>
      <p:sp>
        <p:nvSpPr>
          <p:cNvPr id="54279" name="圆角矩形 342023"/>
          <p:cNvSpPr/>
          <p:nvPr/>
        </p:nvSpPr>
        <p:spPr>
          <a:xfrm>
            <a:off x="358775" y="2139950"/>
            <a:ext cx="8534400" cy="3003550"/>
          </a:xfrm>
          <a:prstGeom prst="roundRect">
            <a:avLst>
              <a:gd name="adj" fmla="val 16667"/>
            </a:avLst>
          </a:prstGeom>
          <a:solidFill>
            <a:srgbClr val="CCFF66">
              <a:alpha val="24001"/>
            </a:srgb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42025" name="文本框 342024"/>
          <p:cNvSpPr txBox="1"/>
          <p:nvPr/>
        </p:nvSpPr>
        <p:spPr>
          <a:xfrm>
            <a:off x="539750" y="2284413"/>
            <a:ext cx="8424863" cy="2647950"/>
          </a:xfrm>
          <a:prstGeom prst="rect">
            <a:avLst/>
          </a:prstGeom>
          <a:noFill/>
          <a:ln w="19050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400" b="1" dirty="0">
                <a:solidFill>
                  <a:srgbClr val="00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① </a:t>
            </a:r>
            <a:r>
              <a:rPr lang="zh-CN" altLang="en-US" sz="2400" b="1" dirty="0">
                <a:solidFill>
                  <a:srgbClr val="00FFFF"/>
                </a:solidFill>
                <a:latin typeface="Calibri" panose="020F0502020204030204" pitchFamily="34" charset="0"/>
                <a:ea typeface="楷体_GB2312" pitchFamily="49" charset="-122"/>
              </a:rPr>
              <a:t>一词多义中的衍生义</a:t>
            </a:r>
            <a:endParaRPr lang="en-US" altLang="zh-CN" sz="2400" b="1">
              <a:solidFill>
                <a:srgbClr val="00FFFF"/>
              </a:solidFill>
              <a:latin typeface="Calibri" panose="020F0502020204030204" pitchFamily="34" charset="0"/>
              <a:ea typeface="楷体_GB2312" pitchFamily="49" charset="-122"/>
            </a:endParaRPr>
          </a:p>
          <a:p>
            <a:pPr lvl="0" indent="0"/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  <a:ea typeface="楷体_GB2312" pitchFamily="49" charset="-122"/>
              </a:rPr>
              <a:t>     培养学生结合具体的语境由词汇的基本义推测其衍生义的能力。</a:t>
            </a:r>
          </a:p>
          <a:p>
            <a:pPr lvl="0" indent="0"/>
            <a:endParaRPr lang="zh-CN" altLang="en-US" sz="2400" b="1" dirty="0">
              <a:solidFill>
                <a:srgbClr val="FFFF66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solidFill>
                  <a:srgbClr val="00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400" b="1" dirty="0">
                <a:solidFill>
                  <a:srgbClr val="00FFFF"/>
                </a:solidFill>
                <a:latin typeface="Calibri" panose="020F0502020204030204" pitchFamily="34" charset="0"/>
                <a:ea typeface="楷体_GB2312" pitchFamily="49" charset="-122"/>
              </a:rPr>
              <a:t> “生义”与基本义联系不紧密</a:t>
            </a:r>
          </a:p>
          <a:p>
            <a:pPr lvl="0" indent="0"/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  <a:ea typeface="楷体_GB2312" pitchFamily="49" charset="-122"/>
              </a:rPr>
              <a:t>       教学侧重，需要在词汇学习时注意一些低义频的释 义，特别是与基本义联系不大的释义。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图片 3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37" y="1588"/>
            <a:ext cx="9164637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298" name="文本框 373762"/>
          <p:cNvSpPr txBox="1"/>
          <p:nvPr/>
        </p:nvSpPr>
        <p:spPr>
          <a:xfrm>
            <a:off x="899592" y="1275606"/>
            <a:ext cx="7777163" cy="23365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ts val="35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close adj.</a:t>
            </a:r>
            <a:r>
              <a:rPr lang="zh-CN" altLang="en-US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险</a:t>
            </a:r>
            <a:endParaRPr lang="en-US" altLang="zh-CN" sz="3200" b="1" dirty="0" smtClean="0">
              <a:solidFill>
                <a:srgbClr val="FFFF66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 indent="0">
              <a:lnSpc>
                <a:spcPts val="35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share v.</a:t>
            </a:r>
            <a:r>
              <a:rPr lang="zh-CN" altLang="en-US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共同拥有</a:t>
            </a:r>
            <a:endParaRPr lang="en-US" altLang="zh-CN" sz="3200" b="1" dirty="0" smtClean="0">
              <a:solidFill>
                <a:srgbClr val="FFFF66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 indent="0">
              <a:lnSpc>
                <a:spcPts val="35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company v. </a:t>
            </a:r>
            <a:r>
              <a:rPr lang="zh-CN" altLang="en-US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陪伴</a:t>
            </a:r>
            <a:endParaRPr lang="en-US" altLang="zh-CN" sz="3200" b="1" dirty="0" smtClean="0">
              <a:solidFill>
                <a:srgbClr val="FFFF66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 indent="0">
              <a:lnSpc>
                <a:spcPts val="35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deliver v.</a:t>
            </a:r>
            <a:r>
              <a:rPr lang="zh-CN" altLang="en-US" sz="3200" b="1" dirty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接生</a:t>
            </a:r>
            <a:r>
              <a:rPr lang="en-US" altLang="zh-CN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 </a:t>
            </a:r>
          </a:p>
          <a:p>
            <a:pPr lvl="0" indent="0">
              <a:lnSpc>
                <a:spcPts val="35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good company </a:t>
            </a:r>
            <a:r>
              <a:rPr lang="zh-CN" altLang="en-US" sz="3200" b="1" dirty="0" smtClean="0">
                <a:solidFill>
                  <a:srgbClr val="FFFF66"/>
                </a:solidFill>
                <a:latin typeface="Arial" panose="020B0604020202020204" pitchFamily="34" charset="0"/>
                <a:ea typeface="楷体_GB2312" pitchFamily="49" charset="-122"/>
              </a:rPr>
              <a:t>好伙伴</a:t>
            </a:r>
            <a:endParaRPr lang="en-US" altLang="zh-CN" sz="3200" b="1" dirty="0">
              <a:solidFill>
                <a:srgbClr val="FFFF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299" name="矩形 373763"/>
          <p:cNvSpPr/>
          <p:nvPr/>
        </p:nvSpPr>
        <p:spPr>
          <a:xfrm>
            <a:off x="0" y="2032000"/>
            <a:ext cx="9144000" cy="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5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5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42" name="文本框 384002"/>
          <p:cNvSpPr txBox="1"/>
          <p:nvPr/>
        </p:nvSpPr>
        <p:spPr>
          <a:xfrm>
            <a:off x="0" y="0"/>
            <a:ext cx="8353425" cy="1281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endParaRPr lang="zh-CN" altLang="en-US" sz="2400" b="1" dirty="0">
              <a:latin typeface="Calibri" panose="020F0502020204030204" pitchFamily="34" charset="0"/>
              <a:ea typeface="楷体_GB2312" pitchFamily="49" charset="-122"/>
            </a:endParaRPr>
          </a:p>
          <a:p>
            <a:pPr lvl="0" indent="0"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巩固练习</a:t>
            </a:r>
          </a:p>
        </p:txBody>
      </p:sp>
      <p:sp>
        <p:nvSpPr>
          <p:cNvPr id="61443" name="云形标注 384003"/>
          <p:cNvSpPr/>
          <p:nvPr/>
        </p:nvSpPr>
        <p:spPr>
          <a:xfrm>
            <a:off x="179388" y="1995488"/>
            <a:ext cx="5688012" cy="1944687"/>
          </a:xfrm>
          <a:prstGeom prst="cloudCallout">
            <a:avLst>
              <a:gd name="adj1" fmla="val 57088"/>
              <a:gd name="adj2" fmla="val 29917"/>
            </a:avLst>
          </a:prstGeom>
          <a:solidFill>
            <a:srgbClr val="CCFF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1444" name="文本框 384004"/>
          <p:cNvSpPr txBox="1"/>
          <p:nvPr/>
        </p:nvSpPr>
        <p:spPr>
          <a:xfrm>
            <a:off x="179388" y="2378075"/>
            <a:ext cx="5545137" cy="1162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</a:rPr>
              <a:t>学生用书</a:t>
            </a:r>
            <a:r>
              <a:rPr lang="en-US" altLang="zh-CN" sz="2800" b="1" dirty="0">
                <a:latin typeface="Calibri" panose="020F0502020204030204" pitchFamily="34" charset="0"/>
                <a:ea typeface="宋体" panose="02010600030101010101" pitchFamily="2" charset="-122"/>
              </a:rPr>
              <a:t>P26</a:t>
            </a:r>
          </a:p>
          <a:p>
            <a:pPr lvl="0" indent="0" algn="ctr">
              <a:spcBef>
                <a:spcPct val="50000"/>
              </a:spcBef>
            </a:pP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</a:rPr>
              <a:t>基础训练</a:t>
            </a:r>
            <a:r>
              <a:rPr lang="en-US" altLang="zh-CN" sz="2800" b="1" dirty="0">
                <a:latin typeface="Calibri" panose="020F0502020204030204" pitchFamily="34" charset="0"/>
                <a:ea typeface="宋体" panose="02010600030101010101" pitchFamily="2" charset="-122"/>
              </a:rPr>
              <a:t>: </a:t>
            </a:r>
            <a:r>
              <a:rPr lang="zh-CN" altLang="en-US" sz="2800" b="1" dirty="0" smtClean="0">
                <a:latin typeface="Calibri" panose="020F0502020204030204" pitchFamily="34" charset="0"/>
                <a:ea typeface="宋体" panose="02010600030101010101" pitchFamily="2" charset="-122"/>
              </a:rPr>
              <a:t>第三题</a:t>
            </a:r>
            <a:endParaRPr lang="zh-CN" altLang="en-US" sz="2800" b="1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702862" y="502802"/>
            <a:ext cx="5832648" cy="3139321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Marry </a:t>
            </a:r>
          </a:p>
          <a:p>
            <a:pPr marL="514350" indent="-5143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…marry with the sailor</a:t>
            </a:r>
          </a:p>
          <a:p>
            <a:pPr marL="514350" indent="-5143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…have married for…</a:t>
            </a:r>
          </a:p>
          <a:p>
            <a:pPr marL="514350" indent="-5143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…got married with…</a:t>
            </a:r>
            <a:endParaRPr lang="zh-CN" altLang="en-US" sz="3600" b="1" dirty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249840" y="1285123"/>
            <a:ext cx="576064" cy="724848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2701403" y="2638800"/>
            <a:ext cx="548437" cy="29299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2259360" y="2644775"/>
            <a:ext cx="442044" cy="18121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9360" y="2698888"/>
            <a:ext cx="1515554" cy="584775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been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4211960" y="3507854"/>
            <a:ext cx="1008112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211960" y="3507853"/>
            <a:ext cx="1515554" cy="584775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8666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96155" y="244118"/>
            <a:ext cx="7829578" cy="4801314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Separate</a:t>
            </a:r>
          </a:p>
          <a:p>
            <a:pPr marL="742950" indent="-7429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rom</a:t>
            </a:r>
          </a:p>
          <a:p>
            <a:pPr marL="742950" indent="-7429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1)separate, 2)divide, 3) divided</a:t>
            </a:r>
          </a:p>
          <a:p>
            <a:pPr marL="742950" indent="-7429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 went their separate ways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2) on a separate piece of paper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3) be kept separate </a:t>
            </a:r>
            <a:endParaRPr lang="zh-CN" altLang="en-US" sz="3600" b="1" dirty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528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104641" y="619185"/>
            <a:ext cx="6120680" cy="4524315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Share</a:t>
            </a:r>
          </a:p>
          <a:p>
            <a:pPr marL="514350" indent="-5143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with</a:t>
            </a:r>
          </a:p>
          <a:p>
            <a:pPr marL="514350" indent="-5143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1)share some housework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2) share my opinion about this hot topic with you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3) with whom Jack shared </a:t>
            </a:r>
            <a:endParaRPr lang="zh-CN" altLang="en-US" sz="3600" b="1" dirty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528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702862" y="244118"/>
            <a:ext cx="7541546" cy="4801314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depend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with</a:t>
            </a:r>
          </a:p>
          <a:p>
            <a:pPr marL="742950" indent="-742950" algn="l" eaLnBrk="1" hangingPunct="1"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1)depends much on the weather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2) depend on her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3)finishing/to finish the job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4) it depends    </a:t>
            </a:r>
            <a:endParaRPr lang="zh-CN" altLang="en-US" sz="3600" b="1" dirty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528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23528" y="123478"/>
            <a:ext cx="8424936" cy="5683607"/>
          </a:xfrm>
          <a:prstGeom prst="rect">
            <a:avLst/>
          </a:prstGeom>
          <a:noFill/>
          <a:ln w="57150">
            <a:noFill/>
            <a:miter/>
          </a:ln>
        </p:spPr>
        <p:txBody>
          <a:bodyPr wrap="square" rtlCol="0">
            <a:spAutoFit/>
          </a:bodyPr>
          <a:lstStyle/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broke up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分手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ake up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和好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Keeping in touch with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保持联系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 shared with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分享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rought up </a:t>
            </a:r>
            <a:r>
              <a:rPr lang="zh-CN" altLang="en-US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抚养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are separated from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分离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ave…in common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有共同点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epend on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依赖于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assed away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去世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is familiar to 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3600" b="1" dirty="0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所熟悉</a:t>
            </a:r>
            <a:endParaRPr lang="en-US" altLang="zh-CN" sz="3600" b="1" dirty="0" smtClean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742950" indent="-742950" algn="l" eaLnBrk="1" hangingPunct="1">
              <a:lnSpc>
                <a:spcPts val="2000"/>
              </a:lnSpc>
              <a:spcBef>
                <a:spcPct val="50000"/>
              </a:spcBef>
              <a:buAutoNum type="arabicPeriod"/>
            </a:pPr>
            <a:endParaRPr lang="zh-CN" altLang="en-US" sz="3600" b="1" dirty="0">
              <a:solidFill>
                <a:srgbClr val="00FF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528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682528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682528672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内容占位符 8" descr="QQ图片20160411215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4975" cy="528955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682528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  <a:ln w="57150">
          <a:noFill/>
          <a:miter/>
        </a:ln>
      </a:spPr>
      <a:bodyPr>
        <a:spAutoFit/>
      </a:bodyPr>
      <a:lstStyle>
        <a:defPPr lvl="0" algn="l" eaLnBrk="1" hangingPunct="1">
          <a:spcBef>
            <a:spcPct val="50000"/>
          </a:spcBef>
          <a:defRPr lang="zh-CN" altLang="en-US" sz="2700" dirty="0">
            <a:solidFill>
              <a:srgbClr val="FF3300"/>
            </a:solidFill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776</Words>
  <Application>Microsoft Office PowerPoint</Application>
  <PresentationFormat>全屏显示(16:9)</PresentationFormat>
  <Paragraphs>140</Paragraphs>
  <Slides>26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admin</cp:lastModifiedBy>
  <cp:revision>838</cp:revision>
  <dcterms:created xsi:type="dcterms:W3CDTF">2014-04-24T10:36:00Z</dcterms:created>
  <dcterms:modified xsi:type="dcterms:W3CDTF">2018-10-18T01:36:50Z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