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3" r:id="rId2"/>
    <p:sldId id="321" r:id="rId3"/>
    <p:sldId id="295" r:id="rId4"/>
    <p:sldId id="313" r:id="rId5"/>
    <p:sldId id="314" r:id="rId6"/>
    <p:sldId id="315" r:id="rId7"/>
    <p:sldId id="317" r:id="rId8"/>
    <p:sldId id="316" r:id="rId9"/>
    <p:sldId id="318" r:id="rId10"/>
    <p:sldId id="319" r:id="rId11"/>
    <p:sldId id="320" r:id="rId12"/>
    <p:sldId id="311" r:id="rId13"/>
    <p:sldId id="312" r:id="rId14"/>
    <p:sldId id="264" r:id="rId15"/>
    <p:sldId id="285" r:id="rId16"/>
    <p:sldId id="279" r:id="rId17"/>
    <p:sldId id="301" r:id="rId18"/>
    <p:sldId id="302" r:id="rId19"/>
    <p:sldId id="280" r:id="rId20"/>
    <p:sldId id="281" r:id="rId21"/>
    <p:sldId id="265" r:id="rId22"/>
    <p:sldId id="303" r:id="rId23"/>
    <p:sldId id="293" r:id="rId24"/>
    <p:sldId id="305" r:id="rId25"/>
    <p:sldId id="306" r:id="rId26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000000"/>
    <a:srgbClr val="FF0000"/>
    <a:srgbClr val="6600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4669" autoAdjust="0"/>
  </p:normalViewPr>
  <p:slideViewPr>
    <p:cSldViewPr>
      <p:cViewPr varScale="1">
        <p:scale>
          <a:sx n="75" d="100"/>
          <a:sy n="75" d="100"/>
        </p:scale>
        <p:origin x="62" y="19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1" y="68264"/>
            <a:ext cx="11571817" cy="6713537"/>
            <a:chOff x="0" y="43"/>
            <a:chExt cx="5467" cy="4229"/>
          </a:xfrm>
        </p:grpSpPr>
        <p:sp>
          <p:nvSpPr>
            <p:cNvPr id="4099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400"/>
            </a:p>
          </p:txBody>
        </p:sp>
        <p:grpSp>
          <p:nvGrpSpPr>
            <p:cNvPr id="4100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4101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2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3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4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5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6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7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8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09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0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1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2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3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4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5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6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7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8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19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0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1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2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3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4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5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6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7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8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29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0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1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2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3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4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5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6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7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8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39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0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1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2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3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4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5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6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7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8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49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0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1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2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3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4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5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6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7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8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59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0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1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2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3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4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5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6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7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8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69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0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1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2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3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4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5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6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7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8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79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0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1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2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3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4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5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6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7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8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89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0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1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2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3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4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5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6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7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4198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</p:grpSp>
      </p:grpSp>
      <p:sp>
        <p:nvSpPr>
          <p:cNvPr id="4199" name="Rectangle 103"/>
          <p:cNvSpPr>
            <a:spLocks noGrp="1" noChangeArrowheads="1"/>
          </p:cNvSpPr>
          <p:nvPr>
            <p:ph type="dt" sz="half" idx="2"/>
          </p:nvPr>
        </p:nvSpPr>
        <p:spPr>
          <a:xfrm>
            <a:off x="1849967" y="63579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200" name="Rectangle 104"/>
          <p:cNvSpPr>
            <a:spLocks noGrp="1" noChangeArrowheads="1"/>
          </p:cNvSpPr>
          <p:nvPr>
            <p:ph type="ftr" sz="quarter" idx="3"/>
          </p:nvPr>
        </p:nvSpPr>
        <p:spPr>
          <a:xfrm>
            <a:off x="4963584" y="6357938"/>
            <a:ext cx="3028949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201" name="Rectangle 10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619067" y="6361113"/>
            <a:ext cx="2542117" cy="457200"/>
          </a:xfrm>
        </p:spPr>
        <p:txBody>
          <a:bodyPr/>
          <a:lstStyle>
            <a:lvl1pPr>
              <a:defRPr/>
            </a:lvl1pPr>
          </a:lstStyle>
          <a:p>
            <a:fld id="{40459072-01CC-42AE-B3A4-A84F477E6A4B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20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559985" y="1046164"/>
            <a:ext cx="9840383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20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2089152" y="2693989"/>
            <a:ext cx="8883649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204" name="Rectangle 108"/>
          <p:cNvSpPr>
            <a:spLocks noChangeArrowheads="1"/>
          </p:cNvSpPr>
          <p:nvPr/>
        </p:nvSpPr>
        <p:spPr bwMode="auto">
          <a:xfrm>
            <a:off x="4023784" y="2120900"/>
            <a:ext cx="7550149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sz="2400" b="0"/>
          </a:p>
        </p:txBody>
      </p:sp>
      <p:sp>
        <p:nvSpPr>
          <p:cNvPr id="4205" name="Rectangle 109"/>
          <p:cNvSpPr>
            <a:spLocks noChangeArrowheads="1"/>
          </p:cNvSpPr>
          <p:nvPr/>
        </p:nvSpPr>
        <p:spPr bwMode="auto">
          <a:xfrm>
            <a:off x="1464734" y="862014"/>
            <a:ext cx="7550151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sz="24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4" grpId="0" animBg="1" autoUpdateAnimBg="0"/>
      <p:bldP spid="4205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2DA92-A3CC-4EA4-BD68-18A064D153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5EEC1-1184-46F8-90A7-3A09332BE3C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79500" y="2214563"/>
            <a:ext cx="5202767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5467" y="2214563"/>
            <a:ext cx="5204884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C6A8AE-1C1B-46FB-8A79-472DA999C97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1CD16B-1F53-4939-87A2-0D54502694A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2A29F-1A0C-44A0-A7B2-75E4FA8A8DF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E5BF9E-60D5-43A0-8187-F765500CAA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2818A-3AC5-438B-8703-281F302B9B2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FFA8C-DCE6-429D-90FF-6EFBDF91760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BF041-3B56-468C-B8C3-5F4B689E633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038167" y="609600"/>
            <a:ext cx="2652184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79500" y="609600"/>
            <a:ext cx="7755467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13700-BF85-40F0-ABF4-D27FF3C52C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9838267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1079500" y="2214563"/>
            <a:ext cx="5202767" cy="3881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485467" y="2214564"/>
            <a:ext cx="5204884" cy="18637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485467" y="4230688"/>
            <a:ext cx="5204884" cy="18653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1079500" y="6373813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76184" y="6376988"/>
            <a:ext cx="411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86285" y="6376988"/>
            <a:ext cx="2925233" cy="457200"/>
          </a:xfrm>
        </p:spPr>
        <p:txBody>
          <a:bodyPr/>
          <a:lstStyle>
            <a:lvl1pPr>
              <a:defRPr/>
            </a:lvl1pPr>
          </a:lstStyle>
          <a:p>
            <a:fld id="{10EC2726-903C-410D-B3E1-A8350FD0FBD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9838267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1079500" y="2214563"/>
            <a:ext cx="5202767" cy="3881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5467" y="2214563"/>
            <a:ext cx="5204884" cy="3881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079500" y="6373813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76184" y="6376988"/>
            <a:ext cx="411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86285" y="6376988"/>
            <a:ext cx="2925233" cy="457200"/>
          </a:xfrm>
        </p:spPr>
        <p:txBody>
          <a:bodyPr/>
          <a:lstStyle>
            <a:lvl1pPr>
              <a:defRPr/>
            </a:lvl1pPr>
          </a:lstStyle>
          <a:p>
            <a:fld id="{066EBE26-3BD4-4697-B9F7-E292C4D616E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1026"/>
          <p:cNvGrpSpPr>
            <a:grpSpLocks/>
          </p:cNvGrpSpPr>
          <p:nvPr/>
        </p:nvGrpSpPr>
        <p:grpSpPr bwMode="auto">
          <a:xfrm>
            <a:off x="0" y="68264"/>
            <a:ext cx="11887200" cy="6713537"/>
            <a:chOff x="0" y="43"/>
            <a:chExt cx="5616" cy="4229"/>
          </a:xfrm>
        </p:grpSpPr>
        <p:grpSp>
          <p:nvGrpSpPr>
            <p:cNvPr id="3075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3076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77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78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79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0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1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2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3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4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5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6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7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8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89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0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1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2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3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4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5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6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7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8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099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0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1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2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3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4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5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6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7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8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09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0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1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2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3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4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5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6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7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8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19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0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1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2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3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4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5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6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7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8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29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0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1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2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3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4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5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6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7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8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39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0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1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2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3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4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5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6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7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8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49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0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1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2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3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4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5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6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7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8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59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0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1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2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3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4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5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6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7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8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69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0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1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2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3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</p:grpSp>
        <p:grpSp>
          <p:nvGrpSpPr>
            <p:cNvPr id="3174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3175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6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7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3178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</p:grpSp>
      </p:grpSp>
      <p:sp>
        <p:nvSpPr>
          <p:cNvPr id="3179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0" y="2214563"/>
            <a:ext cx="10610851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18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0" y="6373813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solidFill>
                  <a:schemeClr val="folHlink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18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376988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solidFill>
                  <a:schemeClr val="folHlink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18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86285" y="6376988"/>
            <a:ext cx="292523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solidFill>
                  <a:schemeClr val="folHlink"/>
                </a:solidFill>
              </a:defRPr>
            </a:lvl1pPr>
          </a:lstStyle>
          <a:p>
            <a:fld id="{62760F62-20F3-4C9F-936D-3EBDCB67F57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183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828800" y="609600"/>
            <a:ext cx="983826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xStyles>
    <p:titleStyle>
      <a:lvl1pPr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2pPr>
      <a:lvl3pPr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3pPr>
      <a:lvl4pPr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4pPr>
      <a:lvl5pPr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085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  <a:ea typeface="+mn-ea"/>
        </a:defRPr>
      </a:lvl3pPr>
      <a:lvl4pPr marL="14287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kumimoji="1" sz="2000">
          <a:solidFill>
            <a:schemeClr val="tx1"/>
          </a:solidFill>
          <a:latin typeface="+mn-lt"/>
          <a:ea typeface="+mn-ea"/>
        </a:defRPr>
      </a:lvl4pPr>
      <a:lvl5pPr marL="1771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无标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9976" y="2349501"/>
            <a:ext cx="3175000" cy="3744913"/>
          </a:xfrm>
          <a:prstGeom prst="rect">
            <a:avLst/>
          </a:prstGeom>
          <a:noFill/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826861" y="1028701"/>
            <a:ext cx="738664" cy="378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课题</a:t>
            </a:r>
            <a:r>
              <a:rPr lang="en-US" altLang="zh-CN" sz="3600">
                <a:solidFill>
                  <a:srgbClr val="FF0000"/>
                </a:solidFill>
              </a:rPr>
              <a:t>2    </a:t>
            </a:r>
            <a:r>
              <a:rPr lang="zh-CN" altLang="en-US" sz="3600">
                <a:solidFill>
                  <a:srgbClr val="FF0000"/>
                </a:solidFill>
              </a:rPr>
              <a:t>溶  解  度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3690977" y="2757489"/>
            <a:ext cx="553998" cy="2751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kumimoji="0" lang="zh-CN" altLang="en-US"/>
              <a:t>中大附中       邓作逵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4627602" y="4292601"/>
            <a:ext cx="553998" cy="1938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chemeClr val="folHlink"/>
                </a:solidFill>
              </a:rPr>
              <a:t>（第</a:t>
            </a:r>
            <a:r>
              <a:rPr lang="en-US" altLang="zh-CN">
                <a:solidFill>
                  <a:schemeClr val="folHlink"/>
                </a:solidFill>
              </a:rPr>
              <a:t>3</a:t>
            </a:r>
            <a:r>
              <a:rPr lang="zh-CN" altLang="en-US">
                <a:solidFill>
                  <a:schemeClr val="folHlink"/>
                </a:solidFill>
              </a:rPr>
              <a:t>课时）</a:t>
            </a:r>
          </a:p>
        </p:txBody>
      </p:sp>
      <p:sp>
        <p:nvSpPr>
          <p:cNvPr id="6" name="Text Box 287">
            <a:extLst>
              <a:ext uri="{FF2B5EF4-FFF2-40B4-BE49-F238E27FC236}">
                <a16:creationId xmlns:a16="http://schemas.microsoft.com/office/drawing/2014/main" id="{E5A43E00-2F96-4752-B83E-CE4AEB34FD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602" y="931367"/>
            <a:ext cx="499679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400" dirty="0">
                <a:solidFill>
                  <a:srgbClr val="006600"/>
                </a:solidFill>
              </a:rPr>
              <a:t>溶解度曲线的意义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090DD6A8-04FB-4DB7-99B9-AECECB283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3" y="811213"/>
            <a:ext cx="39608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【</a:t>
            </a:r>
            <a:r>
              <a:rPr lang="zh-CN" altLang="en-US" sz="4800" dirty="0">
                <a:solidFill>
                  <a:srgbClr val="FF0000"/>
                </a:solidFill>
              </a:rPr>
              <a:t>学习目标</a:t>
            </a:r>
            <a:r>
              <a:rPr lang="en-US" altLang="zh-CN" sz="4800" dirty="0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705BB84-7E88-40C7-ACED-5A52C8A808FB}"/>
              </a:ext>
            </a:extLst>
          </p:cNvPr>
          <p:cNvSpPr txBox="1">
            <a:spLocks noChangeArrowheads="1"/>
          </p:cNvSpPr>
          <p:nvPr/>
        </p:nvSpPr>
        <p:spPr>
          <a:xfrm>
            <a:off x="1127448" y="2492377"/>
            <a:ext cx="10369152" cy="244879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w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0858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4287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w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7716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§"/>
              <a:defRPr kumimoji="1">
                <a:solidFill>
                  <a:schemeClr val="tx1"/>
                </a:solidFill>
                <a:latin typeface="+mn-lt"/>
                <a:ea typeface="+mn-ea"/>
              </a:defRPr>
            </a:lvl5pPr>
            <a:lvl6pPr marL="22288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§"/>
              <a:defRPr kumimoji="1">
                <a:solidFill>
                  <a:schemeClr val="tx1"/>
                </a:solidFill>
                <a:latin typeface="+mn-lt"/>
                <a:ea typeface="+mn-ea"/>
              </a:defRPr>
            </a:lvl6pPr>
            <a:lvl7pPr marL="26860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§"/>
              <a:defRPr kumimoji="1">
                <a:solidFill>
                  <a:schemeClr val="tx1"/>
                </a:solidFill>
                <a:latin typeface="+mn-lt"/>
                <a:ea typeface="+mn-ea"/>
              </a:defRPr>
            </a:lvl7pPr>
            <a:lvl8pPr marL="31432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§"/>
              <a:defRPr kumimoji="1">
                <a:solidFill>
                  <a:schemeClr val="tx1"/>
                </a:solidFill>
                <a:latin typeface="+mn-lt"/>
                <a:ea typeface="+mn-ea"/>
              </a:defRPr>
            </a:lvl8pPr>
            <a:lvl9pPr marL="360045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§"/>
              <a:defRPr kumimoji="1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b="1" kern="0" dirty="0">
                <a:latin typeface="宋体" pitchFamily="2" charset="-122"/>
              </a:rPr>
              <a:t>1.</a:t>
            </a:r>
            <a:r>
              <a:rPr lang="zh-CN" altLang="en-US" kern="0" dirty="0">
                <a:latin typeface="宋体" pitchFamily="2" charset="-122"/>
              </a:rPr>
              <a:t>理解</a:t>
            </a:r>
            <a:r>
              <a:rPr lang="zh-CN" altLang="en-US" b="1" kern="0" dirty="0">
                <a:latin typeface="宋体" pitchFamily="2" charset="-122"/>
              </a:rPr>
              <a:t>溶解度曲线上的</a:t>
            </a:r>
            <a:r>
              <a:rPr lang="zh-CN" altLang="en-US" b="1" kern="0" dirty="0">
                <a:solidFill>
                  <a:srgbClr val="FF0000"/>
                </a:solidFill>
                <a:latin typeface="宋体" pitchFamily="2" charset="-122"/>
              </a:rPr>
              <a:t>点、线、面</a:t>
            </a:r>
            <a:r>
              <a:rPr lang="zh-CN" altLang="en-US" kern="0" dirty="0">
                <a:latin typeface="宋体" pitchFamily="2" charset="-122"/>
              </a:rPr>
              <a:t>的</a:t>
            </a:r>
            <a:r>
              <a:rPr lang="zh-CN" altLang="en-US" b="1" kern="0" dirty="0">
                <a:latin typeface="宋体" pitchFamily="2" charset="-122"/>
              </a:rPr>
              <a:t>含义，进一步加深对溶解度概念的</a:t>
            </a:r>
            <a:r>
              <a:rPr lang="zh-CN" altLang="en-US" kern="0" dirty="0">
                <a:latin typeface="宋体" pitchFamily="2" charset="-122"/>
              </a:rPr>
              <a:t>理解</a:t>
            </a:r>
            <a:r>
              <a:rPr lang="zh-CN" altLang="en-US" b="1" kern="0" dirty="0">
                <a:latin typeface="宋体" pitchFamily="2" charset="-122"/>
              </a:rPr>
              <a:t>；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b="1" kern="0" dirty="0">
                <a:latin typeface="宋体" pitchFamily="2" charset="-122"/>
              </a:rPr>
              <a:t>2.</a:t>
            </a:r>
            <a:r>
              <a:rPr lang="zh-CN" altLang="en-US" b="1" kern="0" dirty="0">
                <a:latin typeface="宋体" pitchFamily="2" charset="-122"/>
              </a:rPr>
              <a:t>熟悉有关溶解度曲线的应用。</a:t>
            </a:r>
          </a:p>
        </p:txBody>
      </p:sp>
    </p:spTree>
    <p:extLst>
      <p:ext uri="{BB962C8B-B14F-4D97-AF65-F5344CB8AC3E}">
        <p14:creationId xmlns:p14="http://schemas.microsoft.com/office/powerpoint/2010/main" val="1077260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89" name="Text Box 289"/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charset="-122"/>
              </a:rPr>
              <a:t>（</a:t>
            </a:r>
            <a:r>
              <a:rPr lang="en-US" altLang="zh-CN" sz="2800" dirty="0">
                <a:latin typeface="宋体" charset="-122"/>
              </a:rPr>
              <a:t>1</a:t>
            </a:r>
            <a:r>
              <a:rPr lang="zh-CN" altLang="en-US" sz="2800" dirty="0">
                <a:latin typeface="宋体" charset="-122"/>
              </a:rPr>
              <a:t>）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曲线上任意点</a:t>
            </a:r>
            <a:r>
              <a:rPr lang="zh-CN" altLang="en-US" sz="2800" dirty="0">
                <a:latin typeface="宋体" charset="-122"/>
              </a:rPr>
              <a:t>表示：某一温度下，</a:t>
            </a:r>
            <a:endParaRPr lang="en-US" altLang="zh-CN" sz="2800" dirty="0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charset="-122"/>
              </a:rPr>
              <a:t>     </a:t>
            </a:r>
            <a:r>
              <a:rPr lang="zh-CN" altLang="en-US" sz="2800" dirty="0">
                <a:latin typeface="宋体" charset="-122"/>
              </a:rPr>
              <a:t>该物质的溶解度；</a:t>
            </a:r>
            <a:endParaRPr lang="zh-CN" altLang="en-US" sz="2800" dirty="0">
              <a:solidFill>
                <a:srgbClr val="0000FF"/>
              </a:solidFill>
              <a:latin typeface="宋体" charset="-122"/>
            </a:endParaRPr>
          </a:p>
        </p:txBody>
      </p:sp>
      <p:sp>
        <p:nvSpPr>
          <p:cNvPr id="51490" name="Rectangle 290"/>
          <p:cNvSpPr>
            <a:spLocks noChangeArrowheads="1"/>
          </p:cNvSpPr>
          <p:nvPr/>
        </p:nvSpPr>
        <p:spPr bwMode="auto">
          <a:xfrm>
            <a:off x="4759890" y="3398968"/>
            <a:ext cx="58289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charset="-122"/>
              </a:rPr>
              <a:t>2</a:t>
            </a:r>
            <a:r>
              <a:rPr lang="zh-CN" altLang="en-US" sz="2800" dirty="0">
                <a:latin typeface="宋体" charset="-122"/>
              </a:rPr>
              <a:t>、点</a:t>
            </a:r>
            <a:r>
              <a:rPr lang="en-US" altLang="zh-CN" sz="2800" dirty="0">
                <a:latin typeface="宋体" charset="-122"/>
              </a:rPr>
              <a:t>A</a:t>
            </a:r>
            <a:r>
              <a:rPr lang="zh-CN" altLang="en-US" sz="2800" dirty="0">
                <a:latin typeface="宋体" charset="-122"/>
              </a:rPr>
              <a:t>（</a:t>
            </a:r>
            <a:r>
              <a:rPr lang="en-US" altLang="zh-CN" sz="2800" dirty="0">
                <a:latin typeface="宋体" charset="-122"/>
              </a:rPr>
              <a:t>40</a:t>
            </a:r>
            <a:r>
              <a:rPr lang="zh-CN" altLang="en-US" sz="2800" dirty="0">
                <a:latin typeface="宋体" charset="-122"/>
              </a:rPr>
              <a:t>，</a:t>
            </a:r>
            <a:r>
              <a:rPr lang="en-US" altLang="zh-CN" sz="2800" dirty="0">
                <a:latin typeface="宋体" charset="-122"/>
              </a:rPr>
              <a:t>70</a:t>
            </a:r>
            <a:r>
              <a:rPr lang="zh-CN" altLang="en-US" sz="2800" dirty="0">
                <a:latin typeface="宋体" charset="-122"/>
              </a:rPr>
              <a:t>）表示什么意义？ </a:t>
            </a:r>
          </a:p>
        </p:txBody>
      </p:sp>
      <p:sp>
        <p:nvSpPr>
          <p:cNvPr id="51491" name="Text Box 291"/>
          <p:cNvSpPr txBox="1">
            <a:spLocks noChangeArrowheads="1"/>
          </p:cNvSpPr>
          <p:nvPr/>
        </p:nvSpPr>
        <p:spPr bwMode="auto">
          <a:xfrm>
            <a:off x="4778940" y="2711278"/>
            <a:ext cx="65016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0" lang="en-US" altLang="zh-CN" sz="2800">
                <a:latin typeface="宋体" charset="-122"/>
              </a:rPr>
              <a:t>1</a:t>
            </a:r>
            <a:r>
              <a:rPr kumimoji="0" lang="zh-CN" altLang="en-US" sz="2800">
                <a:latin typeface="宋体" charset="-122"/>
              </a:rPr>
              <a:t>、</a:t>
            </a:r>
            <a:r>
              <a:rPr kumimoji="0" lang="en-US" altLang="zh-CN" sz="2800">
                <a:latin typeface="宋体" charset="-122"/>
              </a:rPr>
              <a:t>10℃</a:t>
            </a:r>
            <a:r>
              <a:rPr kumimoji="0" lang="zh-CN" altLang="en-US" sz="2800">
                <a:latin typeface="宋体" charset="-122"/>
              </a:rPr>
              <a:t>时硝酸铵的溶解度为</a:t>
            </a:r>
            <a:r>
              <a:rPr kumimoji="0" lang="en-US" altLang="zh-CN" sz="2800">
                <a:latin typeface="宋体" charset="-122"/>
              </a:rPr>
              <a:t>______,         </a:t>
            </a:r>
          </a:p>
        </p:txBody>
      </p:sp>
      <p:sp>
        <p:nvSpPr>
          <p:cNvPr id="51492" name="Text Box 292"/>
          <p:cNvSpPr txBox="1">
            <a:spLocks noChangeArrowheads="1"/>
          </p:cNvSpPr>
          <p:nvPr/>
        </p:nvSpPr>
        <p:spPr bwMode="auto">
          <a:xfrm>
            <a:off x="9400326" y="2643015"/>
            <a:ext cx="13761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140g</a:t>
            </a:r>
          </a:p>
        </p:txBody>
      </p:sp>
      <p:sp>
        <p:nvSpPr>
          <p:cNvPr id="51493" name="Text Box 293"/>
          <p:cNvSpPr txBox="1">
            <a:spLocks noChangeArrowheads="1"/>
          </p:cNvSpPr>
          <p:nvPr/>
        </p:nvSpPr>
        <p:spPr bwMode="auto">
          <a:xfrm>
            <a:off x="4993822" y="4047040"/>
            <a:ext cx="68628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  </a:t>
            </a:r>
            <a:r>
              <a:rPr kumimoji="0" lang="zh-CN" altLang="en-US" sz="2800" dirty="0">
                <a:solidFill>
                  <a:srgbClr val="FF0000"/>
                </a:solidFill>
                <a:latin typeface="宋体" charset="-122"/>
              </a:rPr>
              <a:t>表示在</a:t>
            </a:r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40℃</a:t>
            </a:r>
            <a:r>
              <a:rPr kumimoji="0" lang="zh-CN" altLang="en-US" sz="2800" dirty="0">
                <a:solidFill>
                  <a:srgbClr val="FF0000"/>
                </a:solidFill>
                <a:latin typeface="宋体" charset="-122"/>
              </a:rPr>
              <a:t>时，硝酸钾的溶解度为</a:t>
            </a:r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70g</a:t>
            </a:r>
            <a:r>
              <a:rPr kumimoji="0" lang="zh-CN" altLang="en-US" sz="2800" dirty="0">
                <a:solidFill>
                  <a:srgbClr val="FF0000"/>
                </a:solidFill>
                <a:latin typeface="宋体" charset="-122"/>
              </a:rPr>
              <a:t>。</a:t>
            </a:r>
          </a:p>
        </p:txBody>
      </p:sp>
      <p:sp>
        <p:nvSpPr>
          <p:cNvPr id="51494" name="Text Box 294"/>
          <p:cNvSpPr txBox="1">
            <a:spLocks noChangeArrowheads="1"/>
          </p:cNvSpPr>
          <p:nvPr/>
        </p:nvSpPr>
        <p:spPr bwMode="auto">
          <a:xfrm>
            <a:off x="4664640" y="2204864"/>
            <a:ext cx="2260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99"/>
                </a:solidFill>
              </a:rPr>
              <a:t>【</a:t>
            </a:r>
            <a:r>
              <a:rPr lang="zh-CN" altLang="en-US" sz="2800" dirty="0">
                <a:solidFill>
                  <a:srgbClr val="000099"/>
                </a:solidFill>
              </a:rPr>
              <a:t>练习</a:t>
            </a:r>
            <a:r>
              <a:rPr lang="en-US" altLang="zh-CN" sz="2800" dirty="0">
                <a:solidFill>
                  <a:srgbClr val="000099"/>
                </a:solidFill>
              </a:rPr>
              <a:t>】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53E60F9-5FE2-4B37-AF83-E9133465C1D7}"/>
              </a:ext>
            </a:extLst>
          </p:cNvPr>
          <p:cNvGrpSpPr/>
          <p:nvPr/>
        </p:nvGrpSpPr>
        <p:grpSpPr>
          <a:xfrm>
            <a:off x="47328" y="1020363"/>
            <a:ext cx="6597650" cy="5793013"/>
            <a:chOff x="1591067" y="893537"/>
            <a:chExt cx="6597650" cy="5793013"/>
          </a:xfrm>
        </p:grpSpPr>
        <p:grpSp>
          <p:nvGrpSpPr>
            <p:cNvPr id="51202" name="Group 2"/>
            <p:cNvGrpSpPr>
              <a:grpSpLocks/>
            </p:cNvGrpSpPr>
            <p:nvPr/>
          </p:nvGrpSpPr>
          <p:grpSpPr bwMode="auto">
            <a:xfrm>
              <a:off x="1591067" y="1138238"/>
              <a:ext cx="6597650" cy="5548312"/>
              <a:chOff x="66" y="717"/>
              <a:chExt cx="4156" cy="3495"/>
            </a:xfrm>
          </p:grpSpPr>
          <p:grpSp>
            <p:nvGrpSpPr>
              <p:cNvPr id="51203" name="Group 3"/>
              <p:cNvGrpSpPr>
                <a:grpSpLocks/>
              </p:cNvGrpSpPr>
              <p:nvPr/>
            </p:nvGrpSpPr>
            <p:grpSpPr bwMode="auto">
              <a:xfrm>
                <a:off x="679" y="820"/>
                <a:ext cx="2314" cy="3175"/>
                <a:chOff x="743" y="415"/>
                <a:chExt cx="2314" cy="3175"/>
              </a:xfrm>
            </p:grpSpPr>
            <p:sp>
              <p:nvSpPr>
                <p:cNvPr id="51204" name="Rectangle 4"/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5" name="Rectangle 5"/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6" name="Rectangle 6"/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7" name="Rectangle 7"/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8" name="Rectangle 8"/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9" name="Rectangle 9"/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0" name="Rectangle 10"/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1" name="Rectangle 11"/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2" name="Rectangle 12"/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3" name="Rectangle 13"/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5" name="Rectangle 15"/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6" name="Rectangle 16"/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7" name="Rectangle 17"/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9" name="Rectangle 19"/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0" name="Rectangle 20"/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1" name="Rectangle 21"/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2" name="Rectangle 22"/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3" name="Rectangle 23"/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4" name="Rectangle 24"/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5" name="Rectangle 25"/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6" name="Rectangle 26"/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8" name="Rectangle 28"/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9" name="Rectangle 29"/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0" name="Rectangle 30"/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1" name="Rectangle 31"/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2" name="Rectangle 32"/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3" name="Rectangle 33"/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4" name="Rectangle 34"/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5" name="Rectangle 35"/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6" name="Rectangle 36"/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7" name="Rectangle 37"/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8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9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0" name="Rectangle 40"/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1" name="Rectangle 41"/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2" name="Rectangle 42"/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3" name="Rectangle 43"/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4" name="Rectangle 44"/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5" name="Rectangle 45"/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6" name="Rectangle 46"/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7" name="Rectangle 47"/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8" name="Rectangle 48"/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9" name="Rectangle 49"/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0" name="Rectangle 50"/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1" name="Rectangle 51"/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2" name="Rectangle 52"/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3" name="Rectangle 53"/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4" name="Rectangle 54"/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5" name="Rectangle 55"/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6" name="Rectangle 56"/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7" name="Rectangle 57"/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8" name="Rectangle 58"/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9" name="Rectangle 59"/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0" name="Rectangle 60"/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1" name="Rectangle 61"/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2" name="Rectangle 62"/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3" name="Rectangle 63"/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4" name="Rectangle 64"/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5" name="Rectangle 65"/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6" name="Rectangle 66"/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7" name="Rectangle 67"/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0" name="Rectangle 70"/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1" name="Rectangle 71"/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2" name="Rectangle 72"/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3" name="Rectangle 73"/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4" name="Rectangle 74"/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5" name="Rectangle 75"/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6" name="Rectangle 76"/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7" name="Rectangle 77"/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8" name="Rectangle 78"/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9" name="Rectangle 79"/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0" name="Rectangle 80"/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1" name="Rectangle 81"/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2" name="Rectangle 82"/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4" name="Rectangle 84"/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5" name="Rectangle 85"/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6" name="Rectangle 86"/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7" name="Rectangle 87"/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8" name="Rectangle 88"/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9" name="Rectangle 89"/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0" name="Rectangle 90"/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1" name="Rectangle 91"/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2" name="Rectangle 92"/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3" name="Rectangle 93"/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4" name="Rectangle 94"/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5" name="Rectangle 95"/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6" name="Rectangle 96"/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7" name="Rectangle 97"/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8" name="Rectangle 98"/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9" name="Rectangle 99"/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0" name="Rectangle 100"/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3" name="Rectangle 103"/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6" name="Rectangle 106"/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7" name="Rectangle 107"/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0" name="Rectangle 110"/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1" name="Rectangle 111"/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2" name="Rectangle 112"/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3" name="Rectangle 113"/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4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5" name="Rectangle 115"/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6" name="Rectangle 116"/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7" name="Rectangle 117"/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8" name="Rectangle 118"/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9" name="Rectangle 119"/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0" name="Rectangle 120"/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2" name="Rectangle 122"/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3" name="Rectangle 123"/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4" name="Rectangle 124"/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5" name="Rectangle 125"/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6" name="Rectangle 126"/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7" name="Rectangle 127"/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8" name="Rectangle 128"/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9" name="Rectangle 129"/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0" name="Rectangle 130"/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1" name="Rectangle 131"/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2" name="Rectangle 132"/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3" name="Rectangle 133"/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4" name="Rectangle 134"/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5" name="Rectangle 135"/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6" name="Rectangle 136"/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7" name="Rectangle 137"/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8" name="Rectangle 138"/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9" name="Rectangle 139"/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0" name="Rectangle 140"/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1" name="Rectangle 141"/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2" name="Rectangle 142"/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3" name="Rectangle 143"/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4" name="Rectangle 144"/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6" name="Rectangle 146"/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7" name="Rectangle 147"/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8" name="Rectangle 148"/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9" name="Rectangle 149"/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0" name="Rectangle 150"/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1" name="Rectangle 151"/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2" name="Rectangle 152"/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3" name="Rectangle 153"/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4" name="Rectangle 154"/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5" name="Rectangle 155"/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6" name="Rectangle 156"/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8" name="Rectangle 158"/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9" name="Rectangle 159"/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0" name="Rectangle 160"/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1" name="Rectangle 161"/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2" name="Rectangle 162"/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3" name="Rectangle 163"/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4" name="Rectangle 164"/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5" name="Rectangle 165"/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6" name="Rectangle 166"/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7" name="Rectangle 167"/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8" name="Rectangle 168"/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9" name="Rectangle 169"/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0" name="Rectangle 170"/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1" name="Rectangle 171"/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2" name="Rectangle 172"/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3" name="Rectangle 173"/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4" name="Rectangle 174"/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5" name="Rectangle 175"/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6" name="Rectangle 176"/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7" name="Rectangle 177"/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8" name="Rectangle 178"/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9" name="Rectangle 179"/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0" name="Rectangle 180"/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1" name="Rectangle 181"/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2" name="Rectangle 182"/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3" name="Rectangle 183"/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4" name="Rectangle 184"/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5" name="Rectangle 185"/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6" name="Rectangle 186"/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7" name="Rectangle 187"/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8" name="Rectangle 188"/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9" name="Rectangle 189"/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0" name="Rectangle 190"/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1" name="Rectangle 191"/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2" name="Rectangle 192"/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3" name="Rectangle 193"/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4" name="Rectangle 194"/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5" name="Rectangle 195"/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6" name="Rectangle 196"/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7" name="Rectangle 197"/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8" name="Rectangle 198"/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9" name="Rectangle 199"/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0" name="Rectangle 200"/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1" name="Rectangle 201"/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2" name="Rectangle 202"/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3" name="Rectangle 203"/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4" name="Line 204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5" name="Line 205"/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6" name="Line 206"/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7" name="Line 207"/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8" name="Line 208"/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9" name="Line 209"/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0" name="Line 210"/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1" name="Line 211"/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2" name="Line 212"/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3" name="Line 213"/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4" name="Line 214"/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5" name="Line 215"/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6" name="Line 216"/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7" name="Line 217"/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8" name="Line 218"/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9" name="Line 219"/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0" name="Line 220"/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1" name="Line 221"/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2" name="Line 222"/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3" name="Line 223"/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4" name="Line 224"/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5" name="Line 225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6" name="Line 226"/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7" name="Line 227"/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8" name="Line 228"/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9" name="Line 229"/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0" name="Line 230"/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1" name="Line 231"/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2" name="Line 232"/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3" name="Line 233"/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4" name="Line 234"/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5" name="Line 235"/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</p:grpSp>
          <p:sp>
            <p:nvSpPr>
              <p:cNvPr id="51438" name="Freeform 238"/>
              <p:cNvSpPr>
                <a:spLocks/>
              </p:cNvSpPr>
              <p:nvPr/>
            </p:nvSpPr>
            <p:spPr bwMode="auto">
              <a:xfrm>
                <a:off x="679" y="817"/>
                <a:ext cx="2087" cy="2993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no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9" name="Freeform 239"/>
              <p:cNvSpPr>
                <a:spLocks/>
              </p:cNvSpPr>
              <p:nvPr/>
            </p:nvSpPr>
            <p:spPr bwMode="auto">
              <a:xfrm>
                <a:off x="679" y="3409"/>
                <a:ext cx="2304" cy="56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0" name="Freeform 240"/>
              <p:cNvSpPr>
                <a:spLocks/>
              </p:cNvSpPr>
              <p:nvPr/>
            </p:nvSpPr>
            <p:spPr bwMode="auto">
              <a:xfrm>
                <a:off x="684" y="2790"/>
                <a:ext cx="2313" cy="771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1" name="Text Box 241"/>
              <p:cNvSpPr txBox="1">
                <a:spLocks noChangeArrowheads="1"/>
              </p:cNvSpPr>
              <p:nvPr/>
            </p:nvSpPr>
            <p:spPr bwMode="auto">
              <a:xfrm>
                <a:off x="66" y="907"/>
                <a:ext cx="291" cy="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溶解度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(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克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)</a:t>
                </a:r>
              </a:p>
            </p:txBody>
          </p:sp>
          <p:sp>
            <p:nvSpPr>
              <p:cNvPr id="51442" name="Text Box 242"/>
              <p:cNvSpPr txBox="1">
                <a:spLocks noChangeArrowheads="1"/>
              </p:cNvSpPr>
              <p:nvPr/>
            </p:nvSpPr>
            <p:spPr bwMode="auto">
              <a:xfrm>
                <a:off x="3224" y="3884"/>
                <a:ext cx="99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温度（ 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ºC</a:t>
                </a:r>
                <a:r>
                  <a:rPr lang="en-US" altLang="zh-CN" sz="1800"/>
                  <a:t> 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）</a:t>
                </a:r>
              </a:p>
            </p:txBody>
          </p:sp>
          <p:sp>
            <p:nvSpPr>
              <p:cNvPr id="51443" name="Text Box 243"/>
              <p:cNvSpPr txBox="1">
                <a:spLocks noChangeArrowheads="1"/>
              </p:cNvSpPr>
              <p:nvPr/>
            </p:nvSpPr>
            <p:spPr bwMode="auto">
              <a:xfrm>
                <a:off x="295" y="1341"/>
                <a:ext cx="52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sp>
            <p:nvSpPr>
              <p:cNvPr id="51444" name="Text Box 244"/>
              <p:cNvSpPr txBox="1">
                <a:spLocks noChangeArrowheads="1"/>
              </p:cNvSpPr>
              <p:nvPr/>
            </p:nvSpPr>
            <p:spPr bwMode="auto">
              <a:xfrm>
                <a:off x="343" y="1384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160</a:t>
                </a:r>
              </a:p>
            </p:txBody>
          </p:sp>
          <p:sp>
            <p:nvSpPr>
              <p:cNvPr id="51445" name="Text Box 245"/>
              <p:cNvSpPr txBox="1">
                <a:spLocks noChangeArrowheads="1"/>
              </p:cNvSpPr>
              <p:nvPr/>
            </p:nvSpPr>
            <p:spPr bwMode="auto">
              <a:xfrm>
                <a:off x="338" y="156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150</a:t>
                </a:r>
              </a:p>
            </p:txBody>
          </p:sp>
          <p:sp>
            <p:nvSpPr>
              <p:cNvPr id="51446" name="Text Box 246"/>
              <p:cNvSpPr txBox="1">
                <a:spLocks noChangeArrowheads="1"/>
              </p:cNvSpPr>
              <p:nvPr/>
            </p:nvSpPr>
            <p:spPr bwMode="auto">
              <a:xfrm>
                <a:off x="338" y="170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140</a:t>
                </a:r>
              </a:p>
            </p:txBody>
          </p:sp>
          <p:sp>
            <p:nvSpPr>
              <p:cNvPr id="51447" name="Text Box 247"/>
              <p:cNvSpPr txBox="1">
                <a:spLocks noChangeArrowheads="1"/>
              </p:cNvSpPr>
              <p:nvPr/>
            </p:nvSpPr>
            <p:spPr bwMode="auto">
              <a:xfrm>
                <a:off x="343" y="1842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130</a:t>
                </a:r>
              </a:p>
            </p:txBody>
          </p:sp>
          <p:sp>
            <p:nvSpPr>
              <p:cNvPr id="51448" name="Text Box 248"/>
              <p:cNvSpPr txBox="1">
                <a:spLocks noChangeArrowheads="1"/>
              </p:cNvSpPr>
              <p:nvPr/>
            </p:nvSpPr>
            <p:spPr bwMode="auto">
              <a:xfrm>
                <a:off x="343" y="197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120</a:t>
                </a:r>
              </a:p>
            </p:txBody>
          </p:sp>
          <p:sp>
            <p:nvSpPr>
              <p:cNvPr id="51449" name="Text Box 249"/>
              <p:cNvSpPr txBox="1">
                <a:spLocks noChangeArrowheads="1"/>
              </p:cNvSpPr>
              <p:nvPr/>
            </p:nvSpPr>
            <p:spPr bwMode="auto">
              <a:xfrm>
                <a:off x="343" y="215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110</a:t>
                </a:r>
              </a:p>
            </p:txBody>
          </p:sp>
          <p:sp>
            <p:nvSpPr>
              <p:cNvPr id="51450" name="Text Box 250"/>
              <p:cNvSpPr txBox="1">
                <a:spLocks noChangeArrowheads="1"/>
              </p:cNvSpPr>
              <p:nvPr/>
            </p:nvSpPr>
            <p:spPr bwMode="auto">
              <a:xfrm>
                <a:off x="343" y="234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51" name="Text Box 251"/>
              <p:cNvSpPr txBox="1">
                <a:spLocks noChangeArrowheads="1"/>
              </p:cNvSpPr>
              <p:nvPr/>
            </p:nvSpPr>
            <p:spPr bwMode="auto">
              <a:xfrm>
                <a:off x="391" y="249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52" name="Text Box 252"/>
              <p:cNvSpPr txBox="1">
                <a:spLocks noChangeArrowheads="1"/>
              </p:cNvSpPr>
              <p:nvPr/>
            </p:nvSpPr>
            <p:spPr bwMode="auto">
              <a:xfrm>
                <a:off x="383" y="265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53" name="Text Box 253"/>
              <p:cNvSpPr txBox="1">
                <a:spLocks noChangeArrowheads="1"/>
              </p:cNvSpPr>
              <p:nvPr/>
            </p:nvSpPr>
            <p:spPr bwMode="auto">
              <a:xfrm>
                <a:off x="383" y="283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54" name="Text Box 254"/>
              <p:cNvSpPr txBox="1">
                <a:spLocks noChangeArrowheads="1"/>
              </p:cNvSpPr>
              <p:nvPr/>
            </p:nvSpPr>
            <p:spPr bwMode="auto">
              <a:xfrm>
                <a:off x="383" y="2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55" name="Text Box 255"/>
              <p:cNvSpPr txBox="1">
                <a:spLocks noChangeArrowheads="1"/>
              </p:cNvSpPr>
              <p:nvPr/>
            </p:nvSpPr>
            <p:spPr bwMode="auto">
              <a:xfrm>
                <a:off x="383" y="315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56" name="Text Box 256"/>
              <p:cNvSpPr txBox="1">
                <a:spLocks noChangeArrowheads="1"/>
              </p:cNvSpPr>
              <p:nvPr/>
            </p:nvSpPr>
            <p:spPr bwMode="auto">
              <a:xfrm>
                <a:off x="383" y="328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57" name="Text Box 257"/>
              <p:cNvSpPr txBox="1">
                <a:spLocks noChangeArrowheads="1"/>
              </p:cNvSpPr>
              <p:nvPr/>
            </p:nvSpPr>
            <p:spPr bwMode="auto">
              <a:xfrm>
                <a:off x="391" y="342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58" name="Text Box 258"/>
              <p:cNvSpPr txBox="1">
                <a:spLocks noChangeArrowheads="1"/>
              </p:cNvSpPr>
              <p:nvPr/>
            </p:nvSpPr>
            <p:spPr bwMode="auto">
              <a:xfrm>
                <a:off x="391" y="356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59" name="Text Box 259"/>
              <p:cNvSpPr txBox="1">
                <a:spLocks noChangeArrowheads="1"/>
              </p:cNvSpPr>
              <p:nvPr/>
            </p:nvSpPr>
            <p:spPr bwMode="auto">
              <a:xfrm>
                <a:off x="391" y="374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0" name="Text Box 260"/>
              <p:cNvSpPr txBox="1">
                <a:spLocks noChangeArrowheads="1"/>
              </p:cNvSpPr>
              <p:nvPr/>
            </p:nvSpPr>
            <p:spPr bwMode="auto">
              <a:xfrm>
                <a:off x="343" y="71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200</a:t>
                </a:r>
              </a:p>
            </p:txBody>
          </p:sp>
          <p:sp>
            <p:nvSpPr>
              <p:cNvPr id="51461" name="Text Box 261"/>
              <p:cNvSpPr txBox="1">
                <a:spLocks noChangeArrowheads="1"/>
              </p:cNvSpPr>
              <p:nvPr/>
            </p:nvSpPr>
            <p:spPr bwMode="auto">
              <a:xfrm>
                <a:off x="338" y="88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190</a:t>
                </a:r>
              </a:p>
            </p:txBody>
          </p:sp>
          <p:sp>
            <p:nvSpPr>
              <p:cNvPr id="51462" name="Text Box 262"/>
              <p:cNvSpPr txBox="1">
                <a:spLocks noChangeArrowheads="1"/>
              </p:cNvSpPr>
              <p:nvPr/>
            </p:nvSpPr>
            <p:spPr bwMode="auto">
              <a:xfrm>
                <a:off x="338" y="102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180</a:t>
                </a:r>
              </a:p>
            </p:txBody>
          </p:sp>
          <p:sp>
            <p:nvSpPr>
              <p:cNvPr id="51463" name="Text Box 263"/>
              <p:cNvSpPr txBox="1">
                <a:spLocks noChangeArrowheads="1"/>
              </p:cNvSpPr>
              <p:nvPr/>
            </p:nvSpPr>
            <p:spPr bwMode="auto">
              <a:xfrm>
                <a:off x="338" y="120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170</a:t>
                </a:r>
              </a:p>
            </p:txBody>
          </p:sp>
          <p:sp>
            <p:nvSpPr>
              <p:cNvPr id="51464" name="Text Box 264"/>
              <p:cNvSpPr txBox="1">
                <a:spLocks noChangeArrowheads="1"/>
              </p:cNvSpPr>
              <p:nvPr/>
            </p:nvSpPr>
            <p:spPr bwMode="auto">
              <a:xfrm>
                <a:off x="76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5" name="Text Box 265"/>
              <p:cNvSpPr txBox="1">
                <a:spLocks noChangeArrowheads="1"/>
              </p:cNvSpPr>
              <p:nvPr/>
            </p:nvSpPr>
            <p:spPr bwMode="auto">
              <a:xfrm>
                <a:off x="2882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66" name="Text Box 266"/>
              <p:cNvSpPr txBox="1">
                <a:spLocks noChangeArrowheads="1"/>
              </p:cNvSpPr>
              <p:nvPr/>
            </p:nvSpPr>
            <p:spPr bwMode="auto">
              <a:xfrm>
                <a:off x="264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67" name="Text Box 267"/>
              <p:cNvSpPr txBox="1">
                <a:spLocks noChangeArrowheads="1"/>
              </p:cNvSpPr>
              <p:nvPr/>
            </p:nvSpPr>
            <p:spPr bwMode="auto">
              <a:xfrm>
                <a:off x="240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68" name="Text Box 268"/>
              <p:cNvSpPr txBox="1">
                <a:spLocks noChangeArrowheads="1"/>
              </p:cNvSpPr>
              <p:nvPr/>
            </p:nvSpPr>
            <p:spPr bwMode="auto">
              <a:xfrm>
                <a:off x="216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69" name="Text Box 269"/>
              <p:cNvSpPr txBox="1">
                <a:spLocks noChangeArrowheads="1"/>
              </p:cNvSpPr>
              <p:nvPr/>
            </p:nvSpPr>
            <p:spPr bwMode="auto">
              <a:xfrm>
                <a:off x="1973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70" name="Text Box 270"/>
              <p:cNvSpPr txBox="1">
                <a:spLocks noChangeArrowheads="1"/>
              </p:cNvSpPr>
              <p:nvPr/>
            </p:nvSpPr>
            <p:spPr bwMode="auto">
              <a:xfrm>
                <a:off x="172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71" name="Text Box 271"/>
              <p:cNvSpPr txBox="1">
                <a:spLocks noChangeArrowheads="1"/>
              </p:cNvSpPr>
              <p:nvPr/>
            </p:nvSpPr>
            <p:spPr bwMode="auto">
              <a:xfrm>
                <a:off x="1508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72" name="Text Box 272"/>
              <p:cNvSpPr txBox="1">
                <a:spLocks noChangeArrowheads="1"/>
              </p:cNvSpPr>
              <p:nvPr/>
            </p:nvSpPr>
            <p:spPr bwMode="auto">
              <a:xfrm>
                <a:off x="124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73" name="Text Box 273"/>
              <p:cNvSpPr txBox="1">
                <a:spLocks noChangeArrowheads="1"/>
              </p:cNvSpPr>
              <p:nvPr/>
            </p:nvSpPr>
            <p:spPr bwMode="auto">
              <a:xfrm>
                <a:off x="100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74" name="Text Box 274"/>
              <p:cNvSpPr txBox="1">
                <a:spLocks noChangeArrowheads="1"/>
              </p:cNvSpPr>
              <p:nvPr/>
            </p:nvSpPr>
            <p:spPr bwMode="auto">
              <a:xfrm>
                <a:off x="503" y="3975"/>
                <a:ext cx="38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0</a:t>
                </a:r>
              </a:p>
            </p:txBody>
          </p:sp>
          <p:sp>
            <p:nvSpPr>
              <p:cNvPr id="51475" name="Text Box 275"/>
              <p:cNvSpPr txBox="1">
                <a:spLocks noChangeArrowheads="1"/>
              </p:cNvSpPr>
              <p:nvPr/>
            </p:nvSpPr>
            <p:spPr bwMode="auto">
              <a:xfrm>
                <a:off x="1145" y="2678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</a:endParaRPr>
              </a:p>
            </p:txBody>
          </p:sp>
          <p:sp>
            <p:nvSpPr>
              <p:cNvPr id="51476" name="Text Box 276"/>
              <p:cNvSpPr txBox="1">
                <a:spLocks noChangeArrowheads="1"/>
              </p:cNvSpPr>
              <p:nvPr/>
            </p:nvSpPr>
            <p:spPr bwMode="auto">
              <a:xfrm>
                <a:off x="2045" y="2676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Cl</a:t>
                </a:r>
              </a:p>
            </p:txBody>
          </p:sp>
          <p:sp>
            <p:nvSpPr>
              <p:cNvPr id="51477" name="Text Box 277"/>
              <p:cNvSpPr txBox="1">
                <a:spLocks noChangeArrowheads="1"/>
              </p:cNvSpPr>
              <p:nvPr/>
            </p:nvSpPr>
            <p:spPr bwMode="auto">
              <a:xfrm>
                <a:off x="2136" y="3402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</a:rPr>
                  <a:t>NaCl</a:t>
                </a:r>
              </a:p>
            </p:txBody>
          </p:sp>
          <p:sp>
            <p:nvSpPr>
              <p:cNvPr id="51478" name="Freeform 278"/>
              <p:cNvSpPr>
                <a:spLocks/>
              </p:cNvSpPr>
              <p:nvPr/>
            </p:nvSpPr>
            <p:spPr bwMode="auto">
              <a:xfrm>
                <a:off x="684" y="3153"/>
                <a:ext cx="2313" cy="45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79" name="Text Box 279"/>
              <p:cNvSpPr txBox="1">
                <a:spLocks noChangeArrowheads="1"/>
              </p:cNvSpPr>
              <p:nvPr/>
            </p:nvSpPr>
            <p:spPr bwMode="auto">
              <a:xfrm>
                <a:off x="2187" y="3084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</a:rPr>
                  <a:t>KCl</a:t>
                </a:r>
              </a:p>
            </p:txBody>
          </p:sp>
          <p:sp>
            <p:nvSpPr>
              <p:cNvPr id="51480" name="Freeform 280"/>
              <p:cNvSpPr>
                <a:spLocks/>
              </p:cNvSpPr>
              <p:nvPr/>
            </p:nvSpPr>
            <p:spPr bwMode="auto">
              <a:xfrm>
                <a:off x="684" y="3401"/>
                <a:ext cx="2304" cy="528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1" name="Text Box 281"/>
              <p:cNvSpPr txBox="1">
                <a:spLocks noChangeArrowheads="1"/>
              </p:cNvSpPr>
              <p:nvPr/>
            </p:nvSpPr>
            <p:spPr bwMode="auto">
              <a:xfrm>
                <a:off x="1145" y="363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</a:rPr>
                  <a:t>硼酸</a:t>
                </a:r>
              </a:p>
            </p:txBody>
          </p:sp>
          <p:sp>
            <p:nvSpPr>
              <p:cNvPr id="51482" name="Freeform 282"/>
              <p:cNvSpPr>
                <a:spLocks/>
              </p:cNvSpPr>
              <p:nvPr/>
            </p:nvSpPr>
            <p:spPr bwMode="auto">
              <a:xfrm>
                <a:off x="639" y="1117"/>
                <a:ext cx="2358" cy="1814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no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3" name="Text Box 283"/>
              <p:cNvSpPr txBox="1">
                <a:spLocks noChangeArrowheads="1"/>
              </p:cNvSpPr>
              <p:nvPr/>
            </p:nvSpPr>
            <p:spPr bwMode="auto">
              <a:xfrm>
                <a:off x="1145" y="1997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6600"/>
                    </a:solidFill>
                  </a:rPr>
                  <a:t>NaNO</a:t>
                </a:r>
                <a:r>
                  <a:rPr lang="en-US" altLang="zh-CN" sz="2000" baseline="-25000">
                    <a:solidFill>
                      <a:srgbClr val="FF6600"/>
                    </a:solidFill>
                  </a:rPr>
                  <a:t>3</a:t>
                </a:r>
                <a:endParaRPr lang="en-US" altLang="zh-CN" sz="2000">
                  <a:solidFill>
                    <a:srgbClr val="FF6600"/>
                  </a:solidFill>
                </a:endParaRPr>
              </a:p>
            </p:txBody>
          </p:sp>
          <p:sp>
            <p:nvSpPr>
              <p:cNvPr id="51484" name="Freeform 284"/>
              <p:cNvSpPr>
                <a:spLocks/>
              </p:cNvSpPr>
              <p:nvPr/>
            </p:nvSpPr>
            <p:spPr bwMode="auto">
              <a:xfrm>
                <a:off x="684" y="776"/>
                <a:ext cx="499" cy="1384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5" name="Text Box 285"/>
              <p:cNvSpPr txBox="1">
                <a:spLocks noChangeArrowheads="1"/>
              </p:cNvSpPr>
              <p:nvPr/>
            </p:nvSpPr>
            <p:spPr bwMode="auto">
              <a:xfrm>
                <a:off x="691" y="1181"/>
                <a:ext cx="86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NO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3</a:t>
                </a:r>
                <a:endParaRPr lang="en-US" altLang="zh-CN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51486" name="Text Box 286"/>
              <p:cNvSpPr txBox="1">
                <a:spLocks noChangeArrowheads="1"/>
              </p:cNvSpPr>
              <p:nvPr/>
            </p:nvSpPr>
            <p:spPr bwMode="auto">
              <a:xfrm>
                <a:off x="93" y="1797"/>
                <a:ext cx="291" cy="2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/>
                  <a:t>图</a:t>
                </a:r>
                <a:r>
                  <a:rPr lang="en-US" altLang="zh-CN" sz="1800"/>
                  <a:t>9-12 </a:t>
                </a:r>
                <a:r>
                  <a:rPr lang="zh-CN" altLang="en-US" sz="1800"/>
                  <a:t>几种固体物质溶解度曲线</a:t>
                </a:r>
              </a:p>
            </p:txBody>
          </p:sp>
        </p:grpSp>
        <p:sp>
          <p:nvSpPr>
            <p:cNvPr id="296" name="Line 238"/>
            <p:cNvSpPr>
              <a:spLocks noChangeShapeType="1"/>
            </p:cNvSpPr>
            <p:nvPr/>
          </p:nvSpPr>
          <p:spPr bwMode="auto">
            <a:xfrm flipV="1">
              <a:off x="2566988" y="893537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1307"/>
            <p:cNvSpPr>
              <a:spLocks noChangeShapeType="1"/>
            </p:cNvSpPr>
            <p:nvPr/>
          </p:nvSpPr>
          <p:spPr bwMode="auto">
            <a:xfrm>
              <a:off x="2552475" y="6359299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8" name="Text Box 295">
            <a:extLst>
              <a:ext uri="{FF2B5EF4-FFF2-40B4-BE49-F238E27FC236}">
                <a16:creationId xmlns:a16="http://schemas.microsoft.com/office/drawing/2014/main" id="{EB8A217E-75B8-4FA1-AC19-6B3D6D5C96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9360" y="4189552"/>
            <a:ext cx="1295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dirty="0">
                <a:solidFill>
                  <a:srgbClr val="000099"/>
                </a:solidFill>
              </a:rPr>
              <a:t>.</a:t>
            </a:r>
            <a:r>
              <a:rPr lang="en-US" altLang="zh-CN" sz="2800" dirty="0">
                <a:solidFill>
                  <a:srgbClr val="000099"/>
                </a:solidFill>
              </a:rPr>
              <a:t> A</a:t>
            </a:r>
          </a:p>
        </p:txBody>
      </p:sp>
      <p:sp>
        <p:nvSpPr>
          <p:cNvPr id="299" name="Text Box 288">
            <a:extLst>
              <a:ext uri="{FF2B5EF4-FFF2-40B4-BE49-F238E27FC236}">
                <a16:creationId xmlns:a16="http://schemas.microsoft.com/office/drawing/2014/main" id="{EA478055-EF98-4055-986D-5FB673DB31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点</a:t>
            </a:r>
            <a:r>
              <a:rPr lang="zh-CN" altLang="en-US" sz="2800" dirty="0"/>
              <a:t>”的含义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89" grpId="0" animBg="1" autoUpdateAnimBg="0"/>
      <p:bldP spid="51492" grpId="0"/>
      <p:bldP spid="5149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91" name="Text Box 291"/>
          <p:cNvSpPr txBox="1">
            <a:spLocks noChangeArrowheads="1"/>
          </p:cNvSpPr>
          <p:nvPr/>
        </p:nvSpPr>
        <p:spPr bwMode="auto">
          <a:xfrm>
            <a:off x="4778940" y="2578783"/>
            <a:ext cx="7221716" cy="19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、交点</a:t>
            </a: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表示的意义是：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   </a:t>
            </a:r>
            <a:r>
              <a:rPr lang="en-US" altLang="zh-CN" sz="2800" dirty="0">
                <a:latin typeface="+mn-ea"/>
                <a:ea typeface="+mn-ea"/>
              </a:rPr>
              <a:t>___________________________________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53E60F9-5FE2-4B37-AF83-E9133465C1D7}"/>
              </a:ext>
            </a:extLst>
          </p:cNvPr>
          <p:cNvGrpSpPr/>
          <p:nvPr/>
        </p:nvGrpSpPr>
        <p:grpSpPr>
          <a:xfrm>
            <a:off x="47328" y="1020363"/>
            <a:ext cx="6597650" cy="5793013"/>
            <a:chOff x="1591067" y="893537"/>
            <a:chExt cx="6597650" cy="5793013"/>
          </a:xfrm>
        </p:grpSpPr>
        <p:grpSp>
          <p:nvGrpSpPr>
            <p:cNvPr id="51202" name="Group 2"/>
            <p:cNvGrpSpPr>
              <a:grpSpLocks/>
            </p:cNvGrpSpPr>
            <p:nvPr/>
          </p:nvGrpSpPr>
          <p:grpSpPr bwMode="auto">
            <a:xfrm>
              <a:off x="1591067" y="1138238"/>
              <a:ext cx="6597650" cy="5548312"/>
              <a:chOff x="66" y="717"/>
              <a:chExt cx="4156" cy="3495"/>
            </a:xfrm>
          </p:grpSpPr>
          <p:grpSp>
            <p:nvGrpSpPr>
              <p:cNvPr id="51203" name="Group 3"/>
              <p:cNvGrpSpPr>
                <a:grpSpLocks/>
              </p:cNvGrpSpPr>
              <p:nvPr/>
            </p:nvGrpSpPr>
            <p:grpSpPr bwMode="auto">
              <a:xfrm>
                <a:off x="679" y="820"/>
                <a:ext cx="2314" cy="3175"/>
                <a:chOff x="743" y="415"/>
                <a:chExt cx="2314" cy="3175"/>
              </a:xfrm>
            </p:grpSpPr>
            <p:sp>
              <p:nvSpPr>
                <p:cNvPr id="51204" name="Rectangle 4"/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5" name="Rectangle 5"/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6" name="Rectangle 6"/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7" name="Rectangle 7"/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8" name="Rectangle 8"/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9" name="Rectangle 9"/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0" name="Rectangle 10"/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1" name="Rectangle 11"/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2" name="Rectangle 12"/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3" name="Rectangle 13"/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5" name="Rectangle 15"/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6" name="Rectangle 16"/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7" name="Rectangle 17"/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9" name="Rectangle 19"/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0" name="Rectangle 20"/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1" name="Rectangle 21"/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2" name="Rectangle 22"/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3" name="Rectangle 23"/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4" name="Rectangle 24"/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5" name="Rectangle 25"/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6" name="Rectangle 26"/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8" name="Rectangle 28"/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9" name="Rectangle 29"/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0" name="Rectangle 30"/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1" name="Rectangle 31"/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2" name="Rectangle 32"/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3" name="Rectangle 33"/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4" name="Rectangle 34"/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5" name="Rectangle 35"/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6" name="Rectangle 36"/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7" name="Rectangle 37"/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8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9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0" name="Rectangle 40"/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1" name="Rectangle 41"/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2" name="Rectangle 42"/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3" name="Rectangle 43"/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4" name="Rectangle 44"/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5" name="Rectangle 45"/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6" name="Rectangle 46"/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7" name="Rectangle 47"/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8" name="Rectangle 48"/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9" name="Rectangle 49"/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0" name="Rectangle 50"/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1" name="Rectangle 51"/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2" name="Rectangle 52"/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3" name="Rectangle 53"/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4" name="Rectangle 54"/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5" name="Rectangle 55"/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6" name="Rectangle 56"/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7" name="Rectangle 57"/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8" name="Rectangle 58"/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9" name="Rectangle 59"/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0" name="Rectangle 60"/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1" name="Rectangle 61"/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2" name="Rectangle 62"/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3" name="Rectangle 63"/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4" name="Rectangle 64"/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5" name="Rectangle 65"/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6" name="Rectangle 66"/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7" name="Rectangle 67"/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0" name="Rectangle 70"/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1" name="Rectangle 71"/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2" name="Rectangle 72"/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3" name="Rectangle 73"/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4" name="Rectangle 74"/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5" name="Rectangle 75"/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6" name="Rectangle 76"/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7" name="Rectangle 77"/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8" name="Rectangle 78"/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9" name="Rectangle 79"/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0" name="Rectangle 80"/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1" name="Rectangle 81"/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2" name="Rectangle 82"/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4" name="Rectangle 84"/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5" name="Rectangle 85"/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6" name="Rectangle 86"/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7" name="Rectangle 87"/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8" name="Rectangle 88"/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9" name="Rectangle 89"/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0" name="Rectangle 90"/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1" name="Rectangle 91"/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2" name="Rectangle 92"/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3" name="Rectangle 93"/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4" name="Rectangle 94"/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5" name="Rectangle 95"/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6" name="Rectangle 96"/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7" name="Rectangle 97"/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8" name="Rectangle 98"/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9" name="Rectangle 99"/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0" name="Rectangle 100"/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3" name="Rectangle 103"/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6" name="Rectangle 106"/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7" name="Rectangle 107"/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0" name="Rectangle 110"/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1" name="Rectangle 111"/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2" name="Rectangle 112"/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3" name="Rectangle 113"/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4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5" name="Rectangle 115"/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6" name="Rectangle 116"/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7" name="Rectangle 117"/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8" name="Rectangle 118"/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9" name="Rectangle 119"/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0" name="Rectangle 120"/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2" name="Rectangle 122"/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3" name="Rectangle 123"/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4" name="Rectangle 124"/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5" name="Rectangle 125"/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6" name="Rectangle 126"/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7" name="Rectangle 127"/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8" name="Rectangle 128"/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9" name="Rectangle 129"/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0" name="Rectangle 130"/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1" name="Rectangle 131"/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2" name="Rectangle 132"/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3" name="Rectangle 133"/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4" name="Rectangle 134"/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5" name="Rectangle 135"/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6" name="Rectangle 136"/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7" name="Rectangle 137"/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8" name="Rectangle 138"/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9" name="Rectangle 139"/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0" name="Rectangle 140"/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1" name="Rectangle 141"/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2" name="Rectangle 142"/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3" name="Rectangle 143"/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4" name="Rectangle 144"/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6" name="Rectangle 146"/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7" name="Rectangle 147"/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8" name="Rectangle 148"/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9" name="Rectangle 149"/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0" name="Rectangle 150"/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1" name="Rectangle 151"/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2" name="Rectangle 152"/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3" name="Rectangle 153"/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4" name="Rectangle 154"/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5" name="Rectangle 155"/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6" name="Rectangle 156"/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8" name="Rectangle 158"/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9" name="Rectangle 159"/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0" name="Rectangle 160"/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1" name="Rectangle 161"/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2" name="Rectangle 162"/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3" name="Rectangle 163"/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4" name="Rectangle 164"/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5" name="Rectangle 165"/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6" name="Rectangle 166"/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7" name="Rectangle 167"/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8" name="Rectangle 168"/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9" name="Rectangle 169"/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0" name="Rectangle 170"/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1" name="Rectangle 171"/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2" name="Rectangle 172"/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3" name="Rectangle 173"/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4" name="Rectangle 174"/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5" name="Rectangle 175"/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6" name="Rectangle 176"/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7" name="Rectangle 177"/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8" name="Rectangle 178"/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9" name="Rectangle 179"/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0" name="Rectangle 180"/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1" name="Rectangle 181"/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2" name="Rectangle 182"/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3" name="Rectangle 183"/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4" name="Rectangle 184"/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5" name="Rectangle 185"/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6" name="Rectangle 186"/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7" name="Rectangle 187"/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8" name="Rectangle 188"/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9" name="Rectangle 189"/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0" name="Rectangle 190"/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1" name="Rectangle 191"/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2" name="Rectangle 192"/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3" name="Rectangle 193"/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4" name="Rectangle 194"/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5" name="Rectangle 195"/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6" name="Rectangle 196"/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7" name="Rectangle 197"/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8" name="Rectangle 198"/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9" name="Rectangle 199"/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0" name="Rectangle 200"/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1" name="Rectangle 201"/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2" name="Rectangle 202"/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3" name="Rectangle 203"/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4" name="Line 204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5" name="Line 205"/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6" name="Line 206"/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7" name="Line 207"/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8" name="Line 208"/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9" name="Line 209"/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0" name="Line 210"/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1" name="Line 211"/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2" name="Line 212"/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3" name="Line 213"/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4" name="Line 214"/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5" name="Line 215"/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6" name="Line 216"/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7" name="Line 217"/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8" name="Line 218"/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9" name="Line 219"/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0" name="Line 220"/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1" name="Line 221"/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2" name="Line 222"/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3" name="Line 223"/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4" name="Line 224"/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5" name="Line 225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6" name="Line 226"/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7" name="Line 227"/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8" name="Line 228"/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9" name="Line 229"/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0" name="Line 230"/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1" name="Line 231"/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2" name="Line 232"/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3" name="Line 233"/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4" name="Line 234"/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5" name="Line 235"/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</p:grpSp>
          <p:sp>
            <p:nvSpPr>
              <p:cNvPr id="51438" name="Freeform 238"/>
              <p:cNvSpPr>
                <a:spLocks/>
              </p:cNvSpPr>
              <p:nvPr/>
            </p:nvSpPr>
            <p:spPr bwMode="auto">
              <a:xfrm>
                <a:off x="679" y="817"/>
                <a:ext cx="2087" cy="2993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no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9" name="Freeform 239"/>
              <p:cNvSpPr>
                <a:spLocks/>
              </p:cNvSpPr>
              <p:nvPr/>
            </p:nvSpPr>
            <p:spPr bwMode="auto">
              <a:xfrm>
                <a:off x="679" y="3409"/>
                <a:ext cx="2304" cy="56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0" name="Freeform 240"/>
              <p:cNvSpPr>
                <a:spLocks/>
              </p:cNvSpPr>
              <p:nvPr/>
            </p:nvSpPr>
            <p:spPr bwMode="auto">
              <a:xfrm>
                <a:off x="684" y="2790"/>
                <a:ext cx="2313" cy="771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1" name="Text Box 241"/>
              <p:cNvSpPr txBox="1">
                <a:spLocks noChangeArrowheads="1"/>
              </p:cNvSpPr>
              <p:nvPr/>
            </p:nvSpPr>
            <p:spPr bwMode="auto">
              <a:xfrm>
                <a:off x="66" y="907"/>
                <a:ext cx="291" cy="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溶解度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(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克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)</a:t>
                </a:r>
              </a:p>
            </p:txBody>
          </p:sp>
          <p:sp>
            <p:nvSpPr>
              <p:cNvPr id="51442" name="Text Box 242"/>
              <p:cNvSpPr txBox="1">
                <a:spLocks noChangeArrowheads="1"/>
              </p:cNvSpPr>
              <p:nvPr/>
            </p:nvSpPr>
            <p:spPr bwMode="auto">
              <a:xfrm>
                <a:off x="3224" y="3884"/>
                <a:ext cx="99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温度（ 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ºC</a:t>
                </a:r>
                <a:r>
                  <a:rPr lang="en-US" altLang="zh-CN" sz="1800"/>
                  <a:t> 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）</a:t>
                </a:r>
              </a:p>
            </p:txBody>
          </p:sp>
          <p:sp>
            <p:nvSpPr>
              <p:cNvPr id="51443" name="Text Box 243"/>
              <p:cNvSpPr txBox="1">
                <a:spLocks noChangeArrowheads="1"/>
              </p:cNvSpPr>
              <p:nvPr/>
            </p:nvSpPr>
            <p:spPr bwMode="auto">
              <a:xfrm>
                <a:off x="295" y="1341"/>
                <a:ext cx="52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sp>
            <p:nvSpPr>
              <p:cNvPr id="51444" name="Text Box 244"/>
              <p:cNvSpPr txBox="1">
                <a:spLocks noChangeArrowheads="1"/>
              </p:cNvSpPr>
              <p:nvPr/>
            </p:nvSpPr>
            <p:spPr bwMode="auto">
              <a:xfrm>
                <a:off x="343" y="1384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160</a:t>
                </a:r>
              </a:p>
            </p:txBody>
          </p:sp>
          <p:sp>
            <p:nvSpPr>
              <p:cNvPr id="51445" name="Text Box 245"/>
              <p:cNvSpPr txBox="1">
                <a:spLocks noChangeArrowheads="1"/>
              </p:cNvSpPr>
              <p:nvPr/>
            </p:nvSpPr>
            <p:spPr bwMode="auto">
              <a:xfrm>
                <a:off x="338" y="156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150</a:t>
                </a:r>
              </a:p>
            </p:txBody>
          </p:sp>
          <p:sp>
            <p:nvSpPr>
              <p:cNvPr id="51446" name="Text Box 246"/>
              <p:cNvSpPr txBox="1">
                <a:spLocks noChangeArrowheads="1"/>
              </p:cNvSpPr>
              <p:nvPr/>
            </p:nvSpPr>
            <p:spPr bwMode="auto">
              <a:xfrm>
                <a:off x="338" y="170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140</a:t>
                </a:r>
              </a:p>
            </p:txBody>
          </p:sp>
          <p:sp>
            <p:nvSpPr>
              <p:cNvPr id="51447" name="Text Box 247"/>
              <p:cNvSpPr txBox="1">
                <a:spLocks noChangeArrowheads="1"/>
              </p:cNvSpPr>
              <p:nvPr/>
            </p:nvSpPr>
            <p:spPr bwMode="auto">
              <a:xfrm>
                <a:off x="343" y="1842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130</a:t>
                </a:r>
              </a:p>
            </p:txBody>
          </p:sp>
          <p:sp>
            <p:nvSpPr>
              <p:cNvPr id="51448" name="Text Box 248"/>
              <p:cNvSpPr txBox="1">
                <a:spLocks noChangeArrowheads="1"/>
              </p:cNvSpPr>
              <p:nvPr/>
            </p:nvSpPr>
            <p:spPr bwMode="auto">
              <a:xfrm>
                <a:off x="343" y="197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120</a:t>
                </a:r>
              </a:p>
            </p:txBody>
          </p:sp>
          <p:sp>
            <p:nvSpPr>
              <p:cNvPr id="51449" name="Text Box 249"/>
              <p:cNvSpPr txBox="1">
                <a:spLocks noChangeArrowheads="1"/>
              </p:cNvSpPr>
              <p:nvPr/>
            </p:nvSpPr>
            <p:spPr bwMode="auto">
              <a:xfrm>
                <a:off x="343" y="215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110</a:t>
                </a:r>
              </a:p>
            </p:txBody>
          </p:sp>
          <p:sp>
            <p:nvSpPr>
              <p:cNvPr id="51450" name="Text Box 250"/>
              <p:cNvSpPr txBox="1">
                <a:spLocks noChangeArrowheads="1"/>
              </p:cNvSpPr>
              <p:nvPr/>
            </p:nvSpPr>
            <p:spPr bwMode="auto">
              <a:xfrm>
                <a:off x="343" y="234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51" name="Text Box 251"/>
              <p:cNvSpPr txBox="1">
                <a:spLocks noChangeArrowheads="1"/>
              </p:cNvSpPr>
              <p:nvPr/>
            </p:nvSpPr>
            <p:spPr bwMode="auto">
              <a:xfrm>
                <a:off x="391" y="249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52" name="Text Box 252"/>
              <p:cNvSpPr txBox="1">
                <a:spLocks noChangeArrowheads="1"/>
              </p:cNvSpPr>
              <p:nvPr/>
            </p:nvSpPr>
            <p:spPr bwMode="auto">
              <a:xfrm>
                <a:off x="383" y="265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53" name="Text Box 253"/>
              <p:cNvSpPr txBox="1">
                <a:spLocks noChangeArrowheads="1"/>
              </p:cNvSpPr>
              <p:nvPr/>
            </p:nvSpPr>
            <p:spPr bwMode="auto">
              <a:xfrm>
                <a:off x="383" y="283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54" name="Text Box 254"/>
              <p:cNvSpPr txBox="1">
                <a:spLocks noChangeArrowheads="1"/>
              </p:cNvSpPr>
              <p:nvPr/>
            </p:nvSpPr>
            <p:spPr bwMode="auto">
              <a:xfrm>
                <a:off x="383" y="2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55" name="Text Box 255"/>
              <p:cNvSpPr txBox="1">
                <a:spLocks noChangeArrowheads="1"/>
              </p:cNvSpPr>
              <p:nvPr/>
            </p:nvSpPr>
            <p:spPr bwMode="auto">
              <a:xfrm>
                <a:off x="383" y="315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56" name="Text Box 256"/>
              <p:cNvSpPr txBox="1">
                <a:spLocks noChangeArrowheads="1"/>
              </p:cNvSpPr>
              <p:nvPr/>
            </p:nvSpPr>
            <p:spPr bwMode="auto">
              <a:xfrm>
                <a:off x="383" y="328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57" name="Text Box 257"/>
              <p:cNvSpPr txBox="1">
                <a:spLocks noChangeArrowheads="1"/>
              </p:cNvSpPr>
              <p:nvPr/>
            </p:nvSpPr>
            <p:spPr bwMode="auto">
              <a:xfrm>
                <a:off x="391" y="342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58" name="Text Box 258"/>
              <p:cNvSpPr txBox="1">
                <a:spLocks noChangeArrowheads="1"/>
              </p:cNvSpPr>
              <p:nvPr/>
            </p:nvSpPr>
            <p:spPr bwMode="auto">
              <a:xfrm>
                <a:off x="391" y="356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59" name="Text Box 259"/>
              <p:cNvSpPr txBox="1">
                <a:spLocks noChangeArrowheads="1"/>
              </p:cNvSpPr>
              <p:nvPr/>
            </p:nvSpPr>
            <p:spPr bwMode="auto">
              <a:xfrm>
                <a:off x="391" y="374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0" name="Text Box 260"/>
              <p:cNvSpPr txBox="1">
                <a:spLocks noChangeArrowheads="1"/>
              </p:cNvSpPr>
              <p:nvPr/>
            </p:nvSpPr>
            <p:spPr bwMode="auto">
              <a:xfrm>
                <a:off x="343" y="71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200</a:t>
                </a:r>
              </a:p>
            </p:txBody>
          </p:sp>
          <p:sp>
            <p:nvSpPr>
              <p:cNvPr id="51461" name="Text Box 261"/>
              <p:cNvSpPr txBox="1">
                <a:spLocks noChangeArrowheads="1"/>
              </p:cNvSpPr>
              <p:nvPr/>
            </p:nvSpPr>
            <p:spPr bwMode="auto">
              <a:xfrm>
                <a:off x="338" y="88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190</a:t>
                </a:r>
              </a:p>
            </p:txBody>
          </p:sp>
          <p:sp>
            <p:nvSpPr>
              <p:cNvPr id="51462" name="Text Box 262"/>
              <p:cNvSpPr txBox="1">
                <a:spLocks noChangeArrowheads="1"/>
              </p:cNvSpPr>
              <p:nvPr/>
            </p:nvSpPr>
            <p:spPr bwMode="auto">
              <a:xfrm>
                <a:off x="338" y="102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180</a:t>
                </a:r>
              </a:p>
            </p:txBody>
          </p:sp>
          <p:sp>
            <p:nvSpPr>
              <p:cNvPr id="51463" name="Text Box 263"/>
              <p:cNvSpPr txBox="1">
                <a:spLocks noChangeArrowheads="1"/>
              </p:cNvSpPr>
              <p:nvPr/>
            </p:nvSpPr>
            <p:spPr bwMode="auto">
              <a:xfrm>
                <a:off x="338" y="120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170</a:t>
                </a:r>
              </a:p>
            </p:txBody>
          </p:sp>
          <p:sp>
            <p:nvSpPr>
              <p:cNvPr id="51464" name="Text Box 264"/>
              <p:cNvSpPr txBox="1">
                <a:spLocks noChangeArrowheads="1"/>
              </p:cNvSpPr>
              <p:nvPr/>
            </p:nvSpPr>
            <p:spPr bwMode="auto">
              <a:xfrm>
                <a:off x="76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5" name="Text Box 265"/>
              <p:cNvSpPr txBox="1">
                <a:spLocks noChangeArrowheads="1"/>
              </p:cNvSpPr>
              <p:nvPr/>
            </p:nvSpPr>
            <p:spPr bwMode="auto">
              <a:xfrm>
                <a:off x="2882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66" name="Text Box 266"/>
              <p:cNvSpPr txBox="1">
                <a:spLocks noChangeArrowheads="1"/>
              </p:cNvSpPr>
              <p:nvPr/>
            </p:nvSpPr>
            <p:spPr bwMode="auto">
              <a:xfrm>
                <a:off x="264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67" name="Text Box 267"/>
              <p:cNvSpPr txBox="1">
                <a:spLocks noChangeArrowheads="1"/>
              </p:cNvSpPr>
              <p:nvPr/>
            </p:nvSpPr>
            <p:spPr bwMode="auto">
              <a:xfrm>
                <a:off x="240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68" name="Text Box 268"/>
              <p:cNvSpPr txBox="1">
                <a:spLocks noChangeArrowheads="1"/>
              </p:cNvSpPr>
              <p:nvPr/>
            </p:nvSpPr>
            <p:spPr bwMode="auto">
              <a:xfrm>
                <a:off x="216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69" name="Text Box 269"/>
              <p:cNvSpPr txBox="1">
                <a:spLocks noChangeArrowheads="1"/>
              </p:cNvSpPr>
              <p:nvPr/>
            </p:nvSpPr>
            <p:spPr bwMode="auto">
              <a:xfrm>
                <a:off x="1973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70" name="Text Box 270"/>
              <p:cNvSpPr txBox="1">
                <a:spLocks noChangeArrowheads="1"/>
              </p:cNvSpPr>
              <p:nvPr/>
            </p:nvSpPr>
            <p:spPr bwMode="auto">
              <a:xfrm>
                <a:off x="172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71" name="Text Box 271"/>
              <p:cNvSpPr txBox="1">
                <a:spLocks noChangeArrowheads="1"/>
              </p:cNvSpPr>
              <p:nvPr/>
            </p:nvSpPr>
            <p:spPr bwMode="auto">
              <a:xfrm>
                <a:off x="1508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72" name="Text Box 272"/>
              <p:cNvSpPr txBox="1">
                <a:spLocks noChangeArrowheads="1"/>
              </p:cNvSpPr>
              <p:nvPr/>
            </p:nvSpPr>
            <p:spPr bwMode="auto">
              <a:xfrm>
                <a:off x="124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73" name="Text Box 273"/>
              <p:cNvSpPr txBox="1">
                <a:spLocks noChangeArrowheads="1"/>
              </p:cNvSpPr>
              <p:nvPr/>
            </p:nvSpPr>
            <p:spPr bwMode="auto">
              <a:xfrm>
                <a:off x="100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74" name="Text Box 274"/>
              <p:cNvSpPr txBox="1">
                <a:spLocks noChangeArrowheads="1"/>
              </p:cNvSpPr>
              <p:nvPr/>
            </p:nvSpPr>
            <p:spPr bwMode="auto">
              <a:xfrm>
                <a:off x="503" y="3975"/>
                <a:ext cx="38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0</a:t>
                </a:r>
              </a:p>
            </p:txBody>
          </p:sp>
          <p:sp>
            <p:nvSpPr>
              <p:cNvPr id="51475" name="Text Box 275"/>
              <p:cNvSpPr txBox="1">
                <a:spLocks noChangeArrowheads="1"/>
              </p:cNvSpPr>
              <p:nvPr/>
            </p:nvSpPr>
            <p:spPr bwMode="auto">
              <a:xfrm>
                <a:off x="1145" y="2678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</a:endParaRPr>
              </a:p>
            </p:txBody>
          </p:sp>
          <p:sp>
            <p:nvSpPr>
              <p:cNvPr id="51476" name="Text Box 276"/>
              <p:cNvSpPr txBox="1">
                <a:spLocks noChangeArrowheads="1"/>
              </p:cNvSpPr>
              <p:nvPr/>
            </p:nvSpPr>
            <p:spPr bwMode="auto">
              <a:xfrm>
                <a:off x="2045" y="2676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Cl</a:t>
                </a:r>
              </a:p>
            </p:txBody>
          </p:sp>
          <p:sp>
            <p:nvSpPr>
              <p:cNvPr id="51477" name="Text Box 277"/>
              <p:cNvSpPr txBox="1">
                <a:spLocks noChangeArrowheads="1"/>
              </p:cNvSpPr>
              <p:nvPr/>
            </p:nvSpPr>
            <p:spPr bwMode="auto">
              <a:xfrm>
                <a:off x="2136" y="3402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</a:rPr>
                  <a:t>NaCl</a:t>
                </a:r>
              </a:p>
            </p:txBody>
          </p:sp>
          <p:sp>
            <p:nvSpPr>
              <p:cNvPr id="51478" name="Freeform 278"/>
              <p:cNvSpPr>
                <a:spLocks/>
              </p:cNvSpPr>
              <p:nvPr/>
            </p:nvSpPr>
            <p:spPr bwMode="auto">
              <a:xfrm>
                <a:off x="684" y="3153"/>
                <a:ext cx="2313" cy="45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79" name="Text Box 279"/>
              <p:cNvSpPr txBox="1">
                <a:spLocks noChangeArrowheads="1"/>
              </p:cNvSpPr>
              <p:nvPr/>
            </p:nvSpPr>
            <p:spPr bwMode="auto">
              <a:xfrm>
                <a:off x="2187" y="3084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</a:rPr>
                  <a:t>KCl</a:t>
                </a:r>
              </a:p>
            </p:txBody>
          </p:sp>
          <p:sp>
            <p:nvSpPr>
              <p:cNvPr id="51480" name="Freeform 280"/>
              <p:cNvSpPr>
                <a:spLocks/>
              </p:cNvSpPr>
              <p:nvPr/>
            </p:nvSpPr>
            <p:spPr bwMode="auto">
              <a:xfrm>
                <a:off x="684" y="3401"/>
                <a:ext cx="2304" cy="528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1" name="Text Box 281"/>
              <p:cNvSpPr txBox="1">
                <a:spLocks noChangeArrowheads="1"/>
              </p:cNvSpPr>
              <p:nvPr/>
            </p:nvSpPr>
            <p:spPr bwMode="auto">
              <a:xfrm>
                <a:off x="1145" y="363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</a:rPr>
                  <a:t>硼酸</a:t>
                </a:r>
              </a:p>
            </p:txBody>
          </p:sp>
          <p:sp>
            <p:nvSpPr>
              <p:cNvPr id="51482" name="Freeform 282"/>
              <p:cNvSpPr>
                <a:spLocks/>
              </p:cNvSpPr>
              <p:nvPr/>
            </p:nvSpPr>
            <p:spPr bwMode="auto">
              <a:xfrm>
                <a:off x="639" y="1117"/>
                <a:ext cx="2358" cy="1814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no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3" name="Text Box 283"/>
              <p:cNvSpPr txBox="1">
                <a:spLocks noChangeArrowheads="1"/>
              </p:cNvSpPr>
              <p:nvPr/>
            </p:nvSpPr>
            <p:spPr bwMode="auto">
              <a:xfrm>
                <a:off x="1145" y="1997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6600"/>
                    </a:solidFill>
                  </a:rPr>
                  <a:t>NaNO</a:t>
                </a:r>
                <a:r>
                  <a:rPr lang="en-US" altLang="zh-CN" sz="2000" baseline="-25000">
                    <a:solidFill>
                      <a:srgbClr val="FF6600"/>
                    </a:solidFill>
                  </a:rPr>
                  <a:t>3</a:t>
                </a:r>
                <a:endParaRPr lang="en-US" altLang="zh-CN" sz="2000">
                  <a:solidFill>
                    <a:srgbClr val="FF6600"/>
                  </a:solidFill>
                </a:endParaRPr>
              </a:p>
            </p:txBody>
          </p:sp>
          <p:sp>
            <p:nvSpPr>
              <p:cNvPr id="51484" name="Freeform 284"/>
              <p:cNvSpPr>
                <a:spLocks/>
              </p:cNvSpPr>
              <p:nvPr/>
            </p:nvSpPr>
            <p:spPr bwMode="auto">
              <a:xfrm>
                <a:off x="684" y="776"/>
                <a:ext cx="499" cy="1384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5" name="Text Box 285"/>
              <p:cNvSpPr txBox="1">
                <a:spLocks noChangeArrowheads="1"/>
              </p:cNvSpPr>
              <p:nvPr/>
            </p:nvSpPr>
            <p:spPr bwMode="auto">
              <a:xfrm>
                <a:off x="691" y="1181"/>
                <a:ext cx="86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NO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3</a:t>
                </a:r>
                <a:endParaRPr lang="en-US" altLang="zh-CN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51486" name="Text Box 286"/>
              <p:cNvSpPr txBox="1">
                <a:spLocks noChangeArrowheads="1"/>
              </p:cNvSpPr>
              <p:nvPr/>
            </p:nvSpPr>
            <p:spPr bwMode="auto">
              <a:xfrm>
                <a:off x="93" y="1797"/>
                <a:ext cx="291" cy="2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/>
                  <a:t>图</a:t>
                </a:r>
                <a:r>
                  <a:rPr lang="en-US" altLang="zh-CN" sz="1800"/>
                  <a:t>9-12 </a:t>
                </a:r>
                <a:r>
                  <a:rPr lang="zh-CN" altLang="en-US" sz="1800"/>
                  <a:t>几种固体物质溶解度曲线</a:t>
                </a:r>
              </a:p>
            </p:txBody>
          </p:sp>
        </p:grpSp>
        <p:sp>
          <p:nvSpPr>
            <p:cNvPr id="296" name="Line 238"/>
            <p:cNvSpPr>
              <a:spLocks noChangeShapeType="1"/>
            </p:cNvSpPr>
            <p:nvPr/>
          </p:nvSpPr>
          <p:spPr bwMode="auto">
            <a:xfrm flipV="1">
              <a:off x="2566988" y="893537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1307"/>
            <p:cNvSpPr>
              <a:spLocks noChangeShapeType="1"/>
            </p:cNvSpPr>
            <p:nvPr/>
          </p:nvSpPr>
          <p:spPr bwMode="auto">
            <a:xfrm>
              <a:off x="2552475" y="6359299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8" name="Text Box 287">
            <a:extLst>
              <a:ext uri="{FF2B5EF4-FFF2-40B4-BE49-F238E27FC236}">
                <a16:creationId xmlns:a16="http://schemas.microsoft.com/office/drawing/2014/main" id="{E24A5D1E-92F7-4E1C-BD8F-0CE07AFCA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2386973"/>
            <a:ext cx="1295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dirty="0">
                <a:solidFill>
                  <a:srgbClr val="000099"/>
                </a:solidFill>
              </a:rPr>
              <a:t>.</a:t>
            </a:r>
            <a:r>
              <a:rPr lang="en-US" altLang="zh-CN" dirty="0">
                <a:solidFill>
                  <a:srgbClr val="000099"/>
                </a:solidFill>
              </a:rPr>
              <a:t> B</a:t>
            </a:r>
          </a:p>
        </p:txBody>
      </p:sp>
      <p:sp>
        <p:nvSpPr>
          <p:cNvPr id="299" name="Text Box 288">
            <a:extLst>
              <a:ext uri="{FF2B5EF4-FFF2-40B4-BE49-F238E27FC236}">
                <a16:creationId xmlns:a16="http://schemas.microsoft.com/office/drawing/2014/main" id="{5001ABFA-556F-4537-8546-26A6557A4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5928" y="3183129"/>
            <a:ext cx="6552728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kumimoji="0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在</a:t>
            </a:r>
            <a:r>
              <a:rPr kumimoji="0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70℃</a:t>
            </a:r>
            <a:r>
              <a:rPr kumimoji="0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时，</a:t>
            </a:r>
            <a:r>
              <a:rPr kumimoji="0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KNO</a:t>
            </a:r>
            <a:r>
              <a:rPr kumimoji="0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0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和</a:t>
            </a:r>
            <a:r>
              <a:rPr kumimoji="0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NaNO</a:t>
            </a:r>
            <a:r>
              <a:rPr kumimoji="0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0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的溶解度相同，</a:t>
            </a:r>
          </a:p>
        </p:txBody>
      </p:sp>
      <p:sp>
        <p:nvSpPr>
          <p:cNvPr id="300" name="Text Box 288">
            <a:extLst>
              <a:ext uri="{FF2B5EF4-FFF2-40B4-BE49-F238E27FC236}">
                <a16:creationId xmlns:a16="http://schemas.microsoft.com/office/drawing/2014/main" id="{4F7A3151-2B2B-48BA-9979-BD01B043B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点</a:t>
            </a:r>
            <a:r>
              <a:rPr lang="zh-CN" altLang="en-US" sz="2800" dirty="0"/>
              <a:t>”的含义</a:t>
            </a:r>
          </a:p>
        </p:txBody>
      </p:sp>
      <p:sp>
        <p:nvSpPr>
          <p:cNvPr id="301" name="Text Box 289">
            <a:extLst>
              <a:ext uri="{FF2B5EF4-FFF2-40B4-BE49-F238E27FC236}">
                <a16:creationId xmlns:a16="http://schemas.microsoft.com/office/drawing/2014/main" id="{FAB2735D-B027-4212-BBE7-71B1153B73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charset="-122"/>
              </a:rPr>
              <a:t>（</a:t>
            </a:r>
            <a:r>
              <a:rPr lang="en-US" altLang="zh-CN" sz="2800" dirty="0">
                <a:latin typeface="宋体" charset="-122"/>
              </a:rPr>
              <a:t>2</a:t>
            </a:r>
            <a:r>
              <a:rPr lang="zh-CN" altLang="en-US" sz="2800" dirty="0">
                <a:latin typeface="宋体" charset="-122"/>
              </a:rPr>
              <a:t>）</a:t>
            </a:r>
            <a:r>
              <a:rPr lang="zh-CN" altLang="en-US" sz="2800" dirty="0">
                <a:solidFill>
                  <a:srgbClr val="0000FF"/>
                </a:solidFill>
                <a:latin typeface="+mn-ea"/>
              </a:rPr>
              <a:t>两曲线的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交点</a:t>
            </a:r>
            <a:r>
              <a:rPr lang="zh-CN" altLang="en-US" sz="2800" dirty="0">
                <a:latin typeface="+mn-ea"/>
              </a:rPr>
              <a:t>表示：某两种物质在该</a:t>
            </a:r>
            <a:r>
              <a:rPr lang="en-US" altLang="zh-CN" sz="2800" dirty="0">
                <a:latin typeface="+mn-ea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</a:rPr>
              <a:t>     </a:t>
            </a:r>
            <a:r>
              <a:rPr lang="zh-CN" altLang="en-US" sz="2800" dirty="0">
                <a:latin typeface="+mn-ea"/>
              </a:rPr>
              <a:t>温度下的溶解度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相同</a:t>
            </a:r>
            <a:r>
              <a:rPr lang="zh-CN" altLang="en-US" sz="2800" dirty="0">
                <a:latin typeface="+mn-ea"/>
              </a:rPr>
              <a:t>；</a:t>
            </a:r>
          </a:p>
        </p:txBody>
      </p:sp>
      <p:sp>
        <p:nvSpPr>
          <p:cNvPr id="302" name="Text Box 294">
            <a:extLst>
              <a:ext uri="{FF2B5EF4-FFF2-40B4-BE49-F238E27FC236}">
                <a16:creationId xmlns:a16="http://schemas.microsoft.com/office/drawing/2014/main" id="{E749C80A-4A72-40D5-97E8-D85A91F40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640" y="2204864"/>
            <a:ext cx="2260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99"/>
                </a:solidFill>
              </a:rPr>
              <a:t>【</a:t>
            </a:r>
            <a:r>
              <a:rPr lang="zh-CN" altLang="en-US" sz="2800" dirty="0">
                <a:solidFill>
                  <a:srgbClr val="000099"/>
                </a:solidFill>
              </a:rPr>
              <a:t>练习</a:t>
            </a:r>
            <a:r>
              <a:rPr lang="en-US" altLang="zh-CN" sz="2800" dirty="0">
                <a:solidFill>
                  <a:srgbClr val="000099"/>
                </a:solidFill>
              </a:rPr>
              <a:t>】</a:t>
            </a:r>
          </a:p>
        </p:txBody>
      </p:sp>
      <p:sp>
        <p:nvSpPr>
          <p:cNvPr id="294" name="Text Box 288">
            <a:extLst>
              <a:ext uri="{FF2B5EF4-FFF2-40B4-BE49-F238E27FC236}">
                <a16:creationId xmlns:a16="http://schemas.microsoft.com/office/drawing/2014/main" id="{7BAAB61E-27C0-4AD6-ABC3-41E44783E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920" y="3789040"/>
            <a:ext cx="2736304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kumimoji="0"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且都约为</a:t>
            </a:r>
            <a:r>
              <a:rPr kumimoji="0"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143g</a:t>
            </a:r>
            <a:r>
              <a:rPr kumimoji="0"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4598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/>
      <p:bldP spid="301" grpId="0" animBg="1" autoUpdateAnimBg="0"/>
      <p:bldP spid="2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88" name="Text Box 288"/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点</a:t>
            </a:r>
            <a:r>
              <a:rPr lang="zh-CN" altLang="en-US" sz="2800" dirty="0"/>
              <a:t>”的含义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53E60F9-5FE2-4B37-AF83-E9133465C1D7}"/>
              </a:ext>
            </a:extLst>
          </p:cNvPr>
          <p:cNvGrpSpPr/>
          <p:nvPr/>
        </p:nvGrpSpPr>
        <p:grpSpPr>
          <a:xfrm>
            <a:off x="47328" y="1020363"/>
            <a:ext cx="6597650" cy="5793013"/>
            <a:chOff x="1591067" y="893537"/>
            <a:chExt cx="6597650" cy="5793013"/>
          </a:xfrm>
        </p:grpSpPr>
        <p:grpSp>
          <p:nvGrpSpPr>
            <p:cNvPr id="51202" name="Group 2"/>
            <p:cNvGrpSpPr>
              <a:grpSpLocks/>
            </p:cNvGrpSpPr>
            <p:nvPr/>
          </p:nvGrpSpPr>
          <p:grpSpPr bwMode="auto">
            <a:xfrm>
              <a:off x="1591067" y="1138238"/>
              <a:ext cx="6597650" cy="5548312"/>
              <a:chOff x="66" y="717"/>
              <a:chExt cx="4156" cy="3495"/>
            </a:xfrm>
          </p:grpSpPr>
          <p:grpSp>
            <p:nvGrpSpPr>
              <p:cNvPr id="51203" name="Group 3"/>
              <p:cNvGrpSpPr>
                <a:grpSpLocks/>
              </p:cNvGrpSpPr>
              <p:nvPr/>
            </p:nvGrpSpPr>
            <p:grpSpPr bwMode="auto">
              <a:xfrm>
                <a:off x="679" y="820"/>
                <a:ext cx="2314" cy="3175"/>
                <a:chOff x="743" y="415"/>
                <a:chExt cx="2314" cy="3175"/>
              </a:xfrm>
            </p:grpSpPr>
            <p:sp>
              <p:nvSpPr>
                <p:cNvPr id="51204" name="Rectangle 4"/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5" name="Rectangle 5"/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6" name="Rectangle 6"/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7" name="Rectangle 7"/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8" name="Rectangle 8"/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9" name="Rectangle 9"/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0" name="Rectangle 10"/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1" name="Rectangle 11"/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2" name="Rectangle 12"/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3" name="Rectangle 13"/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5" name="Rectangle 15"/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6" name="Rectangle 16"/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7" name="Rectangle 17"/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9" name="Rectangle 19"/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0" name="Rectangle 20"/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1" name="Rectangle 21"/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2" name="Rectangle 22"/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3" name="Rectangle 23"/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4" name="Rectangle 24"/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5" name="Rectangle 25"/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6" name="Rectangle 26"/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8" name="Rectangle 28"/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9" name="Rectangle 29"/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0" name="Rectangle 30"/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1" name="Rectangle 31"/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2" name="Rectangle 32"/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3" name="Rectangle 33"/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4" name="Rectangle 34"/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5" name="Rectangle 35"/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6" name="Rectangle 36"/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7" name="Rectangle 37"/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8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9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0" name="Rectangle 40"/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1" name="Rectangle 41"/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2" name="Rectangle 42"/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3" name="Rectangle 43"/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4" name="Rectangle 44"/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5" name="Rectangle 45"/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6" name="Rectangle 46"/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7" name="Rectangle 47"/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8" name="Rectangle 48"/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9" name="Rectangle 49"/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0" name="Rectangle 50"/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1" name="Rectangle 51"/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2" name="Rectangle 52"/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3" name="Rectangle 53"/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4" name="Rectangle 54"/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5" name="Rectangle 55"/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6" name="Rectangle 56"/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7" name="Rectangle 57"/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8" name="Rectangle 58"/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9" name="Rectangle 59"/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0" name="Rectangle 60"/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1" name="Rectangle 61"/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2" name="Rectangle 62"/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3" name="Rectangle 63"/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4" name="Rectangle 64"/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5" name="Rectangle 65"/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6" name="Rectangle 66"/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7" name="Rectangle 67"/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0" name="Rectangle 70"/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1" name="Rectangle 71"/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2" name="Rectangle 72"/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3" name="Rectangle 73"/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4" name="Rectangle 74"/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5" name="Rectangle 75"/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6" name="Rectangle 76"/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7" name="Rectangle 77"/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8" name="Rectangle 78"/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9" name="Rectangle 79"/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0" name="Rectangle 80"/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1" name="Rectangle 81"/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2" name="Rectangle 82"/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4" name="Rectangle 84"/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5" name="Rectangle 85"/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6" name="Rectangle 86"/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7" name="Rectangle 87"/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8" name="Rectangle 88"/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9" name="Rectangle 89"/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0" name="Rectangle 90"/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1" name="Rectangle 91"/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2" name="Rectangle 92"/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3" name="Rectangle 93"/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4" name="Rectangle 94"/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5" name="Rectangle 95"/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6" name="Rectangle 96"/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7" name="Rectangle 97"/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8" name="Rectangle 98"/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9" name="Rectangle 99"/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0" name="Rectangle 100"/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3" name="Rectangle 103"/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6" name="Rectangle 106"/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7" name="Rectangle 107"/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0" name="Rectangle 110"/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1" name="Rectangle 111"/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2" name="Rectangle 112"/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3" name="Rectangle 113"/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4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5" name="Rectangle 115"/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6" name="Rectangle 116"/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7" name="Rectangle 117"/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8" name="Rectangle 118"/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9" name="Rectangle 119"/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0" name="Rectangle 120"/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2" name="Rectangle 122"/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3" name="Rectangle 123"/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4" name="Rectangle 124"/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5" name="Rectangle 125"/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6" name="Rectangle 126"/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7" name="Rectangle 127"/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8" name="Rectangle 128"/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9" name="Rectangle 129"/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0" name="Rectangle 130"/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1" name="Rectangle 131"/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2" name="Rectangle 132"/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3" name="Rectangle 133"/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4" name="Rectangle 134"/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5" name="Rectangle 135"/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6" name="Rectangle 136"/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7" name="Rectangle 137"/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8" name="Rectangle 138"/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9" name="Rectangle 139"/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0" name="Rectangle 140"/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1" name="Rectangle 141"/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2" name="Rectangle 142"/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3" name="Rectangle 143"/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4" name="Rectangle 144"/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6" name="Rectangle 146"/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7" name="Rectangle 147"/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8" name="Rectangle 148"/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9" name="Rectangle 149"/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0" name="Rectangle 150"/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1" name="Rectangle 151"/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2" name="Rectangle 152"/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3" name="Rectangle 153"/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4" name="Rectangle 154"/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5" name="Rectangle 155"/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6" name="Rectangle 156"/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8" name="Rectangle 158"/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9" name="Rectangle 159"/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0" name="Rectangle 160"/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1" name="Rectangle 161"/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2" name="Rectangle 162"/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3" name="Rectangle 163"/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4" name="Rectangle 164"/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5" name="Rectangle 165"/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6" name="Rectangle 166"/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7" name="Rectangle 167"/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8" name="Rectangle 168"/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9" name="Rectangle 169"/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0" name="Rectangle 170"/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1" name="Rectangle 171"/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2" name="Rectangle 172"/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3" name="Rectangle 173"/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4" name="Rectangle 174"/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5" name="Rectangle 175"/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6" name="Rectangle 176"/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7" name="Rectangle 177"/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8" name="Rectangle 178"/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9" name="Rectangle 179"/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0" name="Rectangle 180"/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1" name="Rectangle 181"/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2" name="Rectangle 182"/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3" name="Rectangle 183"/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4" name="Rectangle 184"/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5" name="Rectangle 185"/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6" name="Rectangle 186"/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7" name="Rectangle 187"/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8" name="Rectangle 188"/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9" name="Rectangle 189"/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0" name="Rectangle 190"/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1" name="Rectangle 191"/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2" name="Rectangle 192"/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3" name="Rectangle 193"/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4" name="Rectangle 194"/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5" name="Rectangle 195"/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6" name="Rectangle 196"/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7" name="Rectangle 197"/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8" name="Rectangle 198"/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9" name="Rectangle 199"/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0" name="Rectangle 200"/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1" name="Rectangle 201"/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2" name="Rectangle 202"/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3" name="Rectangle 203"/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4" name="Line 204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5" name="Line 205"/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6" name="Line 206"/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7" name="Line 207"/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8" name="Line 208"/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9" name="Line 209"/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0" name="Line 210"/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1" name="Line 211"/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2" name="Line 212"/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3" name="Line 213"/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4" name="Line 214"/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5" name="Line 215"/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6" name="Line 216"/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7" name="Line 217"/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8" name="Line 218"/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9" name="Line 219"/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0" name="Line 220"/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1" name="Line 221"/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2" name="Line 222"/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3" name="Line 223"/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4" name="Line 224"/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5" name="Line 225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6" name="Line 226"/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7" name="Line 227"/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8" name="Line 228"/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9" name="Line 229"/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0" name="Line 230"/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1" name="Line 231"/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2" name="Line 232"/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3" name="Line 233"/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4" name="Line 234"/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5" name="Line 235"/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</p:grpSp>
          <p:sp>
            <p:nvSpPr>
              <p:cNvPr id="51438" name="Freeform 238"/>
              <p:cNvSpPr>
                <a:spLocks/>
              </p:cNvSpPr>
              <p:nvPr/>
            </p:nvSpPr>
            <p:spPr bwMode="auto">
              <a:xfrm>
                <a:off x="679" y="817"/>
                <a:ext cx="2087" cy="2993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no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9" name="Freeform 239"/>
              <p:cNvSpPr>
                <a:spLocks/>
              </p:cNvSpPr>
              <p:nvPr/>
            </p:nvSpPr>
            <p:spPr bwMode="auto">
              <a:xfrm>
                <a:off x="679" y="3409"/>
                <a:ext cx="2304" cy="56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0" name="Freeform 240"/>
              <p:cNvSpPr>
                <a:spLocks/>
              </p:cNvSpPr>
              <p:nvPr/>
            </p:nvSpPr>
            <p:spPr bwMode="auto">
              <a:xfrm>
                <a:off x="684" y="2790"/>
                <a:ext cx="2313" cy="771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1" name="Text Box 241"/>
              <p:cNvSpPr txBox="1">
                <a:spLocks noChangeArrowheads="1"/>
              </p:cNvSpPr>
              <p:nvPr/>
            </p:nvSpPr>
            <p:spPr bwMode="auto">
              <a:xfrm>
                <a:off x="66" y="907"/>
                <a:ext cx="291" cy="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溶解度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(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克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)</a:t>
                </a:r>
              </a:p>
            </p:txBody>
          </p:sp>
          <p:sp>
            <p:nvSpPr>
              <p:cNvPr id="51442" name="Text Box 242"/>
              <p:cNvSpPr txBox="1">
                <a:spLocks noChangeArrowheads="1"/>
              </p:cNvSpPr>
              <p:nvPr/>
            </p:nvSpPr>
            <p:spPr bwMode="auto">
              <a:xfrm>
                <a:off x="3224" y="3884"/>
                <a:ext cx="99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温度（ 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ºC</a:t>
                </a:r>
                <a:r>
                  <a:rPr lang="en-US" altLang="zh-CN" sz="1800"/>
                  <a:t> 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）</a:t>
                </a:r>
              </a:p>
            </p:txBody>
          </p:sp>
          <p:sp>
            <p:nvSpPr>
              <p:cNvPr id="51443" name="Text Box 243"/>
              <p:cNvSpPr txBox="1">
                <a:spLocks noChangeArrowheads="1"/>
              </p:cNvSpPr>
              <p:nvPr/>
            </p:nvSpPr>
            <p:spPr bwMode="auto">
              <a:xfrm>
                <a:off x="295" y="1341"/>
                <a:ext cx="52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sp>
            <p:nvSpPr>
              <p:cNvPr id="51444" name="Text Box 244"/>
              <p:cNvSpPr txBox="1">
                <a:spLocks noChangeArrowheads="1"/>
              </p:cNvSpPr>
              <p:nvPr/>
            </p:nvSpPr>
            <p:spPr bwMode="auto">
              <a:xfrm>
                <a:off x="343" y="1384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160</a:t>
                </a:r>
              </a:p>
            </p:txBody>
          </p:sp>
          <p:sp>
            <p:nvSpPr>
              <p:cNvPr id="51445" name="Text Box 245"/>
              <p:cNvSpPr txBox="1">
                <a:spLocks noChangeArrowheads="1"/>
              </p:cNvSpPr>
              <p:nvPr/>
            </p:nvSpPr>
            <p:spPr bwMode="auto">
              <a:xfrm>
                <a:off x="338" y="156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150</a:t>
                </a:r>
              </a:p>
            </p:txBody>
          </p:sp>
          <p:sp>
            <p:nvSpPr>
              <p:cNvPr id="51446" name="Text Box 246"/>
              <p:cNvSpPr txBox="1">
                <a:spLocks noChangeArrowheads="1"/>
              </p:cNvSpPr>
              <p:nvPr/>
            </p:nvSpPr>
            <p:spPr bwMode="auto">
              <a:xfrm>
                <a:off x="338" y="170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140</a:t>
                </a:r>
              </a:p>
            </p:txBody>
          </p:sp>
          <p:sp>
            <p:nvSpPr>
              <p:cNvPr id="51447" name="Text Box 247"/>
              <p:cNvSpPr txBox="1">
                <a:spLocks noChangeArrowheads="1"/>
              </p:cNvSpPr>
              <p:nvPr/>
            </p:nvSpPr>
            <p:spPr bwMode="auto">
              <a:xfrm>
                <a:off x="343" y="1842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130</a:t>
                </a:r>
              </a:p>
            </p:txBody>
          </p:sp>
          <p:sp>
            <p:nvSpPr>
              <p:cNvPr id="51448" name="Text Box 248"/>
              <p:cNvSpPr txBox="1">
                <a:spLocks noChangeArrowheads="1"/>
              </p:cNvSpPr>
              <p:nvPr/>
            </p:nvSpPr>
            <p:spPr bwMode="auto">
              <a:xfrm>
                <a:off x="343" y="197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120</a:t>
                </a:r>
              </a:p>
            </p:txBody>
          </p:sp>
          <p:sp>
            <p:nvSpPr>
              <p:cNvPr id="51449" name="Text Box 249"/>
              <p:cNvSpPr txBox="1">
                <a:spLocks noChangeArrowheads="1"/>
              </p:cNvSpPr>
              <p:nvPr/>
            </p:nvSpPr>
            <p:spPr bwMode="auto">
              <a:xfrm>
                <a:off x="343" y="215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110</a:t>
                </a:r>
              </a:p>
            </p:txBody>
          </p:sp>
          <p:sp>
            <p:nvSpPr>
              <p:cNvPr id="51450" name="Text Box 250"/>
              <p:cNvSpPr txBox="1">
                <a:spLocks noChangeArrowheads="1"/>
              </p:cNvSpPr>
              <p:nvPr/>
            </p:nvSpPr>
            <p:spPr bwMode="auto">
              <a:xfrm>
                <a:off x="343" y="234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51" name="Text Box 251"/>
              <p:cNvSpPr txBox="1">
                <a:spLocks noChangeArrowheads="1"/>
              </p:cNvSpPr>
              <p:nvPr/>
            </p:nvSpPr>
            <p:spPr bwMode="auto">
              <a:xfrm>
                <a:off x="391" y="249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52" name="Text Box 252"/>
              <p:cNvSpPr txBox="1">
                <a:spLocks noChangeArrowheads="1"/>
              </p:cNvSpPr>
              <p:nvPr/>
            </p:nvSpPr>
            <p:spPr bwMode="auto">
              <a:xfrm>
                <a:off x="383" y="265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53" name="Text Box 253"/>
              <p:cNvSpPr txBox="1">
                <a:spLocks noChangeArrowheads="1"/>
              </p:cNvSpPr>
              <p:nvPr/>
            </p:nvSpPr>
            <p:spPr bwMode="auto">
              <a:xfrm>
                <a:off x="383" y="283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54" name="Text Box 254"/>
              <p:cNvSpPr txBox="1">
                <a:spLocks noChangeArrowheads="1"/>
              </p:cNvSpPr>
              <p:nvPr/>
            </p:nvSpPr>
            <p:spPr bwMode="auto">
              <a:xfrm>
                <a:off x="383" y="2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55" name="Text Box 255"/>
              <p:cNvSpPr txBox="1">
                <a:spLocks noChangeArrowheads="1"/>
              </p:cNvSpPr>
              <p:nvPr/>
            </p:nvSpPr>
            <p:spPr bwMode="auto">
              <a:xfrm>
                <a:off x="383" y="315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56" name="Text Box 256"/>
              <p:cNvSpPr txBox="1">
                <a:spLocks noChangeArrowheads="1"/>
              </p:cNvSpPr>
              <p:nvPr/>
            </p:nvSpPr>
            <p:spPr bwMode="auto">
              <a:xfrm>
                <a:off x="383" y="328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57" name="Text Box 257"/>
              <p:cNvSpPr txBox="1">
                <a:spLocks noChangeArrowheads="1"/>
              </p:cNvSpPr>
              <p:nvPr/>
            </p:nvSpPr>
            <p:spPr bwMode="auto">
              <a:xfrm>
                <a:off x="391" y="342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58" name="Text Box 258"/>
              <p:cNvSpPr txBox="1">
                <a:spLocks noChangeArrowheads="1"/>
              </p:cNvSpPr>
              <p:nvPr/>
            </p:nvSpPr>
            <p:spPr bwMode="auto">
              <a:xfrm>
                <a:off x="391" y="356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59" name="Text Box 259"/>
              <p:cNvSpPr txBox="1">
                <a:spLocks noChangeArrowheads="1"/>
              </p:cNvSpPr>
              <p:nvPr/>
            </p:nvSpPr>
            <p:spPr bwMode="auto">
              <a:xfrm>
                <a:off x="391" y="374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0" name="Text Box 260"/>
              <p:cNvSpPr txBox="1">
                <a:spLocks noChangeArrowheads="1"/>
              </p:cNvSpPr>
              <p:nvPr/>
            </p:nvSpPr>
            <p:spPr bwMode="auto">
              <a:xfrm>
                <a:off x="343" y="71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200</a:t>
                </a:r>
              </a:p>
            </p:txBody>
          </p:sp>
          <p:sp>
            <p:nvSpPr>
              <p:cNvPr id="51461" name="Text Box 261"/>
              <p:cNvSpPr txBox="1">
                <a:spLocks noChangeArrowheads="1"/>
              </p:cNvSpPr>
              <p:nvPr/>
            </p:nvSpPr>
            <p:spPr bwMode="auto">
              <a:xfrm>
                <a:off x="338" y="88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190</a:t>
                </a:r>
              </a:p>
            </p:txBody>
          </p:sp>
          <p:sp>
            <p:nvSpPr>
              <p:cNvPr id="51462" name="Text Box 262"/>
              <p:cNvSpPr txBox="1">
                <a:spLocks noChangeArrowheads="1"/>
              </p:cNvSpPr>
              <p:nvPr/>
            </p:nvSpPr>
            <p:spPr bwMode="auto">
              <a:xfrm>
                <a:off x="338" y="102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180</a:t>
                </a:r>
              </a:p>
            </p:txBody>
          </p:sp>
          <p:sp>
            <p:nvSpPr>
              <p:cNvPr id="51463" name="Text Box 263"/>
              <p:cNvSpPr txBox="1">
                <a:spLocks noChangeArrowheads="1"/>
              </p:cNvSpPr>
              <p:nvPr/>
            </p:nvSpPr>
            <p:spPr bwMode="auto">
              <a:xfrm>
                <a:off x="338" y="120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170</a:t>
                </a:r>
              </a:p>
            </p:txBody>
          </p:sp>
          <p:sp>
            <p:nvSpPr>
              <p:cNvPr id="51464" name="Text Box 264"/>
              <p:cNvSpPr txBox="1">
                <a:spLocks noChangeArrowheads="1"/>
              </p:cNvSpPr>
              <p:nvPr/>
            </p:nvSpPr>
            <p:spPr bwMode="auto">
              <a:xfrm>
                <a:off x="76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5" name="Text Box 265"/>
              <p:cNvSpPr txBox="1">
                <a:spLocks noChangeArrowheads="1"/>
              </p:cNvSpPr>
              <p:nvPr/>
            </p:nvSpPr>
            <p:spPr bwMode="auto">
              <a:xfrm>
                <a:off x="2882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66" name="Text Box 266"/>
              <p:cNvSpPr txBox="1">
                <a:spLocks noChangeArrowheads="1"/>
              </p:cNvSpPr>
              <p:nvPr/>
            </p:nvSpPr>
            <p:spPr bwMode="auto">
              <a:xfrm>
                <a:off x="264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67" name="Text Box 267"/>
              <p:cNvSpPr txBox="1">
                <a:spLocks noChangeArrowheads="1"/>
              </p:cNvSpPr>
              <p:nvPr/>
            </p:nvSpPr>
            <p:spPr bwMode="auto">
              <a:xfrm>
                <a:off x="240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68" name="Text Box 268"/>
              <p:cNvSpPr txBox="1">
                <a:spLocks noChangeArrowheads="1"/>
              </p:cNvSpPr>
              <p:nvPr/>
            </p:nvSpPr>
            <p:spPr bwMode="auto">
              <a:xfrm>
                <a:off x="216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69" name="Text Box 269"/>
              <p:cNvSpPr txBox="1">
                <a:spLocks noChangeArrowheads="1"/>
              </p:cNvSpPr>
              <p:nvPr/>
            </p:nvSpPr>
            <p:spPr bwMode="auto">
              <a:xfrm>
                <a:off x="1973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70" name="Text Box 270"/>
              <p:cNvSpPr txBox="1">
                <a:spLocks noChangeArrowheads="1"/>
              </p:cNvSpPr>
              <p:nvPr/>
            </p:nvSpPr>
            <p:spPr bwMode="auto">
              <a:xfrm>
                <a:off x="172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71" name="Text Box 271"/>
              <p:cNvSpPr txBox="1">
                <a:spLocks noChangeArrowheads="1"/>
              </p:cNvSpPr>
              <p:nvPr/>
            </p:nvSpPr>
            <p:spPr bwMode="auto">
              <a:xfrm>
                <a:off x="1508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72" name="Text Box 272"/>
              <p:cNvSpPr txBox="1">
                <a:spLocks noChangeArrowheads="1"/>
              </p:cNvSpPr>
              <p:nvPr/>
            </p:nvSpPr>
            <p:spPr bwMode="auto">
              <a:xfrm>
                <a:off x="124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73" name="Text Box 273"/>
              <p:cNvSpPr txBox="1">
                <a:spLocks noChangeArrowheads="1"/>
              </p:cNvSpPr>
              <p:nvPr/>
            </p:nvSpPr>
            <p:spPr bwMode="auto">
              <a:xfrm>
                <a:off x="100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74" name="Text Box 274"/>
              <p:cNvSpPr txBox="1">
                <a:spLocks noChangeArrowheads="1"/>
              </p:cNvSpPr>
              <p:nvPr/>
            </p:nvSpPr>
            <p:spPr bwMode="auto">
              <a:xfrm>
                <a:off x="503" y="3975"/>
                <a:ext cx="38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0</a:t>
                </a:r>
              </a:p>
            </p:txBody>
          </p:sp>
          <p:sp>
            <p:nvSpPr>
              <p:cNvPr id="51475" name="Text Box 275"/>
              <p:cNvSpPr txBox="1">
                <a:spLocks noChangeArrowheads="1"/>
              </p:cNvSpPr>
              <p:nvPr/>
            </p:nvSpPr>
            <p:spPr bwMode="auto">
              <a:xfrm>
                <a:off x="1145" y="2678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</a:endParaRPr>
              </a:p>
            </p:txBody>
          </p:sp>
          <p:sp>
            <p:nvSpPr>
              <p:cNvPr id="51476" name="Text Box 276"/>
              <p:cNvSpPr txBox="1">
                <a:spLocks noChangeArrowheads="1"/>
              </p:cNvSpPr>
              <p:nvPr/>
            </p:nvSpPr>
            <p:spPr bwMode="auto">
              <a:xfrm>
                <a:off x="2045" y="2676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Cl</a:t>
                </a:r>
              </a:p>
            </p:txBody>
          </p:sp>
          <p:sp>
            <p:nvSpPr>
              <p:cNvPr id="51477" name="Text Box 277"/>
              <p:cNvSpPr txBox="1">
                <a:spLocks noChangeArrowheads="1"/>
              </p:cNvSpPr>
              <p:nvPr/>
            </p:nvSpPr>
            <p:spPr bwMode="auto">
              <a:xfrm>
                <a:off x="2136" y="3402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</a:rPr>
                  <a:t>NaCl</a:t>
                </a:r>
              </a:p>
            </p:txBody>
          </p:sp>
          <p:sp>
            <p:nvSpPr>
              <p:cNvPr id="51478" name="Freeform 278"/>
              <p:cNvSpPr>
                <a:spLocks/>
              </p:cNvSpPr>
              <p:nvPr/>
            </p:nvSpPr>
            <p:spPr bwMode="auto">
              <a:xfrm>
                <a:off x="684" y="3153"/>
                <a:ext cx="2313" cy="45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79" name="Text Box 279"/>
              <p:cNvSpPr txBox="1">
                <a:spLocks noChangeArrowheads="1"/>
              </p:cNvSpPr>
              <p:nvPr/>
            </p:nvSpPr>
            <p:spPr bwMode="auto">
              <a:xfrm>
                <a:off x="2187" y="3084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</a:rPr>
                  <a:t>KCl</a:t>
                </a:r>
              </a:p>
            </p:txBody>
          </p:sp>
          <p:sp>
            <p:nvSpPr>
              <p:cNvPr id="51480" name="Freeform 280"/>
              <p:cNvSpPr>
                <a:spLocks/>
              </p:cNvSpPr>
              <p:nvPr/>
            </p:nvSpPr>
            <p:spPr bwMode="auto">
              <a:xfrm>
                <a:off x="684" y="3401"/>
                <a:ext cx="2304" cy="528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1" name="Text Box 281"/>
              <p:cNvSpPr txBox="1">
                <a:spLocks noChangeArrowheads="1"/>
              </p:cNvSpPr>
              <p:nvPr/>
            </p:nvSpPr>
            <p:spPr bwMode="auto">
              <a:xfrm>
                <a:off x="1145" y="363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</a:rPr>
                  <a:t>硼酸</a:t>
                </a:r>
              </a:p>
            </p:txBody>
          </p:sp>
          <p:sp>
            <p:nvSpPr>
              <p:cNvPr id="51482" name="Freeform 282"/>
              <p:cNvSpPr>
                <a:spLocks/>
              </p:cNvSpPr>
              <p:nvPr/>
            </p:nvSpPr>
            <p:spPr bwMode="auto">
              <a:xfrm>
                <a:off x="639" y="1117"/>
                <a:ext cx="2358" cy="1814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no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3" name="Text Box 283"/>
              <p:cNvSpPr txBox="1">
                <a:spLocks noChangeArrowheads="1"/>
              </p:cNvSpPr>
              <p:nvPr/>
            </p:nvSpPr>
            <p:spPr bwMode="auto">
              <a:xfrm>
                <a:off x="1145" y="1997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6600"/>
                    </a:solidFill>
                  </a:rPr>
                  <a:t>NaNO</a:t>
                </a:r>
                <a:r>
                  <a:rPr lang="en-US" altLang="zh-CN" sz="2000" baseline="-25000">
                    <a:solidFill>
                      <a:srgbClr val="FF6600"/>
                    </a:solidFill>
                  </a:rPr>
                  <a:t>3</a:t>
                </a:r>
                <a:endParaRPr lang="en-US" altLang="zh-CN" sz="2000">
                  <a:solidFill>
                    <a:srgbClr val="FF6600"/>
                  </a:solidFill>
                </a:endParaRPr>
              </a:p>
            </p:txBody>
          </p:sp>
          <p:sp>
            <p:nvSpPr>
              <p:cNvPr id="51484" name="Freeform 284"/>
              <p:cNvSpPr>
                <a:spLocks/>
              </p:cNvSpPr>
              <p:nvPr/>
            </p:nvSpPr>
            <p:spPr bwMode="auto">
              <a:xfrm>
                <a:off x="684" y="776"/>
                <a:ext cx="499" cy="1384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5" name="Text Box 285"/>
              <p:cNvSpPr txBox="1">
                <a:spLocks noChangeArrowheads="1"/>
              </p:cNvSpPr>
              <p:nvPr/>
            </p:nvSpPr>
            <p:spPr bwMode="auto">
              <a:xfrm>
                <a:off x="691" y="1181"/>
                <a:ext cx="86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NO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3</a:t>
                </a:r>
                <a:endParaRPr lang="en-US" altLang="zh-CN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51486" name="Text Box 286"/>
              <p:cNvSpPr txBox="1">
                <a:spLocks noChangeArrowheads="1"/>
              </p:cNvSpPr>
              <p:nvPr/>
            </p:nvSpPr>
            <p:spPr bwMode="auto">
              <a:xfrm>
                <a:off x="93" y="1797"/>
                <a:ext cx="291" cy="2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/>
                  <a:t>图</a:t>
                </a:r>
                <a:r>
                  <a:rPr lang="en-US" altLang="zh-CN" sz="1800"/>
                  <a:t>9-12 </a:t>
                </a:r>
                <a:r>
                  <a:rPr lang="zh-CN" altLang="en-US" sz="1800"/>
                  <a:t>几种固体物质溶解度曲线</a:t>
                </a:r>
              </a:p>
            </p:txBody>
          </p:sp>
        </p:grpSp>
        <p:sp>
          <p:nvSpPr>
            <p:cNvPr id="296" name="Line 238"/>
            <p:cNvSpPr>
              <a:spLocks noChangeShapeType="1"/>
            </p:cNvSpPr>
            <p:nvPr/>
          </p:nvSpPr>
          <p:spPr bwMode="auto">
            <a:xfrm flipV="1">
              <a:off x="2566988" y="893537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1307"/>
            <p:cNvSpPr>
              <a:spLocks noChangeShapeType="1"/>
            </p:cNvSpPr>
            <p:nvPr/>
          </p:nvSpPr>
          <p:spPr bwMode="auto">
            <a:xfrm>
              <a:off x="2552475" y="6359299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8" name="Text Box 287">
            <a:extLst>
              <a:ext uri="{FF2B5EF4-FFF2-40B4-BE49-F238E27FC236}">
                <a16:creationId xmlns:a16="http://schemas.microsoft.com/office/drawing/2014/main" id="{E24A5D1E-92F7-4E1C-BD8F-0CE07AFCA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2386973"/>
            <a:ext cx="1295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dirty="0">
                <a:solidFill>
                  <a:srgbClr val="000099"/>
                </a:solidFill>
              </a:rPr>
              <a:t>.</a:t>
            </a:r>
            <a:r>
              <a:rPr lang="en-US" altLang="zh-CN" dirty="0">
                <a:solidFill>
                  <a:srgbClr val="000099"/>
                </a:solidFill>
              </a:rPr>
              <a:t> B</a:t>
            </a:r>
          </a:p>
        </p:txBody>
      </p:sp>
      <p:sp>
        <p:nvSpPr>
          <p:cNvPr id="294" name="Line 296">
            <a:extLst>
              <a:ext uri="{FF2B5EF4-FFF2-40B4-BE49-F238E27FC236}">
                <a16:creationId xmlns:a16="http://schemas.microsoft.com/office/drawing/2014/main" id="{843665AF-27B2-4870-982E-4758097F2F3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56080" y="1412776"/>
            <a:ext cx="0" cy="5040000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99" name="Text Box 289">
            <a:extLst>
              <a:ext uri="{FF2B5EF4-FFF2-40B4-BE49-F238E27FC236}">
                <a16:creationId xmlns:a16="http://schemas.microsoft.com/office/drawing/2014/main" id="{411EB6F2-BA7F-4079-BD7A-8A92E3F00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</a:t>
            </a:r>
            <a:r>
              <a:rPr lang="zh-CN" altLang="en-US" sz="2800" dirty="0">
                <a:solidFill>
                  <a:srgbClr val="0000FF"/>
                </a:solidFill>
              </a:rPr>
              <a:t>可以比较不同物质在同一温度时溶解</a:t>
            </a:r>
            <a:endParaRPr lang="en-US" altLang="zh-CN" sz="2800" dirty="0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</a:rPr>
              <a:t>          </a:t>
            </a:r>
            <a:r>
              <a:rPr lang="zh-CN" altLang="en-US" sz="2800" dirty="0">
                <a:solidFill>
                  <a:srgbClr val="0000FF"/>
                </a:solidFill>
              </a:rPr>
              <a:t>度大小</a:t>
            </a:r>
            <a:r>
              <a:rPr lang="zh-CN" altLang="en-US" sz="2800" dirty="0"/>
              <a:t>；</a:t>
            </a:r>
          </a:p>
        </p:txBody>
      </p:sp>
      <p:sp>
        <p:nvSpPr>
          <p:cNvPr id="300" name="Text Box 291">
            <a:extLst>
              <a:ext uri="{FF2B5EF4-FFF2-40B4-BE49-F238E27FC236}">
                <a16:creationId xmlns:a16="http://schemas.microsoft.com/office/drawing/2014/main" id="{C66D4675-0C75-430B-9FA5-C4C07B350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8940" y="2578783"/>
            <a:ext cx="7221716" cy="19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006600"/>
                </a:solidFill>
              </a:rPr>
              <a:t>在</a:t>
            </a:r>
            <a:r>
              <a:rPr lang="en-US" altLang="zh-CN" sz="2800" dirty="0">
                <a:solidFill>
                  <a:srgbClr val="006600"/>
                </a:solidFill>
              </a:rPr>
              <a:t>80 </a:t>
            </a:r>
            <a:r>
              <a:rPr kumimoji="0" lang="en-US" altLang="zh-CN" sz="2800" dirty="0">
                <a:solidFill>
                  <a:srgbClr val="006600"/>
                </a:solidFill>
              </a:rPr>
              <a:t>℃</a:t>
            </a:r>
            <a:r>
              <a:rPr kumimoji="0" lang="zh-CN" altLang="en-US" sz="2800" dirty="0">
                <a:solidFill>
                  <a:srgbClr val="006600"/>
                </a:solidFill>
              </a:rPr>
              <a:t>时 </a:t>
            </a:r>
            <a:r>
              <a:rPr kumimoji="0" lang="en-US" altLang="zh-CN" sz="2800" dirty="0"/>
              <a:t>NaNO</a:t>
            </a:r>
            <a:r>
              <a:rPr kumimoji="0" lang="en-US" altLang="zh-CN" sz="2800" baseline="-25000" dirty="0"/>
              <a:t>3</a:t>
            </a:r>
            <a:r>
              <a:rPr kumimoji="0" lang="zh-CN" altLang="en-US" sz="2800" dirty="0"/>
              <a:t>、 </a:t>
            </a:r>
            <a:r>
              <a:rPr kumimoji="0" lang="en-US" altLang="zh-CN" sz="2800" dirty="0"/>
              <a:t>KNO</a:t>
            </a:r>
            <a:r>
              <a:rPr kumimoji="0" lang="en-US" altLang="zh-CN" sz="2800" baseline="-25000" dirty="0"/>
              <a:t>3</a:t>
            </a:r>
            <a:r>
              <a:rPr kumimoji="0" lang="zh-CN" altLang="en-US" sz="2800" dirty="0"/>
              <a:t>、</a:t>
            </a:r>
            <a:r>
              <a:rPr kumimoji="0" lang="en-US" altLang="zh-CN" sz="2800" dirty="0"/>
              <a:t>NH</a:t>
            </a:r>
            <a:r>
              <a:rPr kumimoji="0" lang="en-US" altLang="zh-CN" sz="2800" baseline="-25000" dirty="0"/>
              <a:t>4</a:t>
            </a:r>
            <a:r>
              <a:rPr kumimoji="0" lang="en-US" altLang="zh-CN" sz="2800" dirty="0"/>
              <a:t>Cl</a:t>
            </a:r>
            <a:r>
              <a:rPr kumimoji="0" lang="zh-CN" altLang="en-US" sz="2800" dirty="0"/>
              <a:t>三种</a:t>
            </a:r>
            <a:endParaRPr kumimoji="0" lang="en-US" altLang="zh-CN" sz="2800" dirty="0"/>
          </a:p>
          <a:p>
            <a:pPr>
              <a:lnSpc>
                <a:spcPct val="150000"/>
              </a:lnSpc>
            </a:pPr>
            <a:r>
              <a:rPr kumimoji="0" lang="zh-CN" altLang="en-US" sz="2800" dirty="0"/>
              <a:t>      物质的溶解度由大到小的关系是：</a:t>
            </a:r>
            <a:r>
              <a:rPr lang="zh-CN" altLang="en-US" sz="2800" dirty="0">
                <a:latin typeface="+mn-ea"/>
                <a:ea typeface="+mn-ea"/>
              </a:rPr>
              <a:t>  </a:t>
            </a:r>
            <a:r>
              <a:rPr lang="en-US" altLang="zh-CN" sz="2800" dirty="0">
                <a:latin typeface="+mn-ea"/>
                <a:ea typeface="+mn-ea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301" name="Text Box 294">
            <a:extLst>
              <a:ext uri="{FF2B5EF4-FFF2-40B4-BE49-F238E27FC236}">
                <a16:creationId xmlns:a16="http://schemas.microsoft.com/office/drawing/2014/main" id="{628A672C-DF0B-4CB3-A6F2-85B7BACF2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640" y="2204864"/>
            <a:ext cx="2260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99"/>
                </a:solidFill>
              </a:rPr>
              <a:t>【</a:t>
            </a:r>
            <a:r>
              <a:rPr lang="zh-CN" altLang="en-US" sz="2800" dirty="0">
                <a:solidFill>
                  <a:srgbClr val="000099"/>
                </a:solidFill>
              </a:rPr>
              <a:t>练习</a:t>
            </a:r>
            <a:r>
              <a:rPr lang="en-US" altLang="zh-CN" sz="2800" dirty="0">
                <a:solidFill>
                  <a:srgbClr val="000099"/>
                </a:solidFill>
              </a:rPr>
              <a:t>】</a:t>
            </a:r>
          </a:p>
        </p:txBody>
      </p:sp>
      <p:sp>
        <p:nvSpPr>
          <p:cNvPr id="295" name="Rectangle 290">
            <a:extLst>
              <a:ext uri="{FF2B5EF4-FFF2-40B4-BE49-F238E27FC236}">
                <a16:creationId xmlns:a16="http://schemas.microsoft.com/office/drawing/2014/main" id="{EBDD9EFA-C7B4-4836-9CD0-2139150DF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920" y="3913892"/>
            <a:ext cx="39420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KNO</a:t>
            </a:r>
            <a:r>
              <a:rPr kumimoji="0" lang="en-US" altLang="zh-CN" sz="2800" baseline="-25000" dirty="0">
                <a:solidFill>
                  <a:srgbClr val="FF0000"/>
                </a:solidFill>
                <a:latin typeface="宋体" charset="-122"/>
              </a:rPr>
              <a:t>3  </a:t>
            </a:r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&gt; NaNO</a:t>
            </a:r>
            <a:r>
              <a:rPr kumimoji="0" lang="en-US" altLang="zh-CN" sz="2800" baseline="-25000" dirty="0">
                <a:solidFill>
                  <a:srgbClr val="FF0000"/>
                </a:solidFill>
                <a:latin typeface="宋体" charset="-122"/>
              </a:rPr>
              <a:t>3</a:t>
            </a:r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 &gt; NH</a:t>
            </a:r>
            <a:r>
              <a:rPr kumimoji="0" lang="en-US" altLang="zh-CN" sz="2800" baseline="-25000" dirty="0">
                <a:solidFill>
                  <a:srgbClr val="FF0000"/>
                </a:solidFill>
                <a:latin typeface="宋体" charset="-122"/>
              </a:rPr>
              <a:t>4</a:t>
            </a:r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Cl</a:t>
            </a:r>
          </a:p>
        </p:txBody>
      </p:sp>
      <p:sp>
        <p:nvSpPr>
          <p:cNvPr id="302" name="Rectangle 292">
            <a:extLst>
              <a:ext uri="{FF2B5EF4-FFF2-40B4-BE49-F238E27FC236}">
                <a16:creationId xmlns:a16="http://schemas.microsoft.com/office/drawing/2014/main" id="{3CC2E1E1-164D-4A31-A2AD-DC07FFAF9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5840" y="4546648"/>
            <a:ext cx="7344813" cy="163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133350">
              <a:lnSpc>
                <a:spcPct val="125000"/>
              </a:lnSpc>
            </a:pPr>
            <a:r>
              <a:rPr kumimoji="0" lang="en-US" altLang="zh-CN" sz="2800" dirty="0">
                <a:latin typeface="+mn-ea"/>
                <a:ea typeface="+mn-ea"/>
              </a:rPr>
              <a:t>5</a:t>
            </a:r>
            <a:r>
              <a:rPr kumimoji="0" lang="zh-CN" altLang="en-US" sz="2800" dirty="0">
                <a:latin typeface="+mn-ea"/>
                <a:ea typeface="+mn-ea"/>
              </a:rPr>
              <a:t>、当温度</a:t>
            </a:r>
            <a:r>
              <a:rPr kumimoji="0" lang="en-US" altLang="zh-CN" sz="2800" dirty="0">
                <a:latin typeface="+mn-ea"/>
                <a:ea typeface="+mn-ea"/>
              </a:rPr>
              <a:t>______________</a:t>
            </a:r>
            <a:r>
              <a:rPr kumimoji="0" lang="zh-CN" altLang="en-US" sz="2800" dirty="0">
                <a:latin typeface="+mn-ea"/>
                <a:ea typeface="+mn-ea"/>
              </a:rPr>
              <a:t>时，</a:t>
            </a:r>
            <a:r>
              <a:rPr kumimoji="0" lang="en-US" altLang="zh-CN" sz="2800" dirty="0">
                <a:latin typeface="+mn-ea"/>
                <a:ea typeface="+mn-ea"/>
              </a:rPr>
              <a:t>NaNO</a:t>
            </a:r>
            <a:r>
              <a:rPr kumimoji="0" lang="en-US" altLang="zh-CN" sz="2800" baseline="-25000" dirty="0">
                <a:latin typeface="+mn-ea"/>
                <a:ea typeface="+mn-ea"/>
              </a:rPr>
              <a:t>3</a:t>
            </a:r>
            <a:r>
              <a:rPr kumimoji="0" lang="zh-CN" altLang="en-US" sz="2800" dirty="0">
                <a:latin typeface="+mn-ea"/>
                <a:ea typeface="+mn-ea"/>
              </a:rPr>
              <a:t>的溶解</a:t>
            </a:r>
            <a:endParaRPr kumimoji="0" lang="en-US" altLang="zh-CN" sz="2800" dirty="0">
              <a:latin typeface="+mn-ea"/>
              <a:ea typeface="+mn-ea"/>
            </a:endParaRPr>
          </a:p>
          <a:p>
            <a:pPr indent="133350">
              <a:lnSpc>
                <a:spcPct val="125000"/>
              </a:lnSpc>
            </a:pPr>
            <a:r>
              <a:rPr kumimoji="0" lang="en-US" altLang="zh-CN" sz="2800" dirty="0">
                <a:latin typeface="+mn-ea"/>
                <a:ea typeface="+mn-ea"/>
              </a:rPr>
              <a:t>   </a:t>
            </a:r>
            <a:r>
              <a:rPr kumimoji="0" lang="zh-CN" altLang="en-US" sz="2800" dirty="0">
                <a:latin typeface="+mn-ea"/>
                <a:ea typeface="+mn-ea"/>
              </a:rPr>
              <a:t>度</a:t>
            </a:r>
            <a:r>
              <a:rPr kumimoji="0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大于</a:t>
            </a:r>
            <a:r>
              <a:rPr kumimoji="0" lang="en-US" altLang="zh-CN" sz="2800" dirty="0">
                <a:latin typeface="+mn-ea"/>
                <a:ea typeface="+mn-ea"/>
              </a:rPr>
              <a:t>KNO</a:t>
            </a:r>
            <a:r>
              <a:rPr kumimoji="0" lang="en-US" altLang="zh-CN" sz="2800" baseline="-25000" dirty="0">
                <a:latin typeface="+mn-ea"/>
                <a:ea typeface="+mn-ea"/>
              </a:rPr>
              <a:t>3</a:t>
            </a:r>
            <a:r>
              <a:rPr kumimoji="0" lang="zh-CN" altLang="en-US" sz="2800" dirty="0">
                <a:latin typeface="+mn-ea"/>
                <a:ea typeface="+mn-ea"/>
              </a:rPr>
              <a:t>的溶解度； 当温度</a:t>
            </a:r>
            <a:r>
              <a:rPr kumimoji="0" lang="en-US" altLang="zh-CN" sz="2800" dirty="0">
                <a:latin typeface="+mn-ea"/>
                <a:ea typeface="+mn-ea"/>
              </a:rPr>
              <a:t>_______</a:t>
            </a:r>
          </a:p>
          <a:p>
            <a:pPr indent="133350">
              <a:lnSpc>
                <a:spcPct val="125000"/>
              </a:lnSpc>
            </a:pPr>
            <a:r>
              <a:rPr kumimoji="0" lang="en-US" altLang="zh-CN" sz="2800" dirty="0">
                <a:latin typeface="+mn-ea"/>
                <a:ea typeface="+mn-ea"/>
              </a:rPr>
              <a:t>   </a:t>
            </a:r>
            <a:r>
              <a:rPr kumimoji="0" lang="zh-CN" altLang="en-US" sz="2800" dirty="0">
                <a:latin typeface="+mn-ea"/>
                <a:ea typeface="+mn-ea"/>
              </a:rPr>
              <a:t>时，</a:t>
            </a:r>
            <a:r>
              <a:rPr kumimoji="0" lang="en-US" altLang="zh-CN" sz="2800" dirty="0">
                <a:latin typeface="+mn-ea"/>
                <a:ea typeface="+mn-ea"/>
              </a:rPr>
              <a:t>NaNO</a:t>
            </a:r>
            <a:r>
              <a:rPr kumimoji="0" lang="en-US" altLang="zh-CN" sz="2800" baseline="-25000" dirty="0">
                <a:latin typeface="+mn-ea"/>
                <a:ea typeface="+mn-ea"/>
              </a:rPr>
              <a:t>3</a:t>
            </a:r>
            <a:r>
              <a:rPr kumimoji="0" lang="zh-CN" altLang="en-US" sz="2800" dirty="0">
                <a:latin typeface="+mn-ea"/>
                <a:ea typeface="+mn-ea"/>
              </a:rPr>
              <a:t>的溶解度</a:t>
            </a:r>
            <a:r>
              <a:rPr kumimoji="0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小于</a:t>
            </a:r>
            <a:r>
              <a:rPr kumimoji="0" lang="en-US" altLang="zh-CN" sz="2800" dirty="0">
                <a:latin typeface="+mn-ea"/>
                <a:ea typeface="+mn-ea"/>
              </a:rPr>
              <a:t>KNO</a:t>
            </a:r>
            <a:r>
              <a:rPr kumimoji="0" lang="en-US" altLang="zh-CN" sz="2800" baseline="-25000" dirty="0">
                <a:latin typeface="+mn-ea"/>
                <a:ea typeface="+mn-ea"/>
              </a:rPr>
              <a:t>3</a:t>
            </a:r>
            <a:r>
              <a:rPr kumimoji="0" lang="zh-CN" altLang="en-US" sz="2800" dirty="0">
                <a:latin typeface="+mn-ea"/>
                <a:ea typeface="+mn-ea"/>
              </a:rPr>
              <a:t>的溶解度。 </a:t>
            </a:r>
          </a:p>
        </p:txBody>
      </p:sp>
      <p:sp>
        <p:nvSpPr>
          <p:cNvPr id="303" name="Text Box 294">
            <a:extLst>
              <a:ext uri="{FF2B5EF4-FFF2-40B4-BE49-F238E27FC236}">
                <a16:creationId xmlns:a16="http://schemas.microsoft.com/office/drawing/2014/main" id="{EA216A2C-5282-4EC7-9877-8256F47B21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1645" y="4561964"/>
            <a:ext cx="20986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charset="-122"/>
              </a:rPr>
              <a:t>0℃</a:t>
            </a:r>
            <a:r>
              <a:rPr lang="en-US" altLang="zh-CN" sz="2800" dirty="0">
                <a:solidFill>
                  <a:srgbClr val="FF0000"/>
                </a:solidFill>
              </a:rPr>
              <a:t>≤ </a:t>
            </a:r>
            <a:r>
              <a:rPr lang="en-US" altLang="zh-CN" sz="2800" dirty="0">
                <a:solidFill>
                  <a:srgbClr val="FF0000"/>
                </a:solidFill>
                <a:latin typeface="宋体" charset="-122"/>
              </a:rPr>
              <a:t>t&lt;70℃</a:t>
            </a:r>
          </a:p>
        </p:txBody>
      </p:sp>
      <p:sp>
        <p:nvSpPr>
          <p:cNvPr id="304" name="Text Box 294">
            <a:extLst>
              <a:ext uri="{FF2B5EF4-FFF2-40B4-BE49-F238E27FC236}">
                <a16:creationId xmlns:a16="http://schemas.microsoft.com/office/drawing/2014/main" id="{35CB7477-6B74-46F6-9A00-C576206C9F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35832" y="5074186"/>
            <a:ext cx="1088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en-US" altLang="zh-CN" sz="2800" dirty="0">
                <a:solidFill>
                  <a:srgbClr val="FF0000"/>
                </a:solidFill>
                <a:latin typeface="宋体" charset="-122"/>
              </a:rPr>
              <a:t>&gt;70℃</a:t>
            </a:r>
            <a:endParaRPr lang="en-US" altLang="zh-CN" sz="2800" dirty="0">
              <a:solidFill>
                <a:srgbClr val="FF0000"/>
              </a:solidFill>
              <a:latin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20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" grpId="0" animBg="1"/>
      <p:bldP spid="299" grpId="0" animBg="1" autoUpdateAnimBg="0"/>
      <p:bldP spid="295" grpId="0"/>
      <p:bldP spid="302" grpId="0"/>
      <p:bldP spid="303" grpId="0"/>
      <p:bldP spid="3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88" name="Text Box 288"/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点</a:t>
            </a:r>
            <a:r>
              <a:rPr lang="zh-CN" altLang="en-US" sz="2800" dirty="0"/>
              <a:t>”的含义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53E60F9-5FE2-4B37-AF83-E9133465C1D7}"/>
              </a:ext>
            </a:extLst>
          </p:cNvPr>
          <p:cNvGrpSpPr/>
          <p:nvPr/>
        </p:nvGrpSpPr>
        <p:grpSpPr>
          <a:xfrm>
            <a:off x="47328" y="1020363"/>
            <a:ext cx="6597650" cy="5793013"/>
            <a:chOff x="1591067" y="893537"/>
            <a:chExt cx="6597650" cy="5793013"/>
          </a:xfrm>
        </p:grpSpPr>
        <p:grpSp>
          <p:nvGrpSpPr>
            <p:cNvPr id="51202" name="Group 2"/>
            <p:cNvGrpSpPr>
              <a:grpSpLocks/>
            </p:cNvGrpSpPr>
            <p:nvPr/>
          </p:nvGrpSpPr>
          <p:grpSpPr bwMode="auto">
            <a:xfrm>
              <a:off x="1591067" y="1138238"/>
              <a:ext cx="6597650" cy="5548312"/>
              <a:chOff x="66" y="717"/>
              <a:chExt cx="4156" cy="3495"/>
            </a:xfrm>
          </p:grpSpPr>
          <p:grpSp>
            <p:nvGrpSpPr>
              <p:cNvPr id="51203" name="Group 3"/>
              <p:cNvGrpSpPr>
                <a:grpSpLocks/>
              </p:cNvGrpSpPr>
              <p:nvPr/>
            </p:nvGrpSpPr>
            <p:grpSpPr bwMode="auto">
              <a:xfrm>
                <a:off x="679" y="820"/>
                <a:ext cx="2314" cy="3175"/>
                <a:chOff x="743" y="415"/>
                <a:chExt cx="2314" cy="3175"/>
              </a:xfrm>
            </p:grpSpPr>
            <p:sp>
              <p:nvSpPr>
                <p:cNvPr id="51204" name="Rectangle 4"/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5" name="Rectangle 5"/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6" name="Rectangle 6"/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7" name="Rectangle 7"/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8" name="Rectangle 8"/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9" name="Rectangle 9"/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0" name="Rectangle 10"/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1" name="Rectangle 11"/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2" name="Rectangle 12"/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3" name="Rectangle 13"/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5" name="Rectangle 15"/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6" name="Rectangle 16"/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7" name="Rectangle 17"/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9" name="Rectangle 19"/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0" name="Rectangle 20"/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1" name="Rectangle 21"/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2" name="Rectangle 22"/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3" name="Rectangle 23"/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4" name="Rectangle 24"/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5" name="Rectangle 25"/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6" name="Rectangle 26"/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8" name="Rectangle 28"/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9" name="Rectangle 29"/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0" name="Rectangle 30"/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1" name="Rectangle 31"/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2" name="Rectangle 32"/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3" name="Rectangle 33"/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4" name="Rectangle 34"/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5" name="Rectangle 35"/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6" name="Rectangle 36"/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7" name="Rectangle 37"/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8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9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0" name="Rectangle 40"/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1" name="Rectangle 41"/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2" name="Rectangle 42"/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3" name="Rectangle 43"/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4" name="Rectangle 44"/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5" name="Rectangle 45"/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6" name="Rectangle 46"/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7" name="Rectangle 47"/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8" name="Rectangle 48"/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9" name="Rectangle 49"/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0" name="Rectangle 50"/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1" name="Rectangle 51"/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2" name="Rectangle 52"/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3" name="Rectangle 53"/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4" name="Rectangle 54"/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5" name="Rectangle 55"/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6" name="Rectangle 56"/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7" name="Rectangle 57"/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8" name="Rectangle 58"/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9" name="Rectangle 59"/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0" name="Rectangle 60"/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1" name="Rectangle 61"/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2" name="Rectangle 62"/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3" name="Rectangle 63"/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4" name="Rectangle 64"/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5" name="Rectangle 65"/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6" name="Rectangle 66"/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7" name="Rectangle 67"/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0" name="Rectangle 70"/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1" name="Rectangle 71"/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2" name="Rectangle 72"/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3" name="Rectangle 73"/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4" name="Rectangle 74"/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5" name="Rectangle 75"/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6" name="Rectangle 76"/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7" name="Rectangle 77"/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8" name="Rectangle 78"/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9" name="Rectangle 79"/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0" name="Rectangle 80"/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1" name="Rectangle 81"/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2" name="Rectangle 82"/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4" name="Rectangle 84"/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5" name="Rectangle 85"/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6" name="Rectangle 86"/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7" name="Rectangle 87"/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8" name="Rectangle 88"/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9" name="Rectangle 89"/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0" name="Rectangle 90"/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1" name="Rectangle 91"/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2" name="Rectangle 92"/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3" name="Rectangle 93"/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4" name="Rectangle 94"/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5" name="Rectangle 95"/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6" name="Rectangle 96"/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7" name="Rectangle 97"/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8" name="Rectangle 98"/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9" name="Rectangle 99"/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0" name="Rectangle 100"/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3" name="Rectangle 103"/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6" name="Rectangle 106"/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7" name="Rectangle 107"/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0" name="Rectangle 110"/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1" name="Rectangle 111"/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2" name="Rectangle 112"/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3" name="Rectangle 113"/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4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5" name="Rectangle 115"/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6" name="Rectangle 116"/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7" name="Rectangle 117"/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8" name="Rectangle 118"/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9" name="Rectangle 119"/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0" name="Rectangle 120"/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2" name="Rectangle 122"/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3" name="Rectangle 123"/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4" name="Rectangle 124"/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5" name="Rectangle 125"/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6" name="Rectangle 126"/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7" name="Rectangle 127"/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8" name="Rectangle 128"/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9" name="Rectangle 129"/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0" name="Rectangle 130"/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1" name="Rectangle 131"/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2" name="Rectangle 132"/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3" name="Rectangle 133"/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4" name="Rectangle 134"/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5" name="Rectangle 135"/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6" name="Rectangle 136"/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7" name="Rectangle 137"/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8" name="Rectangle 138"/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9" name="Rectangle 139"/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0" name="Rectangle 140"/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1" name="Rectangle 141"/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2" name="Rectangle 142"/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3" name="Rectangle 143"/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4" name="Rectangle 144"/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6" name="Rectangle 146"/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7" name="Rectangle 147"/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8" name="Rectangle 148"/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9" name="Rectangle 149"/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0" name="Rectangle 150"/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1" name="Rectangle 151"/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2" name="Rectangle 152"/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3" name="Rectangle 153"/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4" name="Rectangle 154"/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5" name="Rectangle 155"/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6" name="Rectangle 156"/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8" name="Rectangle 158"/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9" name="Rectangle 159"/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0" name="Rectangle 160"/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1" name="Rectangle 161"/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2" name="Rectangle 162"/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3" name="Rectangle 163"/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4" name="Rectangle 164"/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5" name="Rectangle 165"/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6" name="Rectangle 166"/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7" name="Rectangle 167"/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8" name="Rectangle 168"/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9" name="Rectangle 169"/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0" name="Rectangle 170"/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1" name="Rectangle 171"/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2" name="Rectangle 172"/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3" name="Rectangle 173"/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4" name="Rectangle 174"/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5" name="Rectangle 175"/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6" name="Rectangle 176"/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7" name="Rectangle 177"/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8" name="Rectangle 178"/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9" name="Rectangle 179"/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0" name="Rectangle 180"/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1" name="Rectangle 181"/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2" name="Rectangle 182"/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3" name="Rectangle 183"/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4" name="Rectangle 184"/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5" name="Rectangle 185"/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6" name="Rectangle 186"/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7" name="Rectangle 187"/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8" name="Rectangle 188"/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9" name="Rectangle 189"/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0" name="Rectangle 190"/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1" name="Rectangle 191"/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2" name="Rectangle 192"/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3" name="Rectangle 193"/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4" name="Rectangle 194"/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5" name="Rectangle 195"/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6" name="Rectangle 196"/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7" name="Rectangle 197"/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8" name="Rectangle 198"/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9" name="Rectangle 199"/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0" name="Rectangle 200"/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1" name="Rectangle 201"/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2" name="Rectangle 202"/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3" name="Rectangle 203"/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4" name="Line 204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5" name="Line 205"/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6" name="Line 206"/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7" name="Line 207"/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8" name="Line 208"/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9" name="Line 209"/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0" name="Line 210"/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1" name="Line 211"/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2" name="Line 212"/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3" name="Line 213"/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4" name="Line 214"/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5" name="Line 215"/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6" name="Line 216"/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7" name="Line 217"/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8" name="Line 218"/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9" name="Line 219"/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0" name="Line 220"/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1" name="Line 221"/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2" name="Line 222"/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3" name="Line 223"/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4" name="Line 224"/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5" name="Line 225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6" name="Line 226"/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7" name="Line 227"/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8" name="Line 228"/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9" name="Line 229"/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0" name="Line 230"/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1" name="Line 231"/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2" name="Line 232"/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3" name="Line 233"/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4" name="Line 234"/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5" name="Line 235"/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</p:grpSp>
          <p:sp>
            <p:nvSpPr>
              <p:cNvPr id="51438" name="Freeform 238"/>
              <p:cNvSpPr>
                <a:spLocks/>
              </p:cNvSpPr>
              <p:nvPr/>
            </p:nvSpPr>
            <p:spPr bwMode="auto">
              <a:xfrm>
                <a:off x="679" y="817"/>
                <a:ext cx="2087" cy="2993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no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9" name="Freeform 239"/>
              <p:cNvSpPr>
                <a:spLocks/>
              </p:cNvSpPr>
              <p:nvPr/>
            </p:nvSpPr>
            <p:spPr bwMode="auto">
              <a:xfrm>
                <a:off x="679" y="3409"/>
                <a:ext cx="2304" cy="56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0" name="Freeform 240"/>
              <p:cNvSpPr>
                <a:spLocks/>
              </p:cNvSpPr>
              <p:nvPr/>
            </p:nvSpPr>
            <p:spPr bwMode="auto">
              <a:xfrm>
                <a:off x="684" y="2790"/>
                <a:ext cx="2313" cy="771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1" name="Text Box 241"/>
              <p:cNvSpPr txBox="1">
                <a:spLocks noChangeArrowheads="1"/>
              </p:cNvSpPr>
              <p:nvPr/>
            </p:nvSpPr>
            <p:spPr bwMode="auto">
              <a:xfrm>
                <a:off x="66" y="907"/>
                <a:ext cx="291" cy="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溶解度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(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克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)</a:t>
                </a:r>
              </a:p>
            </p:txBody>
          </p:sp>
          <p:sp>
            <p:nvSpPr>
              <p:cNvPr id="51442" name="Text Box 242"/>
              <p:cNvSpPr txBox="1">
                <a:spLocks noChangeArrowheads="1"/>
              </p:cNvSpPr>
              <p:nvPr/>
            </p:nvSpPr>
            <p:spPr bwMode="auto">
              <a:xfrm>
                <a:off x="3224" y="3884"/>
                <a:ext cx="99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温度（ 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ºC</a:t>
                </a:r>
                <a:r>
                  <a:rPr lang="en-US" altLang="zh-CN" sz="1800"/>
                  <a:t> 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）</a:t>
                </a:r>
              </a:p>
            </p:txBody>
          </p:sp>
          <p:sp>
            <p:nvSpPr>
              <p:cNvPr id="51443" name="Text Box 243"/>
              <p:cNvSpPr txBox="1">
                <a:spLocks noChangeArrowheads="1"/>
              </p:cNvSpPr>
              <p:nvPr/>
            </p:nvSpPr>
            <p:spPr bwMode="auto">
              <a:xfrm>
                <a:off x="295" y="1341"/>
                <a:ext cx="52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sp>
            <p:nvSpPr>
              <p:cNvPr id="51444" name="Text Box 244"/>
              <p:cNvSpPr txBox="1">
                <a:spLocks noChangeArrowheads="1"/>
              </p:cNvSpPr>
              <p:nvPr/>
            </p:nvSpPr>
            <p:spPr bwMode="auto">
              <a:xfrm>
                <a:off x="343" y="1384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160</a:t>
                </a:r>
              </a:p>
            </p:txBody>
          </p:sp>
          <p:sp>
            <p:nvSpPr>
              <p:cNvPr id="51445" name="Text Box 245"/>
              <p:cNvSpPr txBox="1">
                <a:spLocks noChangeArrowheads="1"/>
              </p:cNvSpPr>
              <p:nvPr/>
            </p:nvSpPr>
            <p:spPr bwMode="auto">
              <a:xfrm>
                <a:off x="338" y="156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150</a:t>
                </a:r>
              </a:p>
            </p:txBody>
          </p:sp>
          <p:sp>
            <p:nvSpPr>
              <p:cNvPr id="51446" name="Text Box 246"/>
              <p:cNvSpPr txBox="1">
                <a:spLocks noChangeArrowheads="1"/>
              </p:cNvSpPr>
              <p:nvPr/>
            </p:nvSpPr>
            <p:spPr bwMode="auto">
              <a:xfrm>
                <a:off x="338" y="170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140</a:t>
                </a:r>
              </a:p>
            </p:txBody>
          </p:sp>
          <p:sp>
            <p:nvSpPr>
              <p:cNvPr id="51447" name="Text Box 247"/>
              <p:cNvSpPr txBox="1">
                <a:spLocks noChangeArrowheads="1"/>
              </p:cNvSpPr>
              <p:nvPr/>
            </p:nvSpPr>
            <p:spPr bwMode="auto">
              <a:xfrm>
                <a:off x="343" y="1842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130</a:t>
                </a:r>
              </a:p>
            </p:txBody>
          </p:sp>
          <p:sp>
            <p:nvSpPr>
              <p:cNvPr id="51448" name="Text Box 248"/>
              <p:cNvSpPr txBox="1">
                <a:spLocks noChangeArrowheads="1"/>
              </p:cNvSpPr>
              <p:nvPr/>
            </p:nvSpPr>
            <p:spPr bwMode="auto">
              <a:xfrm>
                <a:off x="343" y="197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120</a:t>
                </a:r>
              </a:p>
            </p:txBody>
          </p:sp>
          <p:sp>
            <p:nvSpPr>
              <p:cNvPr id="51449" name="Text Box 249"/>
              <p:cNvSpPr txBox="1">
                <a:spLocks noChangeArrowheads="1"/>
              </p:cNvSpPr>
              <p:nvPr/>
            </p:nvSpPr>
            <p:spPr bwMode="auto">
              <a:xfrm>
                <a:off x="343" y="215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110</a:t>
                </a:r>
              </a:p>
            </p:txBody>
          </p:sp>
          <p:sp>
            <p:nvSpPr>
              <p:cNvPr id="51450" name="Text Box 250"/>
              <p:cNvSpPr txBox="1">
                <a:spLocks noChangeArrowheads="1"/>
              </p:cNvSpPr>
              <p:nvPr/>
            </p:nvSpPr>
            <p:spPr bwMode="auto">
              <a:xfrm>
                <a:off x="343" y="234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51" name="Text Box 251"/>
              <p:cNvSpPr txBox="1">
                <a:spLocks noChangeArrowheads="1"/>
              </p:cNvSpPr>
              <p:nvPr/>
            </p:nvSpPr>
            <p:spPr bwMode="auto">
              <a:xfrm>
                <a:off x="391" y="249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52" name="Text Box 252"/>
              <p:cNvSpPr txBox="1">
                <a:spLocks noChangeArrowheads="1"/>
              </p:cNvSpPr>
              <p:nvPr/>
            </p:nvSpPr>
            <p:spPr bwMode="auto">
              <a:xfrm>
                <a:off x="383" y="265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53" name="Text Box 253"/>
              <p:cNvSpPr txBox="1">
                <a:spLocks noChangeArrowheads="1"/>
              </p:cNvSpPr>
              <p:nvPr/>
            </p:nvSpPr>
            <p:spPr bwMode="auto">
              <a:xfrm>
                <a:off x="383" y="283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54" name="Text Box 254"/>
              <p:cNvSpPr txBox="1">
                <a:spLocks noChangeArrowheads="1"/>
              </p:cNvSpPr>
              <p:nvPr/>
            </p:nvSpPr>
            <p:spPr bwMode="auto">
              <a:xfrm>
                <a:off x="383" y="2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55" name="Text Box 255"/>
              <p:cNvSpPr txBox="1">
                <a:spLocks noChangeArrowheads="1"/>
              </p:cNvSpPr>
              <p:nvPr/>
            </p:nvSpPr>
            <p:spPr bwMode="auto">
              <a:xfrm>
                <a:off x="383" y="315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56" name="Text Box 256"/>
              <p:cNvSpPr txBox="1">
                <a:spLocks noChangeArrowheads="1"/>
              </p:cNvSpPr>
              <p:nvPr/>
            </p:nvSpPr>
            <p:spPr bwMode="auto">
              <a:xfrm>
                <a:off x="383" y="328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57" name="Text Box 257"/>
              <p:cNvSpPr txBox="1">
                <a:spLocks noChangeArrowheads="1"/>
              </p:cNvSpPr>
              <p:nvPr/>
            </p:nvSpPr>
            <p:spPr bwMode="auto">
              <a:xfrm>
                <a:off x="391" y="342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58" name="Text Box 258"/>
              <p:cNvSpPr txBox="1">
                <a:spLocks noChangeArrowheads="1"/>
              </p:cNvSpPr>
              <p:nvPr/>
            </p:nvSpPr>
            <p:spPr bwMode="auto">
              <a:xfrm>
                <a:off x="391" y="356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59" name="Text Box 259"/>
              <p:cNvSpPr txBox="1">
                <a:spLocks noChangeArrowheads="1"/>
              </p:cNvSpPr>
              <p:nvPr/>
            </p:nvSpPr>
            <p:spPr bwMode="auto">
              <a:xfrm>
                <a:off x="391" y="374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0" name="Text Box 260"/>
              <p:cNvSpPr txBox="1">
                <a:spLocks noChangeArrowheads="1"/>
              </p:cNvSpPr>
              <p:nvPr/>
            </p:nvSpPr>
            <p:spPr bwMode="auto">
              <a:xfrm>
                <a:off x="343" y="71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200</a:t>
                </a:r>
              </a:p>
            </p:txBody>
          </p:sp>
          <p:sp>
            <p:nvSpPr>
              <p:cNvPr id="51461" name="Text Box 261"/>
              <p:cNvSpPr txBox="1">
                <a:spLocks noChangeArrowheads="1"/>
              </p:cNvSpPr>
              <p:nvPr/>
            </p:nvSpPr>
            <p:spPr bwMode="auto">
              <a:xfrm>
                <a:off x="338" y="88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190</a:t>
                </a:r>
              </a:p>
            </p:txBody>
          </p:sp>
          <p:sp>
            <p:nvSpPr>
              <p:cNvPr id="51462" name="Text Box 262"/>
              <p:cNvSpPr txBox="1">
                <a:spLocks noChangeArrowheads="1"/>
              </p:cNvSpPr>
              <p:nvPr/>
            </p:nvSpPr>
            <p:spPr bwMode="auto">
              <a:xfrm>
                <a:off x="338" y="102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180</a:t>
                </a:r>
              </a:p>
            </p:txBody>
          </p:sp>
          <p:sp>
            <p:nvSpPr>
              <p:cNvPr id="51463" name="Text Box 263"/>
              <p:cNvSpPr txBox="1">
                <a:spLocks noChangeArrowheads="1"/>
              </p:cNvSpPr>
              <p:nvPr/>
            </p:nvSpPr>
            <p:spPr bwMode="auto">
              <a:xfrm>
                <a:off x="338" y="120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170</a:t>
                </a:r>
              </a:p>
            </p:txBody>
          </p:sp>
          <p:sp>
            <p:nvSpPr>
              <p:cNvPr id="51464" name="Text Box 264"/>
              <p:cNvSpPr txBox="1">
                <a:spLocks noChangeArrowheads="1"/>
              </p:cNvSpPr>
              <p:nvPr/>
            </p:nvSpPr>
            <p:spPr bwMode="auto">
              <a:xfrm>
                <a:off x="76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5" name="Text Box 265"/>
              <p:cNvSpPr txBox="1">
                <a:spLocks noChangeArrowheads="1"/>
              </p:cNvSpPr>
              <p:nvPr/>
            </p:nvSpPr>
            <p:spPr bwMode="auto">
              <a:xfrm>
                <a:off x="2882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66" name="Text Box 266"/>
              <p:cNvSpPr txBox="1">
                <a:spLocks noChangeArrowheads="1"/>
              </p:cNvSpPr>
              <p:nvPr/>
            </p:nvSpPr>
            <p:spPr bwMode="auto">
              <a:xfrm>
                <a:off x="264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67" name="Text Box 267"/>
              <p:cNvSpPr txBox="1">
                <a:spLocks noChangeArrowheads="1"/>
              </p:cNvSpPr>
              <p:nvPr/>
            </p:nvSpPr>
            <p:spPr bwMode="auto">
              <a:xfrm>
                <a:off x="240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68" name="Text Box 268"/>
              <p:cNvSpPr txBox="1">
                <a:spLocks noChangeArrowheads="1"/>
              </p:cNvSpPr>
              <p:nvPr/>
            </p:nvSpPr>
            <p:spPr bwMode="auto">
              <a:xfrm>
                <a:off x="216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69" name="Text Box 269"/>
              <p:cNvSpPr txBox="1">
                <a:spLocks noChangeArrowheads="1"/>
              </p:cNvSpPr>
              <p:nvPr/>
            </p:nvSpPr>
            <p:spPr bwMode="auto">
              <a:xfrm>
                <a:off x="1973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70" name="Text Box 270"/>
              <p:cNvSpPr txBox="1">
                <a:spLocks noChangeArrowheads="1"/>
              </p:cNvSpPr>
              <p:nvPr/>
            </p:nvSpPr>
            <p:spPr bwMode="auto">
              <a:xfrm>
                <a:off x="172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71" name="Text Box 271"/>
              <p:cNvSpPr txBox="1">
                <a:spLocks noChangeArrowheads="1"/>
              </p:cNvSpPr>
              <p:nvPr/>
            </p:nvSpPr>
            <p:spPr bwMode="auto">
              <a:xfrm>
                <a:off x="1508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72" name="Text Box 272"/>
              <p:cNvSpPr txBox="1">
                <a:spLocks noChangeArrowheads="1"/>
              </p:cNvSpPr>
              <p:nvPr/>
            </p:nvSpPr>
            <p:spPr bwMode="auto">
              <a:xfrm>
                <a:off x="124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73" name="Text Box 273"/>
              <p:cNvSpPr txBox="1">
                <a:spLocks noChangeArrowheads="1"/>
              </p:cNvSpPr>
              <p:nvPr/>
            </p:nvSpPr>
            <p:spPr bwMode="auto">
              <a:xfrm>
                <a:off x="100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74" name="Text Box 274"/>
              <p:cNvSpPr txBox="1">
                <a:spLocks noChangeArrowheads="1"/>
              </p:cNvSpPr>
              <p:nvPr/>
            </p:nvSpPr>
            <p:spPr bwMode="auto">
              <a:xfrm>
                <a:off x="503" y="3975"/>
                <a:ext cx="38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0</a:t>
                </a:r>
              </a:p>
            </p:txBody>
          </p:sp>
          <p:sp>
            <p:nvSpPr>
              <p:cNvPr id="51475" name="Text Box 275"/>
              <p:cNvSpPr txBox="1">
                <a:spLocks noChangeArrowheads="1"/>
              </p:cNvSpPr>
              <p:nvPr/>
            </p:nvSpPr>
            <p:spPr bwMode="auto">
              <a:xfrm>
                <a:off x="1145" y="2678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</a:endParaRPr>
              </a:p>
            </p:txBody>
          </p:sp>
          <p:sp>
            <p:nvSpPr>
              <p:cNvPr id="51476" name="Text Box 276"/>
              <p:cNvSpPr txBox="1">
                <a:spLocks noChangeArrowheads="1"/>
              </p:cNvSpPr>
              <p:nvPr/>
            </p:nvSpPr>
            <p:spPr bwMode="auto">
              <a:xfrm>
                <a:off x="2045" y="2676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Cl</a:t>
                </a:r>
              </a:p>
            </p:txBody>
          </p:sp>
          <p:sp>
            <p:nvSpPr>
              <p:cNvPr id="51477" name="Text Box 277"/>
              <p:cNvSpPr txBox="1">
                <a:spLocks noChangeArrowheads="1"/>
              </p:cNvSpPr>
              <p:nvPr/>
            </p:nvSpPr>
            <p:spPr bwMode="auto">
              <a:xfrm>
                <a:off x="2136" y="3402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</a:rPr>
                  <a:t>NaCl</a:t>
                </a:r>
              </a:p>
            </p:txBody>
          </p:sp>
          <p:sp>
            <p:nvSpPr>
              <p:cNvPr id="51478" name="Freeform 278"/>
              <p:cNvSpPr>
                <a:spLocks/>
              </p:cNvSpPr>
              <p:nvPr/>
            </p:nvSpPr>
            <p:spPr bwMode="auto">
              <a:xfrm>
                <a:off x="684" y="3153"/>
                <a:ext cx="2313" cy="45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79" name="Text Box 279"/>
              <p:cNvSpPr txBox="1">
                <a:spLocks noChangeArrowheads="1"/>
              </p:cNvSpPr>
              <p:nvPr/>
            </p:nvSpPr>
            <p:spPr bwMode="auto">
              <a:xfrm>
                <a:off x="2187" y="3084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</a:rPr>
                  <a:t>KCl</a:t>
                </a:r>
              </a:p>
            </p:txBody>
          </p:sp>
          <p:sp>
            <p:nvSpPr>
              <p:cNvPr id="51480" name="Freeform 280"/>
              <p:cNvSpPr>
                <a:spLocks/>
              </p:cNvSpPr>
              <p:nvPr/>
            </p:nvSpPr>
            <p:spPr bwMode="auto">
              <a:xfrm>
                <a:off x="684" y="3401"/>
                <a:ext cx="2304" cy="528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1" name="Text Box 281"/>
              <p:cNvSpPr txBox="1">
                <a:spLocks noChangeArrowheads="1"/>
              </p:cNvSpPr>
              <p:nvPr/>
            </p:nvSpPr>
            <p:spPr bwMode="auto">
              <a:xfrm>
                <a:off x="1145" y="363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</a:rPr>
                  <a:t>硼酸</a:t>
                </a:r>
              </a:p>
            </p:txBody>
          </p:sp>
          <p:sp>
            <p:nvSpPr>
              <p:cNvPr id="51482" name="Freeform 282"/>
              <p:cNvSpPr>
                <a:spLocks/>
              </p:cNvSpPr>
              <p:nvPr/>
            </p:nvSpPr>
            <p:spPr bwMode="auto">
              <a:xfrm>
                <a:off x="639" y="1117"/>
                <a:ext cx="2358" cy="1814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no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3" name="Text Box 283"/>
              <p:cNvSpPr txBox="1">
                <a:spLocks noChangeArrowheads="1"/>
              </p:cNvSpPr>
              <p:nvPr/>
            </p:nvSpPr>
            <p:spPr bwMode="auto">
              <a:xfrm>
                <a:off x="1145" y="1997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6600"/>
                    </a:solidFill>
                  </a:rPr>
                  <a:t>NaNO</a:t>
                </a:r>
                <a:r>
                  <a:rPr lang="en-US" altLang="zh-CN" sz="2000" baseline="-25000">
                    <a:solidFill>
                      <a:srgbClr val="FF6600"/>
                    </a:solidFill>
                  </a:rPr>
                  <a:t>3</a:t>
                </a:r>
                <a:endParaRPr lang="en-US" altLang="zh-CN" sz="2000">
                  <a:solidFill>
                    <a:srgbClr val="FF6600"/>
                  </a:solidFill>
                </a:endParaRPr>
              </a:p>
            </p:txBody>
          </p:sp>
          <p:sp>
            <p:nvSpPr>
              <p:cNvPr id="51484" name="Freeform 284"/>
              <p:cNvSpPr>
                <a:spLocks/>
              </p:cNvSpPr>
              <p:nvPr/>
            </p:nvSpPr>
            <p:spPr bwMode="auto">
              <a:xfrm>
                <a:off x="684" y="776"/>
                <a:ext cx="499" cy="1384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5" name="Text Box 285"/>
              <p:cNvSpPr txBox="1">
                <a:spLocks noChangeArrowheads="1"/>
              </p:cNvSpPr>
              <p:nvPr/>
            </p:nvSpPr>
            <p:spPr bwMode="auto">
              <a:xfrm>
                <a:off x="691" y="1181"/>
                <a:ext cx="86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NO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3</a:t>
                </a:r>
                <a:endParaRPr lang="en-US" altLang="zh-CN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51486" name="Text Box 286"/>
              <p:cNvSpPr txBox="1">
                <a:spLocks noChangeArrowheads="1"/>
              </p:cNvSpPr>
              <p:nvPr/>
            </p:nvSpPr>
            <p:spPr bwMode="auto">
              <a:xfrm>
                <a:off x="93" y="1797"/>
                <a:ext cx="291" cy="2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/>
                  <a:t>图</a:t>
                </a:r>
                <a:r>
                  <a:rPr lang="en-US" altLang="zh-CN" sz="1800"/>
                  <a:t>9-12 </a:t>
                </a:r>
                <a:r>
                  <a:rPr lang="zh-CN" altLang="en-US" sz="1800"/>
                  <a:t>几种固体物质溶解度曲线</a:t>
                </a:r>
              </a:p>
            </p:txBody>
          </p:sp>
        </p:grpSp>
        <p:sp>
          <p:nvSpPr>
            <p:cNvPr id="296" name="Line 238"/>
            <p:cNvSpPr>
              <a:spLocks noChangeShapeType="1"/>
            </p:cNvSpPr>
            <p:nvPr/>
          </p:nvSpPr>
          <p:spPr bwMode="auto">
            <a:xfrm flipV="1">
              <a:off x="2566988" y="893537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1307"/>
            <p:cNvSpPr>
              <a:spLocks noChangeShapeType="1"/>
            </p:cNvSpPr>
            <p:nvPr/>
          </p:nvSpPr>
          <p:spPr bwMode="auto">
            <a:xfrm>
              <a:off x="2552475" y="6359299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9" name="Text Box 289">
            <a:extLst>
              <a:ext uri="{FF2B5EF4-FFF2-40B4-BE49-F238E27FC236}">
                <a16:creationId xmlns:a16="http://schemas.microsoft.com/office/drawing/2014/main" id="{411EB6F2-BA7F-4079-BD7A-8A92E3F00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815882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4</a:t>
            </a:r>
            <a:r>
              <a:rPr lang="zh-CN" altLang="en-US" sz="2800" dirty="0"/>
              <a:t>）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曲线</a:t>
            </a:r>
            <a:r>
              <a:rPr lang="zh-CN" altLang="en-US" sz="2800" dirty="0">
                <a:solidFill>
                  <a:srgbClr val="FF0000"/>
                </a:solidFill>
                <a:latin typeface="宋体" charset="-122"/>
              </a:rPr>
              <a:t>上</a:t>
            </a:r>
            <a:r>
              <a:rPr lang="zh-CN" altLang="en-US" sz="2800" dirty="0">
                <a:solidFill>
                  <a:srgbClr val="006600"/>
                </a:solidFill>
                <a:latin typeface="宋体" charset="-122"/>
              </a:rPr>
              <a:t>及其上方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任意点表示</a:t>
            </a:r>
            <a:r>
              <a:rPr lang="zh-CN" altLang="en-US" sz="2800" dirty="0">
                <a:latin typeface="宋体" charset="-122"/>
              </a:rPr>
              <a:t>：该溶液</a:t>
            </a:r>
            <a:endParaRPr lang="en-US" altLang="zh-CN" sz="2800" dirty="0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charset="-122"/>
              </a:rPr>
              <a:t>     </a:t>
            </a:r>
            <a:r>
              <a:rPr lang="zh-CN" altLang="en-US" sz="2800" dirty="0">
                <a:latin typeface="宋体" charset="-122"/>
              </a:rPr>
              <a:t>此时处于</a:t>
            </a:r>
            <a:r>
              <a:rPr lang="zh-CN" altLang="en-US" sz="2800" dirty="0">
                <a:solidFill>
                  <a:srgbClr val="FF0000"/>
                </a:solidFill>
                <a:latin typeface="宋体" charset="-122"/>
              </a:rPr>
              <a:t>饱和状态</a:t>
            </a:r>
            <a:r>
              <a:rPr lang="zh-CN" altLang="en-US" sz="2800" dirty="0">
                <a:latin typeface="宋体" charset="-122"/>
              </a:rPr>
              <a:t>；曲线下方任意点</a:t>
            </a:r>
            <a:endParaRPr lang="en-US" altLang="zh-CN" sz="2800" dirty="0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charset="-122"/>
              </a:rPr>
              <a:t>     </a:t>
            </a:r>
            <a:r>
              <a:rPr lang="zh-CN" altLang="en-US" sz="2800" dirty="0">
                <a:latin typeface="宋体" charset="-122"/>
              </a:rPr>
              <a:t>表示：该</a:t>
            </a:r>
            <a:r>
              <a:rPr lang="zh-CN" altLang="en-US" sz="2800" dirty="0"/>
              <a:t>溶液此时</a:t>
            </a:r>
            <a:r>
              <a:rPr lang="zh-CN" altLang="en-US" sz="2800" dirty="0">
                <a:latin typeface="宋体" charset="-122"/>
              </a:rPr>
              <a:t>处于</a:t>
            </a:r>
            <a:r>
              <a:rPr lang="zh-CN" altLang="en-US" sz="2800" dirty="0">
                <a:solidFill>
                  <a:srgbClr val="FF0000"/>
                </a:solidFill>
                <a:latin typeface="宋体" charset="-122"/>
              </a:rPr>
              <a:t>不饱和状态</a:t>
            </a:r>
            <a:r>
              <a:rPr lang="zh-CN" altLang="en-US" sz="2800" dirty="0">
                <a:latin typeface="宋体" charset="-122"/>
              </a:rPr>
              <a:t>；</a:t>
            </a:r>
            <a:endParaRPr lang="zh-CN" altLang="en-US" sz="2800" dirty="0"/>
          </a:p>
        </p:txBody>
      </p:sp>
      <p:sp>
        <p:nvSpPr>
          <p:cNvPr id="305" name="Text Box 289">
            <a:extLst>
              <a:ext uri="{FF2B5EF4-FFF2-40B4-BE49-F238E27FC236}">
                <a16:creationId xmlns:a16="http://schemas.microsoft.com/office/drawing/2014/main" id="{60AAF090-9537-4C37-94F2-A234E3B2D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3053278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5</a:t>
            </a:r>
            <a:r>
              <a:rPr lang="zh-CN" altLang="en-US" sz="2800" dirty="0"/>
              <a:t>）根据物质在</a:t>
            </a:r>
            <a:r>
              <a:rPr lang="en-US" altLang="zh-CN" sz="2800" dirty="0">
                <a:solidFill>
                  <a:srgbClr val="FF0000"/>
                </a:solidFill>
              </a:rPr>
              <a:t>20℃</a:t>
            </a:r>
            <a:r>
              <a:rPr lang="zh-CN" altLang="en-US" sz="2800" dirty="0"/>
              <a:t>时的溶解度判断其溶</a:t>
            </a:r>
            <a:endParaRPr lang="en-US" altLang="zh-CN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          </a:t>
            </a:r>
            <a:r>
              <a:rPr lang="zh-CN" altLang="en-US" sz="2800" dirty="0"/>
              <a:t>解性。</a:t>
            </a:r>
          </a:p>
        </p:txBody>
      </p:sp>
    </p:spTree>
    <p:extLst>
      <p:ext uri="{BB962C8B-B14F-4D97-AF65-F5344CB8AC3E}">
        <p14:creationId xmlns:p14="http://schemas.microsoft.com/office/powerpoint/2010/main" val="405153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 animBg="1" autoUpdateAnimBg="0"/>
      <p:bldP spid="30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88" name="Text Box 288"/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线</a:t>
            </a:r>
            <a:r>
              <a:rPr lang="zh-CN" altLang="en-US" sz="2800" dirty="0"/>
              <a:t>”的含义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53E60F9-5FE2-4B37-AF83-E9133465C1D7}"/>
              </a:ext>
            </a:extLst>
          </p:cNvPr>
          <p:cNvGrpSpPr/>
          <p:nvPr/>
        </p:nvGrpSpPr>
        <p:grpSpPr>
          <a:xfrm>
            <a:off x="47328" y="1020363"/>
            <a:ext cx="6597650" cy="5793013"/>
            <a:chOff x="1591067" y="893537"/>
            <a:chExt cx="6597650" cy="5793013"/>
          </a:xfrm>
        </p:grpSpPr>
        <p:grpSp>
          <p:nvGrpSpPr>
            <p:cNvPr id="51202" name="Group 2"/>
            <p:cNvGrpSpPr>
              <a:grpSpLocks/>
            </p:cNvGrpSpPr>
            <p:nvPr/>
          </p:nvGrpSpPr>
          <p:grpSpPr bwMode="auto">
            <a:xfrm>
              <a:off x="1591067" y="1138238"/>
              <a:ext cx="6597650" cy="5548312"/>
              <a:chOff x="66" y="717"/>
              <a:chExt cx="4156" cy="3495"/>
            </a:xfrm>
          </p:grpSpPr>
          <p:grpSp>
            <p:nvGrpSpPr>
              <p:cNvPr id="51203" name="Group 3"/>
              <p:cNvGrpSpPr>
                <a:grpSpLocks/>
              </p:cNvGrpSpPr>
              <p:nvPr/>
            </p:nvGrpSpPr>
            <p:grpSpPr bwMode="auto">
              <a:xfrm>
                <a:off x="679" y="820"/>
                <a:ext cx="2314" cy="3175"/>
                <a:chOff x="743" y="415"/>
                <a:chExt cx="2314" cy="3175"/>
              </a:xfrm>
            </p:grpSpPr>
            <p:sp>
              <p:nvSpPr>
                <p:cNvPr id="51204" name="Rectangle 4"/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5" name="Rectangle 5"/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6" name="Rectangle 6"/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7" name="Rectangle 7"/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8" name="Rectangle 8"/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9" name="Rectangle 9"/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0" name="Rectangle 10"/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1" name="Rectangle 11"/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2" name="Rectangle 12"/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3" name="Rectangle 13"/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5" name="Rectangle 15"/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6" name="Rectangle 16"/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7" name="Rectangle 17"/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9" name="Rectangle 19"/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0" name="Rectangle 20"/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1" name="Rectangle 21"/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2" name="Rectangle 22"/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3" name="Rectangle 23"/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4" name="Rectangle 24"/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5" name="Rectangle 25"/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6" name="Rectangle 26"/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8" name="Rectangle 28"/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9" name="Rectangle 29"/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0" name="Rectangle 30"/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1" name="Rectangle 31"/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2" name="Rectangle 32"/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3" name="Rectangle 33"/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4" name="Rectangle 34"/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5" name="Rectangle 35"/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6" name="Rectangle 36"/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7" name="Rectangle 37"/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8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9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0" name="Rectangle 40"/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1" name="Rectangle 41"/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2" name="Rectangle 42"/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3" name="Rectangle 43"/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4" name="Rectangle 44"/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5" name="Rectangle 45"/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6" name="Rectangle 46"/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7" name="Rectangle 47"/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8" name="Rectangle 48"/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9" name="Rectangle 49"/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0" name="Rectangle 50"/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1" name="Rectangle 51"/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2" name="Rectangle 52"/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3" name="Rectangle 53"/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4" name="Rectangle 54"/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5" name="Rectangle 55"/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6" name="Rectangle 56"/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7" name="Rectangle 57"/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8" name="Rectangle 58"/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9" name="Rectangle 59"/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0" name="Rectangle 60"/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1" name="Rectangle 61"/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2" name="Rectangle 62"/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3" name="Rectangle 63"/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4" name="Rectangle 64"/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5" name="Rectangle 65"/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6" name="Rectangle 66"/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7" name="Rectangle 67"/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0" name="Rectangle 70"/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1" name="Rectangle 71"/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2" name="Rectangle 72"/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3" name="Rectangle 73"/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4" name="Rectangle 74"/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5" name="Rectangle 75"/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6" name="Rectangle 76"/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7" name="Rectangle 77"/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8" name="Rectangle 78"/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9" name="Rectangle 79"/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0" name="Rectangle 80"/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1" name="Rectangle 81"/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2" name="Rectangle 82"/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4" name="Rectangle 84"/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5" name="Rectangle 85"/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6" name="Rectangle 86"/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7" name="Rectangle 87"/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8" name="Rectangle 88"/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9" name="Rectangle 89"/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0" name="Rectangle 90"/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1" name="Rectangle 91"/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2" name="Rectangle 92"/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3" name="Rectangle 93"/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4" name="Rectangle 94"/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5" name="Rectangle 95"/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6" name="Rectangle 96"/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7" name="Rectangle 97"/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8" name="Rectangle 98"/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9" name="Rectangle 99"/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0" name="Rectangle 100"/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3" name="Rectangle 103"/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6" name="Rectangle 106"/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7" name="Rectangle 107"/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0" name="Rectangle 110"/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1" name="Rectangle 111"/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2" name="Rectangle 112"/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3" name="Rectangle 113"/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4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5" name="Rectangle 115"/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6" name="Rectangle 116"/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7" name="Rectangle 117"/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8" name="Rectangle 118"/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9" name="Rectangle 119"/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0" name="Rectangle 120"/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2" name="Rectangle 122"/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3" name="Rectangle 123"/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4" name="Rectangle 124"/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5" name="Rectangle 125"/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6" name="Rectangle 126"/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7" name="Rectangle 127"/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8" name="Rectangle 128"/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9" name="Rectangle 129"/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0" name="Rectangle 130"/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1" name="Rectangle 131"/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2" name="Rectangle 132"/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3" name="Rectangle 133"/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4" name="Rectangle 134"/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5" name="Rectangle 135"/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6" name="Rectangle 136"/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7" name="Rectangle 137"/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8" name="Rectangle 138"/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9" name="Rectangle 139"/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0" name="Rectangle 140"/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1" name="Rectangle 141"/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2" name="Rectangle 142"/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3" name="Rectangle 143"/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4" name="Rectangle 144"/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6" name="Rectangle 146"/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7" name="Rectangle 147"/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8" name="Rectangle 148"/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9" name="Rectangle 149"/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0" name="Rectangle 150"/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1" name="Rectangle 151"/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2" name="Rectangle 152"/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3" name="Rectangle 153"/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4" name="Rectangle 154"/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5" name="Rectangle 155"/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6" name="Rectangle 156"/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8" name="Rectangle 158"/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9" name="Rectangle 159"/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0" name="Rectangle 160"/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1" name="Rectangle 161"/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2" name="Rectangle 162"/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3" name="Rectangle 163"/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4" name="Rectangle 164"/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5" name="Rectangle 165"/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6" name="Rectangle 166"/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7" name="Rectangle 167"/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8" name="Rectangle 168"/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9" name="Rectangle 169"/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0" name="Rectangle 170"/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1" name="Rectangle 171"/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2" name="Rectangle 172"/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3" name="Rectangle 173"/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4" name="Rectangle 174"/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5" name="Rectangle 175"/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6" name="Rectangle 176"/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7" name="Rectangle 177"/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8" name="Rectangle 178"/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9" name="Rectangle 179"/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0" name="Rectangle 180"/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1" name="Rectangle 181"/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2" name="Rectangle 182"/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3" name="Rectangle 183"/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4" name="Rectangle 184"/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5" name="Rectangle 185"/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6" name="Rectangle 186"/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7" name="Rectangle 187"/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8" name="Rectangle 188"/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9" name="Rectangle 189"/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0" name="Rectangle 190"/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1" name="Rectangle 191"/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2" name="Rectangle 192"/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3" name="Rectangle 193"/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4" name="Rectangle 194"/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5" name="Rectangle 195"/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6" name="Rectangle 196"/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7" name="Rectangle 197"/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8" name="Rectangle 198"/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9" name="Rectangle 199"/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0" name="Rectangle 200"/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1" name="Rectangle 201"/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2" name="Rectangle 202"/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3" name="Rectangle 203"/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4" name="Line 204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5" name="Line 205"/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6" name="Line 206"/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7" name="Line 207"/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8" name="Line 208"/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9" name="Line 209"/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0" name="Line 210"/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1" name="Line 211"/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2" name="Line 212"/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3" name="Line 213"/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4" name="Line 214"/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5" name="Line 215"/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6" name="Line 216"/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7" name="Line 217"/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8" name="Line 218"/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9" name="Line 219"/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0" name="Line 220"/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1" name="Line 221"/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2" name="Line 222"/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3" name="Line 223"/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4" name="Line 224"/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5" name="Line 225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6" name="Line 226"/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7" name="Line 227"/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8" name="Line 228"/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9" name="Line 229"/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0" name="Line 230"/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1" name="Line 231"/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2" name="Line 232"/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3" name="Line 233"/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4" name="Line 234"/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5" name="Line 235"/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</p:grpSp>
          <p:sp>
            <p:nvSpPr>
              <p:cNvPr id="51438" name="Freeform 238"/>
              <p:cNvSpPr>
                <a:spLocks/>
              </p:cNvSpPr>
              <p:nvPr/>
            </p:nvSpPr>
            <p:spPr bwMode="auto">
              <a:xfrm>
                <a:off x="679" y="817"/>
                <a:ext cx="2087" cy="2993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no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9" name="Freeform 239"/>
              <p:cNvSpPr>
                <a:spLocks/>
              </p:cNvSpPr>
              <p:nvPr/>
            </p:nvSpPr>
            <p:spPr bwMode="auto">
              <a:xfrm>
                <a:off x="679" y="3409"/>
                <a:ext cx="2304" cy="56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0" name="Freeform 240"/>
              <p:cNvSpPr>
                <a:spLocks/>
              </p:cNvSpPr>
              <p:nvPr/>
            </p:nvSpPr>
            <p:spPr bwMode="auto">
              <a:xfrm>
                <a:off x="684" y="2790"/>
                <a:ext cx="2313" cy="771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1" name="Text Box 241"/>
              <p:cNvSpPr txBox="1">
                <a:spLocks noChangeArrowheads="1"/>
              </p:cNvSpPr>
              <p:nvPr/>
            </p:nvSpPr>
            <p:spPr bwMode="auto">
              <a:xfrm>
                <a:off x="66" y="907"/>
                <a:ext cx="291" cy="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溶解度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(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克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)</a:t>
                </a:r>
              </a:p>
            </p:txBody>
          </p:sp>
          <p:sp>
            <p:nvSpPr>
              <p:cNvPr id="51442" name="Text Box 242"/>
              <p:cNvSpPr txBox="1">
                <a:spLocks noChangeArrowheads="1"/>
              </p:cNvSpPr>
              <p:nvPr/>
            </p:nvSpPr>
            <p:spPr bwMode="auto">
              <a:xfrm>
                <a:off x="3224" y="3884"/>
                <a:ext cx="99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温度（ 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ºC</a:t>
                </a:r>
                <a:r>
                  <a:rPr lang="en-US" altLang="zh-CN" sz="1800"/>
                  <a:t> 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）</a:t>
                </a:r>
              </a:p>
            </p:txBody>
          </p:sp>
          <p:sp>
            <p:nvSpPr>
              <p:cNvPr id="51443" name="Text Box 243"/>
              <p:cNvSpPr txBox="1">
                <a:spLocks noChangeArrowheads="1"/>
              </p:cNvSpPr>
              <p:nvPr/>
            </p:nvSpPr>
            <p:spPr bwMode="auto">
              <a:xfrm>
                <a:off x="295" y="1341"/>
                <a:ext cx="52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sp>
            <p:nvSpPr>
              <p:cNvPr id="51444" name="Text Box 244"/>
              <p:cNvSpPr txBox="1">
                <a:spLocks noChangeArrowheads="1"/>
              </p:cNvSpPr>
              <p:nvPr/>
            </p:nvSpPr>
            <p:spPr bwMode="auto">
              <a:xfrm>
                <a:off x="343" y="1384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160</a:t>
                </a:r>
              </a:p>
            </p:txBody>
          </p:sp>
          <p:sp>
            <p:nvSpPr>
              <p:cNvPr id="51445" name="Text Box 245"/>
              <p:cNvSpPr txBox="1">
                <a:spLocks noChangeArrowheads="1"/>
              </p:cNvSpPr>
              <p:nvPr/>
            </p:nvSpPr>
            <p:spPr bwMode="auto">
              <a:xfrm>
                <a:off x="338" y="156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150</a:t>
                </a:r>
              </a:p>
            </p:txBody>
          </p:sp>
          <p:sp>
            <p:nvSpPr>
              <p:cNvPr id="51446" name="Text Box 246"/>
              <p:cNvSpPr txBox="1">
                <a:spLocks noChangeArrowheads="1"/>
              </p:cNvSpPr>
              <p:nvPr/>
            </p:nvSpPr>
            <p:spPr bwMode="auto">
              <a:xfrm>
                <a:off x="338" y="170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140</a:t>
                </a:r>
              </a:p>
            </p:txBody>
          </p:sp>
          <p:sp>
            <p:nvSpPr>
              <p:cNvPr id="51447" name="Text Box 247"/>
              <p:cNvSpPr txBox="1">
                <a:spLocks noChangeArrowheads="1"/>
              </p:cNvSpPr>
              <p:nvPr/>
            </p:nvSpPr>
            <p:spPr bwMode="auto">
              <a:xfrm>
                <a:off x="343" y="1842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130</a:t>
                </a:r>
              </a:p>
            </p:txBody>
          </p:sp>
          <p:sp>
            <p:nvSpPr>
              <p:cNvPr id="51448" name="Text Box 248"/>
              <p:cNvSpPr txBox="1">
                <a:spLocks noChangeArrowheads="1"/>
              </p:cNvSpPr>
              <p:nvPr/>
            </p:nvSpPr>
            <p:spPr bwMode="auto">
              <a:xfrm>
                <a:off x="343" y="197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120</a:t>
                </a:r>
              </a:p>
            </p:txBody>
          </p:sp>
          <p:sp>
            <p:nvSpPr>
              <p:cNvPr id="51449" name="Text Box 249"/>
              <p:cNvSpPr txBox="1">
                <a:spLocks noChangeArrowheads="1"/>
              </p:cNvSpPr>
              <p:nvPr/>
            </p:nvSpPr>
            <p:spPr bwMode="auto">
              <a:xfrm>
                <a:off x="343" y="215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110</a:t>
                </a:r>
              </a:p>
            </p:txBody>
          </p:sp>
          <p:sp>
            <p:nvSpPr>
              <p:cNvPr id="51450" name="Text Box 250"/>
              <p:cNvSpPr txBox="1">
                <a:spLocks noChangeArrowheads="1"/>
              </p:cNvSpPr>
              <p:nvPr/>
            </p:nvSpPr>
            <p:spPr bwMode="auto">
              <a:xfrm>
                <a:off x="343" y="234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51" name="Text Box 251"/>
              <p:cNvSpPr txBox="1">
                <a:spLocks noChangeArrowheads="1"/>
              </p:cNvSpPr>
              <p:nvPr/>
            </p:nvSpPr>
            <p:spPr bwMode="auto">
              <a:xfrm>
                <a:off x="391" y="249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52" name="Text Box 252"/>
              <p:cNvSpPr txBox="1">
                <a:spLocks noChangeArrowheads="1"/>
              </p:cNvSpPr>
              <p:nvPr/>
            </p:nvSpPr>
            <p:spPr bwMode="auto">
              <a:xfrm>
                <a:off x="383" y="265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53" name="Text Box 253"/>
              <p:cNvSpPr txBox="1">
                <a:spLocks noChangeArrowheads="1"/>
              </p:cNvSpPr>
              <p:nvPr/>
            </p:nvSpPr>
            <p:spPr bwMode="auto">
              <a:xfrm>
                <a:off x="383" y="283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54" name="Text Box 254"/>
              <p:cNvSpPr txBox="1">
                <a:spLocks noChangeArrowheads="1"/>
              </p:cNvSpPr>
              <p:nvPr/>
            </p:nvSpPr>
            <p:spPr bwMode="auto">
              <a:xfrm>
                <a:off x="383" y="2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55" name="Text Box 255"/>
              <p:cNvSpPr txBox="1">
                <a:spLocks noChangeArrowheads="1"/>
              </p:cNvSpPr>
              <p:nvPr/>
            </p:nvSpPr>
            <p:spPr bwMode="auto">
              <a:xfrm>
                <a:off x="383" y="315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56" name="Text Box 256"/>
              <p:cNvSpPr txBox="1">
                <a:spLocks noChangeArrowheads="1"/>
              </p:cNvSpPr>
              <p:nvPr/>
            </p:nvSpPr>
            <p:spPr bwMode="auto">
              <a:xfrm>
                <a:off x="383" y="328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57" name="Text Box 257"/>
              <p:cNvSpPr txBox="1">
                <a:spLocks noChangeArrowheads="1"/>
              </p:cNvSpPr>
              <p:nvPr/>
            </p:nvSpPr>
            <p:spPr bwMode="auto">
              <a:xfrm>
                <a:off x="391" y="342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58" name="Text Box 258"/>
              <p:cNvSpPr txBox="1">
                <a:spLocks noChangeArrowheads="1"/>
              </p:cNvSpPr>
              <p:nvPr/>
            </p:nvSpPr>
            <p:spPr bwMode="auto">
              <a:xfrm>
                <a:off x="391" y="356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59" name="Text Box 259"/>
              <p:cNvSpPr txBox="1">
                <a:spLocks noChangeArrowheads="1"/>
              </p:cNvSpPr>
              <p:nvPr/>
            </p:nvSpPr>
            <p:spPr bwMode="auto">
              <a:xfrm>
                <a:off x="391" y="374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0" name="Text Box 260"/>
              <p:cNvSpPr txBox="1">
                <a:spLocks noChangeArrowheads="1"/>
              </p:cNvSpPr>
              <p:nvPr/>
            </p:nvSpPr>
            <p:spPr bwMode="auto">
              <a:xfrm>
                <a:off x="343" y="71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200</a:t>
                </a:r>
              </a:p>
            </p:txBody>
          </p:sp>
          <p:sp>
            <p:nvSpPr>
              <p:cNvPr id="51461" name="Text Box 261"/>
              <p:cNvSpPr txBox="1">
                <a:spLocks noChangeArrowheads="1"/>
              </p:cNvSpPr>
              <p:nvPr/>
            </p:nvSpPr>
            <p:spPr bwMode="auto">
              <a:xfrm>
                <a:off x="338" y="88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190</a:t>
                </a:r>
              </a:p>
            </p:txBody>
          </p:sp>
          <p:sp>
            <p:nvSpPr>
              <p:cNvPr id="51462" name="Text Box 262"/>
              <p:cNvSpPr txBox="1">
                <a:spLocks noChangeArrowheads="1"/>
              </p:cNvSpPr>
              <p:nvPr/>
            </p:nvSpPr>
            <p:spPr bwMode="auto">
              <a:xfrm>
                <a:off x="338" y="102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180</a:t>
                </a:r>
              </a:p>
            </p:txBody>
          </p:sp>
          <p:sp>
            <p:nvSpPr>
              <p:cNvPr id="51463" name="Text Box 263"/>
              <p:cNvSpPr txBox="1">
                <a:spLocks noChangeArrowheads="1"/>
              </p:cNvSpPr>
              <p:nvPr/>
            </p:nvSpPr>
            <p:spPr bwMode="auto">
              <a:xfrm>
                <a:off x="338" y="120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170</a:t>
                </a:r>
              </a:p>
            </p:txBody>
          </p:sp>
          <p:sp>
            <p:nvSpPr>
              <p:cNvPr id="51464" name="Text Box 264"/>
              <p:cNvSpPr txBox="1">
                <a:spLocks noChangeArrowheads="1"/>
              </p:cNvSpPr>
              <p:nvPr/>
            </p:nvSpPr>
            <p:spPr bwMode="auto">
              <a:xfrm>
                <a:off x="76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5" name="Text Box 265"/>
              <p:cNvSpPr txBox="1">
                <a:spLocks noChangeArrowheads="1"/>
              </p:cNvSpPr>
              <p:nvPr/>
            </p:nvSpPr>
            <p:spPr bwMode="auto">
              <a:xfrm>
                <a:off x="2882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66" name="Text Box 266"/>
              <p:cNvSpPr txBox="1">
                <a:spLocks noChangeArrowheads="1"/>
              </p:cNvSpPr>
              <p:nvPr/>
            </p:nvSpPr>
            <p:spPr bwMode="auto">
              <a:xfrm>
                <a:off x="264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67" name="Text Box 267"/>
              <p:cNvSpPr txBox="1">
                <a:spLocks noChangeArrowheads="1"/>
              </p:cNvSpPr>
              <p:nvPr/>
            </p:nvSpPr>
            <p:spPr bwMode="auto">
              <a:xfrm>
                <a:off x="240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68" name="Text Box 268"/>
              <p:cNvSpPr txBox="1">
                <a:spLocks noChangeArrowheads="1"/>
              </p:cNvSpPr>
              <p:nvPr/>
            </p:nvSpPr>
            <p:spPr bwMode="auto">
              <a:xfrm>
                <a:off x="216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69" name="Text Box 269"/>
              <p:cNvSpPr txBox="1">
                <a:spLocks noChangeArrowheads="1"/>
              </p:cNvSpPr>
              <p:nvPr/>
            </p:nvSpPr>
            <p:spPr bwMode="auto">
              <a:xfrm>
                <a:off x="1973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70" name="Text Box 270"/>
              <p:cNvSpPr txBox="1">
                <a:spLocks noChangeArrowheads="1"/>
              </p:cNvSpPr>
              <p:nvPr/>
            </p:nvSpPr>
            <p:spPr bwMode="auto">
              <a:xfrm>
                <a:off x="172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71" name="Text Box 271"/>
              <p:cNvSpPr txBox="1">
                <a:spLocks noChangeArrowheads="1"/>
              </p:cNvSpPr>
              <p:nvPr/>
            </p:nvSpPr>
            <p:spPr bwMode="auto">
              <a:xfrm>
                <a:off x="1508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72" name="Text Box 272"/>
              <p:cNvSpPr txBox="1">
                <a:spLocks noChangeArrowheads="1"/>
              </p:cNvSpPr>
              <p:nvPr/>
            </p:nvSpPr>
            <p:spPr bwMode="auto">
              <a:xfrm>
                <a:off x="124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73" name="Text Box 273"/>
              <p:cNvSpPr txBox="1">
                <a:spLocks noChangeArrowheads="1"/>
              </p:cNvSpPr>
              <p:nvPr/>
            </p:nvSpPr>
            <p:spPr bwMode="auto">
              <a:xfrm>
                <a:off x="100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74" name="Text Box 274"/>
              <p:cNvSpPr txBox="1">
                <a:spLocks noChangeArrowheads="1"/>
              </p:cNvSpPr>
              <p:nvPr/>
            </p:nvSpPr>
            <p:spPr bwMode="auto">
              <a:xfrm>
                <a:off x="503" y="3975"/>
                <a:ext cx="38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0</a:t>
                </a:r>
              </a:p>
            </p:txBody>
          </p:sp>
          <p:sp>
            <p:nvSpPr>
              <p:cNvPr id="51475" name="Text Box 275"/>
              <p:cNvSpPr txBox="1">
                <a:spLocks noChangeArrowheads="1"/>
              </p:cNvSpPr>
              <p:nvPr/>
            </p:nvSpPr>
            <p:spPr bwMode="auto">
              <a:xfrm>
                <a:off x="1145" y="2678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</a:endParaRPr>
              </a:p>
            </p:txBody>
          </p:sp>
          <p:sp>
            <p:nvSpPr>
              <p:cNvPr id="51476" name="Text Box 276"/>
              <p:cNvSpPr txBox="1">
                <a:spLocks noChangeArrowheads="1"/>
              </p:cNvSpPr>
              <p:nvPr/>
            </p:nvSpPr>
            <p:spPr bwMode="auto">
              <a:xfrm>
                <a:off x="2045" y="2676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Cl</a:t>
                </a:r>
              </a:p>
            </p:txBody>
          </p:sp>
          <p:sp>
            <p:nvSpPr>
              <p:cNvPr id="51477" name="Text Box 277"/>
              <p:cNvSpPr txBox="1">
                <a:spLocks noChangeArrowheads="1"/>
              </p:cNvSpPr>
              <p:nvPr/>
            </p:nvSpPr>
            <p:spPr bwMode="auto">
              <a:xfrm>
                <a:off x="2136" y="3402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</a:rPr>
                  <a:t>NaCl</a:t>
                </a:r>
              </a:p>
            </p:txBody>
          </p:sp>
          <p:sp>
            <p:nvSpPr>
              <p:cNvPr id="51478" name="Freeform 278"/>
              <p:cNvSpPr>
                <a:spLocks/>
              </p:cNvSpPr>
              <p:nvPr/>
            </p:nvSpPr>
            <p:spPr bwMode="auto">
              <a:xfrm>
                <a:off x="684" y="3153"/>
                <a:ext cx="2313" cy="45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79" name="Text Box 279"/>
              <p:cNvSpPr txBox="1">
                <a:spLocks noChangeArrowheads="1"/>
              </p:cNvSpPr>
              <p:nvPr/>
            </p:nvSpPr>
            <p:spPr bwMode="auto">
              <a:xfrm>
                <a:off x="2187" y="3084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</a:rPr>
                  <a:t>KCl</a:t>
                </a:r>
              </a:p>
            </p:txBody>
          </p:sp>
          <p:sp>
            <p:nvSpPr>
              <p:cNvPr id="51480" name="Freeform 280"/>
              <p:cNvSpPr>
                <a:spLocks/>
              </p:cNvSpPr>
              <p:nvPr/>
            </p:nvSpPr>
            <p:spPr bwMode="auto">
              <a:xfrm>
                <a:off x="684" y="3401"/>
                <a:ext cx="2304" cy="528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1" name="Text Box 281"/>
              <p:cNvSpPr txBox="1">
                <a:spLocks noChangeArrowheads="1"/>
              </p:cNvSpPr>
              <p:nvPr/>
            </p:nvSpPr>
            <p:spPr bwMode="auto">
              <a:xfrm>
                <a:off x="1145" y="363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</a:rPr>
                  <a:t>硼酸</a:t>
                </a:r>
              </a:p>
            </p:txBody>
          </p:sp>
          <p:sp>
            <p:nvSpPr>
              <p:cNvPr id="51482" name="Freeform 282"/>
              <p:cNvSpPr>
                <a:spLocks/>
              </p:cNvSpPr>
              <p:nvPr/>
            </p:nvSpPr>
            <p:spPr bwMode="auto">
              <a:xfrm>
                <a:off x="639" y="1117"/>
                <a:ext cx="2358" cy="1814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no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3" name="Text Box 283"/>
              <p:cNvSpPr txBox="1">
                <a:spLocks noChangeArrowheads="1"/>
              </p:cNvSpPr>
              <p:nvPr/>
            </p:nvSpPr>
            <p:spPr bwMode="auto">
              <a:xfrm>
                <a:off x="1145" y="1997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6600"/>
                    </a:solidFill>
                  </a:rPr>
                  <a:t>NaNO</a:t>
                </a:r>
                <a:r>
                  <a:rPr lang="en-US" altLang="zh-CN" sz="2000" baseline="-25000">
                    <a:solidFill>
                      <a:srgbClr val="FF6600"/>
                    </a:solidFill>
                  </a:rPr>
                  <a:t>3</a:t>
                </a:r>
                <a:endParaRPr lang="en-US" altLang="zh-CN" sz="2000">
                  <a:solidFill>
                    <a:srgbClr val="FF6600"/>
                  </a:solidFill>
                </a:endParaRPr>
              </a:p>
            </p:txBody>
          </p:sp>
          <p:sp>
            <p:nvSpPr>
              <p:cNvPr id="51484" name="Freeform 284"/>
              <p:cNvSpPr>
                <a:spLocks/>
              </p:cNvSpPr>
              <p:nvPr/>
            </p:nvSpPr>
            <p:spPr bwMode="auto">
              <a:xfrm>
                <a:off x="684" y="776"/>
                <a:ext cx="499" cy="1384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5" name="Text Box 285"/>
              <p:cNvSpPr txBox="1">
                <a:spLocks noChangeArrowheads="1"/>
              </p:cNvSpPr>
              <p:nvPr/>
            </p:nvSpPr>
            <p:spPr bwMode="auto">
              <a:xfrm>
                <a:off x="691" y="1181"/>
                <a:ext cx="86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NO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3</a:t>
                </a:r>
                <a:endParaRPr lang="en-US" altLang="zh-CN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51486" name="Text Box 286"/>
              <p:cNvSpPr txBox="1">
                <a:spLocks noChangeArrowheads="1"/>
              </p:cNvSpPr>
              <p:nvPr/>
            </p:nvSpPr>
            <p:spPr bwMode="auto">
              <a:xfrm>
                <a:off x="93" y="1797"/>
                <a:ext cx="291" cy="2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/>
                  <a:t>图</a:t>
                </a:r>
                <a:r>
                  <a:rPr lang="en-US" altLang="zh-CN" sz="1800"/>
                  <a:t>9-12 </a:t>
                </a:r>
                <a:r>
                  <a:rPr lang="zh-CN" altLang="en-US" sz="1800"/>
                  <a:t>几种固体物质溶解度曲线</a:t>
                </a:r>
              </a:p>
            </p:txBody>
          </p:sp>
        </p:grpSp>
        <p:sp>
          <p:nvSpPr>
            <p:cNvPr id="296" name="Line 238"/>
            <p:cNvSpPr>
              <a:spLocks noChangeShapeType="1"/>
            </p:cNvSpPr>
            <p:nvPr/>
          </p:nvSpPr>
          <p:spPr bwMode="auto">
            <a:xfrm flipV="1">
              <a:off x="2566988" y="893537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1307"/>
            <p:cNvSpPr>
              <a:spLocks noChangeShapeType="1"/>
            </p:cNvSpPr>
            <p:nvPr/>
          </p:nvSpPr>
          <p:spPr bwMode="auto">
            <a:xfrm>
              <a:off x="2552475" y="6359299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9" name="Text Box 289">
            <a:extLst>
              <a:ext uri="{FF2B5EF4-FFF2-40B4-BE49-F238E27FC236}">
                <a16:creationId xmlns:a16="http://schemas.microsoft.com/office/drawing/2014/main" id="{411EB6F2-BA7F-4079-BD7A-8A92E3F00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）由曲</a:t>
            </a:r>
            <a:r>
              <a:rPr lang="zh-CN" altLang="en-US" sz="2800" dirty="0">
                <a:solidFill>
                  <a:srgbClr val="FF0000"/>
                </a:solidFill>
              </a:rPr>
              <a:t>线</a:t>
            </a:r>
            <a:r>
              <a:rPr lang="zh-CN" altLang="en-US" sz="2800" dirty="0"/>
              <a:t>可以看出该物质的溶解度随温</a:t>
            </a:r>
            <a:endParaRPr lang="en-US" altLang="zh-CN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          </a:t>
            </a:r>
            <a:r>
              <a:rPr lang="zh-CN" altLang="en-US" sz="2800" dirty="0"/>
              <a:t>度变化的规律。</a:t>
            </a:r>
          </a:p>
        </p:txBody>
      </p:sp>
      <p:sp>
        <p:nvSpPr>
          <p:cNvPr id="291" name="Text Box 291">
            <a:extLst>
              <a:ext uri="{FF2B5EF4-FFF2-40B4-BE49-F238E27FC236}">
                <a16:creationId xmlns:a16="http://schemas.microsoft.com/office/drawing/2014/main" id="{D667203E-8338-4AB3-B64B-B762C7FAAF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8940" y="2711278"/>
            <a:ext cx="7221716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zh-CN" sz="2800" dirty="0">
                <a:latin typeface="宋体" charset="-122"/>
              </a:rPr>
              <a:t>6</a:t>
            </a:r>
            <a:r>
              <a:rPr kumimoji="0" lang="zh-CN" altLang="en-US" sz="2800" dirty="0">
                <a:latin typeface="宋体" charset="-122"/>
              </a:rPr>
              <a:t>、</a:t>
            </a:r>
            <a:r>
              <a:rPr lang="zh-CN" altLang="en-US" sz="2800" dirty="0"/>
              <a:t>根据</a:t>
            </a:r>
            <a:r>
              <a:rPr lang="en-US" altLang="zh-CN" sz="2800" dirty="0"/>
              <a:t>KNO</a:t>
            </a:r>
            <a:r>
              <a:rPr lang="en-US" altLang="zh-CN" sz="2800" baseline="-25000" dirty="0"/>
              <a:t>3</a:t>
            </a:r>
            <a:r>
              <a:rPr lang="zh-CN" altLang="en-US" sz="2800" dirty="0"/>
              <a:t>的溶解度曲线，你能得出的结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   </a:t>
            </a:r>
            <a:r>
              <a:rPr lang="zh-CN" altLang="en-US" sz="2800" dirty="0"/>
              <a:t>论是：</a:t>
            </a:r>
            <a:r>
              <a:rPr lang="en-US" altLang="zh-CN" sz="2800" b="0" dirty="0"/>
              <a:t>____________________________</a:t>
            </a:r>
            <a:r>
              <a:rPr lang="zh-CN" altLang="en-US" sz="2800" b="0" dirty="0"/>
              <a:t>。</a:t>
            </a:r>
            <a:endParaRPr lang="en-US" altLang="zh-CN" sz="2800" b="0" dirty="0"/>
          </a:p>
        </p:txBody>
      </p:sp>
      <p:sp>
        <p:nvSpPr>
          <p:cNvPr id="292" name="Text Box 294">
            <a:extLst>
              <a:ext uri="{FF2B5EF4-FFF2-40B4-BE49-F238E27FC236}">
                <a16:creationId xmlns:a16="http://schemas.microsoft.com/office/drawing/2014/main" id="{2C04B6E6-BA83-4385-AEA8-779307C64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640" y="2204864"/>
            <a:ext cx="2260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99"/>
                </a:solidFill>
              </a:rPr>
              <a:t>【</a:t>
            </a:r>
            <a:r>
              <a:rPr lang="zh-CN" altLang="en-US" sz="2800" dirty="0">
                <a:solidFill>
                  <a:srgbClr val="000099"/>
                </a:solidFill>
              </a:rPr>
              <a:t>练习</a:t>
            </a:r>
            <a:r>
              <a:rPr lang="en-US" altLang="zh-CN" sz="2800" dirty="0">
                <a:solidFill>
                  <a:srgbClr val="000099"/>
                </a:solidFill>
              </a:rPr>
              <a:t>】</a:t>
            </a:r>
          </a:p>
        </p:txBody>
      </p:sp>
      <p:sp>
        <p:nvSpPr>
          <p:cNvPr id="294" name="Text Box 291">
            <a:extLst>
              <a:ext uri="{FF2B5EF4-FFF2-40B4-BE49-F238E27FC236}">
                <a16:creationId xmlns:a16="http://schemas.microsoft.com/office/drawing/2014/main" id="{98A095BC-B98C-4D59-A579-90794C694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032" y="3429000"/>
            <a:ext cx="53575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KNO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的溶解度随温度升高而增大</a:t>
            </a:r>
          </a:p>
        </p:txBody>
      </p:sp>
      <p:sp>
        <p:nvSpPr>
          <p:cNvPr id="295" name="Text Box 293">
            <a:extLst>
              <a:ext uri="{FF2B5EF4-FFF2-40B4-BE49-F238E27FC236}">
                <a16:creationId xmlns:a16="http://schemas.microsoft.com/office/drawing/2014/main" id="{1419FE11-D4D9-46AA-A281-1BADC0BB8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5604" y="3861048"/>
            <a:ext cx="3978868" cy="65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且受</a:t>
            </a:r>
            <a:r>
              <a:rPr lang="zh-CN" altLang="en-US" sz="2800" dirty="0">
                <a:solidFill>
                  <a:srgbClr val="0000FF"/>
                </a:solidFill>
              </a:rPr>
              <a:t>温度变化影响较大</a:t>
            </a:r>
          </a:p>
        </p:txBody>
      </p:sp>
      <p:sp>
        <p:nvSpPr>
          <p:cNvPr id="298" name="Text Box 293">
            <a:extLst>
              <a:ext uri="{FF2B5EF4-FFF2-40B4-BE49-F238E27FC236}">
                <a16:creationId xmlns:a16="http://schemas.microsoft.com/office/drawing/2014/main" id="{5FACE830-716C-43C2-9D92-321C0168B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031" y="4500346"/>
            <a:ext cx="5357557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或</a:t>
            </a:r>
            <a:r>
              <a:rPr lang="en-US" altLang="zh-CN" sz="2800" dirty="0">
                <a:solidFill>
                  <a:srgbClr val="FF0000"/>
                </a:solidFill>
                <a:latin typeface="+mn-ea"/>
              </a:rPr>
              <a:t>KNO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的溶解度随温度升高而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</a:rPr>
              <a:t>增大</a:t>
            </a:r>
            <a:r>
              <a:rPr lang="zh-CN" altLang="en-US" sz="2800" dirty="0">
                <a:solidFill>
                  <a:srgbClr val="006600"/>
                </a:solidFill>
                <a:latin typeface="+mn-ea"/>
              </a:rPr>
              <a:t>明显（显著）</a:t>
            </a:r>
            <a:endParaRPr lang="zh-CN" altLang="en-US" sz="28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130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 animBg="1" autoUpdateAnimBg="0"/>
      <p:bldP spid="294" grpId="0"/>
      <p:bldP spid="295" grpId="0"/>
      <p:bldP spid="2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88" name="Text Box 288"/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线</a:t>
            </a:r>
            <a:r>
              <a:rPr lang="zh-CN" altLang="en-US" sz="2800" dirty="0"/>
              <a:t>”的含义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53E60F9-5FE2-4B37-AF83-E9133465C1D7}"/>
              </a:ext>
            </a:extLst>
          </p:cNvPr>
          <p:cNvGrpSpPr/>
          <p:nvPr/>
        </p:nvGrpSpPr>
        <p:grpSpPr>
          <a:xfrm>
            <a:off x="47328" y="1020363"/>
            <a:ext cx="6597650" cy="5793013"/>
            <a:chOff x="1591067" y="893537"/>
            <a:chExt cx="6597650" cy="5793013"/>
          </a:xfrm>
        </p:grpSpPr>
        <p:grpSp>
          <p:nvGrpSpPr>
            <p:cNvPr id="51202" name="Group 2"/>
            <p:cNvGrpSpPr>
              <a:grpSpLocks/>
            </p:cNvGrpSpPr>
            <p:nvPr/>
          </p:nvGrpSpPr>
          <p:grpSpPr bwMode="auto">
            <a:xfrm>
              <a:off x="1591067" y="1138238"/>
              <a:ext cx="6597650" cy="5548312"/>
              <a:chOff x="66" y="717"/>
              <a:chExt cx="4156" cy="3495"/>
            </a:xfrm>
          </p:grpSpPr>
          <p:grpSp>
            <p:nvGrpSpPr>
              <p:cNvPr id="51203" name="Group 3"/>
              <p:cNvGrpSpPr>
                <a:grpSpLocks/>
              </p:cNvGrpSpPr>
              <p:nvPr/>
            </p:nvGrpSpPr>
            <p:grpSpPr bwMode="auto">
              <a:xfrm>
                <a:off x="679" y="820"/>
                <a:ext cx="2314" cy="3175"/>
                <a:chOff x="743" y="415"/>
                <a:chExt cx="2314" cy="3175"/>
              </a:xfrm>
            </p:grpSpPr>
            <p:sp>
              <p:nvSpPr>
                <p:cNvPr id="51204" name="Rectangle 4"/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5" name="Rectangle 5"/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6" name="Rectangle 6"/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7" name="Rectangle 7"/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8" name="Rectangle 8"/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09" name="Rectangle 9"/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0" name="Rectangle 10"/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1" name="Rectangle 11"/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2" name="Rectangle 12"/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3" name="Rectangle 13"/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4" name="Rectangle 14"/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5" name="Rectangle 15"/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6" name="Rectangle 16"/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7" name="Rectangle 17"/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19" name="Rectangle 19"/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0" name="Rectangle 20"/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1" name="Rectangle 21"/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2" name="Rectangle 22"/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3" name="Rectangle 23"/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4" name="Rectangle 24"/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5" name="Rectangle 25"/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6" name="Rectangle 26"/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7" name="Rectangle 27"/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8" name="Rectangle 28"/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29" name="Rectangle 29"/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0" name="Rectangle 30"/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1" name="Rectangle 31"/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2" name="Rectangle 32"/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3" name="Rectangle 33"/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4" name="Rectangle 34"/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5" name="Rectangle 35"/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6" name="Rectangle 36"/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7" name="Rectangle 37"/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8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39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0" name="Rectangle 40"/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1" name="Rectangle 41"/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2" name="Rectangle 42"/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3" name="Rectangle 43"/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4" name="Rectangle 44"/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5" name="Rectangle 45"/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6" name="Rectangle 46"/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7" name="Rectangle 47"/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8" name="Rectangle 48"/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49" name="Rectangle 49"/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0" name="Rectangle 50"/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1" name="Rectangle 51"/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2" name="Rectangle 52"/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3" name="Rectangle 53"/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4" name="Rectangle 54"/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5" name="Rectangle 55"/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6" name="Rectangle 56"/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7" name="Rectangle 57"/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8" name="Rectangle 58"/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59" name="Rectangle 59"/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0" name="Rectangle 60"/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1" name="Rectangle 61"/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2" name="Rectangle 62"/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3" name="Rectangle 63"/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4" name="Rectangle 64"/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5" name="Rectangle 65"/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6" name="Rectangle 66"/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7" name="Rectangle 67"/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0" name="Rectangle 70"/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1" name="Rectangle 71"/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2" name="Rectangle 72"/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3" name="Rectangle 73"/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4" name="Rectangle 74"/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5" name="Rectangle 75"/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6" name="Rectangle 76"/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7" name="Rectangle 77"/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8" name="Rectangle 78"/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79" name="Rectangle 79"/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0" name="Rectangle 80"/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1" name="Rectangle 81"/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2" name="Rectangle 82"/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4" name="Rectangle 84"/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5" name="Rectangle 85"/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6" name="Rectangle 86"/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7" name="Rectangle 87"/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8" name="Rectangle 88"/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89" name="Rectangle 89"/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0" name="Rectangle 90"/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1" name="Rectangle 91"/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2" name="Rectangle 92"/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3" name="Rectangle 93"/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4" name="Rectangle 94"/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5" name="Rectangle 95"/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6" name="Rectangle 96"/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7" name="Rectangle 97"/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8" name="Rectangle 98"/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299" name="Rectangle 99"/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0" name="Rectangle 100"/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3" name="Rectangle 103"/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6" name="Rectangle 106"/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7" name="Rectangle 107"/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0" name="Rectangle 110"/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1" name="Rectangle 111"/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2" name="Rectangle 112"/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3" name="Rectangle 113"/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4" name="Rectangle 114"/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5" name="Rectangle 115"/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6" name="Rectangle 116"/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7" name="Rectangle 117"/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8" name="Rectangle 118"/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19" name="Rectangle 119"/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0" name="Rectangle 120"/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1" name="Rectangle 121"/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2" name="Rectangle 122"/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3" name="Rectangle 123"/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4" name="Rectangle 124"/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5" name="Rectangle 125"/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6" name="Rectangle 126"/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7" name="Rectangle 127"/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8" name="Rectangle 128"/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29" name="Rectangle 129"/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0" name="Rectangle 130"/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1" name="Rectangle 131"/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2" name="Rectangle 132"/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3" name="Rectangle 133"/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4" name="Rectangle 134"/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5" name="Rectangle 135"/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6" name="Rectangle 136"/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7" name="Rectangle 137"/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8" name="Rectangle 138"/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39" name="Rectangle 139"/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0" name="Rectangle 140"/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1" name="Rectangle 141"/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2" name="Rectangle 142"/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3" name="Rectangle 143"/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4" name="Rectangle 144"/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5" name="Rectangle 145"/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6" name="Rectangle 146"/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7" name="Rectangle 147"/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8" name="Rectangle 148"/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49" name="Rectangle 149"/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0" name="Rectangle 150"/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1" name="Rectangle 151"/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2" name="Rectangle 152"/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3" name="Rectangle 153"/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4" name="Rectangle 154"/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5" name="Rectangle 155"/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6" name="Rectangle 156"/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8" name="Rectangle 158"/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59" name="Rectangle 159"/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0" name="Rectangle 160"/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1" name="Rectangle 161"/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2" name="Rectangle 162"/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3" name="Rectangle 163"/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4" name="Rectangle 164"/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5" name="Rectangle 165"/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6" name="Rectangle 166"/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7" name="Rectangle 167"/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8" name="Rectangle 168"/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69" name="Rectangle 169"/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0" name="Rectangle 170"/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1" name="Rectangle 171"/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2" name="Rectangle 172"/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3" name="Rectangle 173"/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4" name="Rectangle 174"/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5" name="Rectangle 175"/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6" name="Rectangle 176"/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7" name="Rectangle 177"/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8" name="Rectangle 178"/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79" name="Rectangle 179"/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0" name="Rectangle 180"/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1" name="Rectangle 181"/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2" name="Rectangle 182"/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3" name="Rectangle 183"/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4" name="Rectangle 184"/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5" name="Rectangle 185"/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6" name="Rectangle 186"/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7" name="Rectangle 187"/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8" name="Rectangle 188"/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89" name="Rectangle 189"/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0" name="Rectangle 190"/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1" name="Rectangle 191"/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2" name="Rectangle 192"/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3" name="Rectangle 193"/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4" name="Rectangle 194"/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5" name="Rectangle 195"/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6" name="Rectangle 196"/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7" name="Rectangle 197"/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8" name="Rectangle 198"/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399" name="Rectangle 199"/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0" name="Rectangle 200"/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1" name="Rectangle 201"/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2" name="Rectangle 202"/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3" name="Rectangle 203"/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/>
                </a:p>
              </p:txBody>
            </p:sp>
            <p:sp>
              <p:nvSpPr>
                <p:cNvPr id="51404" name="Line 204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5" name="Line 205"/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6" name="Line 206"/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7" name="Line 207"/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8" name="Line 208"/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09" name="Line 209"/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0" name="Line 210"/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1" name="Line 211"/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2" name="Line 212"/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3" name="Line 213"/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4" name="Line 214"/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5" name="Line 215"/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6" name="Line 216"/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7" name="Line 217"/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8" name="Line 218"/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19" name="Line 219"/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0" name="Line 220"/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1" name="Line 221"/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2" name="Line 222"/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3" name="Line 223"/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4" name="Line 224"/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5" name="Line 225"/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6" name="Line 226"/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7" name="Line 227"/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8" name="Line 228"/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29" name="Line 229"/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0" name="Line 230"/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1" name="Line 231"/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2" name="Line 232"/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3" name="Line 233"/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4" name="Line 234"/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no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  <p:sp>
              <p:nvSpPr>
                <p:cNvPr id="51435" name="Line 235"/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no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/>
                </a:p>
              </p:txBody>
            </p:sp>
          </p:grpSp>
          <p:sp>
            <p:nvSpPr>
              <p:cNvPr id="51438" name="Freeform 238"/>
              <p:cNvSpPr>
                <a:spLocks/>
              </p:cNvSpPr>
              <p:nvPr/>
            </p:nvSpPr>
            <p:spPr bwMode="auto">
              <a:xfrm>
                <a:off x="679" y="817"/>
                <a:ext cx="2087" cy="2993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no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9" name="Freeform 239"/>
              <p:cNvSpPr>
                <a:spLocks/>
              </p:cNvSpPr>
              <p:nvPr/>
            </p:nvSpPr>
            <p:spPr bwMode="auto">
              <a:xfrm>
                <a:off x="679" y="3409"/>
                <a:ext cx="2304" cy="56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0" name="Freeform 240"/>
              <p:cNvSpPr>
                <a:spLocks/>
              </p:cNvSpPr>
              <p:nvPr/>
            </p:nvSpPr>
            <p:spPr bwMode="auto">
              <a:xfrm>
                <a:off x="684" y="2790"/>
                <a:ext cx="2313" cy="771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41" name="Text Box 241"/>
              <p:cNvSpPr txBox="1">
                <a:spLocks noChangeArrowheads="1"/>
              </p:cNvSpPr>
              <p:nvPr/>
            </p:nvSpPr>
            <p:spPr bwMode="auto">
              <a:xfrm>
                <a:off x="66" y="907"/>
                <a:ext cx="291" cy="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溶解度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(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克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)</a:t>
                </a:r>
              </a:p>
            </p:txBody>
          </p:sp>
          <p:sp>
            <p:nvSpPr>
              <p:cNvPr id="51442" name="Text Box 242"/>
              <p:cNvSpPr txBox="1">
                <a:spLocks noChangeArrowheads="1"/>
              </p:cNvSpPr>
              <p:nvPr/>
            </p:nvSpPr>
            <p:spPr bwMode="auto">
              <a:xfrm>
                <a:off x="3224" y="3884"/>
                <a:ext cx="99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rgbClr val="FF0000"/>
                    </a:solidFill>
                  </a:rPr>
                  <a:t>温度（ </a:t>
                </a:r>
                <a:r>
                  <a:rPr lang="en-US" altLang="zh-CN" sz="1800">
                    <a:solidFill>
                      <a:srgbClr val="FF0000"/>
                    </a:solidFill>
                  </a:rPr>
                  <a:t>ºC</a:t>
                </a:r>
                <a:r>
                  <a:rPr lang="en-US" altLang="zh-CN" sz="1800"/>
                  <a:t> </a:t>
                </a:r>
                <a:r>
                  <a:rPr lang="zh-CN" altLang="en-US" sz="1800">
                    <a:solidFill>
                      <a:srgbClr val="FF0000"/>
                    </a:solidFill>
                  </a:rPr>
                  <a:t>）</a:t>
                </a:r>
              </a:p>
            </p:txBody>
          </p:sp>
          <p:sp>
            <p:nvSpPr>
              <p:cNvPr id="51443" name="Text Box 243"/>
              <p:cNvSpPr txBox="1">
                <a:spLocks noChangeArrowheads="1"/>
              </p:cNvSpPr>
              <p:nvPr/>
            </p:nvSpPr>
            <p:spPr bwMode="auto">
              <a:xfrm>
                <a:off x="295" y="1341"/>
                <a:ext cx="52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/>
              </a:p>
            </p:txBody>
          </p:sp>
          <p:sp>
            <p:nvSpPr>
              <p:cNvPr id="51444" name="Text Box 244"/>
              <p:cNvSpPr txBox="1">
                <a:spLocks noChangeArrowheads="1"/>
              </p:cNvSpPr>
              <p:nvPr/>
            </p:nvSpPr>
            <p:spPr bwMode="auto">
              <a:xfrm>
                <a:off x="343" y="1384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160</a:t>
                </a:r>
              </a:p>
            </p:txBody>
          </p:sp>
          <p:sp>
            <p:nvSpPr>
              <p:cNvPr id="51445" name="Text Box 245"/>
              <p:cNvSpPr txBox="1">
                <a:spLocks noChangeArrowheads="1"/>
              </p:cNvSpPr>
              <p:nvPr/>
            </p:nvSpPr>
            <p:spPr bwMode="auto">
              <a:xfrm>
                <a:off x="338" y="156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150</a:t>
                </a:r>
              </a:p>
            </p:txBody>
          </p:sp>
          <p:sp>
            <p:nvSpPr>
              <p:cNvPr id="51446" name="Text Box 246"/>
              <p:cNvSpPr txBox="1">
                <a:spLocks noChangeArrowheads="1"/>
              </p:cNvSpPr>
              <p:nvPr/>
            </p:nvSpPr>
            <p:spPr bwMode="auto">
              <a:xfrm>
                <a:off x="338" y="170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140</a:t>
                </a:r>
              </a:p>
            </p:txBody>
          </p:sp>
          <p:sp>
            <p:nvSpPr>
              <p:cNvPr id="51447" name="Text Box 247"/>
              <p:cNvSpPr txBox="1">
                <a:spLocks noChangeArrowheads="1"/>
              </p:cNvSpPr>
              <p:nvPr/>
            </p:nvSpPr>
            <p:spPr bwMode="auto">
              <a:xfrm>
                <a:off x="343" y="1842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130</a:t>
                </a:r>
              </a:p>
            </p:txBody>
          </p:sp>
          <p:sp>
            <p:nvSpPr>
              <p:cNvPr id="51448" name="Text Box 248"/>
              <p:cNvSpPr txBox="1">
                <a:spLocks noChangeArrowheads="1"/>
              </p:cNvSpPr>
              <p:nvPr/>
            </p:nvSpPr>
            <p:spPr bwMode="auto">
              <a:xfrm>
                <a:off x="343" y="197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120</a:t>
                </a:r>
              </a:p>
            </p:txBody>
          </p:sp>
          <p:sp>
            <p:nvSpPr>
              <p:cNvPr id="51449" name="Text Box 249"/>
              <p:cNvSpPr txBox="1">
                <a:spLocks noChangeArrowheads="1"/>
              </p:cNvSpPr>
              <p:nvPr/>
            </p:nvSpPr>
            <p:spPr bwMode="auto">
              <a:xfrm>
                <a:off x="343" y="215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110</a:t>
                </a:r>
              </a:p>
            </p:txBody>
          </p:sp>
          <p:sp>
            <p:nvSpPr>
              <p:cNvPr id="51450" name="Text Box 250"/>
              <p:cNvSpPr txBox="1">
                <a:spLocks noChangeArrowheads="1"/>
              </p:cNvSpPr>
              <p:nvPr/>
            </p:nvSpPr>
            <p:spPr bwMode="auto">
              <a:xfrm>
                <a:off x="343" y="234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51" name="Text Box 251"/>
              <p:cNvSpPr txBox="1">
                <a:spLocks noChangeArrowheads="1"/>
              </p:cNvSpPr>
              <p:nvPr/>
            </p:nvSpPr>
            <p:spPr bwMode="auto">
              <a:xfrm>
                <a:off x="391" y="249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52" name="Text Box 252"/>
              <p:cNvSpPr txBox="1">
                <a:spLocks noChangeArrowheads="1"/>
              </p:cNvSpPr>
              <p:nvPr/>
            </p:nvSpPr>
            <p:spPr bwMode="auto">
              <a:xfrm>
                <a:off x="383" y="2658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53" name="Text Box 253"/>
              <p:cNvSpPr txBox="1">
                <a:spLocks noChangeArrowheads="1"/>
              </p:cNvSpPr>
              <p:nvPr/>
            </p:nvSpPr>
            <p:spPr bwMode="auto">
              <a:xfrm>
                <a:off x="383" y="283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54" name="Text Box 254"/>
              <p:cNvSpPr txBox="1">
                <a:spLocks noChangeArrowheads="1"/>
              </p:cNvSpPr>
              <p:nvPr/>
            </p:nvSpPr>
            <p:spPr bwMode="auto">
              <a:xfrm>
                <a:off x="383" y="2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55" name="Text Box 255"/>
              <p:cNvSpPr txBox="1">
                <a:spLocks noChangeArrowheads="1"/>
              </p:cNvSpPr>
              <p:nvPr/>
            </p:nvSpPr>
            <p:spPr bwMode="auto">
              <a:xfrm>
                <a:off x="383" y="3153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56" name="Text Box 256"/>
              <p:cNvSpPr txBox="1">
                <a:spLocks noChangeArrowheads="1"/>
              </p:cNvSpPr>
              <p:nvPr/>
            </p:nvSpPr>
            <p:spPr bwMode="auto">
              <a:xfrm>
                <a:off x="383" y="328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57" name="Text Box 257"/>
              <p:cNvSpPr txBox="1">
                <a:spLocks noChangeArrowheads="1"/>
              </p:cNvSpPr>
              <p:nvPr/>
            </p:nvSpPr>
            <p:spPr bwMode="auto">
              <a:xfrm>
                <a:off x="391" y="3429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58" name="Text Box 258"/>
              <p:cNvSpPr txBox="1">
                <a:spLocks noChangeArrowheads="1"/>
              </p:cNvSpPr>
              <p:nvPr/>
            </p:nvSpPr>
            <p:spPr bwMode="auto">
              <a:xfrm>
                <a:off x="391" y="356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59" name="Text Box 259"/>
              <p:cNvSpPr txBox="1">
                <a:spLocks noChangeArrowheads="1"/>
              </p:cNvSpPr>
              <p:nvPr/>
            </p:nvSpPr>
            <p:spPr bwMode="auto">
              <a:xfrm>
                <a:off x="391" y="374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0" name="Text Box 260"/>
              <p:cNvSpPr txBox="1">
                <a:spLocks noChangeArrowheads="1"/>
              </p:cNvSpPr>
              <p:nvPr/>
            </p:nvSpPr>
            <p:spPr bwMode="auto">
              <a:xfrm>
                <a:off x="343" y="71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200</a:t>
                </a:r>
              </a:p>
            </p:txBody>
          </p:sp>
          <p:sp>
            <p:nvSpPr>
              <p:cNvPr id="51461" name="Text Box 261"/>
              <p:cNvSpPr txBox="1">
                <a:spLocks noChangeArrowheads="1"/>
              </p:cNvSpPr>
              <p:nvPr/>
            </p:nvSpPr>
            <p:spPr bwMode="auto">
              <a:xfrm>
                <a:off x="338" y="88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190</a:t>
                </a:r>
              </a:p>
            </p:txBody>
          </p:sp>
          <p:sp>
            <p:nvSpPr>
              <p:cNvPr id="51462" name="Text Box 262"/>
              <p:cNvSpPr txBox="1">
                <a:spLocks noChangeArrowheads="1"/>
              </p:cNvSpPr>
              <p:nvPr/>
            </p:nvSpPr>
            <p:spPr bwMode="auto">
              <a:xfrm>
                <a:off x="338" y="1025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180</a:t>
                </a:r>
              </a:p>
            </p:txBody>
          </p:sp>
          <p:sp>
            <p:nvSpPr>
              <p:cNvPr id="51463" name="Text Box 263"/>
              <p:cNvSpPr txBox="1">
                <a:spLocks noChangeArrowheads="1"/>
              </p:cNvSpPr>
              <p:nvPr/>
            </p:nvSpPr>
            <p:spPr bwMode="auto">
              <a:xfrm>
                <a:off x="338" y="1207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170</a:t>
                </a:r>
              </a:p>
            </p:txBody>
          </p:sp>
          <p:sp>
            <p:nvSpPr>
              <p:cNvPr id="51464" name="Text Box 264"/>
              <p:cNvSpPr txBox="1">
                <a:spLocks noChangeArrowheads="1"/>
              </p:cNvSpPr>
              <p:nvPr/>
            </p:nvSpPr>
            <p:spPr bwMode="auto">
              <a:xfrm>
                <a:off x="76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</a:t>
                </a:r>
              </a:p>
            </p:txBody>
          </p:sp>
          <p:sp>
            <p:nvSpPr>
              <p:cNvPr id="51465" name="Text Box 265"/>
              <p:cNvSpPr txBox="1">
                <a:spLocks noChangeArrowheads="1"/>
              </p:cNvSpPr>
              <p:nvPr/>
            </p:nvSpPr>
            <p:spPr bwMode="auto">
              <a:xfrm>
                <a:off x="2882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100</a:t>
                </a:r>
              </a:p>
            </p:txBody>
          </p:sp>
          <p:sp>
            <p:nvSpPr>
              <p:cNvPr id="51466" name="Text Box 266"/>
              <p:cNvSpPr txBox="1">
                <a:spLocks noChangeArrowheads="1"/>
              </p:cNvSpPr>
              <p:nvPr/>
            </p:nvSpPr>
            <p:spPr bwMode="auto">
              <a:xfrm>
                <a:off x="264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90</a:t>
                </a:r>
              </a:p>
            </p:txBody>
          </p:sp>
          <p:sp>
            <p:nvSpPr>
              <p:cNvPr id="51467" name="Text Box 267"/>
              <p:cNvSpPr txBox="1">
                <a:spLocks noChangeArrowheads="1"/>
              </p:cNvSpPr>
              <p:nvPr/>
            </p:nvSpPr>
            <p:spPr bwMode="auto">
              <a:xfrm>
                <a:off x="240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80</a:t>
                </a:r>
              </a:p>
            </p:txBody>
          </p:sp>
          <p:sp>
            <p:nvSpPr>
              <p:cNvPr id="51468" name="Text Box 268"/>
              <p:cNvSpPr txBox="1">
                <a:spLocks noChangeArrowheads="1"/>
              </p:cNvSpPr>
              <p:nvPr/>
            </p:nvSpPr>
            <p:spPr bwMode="auto">
              <a:xfrm>
                <a:off x="2165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70</a:t>
                </a:r>
              </a:p>
            </p:txBody>
          </p:sp>
          <p:sp>
            <p:nvSpPr>
              <p:cNvPr id="51469" name="Text Box 269"/>
              <p:cNvSpPr txBox="1">
                <a:spLocks noChangeArrowheads="1"/>
              </p:cNvSpPr>
              <p:nvPr/>
            </p:nvSpPr>
            <p:spPr bwMode="auto">
              <a:xfrm>
                <a:off x="1973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60</a:t>
                </a:r>
              </a:p>
            </p:txBody>
          </p:sp>
          <p:sp>
            <p:nvSpPr>
              <p:cNvPr id="51470" name="Text Box 270"/>
              <p:cNvSpPr txBox="1">
                <a:spLocks noChangeArrowheads="1"/>
              </p:cNvSpPr>
              <p:nvPr/>
            </p:nvSpPr>
            <p:spPr bwMode="auto">
              <a:xfrm>
                <a:off x="1726" y="3980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50</a:t>
                </a:r>
              </a:p>
            </p:txBody>
          </p:sp>
          <p:sp>
            <p:nvSpPr>
              <p:cNvPr id="51471" name="Text Box 271"/>
              <p:cNvSpPr txBox="1">
                <a:spLocks noChangeArrowheads="1"/>
              </p:cNvSpPr>
              <p:nvPr/>
            </p:nvSpPr>
            <p:spPr bwMode="auto">
              <a:xfrm>
                <a:off x="1508" y="3981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40</a:t>
                </a:r>
              </a:p>
            </p:txBody>
          </p:sp>
          <p:sp>
            <p:nvSpPr>
              <p:cNvPr id="51472" name="Text Box 272"/>
              <p:cNvSpPr txBox="1">
                <a:spLocks noChangeArrowheads="1"/>
              </p:cNvSpPr>
              <p:nvPr/>
            </p:nvSpPr>
            <p:spPr bwMode="auto">
              <a:xfrm>
                <a:off x="124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30</a:t>
                </a:r>
              </a:p>
            </p:txBody>
          </p:sp>
          <p:sp>
            <p:nvSpPr>
              <p:cNvPr id="51473" name="Text Box 273"/>
              <p:cNvSpPr txBox="1">
                <a:spLocks noChangeArrowheads="1"/>
              </p:cNvSpPr>
              <p:nvPr/>
            </p:nvSpPr>
            <p:spPr bwMode="auto">
              <a:xfrm>
                <a:off x="1006" y="3976"/>
                <a:ext cx="52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20</a:t>
                </a:r>
              </a:p>
            </p:txBody>
          </p:sp>
          <p:sp>
            <p:nvSpPr>
              <p:cNvPr id="51474" name="Text Box 274"/>
              <p:cNvSpPr txBox="1">
                <a:spLocks noChangeArrowheads="1"/>
              </p:cNvSpPr>
              <p:nvPr/>
            </p:nvSpPr>
            <p:spPr bwMode="auto">
              <a:xfrm>
                <a:off x="503" y="3975"/>
                <a:ext cx="38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/>
                  <a:t>0</a:t>
                </a:r>
              </a:p>
            </p:txBody>
          </p:sp>
          <p:sp>
            <p:nvSpPr>
              <p:cNvPr id="51475" name="Text Box 275"/>
              <p:cNvSpPr txBox="1">
                <a:spLocks noChangeArrowheads="1"/>
              </p:cNvSpPr>
              <p:nvPr/>
            </p:nvSpPr>
            <p:spPr bwMode="auto">
              <a:xfrm>
                <a:off x="1145" y="2678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</a:endParaRPr>
              </a:p>
            </p:txBody>
          </p:sp>
          <p:sp>
            <p:nvSpPr>
              <p:cNvPr id="51476" name="Text Box 276"/>
              <p:cNvSpPr txBox="1">
                <a:spLocks noChangeArrowheads="1"/>
              </p:cNvSpPr>
              <p:nvPr/>
            </p:nvSpPr>
            <p:spPr bwMode="auto">
              <a:xfrm>
                <a:off x="2045" y="2676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Cl</a:t>
                </a:r>
              </a:p>
            </p:txBody>
          </p:sp>
          <p:sp>
            <p:nvSpPr>
              <p:cNvPr id="51477" name="Text Box 277"/>
              <p:cNvSpPr txBox="1">
                <a:spLocks noChangeArrowheads="1"/>
              </p:cNvSpPr>
              <p:nvPr/>
            </p:nvSpPr>
            <p:spPr bwMode="auto">
              <a:xfrm>
                <a:off x="2136" y="3402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</a:rPr>
                  <a:t>NaCl</a:t>
                </a:r>
              </a:p>
            </p:txBody>
          </p:sp>
          <p:sp>
            <p:nvSpPr>
              <p:cNvPr id="51478" name="Freeform 278"/>
              <p:cNvSpPr>
                <a:spLocks/>
              </p:cNvSpPr>
              <p:nvPr/>
            </p:nvSpPr>
            <p:spPr bwMode="auto">
              <a:xfrm>
                <a:off x="684" y="3153"/>
                <a:ext cx="2313" cy="45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79" name="Text Box 279"/>
              <p:cNvSpPr txBox="1">
                <a:spLocks noChangeArrowheads="1"/>
              </p:cNvSpPr>
              <p:nvPr/>
            </p:nvSpPr>
            <p:spPr bwMode="auto">
              <a:xfrm>
                <a:off x="2187" y="3084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</a:rPr>
                  <a:t>KCl</a:t>
                </a:r>
              </a:p>
            </p:txBody>
          </p:sp>
          <p:sp>
            <p:nvSpPr>
              <p:cNvPr id="51480" name="Freeform 280"/>
              <p:cNvSpPr>
                <a:spLocks/>
              </p:cNvSpPr>
              <p:nvPr/>
            </p:nvSpPr>
            <p:spPr bwMode="auto">
              <a:xfrm>
                <a:off x="684" y="3401"/>
                <a:ext cx="2304" cy="528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no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1" name="Text Box 281"/>
              <p:cNvSpPr txBox="1">
                <a:spLocks noChangeArrowheads="1"/>
              </p:cNvSpPr>
              <p:nvPr/>
            </p:nvSpPr>
            <p:spPr bwMode="auto">
              <a:xfrm>
                <a:off x="1145" y="3630"/>
                <a:ext cx="62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</a:rPr>
                  <a:t>硼酸</a:t>
                </a:r>
              </a:p>
            </p:txBody>
          </p:sp>
          <p:sp>
            <p:nvSpPr>
              <p:cNvPr id="51482" name="Freeform 282"/>
              <p:cNvSpPr>
                <a:spLocks/>
              </p:cNvSpPr>
              <p:nvPr/>
            </p:nvSpPr>
            <p:spPr bwMode="auto">
              <a:xfrm>
                <a:off x="639" y="1117"/>
                <a:ext cx="2358" cy="1814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no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1483" name="Text Box 283"/>
              <p:cNvSpPr txBox="1">
                <a:spLocks noChangeArrowheads="1"/>
              </p:cNvSpPr>
              <p:nvPr/>
            </p:nvSpPr>
            <p:spPr bwMode="auto">
              <a:xfrm>
                <a:off x="1145" y="1997"/>
                <a:ext cx="72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6600"/>
                    </a:solidFill>
                  </a:rPr>
                  <a:t>NaNO</a:t>
                </a:r>
                <a:r>
                  <a:rPr lang="en-US" altLang="zh-CN" sz="2000" baseline="-25000">
                    <a:solidFill>
                      <a:srgbClr val="FF6600"/>
                    </a:solidFill>
                  </a:rPr>
                  <a:t>3</a:t>
                </a:r>
                <a:endParaRPr lang="en-US" altLang="zh-CN" sz="2000">
                  <a:solidFill>
                    <a:srgbClr val="FF6600"/>
                  </a:solidFill>
                </a:endParaRPr>
              </a:p>
            </p:txBody>
          </p:sp>
          <p:sp>
            <p:nvSpPr>
              <p:cNvPr id="51484" name="Freeform 284"/>
              <p:cNvSpPr>
                <a:spLocks/>
              </p:cNvSpPr>
              <p:nvPr/>
            </p:nvSpPr>
            <p:spPr bwMode="auto">
              <a:xfrm>
                <a:off x="684" y="776"/>
                <a:ext cx="499" cy="1384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no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5" name="Text Box 285"/>
              <p:cNvSpPr txBox="1">
                <a:spLocks noChangeArrowheads="1"/>
              </p:cNvSpPr>
              <p:nvPr/>
            </p:nvSpPr>
            <p:spPr bwMode="auto">
              <a:xfrm>
                <a:off x="691" y="1181"/>
                <a:ext cx="86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</a:rPr>
                  <a:t>NO</a:t>
                </a:r>
                <a:r>
                  <a:rPr lang="en-US" altLang="zh-CN" sz="2000" baseline="-25000">
                    <a:solidFill>
                      <a:schemeClr val="folHlink"/>
                    </a:solidFill>
                  </a:rPr>
                  <a:t>3</a:t>
                </a:r>
                <a:endParaRPr lang="en-US" altLang="zh-CN" sz="2000">
                  <a:solidFill>
                    <a:schemeClr val="folHlink"/>
                  </a:solidFill>
                </a:endParaRPr>
              </a:p>
            </p:txBody>
          </p:sp>
          <p:sp>
            <p:nvSpPr>
              <p:cNvPr id="51486" name="Text Box 286"/>
              <p:cNvSpPr txBox="1">
                <a:spLocks noChangeArrowheads="1"/>
              </p:cNvSpPr>
              <p:nvPr/>
            </p:nvSpPr>
            <p:spPr bwMode="auto">
              <a:xfrm>
                <a:off x="93" y="1797"/>
                <a:ext cx="291" cy="2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/>
                  <a:t>图</a:t>
                </a:r>
                <a:r>
                  <a:rPr lang="en-US" altLang="zh-CN" sz="1800"/>
                  <a:t>9-12 </a:t>
                </a:r>
                <a:r>
                  <a:rPr lang="zh-CN" altLang="en-US" sz="1800"/>
                  <a:t>几种固体物质溶解度曲线</a:t>
                </a:r>
              </a:p>
            </p:txBody>
          </p:sp>
        </p:grpSp>
        <p:sp>
          <p:nvSpPr>
            <p:cNvPr id="296" name="Line 238"/>
            <p:cNvSpPr>
              <a:spLocks noChangeShapeType="1"/>
            </p:cNvSpPr>
            <p:nvPr/>
          </p:nvSpPr>
          <p:spPr bwMode="auto">
            <a:xfrm flipV="1">
              <a:off x="2566988" y="893537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1307"/>
            <p:cNvSpPr>
              <a:spLocks noChangeShapeType="1"/>
            </p:cNvSpPr>
            <p:nvPr/>
          </p:nvSpPr>
          <p:spPr bwMode="auto">
            <a:xfrm>
              <a:off x="2552475" y="6359299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9" name="Text Box 289">
            <a:extLst>
              <a:ext uri="{FF2B5EF4-FFF2-40B4-BE49-F238E27FC236}">
                <a16:creationId xmlns:a16="http://schemas.microsoft.com/office/drawing/2014/main" id="{411EB6F2-BA7F-4079-BD7A-8A92E3F00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）曲</a:t>
            </a:r>
            <a:r>
              <a:rPr lang="zh-CN" altLang="en-US" sz="2800" dirty="0">
                <a:solidFill>
                  <a:srgbClr val="FF0000"/>
                </a:solidFill>
              </a:rPr>
              <a:t>线</a:t>
            </a:r>
            <a:r>
              <a:rPr lang="zh-CN" altLang="en-US" sz="2800" dirty="0"/>
              <a:t>越陡，该物质的溶解度受温度变</a:t>
            </a:r>
            <a:endParaRPr lang="en-US" altLang="zh-CN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          </a:t>
            </a:r>
            <a:r>
              <a:rPr lang="zh-CN" altLang="en-US" sz="2800" dirty="0"/>
              <a:t>化的影响越大。</a:t>
            </a:r>
          </a:p>
        </p:txBody>
      </p:sp>
      <p:sp>
        <p:nvSpPr>
          <p:cNvPr id="291" name="Text Box 291">
            <a:extLst>
              <a:ext uri="{FF2B5EF4-FFF2-40B4-BE49-F238E27FC236}">
                <a16:creationId xmlns:a16="http://schemas.microsoft.com/office/drawing/2014/main" id="{D667203E-8338-4AB3-B64B-B762C7FAAF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8940" y="2711278"/>
            <a:ext cx="7002194" cy="195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zh-CN" sz="2800" dirty="0">
                <a:latin typeface="宋体" charset="-122"/>
              </a:rPr>
              <a:t>7</a:t>
            </a:r>
            <a:r>
              <a:rPr kumimoji="0" lang="zh-CN" altLang="en-US" sz="2800" dirty="0">
                <a:latin typeface="宋体" charset="-122"/>
              </a:rPr>
              <a:t>、</a:t>
            </a:r>
            <a:r>
              <a:rPr lang="en-US" altLang="zh-CN" sz="2800" dirty="0"/>
              <a:t>KNO</a:t>
            </a:r>
            <a:r>
              <a:rPr lang="en-US" altLang="zh-CN" sz="2800" baseline="-25000" dirty="0"/>
              <a:t>3</a:t>
            </a:r>
            <a:r>
              <a:rPr lang="zh-CN" altLang="en-US" sz="2800" dirty="0"/>
              <a:t>的溶解度曲线比</a:t>
            </a:r>
            <a:r>
              <a:rPr lang="en-US" altLang="zh-CN" sz="2800" dirty="0"/>
              <a:t>NH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Cl</a:t>
            </a:r>
            <a:r>
              <a:rPr lang="zh-CN" altLang="en-US" sz="2800" dirty="0"/>
              <a:t>的陡，说明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   </a:t>
            </a:r>
            <a:r>
              <a:rPr lang="en-US" altLang="zh-CN" sz="2800" b="0" dirty="0"/>
              <a:t>___________________________________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b="0" dirty="0"/>
              <a:t>      ___________________________________</a:t>
            </a:r>
          </a:p>
        </p:txBody>
      </p:sp>
      <p:sp>
        <p:nvSpPr>
          <p:cNvPr id="292" name="Text Box 294">
            <a:extLst>
              <a:ext uri="{FF2B5EF4-FFF2-40B4-BE49-F238E27FC236}">
                <a16:creationId xmlns:a16="http://schemas.microsoft.com/office/drawing/2014/main" id="{2C04B6E6-BA83-4385-AEA8-779307C64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640" y="2204864"/>
            <a:ext cx="2260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99"/>
                </a:solidFill>
              </a:rPr>
              <a:t>【</a:t>
            </a:r>
            <a:r>
              <a:rPr lang="zh-CN" altLang="en-US" sz="2800" dirty="0">
                <a:solidFill>
                  <a:srgbClr val="000099"/>
                </a:solidFill>
              </a:rPr>
              <a:t>练习</a:t>
            </a:r>
            <a:r>
              <a:rPr lang="en-US" altLang="zh-CN" sz="2800" dirty="0">
                <a:solidFill>
                  <a:srgbClr val="000099"/>
                </a:solidFill>
              </a:rPr>
              <a:t>】</a:t>
            </a:r>
          </a:p>
        </p:txBody>
      </p:sp>
      <p:sp>
        <p:nvSpPr>
          <p:cNvPr id="293" name="Text Box 291">
            <a:extLst>
              <a:ext uri="{FF2B5EF4-FFF2-40B4-BE49-F238E27FC236}">
                <a16:creationId xmlns:a16="http://schemas.microsoft.com/office/drawing/2014/main" id="{85E7652B-00FE-4E4A-9ACE-97DACA58C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181" y="3284984"/>
            <a:ext cx="6612708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</a:rPr>
              <a:t>KNO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3</a:t>
            </a:r>
            <a:r>
              <a:rPr lang="zh-CN" altLang="en-US" sz="2800" dirty="0">
                <a:solidFill>
                  <a:srgbClr val="FF0000"/>
                </a:solidFill>
              </a:rPr>
              <a:t>的溶解度</a:t>
            </a:r>
            <a:r>
              <a:rPr lang="zh-CN" altLang="en-US" sz="2800" dirty="0">
                <a:solidFill>
                  <a:srgbClr val="660066"/>
                </a:solidFill>
              </a:rPr>
              <a:t>随温度变化所受的影响</a:t>
            </a:r>
            <a:r>
              <a:rPr lang="zh-CN" altLang="en-US" sz="2800" dirty="0">
                <a:solidFill>
                  <a:srgbClr val="006600"/>
                </a:solidFill>
              </a:rPr>
              <a:t>比</a:t>
            </a:r>
            <a:endParaRPr lang="en-US" altLang="zh-CN" sz="2800" dirty="0">
              <a:solidFill>
                <a:srgbClr val="0066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</a:rPr>
              <a:t>NH</a:t>
            </a:r>
            <a:r>
              <a:rPr lang="en-US" altLang="zh-CN" sz="2800" baseline="-25000" dirty="0">
                <a:solidFill>
                  <a:srgbClr val="006600"/>
                </a:solidFill>
              </a:rPr>
              <a:t>4</a:t>
            </a:r>
            <a:r>
              <a:rPr lang="en-US" altLang="zh-CN" sz="2800" dirty="0">
                <a:solidFill>
                  <a:srgbClr val="006600"/>
                </a:solidFill>
              </a:rPr>
              <a:t>Cl</a:t>
            </a:r>
            <a:r>
              <a:rPr lang="zh-CN" altLang="en-US" sz="2800" dirty="0">
                <a:solidFill>
                  <a:srgbClr val="006600"/>
                </a:solidFill>
              </a:rPr>
              <a:t>的大</a:t>
            </a:r>
          </a:p>
        </p:txBody>
      </p:sp>
    </p:spTree>
    <p:extLst>
      <p:ext uri="{BB962C8B-B14F-4D97-AF65-F5344CB8AC3E}">
        <p14:creationId xmlns:p14="http://schemas.microsoft.com/office/powerpoint/2010/main" val="95825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 animBg="1" autoUpdateAnimBg="0"/>
      <p:bldP spid="2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C84A8B-F2E4-4CF4-B6FA-DE1F42D72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464" y="980728"/>
            <a:ext cx="472440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 Box 279">
            <a:extLst>
              <a:ext uri="{FF2B5EF4-FFF2-40B4-BE49-F238E27FC236}">
                <a16:creationId xmlns:a16="http://schemas.microsoft.com/office/drawing/2014/main" id="{D5293C33-9A10-4796-A4B2-617BBD020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764969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降温结晶</a:t>
            </a:r>
          </a:p>
        </p:txBody>
      </p:sp>
      <p:sp>
        <p:nvSpPr>
          <p:cNvPr id="4" name="Text Box 279">
            <a:extLst>
              <a:ext uri="{FF2B5EF4-FFF2-40B4-BE49-F238E27FC236}">
                <a16:creationId xmlns:a16="http://schemas.microsoft.com/office/drawing/2014/main" id="{D73F871B-642E-4931-A011-8E4E923B4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3632" y="5373216"/>
            <a:ext cx="17171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蒸发结晶 </a:t>
            </a:r>
          </a:p>
        </p:txBody>
      </p:sp>
      <p:sp>
        <p:nvSpPr>
          <p:cNvPr id="5" name="Text Box 288">
            <a:extLst>
              <a:ext uri="{FF2B5EF4-FFF2-40B4-BE49-F238E27FC236}">
                <a16:creationId xmlns:a16="http://schemas.microsoft.com/office/drawing/2014/main" id="{F747DA06-8DF0-492A-964D-C730CD6F8E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线</a:t>
            </a:r>
            <a:r>
              <a:rPr lang="zh-CN" altLang="en-US" sz="2800" dirty="0"/>
              <a:t>”的含义</a:t>
            </a:r>
          </a:p>
        </p:txBody>
      </p:sp>
      <p:sp>
        <p:nvSpPr>
          <p:cNvPr id="6" name="Text Box 289">
            <a:extLst>
              <a:ext uri="{FF2B5EF4-FFF2-40B4-BE49-F238E27FC236}">
                <a16:creationId xmlns:a16="http://schemas.microsoft.com/office/drawing/2014/main" id="{8C2A0BAE-88E6-4451-90BC-1001960F4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）根据</a:t>
            </a:r>
            <a:r>
              <a:rPr lang="zh-CN" altLang="en-US" sz="2800" dirty="0">
                <a:solidFill>
                  <a:srgbClr val="006600"/>
                </a:solidFill>
              </a:rPr>
              <a:t>曲线形状</a:t>
            </a:r>
            <a:r>
              <a:rPr lang="zh-CN" altLang="en-US" sz="2800" dirty="0"/>
              <a:t>能确定从饱和溶液中</a:t>
            </a:r>
            <a:r>
              <a:rPr lang="zh-CN" altLang="en-US" sz="2800" dirty="0">
                <a:solidFill>
                  <a:srgbClr val="FF0000"/>
                </a:solidFill>
              </a:rPr>
              <a:t>获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</a:rPr>
              <a:t>          </a:t>
            </a:r>
            <a:r>
              <a:rPr lang="zh-CN" altLang="en-US" sz="2800" dirty="0">
                <a:solidFill>
                  <a:srgbClr val="FF0000"/>
                </a:solidFill>
              </a:rPr>
              <a:t>得晶体或进行混合物分离提纯的方法</a:t>
            </a:r>
            <a:r>
              <a:rPr lang="zh-CN" altLang="en-US" sz="2800" dirty="0"/>
              <a:t>。</a:t>
            </a:r>
          </a:p>
        </p:txBody>
      </p:sp>
      <p:sp>
        <p:nvSpPr>
          <p:cNvPr id="7" name="Text Box 279">
            <a:extLst>
              <a:ext uri="{FF2B5EF4-FFF2-40B4-BE49-F238E27FC236}">
                <a16:creationId xmlns:a16="http://schemas.microsoft.com/office/drawing/2014/main" id="{52CF7042-65AA-4DB6-A017-1B2FE7382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847" y="2956322"/>
            <a:ext cx="6995833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1</a:t>
            </a:r>
            <a:r>
              <a:rPr lang="zh-CN" altLang="en-US" sz="2800" dirty="0"/>
              <a:t>、</a:t>
            </a:r>
            <a:r>
              <a:rPr lang="en-US" altLang="zh-CN" sz="2800" dirty="0">
                <a:solidFill>
                  <a:srgbClr val="FF0000"/>
                </a:solidFill>
              </a:rPr>
              <a:t>a</a:t>
            </a:r>
            <a:r>
              <a:rPr lang="zh-CN" altLang="en-US" sz="2800" dirty="0"/>
              <a:t>溶液中含有少量的</a:t>
            </a:r>
            <a:r>
              <a:rPr lang="en-US" altLang="zh-CN" sz="2800" dirty="0">
                <a:solidFill>
                  <a:srgbClr val="0000FF"/>
                </a:solidFill>
              </a:rPr>
              <a:t>b</a:t>
            </a:r>
            <a:r>
              <a:rPr lang="zh-CN" altLang="en-US" sz="2800" dirty="0"/>
              <a:t>物质（</a:t>
            </a:r>
            <a:r>
              <a:rPr lang="zh-CN" altLang="en-US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如</a:t>
            </a:r>
            <a:r>
              <a:rPr lang="en-US" altLang="zh-CN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KNO</a:t>
            </a:r>
            <a:r>
              <a:rPr lang="en-US" altLang="zh-CN" sz="2800" baseline="-25000" dirty="0">
                <a:solidFill>
                  <a:srgbClr val="006600"/>
                </a:solidFill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中 </a:t>
            </a:r>
            <a:endParaRPr lang="en-US" altLang="zh-CN" sz="2800" dirty="0">
              <a:solidFill>
                <a:srgbClr val="006600"/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      </a:t>
            </a:r>
            <a:r>
              <a:rPr lang="zh-CN" altLang="en-US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含有少量的</a:t>
            </a:r>
            <a:r>
              <a:rPr lang="en-US" altLang="zh-CN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NaCl</a:t>
            </a:r>
            <a:r>
              <a:rPr lang="zh-CN" altLang="en-US" sz="2800" dirty="0">
                <a:cs typeface="Times New Roman" panose="02020603050405020304" pitchFamily="18" charset="0"/>
              </a:rPr>
              <a:t>）</a:t>
            </a:r>
            <a:r>
              <a:rPr lang="zh-CN" altLang="en-US" sz="2800" dirty="0"/>
              <a:t>，怎样提纯</a:t>
            </a:r>
            <a:r>
              <a:rPr lang="en-US" altLang="zh-CN" sz="2800" dirty="0">
                <a:solidFill>
                  <a:srgbClr val="FF0000"/>
                </a:solidFill>
              </a:rPr>
              <a:t>a</a:t>
            </a:r>
            <a:r>
              <a:rPr lang="zh-CN" altLang="en-US" sz="2800" dirty="0"/>
              <a:t>物质？</a:t>
            </a:r>
          </a:p>
        </p:txBody>
      </p:sp>
      <p:sp>
        <p:nvSpPr>
          <p:cNvPr id="8" name="Text Box 280">
            <a:extLst>
              <a:ext uri="{FF2B5EF4-FFF2-40B4-BE49-F238E27FC236}">
                <a16:creationId xmlns:a16="http://schemas.microsoft.com/office/drawing/2014/main" id="{FF6290D9-7FA6-449A-8223-12D1C78DB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848" y="4574095"/>
            <a:ext cx="6995831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2</a:t>
            </a:r>
            <a:r>
              <a:rPr lang="zh-CN" altLang="en-US" sz="2800" dirty="0"/>
              <a:t>、</a:t>
            </a:r>
            <a:r>
              <a:rPr lang="en-US" altLang="zh-CN" sz="2800" dirty="0">
                <a:solidFill>
                  <a:srgbClr val="FF0000"/>
                </a:solidFill>
              </a:rPr>
              <a:t>b</a:t>
            </a:r>
            <a:r>
              <a:rPr lang="zh-CN" altLang="en-US" sz="2800" dirty="0"/>
              <a:t>溶液中含有少量的</a:t>
            </a:r>
            <a:r>
              <a:rPr lang="en-US" altLang="zh-CN" sz="2800" dirty="0">
                <a:solidFill>
                  <a:srgbClr val="0000FF"/>
                </a:solidFill>
              </a:rPr>
              <a:t>a</a:t>
            </a:r>
            <a:r>
              <a:rPr lang="zh-CN" altLang="en-US" sz="2800" dirty="0"/>
              <a:t>物质（</a:t>
            </a:r>
            <a:r>
              <a:rPr lang="zh-CN" altLang="en-US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如</a:t>
            </a:r>
            <a:r>
              <a:rPr lang="en-US" altLang="zh-CN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NaCl</a:t>
            </a:r>
            <a:r>
              <a:rPr lang="zh-CN" altLang="en-US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中</a:t>
            </a:r>
            <a:endParaRPr lang="en-US" altLang="zh-CN" sz="2800" dirty="0">
              <a:solidFill>
                <a:srgbClr val="006600"/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      </a:t>
            </a:r>
            <a:r>
              <a:rPr lang="zh-CN" altLang="en-US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含有少量的</a:t>
            </a:r>
            <a:r>
              <a:rPr lang="en-US" altLang="zh-CN" sz="2800" dirty="0">
                <a:solidFill>
                  <a:srgbClr val="006600"/>
                </a:solidFill>
                <a:cs typeface="Times New Roman" panose="02020603050405020304" pitchFamily="18" charset="0"/>
              </a:rPr>
              <a:t>KNO</a:t>
            </a:r>
            <a:r>
              <a:rPr lang="en-US" altLang="zh-CN" sz="2800" baseline="-25000" dirty="0">
                <a:solidFill>
                  <a:srgbClr val="006600"/>
                </a:solidFill>
                <a:cs typeface="Times New Roman" panose="02020603050405020304" pitchFamily="18" charset="0"/>
              </a:rPr>
              <a:t>3</a:t>
            </a:r>
            <a:r>
              <a:rPr lang="zh-CN" altLang="en-US" sz="2800" dirty="0"/>
              <a:t>），怎样提纯</a:t>
            </a:r>
            <a:r>
              <a:rPr lang="en-US" altLang="zh-CN" sz="2800" dirty="0">
                <a:solidFill>
                  <a:srgbClr val="FF0000"/>
                </a:solidFill>
              </a:rPr>
              <a:t>b</a:t>
            </a:r>
            <a:r>
              <a:rPr lang="zh-CN" altLang="en-US" sz="2800" dirty="0"/>
              <a:t>物质？</a:t>
            </a:r>
          </a:p>
        </p:txBody>
      </p:sp>
      <p:sp>
        <p:nvSpPr>
          <p:cNvPr id="9" name="Text Box 281">
            <a:extLst>
              <a:ext uri="{FF2B5EF4-FFF2-40B4-BE49-F238E27FC236}">
                <a16:creationId xmlns:a16="http://schemas.microsoft.com/office/drawing/2014/main" id="{3A88E57A-388A-429D-BE99-DB810D7A3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0639" y="227687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334844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C84A8B-F2E4-4CF4-B6FA-DE1F42D72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464" y="980728"/>
            <a:ext cx="472440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 Box 279">
            <a:extLst>
              <a:ext uri="{FF2B5EF4-FFF2-40B4-BE49-F238E27FC236}">
                <a16:creationId xmlns:a16="http://schemas.microsoft.com/office/drawing/2014/main" id="{D5293C33-9A10-4796-A4B2-617BBD020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764969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降温结晶</a:t>
            </a:r>
          </a:p>
        </p:txBody>
      </p:sp>
      <p:sp>
        <p:nvSpPr>
          <p:cNvPr id="4" name="Text Box 279">
            <a:extLst>
              <a:ext uri="{FF2B5EF4-FFF2-40B4-BE49-F238E27FC236}">
                <a16:creationId xmlns:a16="http://schemas.microsoft.com/office/drawing/2014/main" id="{D73F871B-642E-4931-A011-8E4E923B4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3632" y="5373216"/>
            <a:ext cx="17171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蒸发结晶 </a:t>
            </a:r>
          </a:p>
        </p:txBody>
      </p:sp>
      <p:sp>
        <p:nvSpPr>
          <p:cNvPr id="5" name="Text Box 288">
            <a:extLst>
              <a:ext uri="{FF2B5EF4-FFF2-40B4-BE49-F238E27FC236}">
                <a16:creationId xmlns:a16="http://schemas.microsoft.com/office/drawing/2014/main" id="{F747DA06-8DF0-492A-964D-C730CD6F8E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5" y="720894"/>
            <a:ext cx="3096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、“</a:t>
            </a:r>
            <a:r>
              <a:rPr lang="zh-CN" altLang="en-US" sz="2800" dirty="0">
                <a:solidFill>
                  <a:srgbClr val="FF0000"/>
                </a:solidFill>
              </a:rPr>
              <a:t>线</a:t>
            </a:r>
            <a:r>
              <a:rPr lang="zh-CN" altLang="en-US" sz="2800" dirty="0"/>
              <a:t>”的含义</a:t>
            </a:r>
          </a:p>
        </p:txBody>
      </p:sp>
      <p:sp>
        <p:nvSpPr>
          <p:cNvPr id="6" name="Text Box 289">
            <a:extLst>
              <a:ext uri="{FF2B5EF4-FFF2-40B4-BE49-F238E27FC236}">
                <a16:creationId xmlns:a16="http://schemas.microsoft.com/office/drawing/2014/main" id="{8C2A0BAE-88E6-4451-90BC-1001960F4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675273"/>
            <a:ext cx="6943750" cy="1169551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）根据曲线形状能确定从饱和溶液中获</a:t>
            </a:r>
            <a:endParaRPr lang="en-US" altLang="zh-CN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          </a:t>
            </a:r>
            <a:r>
              <a:rPr lang="zh-CN" altLang="en-US" sz="2800" dirty="0"/>
              <a:t>得晶体或进行混合物分离提纯的方法。</a:t>
            </a:r>
          </a:p>
        </p:txBody>
      </p:sp>
      <p:grpSp>
        <p:nvGrpSpPr>
          <p:cNvPr id="10" name="组合 327">
            <a:extLst>
              <a:ext uri="{FF2B5EF4-FFF2-40B4-BE49-F238E27FC236}">
                <a16:creationId xmlns:a16="http://schemas.microsoft.com/office/drawing/2014/main" id="{32B71B25-6F16-46D9-9F66-DB19B1E42DCC}"/>
              </a:ext>
            </a:extLst>
          </p:cNvPr>
          <p:cNvGrpSpPr/>
          <p:nvPr/>
        </p:nvGrpSpPr>
        <p:grpSpPr>
          <a:xfrm>
            <a:off x="5541897" y="2420888"/>
            <a:ext cx="3636870" cy="4137037"/>
            <a:chOff x="446104" y="1373188"/>
            <a:chExt cx="3636870" cy="4137037"/>
          </a:xfrm>
        </p:grpSpPr>
        <p:grpSp>
          <p:nvGrpSpPr>
            <p:cNvPr id="11" name="Group 1073">
              <a:extLst>
                <a:ext uri="{FF2B5EF4-FFF2-40B4-BE49-F238E27FC236}">
                  <a16:creationId xmlns:a16="http://schemas.microsoft.com/office/drawing/2014/main" id="{E20549ED-498C-4308-A67A-8300FD7BAB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35051" y="1373188"/>
              <a:ext cx="3036884" cy="3698886"/>
              <a:chOff x="743" y="415"/>
              <a:chExt cx="2314" cy="3175"/>
            </a:xfrm>
          </p:grpSpPr>
          <p:sp>
            <p:nvSpPr>
              <p:cNvPr id="17" name="Rectangle 1074">
                <a:extLst>
                  <a:ext uri="{FF2B5EF4-FFF2-40B4-BE49-F238E27FC236}">
                    <a16:creationId xmlns:a16="http://schemas.microsoft.com/office/drawing/2014/main" id="{44FE2CE8-6DCF-4148-A93F-C5D0E77CA6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" name="Rectangle 1075">
                <a:extLst>
                  <a:ext uri="{FF2B5EF4-FFF2-40B4-BE49-F238E27FC236}">
                    <a16:creationId xmlns:a16="http://schemas.microsoft.com/office/drawing/2014/main" id="{2BB0D953-AADF-4521-BE44-8E9E6ECF3C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" name="Rectangle 1076">
                <a:extLst>
                  <a:ext uri="{FF2B5EF4-FFF2-40B4-BE49-F238E27FC236}">
                    <a16:creationId xmlns:a16="http://schemas.microsoft.com/office/drawing/2014/main" id="{DF3D9324-EC0A-41E3-9032-C4DF242071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" name="Rectangle 1077">
                <a:extLst>
                  <a:ext uri="{FF2B5EF4-FFF2-40B4-BE49-F238E27FC236}">
                    <a16:creationId xmlns:a16="http://schemas.microsoft.com/office/drawing/2014/main" id="{EAC8B772-F0B8-4EF7-989C-15B7767324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" name="Rectangle 1078">
                <a:extLst>
                  <a:ext uri="{FF2B5EF4-FFF2-40B4-BE49-F238E27FC236}">
                    <a16:creationId xmlns:a16="http://schemas.microsoft.com/office/drawing/2014/main" id="{58DFCB27-1DC9-4D16-AAF6-2D60A12AB0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2" name="Rectangle 1079">
                <a:extLst>
                  <a:ext uri="{FF2B5EF4-FFF2-40B4-BE49-F238E27FC236}">
                    <a16:creationId xmlns:a16="http://schemas.microsoft.com/office/drawing/2014/main" id="{30758BD2-F96D-4E88-8DB5-3B27D9CD07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3" name="Rectangle 1080">
                <a:extLst>
                  <a:ext uri="{FF2B5EF4-FFF2-40B4-BE49-F238E27FC236}">
                    <a16:creationId xmlns:a16="http://schemas.microsoft.com/office/drawing/2014/main" id="{977CFFDE-47DF-4566-B558-16E7EB4EC0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4" name="Rectangle 1081">
                <a:extLst>
                  <a:ext uri="{FF2B5EF4-FFF2-40B4-BE49-F238E27FC236}">
                    <a16:creationId xmlns:a16="http://schemas.microsoft.com/office/drawing/2014/main" id="{1092EA4E-CF8C-49EA-85CA-3335E165B3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5" name="Rectangle 1082">
                <a:extLst>
                  <a:ext uri="{FF2B5EF4-FFF2-40B4-BE49-F238E27FC236}">
                    <a16:creationId xmlns:a16="http://schemas.microsoft.com/office/drawing/2014/main" id="{9554631F-E99D-4A8B-A2BD-EAEF8E3C5E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6" name="Rectangle 1083">
                <a:extLst>
                  <a:ext uri="{FF2B5EF4-FFF2-40B4-BE49-F238E27FC236}">
                    <a16:creationId xmlns:a16="http://schemas.microsoft.com/office/drawing/2014/main" id="{895D9699-4EE7-491A-95E3-0C6A655850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7" name="Rectangle 1084">
                <a:extLst>
                  <a:ext uri="{FF2B5EF4-FFF2-40B4-BE49-F238E27FC236}">
                    <a16:creationId xmlns:a16="http://schemas.microsoft.com/office/drawing/2014/main" id="{64079EE9-78EB-431C-A824-C888BCB5E3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8" name="Rectangle 1085">
                <a:extLst>
                  <a:ext uri="{FF2B5EF4-FFF2-40B4-BE49-F238E27FC236}">
                    <a16:creationId xmlns:a16="http://schemas.microsoft.com/office/drawing/2014/main" id="{D61CEE2A-B3E8-4735-AC7E-D6E9CD51C5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9" name="Rectangle 1086">
                <a:extLst>
                  <a:ext uri="{FF2B5EF4-FFF2-40B4-BE49-F238E27FC236}">
                    <a16:creationId xmlns:a16="http://schemas.microsoft.com/office/drawing/2014/main" id="{6A33CE66-511F-4C56-BA2B-823ADA1854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0" name="Rectangle 1087">
                <a:extLst>
                  <a:ext uri="{FF2B5EF4-FFF2-40B4-BE49-F238E27FC236}">
                    <a16:creationId xmlns:a16="http://schemas.microsoft.com/office/drawing/2014/main" id="{9857089B-7A42-4A41-8D0A-3AB01244C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1" name="Rectangle 1088">
                <a:extLst>
                  <a:ext uri="{FF2B5EF4-FFF2-40B4-BE49-F238E27FC236}">
                    <a16:creationId xmlns:a16="http://schemas.microsoft.com/office/drawing/2014/main" id="{30DB094B-C98B-454D-AE91-728020486F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2" name="Rectangle 1089">
                <a:extLst>
                  <a:ext uri="{FF2B5EF4-FFF2-40B4-BE49-F238E27FC236}">
                    <a16:creationId xmlns:a16="http://schemas.microsoft.com/office/drawing/2014/main" id="{658F69E5-3605-4410-9819-3C5D31D0FA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3" name="Rectangle 1090">
                <a:extLst>
                  <a:ext uri="{FF2B5EF4-FFF2-40B4-BE49-F238E27FC236}">
                    <a16:creationId xmlns:a16="http://schemas.microsoft.com/office/drawing/2014/main" id="{69FF1E72-A4F9-4005-88F7-C6BEDBD02B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4" name="Rectangle 1091">
                <a:extLst>
                  <a:ext uri="{FF2B5EF4-FFF2-40B4-BE49-F238E27FC236}">
                    <a16:creationId xmlns:a16="http://schemas.microsoft.com/office/drawing/2014/main" id="{163BE644-1323-4E2B-B77B-9159F8277F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5" name="Rectangle 1092">
                <a:extLst>
                  <a:ext uri="{FF2B5EF4-FFF2-40B4-BE49-F238E27FC236}">
                    <a16:creationId xmlns:a16="http://schemas.microsoft.com/office/drawing/2014/main" id="{57E12245-74F1-46D8-A8BF-CEF08EC918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6" name="Rectangle 1093">
                <a:extLst>
                  <a:ext uri="{FF2B5EF4-FFF2-40B4-BE49-F238E27FC236}">
                    <a16:creationId xmlns:a16="http://schemas.microsoft.com/office/drawing/2014/main" id="{E5901C70-DA56-4A12-B762-C91A3472DD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7" name="Rectangle 1094">
                <a:extLst>
                  <a:ext uri="{FF2B5EF4-FFF2-40B4-BE49-F238E27FC236}">
                    <a16:creationId xmlns:a16="http://schemas.microsoft.com/office/drawing/2014/main" id="{55253BCE-856D-4641-AFF0-1A9C3F9124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8" name="Rectangle 1095">
                <a:extLst>
                  <a:ext uri="{FF2B5EF4-FFF2-40B4-BE49-F238E27FC236}">
                    <a16:creationId xmlns:a16="http://schemas.microsoft.com/office/drawing/2014/main" id="{3797CEA8-ED70-43DC-A26B-48214CF13E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39" name="Rectangle 1096">
                <a:extLst>
                  <a:ext uri="{FF2B5EF4-FFF2-40B4-BE49-F238E27FC236}">
                    <a16:creationId xmlns:a16="http://schemas.microsoft.com/office/drawing/2014/main" id="{B37C7379-C8C9-4FFC-B6F2-D89D1AF244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0" name="Rectangle 1097">
                <a:extLst>
                  <a:ext uri="{FF2B5EF4-FFF2-40B4-BE49-F238E27FC236}">
                    <a16:creationId xmlns:a16="http://schemas.microsoft.com/office/drawing/2014/main" id="{9CE9E792-9B65-4830-854F-3598BAF8F8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1" name="Rectangle 1098">
                <a:extLst>
                  <a:ext uri="{FF2B5EF4-FFF2-40B4-BE49-F238E27FC236}">
                    <a16:creationId xmlns:a16="http://schemas.microsoft.com/office/drawing/2014/main" id="{56DAB8BF-8BC0-4702-80AA-6C86DBB16E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2" name="Rectangle 1099">
                <a:extLst>
                  <a:ext uri="{FF2B5EF4-FFF2-40B4-BE49-F238E27FC236}">
                    <a16:creationId xmlns:a16="http://schemas.microsoft.com/office/drawing/2014/main" id="{AD6DA3D0-7872-4BB6-B00D-9E4034F8D6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3" name="Rectangle 1100">
                <a:extLst>
                  <a:ext uri="{FF2B5EF4-FFF2-40B4-BE49-F238E27FC236}">
                    <a16:creationId xmlns:a16="http://schemas.microsoft.com/office/drawing/2014/main" id="{63468982-72B2-425F-BE86-38714B7A85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4" name="Rectangle 1101">
                <a:extLst>
                  <a:ext uri="{FF2B5EF4-FFF2-40B4-BE49-F238E27FC236}">
                    <a16:creationId xmlns:a16="http://schemas.microsoft.com/office/drawing/2014/main" id="{E2A30A88-74DB-4D92-B75D-2BBF514F5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5" name="Rectangle 1102">
                <a:extLst>
                  <a:ext uri="{FF2B5EF4-FFF2-40B4-BE49-F238E27FC236}">
                    <a16:creationId xmlns:a16="http://schemas.microsoft.com/office/drawing/2014/main" id="{CC1AC1C1-61BE-454C-99D7-FB218F6329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6" name="Rectangle 1103">
                <a:extLst>
                  <a:ext uri="{FF2B5EF4-FFF2-40B4-BE49-F238E27FC236}">
                    <a16:creationId xmlns:a16="http://schemas.microsoft.com/office/drawing/2014/main" id="{F4643A9D-F160-4988-81D8-4AC3926F1B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7" name="Rectangle 1104">
                <a:extLst>
                  <a:ext uri="{FF2B5EF4-FFF2-40B4-BE49-F238E27FC236}">
                    <a16:creationId xmlns:a16="http://schemas.microsoft.com/office/drawing/2014/main" id="{D1804AE0-B78C-4968-92F2-40215ABE79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8" name="Rectangle 1105">
                <a:extLst>
                  <a:ext uri="{FF2B5EF4-FFF2-40B4-BE49-F238E27FC236}">
                    <a16:creationId xmlns:a16="http://schemas.microsoft.com/office/drawing/2014/main" id="{0D98E3B9-D35D-4AEA-815B-0976D03E97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49" name="Rectangle 1106">
                <a:extLst>
                  <a:ext uri="{FF2B5EF4-FFF2-40B4-BE49-F238E27FC236}">
                    <a16:creationId xmlns:a16="http://schemas.microsoft.com/office/drawing/2014/main" id="{4CAE3496-7E7F-4545-98A4-55C0C54C6F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0" name="Rectangle 1107">
                <a:extLst>
                  <a:ext uri="{FF2B5EF4-FFF2-40B4-BE49-F238E27FC236}">
                    <a16:creationId xmlns:a16="http://schemas.microsoft.com/office/drawing/2014/main" id="{3E0CBCDC-375F-4AE6-93FF-BD72A44B37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1" name="Rectangle 1108">
                <a:extLst>
                  <a:ext uri="{FF2B5EF4-FFF2-40B4-BE49-F238E27FC236}">
                    <a16:creationId xmlns:a16="http://schemas.microsoft.com/office/drawing/2014/main" id="{546A72E4-0937-4A92-8A75-272AEC31AF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2" name="Rectangle 1109">
                <a:extLst>
                  <a:ext uri="{FF2B5EF4-FFF2-40B4-BE49-F238E27FC236}">
                    <a16:creationId xmlns:a16="http://schemas.microsoft.com/office/drawing/2014/main" id="{FA98D1D8-79F1-4B79-AB5A-BB94586755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3" name="Rectangle 1110">
                <a:extLst>
                  <a:ext uri="{FF2B5EF4-FFF2-40B4-BE49-F238E27FC236}">
                    <a16:creationId xmlns:a16="http://schemas.microsoft.com/office/drawing/2014/main" id="{E931B345-E987-49EE-B425-22638ED5AB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4" name="Rectangle 1111">
                <a:extLst>
                  <a:ext uri="{FF2B5EF4-FFF2-40B4-BE49-F238E27FC236}">
                    <a16:creationId xmlns:a16="http://schemas.microsoft.com/office/drawing/2014/main" id="{D9ADDA2B-01E3-4B70-9A40-C4E34CBE96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5" name="Rectangle 1112">
                <a:extLst>
                  <a:ext uri="{FF2B5EF4-FFF2-40B4-BE49-F238E27FC236}">
                    <a16:creationId xmlns:a16="http://schemas.microsoft.com/office/drawing/2014/main" id="{9C0A4AB8-0397-4D91-A333-8FFC4AE107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6" name="Rectangle 1113">
                <a:extLst>
                  <a:ext uri="{FF2B5EF4-FFF2-40B4-BE49-F238E27FC236}">
                    <a16:creationId xmlns:a16="http://schemas.microsoft.com/office/drawing/2014/main" id="{17B086D3-C050-445D-8879-FFEDDA40E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7" name="Rectangle 1114">
                <a:extLst>
                  <a:ext uri="{FF2B5EF4-FFF2-40B4-BE49-F238E27FC236}">
                    <a16:creationId xmlns:a16="http://schemas.microsoft.com/office/drawing/2014/main" id="{BF99FFBF-5198-43E3-9279-465EEE684E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" name="Rectangle 1115">
                <a:extLst>
                  <a:ext uri="{FF2B5EF4-FFF2-40B4-BE49-F238E27FC236}">
                    <a16:creationId xmlns:a16="http://schemas.microsoft.com/office/drawing/2014/main" id="{A1207141-2450-40E9-BE76-FA04F8A4D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9" name="Rectangle 1116">
                <a:extLst>
                  <a:ext uri="{FF2B5EF4-FFF2-40B4-BE49-F238E27FC236}">
                    <a16:creationId xmlns:a16="http://schemas.microsoft.com/office/drawing/2014/main" id="{6AB1C6E9-AF7A-4F09-88D0-C7859E52F6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0" name="Rectangle 1117">
                <a:extLst>
                  <a:ext uri="{FF2B5EF4-FFF2-40B4-BE49-F238E27FC236}">
                    <a16:creationId xmlns:a16="http://schemas.microsoft.com/office/drawing/2014/main" id="{F14446D0-6BF8-4BD5-A821-9FC1FC1EC0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1" name="Rectangle 1118">
                <a:extLst>
                  <a:ext uri="{FF2B5EF4-FFF2-40B4-BE49-F238E27FC236}">
                    <a16:creationId xmlns:a16="http://schemas.microsoft.com/office/drawing/2014/main" id="{DB57019F-6AD3-4D37-87F4-58642F6598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2" name="Rectangle 1119">
                <a:extLst>
                  <a:ext uri="{FF2B5EF4-FFF2-40B4-BE49-F238E27FC236}">
                    <a16:creationId xmlns:a16="http://schemas.microsoft.com/office/drawing/2014/main" id="{01E32A93-C00E-4EC4-895A-7F2A723A38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3" name="Rectangle 1120">
                <a:extLst>
                  <a:ext uri="{FF2B5EF4-FFF2-40B4-BE49-F238E27FC236}">
                    <a16:creationId xmlns:a16="http://schemas.microsoft.com/office/drawing/2014/main" id="{F567F32D-8C81-4051-9939-C113C27B16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4" name="Rectangle 1121">
                <a:extLst>
                  <a:ext uri="{FF2B5EF4-FFF2-40B4-BE49-F238E27FC236}">
                    <a16:creationId xmlns:a16="http://schemas.microsoft.com/office/drawing/2014/main" id="{0CBE02D7-276A-4C45-A510-84D82AD34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5" name="Rectangle 1122">
                <a:extLst>
                  <a:ext uri="{FF2B5EF4-FFF2-40B4-BE49-F238E27FC236}">
                    <a16:creationId xmlns:a16="http://schemas.microsoft.com/office/drawing/2014/main" id="{10347C68-DE09-4D5B-B685-CDF4352BD2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6" name="Rectangle 1123">
                <a:extLst>
                  <a:ext uri="{FF2B5EF4-FFF2-40B4-BE49-F238E27FC236}">
                    <a16:creationId xmlns:a16="http://schemas.microsoft.com/office/drawing/2014/main" id="{31E01694-8135-4A57-BD55-B5276BBF3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7" name="Rectangle 1124">
                <a:extLst>
                  <a:ext uri="{FF2B5EF4-FFF2-40B4-BE49-F238E27FC236}">
                    <a16:creationId xmlns:a16="http://schemas.microsoft.com/office/drawing/2014/main" id="{A9943BA0-5F17-4076-9224-1A4A24384C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8" name="Rectangle 1125">
                <a:extLst>
                  <a:ext uri="{FF2B5EF4-FFF2-40B4-BE49-F238E27FC236}">
                    <a16:creationId xmlns:a16="http://schemas.microsoft.com/office/drawing/2014/main" id="{56353F42-FD35-41B6-BBA4-E8E0F38C8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69" name="Rectangle 1126">
                <a:extLst>
                  <a:ext uri="{FF2B5EF4-FFF2-40B4-BE49-F238E27FC236}">
                    <a16:creationId xmlns:a16="http://schemas.microsoft.com/office/drawing/2014/main" id="{391EA4B6-574C-485B-9EC4-0BB6299128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0" name="Rectangle 1127">
                <a:extLst>
                  <a:ext uri="{FF2B5EF4-FFF2-40B4-BE49-F238E27FC236}">
                    <a16:creationId xmlns:a16="http://schemas.microsoft.com/office/drawing/2014/main" id="{69AEA83E-AEEF-4A1C-9E30-2F094E4996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1" name="Rectangle 1128">
                <a:extLst>
                  <a:ext uri="{FF2B5EF4-FFF2-40B4-BE49-F238E27FC236}">
                    <a16:creationId xmlns:a16="http://schemas.microsoft.com/office/drawing/2014/main" id="{229FB495-FEC2-4A08-9E5F-E535316F83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2" name="Rectangle 1129">
                <a:extLst>
                  <a:ext uri="{FF2B5EF4-FFF2-40B4-BE49-F238E27FC236}">
                    <a16:creationId xmlns:a16="http://schemas.microsoft.com/office/drawing/2014/main" id="{20AD3ACC-1D0A-4009-91FF-C5E776ECB0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3" name="Rectangle 1130">
                <a:extLst>
                  <a:ext uri="{FF2B5EF4-FFF2-40B4-BE49-F238E27FC236}">
                    <a16:creationId xmlns:a16="http://schemas.microsoft.com/office/drawing/2014/main" id="{E07A2DB3-0C36-4BEE-8D97-A7768B5CFE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4" name="Rectangle 1131">
                <a:extLst>
                  <a:ext uri="{FF2B5EF4-FFF2-40B4-BE49-F238E27FC236}">
                    <a16:creationId xmlns:a16="http://schemas.microsoft.com/office/drawing/2014/main" id="{1E550308-0FE5-44FD-B123-369AC216E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5" name="Rectangle 1132">
                <a:extLst>
                  <a:ext uri="{FF2B5EF4-FFF2-40B4-BE49-F238E27FC236}">
                    <a16:creationId xmlns:a16="http://schemas.microsoft.com/office/drawing/2014/main" id="{08127DA6-255A-49D6-9196-EEFE68785E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6" name="Rectangle 1133">
                <a:extLst>
                  <a:ext uri="{FF2B5EF4-FFF2-40B4-BE49-F238E27FC236}">
                    <a16:creationId xmlns:a16="http://schemas.microsoft.com/office/drawing/2014/main" id="{49B424B0-21CA-4ED0-8123-E46023B077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7" name="Rectangle 1134">
                <a:extLst>
                  <a:ext uri="{FF2B5EF4-FFF2-40B4-BE49-F238E27FC236}">
                    <a16:creationId xmlns:a16="http://schemas.microsoft.com/office/drawing/2014/main" id="{98F14B4F-C810-4008-957B-892842AF3A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8" name="Rectangle 1135">
                <a:extLst>
                  <a:ext uri="{FF2B5EF4-FFF2-40B4-BE49-F238E27FC236}">
                    <a16:creationId xmlns:a16="http://schemas.microsoft.com/office/drawing/2014/main" id="{DAC37722-B55C-49DB-B6D8-E48EE466E7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79" name="Rectangle 1136">
                <a:extLst>
                  <a:ext uri="{FF2B5EF4-FFF2-40B4-BE49-F238E27FC236}">
                    <a16:creationId xmlns:a16="http://schemas.microsoft.com/office/drawing/2014/main" id="{6DEFCA85-19A9-442C-B19D-5ED91B2A1A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0" name="Rectangle 1137">
                <a:extLst>
                  <a:ext uri="{FF2B5EF4-FFF2-40B4-BE49-F238E27FC236}">
                    <a16:creationId xmlns:a16="http://schemas.microsoft.com/office/drawing/2014/main" id="{AD03F952-C624-4C03-B580-EB148D2AB7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1" name="Rectangle 1138">
                <a:extLst>
                  <a:ext uri="{FF2B5EF4-FFF2-40B4-BE49-F238E27FC236}">
                    <a16:creationId xmlns:a16="http://schemas.microsoft.com/office/drawing/2014/main" id="{5317774E-CE59-4A5E-BF68-CBE5169405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2" name="Rectangle 1139">
                <a:extLst>
                  <a:ext uri="{FF2B5EF4-FFF2-40B4-BE49-F238E27FC236}">
                    <a16:creationId xmlns:a16="http://schemas.microsoft.com/office/drawing/2014/main" id="{9EADDA3B-F20E-4972-80BC-3C09B17D58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3" name="Rectangle 1140">
                <a:extLst>
                  <a:ext uri="{FF2B5EF4-FFF2-40B4-BE49-F238E27FC236}">
                    <a16:creationId xmlns:a16="http://schemas.microsoft.com/office/drawing/2014/main" id="{5AFD185F-CDD4-4B2E-8E13-5B06955076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4" name="Rectangle 1141">
                <a:extLst>
                  <a:ext uri="{FF2B5EF4-FFF2-40B4-BE49-F238E27FC236}">
                    <a16:creationId xmlns:a16="http://schemas.microsoft.com/office/drawing/2014/main" id="{9822FC2E-7BE7-4848-90F5-66ECD606B0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5" name="Rectangle 1142">
                <a:extLst>
                  <a:ext uri="{FF2B5EF4-FFF2-40B4-BE49-F238E27FC236}">
                    <a16:creationId xmlns:a16="http://schemas.microsoft.com/office/drawing/2014/main" id="{1B038CE5-05AB-43CE-8E09-502875A41F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6" name="Rectangle 1143">
                <a:extLst>
                  <a:ext uri="{FF2B5EF4-FFF2-40B4-BE49-F238E27FC236}">
                    <a16:creationId xmlns:a16="http://schemas.microsoft.com/office/drawing/2014/main" id="{A23A82C4-8636-495A-8B1C-70269F0EED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7" name="Rectangle 1144">
                <a:extLst>
                  <a:ext uri="{FF2B5EF4-FFF2-40B4-BE49-F238E27FC236}">
                    <a16:creationId xmlns:a16="http://schemas.microsoft.com/office/drawing/2014/main" id="{C444675B-6C8A-47C2-AA6F-A1A050F61E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8" name="Rectangle 1145">
                <a:extLst>
                  <a:ext uri="{FF2B5EF4-FFF2-40B4-BE49-F238E27FC236}">
                    <a16:creationId xmlns:a16="http://schemas.microsoft.com/office/drawing/2014/main" id="{C51D85C2-CB56-423D-8108-EE9B10F73E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89" name="Rectangle 1146">
                <a:extLst>
                  <a:ext uri="{FF2B5EF4-FFF2-40B4-BE49-F238E27FC236}">
                    <a16:creationId xmlns:a16="http://schemas.microsoft.com/office/drawing/2014/main" id="{184B39A8-BD8A-4688-A23E-4405DAFFD7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0" name="Rectangle 1147">
                <a:extLst>
                  <a:ext uri="{FF2B5EF4-FFF2-40B4-BE49-F238E27FC236}">
                    <a16:creationId xmlns:a16="http://schemas.microsoft.com/office/drawing/2014/main" id="{0FE46032-1F8B-4BB6-AC0B-E9AD5E4949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1" name="Rectangle 1148">
                <a:extLst>
                  <a:ext uri="{FF2B5EF4-FFF2-40B4-BE49-F238E27FC236}">
                    <a16:creationId xmlns:a16="http://schemas.microsoft.com/office/drawing/2014/main" id="{F8350FE1-AE2B-4544-A649-B876F11B5C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2" name="Rectangle 1149">
                <a:extLst>
                  <a:ext uri="{FF2B5EF4-FFF2-40B4-BE49-F238E27FC236}">
                    <a16:creationId xmlns:a16="http://schemas.microsoft.com/office/drawing/2014/main" id="{42611321-1BAB-4705-A1B0-1A0B356335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3" name="Rectangle 1150">
                <a:extLst>
                  <a:ext uri="{FF2B5EF4-FFF2-40B4-BE49-F238E27FC236}">
                    <a16:creationId xmlns:a16="http://schemas.microsoft.com/office/drawing/2014/main" id="{90CE940E-0878-4B7D-B177-ED3AF890F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4" name="Rectangle 1151">
                <a:extLst>
                  <a:ext uri="{FF2B5EF4-FFF2-40B4-BE49-F238E27FC236}">
                    <a16:creationId xmlns:a16="http://schemas.microsoft.com/office/drawing/2014/main" id="{D59F4D6B-1113-45E9-B8A8-7B2199B4AE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5" name="Rectangle 1152">
                <a:extLst>
                  <a:ext uri="{FF2B5EF4-FFF2-40B4-BE49-F238E27FC236}">
                    <a16:creationId xmlns:a16="http://schemas.microsoft.com/office/drawing/2014/main" id="{7F70D273-C357-4B1E-8299-F21AA2EFF9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6" name="Rectangle 1153">
                <a:extLst>
                  <a:ext uri="{FF2B5EF4-FFF2-40B4-BE49-F238E27FC236}">
                    <a16:creationId xmlns:a16="http://schemas.microsoft.com/office/drawing/2014/main" id="{A636F0E1-EAB2-4477-B9DC-3B9D08E3C2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7" name="Rectangle 1154">
                <a:extLst>
                  <a:ext uri="{FF2B5EF4-FFF2-40B4-BE49-F238E27FC236}">
                    <a16:creationId xmlns:a16="http://schemas.microsoft.com/office/drawing/2014/main" id="{B6A30BD5-52C2-4153-8821-BDD87B5745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8" name="Rectangle 1155">
                <a:extLst>
                  <a:ext uri="{FF2B5EF4-FFF2-40B4-BE49-F238E27FC236}">
                    <a16:creationId xmlns:a16="http://schemas.microsoft.com/office/drawing/2014/main" id="{9F0A2319-9B21-4973-906A-415C6A904C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99" name="Rectangle 1156">
                <a:extLst>
                  <a:ext uri="{FF2B5EF4-FFF2-40B4-BE49-F238E27FC236}">
                    <a16:creationId xmlns:a16="http://schemas.microsoft.com/office/drawing/2014/main" id="{1C13F2D4-0359-4FCD-83B7-2E7E05E29D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0" name="Rectangle 1157">
                <a:extLst>
                  <a:ext uri="{FF2B5EF4-FFF2-40B4-BE49-F238E27FC236}">
                    <a16:creationId xmlns:a16="http://schemas.microsoft.com/office/drawing/2014/main" id="{891D9B72-1B8E-48A1-8D33-97A645A2AB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1" name="Rectangle 1158">
                <a:extLst>
                  <a:ext uri="{FF2B5EF4-FFF2-40B4-BE49-F238E27FC236}">
                    <a16:creationId xmlns:a16="http://schemas.microsoft.com/office/drawing/2014/main" id="{701665FB-DAB1-4130-A659-93C79ED15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2" name="Rectangle 1159">
                <a:extLst>
                  <a:ext uri="{FF2B5EF4-FFF2-40B4-BE49-F238E27FC236}">
                    <a16:creationId xmlns:a16="http://schemas.microsoft.com/office/drawing/2014/main" id="{AE863D8B-9FD4-4A4A-B28E-197A3A72E6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3" name="Rectangle 1160">
                <a:extLst>
                  <a:ext uri="{FF2B5EF4-FFF2-40B4-BE49-F238E27FC236}">
                    <a16:creationId xmlns:a16="http://schemas.microsoft.com/office/drawing/2014/main" id="{FE363DA6-2D4D-4CAB-AC52-787E4F4C53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4" name="Rectangle 1161">
                <a:extLst>
                  <a:ext uri="{FF2B5EF4-FFF2-40B4-BE49-F238E27FC236}">
                    <a16:creationId xmlns:a16="http://schemas.microsoft.com/office/drawing/2014/main" id="{A2E02105-BB96-4EA9-8E61-834A9A2606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5" name="Rectangle 1162">
                <a:extLst>
                  <a:ext uri="{FF2B5EF4-FFF2-40B4-BE49-F238E27FC236}">
                    <a16:creationId xmlns:a16="http://schemas.microsoft.com/office/drawing/2014/main" id="{21F6F55F-57A7-40ED-A804-98FB35F6A4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6" name="Rectangle 1163">
                <a:extLst>
                  <a:ext uri="{FF2B5EF4-FFF2-40B4-BE49-F238E27FC236}">
                    <a16:creationId xmlns:a16="http://schemas.microsoft.com/office/drawing/2014/main" id="{AB19530D-1340-4DCA-AC05-EEA4A3A808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7" name="Rectangle 1164">
                <a:extLst>
                  <a:ext uri="{FF2B5EF4-FFF2-40B4-BE49-F238E27FC236}">
                    <a16:creationId xmlns:a16="http://schemas.microsoft.com/office/drawing/2014/main" id="{8F3B7490-70C1-4DA4-A91F-418A48DB85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8" name="Rectangle 1165">
                <a:extLst>
                  <a:ext uri="{FF2B5EF4-FFF2-40B4-BE49-F238E27FC236}">
                    <a16:creationId xmlns:a16="http://schemas.microsoft.com/office/drawing/2014/main" id="{51830CB1-801A-495F-9F97-B3288735A1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09" name="Rectangle 1166">
                <a:extLst>
                  <a:ext uri="{FF2B5EF4-FFF2-40B4-BE49-F238E27FC236}">
                    <a16:creationId xmlns:a16="http://schemas.microsoft.com/office/drawing/2014/main" id="{6B245B4C-229B-44C5-B2B9-0B12CC144C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0" name="Rectangle 1167">
                <a:extLst>
                  <a:ext uri="{FF2B5EF4-FFF2-40B4-BE49-F238E27FC236}">
                    <a16:creationId xmlns:a16="http://schemas.microsoft.com/office/drawing/2014/main" id="{DFCE9F02-ABF4-49D9-A54F-857094D30E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1" name="Rectangle 1168">
                <a:extLst>
                  <a:ext uri="{FF2B5EF4-FFF2-40B4-BE49-F238E27FC236}">
                    <a16:creationId xmlns:a16="http://schemas.microsoft.com/office/drawing/2014/main" id="{51D90CFF-B549-47B9-A607-A4697CCA6F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2" name="Rectangle 1169">
                <a:extLst>
                  <a:ext uri="{FF2B5EF4-FFF2-40B4-BE49-F238E27FC236}">
                    <a16:creationId xmlns:a16="http://schemas.microsoft.com/office/drawing/2014/main" id="{9FD52EBB-A1BE-45A8-939C-8795F57C1D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3" name="Rectangle 1170">
                <a:extLst>
                  <a:ext uri="{FF2B5EF4-FFF2-40B4-BE49-F238E27FC236}">
                    <a16:creationId xmlns:a16="http://schemas.microsoft.com/office/drawing/2014/main" id="{08076E72-6155-4B58-BDF2-466EE19A3E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4" name="Rectangle 1171">
                <a:extLst>
                  <a:ext uri="{FF2B5EF4-FFF2-40B4-BE49-F238E27FC236}">
                    <a16:creationId xmlns:a16="http://schemas.microsoft.com/office/drawing/2014/main" id="{2325B00A-3747-4DDE-B356-D80B77E262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5" name="Rectangle 1172">
                <a:extLst>
                  <a:ext uri="{FF2B5EF4-FFF2-40B4-BE49-F238E27FC236}">
                    <a16:creationId xmlns:a16="http://schemas.microsoft.com/office/drawing/2014/main" id="{F5D1A5FC-038F-4E3F-B0B8-384701F6FB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6" name="Rectangle 1173">
                <a:extLst>
                  <a:ext uri="{FF2B5EF4-FFF2-40B4-BE49-F238E27FC236}">
                    <a16:creationId xmlns:a16="http://schemas.microsoft.com/office/drawing/2014/main" id="{60D748B0-A9E7-42B2-ACBB-23B29F89BD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7" name="Rectangle 1174">
                <a:extLst>
                  <a:ext uri="{FF2B5EF4-FFF2-40B4-BE49-F238E27FC236}">
                    <a16:creationId xmlns:a16="http://schemas.microsoft.com/office/drawing/2014/main" id="{21B428C8-C45B-4EEB-AE9F-FB24A7F687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8" name="Rectangle 1175">
                <a:extLst>
                  <a:ext uri="{FF2B5EF4-FFF2-40B4-BE49-F238E27FC236}">
                    <a16:creationId xmlns:a16="http://schemas.microsoft.com/office/drawing/2014/main" id="{513A8046-3E7C-42AD-8F70-B20F644AFF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19" name="Rectangle 1176">
                <a:extLst>
                  <a:ext uri="{FF2B5EF4-FFF2-40B4-BE49-F238E27FC236}">
                    <a16:creationId xmlns:a16="http://schemas.microsoft.com/office/drawing/2014/main" id="{CD9788A0-5F8E-443D-B6FC-1E5C6151D1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0" name="Rectangle 1177">
                <a:extLst>
                  <a:ext uri="{FF2B5EF4-FFF2-40B4-BE49-F238E27FC236}">
                    <a16:creationId xmlns:a16="http://schemas.microsoft.com/office/drawing/2014/main" id="{04B60029-1A04-40DC-AB15-B370930FF7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1" name="Rectangle 1178">
                <a:extLst>
                  <a:ext uri="{FF2B5EF4-FFF2-40B4-BE49-F238E27FC236}">
                    <a16:creationId xmlns:a16="http://schemas.microsoft.com/office/drawing/2014/main" id="{EC246520-E7CA-4B6E-B9E2-98D84DBFC7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2" name="Rectangle 1179">
                <a:extLst>
                  <a:ext uri="{FF2B5EF4-FFF2-40B4-BE49-F238E27FC236}">
                    <a16:creationId xmlns:a16="http://schemas.microsoft.com/office/drawing/2014/main" id="{0E0C0EA4-71BC-46D4-8881-A0179E90D3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3" name="Rectangle 1180">
                <a:extLst>
                  <a:ext uri="{FF2B5EF4-FFF2-40B4-BE49-F238E27FC236}">
                    <a16:creationId xmlns:a16="http://schemas.microsoft.com/office/drawing/2014/main" id="{45007D73-5A4B-44FC-8D9B-B6B55494E1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4" name="Rectangle 1181">
                <a:extLst>
                  <a:ext uri="{FF2B5EF4-FFF2-40B4-BE49-F238E27FC236}">
                    <a16:creationId xmlns:a16="http://schemas.microsoft.com/office/drawing/2014/main" id="{25575766-B853-4D1A-9B1E-9DBE434411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5" name="Rectangle 1182">
                <a:extLst>
                  <a:ext uri="{FF2B5EF4-FFF2-40B4-BE49-F238E27FC236}">
                    <a16:creationId xmlns:a16="http://schemas.microsoft.com/office/drawing/2014/main" id="{A811EA71-D6CA-4E49-94F3-E2B972ED10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6" name="Rectangle 1183">
                <a:extLst>
                  <a:ext uri="{FF2B5EF4-FFF2-40B4-BE49-F238E27FC236}">
                    <a16:creationId xmlns:a16="http://schemas.microsoft.com/office/drawing/2014/main" id="{7F9B9ACA-7E45-4853-ABB0-857EC5E53B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7" name="Rectangle 1184">
                <a:extLst>
                  <a:ext uri="{FF2B5EF4-FFF2-40B4-BE49-F238E27FC236}">
                    <a16:creationId xmlns:a16="http://schemas.microsoft.com/office/drawing/2014/main" id="{781B6315-C020-488C-A28A-1556B59124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8" name="Rectangle 1185">
                <a:extLst>
                  <a:ext uri="{FF2B5EF4-FFF2-40B4-BE49-F238E27FC236}">
                    <a16:creationId xmlns:a16="http://schemas.microsoft.com/office/drawing/2014/main" id="{258D32D0-0415-4C45-98A4-C5FBB41B7D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29" name="Rectangle 1186">
                <a:extLst>
                  <a:ext uri="{FF2B5EF4-FFF2-40B4-BE49-F238E27FC236}">
                    <a16:creationId xmlns:a16="http://schemas.microsoft.com/office/drawing/2014/main" id="{CC085C29-AE6A-4D4C-A3BD-28C841F865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0" name="Rectangle 1187">
                <a:extLst>
                  <a:ext uri="{FF2B5EF4-FFF2-40B4-BE49-F238E27FC236}">
                    <a16:creationId xmlns:a16="http://schemas.microsoft.com/office/drawing/2014/main" id="{7801BBB1-AFAD-4439-838E-1AB745029A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1" name="Rectangle 1188">
                <a:extLst>
                  <a:ext uri="{FF2B5EF4-FFF2-40B4-BE49-F238E27FC236}">
                    <a16:creationId xmlns:a16="http://schemas.microsoft.com/office/drawing/2014/main" id="{0E3EE579-DD38-4C98-946C-9F9EE64814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2" name="Rectangle 1189">
                <a:extLst>
                  <a:ext uri="{FF2B5EF4-FFF2-40B4-BE49-F238E27FC236}">
                    <a16:creationId xmlns:a16="http://schemas.microsoft.com/office/drawing/2014/main" id="{5EF60C36-637B-4424-87E4-A24ADE9121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3" name="Rectangle 1190">
                <a:extLst>
                  <a:ext uri="{FF2B5EF4-FFF2-40B4-BE49-F238E27FC236}">
                    <a16:creationId xmlns:a16="http://schemas.microsoft.com/office/drawing/2014/main" id="{D6E94EBF-F844-49EB-AECE-DFDE585E84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4" name="Rectangle 1191">
                <a:extLst>
                  <a:ext uri="{FF2B5EF4-FFF2-40B4-BE49-F238E27FC236}">
                    <a16:creationId xmlns:a16="http://schemas.microsoft.com/office/drawing/2014/main" id="{CDF42DEF-B71E-4B29-B0DE-AD3AF00DA6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5" name="Rectangle 1192">
                <a:extLst>
                  <a:ext uri="{FF2B5EF4-FFF2-40B4-BE49-F238E27FC236}">
                    <a16:creationId xmlns:a16="http://schemas.microsoft.com/office/drawing/2014/main" id="{7B7ECD86-68CF-4ADB-B2DE-4ABB1133DF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6" name="Rectangle 1193">
                <a:extLst>
                  <a:ext uri="{FF2B5EF4-FFF2-40B4-BE49-F238E27FC236}">
                    <a16:creationId xmlns:a16="http://schemas.microsoft.com/office/drawing/2014/main" id="{750C573C-3E7E-4E42-96E5-7983F67527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7" name="Rectangle 1194">
                <a:extLst>
                  <a:ext uri="{FF2B5EF4-FFF2-40B4-BE49-F238E27FC236}">
                    <a16:creationId xmlns:a16="http://schemas.microsoft.com/office/drawing/2014/main" id="{5A124D15-894E-49E0-BCA3-989F885135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8" name="Rectangle 1195">
                <a:extLst>
                  <a:ext uri="{FF2B5EF4-FFF2-40B4-BE49-F238E27FC236}">
                    <a16:creationId xmlns:a16="http://schemas.microsoft.com/office/drawing/2014/main" id="{8A2911C0-7E52-49E0-A0B9-3B40E1D65D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39" name="Rectangle 1196">
                <a:extLst>
                  <a:ext uri="{FF2B5EF4-FFF2-40B4-BE49-F238E27FC236}">
                    <a16:creationId xmlns:a16="http://schemas.microsoft.com/office/drawing/2014/main" id="{DD9A0FDC-456C-4ACE-8F97-FDDF727D87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0" name="Rectangle 1197">
                <a:extLst>
                  <a:ext uri="{FF2B5EF4-FFF2-40B4-BE49-F238E27FC236}">
                    <a16:creationId xmlns:a16="http://schemas.microsoft.com/office/drawing/2014/main" id="{16D3629D-8D52-4B3D-B599-46D25109D4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1" name="Rectangle 1198">
                <a:extLst>
                  <a:ext uri="{FF2B5EF4-FFF2-40B4-BE49-F238E27FC236}">
                    <a16:creationId xmlns:a16="http://schemas.microsoft.com/office/drawing/2014/main" id="{A8EEC69C-2777-4889-98C0-EA48113F5A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2" name="Rectangle 1199">
                <a:extLst>
                  <a:ext uri="{FF2B5EF4-FFF2-40B4-BE49-F238E27FC236}">
                    <a16:creationId xmlns:a16="http://schemas.microsoft.com/office/drawing/2014/main" id="{9EA638FD-ABEA-47B3-B47C-E1648753EC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3" name="Rectangle 1200">
                <a:extLst>
                  <a:ext uri="{FF2B5EF4-FFF2-40B4-BE49-F238E27FC236}">
                    <a16:creationId xmlns:a16="http://schemas.microsoft.com/office/drawing/2014/main" id="{1159EEFC-C7D7-4EEE-9252-622F13DE63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4" name="Rectangle 1201">
                <a:extLst>
                  <a:ext uri="{FF2B5EF4-FFF2-40B4-BE49-F238E27FC236}">
                    <a16:creationId xmlns:a16="http://schemas.microsoft.com/office/drawing/2014/main" id="{24A9E9C9-60AF-414B-80BB-785CE310E4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5" name="Rectangle 1202">
                <a:extLst>
                  <a:ext uri="{FF2B5EF4-FFF2-40B4-BE49-F238E27FC236}">
                    <a16:creationId xmlns:a16="http://schemas.microsoft.com/office/drawing/2014/main" id="{9D1EE8AE-EA25-42F8-BFBE-25DFE55CC1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6" name="Rectangle 1203">
                <a:extLst>
                  <a:ext uri="{FF2B5EF4-FFF2-40B4-BE49-F238E27FC236}">
                    <a16:creationId xmlns:a16="http://schemas.microsoft.com/office/drawing/2014/main" id="{DDBC1C52-B7D3-4D13-99C4-7BBFC245C8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7" name="Rectangle 1204">
                <a:extLst>
                  <a:ext uri="{FF2B5EF4-FFF2-40B4-BE49-F238E27FC236}">
                    <a16:creationId xmlns:a16="http://schemas.microsoft.com/office/drawing/2014/main" id="{09B53D1D-22A9-4773-835D-CF217E977A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8" name="Rectangle 1205">
                <a:extLst>
                  <a:ext uri="{FF2B5EF4-FFF2-40B4-BE49-F238E27FC236}">
                    <a16:creationId xmlns:a16="http://schemas.microsoft.com/office/drawing/2014/main" id="{249D65F4-B738-4182-949D-F4EBF74163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49" name="Rectangle 1206">
                <a:extLst>
                  <a:ext uri="{FF2B5EF4-FFF2-40B4-BE49-F238E27FC236}">
                    <a16:creationId xmlns:a16="http://schemas.microsoft.com/office/drawing/2014/main" id="{38D211B5-28EC-483C-A7F2-42172B86D5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0" name="Rectangle 1207">
                <a:extLst>
                  <a:ext uri="{FF2B5EF4-FFF2-40B4-BE49-F238E27FC236}">
                    <a16:creationId xmlns:a16="http://schemas.microsoft.com/office/drawing/2014/main" id="{19E55CE8-F88D-4D11-BE50-37DACEEB3F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1" name="Rectangle 1208">
                <a:extLst>
                  <a:ext uri="{FF2B5EF4-FFF2-40B4-BE49-F238E27FC236}">
                    <a16:creationId xmlns:a16="http://schemas.microsoft.com/office/drawing/2014/main" id="{E3D249D8-A248-4E77-B61C-6CF7AF76E8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2" name="Rectangle 1209">
                <a:extLst>
                  <a:ext uri="{FF2B5EF4-FFF2-40B4-BE49-F238E27FC236}">
                    <a16:creationId xmlns:a16="http://schemas.microsoft.com/office/drawing/2014/main" id="{A5B42486-82FB-40A2-9ECB-E59FD1A138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3" name="Rectangle 1210">
                <a:extLst>
                  <a:ext uri="{FF2B5EF4-FFF2-40B4-BE49-F238E27FC236}">
                    <a16:creationId xmlns:a16="http://schemas.microsoft.com/office/drawing/2014/main" id="{C58246DF-1016-4AFE-B51F-9A8F4784D4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4" name="Rectangle 1211">
                <a:extLst>
                  <a:ext uri="{FF2B5EF4-FFF2-40B4-BE49-F238E27FC236}">
                    <a16:creationId xmlns:a16="http://schemas.microsoft.com/office/drawing/2014/main" id="{44273E8E-D8B9-4F62-B968-79E68B122D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5" name="Rectangle 1212">
                <a:extLst>
                  <a:ext uri="{FF2B5EF4-FFF2-40B4-BE49-F238E27FC236}">
                    <a16:creationId xmlns:a16="http://schemas.microsoft.com/office/drawing/2014/main" id="{F3C141F4-D951-4CB0-AFC5-55459DC87A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6" name="Rectangle 1213">
                <a:extLst>
                  <a:ext uri="{FF2B5EF4-FFF2-40B4-BE49-F238E27FC236}">
                    <a16:creationId xmlns:a16="http://schemas.microsoft.com/office/drawing/2014/main" id="{9C58A3AE-DC22-4756-BD99-2C93C737FE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7" name="Rectangle 1214">
                <a:extLst>
                  <a:ext uri="{FF2B5EF4-FFF2-40B4-BE49-F238E27FC236}">
                    <a16:creationId xmlns:a16="http://schemas.microsoft.com/office/drawing/2014/main" id="{7A1243CD-297A-4D0A-BCA6-25DF0BCBB4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8" name="Rectangle 1215">
                <a:extLst>
                  <a:ext uri="{FF2B5EF4-FFF2-40B4-BE49-F238E27FC236}">
                    <a16:creationId xmlns:a16="http://schemas.microsoft.com/office/drawing/2014/main" id="{8030EDD8-7A03-42EC-8150-1AD86B2EC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59" name="Rectangle 1216">
                <a:extLst>
                  <a:ext uri="{FF2B5EF4-FFF2-40B4-BE49-F238E27FC236}">
                    <a16:creationId xmlns:a16="http://schemas.microsoft.com/office/drawing/2014/main" id="{DA59B16B-2F4A-4AC7-A288-3AA2F30636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0" name="Rectangle 1217">
                <a:extLst>
                  <a:ext uri="{FF2B5EF4-FFF2-40B4-BE49-F238E27FC236}">
                    <a16:creationId xmlns:a16="http://schemas.microsoft.com/office/drawing/2014/main" id="{2DEB4E01-5956-4FE2-8C39-660B742965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1" name="Rectangle 1218">
                <a:extLst>
                  <a:ext uri="{FF2B5EF4-FFF2-40B4-BE49-F238E27FC236}">
                    <a16:creationId xmlns:a16="http://schemas.microsoft.com/office/drawing/2014/main" id="{E48C36E1-92ED-4732-991C-AC6C5B983E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2" name="Rectangle 1219">
                <a:extLst>
                  <a:ext uri="{FF2B5EF4-FFF2-40B4-BE49-F238E27FC236}">
                    <a16:creationId xmlns:a16="http://schemas.microsoft.com/office/drawing/2014/main" id="{D3E7F057-EC29-4CCE-B7E7-AF1B9CCF33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3" name="Rectangle 1220">
                <a:extLst>
                  <a:ext uri="{FF2B5EF4-FFF2-40B4-BE49-F238E27FC236}">
                    <a16:creationId xmlns:a16="http://schemas.microsoft.com/office/drawing/2014/main" id="{BA583CB1-B085-4FFE-898A-22AFEEFDAF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4" name="Rectangle 1221">
                <a:extLst>
                  <a:ext uri="{FF2B5EF4-FFF2-40B4-BE49-F238E27FC236}">
                    <a16:creationId xmlns:a16="http://schemas.microsoft.com/office/drawing/2014/main" id="{22157801-583E-4038-9DF0-11044FE05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5" name="Rectangle 1222">
                <a:extLst>
                  <a:ext uri="{FF2B5EF4-FFF2-40B4-BE49-F238E27FC236}">
                    <a16:creationId xmlns:a16="http://schemas.microsoft.com/office/drawing/2014/main" id="{42CA6AB5-54EB-462B-8908-AC87AF790D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6" name="Rectangle 1223">
                <a:extLst>
                  <a:ext uri="{FF2B5EF4-FFF2-40B4-BE49-F238E27FC236}">
                    <a16:creationId xmlns:a16="http://schemas.microsoft.com/office/drawing/2014/main" id="{ADDD731F-5272-48FD-BDA3-899C86C44C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7" name="Rectangle 1224">
                <a:extLst>
                  <a:ext uri="{FF2B5EF4-FFF2-40B4-BE49-F238E27FC236}">
                    <a16:creationId xmlns:a16="http://schemas.microsoft.com/office/drawing/2014/main" id="{98B92EA5-510F-49C0-9615-AF248BD340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8" name="Rectangle 1225">
                <a:extLst>
                  <a:ext uri="{FF2B5EF4-FFF2-40B4-BE49-F238E27FC236}">
                    <a16:creationId xmlns:a16="http://schemas.microsoft.com/office/drawing/2014/main" id="{F5CD8C1D-CD42-4E17-A34D-51FD11C83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69" name="Rectangle 1226">
                <a:extLst>
                  <a:ext uri="{FF2B5EF4-FFF2-40B4-BE49-F238E27FC236}">
                    <a16:creationId xmlns:a16="http://schemas.microsoft.com/office/drawing/2014/main" id="{0BAFA5D4-1B10-4D5A-91FF-4455A199F5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0" name="Rectangle 1227">
                <a:extLst>
                  <a:ext uri="{FF2B5EF4-FFF2-40B4-BE49-F238E27FC236}">
                    <a16:creationId xmlns:a16="http://schemas.microsoft.com/office/drawing/2014/main" id="{3DF0AE40-8944-449F-8B1A-DDF79B5BF1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1" name="Rectangle 1228">
                <a:extLst>
                  <a:ext uri="{FF2B5EF4-FFF2-40B4-BE49-F238E27FC236}">
                    <a16:creationId xmlns:a16="http://schemas.microsoft.com/office/drawing/2014/main" id="{00C55FBA-2671-477B-BD93-6ABDEE4437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2" name="Rectangle 1229">
                <a:extLst>
                  <a:ext uri="{FF2B5EF4-FFF2-40B4-BE49-F238E27FC236}">
                    <a16:creationId xmlns:a16="http://schemas.microsoft.com/office/drawing/2014/main" id="{865F0D20-A1E9-4FBE-BD3F-B509C7938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3" name="Rectangle 1230">
                <a:extLst>
                  <a:ext uri="{FF2B5EF4-FFF2-40B4-BE49-F238E27FC236}">
                    <a16:creationId xmlns:a16="http://schemas.microsoft.com/office/drawing/2014/main" id="{F8D2E615-A56B-421C-AF65-4B7F27CB0B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4" name="Rectangle 1231">
                <a:extLst>
                  <a:ext uri="{FF2B5EF4-FFF2-40B4-BE49-F238E27FC236}">
                    <a16:creationId xmlns:a16="http://schemas.microsoft.com/office/drawing/2014/main" id="{CE51E407-1D68-4D5C-8E68-5F30599FE0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5" name="Rectangle 1232">
                <a:extLst>
                  <a:ext uri="{FF2B5EF4-FFF2-40B4-BE49-F238E27FC236}">
                    <a16:creationId xmlns:a16="http://schemas.microsoft.com/office/drawing/2014/main" id="{ED157548-4448-4438-AD81-C1999FFF6D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6" name="Rectangle 1233">
                <a:extLst>
                  <a:ext uri="{FF2B5EF4-FFF2-40B4-BE49-F238E27FC236}">
                    <a16:creationId xmlns:a16="http://schemas.microsoft.com/office/drawing/2014/main" id="{9C101EE7-C056-40CB-AA64-BF48A89625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7" name="Rectangle 1234">
                <a:extLst>
                  <a:ext uri="{FF2B5EF4-FFF2-40B4-BE49-F238E27FC236}">
                    <a16:creationId xmlns:a16="http://schemas.microsoft.com/office/drawing/2014/main" id="{4C237F55-5E57-422C-88E5-1A03699269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8" name="Rectangle 1235">
                <a:extLst>
                  <a:ext uri="{FF2B5EF4-FFF2-40B4-BE49-F238E27FC236}">
                    <a16:creationId xmlns:a16="http://schemas.microsoft.com/office/drawing/2014/main" id="{FF4D965E-EA90-4946-895C-5174540D5F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79" name="Rectangle 1236">
                <a:extLst>
                  <a:ext uri="{FF2B5EF4-FFF2-40B4-BE49-F238E27FC236}">
                    <a16:creationId xmlns:a16="http://schemas.microsoft.com/office/drawing/2014/main" id="{21F340AF-6F28-4F0B-A8C7-759E3732BE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0" name="Rectangle 1237">
                <a:extLst>
                  <a:ext uri="{FF2B5EF4-FFF2-40B4-BE49-F238E27FC236}">
                    <a16:creationId xmlns:a16="http://schemas.microsoft.com/office/drawing/2014/main" id="{5241C75A-944D-4E42-A71F-069662306F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1" name="Rectangle 1238">
                <a:extLst>
                  <a:ext uri="{FF2B5EF4-FFF2-40B4-BE49-F238E27FC236}">
                    <a16:creationId xmlns:a16="http://schemas.microsoft.com/office/drawing/2014/main" id="{FD673933-5EC2-4D69-9881-B1AAD06438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2" name="Rectangle 1239">
                <a:extLst>
                  <a:ext uri="{FF2B5EF4-FFF2-40B4-BE49-F238E27FC236}">
                    <a16:creationId xmlns:a16="http://schemas.microsoft.com/office/drawing/2014/main" id="{1537C7B7-8B36-4AD4-AE3B-BAE41E9533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3" name="Rectangle 1240">
                <a:extLst>
                  <a:ext uri="{FF2B5EF4-FFF2-40B4-BE49-F238E27FC236}">
                    <a16:creationId xmlns:a16="http://schemas.microsoft.com/office/drawing/2014/main" id="{7CEF7442-B5A1-48BA-867E-DA2A695B4A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4" name="Rectangle 1241">
                <a:extLst>
                  <a:ext uri="{FF2B5EF4-FFF2-40B4-BE49-F238E27FC236}">
                    <a16:creationId xmlns:a16="http://schemas.microsoft.com/office/drawing/2014/main" id="{6E2E049D-A9F6-4F20-9C92-DACDC9CEE4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5" name="Rectangle 1242">
                <a:extLst>
                  <a:ext uri="{FF2B5EF4-FFF2-40B4-BE49-F238E27FC236}">
                    <a16:creationId xmlns:a16="http://schemas.microsoft.com/office/drawing/2014/main" id="{34AAE74D-AE0E-48FA-BED8-39632E6B1C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6" name="Rectangle 1243">
                <a:extLst>
                  <a:ext uri="{FF2B5EF4-FFF2-40B4-BE49-F238E27FC236}">
                    <a16:creationId xmlns:a16="http://schemas.microsoft.com/office/drawing/2014/main" id="{99F10137-52A9-4EBC-BB85-8225ECE211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7" name="Rectangle 1244">
                <a:extLst>
                  <a:ext uri="{FF2B5EF4-FFF2-40B4-BE49-F238E27FC236}">
                    <a16:creationId xmlns:a16="http://schemas.microsoft.com/office/drawing/2014/main" id="{3012FA08-710F-4F42-98B5-6C82AE23D6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8" name="Rectangle 1245">
                <a:extLst>
                  <a:ext uri="{FF2B5EF4-FFF2-40B4-BE49-F238E27FC236}">
                    <a16:creationId xmlns:a16="http://schemas.microsoft.com/office/drawing/2014/main" id="{142DF8A5-0073-4DFF-8C10-E421F8A742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89" name="Rectangle 1246">
                <a:extLst>
                  <a:ext uri="{FF2B5EF4-FFF2-40B4-BE49-F238E27FC236}">
                    <a16:creationId xmlns:a16="http://schemas.microsoft.com/office/drawing/2014/main" id="{0EA3EB98-B859-40BA-A0DB-535FC90E02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0" name="Rectangle 1247">
                <a:extLst>
                  <a:ext uri="{FF2B5EF4-FFF2-40B4-BE49-F238E27FC236}">
                    <a16:creationId xmlns:a16="http://schemas.microsoft.com/office/drawing/2014/main" id="{B657662A-A71B-48E0-9A7F-69704B60EC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1" name="Rectangle 1248">
                <a:extLst>
                  <a:ext uri="{FF2B5EF4-FFF2-40B4-BE49-F238E27FC236}">
                    <a16:creationId xmlns:a16="http://schemas.microsoft.com/office/drawing/2014/main" id="{1E2A18BD-B3C5-4D11-B7DA-60E8A38304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2" name="Rectangle 1249">
                <a:extLst>
                  <a:ext uri="{FF2B5EF4-FFF2-40B4-BE49-F238E27FC236}">
                    <a16:creationId xmlns:a16="http://schemas.microsoft.com/office/drawing/2014/main" id="{5EDD6982-BD39-4310-80AF-4C92ED1970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3" name="Rectangle 1250">
                <a:extLst>
                  <a:ext uri="{FF2B5EF4-FFF2-40B4-BE49-F238E27FC236}">
                    <a16:creationId xmlns:a16="http://schemas.microsoft.com/office/drawing/2014/main" id="{DD503EF4-5B49-4EDB-AD25-CC15124944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4" name="Rectangle 1251">
                <a:extLst>
                  <a:ext uri="{FF2B5EF4-FFF2-40B4-BE49-F238E27FC236}">
                    <a16:creationId xmlns:a16="http://schemas.microsoft.com/office/drawing/2014/main" id="{19A3BC5C-12C6-4A78-B086-4A06C9B91E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5" name="Rectangle 1252">
                <a:extLst>
                  <a:ext uri="{FF2B5EF4-FFF2-40B4-BE49-F238E27FC236}">
                    <a16:creationId xmlns:a16="http://schemas.microsoft.com/office/drawing/2014/main" id="{9026024F-8DAC-4CB9-B913-E2BF171B91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6" name="Rectangle 1253">
                <a:extLst>
                  <a:ext uri="{FF2B5EF4-FFF2-40B4-BE49-F238E27FC236}">
                    <a16:creationId xmlns:a16="http://schemas.microsoft.com/office/drawing/2014/main" id="{216EF45A-3E25-4548-B9A8-802E634115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7" name="Rectangle 1254">
                <a:extLst>
                  <a:ext uri="{FF2B5EF4-FFF2-40B4-BE49-F238E27FC236}">
                    <a16:creationId xmlns:a16="http://schemas.microsoft.com/office/drawing/2014/main" id="{E5ABA625-B6F0-486A-9C69-072CAA669F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8" name="Rectangle 1255">
                <a:extLst>
                  <a:ext uri="{FF2B5EF4-FFF2-40B4-BE49-F238E27FC236}">
                    <a16:creationId xmlns:a16="http://schemas.microsoft.com/office/drawing/2014/main" id="{B079D357-2530-40EB-A8AE-7607B04FD5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199" name="Rectangle 1256">
                <a:extLst>
                  <a:ext uri="{FF2B5EF4-FFF2-40B4-BE49-F238E27FC236}">
                    <a16:creationId xmlns:a16="http://schemas.microsoft.com/office/drawing/2014/main" id="{EB70BBC8-AF17-402A-8A60-B83089C84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0" name="Rectangle 1257">
                <a:extLst>
                  <a:ext uri="{FF2B5EF4-FFF2-40B4-BE49-F238E27FC236}">
                    <a16:creationId xmlns:a16="http://schemas.microsoft.com/office/drawing/2014/main" id="{B1E92A75-77E0-460D-AD2A-9880B808C7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1" name="Rectangle 1258">
                <a:extLst>
                  <a:ext uri="{FF2B5EF4-FFF2-40B4-BE49-F238E27FC236}">
                    <a16:creationId xmlns:a16="http://schemas.microsoft.com/office/drawing/2014/main" id="{D6352345-CE8D-464E-9A47-247081BEFF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2" name="Rectangle 1259">
                <a:extLst>
                  <a:ext uri="{FF2B5EF4-FFF2-40B4-BE49-F238E27FC236}">
                    <a16:creationId xmlns:a16="http://schemas.microsoft.com/office/drawing/2014/main" id="{611CBA5C-8269-4504-9AC6-B30F11B7F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3" name="Rectangle 1260">
                <a:extLst>
                  <a:ext uri="{FF2B5EF4-FFF2-40B4-BE49-F238E27FC236}">
                    <a16:creationId xmlns:a16="http://schemas.microsoft.com/office/drawing/2014/main" id="{D9497EE2-1BAC-40F4-B3E9-9BF4537B47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4" name="Rectangle 1261">
                <a:extLst>
                  <a:ext uri="{FF2B5EF4-FFF2-40B4-BE49-F238E27FC236}">
                    <a16:creationId xmlns:a16="http://schemas.microsoft.com/office/drawing/2014/main" id="{AA78DD64-E6C8-4384-AA83-3C1B30C111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5" name="Rectangle 1262">
                <a:extLst>
                  <a:ext uri="{FF2B5EF4-FFF2-40B4-BE49-F238E27FC236}">
                    <a16:creationId xmlns:a16="http://schemas.microsoft.com/office/drawing/2014/main" id="{79EE0E4A-F64B-421E-A5FF-0437AF2949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6" name="Rectangle 1263">
                <a:extLst>
                  <a:ext uri="{FF2B5EF4-FFF2-40B4-BE49-F238E27FC236}">
                    <a16:creationId xmlns:a16="http://schemas.microsoft.com/office/drawing/2014/main" id="{97061968-B32C-4E88-86BB-8C5565CBFC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7" name="Rectangle 1264">
                <a:extLst>
                  <a:ext uri="{FF2B5EF4-FFF2-40B4-BE49-F238E27FC236}">
                    <a16:creationId xmlns:a16="http://schemas.microsoft.com/office/drawing/2014/main" id="{4749285B-0F64-4238-ABEE-CD27EDBF01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8" name="Rectangle 1265">
                <a:extLst>
                  <a:ext uri="{FF2B5EF4-FFF2-40B4-BE49-F238E27FC236}">
                    <a16:creationId xmlns:a16="http://schemas.microsoft.com/office/drawing/2014/main" id="{DB94EB7E-FC30-41DF-8258-BBC3B61A23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09" name="Rectangle 1266">
                <a:extLst>
                  <a:ext uri="{FF2B5EF4-FFF2-40B4-BE49-F238E27FC236}">
                    <a16:creationId xmlns:a16="http://schemas.microsoft.com/office/drawing/2014/main" id="{34333376-C7A7-46A1-A70E-AE61987892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0" name="Rectangle 1267">
                <a:extLst>
                  <a:ext uri="{FF2B5EF4-FFF2-40B4-BE49-F238E27FC236}">
                    <a16:creationId xmlns:a16="http://schemas.microsoft.com/office/drawing/2014/main" id="{73F4EF09-752E-42AA-8C65-5A3191A555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1" name="Rectangle 1268">
                <a:extLst>
                  <a:ext uri="{FF2B5EF4-FFF2-40B4-BE49-F238E27FC236}">
                    <a16:creationId xmlns:a16="http://schemas.microsoft.com/office/drawing/2014/main" id="{5EDBB462-8377-4CE5-9EA6-315B5A4AE6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2" name="Rectangle 1269">
                <a:extLst>
                  <a:ext uri="{FF2B5EF4-FFF2-40B4-BE49-F238E27FC236}">
                    <a16:creationId xmlns:a16="http://schemas.microsoft.com/office/drawing/2014/main" id="{24846307-D42E-4176-A5BE-3120B3B99B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3" name="Rectangle 1270">
                <a:extLst>
                  <a:ext uri="{FF2B5EF4-FFF2-40B4-BE49-F238E27FC236}">
                    <a16:creationId xmlns:a16="http://schemas.microsoft.com/office/drawing/2014/main" id="{05F54AE9-887C-40CD-AD02-A64600558B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4" name="Rectangle 1271">
                <a:extLst>
                  <a:ext uri="{FF2B5EF4-FFF2-40B4-BE49-F238E27FC236}">
                    <a16:creationId xmlns:a16="http://schemas.microsoft.com/office/drawing/2014/main" id="{8A973DF6-41B1-4D9D-A070-AAA4AD0097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5" name="Rectangle 1272">
                <a:extLst>
                  <a:ext uri="{FF2B5EF4-FFF2-40B4-BE49-F238E27FC236}">
                    <a16:creationId xmlns:a16="http://schemas.microsoft.com/office/drawing/2014/main" id="{DFD73CB0-4B67-49C9-9DA0-6F329CD1B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6" name="Rectangle 1273">
                <a:extLst>
                  <a:ext uri="{FF2B5EF4-FFF2-40B4-BE49-F238E27FC236}">
                    <a16:creationId xmlns:a16="http://schemas.microsoft.com/office/drawing/2014/main" id="{18E4C304-EBC1-4B4E-B70C-431EF9AE01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217" name="Line 1274">
                <a:extLst>
                  <a:ext uri="{FF2B5EF4-FFF2-40B4-BE49-F238E27FC236}">
                    <a16:creationId xmlns:a16="http://schemas.microsoft.com/office/drawing/2014/main" id="{F760D359-8F11-4226-947B-3AD9C5B653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2314" cy="0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18" name="Line 1275">
                <a:extLst>
                  <a:ext uri="{FF2B5EF4-FFF2-40B4-BE49-F238E27FC236}">
                    <a16:creationId xmlns:a16="http://schemas.microsoft.com/office/drawing/2014/main" id="{9C33868F-2A7C-4F81-8974-760952D557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57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19" name="Line 1276">
                <a:extLst>
                  <a:ext uri="{FF2B5EF4-FFF2-40B4-BE49-F238E27FC236}">
                    <a16:creationId xmlns:a16="http://schemas.microsoft.com/office/drawing/2014/main" id="{A5BD1ECE-A6B0-492A-B1B8-DD6BBF9586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73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0" name="Line 1277">
                <a:extLst>
                  <a:ext uri="{FF2B5EF4-FFF2-40B4-BE49-F238E27FC236}">
                    <a16:creationId xmlns:a16="http://schemas.microsoft.com/office/drawing/2014/main" id="{DBBA647D-EF05-445C-89B0-68E7845586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898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1" name="Line 1278">
                <a:extLst>
                  <a:ext uri="{FF2B5EF4-FFF2-40B4-BE49-F238E27FC236}">
                    <a16:creationId xmlns:a16="http://schemas.microsoft.com/office/drawing/2014/main" id="{54C1AAC2-D9D1-4F53-B72D-87BE04C990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09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2" name="Line 1279">
                <a:extLst>
                  <a:ext uri="{FF2B5EF4-FFF2-40B4-BE49-F238E27FC236}">
                    <a16:creationId xmlns:a16="http://schemas.microsoft.com/office/drawing/2014/main" id="{60D9C9C6-ED8A-4BF9-862C-EF5932F3D8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25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3" name="Line 1280">
                <a:extLst>
                  <a:ext uri="{FF2B5EF4-FFF2-40B4-BE49-F238E27FC236}">
                    <a16:creationId xmlns:a16="http://schemas.microsoft.com/office/drawing/2014/main" id="{FCDF2ECA-D033-4195-8347-A5D5399A8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41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4" name="Line 1281">
                <a:extLst>
                  <a:ext uri="{FF2B5EF4-FFF2-40B4-BE49-F238E27FC236}">
                    <a16:creationId xmlns:a16="http://schemas.microsoft.com/office/drawing/2014/main" id="{B9FE8BC1-C1A6-4B2A-8CD2-4E1F1C396C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57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5" name="Line 1282">
                <a:extLst>
                  <a:ext uri="{FF2B5EF4-FFF2-40B4-BE49-F238E27FC236}">
                    <a16:creationId xmlns:a16="http://schemas.microsoft.com/office/drawing/2014/main" id="{47A1F0AE-8892-4034-AEE5-BC115D883A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719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6" name="Line 1283">
                <a:extLst>
                  <a:ext uri="{FF2B5EF4-FFF2-40B4-BE49-F238E27FC236}">
                    <a16:creationId xmlns:a16="http://schemas.microsoft.com/office/drawing/2014/main" id="{DA778CE3-B8E5-49B8-85C3-C1BB327B69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880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7" name="Line 1284">
                <a:extLst>
                  <a:ext uri="{FF2B5EF4-FFF2-40B4-BE49-F238E27FC236}">
                    <a16:creationId xmlns:a16="http://schemas.microsoft.com/office/drawing/2014/main" id="{5AF291F6-7CC7-4D26-9C6D-D895E59170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030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8" name="Line 1285">
                <a:extLst>
                  <a:ext uri="{FF2B5EF4-FFF2-40B4-BE49-F238E27FC236}">
                    <a16:creationId xmlns:a16="http://schemas.microsoft.com/office/drawing/2014/main" id="{ACFF0819-6CFF-4D17-8BA3-8C89B807EF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191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29" name="Line 1286">
                <a:extLst>
                  <a:ext uri="{FF2B5EF4-FFF2-40B4-BE49-F238E27FC236}">
                    <a16:creationId xmlns:a16="http://schemas.microsoft.com/office/drawing/2014/main" id="{14F88C71-1C86-4E56-89D0-237C2E6B2F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352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0" name="Line 1287">
                <a:extLst>
                  <a:ext uri="{FF2B5EF4-FFF2-40B4-BE49-F238E27FC236}">
                    <a16:creationId xmlns:a16="http://schemas.microsoft.com/office/drawing/2014/main" id="{0033DCDD-6148-4A3F-A7DE-FF60894FE7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52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1" name="Line 1288">
                <a:extLst>
                  <a:ext uri="{FF2B5EF4-FFF2-40B4-BE49-F238E27FC236}">
                    <a16:creationId xmlns:a16="http://schemas.microsoft.com/office/drawing/2014/main" id="{577E14B8-320F-4718-A774-43211F979A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68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2" name="Line 1289">
                <a:extLst>
                  <a:ext uri="{FF2B5EF4-FFF2-40B4-BE49-F238E27FC236}">
                    <a16:creationId xmlns:a16="http://schemas.microsoft.com/office/drawing/2014/main" id="{3E46A91F-8B82-4C79-8850-E692C26046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84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3" name="Line 1290">
                <a:extLst>
                  <a:ext uri="{FF2B5EF4-FFF2-40B4-BE49-F238E27FC236}">
                    <a16:creationId xmlns:a16="http://schemas.microsoft.com/office/drawing/2014/main" id="{B8537043-DA62-4F87-A95B-7430D28B5D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97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4" name="Line 1291">
                <a:extLst>
                  <a:ext uri="{FF2B5EF4-FFF2-40B4-BE49-F238E27FC236}">
                    <a16:creationId xmlns:a16="http://schemas.microsoft.com/office/drawing/2014/main" id="{ADB490D8-55C4-4394-BD5E-2A5DEB28D3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13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5" name="Line 1292">
                <a:extLst>
                  <a:ext uri="{FF2B5EF4-FFF2-40B4-BE49-F238E27FC236}">
                    <a16:creationId xmlns:a16="http://schemas.microsoft.com/office/drawing/2014/main" id="{F9A25F76-CB11-46EB-894E-B4F2C80BE3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29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6" name="Line 1293">
                <a:extLst>
                  <a:ext uri="{FF2B5EF4-FFF2-40B4-BE49-F238E27FC236}">
                    <a16:creationId xmlns:a16="http://schemas.microsoft.com/office/drawing/2014/main" id="{DFC7195F-043E-4614-8D9C-8A62CAFF63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45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7" name="Line 1294">
                <a:extLst>
                  <a:ext uri="{FF2B5EF4-FFF2-40B4-BE49-F238E27FC236}">
                    <a16:creationId xmlns:a16="http://schemas.microsoft.com/office/drawing/2014/main" id="{789AAB49-BCD4-4B3F-BC6D-3AB800A5B6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590"/>
                <a:ext cx="2314" cy="0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8" name="Line 1295">
                <a:extLst>
                  <a:ext uri="{FF2B5EF4-FFF2-40B4-BE49-F238E27FC236}">
                    <a16:creationId xmlns:a16="http://schemas.microsoft.com/office/drawing/2014/main" id="{5320FA2F-33E4-4C5B-83E1-0CE5DBBF5A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0" cy="3175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39" name="Line 1296">
                <a:extLst>
                  <a:ext uri="{FF2B5EF4-FFF2-40B4-BE49-F238E27FC236}">
                    <a16:creationId xmlns:a16="http://schemas.microsoft.com/office/drawing/2014/main" id="{DED568BE-17C5-4023-974C-D365B565E4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74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0" name="Line 1297">
                <a:extLst>
                  <a:ext uri="{FF2B5EF4-FFF2-40B4-BE49-F238E27FC236}">
                    <a16:creationId xmlns:a16="http://schemas.microsoft.com/office/drawing/2014/main" id="{D477F143-2900-41C6-A8CF-3C161A067F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06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1" name="Line 1298">
                <a:extLst>
                  <a:ext uri="{FF2B5EF4-FFF2-40B4-BE49-F238E27FC236}">
                    <a16:creationId xmlns:a16="http://schemas.microsoft.com/office/drawing/2014/main" id="{B4B306B9-51DF-4D1F-9463-835A7C8F54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37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2" name="Line 1299">
                <a:extLst>
                  <a:ext uri="{FF2B5EF4-FFF2-40B4-BE49-F238E27FC236}">
                    <a16:creationId xmlns:a16="http://schemas.microsoft.com/office/drawing/2014/main" id="{36E5952A-B75E-4040-8639-DDA1873094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69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3" name="Line 1300">
                <a:extLst>
                  <a:ext uri="{FF2B5EF4-FFF2-40B4-BE49-F238E27FC236}">
                    <a16:creationId xmlns:a16="http://schemas.microsoft.com/office/drawing/2014/main" id="{99C8ADC5-BC40-4A82-9DAB-EA63F9EF8B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00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4" name="Line 1301">
                <a:extLst>
                  <a:ext uri="{FF2B5EF4-FFF2-40B4-BE49-F238E27FC236}">
                    <a16:creationId xmlns:a16="http://schemas.microsoft.com/office/drawing/2014/main" id="{137B47A5-A3DA-469D-83C5-288FD22EC8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31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5" name="Line 1302">
                <a:extLst>
                  <a:ext uri="{FF2B5EF4-FFF2-40B4-BE49-F238E27FC236}">
                    <a16:creationId xmlns:a16="http://schemas.microsoft.com/office/drawing/2014/main" id="{25B46C3C-1DCB-43B9-9CE0-714F4F43EB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3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6" name="Line 1303">
                <a:extLst>
                  <a:ext uri="{FF2B5EF4-FFF2-40B4-BE49-F238E27FC236}">
                    <a16:creationId xmlns:a16="http://schemas.microsoft.com/office/drawing/2014/main" id="{1EA9766F-951B-41AE-84FE-B6FDFF26F5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4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7" name="Line 1304">
                <a:extLst>
                  <a:ext uri="{FF2B5EF4-FFF2-40B4-BE49-F238E27FC236}">
                    <a16:creationId xmlns:a16="http://schemas.microsoft.com/office/drawing/2014/main" id="{7909DD00-257B-4A10-8E6C-F855BA5980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6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248" name="Line 1305">
                <a:extLst>
                  <a:ext uri="{FF2B5EF4-FFF2-40B4-BE49-F238E27FC236}">
                    <a16:creationId xmlns:a16="http://schemas.microsoft.com/office/drawing/2014/main" id="{3D1FC742-2DD5-4F79-8238-7475D2888D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7" y="415"/>
                <a:ext cx="0" cy="3175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</p:grpSp>
        <p:sp>
          <p:nvSpPr>
            <p:cNvPr id="12" name="Freeform 1308">
              <a:extLst>
                <a:ext uri="{FF2B5EF4-FFF2-40B4-BE49-F238E27FC236}">
                  <a16:creationId xmlns:a16="http://schemas.microsoft.com/office/drawing/2014/main" id="{3FA6F5FC-EB07-4354-A21D-6222D090F215}"/>
                </a:ext>
              </a:extLst>
            </p:cNvPr>
            <p:cNvSpPr>
              <a:spLocks/>
            </p:cNvSpPr>
            <p:nvPr/>
          </p:nvSpPr>
          <p:spPr bwMode="auto">
            <a:xfrm rot="4995754">
              <a:off x="1791724" y="2040970"/>
              <a:ext cx="1824106" cy="2758394"/>
            </a:xfrm>
            <a:custGeom>
              <a:avLst/>
              <a:gdLst/>
              <a:ahLst/>
              <a:cxnLst>
                <a:cxn ang="0">
                  <a:pos x="0" y="2993"/>
                </a:cxn>
                <a:cxn ang="0">
                  <a:pos x="454" y="2721"/>
                </a:cxn>
                <a:cxn ang="0">
                  <a:pos x="1134" y="1769"/>
                </a:cxn>
                <a:cxn ang="0">
                  <a:pos x="1860" y="499"/>
                </a:cxn>
                <a:cxn ang="0">
                  <a:pos x="2087" y="0"/>
                </a:cxn>
              </a:cxnLst>
              <a:rect l="0" t="0" r="r" b="b"/>
              <a:pathLst>
                <a:path w="2087" h="2993">
                  <a:moveTo>
                    <a:pt x="0" y="2993"/>
                  </a:moveTo>
                  <a:cubicBezTo>
                    <a:pt x="132" y="2959"/>
                    <a:pt x="265" y="2925"/>
                    <a:pt x="454" y="2721"/>
                  </a:cubicBezTo>
                  <a:cubicBezTo>
                    <a:pt x="643" y="2517"/>
                    <a:pt x="900" y="2139"/>
                    <a:pt x="1134" y="1769"/>
                  </a:cubicBezTo>
                  <a:cubicBezTo>
                    <a:pt x="1368" y="1399"/>
                    <a:pt x="1701" y="794"/>
                    <a:pt x="1860" y="499"/>
                  </a:cubicBezTo>
                  <a:cubicBezTo>
                    <a:pt x="2019" y="204"/>
                    <a:pt x="2053" y="102"/>
                    <a:pt x="2087" y="0"/>
                  </a:cubicBezTo>
                </a:path>
              </a:pathLst>
            </a:custGeom>
            <a:noFill/>
            <a:ln w="317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xt Box 1344">
              <a:extLst>
                <a:ext uri="{FF2B5EF4-FFF2-40B4-BE49-F238E27FC236}">
                  <a16:creationId xmlns:a16="http://schemas.microsoft.com/office/drawing/2014/main" id="{678D8CDB-5BA7-4857-A938-C47D2389F2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2910" y="5143512"/>
              <a:ext cx="6096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/>
                <a:t>0</a:t>
              </a:r>
            </a:p>
          </p:txBody>
        </p:sp>
        <p:sp>
          <p:nvSpPr>
            <p:cNvPr id="14" name="Text Box 243">
              <a:extLst>
                <a:ext uri="{FF2B5EF4-FFF2-40B4-BE49-F238E27FC236}">
                  <a16:creationId xmlns:a16="http://schemas.microsoft.com/office/drawing/2014/main" id="{E47CCACE-169E-4D0A-94B7-32E3ACEC94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104" y="1511300"/>
              <a:ext cx="553998" cy="1927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</a:rPr>
                <a:t>溶解度  </a:t>
              </a:r>
              <a:r>
                <a:rPr lang="en-US" altLang="zh-CN" dirty="0">
                  <a:solidFill>
                    <a:srgbClr val="FF0000"/>
                  </a:solidFill>
                </a:rPr>
                <a:t>(</a:t>
              </a:r>
              <a:r>
                <a:rPr lang="zh-CN" altLang="en-US" dirty="0">
                  <a:solidFill>
                    <a:srgbClr val="FF0000"/>
                  </a:solidFill>
                </a:rPr>
                <a:t>克</a:t>
              </a:r>
              <a:r>
                <a:rPr lang="en-US" altLang="zh-CN" dirty="0">
                  <a:solidFill>
                    <a:srgbClr val="FF0000"/>
                  </a:solidFill>
                </a:rPr>
                <a:t>)</a:t>
              </a:r>
            </a:p>
          </p:txBody>
        </p:sp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F349CB0C-6405-496C-A416-E7E71A66727C}"/>
                </a:ext>
              </a:extLst>
            </p:cNvPr>
            <p:cNvCxnSpPr>
              <a:endCxn id="238" idx="0"/>
            </p:cNvCxnSpPr>
            <p:nvPr/>
          </p:nvCxnSpPr>
          <p:spPr bwMode="auto">
            <a:xfrm rot="5400000" flipH="1" flipV="1">
              <a:off x="-817681" y="3219342"/>
              <a:ext cx="3698886" cy="657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C6460E5F-57AD-4BC4-AF6F-0C785731A825}"/>
                </a:ext>
              </a:extLst>
            </p:cNvPr>
            <p:cNvCxnSpPr>
              <a:stCxn id="237" idx="0"/>
              <a:endCxn id="248" idx="1"/>
            </p:cNvCxnSpPr>
            <p:nvPr/>
          </p:nvCxnSpPr>
          <p:spPr bwMode="auto">
            <a:xfrm rot="16200000" flipH="1">
              <a:off x="2553493" y="3553632"/>
              <a:ext cx="1588" cy="303688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249" name="椭圆 248">
            <a:extLst>
              <a:ext uri="{FF2B5EF4-FFF2-40B4-BE49-F238E27FC236}">
                <a16:creationId xmlns:a16="http://schemas.microsoft.com/office/drawing/2014/main" id="{E3FD73AE-B996-4542-8D1F-7A8872F963BA}"/>
              </a:ext>
            </a:extLst>
          </p:cNvPr>
          <p:cNvSpPr/>
          <p:nvPr/>
        </p:nvSpPr>
        <p:spPr bwMode="auto">
          <a:xfrm>
            <a:off x="6322896" y="4639230"/>
            <a:ext cx="156258" cy="156258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50" name="TextBox 354">
            <a:extLst>
              <a:ext uri="{FF2B5EF4-FFF2-40B4-BE49-F238E27FC236}">
                <a16:creationId xmlns:a16="http://schemas.microsoft.com/office/drawing/2014/main" id="{9068B3E1-4F9F-479B-98C2-1CF1C023EFDC}"/>
              </a:ext>
            </a:extLst>
          </p:cNvPr>
          <p:cNvSpPr txBox="1"/>
          <p:nvPr/>
        </p:nvSpPr>
        <p:spPr>
          <a:xfrm>
            <a:off x="9697964" y="5836394"/>
            <a:ext cx="16546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  </a:t>
            </a:r>
            <a:r>
              <a:rPr lang="zh-CN" altLang="en-US" dirty="0">
                <a:solidFill>
                  <a:srgbClr val="FF0000"/>
                </a:solidFill>
              </a:rPr>
              <a:t>下降型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en-US" altLang="zh-CN" dirty="0"/>
              <a:t>[Ca(OH)</a:t>
            </a:r>
            <a:r>
              <a:rPr lang="en-US" altLang="zh-CN" baseline="-25000" dirty="0"/>
              <a:t> 2</a:t>
            </a:r>
            <a:r>
              <a:rPr lang="en-US" altLang="zh-CN" dirty="0"/>
              <a:t>]</a:t>
            </a:r>
            <a:r>
              <a:rPr lang="en-US" altLang="zh-CN" baseline="-25000" dirty="0"/>
              <a:t> </a:t>
            </a:r>
            <a:endParaRPr lang="zh-CN" altLang="en-US" dirty="0"/>
          </a:p>
        </p:txBody>
      </p:sp>
      <p:sp>
        <p:nvSpPr>
          <p:cNvPr id="251" name="Text Box 1312">
            <a:extLst>
              <a:ext uri="{FF2B5EF4-FFF2-40B4-BE49-F238E27FC236}">
                <a16:creationId xmlns:a16="http://schemas.microsoft.com/office/drawing/2014/main" id="{10BE562D-97EE-40BE-9257-EFD890F1C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0406" y="6152811"/>
            <a:ext cx="15843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</a:rPr>
              <a:t>温度（ </a:t>
            </a:r>
            <a:r>
              <a:rPr lang="en-US" altLang="zh-CN" dirty="0">
                <a:solidFill>
                  <a:srgbClr val="FF0000"/>
                </a:solidFill>
              </a:rPr>
              <a:t>ºC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rgbClr val="FF0000"/>
                </a:solidFill>
              </a:rPr>
              <a:t>）</a:t>
            </a:r>
          </a:p>
        </p:txBody>
      </p:sp>
      <p:cxnSp>
        <p:nvCxnSpPr>
          <p:cNvPr id="252" name="直接箭头连接符 251">
            <a:extLst>
              <a:ext uri="{FF2B5EF4-FFF2-40B4-BE49-F238E27FC236}">
                <a16:creationId xmlns:a16="http://schemas.microsoft.com/office/drawing/2014/main" id="{34847B2B-E1F5-492E-AAF0-53E12B3FFD6A}"/>
              </a:ext>
            </a:extLst>
          </p:cNvPr>
          <p:cNvCxnSpPr>
            <a:stCxn id="249" idx="6"/>
          </p:cNvCxnSpPr>
          <p:nvPr/>
        </p:nvCxnSpPr>
        <p:spPr bwMode="auto">
          <a:xfrm>
            <a:off x="6479154" y="4717360"/>
            <a:ext cx="2701262" cy="6691"/>
          </a:xfrm>
          <a:prstGeom prst="straightConnector1">
            <a:avLst/>
          </a:prstGeom>
          <a:ln>
            <a:prstDash val="dash"/>
            <a:headEnd type="none" w="med" len="med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53" name="Text Box 279">
            <a:extLst>
              <a:ext uri="{FF2B5EF4-FFF2-40B4-BE49-F238E27FC236}">
                <a16:creationId xmlns:a16="http://schemas.microsoft.com/office/drawing/2014/main" id="{4DCBEB4F-586B-4AC8-A606-1BF1A7244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0152" y="5009803"/>
            <a:ext cx="131959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0000FF"/>
                </a:solidFill>
              </a:rPr>
              <a:t>升温结晶</a:t>
            </a:r>
          </a:p>
        </p:txBody>
      </p:sp>
    </p:spTree>
    <p:extLst>
      <p:ext uri="{BB962C8B-B14F-4D97-AF65-F5344CB8AC3E}">
        <p14:creationId xmlns:p14="http://schemas.microsoft.com/office/powerpoint/2010/main" val="96466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" grpId="0" animBg="1"/>
      <p:bldP spid="2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2B403192-80AC-42AF-B5A7-16015BA5F8C4}"/>
              </a:ext>
            </a:extLst>
          </p:cNvPr>
          <p:cNvSpPr/>
          <p:nvPr/>
        </p:nvSpPr>
        <p:spPr>
          <a:xfrm>
            <a:off x="355417" y="596456"/>
            <a:ext cx="130629" cy="43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" name="文本框 1">
            <a:extLst>
              <a:ext uri="{FF2B5EF4-FFF2-40B4-BE49-F238E27FC236}">
                <a16:creationId xmlns:a16="http://schemas.microsoft.com/office/drawing/2014/main" id="{7C641F05-D000-44AE-B4C5-3FA5FE628B9A}"/>
              </a:ext>
            </a:extLst>
          </p:cNvPr>
          <p:cNvSpPr txBox="1"/>
          <p:nvPr/>
        </p:nvSpPr>
        <p:spPr>
          <a:xfrm>
            <a:off x="5803575" y="842049"/>
            <a:ext cx="3897221" cy="83099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【</a:t>
            </a:r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归纳总结</a:t>
            </a:r>
            <a:r>
              <a:rPr lang="en-US" altLang="zh-CN" sz="4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】</a:t>
            </a:r>
            <a:endParaRPr lang="zh-CN" altLang="en-US" sz="48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07ACB3C3-EFCE-4531-BEB4-4FFC8A34CFD3}"/>
              </a:ext>
            </a:extLst>
          </p:cNvPr>
          <p:cNvSpPr/>
          <p:nvPr/>
        </p:nvSpPr>
        <p:spPr>
          <a:xfrm>
            <a:off x="47328" y="1466858"/>
            <a:ext cx="4608512" cy="5130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11" name="文本框 5">
            <a:extLst>
              <a:ext uri="{FF2B5EF4-FFF2-40B4-BE49-F238E27FC236}">
                <a16:creationId xmlns:a16="http://schemas.microsoft.com/office/drawing/2014/main" id="{CE3A5135-AB69-46DB-AF6C-4ADC958609AB}"/>
              </a:ext>
            </a:extLst>
          </p:cNvPr>
          <p:cNvSpPr txBox="1"/>
          <p:nvPr/>
        </p:nvSpPr>
        <p:spPr>
          <a:xfrm>
            <a:off x="419942" y="1412776"/>
            <a:ext cx="3947865" cy="166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latin typeface="+mn-ea"/>
              </a:rPr>
              <a:t>如图，已知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曲线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</a:t>
            </a:r>
            <a:r>
              <a:rPr lang="zh-CN" altLang="en-US" sz="2400" dirty="0">
                <a:latin typeface="+mn-ea"/>
              </a:rPr>
              <a:t>为两种固体物质甲、乙的溶解度曲线。</a:t>
            </a:r>
          </a:p>
        </p:txBody>
      </p:sp>
      <p:sp>
        <p:nvSpPr>
          <p:cNvPr id="12" name="文本框 15">
            <a:extLst>
              <a:ext uri="{FF2B5EF4-FFF2-40B4-BE49-F238E27FC236}">
                <a16:creationId xmlns:a16="http://schemas.microsoft.com/office/drawing/2014/main" id="{6600BEAF-84E5-4CDE-ADFF-4A408F4178E3}"/>
              </a:ext>
            </a:extLst>
          </p:cNvPr>
          <p:cNvSpPr txBox="1"/>
          <p:nvPr/>
        </p:nvSpPr>
        <p:spPr>
          <a:xfrm>
            <a:off x="4727848" y="2132856"/>
            <a:ext cx="6984776" cy="4217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曲线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__________________________________</a:t>
            </a:r>
          </a:p>
          <a:p>
            <a:pPr algn="just">
              <a:lnSpc>
                <a:spcPct val="150000"/>
              </a:lnSpc>
            </a:pP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曲线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__________________________________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点：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___________________________________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点：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___________________________________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点：</a:t>
            </a:r>
            <a:r>
              <a:rPr lang="en-US" altLang="zh-CN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2F8FD4D-2BFE-48B9-83FC-40F0C956053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DE9D8"/>
              </a:clrFrom>
              <a:clrTo>
                <a:srgbClr val="FDE9D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7857" y="3156942"/>
            <a:ext cx="3534668" cy="344041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52D9D14A-0A70-4DD7-A7E0-5741719143A1}"/>
              </a:ext>
            </a:extLst>
          </p:cNvPr>
          <p:cNvSpPr txBox="1"/>
          <p:nvPr/>
        </p:nvSpPr>
        <p:spPr>
          <a:xfrm>
            <a:off x="5807967" y="2185012"/>
            <a:ext cx="528024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甲物质的溶解度随温度升高而增大，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7DF7C36F-A586-4C5E-BD4C-14568EF82DBC}"/>
              </a:ext>
            </a:extLst>
          </p:cNvPr>
          <p:cNvSpPr txBox="1"/>
          <p:nvPr/>
        </p:nvSpPr>
        <p:spPr>
          <a:xfrm>
            <a:off x="5879975" y="2800853"/>
            <a:ext cx="3744416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006600"/>
                </a:solidFill>
                <a:cs typeface="Times New Roman" panose="02020603050405020304" pitchFamily="18" charset="0"/>
              </a:rPr>
              <a:t>且受温度变化影响较大。</a:t>
            </a:r>
            <a:endParaRPr lang="zh-CN" altLang="en-US" sz="2600" dirty="0">
              <a:solidFill>
                <a:srgbClr val="006600"/>
              </a:solidFill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6BC3285-9A33-4D1D-9B20-2737936BC2B2}"/>
              </a:ext>
            </a:extLst>
          </p:cNvPr>
          <p:cNvSpPr txBox="1"/>
          <p:nvPr/>
        </p:nvSpPr>
        <p:spPr>
          <a:xfrm>
            <a:off x="5904654" y="3388828"/>
            <a:ext cx="5951983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乙物质的溶解度随温度升高而缓慢增大，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9FDCD0E8-BE98-4F6D-B654-1A26B8845DCC}"/>
              </a:ext>
            </a:extLst>
          </p:cNvPr>
          <p:cNvSpPr txBox="1"/>
          <p:nvPr/>
        </p:nvSpPr>
        <p:spPr>
          <a:xfrm>
            <a:off x="5951982" y="3840333"/>
            <a:ext cx="4032449" cy="61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且受温度变化影响较小。</a:t>
            </a:r>
            <a:endParaRPr lang="en-US" altLang="zh-CN" sz="2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38C56D6D-0498-4570-A39E-46552494C819}"/>
              </a:ext>
            </a:extLst>
          </p:cNvPr>
          <p:cNvSpPr txBox="1"/>
          <p:nvPr/>
        </p:nvSpPr>
        <p:spPr>
          <a:xfrm>
            <a:off x="5663951" y="4592741"/>
            <a:ext cx="4531672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甲物质在</a:t>
            </a:r>
            <a:r>
              <a:rPr lang="en-US" altLang="zh-CN" sz="2600" i="1" dirty="0">
                <a:solidFill>
                  <a:srgbClr val="FF0000"/>
                </a:solidFill>
                <a:cs typeface="Times New Roman" panose="02020603050405020304" pitchFamily="18" charset="0"/>
              </a:rPr>
              <a:t>t</a:t>
            </a:r>
            <a:r>
              <a:rPr lang="en-US" altLang="zh-CN" sz="2600" baseline="-25000" dirty="0">
                <a:solidFill>
                  <a:srgbClr val="FF0000"/>
                </a:solidFill>
                <a:cs typeface="Times New Roman" panose="02020603050405020304" pitchFamily="18" charset="0"/>
              </a:rPr>
              <a:t>1</a:t>
            </a:r>
            <a:r>
              <a:rPr lang="en-US" altLang="zh-CN" sz="2600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℃</a:t>
            </a:r>
            <a:r>
              <a:rPr lang="zh-CN" altLang="en-US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时的溶解度为</a:t>
            </a:r>
            <a:r>
              <a:rPr lang="en-US" altLang="zh-CN" sz="2600" i="1" dirty="0">
                <a:solidFill>
                  <a:srgbClr val="FF0000"/>
                </a:solidFill>
                <a:cs typeface="Times New Roman" panose="02020603050405020304" pitchFamily="18" charset="0"/>
              </a:rPr>
              <a:t>S</a:t>
            </a:r>
            <a:r>
              <a:rPr lang="en-US" altLang="zh-CN" sz="2600" baseline="-25000" dirty="0">
                <a:solidFill>
                  <a:srgbClr val="FF0000"/>
                </a:solidFill>
                <a:cs typeface="Times New Roman" panose="02020603050405020304" pitchFamily="18" charset="0"/>
              </a:rPr>
              <a:t>1</a:t>
            </a:r>
            <a:r>
              <a:rPr lang="en-US" altLang="zh-CN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g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8777E54B-940F-4C37-B8AF-F4B92CBB8471}"/>
              </a:ext>
            </a:extLst>
          </p:cNvPr>
          <p:cNvSpPr txBox="1"/>
          <p:nvPr/>
        </p:nvSpPr>
        <p:spPr>
          <a:xfrm>
            <a:off x="5687909" y="5156797"/>
            <a:ext cx="4872585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006600"/>
                </a:solidFill>
                <a:cs typeface="Times New Roman" panose="02020603050405020304" pitchFamily="18" charset="0"/>
              </a:rPr>
              <a:t>乙物质在</a:t>
            </a:r>
            <a:r>
              <a:rPr lang="en-US" altLang="zh-CN" sz="2600" i="1" dirty="0">
                <a:solidFill>
                  <a:srgbClr val="006600"/>
                </a:solidFill>
                <a:cs typeface="Times New Roman" panose="02020603050405020304" pitchFamily="18" charset="0"/>
              </a:rPr>
              <a:t>t</a:t>
            </a:r>
            <a:r>
              <a:rPr lang="en-US" altLang="zh-CN" sz="2600" baseline="-25000" dirty="0">
                <a:solidFill>
                  <a:srgbClr val="006600"/>
                </a:solidFill>
                <a:cs typeface="Times New Roman" panose="02020603050405020304" pitchFamily="18" charset="0"/>
              </a:rPr>
              <a:t>3</a:t>
            </a:r>
            <a:r>
              <a:rPr lang="en-US" altLang="zh-CN" sz="2600" kern="100" dirty="0">
                <a:solidFill>
                  <a:srgbClr val="006600"/>
                </a:solidFill>
                <a:cs typeface="Times New Roman" panose="02020603050405020304" pitchFamily="18" charset="0"/>
              </a:rPr>
              <a:t>℃</a:t>
            </a:r>
            <a:r>
              <a:rPr lang="zh-CN" altLang="en-US" sz="2600" dirty="0">
                <a:solidFill>
                  <a:srgbClr val="006600"/>
                </a:solidFill>
                <a:cs typeface="Times New Roman" panose="02020603050405020304" pitchFamily="18" charset="0"/>
              </a:rPr>
              <a:t>时的溶解度为</a:t>
            </a:r>
            <a:r>
              <a:rPr lang="en-US" altLang="zh-CN" sz="2600" i="1" dirty="0">
                <a:solidFill>
                  <a:srgbClr val="006600"/>
                </a:solidFill>
                <a:cs typeface="Times New Roman" panose="02020603050405020304" pitchFamily="18" charset="0"/>
              </a:rPr>
              <a:t>S</a:t>
            </a:r>
            <a:r>
              <a:rPr lang="en-US" altLang="zh-CN" sz="2600" baseline="-25000" dirty="0">
                <a:solidFill>
                  <a:srgbClr val="006600"/>
                </a:solidFill>
                <a:cs typeface="Times New Roman" panose="02020603050405020304" pitchFamily="18" charset="0"/>
              </a:rPr>
              <a:t>3</a:t>
            </a:r>
            <a:r>
              <a:rPr lang="en-US" altLang="zh-CN" sz="2600" dirty="0">
                <a:solidFill>
                  <a:srgbClr val="006600"/>
                </a:solidFill>
                <a:cs typeface="Times New Roman" panose="02020603050405020304" pitchFamily="18" charset="0"/>
              </a:rPr>
              <a:t>g</a:t>
            </a:r>
            <a:endParaRPr lang="zh-CN" altLang="en-US" sz="2600" dirty="0">
              <a:solidFill>
                <a:srgbClr val="006600"/>
              </a:solidFill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12985CC1-A65E-4A71-BB42-62799201FABC}"/>
              </a:ext>
            </a:extLst>
          </p:cNvPr>
          <p:cNvSpPr txBox="1"/>
          <p:nvPr/>
        </p:nvSpPr>
        <p:spPr>
          <a:xfrm>
            <a:off x="5663952" y="5610448"/>
            <a:ext cx="6480720" cy="61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600" i="1" dirty="0">
                <a:solidFill>
                  <a:srgbClr val="FF0000"/>
                </a:solidFill>
                <a:cs typeface="Times New Roman" panose="02020603050405020304" pitchFamily="18" charset="0"/>
              </a:rPr>
              <a:t>t</a:t>
            </a:r>
            <a:r>
              <a:rPr lang="en-US" altLang="zh-CN" sz="2600" baseline="-25000" dirty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en-US" altLang="zh-CN" sz="2600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℃</a:t>
            </a:r>
            <a:r>
              <a:rPr lang="zh-CN" altLang="en-US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时甲乙两物质的溶解度相等，都为</a:t>
            </a:r>
            <a:r>
              <a:rPr lang="en-US" altLang="zh-CN" sz="2600" i="1" dirty="0">
                <a:solidFill>
                  <a:srgbClr val="FF0000"/>
                </a:solidFill>
                <a:cs typeface="Times New Roman" panose="02020603050405020304" pitchFamily="18" charset="0"/>
              </a:rPr>
              <a:t>S</a:t>
            </a:r>
            <a:r>
              <a:rPr lang="en-US" altLang="zh-CN" sz="2600" baseline="-25000" dirty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en-US" altLang="zh-CN" sz="2600" dirty="0">
                <a:solidFill>
                  <a:srgbClr val="FF0000"/>
                </a:solidFill>
                <a:cs typeface="Times New Roman" panose="02020603050405020304" pitchFamily="18" charset="0"/>
              </a:rPr>
              <a:t>g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16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23" grpId="0"/>
      <p:bldP spid="25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8" name="组合 327"/>
          <p:cNvGrpSpPr/>
          <p:nvPr/>
        </p:nvGrpSpPr>
        <p:grpSpPr>
          <a:xfrm>
            <a:off x="1761270" y="2192644"/>
            <a:ext cx="3852833" cy="4451066"/>
            <a:chOff x="446104" y="1368425"/>
            <a:chExt cx="3852833" cy="4451066"/>
          </a:xfrm>
        </p:grpSpPr>
        <p:grpSp>
          <p:nvGrpSpPr>
            <p:cNvPr id="2" name="Group 1073"/>
            <p:cNvGrpSpPr>
              <a:grpSpLocks/>
            </p:cNvGrpSpPr>
            <p:nvPr/>
          </p:nvGrpSpPr>
          <p:grpSpPr bwMode="auto">
            <a:xfrm>
              <a:off x="1035051" y="1373188"/>
              <a:ext cx="3036884" cy="3698886"/>
              <a:chOff x="743" y="415"/>
              <a:chExt cx="2314" cy="3175"/>
            </a:xfrm>
          </p:grpSpPr>
          <p:sp>
            <p:nvSpPr>
              <p:cNvPr id="58418" name="Rectangle 1074"/>
              <p:cNvSpPr>
                <a:spLocks noChangeArrowheads="1"/>
              </p:cNvSpPr>
              <p:nvPr/>
            </p:nvSpPr>
            <p:spPr bwMode="auto">
              <a:xfrm>
                <a:off x="2826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19" name="Rectangle 1075"/>
              <p:cNvSpPr>
                <a:spLocks noChangeArrowheads="1"/>
              </p:cNvSpPr>
              <p:nvPr/>
            </p:nvSpPr>
            <p:spPr bwMode="auto">
              <a:xfrm>
                <a:off x="2594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0" name="Rectangle 1076"/>
              <p:cNvSpPr>
                <a:spLocks noChangeArrowheads="1"/>
              </p:cNvSpPr>
              <p:nvPr/>
            </p:nvSpPr>
            <p:spPr bwMode="auto">
              <a:xfrm>
                <a:off x="2363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1" name="Rectangle 1077"/>
              <p:cNvSpPr>
                <a:spLocks noChangeArrowheads="1"/>
              </p:cNvSpPr>
              <p:nvPr/>
            </p:nvSpPr>
            <p:spPr bwMode="auto">
              <a:xfrm>
                <a:off x="2131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2" name="Rectangle 1078"/>
              <p:cNvSpPr>
                <a:spLocks noChangeArrowheads="1"/>
              </p:cNvSpPr>
              <p:nvPr/>
            </p:nvSpPr>
            <p:spPr bwMode="auto">
              <a:xfrm>
                <a:off x="1900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3" name="Rectangle 1079"/>
              <p:cNvSpPr>
                <a:spLocks noChangeArrowheads="1"/>
              </p:cNvSpPr>
              <p:nvPr/>
            </p:nvSpPr>
            <p:spPr bwMode="auto">
              <a:xfrm>
                <a:off x="1669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4" name="Rectangle 1080"/>
              <p:cNvSpPr>
                <a:spLocks noChangeArrowheads="1"/>
              </p:cNvSpPr>
              <p:nvPr/>
            </p:nvSpPr>
            <p:spPr bwMode="auto">
              <a:xfrm>
                <a:off x="1437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5" name="Rectangle 1081"/>
              <p:cNvSpPr>
                <a:spLocks noChangeArrowheads="1"/>
              </p:cNvSpPr>
              <p:nvPr/>
            </p:nvSpPr>
            <p:spPr bwMode="auto">
              <a:xfrm>
                <a:off x="1206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6" name="Rectangle 1082"/>
              <p:cNvSpPr>
                <a:spLocks noChangeArrowheads="1"/>
              </p:cNvSpPr>
              <p:nvPr/>
            </p:nvSpPr>
            <p:spPr bwMode="auto">
              <a:xfrm>
                <a:off x="974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7" name="Rectangle 1083"/>
              <p:cNvSpPr>
                <a:spLocks noChangeArrowheads="1"/>
              </p:cNvSpPr>
              <p:nvPr/>
            </p:nvSpPr>
            <p:spPr bwMode="auto">
              <a:xfrm>
                <a:off x="743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8" name="Rectangle 1084"/>
              <p:cNvSpPr>
                <a:spLocks noChangeArrowheads="1"/>
              </p:cNvSpPr>
              <p:nvPr/>
            </p:nvSpPr>
            <p:spPr bwMode="auto">
              <a:xfrm>
                <a:off x="2826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9" name="Rectangle 1085"/>
              <p:cNvSpPr>
                <a:spLocks noChangeArrowheads="1"/>
              </p:cNvSpPr>
              <p:nvPr/>
            </p:nvSpPr>
            <p:spPr bwMode="auto">
              <a:xfrm>
                <a:off x="2594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0" name="Rectangle 1086"/>
              <p:cNvSpPr>
                <a:spLocks noChangeArrowheads="1"/>
              </p:cNvSpPr>
              <p:nvPr/>
            </p:nvSpPr>
            <p:spPr bwMode="auto">
              <a:xfrm>
                <a:off x="2363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1" name="Rectangle 1087"/>
              <p:cNvSpPr>
                <a:spLocks noChangeArrowheads="1"/>
              </p:cNvSpPr>
              <p:nvPr/>
            </p:nvSpPr>
            <p:spPr bwMode="auto">
              <a:xfrm>
                <a:off x="2131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2" name="Rectangle 1088"/>
              <p:cNvSpPr>
                <a:spLocks noChangeArrowheads="1"/>
              </p:cNvSpPr>
              <p:nvPr/>
            </p:nvSpPr>
            <p:spPr bwMode="auto">
              <a:xfrm>
                <a:off x="1900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3" name="Rectangle 1089"/>
              <p:cNvSpPr>
                <a:spLocks noChangeArrowheads="1"/>
              </p:cNvSpPr>
              <p:nvPr/>
            </p:nvSpPr>
            <p:spPr bwMode="auto">
              <a:xfrm>
                <a:off x="1669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4" name="Rectangle 1090"/>
              <p:cNvSpPr>
                <a:spLocks noChangeArrowheads="1"/>
              </p:cNvSpPr>
              <p:nvPr/>
            </p:nvSpPr>
            <p:spPr bwMode="auto">
              <a:xfrm>
                <a:off x="1437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5" name="Rectangle 1091"/>
              <p:cNvSpPr>
                <a:spLocks noChangeArrowheads="1"/>
              </p:cNvSpPr>
              <p:nvPr/>
            </p:nvSpPr>
            <p:spPr bwMode="auto">
              <a:xfrm>
                <a:off x="1206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6" name="Rectangle 1092"/>
              <p:cNvSpPr>
                <a:spLocks noChangeArrowheads="1"/>
              </p:cNvSpPr>
              <p:nvPr/>
            </p:nvSpPr>
            <p:spPr bwMode="auto">
              <a:xfrm>
                <a:off x="974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7" name="Rectangle 1093"/>
              <p:cNvSpPr>
                <a:spLocks noChangeArrowheads="1"/>
              </p:cNvSpPr>
              <p:nvPr/>
            </p:nvSpPr>
            <p:spPr bwMode="auto">
              <a:xfrm>
                <a:off x="743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8" name="Rectangle 1094"/>
              <p:cNvSpPr>
                <a:spLocks noChangeArrowheads="1"/>
              </p:cNvSpPr>
              <p:nvPr/>
            </p:nvSpPr>
            <p:spPr bwMode="auto">
              <a:xfrm>
                <a:off x="2826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9" name="Rectangle 1095"/>
              <p:cNvSpPr>
                <a:spLocks noChangeArrowheads="1"/>
              </p:cNvSpPr>
              <p:nvPr/>
            </p:nvSpPr>
            <p:spPr bwMode="auto">
              <a:xfrm>
                <a:off x="2594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0" name="Rectangle 1096"/>
              <p:cNvSpPr>
                <a:spLocks noChangeArrowheads="1"/>
              </p:cNvSpPr>
              <p:nvPr/>
            </p:nvSpPr>
            <p:spPr bwMode="auto">
              <a:xfrm>
                <a:off x="2363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1" name="Rectangle 1097"/>
              <p:cNvSpPr>
                <a:spLocks noChangeArrowheads="1"/>
              </p:cNvSpPr>
              <p:nvPr/>
            </p:nvSpPr>
            <p:spPr bwMode="auto">
              <a:xfrm>
                <a:off x="2131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2" name="Rectangle 1098"/>
              <p:cNvSpPr>
                <a:spLocks noChangeArrowheads="1"/>
              </p:cNvSpPr>
              <p:nvPr/>
            </p:nvSpPr>
            <p:spPr bwMode="auto">
              <a:xfrm>
                <a:off x="1900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3" name="Rectangle 1099"/>
              <p:cNvSpPr>
                <a:spLocks noChangeArrowheads="1"/>
              </p:cNvSpPr>
              <p:nvPr/>
            </p:nvSpPr>
            <p:spPr bwMode="auto">
              <a:xfrm>
                <a:off x="1669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4" name="Rectangle 1100"/>
              <p:cNvSpPr>
                <a:spLocks noChangeArrowheads="1"/>
              </p:cNvSpPr>
              <p:nvPr/>
            </p:nvSpPr>
            <p:spPr bwMode="auto">
              <a:xfrm>
                <a:off x="1437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5" name="Rectangle 1101"/>
              <p:cNvSpPr>
                <a:spLocks noChangeArrowheads="1"/>
              </p:cNvSpPr>
              <p:nvPr/>
            </p:nvSpPr>
            <p:spPr bwMode="auto">
              <a:xfrm>
                <a:off x="1206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6" name="Rectangle 1102"/>
              <p:cNvSpPr>
                <a:spLocks noChangeArrowheads="1"/>
              </p:cNvSpPr>
              <p:nvPr/>
            </p:nvSpPr>
            <p:spPr bwMode="auto">
              <a:xfrm>
                <a:off x="974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7" name="Rectangle 1103"/>
              <p:cNvSpPr>
                <a:spLocks noChangeArrowheads="1"/>
              </p:cNvSpPr>
              <p:nvPr/>
            </p:nvSpPr>
            <p:spPr bwMode="auto">
              <a:xfrm>
                <a:off x="743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8" name="Rectangle 1104"/>
              <p:cNvSpPr>
                <a:spLocks noChangeArrowheads="1"/>
              </p:cNvSpPr>
              <p:nvPr/>
            </p:nvSpPr>
            <p:spPr bwMode="auto">
              <a:xfrm>
                <a:off x="2826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9" name="Rectangle 1105"/>
              <p:cNvSpPr>
                <a:spLocks noChangeArrowheads="1"/>
              </p:cNvSpPr>
              <p:nvPr/>
            </p:nvSpPr>
            <p:spPr bwMode="auto">
              <a:xfrm>
                <a:off x="2594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0" name="Rectangle 1106"/>
              <p:cNvSpPr>
                <a:spLocks noChangeArrowheads="1"/>
              </p:cNvSpPr>
              <p:nvPr/>
            </p:nvSpPr>
            <p:spPr bwMode="auto">
              <a:xfrm>
                <a:off x="2363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1" name="Rectangle 1107"/>
              <p:cNvSpPr>
                <a:spLocks noChangeArrowheads="1"/>
              </p:cNvSpPr>
              <p:nvPr/>
            </p:nvSpPr>
            <p:spPr bwMode="auto">
              <a:xfrm>
                <a:off x="2131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2" name="Rectangle 1108"/>
              <p:cNvSpPr>
                <a:spLocks noChangeArrowheads="1"/>
              </p:cNvSpPr>
              <p:nvPr/>
            </p:nvSpPr>
            <p:spPr bwMode="auto">
              <a:xfrm>
                <a:off x="1900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3" name="Rectangle 1109"/>
              <p:cNvSpPr>
                <a:spLocks noChangeArrowheads="1"/>
              </p:cNvSpPr>
              <p:nvPr/>
            </p:nvSpPr>
            <p:spPr bwMode="auto">
              <a:xfrm>
                <a:off x="1669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4" name="Rectangle 1110"/>
              <p:cNvSpPr>
                <a:spLocks noChangeArrowheads="1"/>
              </p:cNvSpPr>
              <p:nvPr/>
            </p:nvSpPr>
            <p:spPr bwMode="auto">
              <a:xfrm>
                <a:off x="1437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5" name="Rectangle 1111"/>
              <p:cNvSpPr>
                <a:spLocks noChangeArrowheads="1"/>
              </p:cNvSpPr>
              <p:nvPr/>
            </p:nvSpPr>
            <p:spPr bwMode="auto">
              <a:xfrm>
                <a:off x="1206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6" name="Rectangle 1112"/>
              <p:cNvSpPr>
                <a:spLocks noChangeArrowheads="1"/>
              </p:cNvSpPr>
              <p:nvPr/>
            </p:nvSpPr>
            <p:spPr bwMode="auto">
              <a:xfrm>
                <a:off x="974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7" name="Rectangle 1113"/>
              <p:cNvSpPr>
                <a:spLocks noChangeArrowheads="1"/>
              </p:cNvSpPr>
              <p:nvPr/>
            </p:nvSpPr>
            <p:spPr bwMode="auto">
              <a:xfrm>
                <a:off x="743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8" name="Rectangle 1114"/>
              <p:cNvSpPr>
                <a:spLocks noChangeArrowheads="1"/>
              </p:cNvSpPr>
              <p:nvPr/>
            </p:nvSpPr>
            <p:spPr bwMode="auto">
              <a:xfrm>
                <a:off x="2826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9" name="Rectangle 1115"/>
              <p:cNvSpPr>
                <a:spLocks noChangeArrowheads="1"/>
              </p:cNvSpPr>
              <p:nvPr/>
            </p:nvSpPr>
            <p:spPr bwMode="auto">
              <a:xfrm>
                <a:off x="2594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0" name="Rectangle 1116"/>
              <p:cNvSpPr>
                <a:spLocks noChangeArrowheads="1"/>
              </p:cNvSpPr>
              <p:nvPr/>
            </p:nvSpPr>
            <p:spPr bwMode="auto">
              <a:xfrm>
                <a:off x="2363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1" name="Rectangle 1117"/>
              <p:cNvSpPr>
                <a:spLocks noChangeArrowheads="1"/>
              </p:cNvSpPr>
              <p:nvPr/>
            </p:nvSpPr>
            <p:spPr bwMode="auto">
              <a:xfrm>
                <a:off x="2131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2" name="Rectangle 1118"/>
              <p:cNvSpPr>
                <a:spLocks noChangeArrowheads="1"/>
              </p:cNvSpPr>
              <p:nvPr/>
            </p:nvSpPr>
            <p:spPr bwMode="auto">
              <a:xfrm>
                <a:off x="1900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3" name="Rectangle 1119"/>
              <p:cNvSpPr>
                <a:spLocks noChangeArrowheads="1"/>
              </p:cNvSpPr>
              <p:nvPr/>
            </p:nvSpPr>
            <p:spPr bwMode="auto">
              <a:xfrm>
                <a:off x="1669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4" name="Rectangle 1120"/>
              <p:cNvSpPr>
                <a:spLocks noChangeArrowheads="1"/>
              </p:cNvSpPr>
              <p:nvPr/>
            </p:nvSpPr>
            <p:spPr bwMode="auto">
              <a:xfrm>
                <a:off x="1437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5" name="Rectangle 1121"/>
              <p:cNvSpPr>
                <a:spLocks noChangeArrowheads="1"/>
              </p:cNvSpPr>
              <p:nvPr/>
            </p:nvSpPr>
            <p:spPr bwMode="auto">
              <a:xfrm>
                <a:off x="1206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6" name="Rectangle 1122"/>
              <p:cNvSpPr>
                <a:spLocks noChangeArrowheads="1"/>
              </p:cNvSpPr>
              <p:nvPr/>
            </p:nvSpPr>
            <p:spPr bwMode="auto">
              <a:xfrm>
                <a:off x="974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7" name="Rectangle 1123"/>
              <p:cNvSpPr>
                <a:spLocks noChangeArrowheads="1"/>
              </p:cNvSpPr>
              <p:nvPr/>
            </p:nvSpPr>
            <p:spPr bwMode="auto">
              <a:xfrm>
                <a:off x="743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8" name="Rectangle 1124"/>
              <p:cNvSpPr>
                <a:spLocks noChangeArrowheads="1"/>
              </p:cNvSpPr>
              <p:nvPr/>
            </p:nvSpPr>
            <p:spPr bwMode="auto">
              <a:xfrm>
                <a:off x="2826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9" name="Rectangle 1125"/>
              <p:cNvSpPr>
                <a:spLocks noChangeArrowheads="1"/>
              </p:cNvSpPr>
              <p:nvPr/>
            </p:nvSpPr>
            <p:spPr bwMode="auto">
              <a:xfrm>
                <a:off x="2594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0" name="Rectangle 1126"/>
              <p:cNvSpPr>
                <a:spLocks noChangeArrowheads="1"/>
              </p:cNvSpPr>
              <p:nvPr/>
            </p:nvSpPr>
            <p:spPr bwMode="auto">
              <a:xfrm>
                <a:off x="2363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1" name="Rectangle 1127"/>
              <p:cNvSpPr>
                <a:spLocks noChangeArrowheads="1"/>
              </p:cNvSpPr>
              <p:nvPr/>
            </p:nvSpPr>
            <p:spPr bwMode="auto">
              <a:xfrm>
                <a:off x="2131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2" name="Rectangle 1128"/>
              <p:cNvSpPr>
                <a:spLocks noChangeArrowheads="1"/>
              </p:cNvSpPr>
              <p:nvPr/>
            </p:nvSpPr>
            <p:spPr bwMode="auto">
              <a:xfrm>
                <a:off x="1900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3" name="Rectangle 1129"/>
              <p:cNvSpPr>
                <a:spLocks noChangeArrowheads="1"/>
              </p:cNvSpPr>
              <p:nvPr/>
            </p:nvSpPr>
            <p:spPr bwMode="auto">
              <a:xfrm>
                <a:off x="1669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4" name="Rectangle 1130"/>
              <p:cNvSpPr>
                <a:spLocks noChangeArrowheads="1"/>
              </p:cNvSpPr>
              <p:nvPr/>
            </p:nvSpPr>
            <p:spPr bwMode="auto">
              <a:xfrm>
                <a:off x="1437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5" name="Rectangle 1131"/>
              <p:cNvSpPr>
                <a:spLocks noChangeArrowheads="1"/>
              </p:cNvSpPr>
              <p:nvPr/>
            </p:nvSpPr>
            <p:spPr bwMode="auto">
              <a:xfrm>
                <a:off x="1206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6" name="Rectangle 1132"/>
              <p:cNvSpPr>
                <a:spLocks noChangeArrowheads="1"/>
              </p:cNvSpPr>
              <p:nvPr/>
            </p:nvSpPr>
            <p:spPr bwMode="auto">
              <a:xfrm>
                <a:off x="974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7" name="Rectangle 1133"/>
              <p:cNvSpPr>
                <a:spLocks noChangeArrowheads="1"/>
              </p:cNvSpPr>
              <p:nvPr/>
            </p:nvSpPr>
            <p:spPr bwMode="auto">
              <a:xfrm>
                <a:off x="743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8" name="Rectangle 1134"/>
              <p:cNvSpPr>
                <a:spLocks noChangeArrowheads="1"/>
              </p:cNvSpPr>
              <p:nvPr/>
            </p:nvSpPr>
            <p:spPr bwMode="auto">
              <a:xfrm>
                <a:off x="2826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9" name="Rectangle 1135"/>
              <p:cNvSpPr>
                <a:spLocks noChangeArrowheads="1"/>
              </p:cNvSpPr>
              <p:nvPr/>
            </p:nvSpPr>
            <p:spPr bwMode="auto">
              <a:xfrm>
                <a:off x="2594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0" name="Rectangle 1136"/>
              <p:cNvSpPr>
                <a:spLocks noChangeArrowheads="1"/>
              </p:cNvSpPr>
              <p:nvPr/>
            </p:nvSpPr>
            <p:spPr bwMode="auto">
              <a:xfrm>
                <a:off x="2363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1" name="Rectangle 1137"/>
              <p:cNvSpPr>
                <a:spLocks noChangeArrowheads="1"/>
              </p:cNvSpPr>
              <p:nvPr/>
            </p:nvSpPr>
            <p:spPr bwMode="auto">
              <a:xfrm>
                <a:off x="2131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2" name="Rectangle 1138"/>
              <p:cNvSpPr>
                <a:spLocks noChangeArrowheads="1"/>
              </p:cNvSpPr>
              <p:nvPr/>
            </p:nvSpPr>
            <p:spPr bwMode="auto">
              <a:xfrm>
                <a:off x="1900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3" name="Rectangle 1139"/>
              <p:cNvSpPr>
                <a:spLocks noChangeArrowheads="1"/>
              </p:cNvSpPr>
              <p:nvPr/>
            </p:nvSpPr>
            <p:spPr bwMode="auto">
              <a:xfrm>
                <a:off x="1669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4" name="Rectangle 1140"/>
              <p:cNvSpPr>
                <a:spLocks noChangeArrowheads="1"/>
              </p:cNvSpPr>
              <p:nvPr/>
            </p:nvSpPr>
            <p:spPr bwMode="auto">
              <a:xfrm>
                <a:off x="1437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5" name="Rectangle 1141"/>
              <p:cNvSpPr>
                <a:spLocks noChangeArrowheads="1"/>
              </p:cNvSpPr>
              <p:nvPr/>
            </p:nvSpPr>
            <p:spPr bwMode="auto">
              <a:xfrm>
                <a:off x="1206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6" name="Rectangle 1142"/>
              <p:cNvSpPr>
                <a:spLocks noChangeArrowheads="1"/>
              </p:cNvSpPr>
              <p:nvPr/>
            </p:nvSpPr>
            <p:spPr bwMode="auto">
              <a:xfrm>
                <a:off x="974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7" name="Rectangle 1143"/>
              <p:cNvSpPr>
                <a:spLocks noChangeArrowheads="1"/>
              </p:cNvSpPr>
              <p:nvPr/>
            </p:nvSpPr>
            <p:spPr bwMode="auto">
              <a:xfrm>
                <a:off x="743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8" name="Rectangle 1144"/>
              <p:cNvSpPr>
                <a:spLocks noChangeArrowheads="1"/>
              </p:cNvSpPr>
              <p:nvPr/>
            </p:nvSpPr>
            <p:spPr bwMode="auto">
              <a:xfrm>
                <a:off x="2826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9" name="Rectangle 1145"/>
              <p:cNvSpPr>
                <a:spLocks noChangeArrowheads="1"/>
              </p:cNvSpPr>
              <p:nvPr/>
            </p:nvSpPr>
            <p:spPr bwMode="auto">
              <a:xfrm>
                <a:off x="2594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0" name="Rectangle 1146"/>
              <p:cNvSpPr>
                <a:spLocks noChangeArrowheads="1"/>
              </p:cNvSpPr>
              <p:nvPr/>
            </p:nvSpPr>
            <p:spPr bwMode="auto">
              <a:xfrm>
                <a:off x="2363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1" name="Rectangle 1147"/>
              <p:cNvSpPr>
                <a:spLocks noChangeArrowheads="1"/>
              </p:cNvSpPr>
              <p:nvPr/>
            </p:nvSpPr>
            <p:spPr bwMode="auto">
              <a:xfrm>
                <a:off x="2131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2" name="Rectangle 1148"/>
              <p:cNvSpPr>
                <a:spLocks noChangeArrowheads="1"/>
              </p:cNvSpPr>
              <p:nvPr/>
            </p:nvSpPr>
            <p:spPr bwMode="auto">
              <a:xfrm>
                <a:off x="1900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3" name="Rectangle 1149"/>
              <p:cNvSpPr>
                <a:spLocks noChangeArrowheads="1"/>
              </p:cNvSpPr>
              <p:nvPr/>
            </p:nvSpPr>
            <p:spPr bwMode="auto">
              <a:xfrm>
                <a:off x="1669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4" name="Rectangle 1150"/>
              <p:cNvSpPr>
                <a:spLocks noChangeArrowheads="1"/>
              </p:cNvSpPr>
              <p:nvPr/>
            </p:nvSpPr>
            <p:spPr bwMode="auto">
              <a:xfrm>
                <a:off x="1437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5" name="Rectangle 1151"/>
              <p:cNvSpPr>
                <a:spLocks noChangeArrowheads="1"/>
              </p:cNvSpPr>
              <p:nvPr/>
            </p:nvSpPr>
            <p:spPr bwMode="auto">
              <a:xfrm>
                <a:off x="1206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6" name="Rectangle 1152"/>
              <p:cNvSpPr>
                <a:spLocks noChangeArrowheads="1"/>
              </p:cNvSpPr>
              <p:nvPr/>
            </p:nvSpPr>
            <p:spPr bwMode="auto">
              <a:xfrm>
                <a:off x="974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7" name="Rectangle 1153"/>
              <p:cNvSpPr>
                <a:spLocks noChangeArrowheads="1"/>
              </p:cNvSpPr>
              <p:nvPr/>
            </p:nvSpPr>
            <p:spPr bwMode="auto">
              <a:xfrm>
                <a:off x="743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8" name="Rectangle 1154"/>
              <p:cNvSpPr>
                <a:spLocks noChangeArrowheads="1"/>
              </p:cNvSpPr>
              <p:nvPr/>
            </p:nvSpPr>
            <p:spPr bwMode="auto">
              <a:xfrm>
                <a:off x="2826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9" name="Rectangle 1155"/>
              <p:cNvSpPr>
                <a:spLocks noChangeArrowheads="1"/>
              </p:cNvSpPr>
              <p:nvPr/>
            </p:nvSpPr>
            <p:spPr bwMode="auto">
              <a:xfrm>
                <a:off x="2594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0" name="Rectangle 1156"/>
              <p:cNvSpPr>
                <a:spLocks noChangeArrowheads="1"/>
              </p:cNvSpPr>
              <p:nvPr/>
            </p:nvSpPr>
            <p:spPr bwMode="auto">
              <a:xfrm>
                <a:off x="2363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1" name="Rectangle 1157"/>
              <p:cNvSpPr>
                <a:spLocks noChangeArrowheads="1"/>
              </p:cNvSpPr>
              <p:nvPr/>
            </p:nvSpPr>
            <p:spPr bwMode="auto">
              <a:xfrm>
                <a:off x="2131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2" name="Rectangle 1158"/>
              <p:cNvSpPr>
                <a:spLocks noChangeArrowheads="1"/>
              </p:cNvSpPr>
              <p:nvPr/>
            </p:nvSpPr>
            <p:spPr bwMode="auto">
              <a:xfrm>
                <a:off x="1900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3" name="Rectangle 1159"/>
              <p:cNvSpPr>
                <a:spLocks noChangeArrowheads="1"/>
              </p:cNvSpPr>
              <p:nvPr/>
            </p:nvSpPr>
            <p:spPr bwMode="auto">
              <a:xfrm>
                <a:off x="1669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4" name="Rectangle 1160"/>
              <p:cNvSpPr>
                <a:spLocks noChangeArrowheads="1"/>
              </p:cNvSpPr>
              <p:nvPr/>
            </p:nvSpPr>
            <p:spPr bwMode="auto">
              <a:xfrm>
                <a:off x="1437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5" name="Rectangle 1161"/>
              <p:cNvSpPr>
                <a:spLocks noChangeArrowheads="1"/>
              </p:cNvSpPr>
              <p:nvPr/>
            </p:nvSpPr>
            <p:spPr bwMode="auto">
              <a:xfrm>
                <a:off x="1206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6" name="Rectangle 1162"/>
              <p:cNvSpPr>
                <a:spLocks noChangeArrowheads="1"/>
              </p:cNvSpPr>
              <p:nvPr/>
            </p:nvSpPr>
            <p:spPr bwMode="auto">
              <a:xfrm>
                <a:off x="974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7" name="Rectangle 1163"/>
              <p:cNvSpPr>
                <a:spLocks noChangeArrowheads="1"/>
              </p:cNvSpPr>
              <p:nvPr/>
            </p:nvSpPr>
            <p:spPr bwMode="auto">
              <a:xfrm>
                <a:off x="743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8" name="Rectangle 1164"/>
              <p:cNvSpPr>
                <a:spLocks noChangeArrowheads="1"/>
              </p:cNvSpPr>
              <p:nvPr/>
            </p:nvSpPr>
            <p:spPr bwMode="auto">
              <a:xfrm>
                <a:off x="2826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9" name="Rectangle 1165"/>
              <p:cNvSpPr>
                <a:spLocks noChangeArrowheads="1"/>
              </p:cNvSpPr>
              <p:nvPr/>
            </p:nvSpPr>
            <p:spPr bwMode="auto">
              <a:xfrm>
                <a:off x="2594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0" name="Rectangle 1166"/>
              <p:cNvSpPr>
                <a:spLocks noChangeArrowheads="1"/>
              </p:cNvSpPr>
              <p:nvPr/>
            </p:nvSpPr>
            <p:spPr bwMode="auto">
              <a:xfrm>
                <a:off x="2363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1" name="Rectangle 1167"/>
              <p:cNvSpPr>
                <a:spLocks noChangeArrowheads="1"/>
              </p:cNvSpPr>
              <p:nvPr/>
            </p:nvSpPr>
            <p:spPr bwMode="auto">
              <a:xfrm>
                <a:off x="2131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2" name="Rectangle 1168"/>
              <p:cNvSpPr>
                <a:spLocks noChangeArrowheads="1"/>
              </p:cNvSpPr>
              <p:nvPr/>
            </p:nvSpPr>
            <p:spPr bwMode="auto">
              <a:xfrm>
                <a:off x="1900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3" name="Rectangle 1169"/>
              <p:cNvSpPr>
                <a:spLocks noChangeArrowheads="1"/>
              </p:cNvSpPr>
              <p:nvPr/>
            </p:nvSpPr>
            <p:spPr bwMode="auto">
              <a:xfrm>
                <a:off x="1669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4" name="Rectangle 1170"/>
              <p:cNvSpPr>
                <a:spLocks noChangeArrowheads="1"/>
              </p:cNvSpPr>
              <p:nvPr/>
            </p:nvSpPr>
            <p:spPr bwMode="auto">
              <a:xfrm>
                <a:off x="1437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5" name="Rectangle 1171"/>
              <p:cNvSpPr>
                <a:spLocks noChangeArrowheads="1"/>
              </p:cNvSpPr>
              <p:nvPr/>
            </p:nvSpPr>
            <p:spPr bwMode="auto">
              <a:xfrm>
                <a:off x="1206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6" name="Rectangle 1172"/>
              <p:cNvSpPr>
                <a:spLocks noChangeArrowheads="1"/>
              </p:cNvSpPr>
              <p:nvPr/>
            </p:nvSpPr>
            <p:spPr bwMode="auto">
              <a:xfrm>
                <a:off x="974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7" name="Rectangle 1173"/>
              <p:cNvSpPr>
                <a:spLocks noChangeArrowheads="1"/>
              </p:cNvSpPr>
              <p:nvPr/>
            </p:nvSpPr>
            <p:spPr bwMode="auto">
              <a:xfrm>
                <a:off x="743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8" name="Rectangle 1174"/>
              <p:cNvSpPr>
                <a:spLocks noChangeArrowheads="1"/>
              </p:cNvSpPr>
              <p:nvPr/>
            </p:nvSpPr>
            <p:spPr bwMode="auto">
              <a:xfrm>
                <a:off x="2826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9" name="Rectangle 1175"/>
              <p:cNvSpPr>
                <a:spLocks noChangeArrowheads="1"/>
              </p:cNvSpPr>
              <p:nvPr/>
            </p:nvSpPr>
            <p:spPr bwMode="auto">
              <a:xfrm>
                <a:off x="2594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0" name="Rectangle 1176"/>
              <p:cNvSpPr>
                <a:spLocks noChangeArrowheads="1"/>
              </p:cNvSpPr>
              <p:nvPr/>
            </p:nvSpPr>
            <p:spPr bwMode="auto">
              <a:xfrm>
                <a:off x="2363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1" name="Rectangle 1177"/>
              <p:cNvSpPr>
                <a:spLocks noChangeArrowheads="1"/>
              </p:cNvSpPr>
              <p:nvPr/>
            </p:nvSpPr>
            <p:spPr bwMode="auto">
              <a:xfrm>
                <a:off x="2131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2" name="Rectangle 1178"/>
              <p:cNvSpPr>
                <a:spLocks noChangeArrowheads="1"/>
              </p:cNvSpPr>
              <p:nvPr/>
            </p:nvSpPr>
            <p:spPr bwMode="auto">
              <a:xfrm>
                <a:off x="1900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3" name="Rectangle 1179"/>
              <p:cNvSpPr>
                <a:spLocks noChangeArrowheads="1"/>
              </p:cNvSpPr>
              <p:nvPr/>
            </p:nvSpPr>
            <p:spPr bwMode="auto">
              <a:xfrm>
                <a:off x="1669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4" name="Rectangle 1180"/>
              <p:cNvSpPr>
                <a:spLocks noChangeArrowheads="1"/>
              </p:cNvSpPr>
              <p:nvPr/>
            </p:nvSpPr>
            <p:spPr bwMode="auto">
              <a:xfrm>
                <a:off x="1437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5" name="Rectangle 1181"/>
              <p:cNvSpPr>
                <a:spLocks noChangeArrowheads="1"/>
              </p:cNvSpPr>
              <p:nvPr/>
            </p:nvSpPr>
            <p:spPr bwMode="auto">
              <a:xfrm>
                <a:off x="1206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6" name="Rectangle 1182"/>
              <p:cNvSpPr>
                <a:spLocks noChangeArrowheads="1"/>
              </p:cNvSpPr>
              <p:nvPr/>
            </p:nvSpPr>
            <p:spPr bwMode="auto">
              <a:xfrm>
                <a:off x="974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7" name="Rectangle 1183"/>
              <p:cNvSpPr>
                <a:spLocks noChangeArrowheads="1"/>
              </p:cNvSpPr>
              <p:nvPr/>
            </p:nvSpPr>
            <p:spPr bwMode="auto">
              <a:xfrm>
                <a:off x="743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8" name="Rectangle 1184"/>
              <p:cNvSpPr>
                <a:spLocks noChangeArrowheads="1"/>
              </p:cNvSpPr>
              <p:nvPr/>
            </p:nvSpPr>
            <p:spPr bwMode="auto">
              <a:xfrm>
                <a:off x="2826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9" name="Rectangle 1185"/>
              <p:cNvSpPr>
                <a:spLocks noChangeArrowheads="1"/>
              </p:cNvSpPr>
              <p:nvPr/>
            </p:nvSpPr>
            <p:spPr bwMode="auto">
              <a:xfrm>
                <a:off x="2594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0" name="Rectangle 1186"/>
              <p:cNvSpPr>
                <a:spLocks noChangeArrowheads="1"/>
              </p:cNvSpPr>
              <p:nvPr/>
            </p:nvSpPr>
            <p:spPr bwMode="auto">
              <a:xfrm>
                <a:off x="2363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1" name="Rectangle 1187"/>
              <p:cNvSpPr>
                <a:spLocks noChangeArrowheads="1"/>
              </p:cNvSpPr>
              <p:nvPr/>
            </p:nvSpPr>
            <p:spPr bwMode="auto">
              <a:xfrm>
                <a:off x="2131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2" name="Rectangle 1188"/>
              <p:cNvSpPr>
                <a:spLocks noChangeArrowheads="1"/>
              </p:cNvSpPr>
              <p:nvPr/>
            </p:nvSpPr>
            <p:spPr bwMode="auto">
              <a:xfrm>
                <a:off x="1900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3" name="Rectangle 1189"/>
              <p:cNvSpPr>
                <a:spLocks noChangeArrowheads="1"/>
              </p:cNvSpPr>
              <p:nvPr/>
            </p:nvSpPr>
            <p:spPr bwMode="auto">
              <a:xfrm>
                <a:off x="1669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4" name="Rectangle 1190"/>
              <p:cNvSpPr>
                <a:spLocks noChangeArrowheads="1"/>
              </p:cNvSpPr>
              <p:nvPr/>
            </p:nvSpPr>
            <p:spPr bwMode="auto">
              <a:xfrm>
                <a:off x="1437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5" name="Rectangle 1191"/>
              <p:cNvSpPr>
                <a:spLocks noChangeArrowheads="1"/>
              </p:cNvSpPr>
              <p:nvPr/>
            </p:nvSpPr>
            <p:spPr bwMode="auto">
              <a:xfrm>
                <a:off x="1206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6" name="Rectangle 1192"/>
              <p:cNvSpPr>
                <a:spLocks noChangeArrowheads="1"/>
              </p:cNvSpPr>
              <p:nvPr/>
            </p:nvSpPr>
            <p:spPr bwMode="auto">
              <a:xfrm>
                <a:off x="974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7" name="Rectangle 1193"/>
              <p:cNvSpPr>
                <a:spLocks noChangeArrowheads="1"/>
              </p:cNvSpPr>
              <p:nvPr/>
            </p:nvSpPr>
            <p:spPr bwMode="auto">
              <a:xfrm>
                <a:off x="743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8" name="Rectangle 1194"/>
              <p:cNvSpPr>
                <a:spLocks noChangeArrowheads="1"/>
              </p:cNvSpPr>
              <p:nvPr/>
            </p:nvSpPr>
            <p:spPr bwMode="auto">
              <a:xfrm>
                <a:off x="2826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9" name="Rectangle 1195"/>
              <p:cNvSpPr>
                <a:spLocks noChangeArrowheads="1"/>
              </p:cNvSpPr>
              <p:nvPr/>
            </p:nvSpPr>
            <p:spPr bwMode="auto">
              <a:xfrm>
                <a:off x="2594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0" name="Rectangle 1196"/>
              <p:cNvSpPr>
                <a:spLocks noChangeArrowheads="1"/>
              </p:cNvSpPr>
              <p:nvPr/>
            </p:nvSpPr>
            <p:spPr bwMode="auto">
              <a:xfrm>
                <a:off x="2363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1" name="Rectangle 1197"/>
              <p:cNvSpPr>
                <a:spLocks noChangeArrowheads="1"/>
              </p:cNvSpPr>
              <p:nvPr/>
            </p:nvSpPr>
            <p:spPr bwMode="auto">
              <a:xfrm>
                <a:off x="2131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2" name="Rectangle 1198"/>
              <p:cNvSpPr>
                <a:spLocks noChangeArrowheads="1"/>
              </p:cNvSpPr>
              <p:nvPr/>
            </p:nvSpPr>
            <p:spPr bwMode="auto">
              <a:xfrm>
                <a:off x="1900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3" name="Rectangle 1199"/>
              <p:cNvSpPr>
                <a:spLocks noChangeArrowheads="1"/>
              </p:cNvSpPr>
              <p:nvPr/>
            </p:nvSpPr>
            <p:spPr bwMode="auto">
              <a:xfrm>
                <a:off x="1669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4" name="Rectangle 1200"/>
              <p:cNvSpPr>
                <a:spLocks noChangeArrowheads="1"/>
              </p:cNvSpPr>
              <p:nvPr/>
            </p:nvSpPr>
            <p:spPr bwMode="auto">
              <a:xfrm>
                <a:off x="1437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5" name="Rectangle 1201"/>
              <p:cNvSpPr>
                <a:spLocks noChangeArrowheads="1"/>
              </p:cNvSpPr>
              <p:nvPr/>
            </p:nvSpPr>
            <p:spPr bwMode="auto">
              <a:xfrm>
                <a:off x="1206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6" name="Rectangle 1202"/>
              <p:cNvSpPr>
                <a:spLocks noChangeArrowheads="1"/>
              </p:cNvSpPr>
              <p:nvPr/>
            </p:nvSpPr>
            <p:spPr bwMode="auto">
              <a:xfrm>
                <a:off x="974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7" name="Rectangle 1203"/>
              <p:cNvSpPr>
                <a:spLocks noChangeArrowheads="1"/>
              </p:cNvSpPr>
              <p:nvPr/>
            </p:nvSpPr>
            <p:spPr bwMode="auto">
              <a:xfrm>
                <a:off x="743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8" name="Rectangle 1204"/>
              <p:cNvSpPr>
                <a:spLocks noChangeArrowheads="1"/>
              </p:cNvSpPr>
              <p:nvPr/>
            </p:nvSpPr>
            <p:spPr bwMode="auto">
              <a:xfrm>
                <a:off x="2826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9" name="Rectangle 1205"/>
              <p:cNvSpPr>
                <a:spLocks noChangeArrowheads="1"/>
              </p:cNvSpPr>
              <p:nvPr/>
            </p:nvSpPr>
            <p:spPr bwMode="auto">
              <a:xfrm>
                <a:off x="2594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0" name="Rectangle 1206"/>
              <p:cNvSpPr>
                <a:spLocks noChangeArrowheads="1"/>
              </p:cNvSpPr>
              <p:nvPr/>
            </p:nvSpPr>
            <p:spPr bwMode="auto">
              <a:xfrm>
                <a:off x="2363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1" name="Rectangle 1207"/>
              <p:cNvSpPr>
                <a:spLocks noChangeArrowheads="1"/>
              </p:cNvSpPr>
              <p:nvPr/>
            </p:nvSpPr>
            <p:spPr bwMode="auto">
              <a:xfrm>
                <a:off x="2131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2" name="Rectangle 1208"/>
              <p:cNvSpPr>
                <a:spLocks noChangeArrowheads="1"/>
              </p:cNvSpPr>
              <p:nvPr/>
            </p:nvSpPr>
            <p:spPr bwMode="auto">
              <a:xfrm>
                <a:off x="1900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3" name="Rectangle 1209"/>
              <p:cNvSpPr>
                <a:spLocks noChangeArrowheads="1"/>
              </p:cNvSpPr>
              <p:nvPr/>
            </p:nvSpPr>
            <p:spPr bwMode="auto">
              <a:xfrm>
                <a:off x="1669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4" name="Rectangle 1210"/>
              <p:cNvSpPr>
                <a:spLocks noChangeArrowheads="1"/>
              </p:cNvSpPr>
              <p:nvPr/>
            </p:nvSpPr>
            <p:spPr bwMode="auto">
              <a:xfrm>
                <a:off x="1437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5" name="Rectangle 1211"/>
              <p:cNvSpPr>
                <a:spLocks noChangeArrowheads="1"/>
              </p:cNvSpPr>
              <p:nvPr/>
            </p:nvSpPr>
            <p:spPr bwMode="auto">
              <a:xfrm>
                <a:off x="1206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6" name="Rectangle 1212"/>
              <p:cNvSpPr>
                <a:spLocks noChangeArrowheads="1"/>
              </p:cNvSpPr>
              <p:nvPr/>
            </p:nvSpPr>
            <p:spPr bwMode="auto">
              <a:xfrm>
                <a:off x="974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7" name="Rectangle 1213"/>
              <p:cNvSpPr>
                <a:spLocks noChangeArrowheads="1"/>
              </p:cNvSpPr>
              <p:nvPr/>
            </p:nvSpPr>
            <p:spPr bwMode="auto">
              <a:xfrm>
                <a:off x="743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8" name="Rectangle 1214"/>
              <p:cNvSpPr>
                <a:spLocks noChangeArrowheads="1"/>
              </p:cNvSpPr>
              <p:nvPr/>
            </p:nvSpPr>
            <p:spPr bwMode="auto">
              <a:xfrm>
                <a:off x="2826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9" name="Rectangle 1215"/>
              <p:cNvSpPr>
                <a:spLocks noChangeArrowheads="1"/>
              </p:cNvSpPr>
              <p:nvPr/>
            </p:nvSpPr>
            <p:spPr bwMode="auto">
              <a:xfrm>
                <a:off x="2594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0" name="Rectangle 1216"/>
              <p:cNvSpPr>
                <a:spLocks noChangeArrowheads="1"/>
              </p:cNvSpPr>
              <p:nvPr/>
            </p:nvSpPr>
            <p:spPr bwMode="auto">
              <a:xfrm>
                <a:off x="2363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1" name="Rectangle 1217"/>
              <p:cNvSpPr>
                <a:spLocks noChangeArrowheads="1"/>
              </p:cNvSpPr>
              <p:nvPr/>
            </p:nvSpPr>
            <p:spPr bwMode="auto">
              <a:xfrm>
                <a:off x="2131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2" name="Rectangle 1218"/>
              <p:cNvSpPr>
                <a:spLocks noChangeArrowheads="1"/>
              </p:cNvSpPr>
              <p:nvPr/>
            </p:nvSpPr>
            <p:spPr bwMode="auto">
              <a:xfrm>
                <a:off x="1900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3" name="Rectangle 1219"/>
              <p:cNvSpPr>
                <a:spLocks noChangeArrowheads="1"/>
              </p:cNvSpPr>
              <p:nvPr/>
            </p:nvSpPr>
            <p:spPr bwMode="auto">
              <a:xfrm>
                <a:off x="1669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4" name="Rectangle 1220"/>
              <p:cNvSpPr>
                <a:spLocks noChangeArrowheads="1"/>
              </p:cNvSpPr>
              <p:nvPr/>
            </p:nvSpPr>
            <p:spPr bwMode="auto">
              <a:xfrm>
                <a:off x="1437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5" name="Rectangle 1221"/>
              <p:cNvSpPr>
                <a:spLocks noChangeArrowheads="1"/>
              </p:cNvSpPr>
              <p:nvPr/>
            </p:nvSpPr>
            <p:spPr bwMode="auto">
              <a:xfrm>
                <a:off x="1206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6" name="Rectangle 1222"/>
              <p:cNvSpPr>
                <a:spLocks noChangeArrowheads="1"/>
              </p:cNvSpPr>
              <p:nvPr/>
            </p:nvSpPr>
            <p:spPr bwMode="auto">
              <a:xfrm>
                <a:off x="974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7" name="Rectangle 1223"/>
              <p:cNvSpPr>
                <a:spLocks noChangeArrowheads="1"/>
              </p:cNvSpPr>
              <p:nvPr/>
            </p:nvSpPr>
            <p:spPr bwMode="auto">
              <a:xfrm>
                <a:off x="743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8" name="Rectangle 1224"/>
              <p:cNvSpPr>
                <a:spLocks noChangeArrowheads="1"/>
              </p:cNvSpPr>
              <p:nvPr/>
            </p:nvSpPr>
            <p:spPr bwMode="auto">
              <a:xfrm>
                <a:off x="2826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9" name="Rectangle 1225"/>
              <p:cNvSpPr>
                <a:spLocks noChangeArrowheads="1"/>
              </p:cNvSpPr>
              <p:nvPr/>
            </p:nvSpPr>
            <p:spPr bwMode="auto">
              <a:xfrm>
                <a:off x="2594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0" name="Rectangle 1226"/>
              <p:cNvSpPr>
                <a:spLocks noChangeArrowheads="1"/>
              </p:cNvSpPr>
              <p:nvPr/>
            </p:nvSpPr>
            <p:spPr bwMode="auto">
              <a:xfrm>
                <a:off x="2363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1" name="Rectangle 1227"/>
              <p:cNvSpPr>
                <a:spLocks noChangeArrowheads="1"/>
              </p:cNvSpPr>
              <p:nvPr/>
            </p:nvSpPr>
            <p:spPr bwMode="auto">
              <a:xfrm>
                <a:off x="2131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2" name="Rectangle 1228"/>
              <p:cNvSpPr>
                <a:spLocks noChangeArrowheads="1"/>
              </p:cNvSpPr>
              <p:nvPr/>
            </p:nvSpPr>
            <p:spPr bwMode="auto">
              <a:xfrm>
                <a:off x="1900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3" name="Rectangle 1229"/>
              <p:cNvSpPr>
                <a:spLocks noChangeArrowheads="1"/>
              </p:cNvSpPr>
              <p:nvPr/>
            </p:nvSpPr>
            <p:spPr bwMode="auto">
              <a:xfrm>
                <a:off x="1669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4" name="Rectangle 1230"/>
              <p:cNvSpPr>
                <a:spLocks noChangeArrowheads="1"/>
              </p:cNvSpPr>
              <p:nvPr/>
            </p:nvSpPr>
            <p:spPr bwMode="auto">
              <a:xfrm>
                <a:off x="1437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5" name="Rectangle 1231"/>
              <p:cNvSpPr>
                <a:spLocks noChangeArrowheads="1"/>
              </p:cNvSpPr>
              <p:nvPr/>
            </p:nvSpPr>
            <p:spPr bwMode="auto">
              <a:xfrm>
                <a:off x="1206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6" name="Rectangle 1232"/>
              <p:cNvSpPr>
                <a:spLocks noChangeArrowheads="1"/>
              </p:cNvSpPr>
              <p:nvPr/>
            </p:nvSpPr>
            <p:spPr bwMode="auto">
              <a:xfrm>
                <a:off x="974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7" name="Rectangle 1233"/>
              <p:cNvSpPr>
                <a:spLocks noChangeArrowheads="1"/>
              </p:cNvSpPr>
              <p:nvPr/>
            </p:nvSpPr>
            <p:spPr bwMode="auto">
              <a:xfrm>
                <a:off x="743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8" name="Rectangle 1234"/>
              <p:cNvSpPr>
                <a:spLocks noChangeArrowheads="1"/>
              </p:cNvSpPr>
              <p:nvPr/>
            </p:nvSpPr>
            <p:spPr bwMode="auto">
              <a:xfrm>
                <a:off x="2826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9" name="Rectangle 1235"/>
              <p:cNvSpPr>
                <a:spLocks noChangeArrowheads="1"/>
              </p:cNvSpPr>
              <p:nvPr/>
            </p:nvSpPr>
            <p:spPr bwMode="auto">
              <a:xfrm>
                <a:off x="2594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0" name="Rectangle 1236"/>
              <p:cNvSpPr>
                <a:spLocks noChangeArrowheads="1"/>
              </p:cNvSpPr>
              <p:nvPr/>
            </p:nvSpPr>
            <p:spPr bwMode="auto">
              <a:xfrm>
                <a:off x="2363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1" name="Rectangle 1237"/>
              <p:cNvSpPr>
                <a:spLocks noChangeArrowheads="1"/>
              </p:cNvSpPr>
              <p:nvPr/>
            </p:nvSpPr>
            <p:spPr bwMode="auto">
              <a:xfrm>
                <a:off x="2131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2" name="Rectangle 1238"/>
              <p:cNvSpPr>
                <a:spLocks noChangeArrowheads="1"/>
              </p:cNvSpPr>
              <p:nvPr/>
            </p:nvSpPr>
            <p:spPr bwMode="auto">
              <a:xfrm>
                <a:off x="1900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3" name="Rectangle 1239"/>
              <p:cNvSpPr>
                <a:spLocks noChangeArrowheads="1"/>
              </p:cNvSpPr>
              <p:nvPr/>
            </p:nvSpPr>
            <p:spPr bwMode="auto">
              <a:xfrm>
                <a:off x="1669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4" name="Rectangle 1240"/>
              <p:cNvSpPr>
                <a:spLocks noChangeArrowheads="1"/>
              </p:cNvSpPr>
              <p:nvPr/>
            </p:nvSpPr>
            <p:spPr bwMode="auto">
              <a:xfrm>
                <a:off x="1437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5" name="Rectangle 1241"/>
              <p:cNvSpPr>
                <a:spLocks noChangeArrowheads="1"/>
              </p:cNvSpPr>
              <p:nvPr/>
            </p:nvSpPr>
            <p:spPr bwMode="auto">
              <a:xfrm>
                <a:off x="1206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6" name="Rectangle 1242"/>
              <p:cNvSpPr>
                <a:spLocks noChangeArrowheads="1"/>
              </p:cNvSpPr>
              <p:nvPr/>
            </p:nvSpPr>
            <p:spPr bwMode="auto">
              <a:xfrm>
                <a:off x="974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7" name="Rectangle 1243"/>
              <p:cNvSpPr>
                <a:spLocks noChangeArrowheads="1"/>
              </p:cNvSpPr>
              <p:nvPr/>
            </p:nvSpPr>
            <p:spPr bwMode="auto">
              <a:xfrm>
                <a:off x="743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8" name="Rectangle 1244"/>
              <p:cNvSpPr>
                <a:spLocks noChangeArrowheads="1"/>
              </p:cNvSpPr>
              <p:nvPr/>
            </p:nvSpPr>
            <p:spPr bwMode="auto">
              <a:xfrm>
                <a:off x="2826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9" name="Rectangle 1245"/>
              <p:cNvSpPr>
                <a:spLocks noChangeArrowheads="1"/>
              </p:cNvSpPr>
              <p:nvPr/>
            </p:nvSpPr>
            <p:spPr bwMode="auto">
              <a:xfrm>
                <a:off x="2594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0" name="Rectangle 1246"/>
              <p:cNvSpPr>
                <a:spLocks noChangeArrowheads="1"/>
              </p:cNvSpPr>
              <p:nvPr/>
            </p:nvSpPr>
            <p:spPr bwMode="auto">
              <a:xfrm>
                <a:off x="2363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1" name="Rectangle 1247"/>
              <p:cNvSpPr>
                <a:spLocks noChangeArrowheads="1"/>
              </p:cNvSpPr>
              <p:nvPr/>
            </p:nvSpPr>
            <p:spPr bwMode="auto">
              <a:xfrm>
                <a:off x="2131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2" name="Rectangle 1248"/>
              <p:cNvSpPr>
                <a:spLocks noChangeArrowheads="1"/>
              </p:cNvSpPr>
              <p:nvPr/>
            </p:nvSpPr>
            <p:spPr bwMode="auto">
              <a:xfrm>
                <a:off x="1900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3" name="Rectangle 1249"/>
              <p:cNvSpPr>
                <a:spLocks noChangeArrowheads="1"/>
              </p:cNvSpPr>
              <p:nvPr/>
            </p:nvSpPr>
            <p:spPr bwMode="auto">
              <a:xfrm>
                <a:off x="1669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4" name="Rectangle 1250"/>
              <p:cNvSpPr>
                <a:spLocks noChangeArrowheads="1"/>
              </p:cNvSpPr>
              <p:nvPr/>
            </p:nvSpPr>
            <p:spPr bwMode="auto">
              <a:xfrm>
                <a:off x="1437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5" name="Rectangle 1251"/>
              <p:cNvSpPr>
                <a:spLocks noChangeArrowheads="1"/>
              </p:cNvSpPr>
              <p:nvPr/>
            </p:nvSpPr>
            <p:spPr bwMode="auto">
              <a:xfrm>
                <a:off x="1206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6" name="Rectangle 1252"/>
              <p:cNvSpPr>
                <a:spLocks noChangeArrowheads="1"/>
              </p:cNvSpPr>
              <p:nvPr/>
            </p:nvSpPr>
            <p:spPr bwMode="auto">
              <a:xfrm>
                <a:off x="974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7" name="Rectangle 1253"/>
              <p:cNvSpPr>
                <a:spLocks noChangeArrowheads="1"/>
              </p:cNvSpPr>
              <p:nvPr/>
            </p:nvSpPr>
            <p:spPr bwMode="auto">
              <a:xfrm>
                <a:off x="743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8" name="Rectangle 1254"/>
              <p:cNvSpPr>
                <a:spLocks noChangeArrowheads="1"/>
              </p:cNvSpPr>
              <p:nvPr/>
            </p:nvSpPr>
            <p:spPr bwMode="auto">
              <a:xfrm>
                <a:off x="2826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9" name="Rectangle 1255"/>
              <p:cNvSpPr>
                <a:spLocks noChangeArrowheads="1"/>
              </p:cNvSpPr>
              <p:nvPr/>
            </p:nvSpPr>
            <p:spPr bwMode="auto">
              <a:xfrm>
                <a:off x="2594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0" name="Rectangle 1256"/>
              <p:cNvSpPr>
                <a:spLocks noChangeArrowheads="1"/>
              </p:cNvSpPr>
              <p:nvPr/>
            </p:nvSpPr>
            <p:spPr bwMode="auto">
              <a:xfrm>
                <a:off x="2363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1" name="Rectangle 1257"/>
              <p:cNvSpPr>
                <a:spLocks noChangeArrowheads="1"/>
              </p:cNvSpPr>
              <p:nvPr/>
            </p:nvSpPr>
            <p:spPr bwMode="auto">
              <a:xfrm>
                <a:off x="2131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2" name="Rectangle 1258"/>
              <p:cNvSpPr>
                <a:spLocks noChangeArrowheads="1"/>
              </p:cNvSpPr>
              <p:nvPr/>
            </p:nvSpPr>
            <p:spPr bwMode="auto">
              <a:xfrm>
                <a:off x="1900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3" name="Rectangle 1259"/>
              <p:cNvSpPr>
                <a:spLocks noChangeArrowheads="1"/>
              </p:cNvSpPr>
              <p:nvPr/>
            </p:nvSpPr>
            <p:spPr bwMode="auto">
              <a:xfrm>
                <a:off x="1669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4" name="Rectangle 1260"/>
              <p:cNvSpPr>
                <a:spLocks noChangeArrowheads="1"/>
              </p:cNvSpPr>
              <p:nvPr/>
            </p:nvSpPr>
            <p:spPr bwMode="auto">
              <a:xfrm>
                <a:off x="1437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5" name="Rectangle 1261"/>
              <p:cNvSpPr>
                <a:spLocks noChangeArrowheads="1"/>
              </p:cNvSpPr>
              <p:nvPr/>
            </p:nvSpPr>
            <p:spPr bwMode="auto">
              <a:xfrm>
                <a:off x="1206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6" name="Rectangle 1262"/>
              <p:cNvSpPr>
                <a:spLocks noChangeArrowheads="1"/>
              </p:cNvSpPr>
              <p:nvPr/>
            </p:nvSpPr>
            <p:spPr bwMode="auto">
              <a:xfrm>
                <a:off x="974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7" name="Rectangle 1263"/>
              <p:cNvSpPr>
                <a:spLocks noChangeArrowheads="1"/>
              </p:cNvSpPr>
              <p:nvPr/>
            </p:nvSpPr>
            <p:spPr bwMode="auto">
              <a:xfrm>
                <a:off x="743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8" name="Rectangle 1264"/>
              <p:cNvSpPr>
                <a:spLocks noChangeArrowheads="1"/>
              </p:cNvSpPr>
              <p:nvPr/>
            </p:nvSpPr>
            <p:spPr bwMode="auto">
              <a:xfrm>
                <a:off x="2826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9" name="Rectangle 1265"/>
              <p:cNvSpPr>
                <a:spLocks noChangeArrowheads="1"/>
              </p:cNvSpPr>
              <p:nvPr/>
            </p:nvSpPr>
            <p:spPr bwMode="auto">
              <a:xfrm>
                <a:off x="2594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0" name="Rectangle 1266"/>
              <p:cNvSpPr>
                <a:spLocks noChangeArrowheads="1"/>
              </p:cNvSpPr>
              <p:nvPr/>
            </p:nvSpPr>
            <p:spPr bwMode="auto">
              <a:xfrm>
                <a:off x="2363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1" name="Rectangle 1267"/>
              <p:cNvSpPr>
                <a:spLocks noChangeArrowheads="1"/>
              </p:cNvSpPr>
              <p:nvPr/>
            </p:nvSpPr>
            <p:spPr bwMode="auto">
              <a:xfrm>
                <a:off x="2131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2" name="Rectangle 1268"/>
              <p:cNvSpPr>
                <a:spLocks noChangeArrowheads="1"/>
              </p:cNvSpPr>
              <p:nvPr/>
            </p:nvSpPr>
            <p:spPr bwMode="auto">
              <a:xfrm>
                <a:off x="1900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3" name="Rectangle 1269"/>
              <p:cNvSpPr>
                <a:spLocks noChangeArrowheads="1"/>
              </p:cNvSpPr>
              <p:nvPr/>
            </p:nvSpPr>
            <p:spPr bwMode="auto">
              <a:xfrm>
                <a:off x="1669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4" name="Rectangle 1270"/>
              <p:cNvSpPr>
                <a:spLocks noChangeArrowheads="1"/>
              </p:cNvSpPr>
              <p:nvPr/>
            </p:nvSpPr>
            <p:spPr bwMode="auto">
              <a:xfrm>
                <a:off x="1437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5" name="Rectangle 1271"/>
              <p:cNvSpPr>
                <a:spLocks noChangeArrowheads="1"/>
              </p:cNvSpPr>
              <p:nvPr/>
            </p:nvSpPr>
            <p:spPr bwMode="auto">
              <a:xfrm>
                <a:off x="1206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6" name="Rectangle 1272"/>
              <p:cNvSpPr>
                <a:spLocks noChangeArrowheads="1"/>
              </p:cNvSpPr>
              <p:nvPr/>
            </p:nvSpPr>
            <p:spPr bwMode="auto">
              <a:xfrm>
                <a:off x="974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7" name="Rectangle 1273"/>
              <p:cNvSpPr>
                <a:spLocks noChangeArrowheads="1"/>
              </p:cNvSpPr>
              <p:nvPr/>
            </p:nvSpPr>
            <p:spPr bwMode="auto">
              <a:xfrm>
                <a:off x="743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8" name="Line 1274"/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2314" cy="0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19" name="Line 1275"/>
              <p:cNvSpPr>
                <a:spLocks noChangeShapeType="1"/>
              </p:cNvSpPr>
              <p:nvPr/>
            </p:nvSpPr>
            <p:spPr bwMode="auto">
              <a:xfrm>
                <a:off x="743" y="57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0" name="Line 1276"/>
              <p:cNvSpPr>
                <a:spLocks noChangeShapeType="1"/>
              </p:cNvSpPr>
              <p:nvPr/>
            </p:nvSpPr>
            <p:spPr bwMode="auto">
              <a:xfrm>
                <a:off x="743" y="73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1" name="Line 1277"/>
              <p:cNvSpPr>
                <a:spLocks noChangeShapeType="1"/>
              </p:cNvSpPr>
              <p:nvPr/>
            </p:nvSpPr>
            <p:spPr bwMode="auto">
              <a:xfrm>
                <a:off x="743" y="898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2" name="Line 1278"/>
              <p:cNvSpPr>
                <a:spLocks noChangeShapeType="1"/>
              </p:cNvSpPr>
              <p:nvPr/>
            </p:nvSpPr>
            <p:spPr bwMode="auto">
              <a:xfrm>
                <a:off x="743" y="109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3" name="Line 1279"/>
              <p:cNvSpPr>
                <a:spLocks noChangeShapeType="1"/>
              </p:cNvSpPr>
              <p:nvPr/>
            </p:nvSpPr>
            <p:spPr bwMode="auto">
              <a:xfrm>
                <a:off x="743" y="125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4" name="Line 1280"/>
              <p:cNvSpPr>
                <a:spLocks noChangeShapeType="1"/>
              </p:cNvSpPr>
              <p:nvPr/>
            </p:nvSpPr>
            <p:spPr bwMode="auto">
              <a:xfrm>
                <a:off x="743" y="141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5" name="Line 1281"/>
              <p:cNvSpPr>
                <a:spLocks noChangeShapeType="1"/>
              </p:cNvSpPr>
              <p:nvPr/>
            </p:nvSpPr>
            <p:spPr bwMode="auto">
              <a:xfrm>
                <a:off x="743" y="157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6" name="Line 1282"/>
              <p:cNvSpPr>
                <a:spLocks noChangeShapeType="1"/>
              </p:cNvSpPr>
              <p:nvPr/>
            </p:nvSpPr>
            <p:spPr bwMode="auto">
              <a:xfrm>
                <a:off x="743" y="1719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7" name="Line 1283"/>
              <p:cNvSpPr>
                <a:spLocks noChangeShapeType="1"/>
              </p:cNvSpPr>
              <p:nvPr/>
            </p:nvSpPr>
            <p:spPr bwMode="auto">
              <a:xfrm>
                <a:off x="743" y="1880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8" name="Line 1284"/>
              <p:cNvSpPr>
                <a:spLocks noChangeShapeType="1"/>
              </p:cNvSpPr>
              <p:nvPr/>
            </p:nvSpPr>
            <p:spPr bwMode="auto">
              <a:xfrm>
                <a:off x="743" y="2030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 dirty="0"/>
              </a:p>
            </p:txBody>
          </p:sp>
          <p:sp>
            <p:nvSpPr>
              <p:cNvPr id="58629" name="Line 1285"/>
              <p:cNvSpPr>
                <a:spLocks noChangeShapeType="1"/>
              </p:cNvSpPr>
              <p:nvPr/>
            </p:nvSpPr>
            <p:spPr bwMode="auto">
              <a:xfrm>
                <a:off x="743" y="2191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0" name="Line 1286"/>
              <p:cNvSpPr>
                <a:spLocks noChangeShapeType="1"/>
              </p:cNvSpPr>
              <p:nvPr/>
            </p:nvSpPr>
            <p:spPr bwMode="auto">
              <a:xfrm>
                <a:off x="743" y="2352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1" name="Line 1287"/>
              <p:cNvSpPr>
                <a:spLocks noChangeShapeType="1"/>
              </p:cNvSpPr>
              <p:nvPr/>
            </p:nvSpPr>
            <p:spPr bwMode="auto">
              <a:xfrm>
                <a:off x="743" y="252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2" name="Line 1288"/>
              <p:cNvSpPr>
                <a:spLocks noChangeShapeType="1"/>
              </p:cNvSpPr>
              <p:nvPr/>
            </p:nvSpPr>
            <p:spPr bwMode="auto">
              <a:xfrm>
                <a:off x="743" y="268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3" name="Line 1289"/>
              <p:cNvSpPr>
                <a:spLocks noChangeShapeType="1"/>
              </p:cNvSpPr>
              <p:nvPr/>
            </p:nvSpPr>
            <p:spPr bwMode="auto">
              <a:xfrm>
                <a:off x="743" y="284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4" name="Line 1290"/>
              <p:cNvSpPr>
                <a:spLocks noChangeShapeType="1"/>
              </p:cNvSpPr>
              <p:nvPr/>
            </p:nvSpPr>
            <p:spPr bwMode="auto">
              <a:xfrm>
                <a:off x="743" y="297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5" name="Line 1291"/>
              <p:cNvSpPr>
                <a:spLocks noChangeShapeType="1"/>
              </p:cNvSpPr>
              <p:nvPr/>
            </p:nvSpPr>
            <p:spPr bwMode="auto">
              <a:xfrm>
                <a:off x="743" y="313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6" name="Line 1292"/>
              <p:cNvSpPr>
                <a:spLocks noChangeShapeType="1"/>
              </p:cNvSpPr>
              <p:nvPr/>
            </p:nvSpPr>
            <p:spPr bwMode="auto">
              <a:xfrm>
                <a:off x="743" y="329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7" name="Line 1293"/>
              <p:cNvSpPr>
                <a:spLocks noChangeShapeType="1"/>
              </p:cNvSpPr>
              <p:nvPr/>
            </p:nvSpPr>
            <p:spPr bwMode="auto">
              <a:xfrm>
                <a:off x="743" y="345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8" name="Line 1294"/>
              <p:cNvSpPr>
                <a:spLocks noChangeShapeType="1"/>
              </p:cNvSpPr>
              <p:nvPr/>
            </p:nvSpPr>
            <p:spPr bwMode="auto">
              <a:xfrm>
                <a:off x="743" y="3590"/>
                <a:ext cx="2314" cy="0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9" name="Line 1295"/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0" cy="3175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0" name="Line 1296"/>
              <p:cNvSpPr>
                <a:spLocks noChangeShapeType="1"/>
              </p:cNvSpPr>
              <p:nvPr/>
            </p:nvSpPr>
            <p:spPr bwMode="auto">
              <a:xfrm>
                <a:off x="974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1" name="Line 1297"/>
              <p:cNvSpPr>
                <a:spLocks noChangeShapeType="1"/>
              </p:cNvSpPr>
              <p:nvPr/>
            </p:nvSpPr>
            <p:spPr bwMode="auto">
              <a:xfrm>
                <a:off x="1206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2" name="Line 1298"/>
              <p:cNvSpPr>
                <a:spLocks noChangeShapeType="1"/>
              </p:cNvSpPr>
              <p:nvPr/>
            </p:nvSpPr>
            <p:spPr bwMode="auto">
              <a:xfrm>
                <a:off x="1437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3" name="Line 1299"/>
              <p:cNvSpPr>
                <a:spLocks noChangeShapeType="1"/>
              </p:cNvSpPr>
              <p:nvPr/>
            </p:nvSpPr>
            <p:spPr bwMode="auto">
              <a:xfrm>
                <a:off x="1669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4" name="Line 1300"/>
              <p:cNvSpPr>
                <a:spLocks noChangeShapeType="1"/>
              </p:cNvSpPr>
              <p:nvPr/>
            </p:nvSpPr>
            <p:spPr bwMode="auto">
              <a:xfrm>
                <a:off x="1900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 dirty="0"/>
              </a:p>
            </p:txBody>
          </p:sp>
          <p:sp>
            <p:nvSpPr>
              <p:cNvPr id="58645" name="Line 1301"/>
              <p:cNvSpPr>
                <a:spLocks noChangeShapeType="1"/>
              </p:cNvSpPr>
              <p:nvPr/>
            </p:nvSpPr>
            <p:spPr bwMode="auto">
              <a:xfrm>
                <a:off x="2131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6" name="Line 1302"/>
              <p:cNvSpPr>
                <a:spLocks noChangeShapeType="1"/>
              </p:cNvSpPr>
              <p:nvPr/>
            </p:nvSpPr>
            <p:spPr bwMode="auto">
              <a:xfrm>
                <a:off x="2363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7" name="Line 1303"/>
              <p:cNvSpPr>
                <a:spLocks noChangeShapeType="1"/>
              </p:cNvSpPr>
              <p:nvPr/>
            </p:nvSpPr>
            <p:spPr bwMode="auto">
              <a:xfrm>
                <a:off x="2594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8" name="Line 1304"/>
              <p:cNvSpPr>
                <a:spLocks noChangeShapeType="1"/>
              </p:cNvSpPr>
              <p:nvPr/>
            </p:nvSpPr>
            <p:spPr bwMode="auto">
              <a:xfrm>
                <a:off x="2826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9" name="Line 1305"/>
              <p:cNvSpPr>
                <a:spLocks noChangeShapeType="1"/>
              </p:cNvSpPr>
              <p:nvPr/>
            </p:nvSpPr>
            <p:spPr bwMode="auto">
              <a:xfrm>
                <a:off x="3057" y="415"/>
                <a:ext cx="0" cy="3175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</p:grpSp>
        <p:sp>
          <p:nvSpPr>
            <p:cNvPr id="58652" name="Freeform 1308"/>
            <p:cNvSpPr>
              <a:spLocks/>
            </p:cNvSpPr>
            <p:nvPr/>
          </p:nvSpPr>
          <p:spPr bwMode="auto">
            <a:xfrm>
              <a:off x="1035051" y="1368425"/>
              <a:ext cx="2465380" cy="3560773"/>
            </a:xfrm>
            <a:custGeom>
              <a:avLst/>
              <a:gdLst/>
              <a:ahLst/>
              <a:cxnLst>
                <a:cxn ang="0">
                  <a:pos x="0" y="2993"/>
                </a:cxn>
                <a:cxn ang="0">
                  <a:pos x="454" y="2721"/>
                </a:cxn>
                <a:cxn ang="0">
                  <a:pos x="1134" y="1769"/>
                </a:cxn>
                <a:cxn ang="0">
                  <a:pos x="1860" y="499"/>
                </a:cxn>
                <a:cxn ang="0">
                  <a:pos x="2087" y="0"/>
                </a:cxn>
              </a:cxnLst>
              <a:rect l="0" t="0" r="r" b="b"/>
              <a:pathLst>
                <a:path w="2087" h="2993">
                  <a:moveTo>
                    <a:pt x="0" y="2993"/>
                  </a:moveTo>
                  <a:cubicBezTo>
                    <a:pt x="132" y="2959"/>
                    <a:pt x="265" y="2925"/>
                    <a:pt x="454" y="2721"/>
                  </a:cubicBezTo>
                  <a:cubicBezTo>
                    <a:pt x="643" y="2517"/>
                    <a:pt x="900" y="2139"/>
                    <a:pt x="1134" y="1769"/>
                  </a:cubicBezTo>
                  <a:cubicBezTo>
                    <a:pt x="1368" y="1399"/>
                    <a:pt x="1701" y="794"/>
                    <a:pt x="1860" y="499"/>
                  </a:cubicBezTo>
                  <a:cubicBezTo>
                    <a:pt x="2019" y="204"/>
                    <a:pt x="2053" y="102"/>
                    <a:pt x="2087" y="0"/>
                  </a:cubicBezTo>
                </a:path>
              </a:pathLst>
            </a:custGeom>
            <a:noFill/>
            <a:ln w="317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656" name="Text Box 1312"/>
            <p:cNvSpPr txBox="1">
              <a:spLocks noChangeArrowheads="1"/>
            </p:cNvSpPr>
            <p:nvPr/>
          </p:nvSpPr>
          <p:spPr bwMode="auto">
            <a:xfrm>
              <a:off x="2714612" y="5357826"/>
              <a:ext cx="158432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</a:rPr>
                <a:t>温度（ </a:t>
              </a:r>
              <a:r>
                <a:rPr lang="en-US" altLang="zh-CN" dirty="0">
                  <a:solidFill>
                    <a:srgbClr val="FF0000"/>
                  </a:solidFill>
                </a:rPr>
                <a:t>ºC</a:t>
              </a:r>
              <a:r>
                <a:rPr lang="en-US" altLang="zh-CN" dirty="0"/>
                <a:t> </a:t>
              </a:r>
              <a:r>
                <a:rPr lang="zh-CN" altLang="en-US" dirty="0">
                  <a:solidFill>
                    <a:srgbClr val="FF0000"/>
                  </a:solidFill>
                </a:rPr>
                <a:t>）</a:t>
              </a:r>
            </a:p>
          </p:txBody>
        </p:sp>
        <p:sp>
          <p:nvSpPr>
            <p:cNvPr id="58688" name="Text Box 1344"/>
            <p:cNvSpPr txBox="1">
              <a:spLocks noChangeArrowheads="1"/>
            </p:cNvSpPr>
            <p:nvPr/>
          </p:nvSpPr>
          <p:spPr bwMode="auto">
            <a:xfrm>
              <a:off x="642910" y="5143512"/>
              <a:ext cx="6096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/>
                <a:t>0</a:t>
              </a:r>
            </a:p>
          </p:txBody>
        </p:sp>
        <p:sp>
          <p:nvSpPr>
            <p:cNvPr id="293" name="Text Box 243"/>
            <p:cNvSpPr txBox="1">
              <a:spLocks noChangeArrowheads="1"/>
            </p:cNvSpPr>
            <p:nvPr/>
          </p:nvSpPr>
          <p:spPr bwMode="auto">
            <a:xfrm>
              <a:off x="446104" y="1511300"/>
              <a:ext cx="553998" cy="1927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</a:rPr>
                <a:t>溶解度  </a:t>
              </a:r>
              <a:r>
                <a:rPr lang="en-US" altLang="zh-CN" dirty="0">
                  <a:solidFill>
                    <a:srgbClr val="FF0000"/>
                  </a:solidFill>
                </a:rPr>
                <a:t>(</a:t>
              </a:r>
              <a:r>
                <a:rPr lang="zh-CN" altLang="en-US" dirty="0">
                  <a:solidFill>
                    <a:srgbClr val="FF0000"/>
                  </a:solidFill>
                </a:rPr>
                <a:t>克</a:t>
              </a:r>
              <a:r>
                <a:rPr lang="en-US" altLang="zh-CN" dirty="0">
                  <a:solidFill>
                    <a:srgbClr val="FF0000"/>
                  </a:solidFill>
                </a:rPr>
                <a:t>)</a:t>
              </a:r>
            </a:p>
          </p:txBody>
        </p:sp>
        <p:cxnSp>
          <p:nvCxnSpPr>
            <p:cNvPr id="323" name="直接箭头连接符 322"/>
            <p:cNvCxnSpPr>
              <a:endCxn id="58639" idx="0"/>
            </p:cNvCxnSpPr>
            <p:nvPr/>
          </p:nvCxnSpPr>
          <p:spPr bwMode="auto">
            <a:xfrm rot="5400000" flipH="1" flipV="1">
              <a:off x="-817681" y="3219342"/>
              <a:ext cx="3698886" cy="657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27" name="直接箭头连接符 326"/>
            <p:cNvCxnSpPr>
              <a:stCxn id="58638" idx="0"/>
              <a:endCxn id="58649" idx="1"/>
            </p:cNvCxnSpPr>
            <p:nvPr/>
          </p:nvCxnSpPr>
          <p:spPr bwMode="auto">
            <a:xfrm rot="16200000" flipH="1">
              <a:off x="2553493" y="3553632"/>
              <a:ext cx="1588" cy="303688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329" name="椭圆 328"/>
          <p:cNvSpPr/>
          <p:nvPr/>
        </p:nvSpPr>
        <p:spPr bwMode="auto">
          <a:xfrm>
            <a:off x="3799817" y="5110475"/>
            <a:ext cx="156258" cy="156258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0" name="椭圆 329"/>
          <p:cNvSpPr/>
          <p:nvPr/>
        </p:nvSpPr>
        <p:spPr bwMode="auto">
          <a:xfrm>
            <a:off x="4540348" y="2619667"/>
            <a:ext cx="156258" cy="156258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cxnSp>
        <p:nvCxnSpPr>
          <p:cNvPr id="332" name="直接箭头连接符 331"/>
          <p:cNvCxnSpPr/>
          <p:nvPr/>
        </p:nvCxnSpPr>
        <p:spPr bwMode="auto">
          <a:xfrm rot="10800000">
            <a:off x="3101084" y="5181915"/>
            <a:ext cx="627296" cy="6691"/>
          </a:xfrm>
          <a:prstGeom prst="straightConnector1">
            <a:avLst/>
          </a:prstGeom>
          <a:ln>
            <a:prstDash val="sysDash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0" name="直接箭头连接符 339"/>
          <p:cNvCxnSpPr/>
          <p:nvPr/>
        </p:nvCxnSpPr>
        <p:spPr bwMode="auto">
          <a:xfrm rot="5400000" flipH="1" flipV="1">
            <a:off x="3458273" y="4609615"/>
            <a:ext cx="857256" cy="1588"/>
          </a:xfrm>
          <a:prstGeom prst="straightConnector1">
            <a:avLst/>
          </a:prstGeom>
          <a:ln>
            <a:prstDash val="sysDash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2" name="直接箭头连接符 341"/>
          <p:cNvCxnSpPr/>
          <p:nvPr/>
        </p:nvCxnSpPr>
        <p:spPr bwMode="auto">
          <a:xfrm rot="5400000" flipH="1" flipV="1">
            <a:off x="5066662" y="2328872"/>
            <a:ext cx="13382" cy="735585"/>
          </a:xfrm>
          <a:prstGeom prst="straightConnector1">
            <a:avLst/>
          </a:prstGeom>
          <a:ln>
            <a:solidFill>
              <a:srgbClr val="660066"/>
            </a:solidFill>
            <a:prstDash val="sysDot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4" name="直接箭头连接符 343"/>
          <p:cNvCxnSpPr/>
          <p:nvPr/>
        </p:nvCxnSpPr>
        <p:spPr bwMode="auto">
          <a:xfrm rot="5400000">
            <a:off x="4218539" y="3153188"/>
            <a:ext cx="785818" cy="1588"/>
          </a:xfrm>
          <a:prstGeom prst="straightConnector1">
            <a:avLst/>
          </a:prstGeom>
          <a:ln>
            <a:solidFill>
              <a:srgbClr val="660066"/>
            </a:solidFill>
            <a:prstDash val="sysDot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45" name="矩形 344"/>
          <p:cNvSpPr/>
          <p:nvPr/>
        </p:nvSpPr>
        <p:spPr>
          <a:xfrm>
            <a:off x="4353930" y="2976857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×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55" name="TextBox 354"/>
          <p:cNvSpPr txBox="1"/>
          <p:nvPr/>
        </p:nvSpPr>
        <p:spPr>
          <a:xfrm>
            <a:off x="-24680" y="5000637"/>
            <a:ext cx="23503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      </a:t>
            </a:r>
            <a:r>
              <a:rPr lang="zh-CN" altLang="en-US" dirty="0">
                <a:solidFill>
                  <a:srgbClr val="0000FF"/>
                </a:solidFill>
              </a:rPr>
              <a:t>陡</a:t>
            </a:r>
            <a:r>
              <a:rPr lang="zh-CN" altLang="en-US" dirty="0">
                <a:solidFill>
                  <a:srgbClr val="FF0000"/>
                </a:solidFill>
              </a:rPr>
              <a:t>升型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/>
              <a:t>（大多数固体）</a:t>
            </a:r>
          </a:p>
        </p:txBody>
      </p:sp>
      <p:sp>
        <p:nvSpPr>
          <p:cNvPr id="260" name="椭圆 259"/>
          <p:cNvSpPr/>
          <p:nvPr/>
        </p:nvSpPr>
        <p:spPr bwMode="auto">
          <a:xfrm>
            <a:off x="4542532" y="3558494"/>
            <a:ext cx="156258" cy="156258"/>
          </a:xfrm>
          <a:prstGeom prst="ellipse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4042466" y="235743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262" name="TextBox 261"/>
          <p:cNvSpPr txBox="1"/>
          <p:nvPr/>
        </p:nvSpPr>
        <p:spPr>
          <a:xfrm>
            <a:off x="4756846" y="3429001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B</a:t>
            </a:r>
            <a:endParaRPr lang="zh-CN" altLang="en-US" dirty="0"/>
          </a:p>
        </p:txBody>
      </p:sp>
      <p:cxnSp>
        <p:nvCxnSpPr>
          <p:cNvPr id="272" name="直接连接符 271"/>
          <p:cNvCxnSpPr>
            <a:stCxn id="330" idx="4"/>
          </p:cNvCxnSpPr>
          <p:nvPr/>
        </p:nvCxnSpPr>
        <p:spPr bwMode="auto">
          <a:xfrm rot="5400000">
            <a:off x="3075242" y="4314656"/>
            <a:ext cx="3081967" cy="450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00FF"/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sp>
        <p:nvSpPr>
          <p:cNvPr id="273" name="TextBox 272"/>
          <p:cNvSpPr txBox="1"/>
          <p:nvPr/>
        </p:nvSpPr>
        <p:spPr>
          <a:xfrm>
            <a:off x="4471094" y="5786455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t</a:t>
            </a:r>
            <a:r>
              <a:rPr lang="en-US" altLang="zh-CN" baseline="-25000" dirty="0"/>
              <a:t>2</a:t>
            </a:r>
            <a:endParaRPr lang="zh-CN" altLang="en-US" dirty="0"/>
          </a:p>
        </p:txBody>
      </p:sp>
      <p:cxnSp>
        <p:nvCxnSpPr>
          <p:cNvPr id="275" name="直接箭头连接符 274"/>
          <p:cNvCxnSpPr/>
          <p:nvPr/>
        </p:nvCxnSpPr>
        <p:spPr bwMode="auto">
          <a:xfrm rot="10800000">
            <a:off x="4042466" y="2714620"/>
            <a:ext cx="500066" cy="6692"/>
          </a:xfrm>
          <a:prstGeom prst="straightConnector1">
            <a:avLst/>
          </a:prstGeom>
          <a:ln>
            <a:solidFill>
              <a:srgbClr val="FF0000"/>
            </a:solidFill>
            <a:prstDash val="sysDash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9" name="直接箭头连接符 278"/>
          <p:cNvCxnSpPr/>
          <p:nvPr/>
        </p:nvCxnSpPr>
        <p:spPr bwMode="auto">
          <a:xfrm rot="5400000">
            <a:off x="3648763" y="3178173"/>
            <a:ext cx="785818" cy="1588"/>
          </a:xfrm>
          <a:prstGeom prst="straightConnector1">
            <a:avLst/>
          </a:prstGeom>
          <a:ln>
            <a:solidFill>
              <a:srgbClr val="FF0000"/>
            </a:solidFill>
            <a:prstDash val="sysDot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1" name="直接箭头连接符 280"/>
          <p:cNvCxnSpPr/>
          <p:nvPr/>
        </p:nvCxnSpPr>
        <p:spPr bwMode="auto">
          <a:xfrm flipV="1">
            <a:off x="4042467" y="3629932"/>
            <a:ext cx="592709" cy="13382"/>
          </a:xfrm>
          <a:prstGeom prst="straightConnector1">
            <a:avLst/>
          </a:prstGeom>
          <a:ln>
            <a:solidFill>
              <a:srgbClr val="FF0000"/>
            </a:solidFill>
            <a:prstDash val="sysDot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7" name="TextBox 276"/>
          <p:cNvSpPr txBox="1"/>
          <p:nvPr/>
        </p:nvSpPr>
        <p:spPr>
          <a:xfrm>
            <a:off x="2828021" y="3786191"/>
            <a:ext cx="987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KNO</a:t>
            </a:r>
            <a:r>
              <a:rPr lang="en-US" altLang="zh-CN" baseline="-25000" dirty="0"/>
              <a:t>3</a:t>
            </a:r>
            <a:endParaRPr lang="zh-CN" altLang="en-US" dirty="0"/>
          </a:p>
        </p:txBody>
      </p:sp>
      <p:cxnSp>
        <p:nvCxnSpPr>
          <p:cNvPr id="282" name="直接连接符 281"/>
          <p:cNvCxnSpPr/>
          <p:nvPr/>
        </p:nvCxnSpPr>
        <p:spPr bwMode="auto">
          <a:xfrm rot="5400000">
            <a:off x="2503737" y="4324789"/>
            <a:ext cx="3081967" cy="450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00FF"/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sp>
        <p:nvSpPr>
          <p:cNvPr id="283" name="TextBox 282"/>
          <p:cNvSpPr txBox="1"/>
          <p:nvPr/>
        </p:nvSpPr>
        <p:spPr>
          <a:xfrm>
            <a:off x="3899590" y="5786455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t</a:t>
            </a:r>
            <a:r>
              <a:rPr lang="en-US" altLang="zh-CN" baseline="-25000" dirty="0"/>
              <a:t>1</a:t>
            </a:r>
            <a:endParaRPr lang="zh-CN" altLang="en-US" dirty="0"/>
          </a:p>
        </p:txBody>
      </p:sp>
      <p:sp>
        <p:nvSpPr>
          <p:cNvPr id="289" name="圆角矩形标注 288"/>
          <p:cNvSpPr/>
          <p:nvPr/>
        </p:nvSpPr>
        <p:spPr bwMode="auto">
          <a:xfrm>
            <a:off x="403947" y="3429000"/>
            <a:ext cx="1428760" cy="857256"/>
          </a:xfrm>
          <a:prstGeom prst="wedgeRoundRectCallout">
            <a:avLst>
              <a:gd name="adj1" fmla="val 189451"/>
              <a:gd name="adj2" fmla="val 103135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/>
              <a:t>或</a:t>
            </a:r>
            <a:r>
              <a:rPr lang="zh-CN" altLang="en-US" dirty="0">
                <a:solidFill>
                  <a:srgbClr val="FF0000"/>
                </a:solidFill>
              </a:rPr>
              <a:t>恒温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/>
              <a:t>蒸发水</a:t>
            </a:r>
          </a:p>
        </p:txBody>
      </p:sp>
      <p:sp>
        <p:nvSpPr>
          <p:cNvPr id="290" name="矩形 289"/>
          <p:cNvSpPr/>
          <p:nvPr/>
        </p:nvSpPr>
        <p:spPr>
          <a:xfrm>
            <a:off x="4381539" y="2689756"/>
            <a:ext cx="381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</a:rPr>
              <a:t>√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291" name="Rectangle 3">
            <a:extLst>
              <a:ext uri="{FF2B5EF4-FFF2-40B4-BE49-F238E27FC236}">
                <a16:creationId xmlns:a16="http://schemas.microsoft.com/office/drawing/2014/main" id="{F0B643CA-93F6-4ED6-A516-5D30401FD4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5255" y="93187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+mn-ea"/>
                <a:ea typeface="+mn-ea"/>
              </a:rPr>
              <a:t>饱和溶液</a:t>
            </a:r>
          </a:p>
        </p:txBody>
      </p:sp>
      <p:sp>
        <p:nvSpPr>
          <p:cNvPr id="292" name="Rectangle 4">
            <a:extLst>
              <a:ext uri="{FF2B5EF4-FFF2-40B4-BE49-F238E27FC236}">
                <a16:creationId xmlns:a16="http://schemas.microsoft.com/office/drawing/2014/main" id="{FF016F2A-BE3D-43D8-9855-53C038792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260" y="957272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不饱和溶液</a:t>
            </a:r>
          </a:p>
        </p:txBody>
      </p:sp>
      <p:sp>
        <p:nvSpPr>
          <p:cNvPr id="294" name="Line 6">
            <a:extLst>
              <a:ext uri="{FF2B5EF4-FFF2-40B4-BE49-F238E27FC236}">
                <a16:creationId xmlns:a16="http://schemas.microsoft.com/office/drawing/2014/main" id="{17D6CAE6-212B-4511-9022-9BBEACA7E16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936174" y="1309366"/>
            <a:ext cx="5040000" cy="0"/>
          </a:xfrm>
          <a:prstGeom prst="line">
            <a:avLst/>
          </a:prstGeom>
          <a:noFill/>
          <a:ln w="22225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95" name="Line 7">
            <a:extLst>
              <a:ext uri="{FF2B5EF4-FFF2-40B4-BE49-F238E27FC236}">
                <a16:creationId xmlns:a16="http://schemas.microsoft.com/office/drawing/2014/main" id="{1D0CA153-1F70-42D4-9EEF-10794D5FD21C}"/>
              </a:ext>
            </a:extLst>
          </p:cNvPr>
          <p:cNvSpPr>
            <a:spLocks noChangeShapeType="1"/>
          </p:cNvSpPr>
          <p:nvPr/>
        </p:nvSpPr>
        <p:spPr bwMode="auto">
          <a:xfrm>
            <a:off x="4937761" y="1158885"/>
            <a:ext cx="5040000" cy="0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96" name="Text Box 7">
            <a:extLst>
              <a:ext uri="{FF2B5EF4-FFF2-40B4-BE49-F238E27FC236}">
                <a16:creationId xmlns:a16="http://schemas.microsoft.com/office/drawing/2014/main" id="{4DB8BC82-DD64-438D-BB18-9A641550C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016" y="692696"/>
            <a:ext cx="18934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、增加溶质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297" name="Text Box 8">
            <a:extLst>
              <a:ext uri="{FF2B5EF4-FFF2-40B4-BE49-F238E27FC236}">
                <a16:creationId xmlns:a16="http://schemas.microsoft.com/office/drawing/2014/main" id="{088430A6-E4D8-4C59-9D11-2A9CF4A322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309" y="1311151"/>
            <a:ext cx="1306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hlink"/>
                </a:solidFill>
                <a:latin typeface="+mn-ea"/>
                <a:ea typeface="+mn-ea"/>
              </a:rPr>
              <a:t>b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、升温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298" name="Rectangle 9">
            <a:extLst>
              <a:ext uri="{FF2B5EF4-FFF2-40B4-BE49-F238E27FC236}">
                <a16:creationId xmlns:a16="http://schemas.microsoft.com/office/drawing/2014/main" id="{3515E785-2DBB-44A2-906F-CAB1A7E82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5925" y="1311151"/>
            <a:ext cx="19159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hlink"/>
                </a:solidFill>
                <a:latin typeface="+mn-ea"/>
                <a:ea typeface="+mn-ea"/>
              </a:rPr>
              <a:t>b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、增加溶剂</a:t>
            </a:r>
          </a:p>
        </p:txBody>
      </p:sp>
      <p:sp>
        <p:nvSpPr>
          <p:cNvPr id="299" name="Rectangle 10">
            <a:extLst>
              <a:ext uri="{FF2B5EF4-FFF2-40B4-BE49-F238E27FC236}">
                <a16:creationId xmlns:a16="http://schemas.microsoft.com/office/drawing/2014/main" id="{863FC116-251E-4AFB-997B-9D872CE01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2224" y="684287"/>
            <a:ext cx="19159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、蒸发溶剂</a:t>
            </a:r>
          </a:p>
        </p:txBody>
      </p:sp>
      <p:sp>
        <p:nvSpPr>
          <p:cNvPr id="300" name="Rectangle 11">
            <a:extLst>
              <a:ext uri="{FF2B5EF4-FFF2-40B4-BE49-F238E27FC236}">
                <a16:creationId xmlns:a16="http://schemas.microsoft.com/office/drawing/2014/main" id="{DF6B39E4-5821-474D-9092-B45D7EBD6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1864" y="694283"/>
            <a:ext cx="1306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、降温</a:t>
            </a:r>
          </a:p>
        </p:txBody>
      </p:sp>
      <p:grpSp>
        <p:nvGrpSpPr>
          <p:cNvPr id="301" name="组合 300">
            <a:extLst>
              <a:ext uri="{FF2B5EF4-FFF2-40B4-BE49-F238E27FC236}">
                <a16:creationId xmlns:a16="http://schemas.microsoft.com/office/drawing/2014/main" id="{7A97D9EE-9905-4F8E-B61F-4D167A80C3AD}"/>
              </a:ext>
            </a:extLst>
          </p:cNvPr>
          <p:cNvGrpSpPr/>
          <p:nvPr/>
        </p:nvGrpSpPr>
        <p:grpSpPr>
          <a:xfrm>
            <a:off x="5951984" y="2216835"/>
            <a:ext cx="1650837" cy="737534"/>
            <a:chOff x="6643702" y="2643182"/>
            <a:chExt cx="1650837" cy="737534"/>
          </a:xfrm>
        </p:grpSpPr>
        <p:sp>
          <p:nvSpPr>
            <p:cNvPr id="302" name="TextBox 262">
              <a:extLst>
                <a:ext uri="{FF2B5EF4-FFF2-40B4-BE49-F238E27FC236}">
                  <a16:creationId xmlns:a16="http://schemas.microsoft.com/office/drawing/2014/main" id="{ED07D54A-2938-40E5-8CF7-AA248DF5F361}"/>
                </a:ext>
              </a:extLst>
            </p:cNvPr>
            <p:cNvSpPr txBox="1"/>
            <p:nvPr/>
          </p:nvSpPr>
          <p:spPr>
            <a:xfrm>
              <a:off x="6643702" y="2857496"/>
              <a:ext cx="165083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/>
                <a:t>A           B</a:t>
              </a:r>
              <a:endParaRPr lang="zh-CN" altLang="en-US" sz="2800" dirty="0"/>
            </a:p>
          </p:txBody>
        </p:sp>
        <p:cxnSp>
          <p:nvCxnSpPr>
            <p:cNvPr id="303" name="直接箭头连接符 302">
              <a:extLst>
                <a:ext uri="{FF2B5EF4-FFF2-40B4-BE49-F238E27FC236}">
                  <a16:creationId xmlns:a16="http://schemas.microsoft.com/office/drawing/2014/main" id="{B316CEC3-DBA9-4CDB-A6E9-124019109281}"/>
                </a:ext>
              </a:extLst>
            </p:cNvPr>
            <p:cNvCxnSpPr/>
            <p:nvPr/>
          </p:nvCxnSpPr>
          <p:spPr bwMode="auto">
            <a:xfrm>
              <a:off x="7072330" y="3071810"/>
              <a:ext cx="500066" cy="158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sp>
          <p:nvSpPr>
            <p:cNvPr id="304" name="TextBox 265">
              <a:extLst>
                <a:ext uri="{FF2B5EF4-FFF2-40B4-BE49-F238E27FC236}">
                  <a16:creationId xmlns:a16="http://schemas.microsoft.com/office/drawing/2014/main" id="{3510C040-9DD1-42FB-8323-6B0CB7210BF0}"/>
                </a:ext>
              </a:extLst>
            </p:cNvPr>
            <p:cNvSpPr txBox="1"/>
            <p:nvPr/>
          </p:nvSpPr>
          <p:spPr>
            <a:xfrm>
              <a:off x="7072330" y="2643182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/>
                <a:t>?</a:t>
              </a:r>
              <a:endParaRPr lang="zh-CN" altLang="en-US" sz="2800" dirty="0"/>
            </a:p>
          </p:txBody>
        </p:sp>
      </p:grpSp>
      <p:sp>
        <p:nvSpPr>
          <p:cNvPr id="305" name="TextBox 283">
            <a:extLst>
              <a:ext uri="{FF2B5EF4-FFF2-40B4-BE49-F238E27FC236}">
                <a16:creationId xmlns:a16="http://schemas.microsoft.com/office/drawing/2014/main" id="{7132BA90-8A79-450E-A8B1-E63655B5962B}"/>
              </a:ext>
            </a:extLst>
          </p:cNvPr>
          <p:cNvSpPr txBox="1"/>
          <p:nvPr/>
        </p:nvSpPr>
        <p:spPr>
          <a:xfrm>
            <a:off x="5879976" y="3140968"/>
            <a:ext cx="5411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、降温至</a:t>
            </a:r>
            <a:r>
              <a:rPr lang="en-US" altLang="zh-CN" sz="2800" dirty="0"/>
              <a:t>t</a:t>
            </a:r>
            <a:r>
              <a:rPr lang="en-US" altLang="zh-CN" sz="2800" baseline="-25000" dirty="0"/>
              <a:t>1</a:t>
            </a:r>
            <a:r>
              <a:rPr lang="en-US" altLang="zh-CN" sz="2800" dirty="0">
                <a:solidFill>
                  <a:srgbClr val="FF0000"/>
                </a:solidFill>
              </a:rPr>
              <a:t>ºC</a:t>
            </a:r>
            <a:r>
              <a:rPr lang="en-US" altLang="zh-CN" sz="2800" dirty="0"/>
              <a:t> </a:t>
            </a:r>
            <a:r>
              <a:rPr lang="zh-CN" altLang="en-US" sz="2800" dirty="0"/>
              <a:t>析出</a:t>
            </a:r>
            <a:r>
              <a:rPr lang="en-US" altLang="zh-CN" sz="2800" dirty="0"/>
              <a:t>KNO</a:t>
            </a:r>
            <a:r>
              <a:rPr lang="en-US" altLang="zh-CN" sz="2800" baseline="-25000" dirty="0"/>
              <a:t>3</a:t>
            </a:r>
            <a:r>
              <a:rPr lang="zh-CN" altLang="en-US" sz="2800" dirty="0"/>
              <a:t>晶体</a:t>
            </a:r>
          </a:p>
        </p:txBody>
      </p:sp>
      <p:sp>
        <p:nvSpPr>
          <p:cNvPr id="306" name="TextBox 284">
            <a:extLst>
              <a:ext uri="{FF2B5EF4-FFF2-40B4-BE49-F238E27FC236}">
                <a16:creationId xmlns:a16="http://schemas.microsoft.com/office/drawing/2014/main" id="{56B46AF3-4B3C-492D-AB85-C5C735885C81}"/>
              </a:ext>
            </a:extLst>
          </p:cNvPr>
          <p:cNvSpPr txBox="1"/>
          <p:nvPr/>
        </p:nvSpPr>
        <p:spPr>
          <a:xfrm>
            <a:off x="6456040" y="378889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过滤</a:t>
            </a:r>
          </a:p>
        </p:txBody>
      </p:sp>
      <p:sp>
        <p:nvSpPr>
          <p:cNvPr id="307" name="TextBox 285">
            <a:extLst>
              <a:ext uri="{FF2B5EF4-FFF2-40B4-BE49-F238E27FC236}">
                <a16:creationId xmlns:a16="http://schemas.microsoft.com/office/drawing/2014/main" id="{60FA68E9-9BE4-43DD-A7EB-213C1A05ED1F}"/>
              </a:ext>
            </a:extLst>
          </p:cNvPr>
          <p:cNvSpPr txBox="1"/>
          <p:nvPr/>
        </p:nvSpPr>
        <p:spPr>
          <a:xfrm>
            <a:off x="7320136" y="3788894"/>
            <a:ext cx="4334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，将滤液升高温度至</a:t>
            </a:r>
            <a:r>
              <a:rPr lang="en-US" altLang="zh-CN" sz="2800" dirty="0"/>
              <a:t>t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 ºC</a:t>
            </a:r>
            <a:r>
              <a:rPr lang="en-US" altLang="zh-CN" sz="2800" dirty="0"/>
              <a:t> </a:t>
            </a:r>
            <a:endParaRPr lang="zh-CN" altLang="en-US" sz="2800" dirty="0"/>
          </a:p>
        </p:txBody>
      </p:sp>
      <p:sp>
        <p:nvSpPr>
          <p:cNvPr id="308" name="TextBox 286">
            <a:extLst>
              <a:ext uri="{FF2B5EF4-FFF2-40B4-BE49-F238E27FC236}">
                <a16:creationId xmlns:a16="http://schemas.microsoft.com/office/drawing/2014/main" id="{B1FCC78B-DFA1-458C-85B1-FD830AC9BFDC}"/>
              </a:ext>
            </a:extLst>
          </p:cNvPr>
          <p:cNvSpPr txBox="1"/>
          <p:nvPr/>
        </p:nvSpPr>
        <p:spPr>
          <a:xfrm>
            <a:off x="5879976" y="4535253"/>
            <a:ext cx="1446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660066"/>
                </a:solidFill>
              </a:rPr>
              <a:t>2</a:t>
            </a:r>
            <a:r>
              <a:rPr lang="zh-CN" altLang="en-US" sz="2800" dirty="0">
                <a:solidFill>
                  <a:srgbClr val="660066"/>
                </a:solidFill>
              </a:rPr>
              <a:t>、加水</a:t>
            </a:r>
          </a:p>
        </p:txBody>
      </p:sp>
      <p:sp>
        <p:nvSpPr>
          <p:cNvPr id="309" name="TextBox 287">
            <a:extLst>
              <a:ext uri="{FF2B5EF4-FFF2-40B4-BE49-F238E27FC236}">
                <a16:creationId xmlns:a16="http://schemas.microsoft.com/office/drawing/2014/main" id="{E387C886-C315-47FE-B14C-DB390E8DE719}"/>
              </a:ext>
            </a:extLst>
          </p:cNvPr>
          <p:cNvSpPr txBox="1"/>
          <p:nvPr/>
        </p:nvSpPr>
        <p:spPr>
          <a:xfrm>
            <a:off x="7286260" y="4508974"/>
            <a:ext cx="3182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660066"/>
                </a:solidFill>
              </a:rPr>
              <a:t>并升高温度至</a:t>
            </a:r>
            <a:r>
              <a:rPr lang="en-US" altLang="zh-CN" sz="2800" dirty="0">
                <a:solidFill>
                  <a:srgbClr val="660066"/>
                </a:solidFill>
              </a:rPr>
              <a:t>t</a:t>
            </a:r>
            <a:r>
              <a:rPr lang="en-US" altLang="zh-CN" sz="2800" baseline="-25000" dirty="0">
                <a:solidFill>
                  <a:srgbClr val="660066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ºC</a:t>
            </a:r>
            <a:r>
              <a:rPr lang="en-US" altLang="zh-CN" sz="2800" dirty="0"/>
              <a:t> </a:t>
            </a:r>
            <a:endParaRPr lang="zh-CN" altLang="en-US" sz="2800" dirty="0">
              <a:solidFill>
                <a:srgbClr val="660066"/>
              </a:solidFill>
            </a:endParaRPr>
          </a:p>
        </p:txBody>
      </p:sp>
      <p:sp>
        <p:nvSpPr>
          <p:cNvPr id="310" name="TextBox 277">
            <a:extLst>
              <a:ext uri="{FF2B5EF4-FFF2-40B4-BE49-F238E27FC236}">
                <a16:creationId xmlns:a16="http://schemas.microsoft.com/office/drawing/2014/main" id="{87774FF8-3DB4-4D47-BF89-B4D44D41982A}"/>
              </a:ext>
            </a:extLst>
          </p:cNvPr>
          <p:cNvSpPr txBox="1"/>
          <p:nvPr/>
        </p:nvSpPr>
        <p:spPr>
          <a:xfrm>
            <a:off x="6274883" y="5138028"/>
            <a:ext cx="4621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（最好：加入</a:t>
            </a:r>
            <a:r>
              <a:rPr lang="en-US" altLang="zh-CN" sz="2800" dirty="0">
                <a:solidFill>
                  <a:srgbClr val="FF0000"/>
                </a:solidFill>
              </a:rPr>
              <a:t>t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ºC</a:t>
            </a:r>
            <a:r>
              <a:rPr lang="zh-CN" altLang="en-US" sz="2800" dirty="0">
                <a:solidFill>
                  <a:srgbClr val="0000FF"/>
                </a:solidFill>
              </a:rPr>
              <a:t>的水）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311" name="TextBox 279">
            <a:extLst>
              <a:ext uri="{FF2B5EF4-FFF2-40B4-BE49-F238E27FC236}">
                <a16:creationId xmlns:a16="http://schemas.microsoft.com/office/drawing/2014/main" id="{B168E72A-E7CB-4C05-B1AC-057CC559F0BB}"/>
              </a:ext>
            </a:extLst>
          </p:cNvPr>
          <p:cNvSpPr txBox="1"/>
          <p:nvPr/>
        </p:nvSpPr>
        <p:spPr>
          <a:xfrm>
            <a:off x="7581537" y="2371147"/>
            <a:ext cx="2347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</a:rPr>
              <a:t>17</a:t>
            </a:r>
            <a:r>
              <a:rPr lang="zh-CN" altLang="en-US" sz="2800" dirty="0">
                <a:solidFill>
                  <a:srgbClr val="0000FF"/>
                </a:solidFill>
              </a:rPr>
              <a:t>年广州）</a:t>
            </a:r>
          </a:p>
        </p:txBody>
      </p:sp>
      <p:sp>
        <p:nvSpPr>
          <p:cNvPr id="312" name="Rectangle 4">
            <a:extLst>
              <a:ext uri="{FF2B5EF4-FFF2-40B4-BE49-F238E27FC236}">
                <a16:creationId xmlns:a16="http://schemas.microsoft.com/office/drawing/2014/main" id="{F78101B1-333E-4823-8A41-011A1960A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767606"/>
            <a:ext cx="1964188" cy="1077218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+mn-ea"/>
                <a:ea typeface="+mn-ea"/>
              </a:rPr>
              <a:t>溶解度曲线的应用</a:t>
            </a:r>
          </a:p>
        </p:txBody>
      </p:sp>
    </p:spTree>
    <p:extLst>
      <p:ext uri="{BB962C8B-B14F-4D97-AF65-F5344CB8AC3E}">
        <p14:creationId xmlns:p14="http://schemas.microsoft.com/office/powerpoint/2010/main" val="100049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2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" grpId="0" animBg="1"/>
      <p:bldP spid="330" grpId="0" animBg="1"/>
      <p:bldP spid="345" grpId="0"/>
      <p:bldP spid="260" grpId="0" animBg="1"/>
      <p:bldP spid="261" grpId="0"/>
      <p:bldP spid="262" grpId="0"/>
      <p:bldP spid="273" grpId="0"/>
      <p:bldP spid="283" grpId="0"/>
      <p:bldP spid="289" grpId="0" animBg="1"/>
      <p:bldP spid="290" grpId="0"/>
      <p:bldP spid="296" grpId="0"/>
      <p:bldP spid="297" grpId="0"/>
      <p:bldP spid="298" grpId="0"/>
      <p:bldP spid="299" grpId="0"/>
      <p:bldP spid="300" grpId="0"/>
      <p:bldP spid="305" grpId="0"/>
      <p:bldP spid="306" grpId="0"/>
      <p:bldP spid="307" grpId="0"/>
      <p:bldP spid="308" grpId="0"/>
      <p:bldP spid="309" grpId="0"/>
      <p:bldP spid="310" grpId="0"/>
      <p:bldP spid="3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27"/>
          <p:cNvGrpSpPr/>
          <p:nvPr/>
        </p:nvGrpSpPr>
        <p:grpSpPr>
          <a:xfrm>
            <a:off x="3886241" y="2125970"/>
            <a:ext cx="3636870" cy="4137037"/>
            <a:chOff x="446104" y="1373188"/>
            <a:chExt cx="3636870" cy="4137037"/>
          </a:xfrm>
        </p:grpSpPr>
        <p:grpSp>
          <p:nvGrpSpPr>
            <p:cNvPr id="3" name="Group 1073"/>
            <p:cNvGrpSpPr>
              <a:grpSpLocks/>
            </p:cNvGrpSpPr>
            <p:nvPr/>
          </p:nvGrpSpPr>
          <p:grpSpPr bwMode="auto">
            <a:xfrm>
              <a:off x="1035051" y="1373188"/>
              <a:ext cx="3036884" cy="3698886"/>
              <a:chOff x="743" y="415"/>
              <a:chExt cx="2314" cy="3175"/>
            </a:xfrm>
          </p:grpSpPr>
          <p:sp>
            <p:nvSpPr>
              <p:cNvPr id="58418" name="Rectangle 1074"/>
              <p:cNvSpPr>
                <a:spLocks noChangeArrowheads="1"/>
              </p:cNvSpPr>
              <p:nvPr/>
            </p:nvSpPr>
            <p:spPr bwMode="auto">
              <a:xfrm>
                <a:off x="2826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19" name="Rectangle 1075"/>
              <p:cNvSpPr>
                <a:spLocks noChangeArrowheads="1"/>
              </p:cNvSpPr>
              <p:nvPr/>
            </p:nvSpPr>
            <p:spPr bwMode="auto">
              <a:xfrm>
                <a:off x="2594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0" name="Rectangle 1076"/>
              <p:cNvSpPr>
                <a:spLocks noChangeArrowheads="1"/>
              </p:cNvSpPr>
              <p:nvPr/>
            </p:nvSpPr>
            <p:spPr bwMode="auto">
              <a:xfrm>
                <a:off x="2363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1" name="Rectangle 1077"/>
              <p:cNvSpPr>
                <a:spLocks noChangeArrowheads="1"/>
              </p:cNvSpPr>
              <p:nvPr/>
            </p:nvSpPr>
            <p:spPr bwMode="auto">
              <a:xfrm>
                <a:off x="2131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2" name="Rectangle 1078"/>
              <p:cNvSpPr>
                <a:spLocks noChangeArrowheads="1"/>
              </p:cNvSpPr>
              <p:nvPr/>
            </p:nvSpPr>
            <p:spPr bwMode="auto">
              <a:xfrm>
                <a:off x="1900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3" name="Rectangle 1079"/>
              <p:cNvSpPr>
                <a:spLocks noChangeArrowheads="1"/>
              </p:cNvSpPr>
              <p:nvPr/>
            </p:nvSpPr>
            <p:spPr bwMode="auto">
              <a:xfrm>
                <a:off x="1669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4" name="Rectangle 1080"/>
              <p:cNvSpPr>
                <a:spLocks noChangeArrowheads="1"/>
              </p:cNvSpPr>
              <p:nvPr/>
            </p:nvSpPr>
            <p:spPr bwMode="auto">
              <a:xfrm>
                <a:off x="1437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5" name="Rectangle 1081"/>
              <p:cNvSpPr>
                <a:spLocks noChangeArrowheads="1"/>
              </p:cNvSpPr>
              <p:nvPr/>
            </p:nvSpPr>
            <p:spPr bwMode="auto">
              <a:xfrm>
                <a:off x="1206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6" name="Rectangle 1082"/>
              <p:cNvSpPr>
                <a:spLocks noChangeArrowheads="1"/>
              </p:cNvSpPr>
              <p:nvPr/>
            </p:nvSpPr>
            <p:spPr bwMode="auto">
              <a:xfrm>
                <a:off x="974" y="3457"/>
                <a:ext cx="232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7" name="Rectangle 1083"/>
              <p:cNvSpPr>
                <a:spLocks noChangeArrowheads="1"/>
              </p:cNvSpPr>
              <p:nvPr/>
            </p:nvSpPr>
            <p:spPr bwMode="auto">
              <a:xfrm>
                <a:off x="743" y="3457"/>
                <a:ext cx="231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8" name="Rectangle 1084"/>
              <p:cNvSpPr>
                <a:spLocks noChangeArrowheads="1"/>
              </p:cNvSpPr>
              <p:nvPr/>
            </p:nvSpPr>
            <p:spPr bwMode="auto">
              <a:xfrm>
                <a:off x="2826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29" name="Rectangle 1085"/>
              <p:cNvSpPr>
                <a:spLocks noChangeArrowheads="1"/>
              </p:cNvSpPr>
              <p:nvPr/>
            </p:nvSpPr>
            <p:spPr bwMode="auto">
              <a:xfrm>
                <a:off x="2594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0" name="Rectangle 1086"/>
              <p:cNvSpPr>
                <a:spLocks noChangeArrowheads="1"/>
              </p:cNvSpPr>
              <p:nvPr/>
            </p:nvSpPr>
            <p:spPr bwMode="auto">
              <a:xfrm>
                <a:off x="2363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1" name="Rectangle 1087"/>
              <p:cNvSpPr>
                <a:spLocks noChangeArrowheads="1"/>
              </p:cNvSpPr>
              <p:nvPr/>
            </p:nvSpPr>
            <p:spPr bwMode="auto">
              <a:xfrm>
                <a:off x="2131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2" name="Rectangle 1088"/>
              <p:cNvSpPr>
                <a:spLocks noChangeArrowheads="1"/>
              </p:cNvSpPr>
              <p:nvPr/>
            </p:nvSpPr>
            <p:spPr bwMode="auto">
              <a:xfrm>
                <a:off x="1900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3" name="Rectangle 1089"/>
              <p:cNvSpPr>
                <a:spLocks noChangeArrowheads="1"/>
              </p:cNvSpPr>
              <p:nvPr/>
            </p:nvSpPr>
            <p:spPr bwMode="auto">
              <a:xfrm>
                <a:off x="1669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4" name="Rectangle 1090"/>
              <p:cNvSpPr>
                <a:spLocks noChangeArrowheads="1"/>
              </p:cNvSpPr>
              <p:nvPr/>
            </p:nvSpPr>
            <p:spPr bwMode="auto">
              <a:xfrm>
                <a:off x="1437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5" name="Rectangle 1091"/>
              <p:cNvSpPr>
                <a:spLocks noChangeArrowheads="1"/>
              </p:cNvSpPr>
              <p:nvPr/>
            </p:nvSpPr>
            <p:spPr bwMode="auto">
              <a:xfrm>
                <a:off x="1206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6" name="Rectangle 1092"/>
              <p:cNvSpPr>
                <a:spLocks noChangeArrowheads="1"/>
              </p:cNvSpPr>
              <p:nvPr/>
            </p:nvSpPr>
            <p:spPr bwMode="auto">
              <a:xfrm>
                <a:off x="974" y="329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7" name="Rectangle 1093"/>
              <p:cNvSpPr>
                <a:spLocks noChangeArrowheads="1"/>
              </p:cNvSpPr>
              <p:nvPr/>
            </p:nvSpPr>
            <p:spPr bwMode="auto">
              <a:xfrm>
                <a:off x="743" y="329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8" name="Rectangle 1094"/>
              <p:cNvSpPr>
                <a:spLocks noChangeArrowheads="1"/>
              </p:cNvSpPr>
              <p:nvPr/>
            </p:nvSpPr>
            <p:spPr bwMode="auto">
              <a:xfrm>
                <a:off x="2826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39" name="Rectangle 1095"/>
              <p:cNvSpPr>
                <a:spLocks noChangeArrowheads="1"/>
              </p:cNvSpPr>
              <p:nvPr/>
            </p:nvSpPr>
            <p:spPr bwMode="auto">
              <a:xfrm>
                <a:off x="2594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0" name="Rectangle 1096"/>
              <p:cNvSpPr>
                <a:spLocks noChangeArrowheads="1"/>
              </p:cNvSpPr>
              <p:nvPr/>
            </p:nvSpPr>
            <p:spPr bwMode="auto">
              <a:xfrm>
                <a:off x="2363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1" name="Rectangle 1097"/>
              <p:cNvSpPr>
                <a:spLocks noChangeArrowheads="1"/>
              </p:cNvSpPr>
              <p:nvPr/>
            </p:nvSpPr>
            <p:spPr bwMode="auto">
              <a:xfrm>
                <a:off x="2131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2" name="Rectangle 1098"/>
              <p:cNvSpPr>
                <a:spLocks noChangeArrowheads="1"/>
              </p:cNvSpPr>
              <p:nvPr/>
            </p:nvSpPr>
            <p:spPr bwMode="auto">
              <a:xfrm>
                <a:off x="1900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3" name="Rectangle 1099"/>
              <p:cNvSpPr>
                <a:spLocks noChangeArrowheads="1"/>
              </p:cNvSpPr>
              <p:nvPr/>
            </p:nvSpPr>
            <p:spPr bwMode="auto">
              <a:xfrm>
                <a:off x="1669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4" name="Rectangle 1100"/>
              <p:cNvSpPr>
                <a:spLocks noChangeArrowheads="1"/>
              </p:cNvSpPr>
              <p:nvPr/>
            </p:nvSpPr>
            <p:spPr bwMode="auto">
              <a:xfrm>
                <a:off x="1437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5" name="Rectangle 1101"/>
              <p:cNvSpPr>
                <a:spLocks noChangeArrowheads="1"/>
              </p:cNvSpPr>
              <p:nvPr/>
            </p:nvSpPr>
            <p:spPr bwMode="auto">
              <a:xfrm>
                <a:off x="1206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6" name="Rectangle 1102"/>
              <p:cNvSpPr>
                <a:spLocks noChangeArrowheads="1"/>
              </p:cNvSpPr>
              <p:nvPr/>
            </p:nvSpPr>
            <p:spPr bwMode="auto">
              <a:xfrm>
                <a:off x="974" y="313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7" name="Rectangle 1103"/>
              <p:cNvSpPr>
                <a:spLocks noChangeArrowheads="1"/>
              </p:cNvSpPr>
              <p:nvPr/>
            </p:nvSpPr>
            <p:spPr bwMode="auto">
              <a:xfrm>
                <a:off x="743" y="313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8" name="Rectangle 1104"/>
              <p:cNvSpPr>
                <a:spLocks noChangeArrowheads="1"/>
              </p:cNvSpPr>
              <p:nvPr/>
            </p:nvSpPr>
            <p:spPr bwMode="auto">
              <a:xfrm>
                <a:off x="2826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49" name="Rectangle 1105"/>
              <p:cNvSpPr>
                <a:spLocks noChangeArrowheads="1"/>
              </p:cNvSpPr>
              <p:nvPr/>
            </p:nvSpPr>
            <p:spPr bwMode="auto">
              <a:xfrm>
                <a:off x="2594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0" name="Rectangle 1106"/>
              <p:cNvSpPr>
                <a:spLocks noChangeArrowheads="1"/>
              </p:cNvSpPr>
              <p:nvPr/>
            </p:nvSpPr>
            <p:spPr bwMode="auto">
              <a:xfrm>
                <a:off x="2363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1" name="Rectangle 1107"/>
              <p:cNvSpPr>
                <a:spLocks noChangeArrowheads="1"/>
              </p:cNvSpPr>
              <p:nvPr/>
            </p:nvSpPr>
            <p:spPr bwMode="auto">
              <a:xfrm>
                <a:off x="2131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2" name="Rectangle 1108"/>
              <p:cNvSpPr>
                <a:spLocks noChangeArrowheads="1"/>
              </p:cNvSpPr>
              <p:nvPr/>
            </p:nvSpPr>
            <p:spPr bwMode="auto">
              <a:xfrm>
                <a:off x="1900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3" name="Rectangle 1109"/>
              <p:cNvSpPr>
                <a:spLocks noChangeArrowheads="1"/>
              </p:cNvSpPr>
              <p:nvPr/>
            </p:nvSpPr>
            <p:spPr bwMode="auto">
              <a:xfrm>
                <a:off x="1669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4" name="Rectangle 1110"/>
              <p:cNvSpPr>
                <a:spLocks noChangeArrowheads="1"/>
              </p:cNvSpPr>
              <p:nvPr/>
            </p:nvSpPr>
            <p:spPr bwMode="auto">
              <a:xfrm>
                <a:off x="1437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5" name="Rectangle 1111"/>
              <p:cNvSpPr>
                <a:spLocks noChangeArrowheads="1"/>
              </p:cNvSpPr>
              <p:nvPr/>
            </p:nvSpPr>
            <p:spPr bwMode="auto">
              <a:xfrm>
                <a:off x="1206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6" name="Rectangle 1112"/>
              <p:cNvSpPr>
                <a:spLocks noChangeArrowheads="1"/>
              </p:cNvSpPr>
              <p:nvPr/>
            </p:nvSpPr>
            <p:spPr bwMode="auto">
              <a:xfrm>
                <a:off x="974" y="297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7" name="Rectangle 1113"/>
              <p:cNvSpPr>
                <a:spLocks noChangeArrowheads="1"/>
              </p:cNvSpPr>
              <p:nvPr/>
            </p:nvSpPr>
            <p:spPr bwMode="auto">
              <a:xfrm>
                <a:off x="743" y="297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8" name="Rectangle 1114"/>
              <p:cNvSpPr>
                <a:spLocks noChangeArrowheads="1"/>
              </p:cNvSpPr>
              <p:nvPr/>
            </p:nvSpPr>
            <p:spPr bwMode="auto">
              <a:xfrm>
                <a:off x="2826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59" name="Rectangle 1115"/>
              <p:cNvSpPr>
                <a:spLocks noChangeArrowheads="1"/>
              </p:cNvSpPr>
              <p:nvPr/>
            </p:nvSpPr>
            <p:spPr bwMode="auto">
              <a:xfrm>
                <a:off x="2594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0" name="Rectangle 1116"/>
              <p:cNvSpPr>
                <a:spLocks noChangeArrowheads="1"/>
              </p:cNvSpPr>
              <p:nvPr/>
            </p:nvSpPr>
            <p:spPr bwMode="auto">
              <a:xfrm>
                <a:off x="2363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1" name="Rectangle 1117"/>
              <p:cNvSpPr>
                <a:spLocks noChangeArrowheads="1"/>
              </p:cNvSpPr>
              <p:nvPr/>
            </p:nvSpPr>
            <p:spPr bwMode="auto">
              <a:xfrm>
                <a:off x="2131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2" name="Rectangle 1118"/>
              <p:cNvSpPr>
                <a:spLocks noChangeArrowheads="1"/>
              </p:cNvSpPr>
              <p:nvPr/>
            </p:nvSpPr>
            <p:spPr bwMode="auto">
              <a:xfrm>
                <a:off x="1900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3" name="Rectangle 1119"/>
              <p:cNvSpPr>
                <a:spLocks noChangeArrowheads="1"/>
              </p:cNvSpPr>
              <p:nvPr/>
            </p:nvSpPr>
            <p:spPr bwMode="auto">
              <a:xfrm>
                <a:off x="1669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4" name="Rectangle 1120"/>
              <p:cNvSpPr>
                <a:spLocks noChangeArrowheads="1"/>
              </p:cNvSpPr>
              <p:nvPr/>
            </p:nvSpPr>
            <p:spPr bwMode="auto">
              <a:xfrm>
                <a:off x="1437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5" name="Rectangle 1121"/>
              <p:cNvSpPr>
                <a:spLocks noChangeArrowheads="1"/>
              </p:cNvSpPr>
              <p:nvPr/>
            </p:nvSpPr>
            <p:spPr bwMode="auto">
              <a:xfrm>
                <a:off x="1206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6" name="Rectangle 1122"/>
              <p:cNvSpPr>
                <a:spLocks noChangeArrowheads="1"/>
              </p:cNvSpPr>
              <p:nvPr/>
            </p:nvSpPr>
            <p:spPr bwMode="auto">
              <a:xfrm>
                <a:off x="974" y="2846"/>
                <a:ext cx="232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7" name="Rectangle 1123"/>
              <p:cNvSpPr>
                <a:spLocks noChangeArrowheads="1"/>
              </p:cNvSpPr>
              <p:nvPr/>
            </p:nvSpPr>
            <p:spPr bwMode="auto">
              <a:xfrm>
                <a:off x="743" y="2846"/>
                <a:ext cx="231" cy="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8" name="Rectangle 1124"/>
              <p:cNvSpPr>
                <a:spLocks noChangeArrowheads="1"/>
              </p:cNvSpPr>
              <p:nvPr/>
            </p:nvSpPr>
            <p:spPr bwMode="auto">
              <a:xfrm>
                <a:off x="2826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69" name="Rectangle 1125"/>
              <p:cNvSpPr>
                <a:spLocks noChangeArrowheads="1"/>
              </p:cNvSpPr>
              <p:nvPr/>
            </p:nvSpPr>
            <p:spPr bwMode="auto">
              <a:xfrm>
                <a:off x="2594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0" name="Rectangle 1126"/>
              <p:cNvSpPr>
                <a:spLocks noChangeArrowheads="1"/>
              </p:cNvSpPr>
              <p:nvPr/>
            </p:nvSpPr>
            <p:spPr bwMode="auto">
              <a:xfrm>
                <a:off x="2363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1" name="Rectangle 1127"/>
              <p:cNvSpPr>
                <a:spLocks noChangeArrowheads="1"/>
              </p:cNvSpPr>
              <p:nvPr/>
            </p:nvSpPr>
            <p:spPr bwMode="auto">
              <a:xfrm>
                <a:off x="2131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2" name="Rectangle 1128"/>
              <p:cNvSpPr>
                <a:spLocks noChangeArrowheads="1"/>
              </p:cNvSpPr>
              <p:nvPr/>
            </p:nvSpPr>
            <p:spPr bwMode="auto">
              <a:xfrm>
                <a:off x="1900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3" name="Rectangle 1129"/>
              <p:cNvSpPr>
                <a:spLocks noChangeArrowheads="1"/>
              </p:cNvSpPr>
              <p:nvPr/>
            </p:nvSpPr>
            <p:spPr bwMode="auto">
              <a:xfrm>
                <a:off x="1669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4" name="Rectangle 1130"/>
              <p:cNvSpPr>
                <a:spLocks noChangeArrowheads="1"/>
              </p:cNvSpPr>
              <p:nvPr/>
            </p:nvSpPr>
            <p:spPr bwMode="auto">
              <a:xfrm>
                <a:off x="1437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5" name="Rectangle 1131"/>
              <p:cNvSpPr>
                <a:spLocks noChangeArrowheads="1"/>
              </p:cNvSpPr>
              <p:nvPr/>
            </p:nvSpPr>
            <p:spPr bwMode="auto">
              <a:xfrm>
                <a:off x="1206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6" name="Rectangle 1132"/>
              <p:cNvSpPr>
                <a:spLocks noChangeArrowheads="1"/>
              </p:cNvSpPr>
              <p:nvPr/>
            </p:nvSpPr>
            <p:spPr bwMode="auto">
              <a:xfrm>
                <a:off x="974" y="268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7" name="Rectangle 1133"/>
              <p:cNvSpPr>
                <a:spLocks noChangeArrowheads="1"/>
              </p:cNvSpPr>
              <p:nvPr/>
            </p:nvSpPr>
            <p:spPr bwMode="auto">
              <a:xfrm>
                <a:off x="743" y="268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8" name="Rectangle 1134"/>
              <p:cNvSpPr>
                <a:spLocks noChangeArrowheads="1"/>
              </p:cNvSpPr>
              <p:nvPr/>
            </p:nvSpPr>
            <p:spPr bwMode="auto">
              <a:xfrm>
                <a:off x="2826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79" name="Rectangle 1135"/>
              <p:cNvSpPr>
                <a:spLocks noChangeArrowheads="1"/>
              </p:cNvSpPr>
              <p:nvPr/>
            </p:nvSpPr>
            <p:spPr bwMode="auto">
              <a:xfrm>
                <a:off x="2594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0" name="Rectangle 1136"/>
              <p:cNvSpPr>
                <a:spLocks noChangeArrowheads="1"/>
              </p:cNvSpPr>
              <p:nvPr/>
            </p:nvSpPr>
            <p:spPr bwMode="auto">
              <a:xfrm>
                <a:off x="2363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1" name="Rectangle 1137"/>
              <p:cNvSpPr>
                <a:spLocks noChangeArrowheads="1"/>
              </p:cNvSpPr>
              <p:nvPr/>
            </p:nvSpPr>
            <p:spPr bwMode="auto">
              <a:xfrm>
                <a:off x="2131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2" name="Rectangle 1138"/>
              <p:cNvSpPr>
                <a:spLocks noChangeArrowheads="1"/>
              </p:cNvSpPr>
              <p:nvPr/>
            </p:nvSpPr>
            <p:spPr bwMode="auto">
              <a:xfrm>
                <a:off x="1900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3" name="Rectangle 1139"/>
              <p:cNvSpPr>
                <a:spLocks noChangeArrowheads="1"/>
              </p:cNvSpPr>
              <p:nvPr/>
            </p:nvSpPr>
            <p:spPr bwMode="auto">
              <a:xfrm>
                <a:off x="1669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4" name="Rectangle 1140"/>
              <p:cNvSpPr>
                <a:spLocks noChangeArrowheads="1"/>
              </p:cNvSpPr>
              <p:nvPr/>
            </p:nvSpPr>
            <p:spPr bwMode="auto">
              <a:xfrm>
                <a:off x="1437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5" name="Rectangle 1141"/>
              <p:cNvSpPr>
                <a:spLocks noChangeArrowheads="1"/>
              </p:cNvSpPr>
              <p:nvPr/>
            </p:nvSpPr>
            <p:spPr bwMode="auto">
              <a:xfrm>
                <a:off x="1206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6" name="Rectangle 1142"/>
              <p:cNvSpPr>
                <a:spLocks noChangeArrowheads="1"/>
              </p:cNvSpPr>
              <p:nvPr/>
            </p:nvSpPr>
            <p:spPr bwMode="auto">
              <a:xfrm>
                <a:off x="974" y="252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7" name="Rectangle 1143"/>
              <p:cNvSpPr>
                <a:spLocks noChangeArrowheads="1"/>
              </p:cNvSpPr>
              <p:nvPr/>
            </p:nvSpPr>
            <p:spPr bwMode="auto">
              <a:xfrm>
                <a:off x="743" y="252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8" name="Rectangle 1144"/>
              <p:cNvSpPr>
                <a:spLocks noChangeArrowheads="1"/>
              </p:cNvSpPr>
              <p:nvPr/>
            </p:nvSpPr>
            <p:spPr bwMode="auto">
              <a:xfrm>
                <a:off x="2826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89" name="Rectangle 1145"/>
              <p:cNvSpPr>
                <a:spLocks noChangeArrowheads="1"/>
              </p:cNvSpPr>
              <p:nvPr/>
            </p:nvSpPr>
            <p:spPr bwMode="auto">
              <a:xfrm>
                <a:off x="2594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0" name="Rectangle 1146"/>
              <p:cNvSpPr>
                <a:spLocks noChangeArrowheads="1"/>
              </p:cNvSpPr>
              <p:nvPr/>
            </p:nvSpPr>
            <p:spPr bwMode="auto">
              <a:xfrm>
                <a:off x="2363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1" name="Rectangle 1147"/>
              <p:cNvSpPr>
                <a:spLocks noChangeArrowheads="1"/>
              </p:cNvSpPr>
              <p:nvPr/>
            </p:nvSpPr>
            <p:spPr bwMode="auto">
              <a:xfrm>
                <a:off x="2131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2" name="Rectangle 1148"/>
              <p:cNvSpPr>
                <a:spLocks noChangeArrowheads="1"/>
              </p:cNvSpPr>
              <p:nvPr/>
            </p:nvSpPr>
            <p:spPr bwMode="auto">
              <a:xfrm>
                <a:off x="1900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3" name="Rectangle 1149"/>
              <p:cNvSpPr>
                <a:spLocks noChangeArrowheads="1"/>
              </p:cNvSpPr>
              <p:nvPr/>
            </p:nvSpPr>
            <p:spPr bwMode="auto">
              <a:xfrm>
                <a:off x="1669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4" name="Rectangle 1150"/>
              <p:cNvSpPr>
                <a:spLocks noChangeArrowheads="1"/>
              </p:cNvSpPr>
              <p:nvPr/>
            </p:nvSpPr>
            <p:spPr bwMode="auto">
              <a:xfrm>
                <a:off x="1437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5" name="Rectangle 1151"/>
              <p:cNvSpPr>
                <a:spLocks noChangeArrowheads="1"/>
              </p:cNvSpPr>
              <p:nvPr/>
            </p:nvSpPr>
            <p:spPr bwMode="auto">
              <a:xfrm>
                <a:off x="1206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6" name="Rectangle 1152"/>
              <p:cNvSpPr>
                <a:spLocks noChangeArrowheads="1"/>
              </p:cNvSpPr>
              <p:nvPr/>
            </p:nvSpPr>
            <p:spPr bwMode="auto">
              <a:xfrm>
                <a:off x="974" y="2352"/>
                <a:ext cx="232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7" name="Rectangle 1153"/>
              <p:cNvSpPr>
                <a:spLocks noChangeArrowheads="1"/>
              </p:cNvSpPr>
              <p:nvPr/>
            </p:nvSpPr>
            <p:spPr bwMode="auto">
              <a:xfrm>
                <a:off x="743" y="2352"/>
                <a:ext cx="231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8" name="Rectangle 1154"/>
              <p:cNvSpPr>
                <a:spLocks noChangeArrowheads="1"/>
              </p:cNvSpPr>
              <p:nvPr/>
            </p:nvSpPr>
            <p:spPr bwMode="auto">
              <a:xfrm>
                <a:off x="2826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499" name="Rectangle 1155"/>
              <p:cNvSpPr>
                <a:spLocks noChangeArrowheads="1"/>
              </p:cNvSpPr>
              <p:nvPr/>
            </p:nvSpPr>
            <p:spPr bwMode="auto">
              <a:xfrm>
                <a:off x="2594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0" name="Rectangle 1156"/>
              <p:cNvSpPr>
                <a:spLocks noChangeArrowheads="1"/>
              </p:cNvSpPr>
              <p:nvPr/>
            </p:nvSpPr>
            <p:spPr bwMode="auto">
              <a:xfrm>
                <a:off x="2363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1" name="Rectangle 1157"/>
              <p:cNvSpPr>
                <a:spLocks noChangeArrowheads="1"/>
              </p:cNvSpPr>
              <p:nvPr/>
            </p:nvSpPr>
            <p:spPr bwMode="auto">
              <a:xfrm>
                <a:off x="2131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2" name="Rectangle 1158"/>
              <p:cNvSpPr>
                <a:spLocks noChangeArrowheads="1"/>
              </p:cNvSpPr>
              <p:nvPr/>
            </p:nvSpPr>
            <p:spPr bwMode="auto">
              <a:xfrm>
                <a:off x="1900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3" name="Rectangle 1159"/>
              <p:cNvSpPr>
                <a:spLocks noChangeArrowheads="1"/>
              </p:cNvSpPr>
              <p:nvPr/>
            </p:nvSpPr>
            <p:spPr bwMode="auto">
              <a:xfrm>
                <a:off x="1669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4" name="Rectangle 1160"/>
              <p:cNvSpPr>
                <a:spLocks noChangeArrowheads="1"/>
              </p:cNvSpPr>
              <p:nvPr/>
            </p:nvSpPr>
            <p:spPr bwMode="auto">
              <a:xfrm>
                <a:off x="1437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5" name="Rectangle 1161"/>
              <p:cNvSpPr>
                <a:spLocks noChangeArrowheads="1"/>
              </p:cNvSpPr>
              <p:nvPr/>
            </p:nvSpPr>
            <p:spPr bwMode="auto">
              <a:xfrm>
                <a:off x="1206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6" name="Rectangle 1162"/>
              <p:cNvSpPr>
                <a:spLocks noChangeArrowheads="1"/>
              </p:cNvSpPr>
              <p:nvPr/>
            </p:nvSpPr>
            <p:spPr bwMode="auto">
              <a:xfrm>
                <a:off x="974" y="2191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7" name="Rectangle 1163"/>
              <p:cNvSpPr>
                <a:spLocks noChangeArrowheads="1"/>
              </p:cNvSpPr>
              <p:nvPr/>
            </p:nvSpPr>
            <p:spPr bwMode="auto">
              <a:xfrm>
                <a:off x="743" y="2191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8" name="Rectangle 1164"/>
              <p:cNvSpPr>
                <a:spLocks noChangeArrowheads="1"/>
              </p:cNvSpPr>
              <p:nvPr/>
            </p:nvSpPr>
            <p:spPr bwMode="auto">
              <a:xfrm>
                <a:off x="2826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09" name="Rectangle 1165"/>
              <p:cNvSpPr>
                <a:spLocks noChangeArrowheads="1"/>
              </p:cNvSpPr>
              <p:nvPr/>
            </p:nvSpPr>
            <p:spPr bwMode="auto">
              <a:xfrm>
                <a:off x="2594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0" name="Rectangle 1166"/>
              <p:cNvSpPr>
                <a:spLocks noChangeArrowheads="1"/>
              </p:cNvSpPr>
              <p:nvPr/>
            </p:nvSpPr>
            <p:spPr bwMode="auto">
              <a:xfrm>
                <a:off x="2363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1" name="Rectangle 1167"/>
              <p:cNvSpPr>
                <a:spLocks noChangeArrowheads="1"/>
              </p:cNvSpPr>
              <p:nvPr/>
            </p:nvSpPr>
            <p:spPr bwMode="auto">
              <a:xfrm>
                <a:off x="2131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2" name="Rectangle 1168"/>
              <p:cNvSpPr>
                <a:spLocks noChangeArrowheads="1"/>
              </p:cNvSpPr>
              <p:nvPr/>
            </p:nvSpPr>
            <p:spPr bwMode="auto">
              <a:xfrm>
                <a:off x="1900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3" name="Rectangle 1169"/>
              <p:cNvSpPr>
                <a:spLocks noChangeArrowheads="1"/>
              </p:cNvSpPr>
              <p:nvPr/>
            </p:nvSpPr>
            <p:spPr bwMode="auto">
              <a:xfrm>
                <a:off x="1669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4" name="Rectangle 1170"/>
              <p:cNvSpPr>
                <a:spLocks noChangeArrowheads="1"/>
              </p:cNvSpPr>
              <p:nvPr/>
            </p:nvSpPr>
            <p:spPr bwMode="auto">
              <a:xfrm>
                <a:off x="1437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5" name="Rectangle 1171"/>
              <p:cNvSpPr>
                <a:spLocks noChangeArrowheads="1"/>
              </p:cNvSpPr>
              <p:nvPr/>
            </p:nvSpPr>
            <p:spPr bwMode="auto">
              <a:xfrm>
                <a:off x="1206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6" name="Rectangle 1172"/>
              <p:cNvSpPr>
                <a:spLocks noChangeArrowheads="1"/>
              </p:cNvSpPr>
              <p:nvPr/>
            </p:nvSpPr>
            <p:spPr bwMode="auto">
              <a:xfrm>
                <a:off x="974" y="2030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7" name="Rectangle 1173"/>
              <p:cNvSpPr>
                <a:spLocks noChangeArrowheads="1"/>
              </p:cNvSpPr>
              <p:nvPr/>
            </p:nvSpPr>
            <p:spPr bwMode="auto">
              <a:xfrm>
                <a:off x="743" y="2030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8" name="Rectangle 1174"/>
              <p:cNvSpPr>
                <a:spLocks noChangeArrowheads="1"/>
              </p:cNvSpPr>
              <p:nvPr/>
            </p:nvSpPr>
            <p:spPr bwMode="auto">
              <a:xfrm>
                <a:off x="2826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19" name="Rectangle 1175"/>
              <p:cNvSpPr>
                <a:spLocks noChangeArrowheads="1"/>
              </p:cNvSpPr>
              <p:nvPr/>
            </p:nvSpPr>
            <p:spPr bwMode="auto">
              <a:xfrm>
                <a:off x="2594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0" name="Rectangle 1176"/>
              <p:cNvSpPr>
                <a:spLocks noChangeArrowheads="1"/>
              </p:cNvSpPr>
              <p:nvPr/>
            </p:nvSpPr>
            <p:spPr bwMode="auto">
              <a:xfrm>
                <a:off x="2363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1" name="Rectangle 1177"/>
              <p:cNvSpPr>
                <a:spLocks noChangeArrowheads="1"/>
              </p:cNvSpPr>
              <p:nvPr/>
            </p:nvSpPr>
            <p:spPr bwMode="auto">
              <a:xfrm>
                <a:off x="2131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2" name="Rectangle 1178"/>
              <p:cNvSpPr>
                <a:spLocks noChangeArrowheads="1"/>
              </p:cNvSpPr>
              <p:nvPr/>
            </p:nvSpPr>
            <p:spPr bwMode="auto">
              <a:xfrm>
                <a:off x="1900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3" name="Rectangle 1179"/>
              <p:cNvSpPr>
                <a:spLocks noChangeArrowheads="1"/>
              </p:cNvSpPr>
              <p:nvPr/>
            </p:nvSpPr>
            <p:spPr bwMode="auto">
              <a:xfrm>
                <a:off x="1669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4" name="Rectangle 1180"/>
              <p:cNvSpPr>
                <a:spLocks noChangeArrowheads="1"/>
              </p:cNvSpPr>
              <p:nvPr/>
            </p:nvSpPr>
            <p:spPr bwMode="auto">
              <a:xfrm>
                <a:off x="1437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5" name="Rectangle 1181"/>
              <p:cNvSpPr>
                <a:spLocks noChangeArrowheads="1"/>
              </p:cNvSpPr>
              <p:nvPr/>
            </p:nvSpPr>
            <p:spPr bwMode="auto">
              <a:xfrm>
                <a:off x="1206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6" name="Rectangle 1182"/>
              <p:cNvSpPr>
                <a:spLocks noChangeArrowheads="1"/>
              </p:cNvSpPr>
              <p:nvPr/>
            </p:nvSpPr>
            <p:spPr bwMode="auto">
              <a:xfrm>
                <a:off x="974" y="1880"/>
                <a:ext cx="23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7" name="Rectangle 1183"/>
              <p:cNvSpPr>
                <a:spLocks noChangeArrowheads="1"/>
              </p:cNvSpPr>
              <p:nvPr/>
            </p:nvSpPr>
            <p:spPr bwMode="auto">
              <a:xfrm>
                <a:off x="743" y="1880"/>
                <a:ext cx="231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8" name="Rectangle 1184"/>
              <p:cNvSpPr>
                <a:spLocks noChangeArrowheads="1"/>
              </p:cNvSpPr>
              <p:nvPr/>
            </p:nvSpPr>
            <p:spPr bwMode="auto">
              <a:xfrm>
                <a:off x="2826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29" name="Rectangle 1185"/>
              <p:cNvSpPr>
                <a:spLocks noChangeArrowheads="1"/>
              </p:cNvSpPr>
              <p:nvPr/>
            </p:nvSpPr>
            <p:spPr bwMode="auto">
              <a:xfrm>
                <a:off x="2594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0" name="Rectangle 1186"/>
              <p:cNvSpPr>
                <a:spLocks noChangeArrowheads="1"/>
              </p:cNvSpPr>
              <p:nvPr/>
            </p:nvSpPr>
            <p:spPr bwMode="auto">
              <a:xfrm>
                <a:off x="2363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1" name="Rectangle 1187"/>
              <p:cNvSpPr>
                <a:spLocks noChangeArrowheads="1"/>
              </p:cNvSpPr>
              <p:nvPr/>
            </p:nvSpPr>
            <p:spPr bwMode="auto">
              <a:xfrm>
                <a:off x="2131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2" name="Rectangle 1188"/>
              <p:cNvSpPr>
                <a:spLocks noChangeArrowheads="1"/>
              </p:cNvSpPr>
              <p:nvPr/>
            </p:nvSpPr>
            <p:spPr bwMode="auto">
              <a:xfrm>
                <a:off x="1900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3" name="Rectangle 1189"/>
              <p:cNvSpPr>
                <a:spLocks noChangeArrowheads="1"/>
              </p:cNvSpPr>
              <p:nvPr/>
            </p:nvSpPr>
            <p:spPr bwMode="auto">
              <a:xfrm>
                <a:off x="1669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4" name="Rectangle 1190"/>
              <p:cNvSpPr>
                <a:spLocks noChangeArrowheads="1"/>
              </p:cNvSpPr>
              <p:nvPr/>
            </p:nvSpPr>
            <p:spPr bwMode="auto">
              <a:xfrm>
                <a:off x="1437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5" name="Rectangle 1191"/>
              <p:cNvSpPr>
                <a:spLocks noChangeArrowheads="1"/>
              </p:cNvSpPr>
              <p:nvPr/>
            </p:nvSpPr>
            <p:spPr bwMode="auto">
              <a:xfrm>
                <a:off x="1206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6" name="Rectangle 1192"/>
              <p:cNvSpPr>
                <a:spLocks noChangeArrowheads="1"/>
              </p:cNvSpPr>
              <p:nvPr/>
            </p:nvSpPr>
            <p:spPr bwMode="auto">
              <a:xfrm>
                <a:off x="974" y="1719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7" name="Rectangle 1193"/>
              <p:cNvSpPr>
                <a:spLocks noChangeArrowheads="1"/>
              </p:cNvSpPr>
              <p:nvPr/>
            </p:nvSpPr>
            <p:spPr bwMode="auto">
              <a:xfrm>
                <a:off x="743" y="1719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8" name="Rectangle 1194"/>
              <p:cNvSpPr>
                <a:spLocks noChangeArrowheads="1"/>
              </p:cNvSpPr>
              <p:nvPr/>
            </p:nvSpPr>
            <p:spPr bwMode="auto">
              <a:xfrm>
                <a:off x="2826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39" name="Rectangle 1195"/>
              <p:cNvSpPr>
                <a:spLocks noChangeArrowheads="1"/>
              </p:cNvSpPr>
              <p:nvPr/>
            </p:nvSpPr>
            <p:spPr bwMode="auto">
              <a:xfrm>
                <a:off x="2594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0" name="Rectangle 1196"/>
              <p:cNvSpPr>
                <a:spLocks noChangeArrowheads="1"/>
              </p:cNvSpPr>
              <p:nvPr/>
            </p:nvSpPr>
            <p:spPr bwMode="auto">
              <a:xfrm>
                <a:off x="2363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1" name="Rectangle 1197"/>
              <p:cNvSpPr>
                <a:spLocks noChangeArrowheads="1"/>
              </p:cNvSpPr>
              <p:nvPr/>
            </p:nvSpPr>
            <p:spPr bwMode="auto">
              <a:xfrm>
                <a:off x="2131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2" name="Rectangle 1198"/>
              <p:cNvSpPr>
                <a:spLocks noChangeArrowheads="1"/>
              </p:cNvSpPr>
              <p:nvPr/>
            </p:nvSpPr>
            <p:spPr bwMode="auto">
              <a:xfrm>
                <a:off x="1900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3" name="Rectangle 1199"/>
              <p:cNvSpPr>
                <a:spLocks noChangeArrowheads="1"/>
              </p:cNvSpPr>
              <p:nvPr/>
            </p:nvSpPr>
            <p:spPr bwMode="auto">
              <a:xfrm>
                <a:off x="1669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4" name="Rectangle 1200"/>
              <p:cNvSpPr>
                <a:spLocks noChangeArrowheads="1"/>
              </p:cNvSpPr>
              <p:nvPr/>
            </p:nvSpPr>
            <p:spPr bwMode="auto">
              <a:xfrm>
                <a:off x="1437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5" name="Rectangle 1201"/>
              <p:cNvSpPr>
                <a:spLocks noChangeArrowheads="1"/>
              </p:cNvSpPr>
              <p:nvPr/>
            </p:nvSpPr>
            <p:spPr bwMode="auto">
              <a:xfrm>
                <a:off x="1206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6" name="Rectangle 1202"/>
              <p:cNvSpPr>
                <a:spLocks noChangeArrowheads="1"/>
              </p:cNvSpPr>
              <p:nvPr/>
            </p:nvSpPr>
            <p:spPr bwMode="auto">
              <a:xfrm>
                <a:off x="974" y="1577"/>
                <a:ext cx="232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7" name="Rectangle 1203"/>
              <p:cNvSpPr>
                <a:spLocks noChangeArrowheads="1"/>
              </p:cNvSpPr>
              <p:nvPr/>
            </p:nvSpPr>
            <p:spPr bwMode="auto">
              <a:xfrm>
                <a:off x="743" y="1577"/>
                <a:ext cx="231" cy="1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8" name="Rectangle 1204"/>
              <p:cNvSpPr>
                <a:spLocks noChangeArrowheads="1"/>
              </p:cNvSpPr>
              <p:nvPr/>
            </p:nvSpPr>
            <p:spPr bwMode="auto">
              <a:xfrm>
                <a:off x="2826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49" name="Rectangle 1205"/>
              <p:cNvSpPr>
                <a:spLocks noChangeArrowheads="1"/>
              </p:cNvSpPr>
              <p:nvPr/>
            </p:nvSpPr>
            <p:spPr bwMode="auto">
              <a:xfrm>
                <a:off x="2594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0" name="Rectangle 1206"/>
              <p:cNvSpPr>
                <a:spLocks noChangeArrowheads="1"/>
              </p:cNvSpPr>
              <p:nvPr/>
            </p:nvSpPr>
            <p:spPr bwMode="auto">
              <a:xfrm>
                <a:off x="2363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1" name="Rectangle 1207"/>
              <p:cNvSpPr>
                <a:spLocks noChangeArrowheads="1"/>
              </p:cNvSpPr>
              <p:nvPr/>
            </p:nvSpPr>
            <p:spPr bwMode="auto">
              <a:xfrm>
                <a:off x="2131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2" name="Rectangle 1208"/>
              <p:cNvSpPr>
                <a:spLocks noChangeArrowheads="1"/>
              </p:cNvSpPr>
              <p:nvPr/>
            </p:nvSpPr>
            <p:spPr bwMode="auto">
              <a:xfrm>
                <a:off x="1900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3" name="Rectangle 1209"/>
              <p:cNvSpPr>
                <a:spLocks noChangeArrowheads="1"/>
              </p:cNvSpPr>
              <p:nvPr/>
            </p:nvSpPr>
            <p:spPr bwMode="auto">
              <a:xfrm>
                <a:off x="1669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4" name="Rectangle 1210"/>
              <p:cNvSpPr>
                <a:spLocks noChangeArrowheads="1"/>
              </p:cNvSpPr>
              <p:nvPr/>
            </p:nvSpPr>
            <p:spPr bwMode="auto">
              <a:xfrm>
                <a:off x="1437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5" name="Rectangle 1211"/>
              <p:cNvSpPr>
                <a:spLocks noChangeArrowheads="1"/>
              </p:cNvSpPr>
              <p:nvPr/>
            </p:nvSpPr>
            <p:spPr bwMode="auto">
              <a:xfrm>
                <a:off x="1206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6" name="Rectangle 1212"/>
              <p:cNvSpPr>
                <a:spLocks noChangeArrowheads="1"/>
              </p:cNvSpPr>
              <p:nvPr/>
            </p:nvSpPr>
            <p:spPr bwMode="auto">
              <a:xfrm>
                <a:off x="974" y="141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7" name="Rectangle 1213"/>
              <p:cNvSpPr>
                <a:spLocks noChangeArrowheads="1"/>
              </p:cNvSpPr>
              <p:nvPr/>
            </p:nvSpPr>
            <p:spPr bwMode="auto">
              <a:xfrm>
                <a:off x="743" y="141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8" name="Rectangle 1214"/>
              <p:cNvSpPr>
                <a:spLocks noChangeArrowheads="1"/>
              </p:cNvSpPr>
              <p:nvPr/>
            </p:nvSpPr>
            <p:spPr bwMode="auto">
              <a:xfrm>
                <a:off x="2826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59" name="Rectangle 1215"/>
              <p:cNvSpPr>
                <a:spLocks noChangeArrowheads="1"/>
              </p:cNvSpPr>
              <p:nvPr/>
            </p:nvSpPr>
            <p:spPr bwMode="auto">
              <a:xfrm>
                <a:off x="2594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0" name="Rectangle 1216"/>
              <p:cNvSpPr>
                <a:spLocks noChangeArrowheads="1"/>
              </p:cNvSpPr>
              <p:nvPr/>
            </p:nvSpPr>
            <p:spPr bwMode="auto">
              <a:xfrm>
                <a:off x="2363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1" name="Rectangle 1217"/>
              <p:cNvSpPr>
                <a:spLocks noChangeArrowheads="1"/>
              </p:cNvSpPr>
              <p:nvPr/>
            </p:nvSpPr>
            <p:spPr bwMode="auto">
              <a:xfrm>
                <a:off x="2131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2" name="Rectangle 1218"/>
              <p:cNvSpPr>
                <a:spLocks noChangeArrowheads="1"/>
              </p:cNvSpPr>
              <p:nvPr/>
            </p:nvSpPr>
            <p:spPr bwMode="auto">
              <a:xfrm>
                <a:off x="1900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3" name="Rectangle 1219"/>
              <p:cNvSpPr>
                <a:spLocks noChangeArrowheads="1"/>
              </p:cNvSpPr>
              <p:nvPr/>
            </p:nvSpPr>
            <p:spPr bwMode="auto">
              <a:xfrm>
                <a:off x="1669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4" name="Rectangle 1220"/>
              <p:cNvSpPr>
                <a:spLocks noChangeArrowheads="1"/>
              </p:cNvSpPr>
              <p:nvPr/>
            </p:nvSpPr>
            <p:spPr bwMode="auto">
              <a:xfrm>
                <a:off x="1437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5" name="Rectangle 1221"/>
              <p:cNvSpPr>
                <a:spLocks noChangeArrowheads="1"/>
              </p:cNvSpPr>
              <p:nvPr/>
            </p:nvSpPr>
            <p:spPr bwMode="auto">
              <a:xfrm>
                <a:off x="1206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6" name="Rectangle 1222"/>
              <p:cNvSpPr>
                <a:spLocks noChangeArrowheads="1"/>
              </p:cNvSpPr>
              <p:nvPr/>
            </p:nvSpPr>
            <p:spPr bwMode="auto">
              <a:xfrm>
                <a:off x="974" y="125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7" name="Rectangle 1223"/>
              <p:cNvSpPr>
                <a:spLocks noChangeArrowheads="1"/>
              </p:cNvSpPr>
              <p:nvPr/>
            </p:nvSpPr>
            <p:spPr bwMode="auto">
              <a:xfrm>
                <a:off x="743" y="125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8" name="Rectangle 1224"/>
              <p:cNvSpPr>
                <a:spLocks noChangeArrowheads="1"/>
              </p:cNvSpPr>
              <p:nvPr/>
            </p:nvSpPr>
            <p:spPr bwMode="auto">
              <a:xfrm>
                <a:off x="2826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69" name="Rectangle 1225"/>
              <p:cNvSpPr>
                <a:spLocks noChangeArrowheads="1"/>
              </p:cNvSpPr>
              <p:nvPr/>
            </p:nvSpPr>
            <p:spPr bwMode="auto">
              <a:xfrm>
                <a:off x="2594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0" name="Rectangle 1226"/>
              <p:cNvSpPr>
                <a:spLocks noChangeArrowheads="1"/>
              </p:cNvSpPr>
              <p:nvPr/>
            </p:nvSpPr>
            <p:spPr bwMode="auto">
              <a:xfrm>
                <a:off x="2363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1" name="Rectangle 1227"/>
              <p:cNvSpPr>
                <a:spLocks noChangeArrowheads="1"/>
              </p:cNvSpPr>
              <p:nvPr/>
            </p:nvSpPr>
            <p:spPr bwMode="auto">
              <a:xfrm>
                <a:off x="2131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2" name="Rectangle 1228"/>
              <p:cNvSpPr>
                <a:spLocks noChangeArrowheads="1"/>
              </p:cNvSpPr>
              <p:nvPr/>
            </p:nvSpPr>
            <p:spPr bwMode="auto">
              <a:xfrm>
                <a:off x="1900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3" name="Rectangle 1229"/>
              <p:cNvSpPr>
                <a:spLocks noChangeArrowheads="1"/>
              </p:cNvSpPr>
              <p:nvPr/>
            </p:nvSpPr>
            <p:spPr bwMode="auto">
              <a:xfrm>
                <a:off x="1669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4" name="Rectangle 1230"/>
              <p:cNvSpPr>
                <a:spLocks noChangeArrowheads="1"/>
              </p:cNvSpPr>
              <p:nvPr/>
            </p:nvSpPr>
            <p:spPr bwMode="auto">
              <a:xfrm>
                <a:off x="1437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5" name="Rectangle 1231"/>
              <p:cNvSpPr>
                <a:spLocks noChangeArrowheads="1"/>
              </p:cNvSpPr>
              <p:nvPr/>
            </p:nvSpPr>
            <p:spPr bwMode="auto">
              <a:xfrm>
                <a:off x="1206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6" name="Rectangle 1232"/>
              <p:cNvSpPr>
                <a:spLocks noChangeArrowheads="1"/>
              </p:cNvSpPr>
              <p:nvPr/>
            </p:nvSpPr>
            <p:spPr bwMode="auto">
              <a:xfrm>
                <a:off x="974" y="1094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7" name="Rectangle 1233"/>
              <p:cNvSpPr>
                <a:spLocks noChangeArrowheads="1"/>
              </p:cNvSpPr>
              <p:nvPr/>
            </p:nvSpPr>
            <p:spPr bwMode="auto">
              <a:xfrm>
                <a:off x="743" y="1094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8" name="Rectangle 1234"/>
              <p:cNvSpPr>
                <a:spLocks noChangeArrowheads="1"/>
              </p:cNvSpPr>
              <p:nvPr/>
            </p:nvSpPr>
            <p:spPr bwMode="auto">
              <a:xfrm>
                <a:off x="2826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79" name="Rectangle 1235"/>
              <p:cNvSpPr>
                <a:spLocks noChangeArrowheads="1"/>
              </p:cNvSpPr>
              <p:nvPr/>
            </p:nvSpPr>
            <p:spPr bwMode="auto">
              <a:xfrm>
                <a:off x="2594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0" name="Rectangle 1236"/>
              <p:cNvSpPr>
                <a:spLocks noChangeArrowheads="1"/>
              </p:cNvSpPr>
              <p:nvPr/>
            </p:nvSpPr>
            <p:spPr bwMode="auto">
              <a:xfrm>
                <a:off x="2363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1" name="Rectangle 1237"/>
              <p:cNvSpPr>
                <a:spLocks noChangeArrowheads="1"/>
              </p:cNvSpPr>
              <p:nvPr/>
            </p:nvSpPr>
            <p:spPr bwMode="auto">
              <a:xfrm>
                <a:off x="2131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2" name="Rectangle 1238"/>
              <p:cNvSpPr>
                <a:spLocks noChangeArrowheads="1"/>
              </p:cNvSpPr>
              <p:nvPr/>
            </p:nvSpPr>
            <p:spPr bwMode="auto">
              <a:xfrm>
                <a:off x="1900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3" name="Rectangle 1239"/>
              <p:cNvSpPr>
                <a:spLocks noChangeArrowheads="1"/>
              </p:cNvSpPr>
              <p:nvPr/>
            </p:nvSpPr>
            <p:spPr bwMode="auto">
              <a:xfrm>
                <a:off x="1669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4" name="Rectangle 1240"/>
              <p:cNvSpPr>
                <a:spLocks noChangeArrowheads="1"/>
              </p:cNvSpPr>
              <p:nvPr/>
            </p:nvSpPr>
            <p:spPr bwMode="auto">
              <a:xfrm>
                <a:off x="1437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5" name="Rectangle 1241"/>
              <p:cNvSpPr>
                <a:spLocks noChangeArrowheads="1"/>
              </p:cNvSpPr>
              <p:nvPr/>
            </p:nvSpPr>
            <p:spPr bwMode="auto">
              <a:xfrm>
                <a:off x="1206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6" name="Rectangle 1242"/>
              <p:cNvSpPr>
                <a:spLocks noChangeArrowheads="1"/>
              </p:cNvSpPr>
              <p:nvPr/>
            </p:nvSpPr>
            <p:spPr bwMode="auto">
              <a:xfrm>
                <a:off x="974" y="898"/>
                <a:ext cx="232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7" name="Rectangle 1243"/>
              <p:cNvSpPr>
                <a:spLocks noChangeArrowheads="1"/>
              </p:cNvSpPr>
              <p:nvPr/>
            </p:nvSpPr>
            <p:spPr bwMode="auto">
              <a:xfrm>
                <a:off x="743" y="898"/>
                <a:ext cx="231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8" name="Rectangle 1244"/>
              <p:cNvSpPr>
                <a:spLocks noChangeArrowheads="1"/>
              </p:cNvSpPr>
              <p:nvPr/>
            </p:nvSpPr>
            <p:spPr bwMode="auto">
              <a:xfrm>
                <a:off x="2826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89" name="Rectangle 1245"/>
              <p:cNvSpPr>
                <a:spLocks noChangeArrowheads="1"/>
              </p:cNvSpPr>
              <p:nvPr/>
            </p:nvSpPr>
            <p:spPr bwMode="auto">
              <a:xfrm>
                <a:off x="2594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0" name="Rectangle 1246"/>
              <p:cNvSpPr>
                <a:spLocks noChangeArrowheads="1"/>
              </p:cNvSpPr>
              <p:nvPr/>
            </p:nvSpPr>
            <p:spPr bwMode="auto">
              <a:xfrm>
                <a:off x="2363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1" name="Rectangle 1247"/>
              <p:cNvSpPr>
                <a:spLocks noChangeArrowheads="1"/>
              </p:cNvSpPr>
              <p:nvPr/>
            </p:nvSpPr>
            <p:spPr bwMode="auto">
              <a:xfrm>
                <a:off x="2131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2" name="Rectangle 1248"/>
              <p:cNvSpPr>
                <a:spLocks noChangeArrowheads="1"/>
              </p:cNvSpPr>
              <p:nvPr/>
            </p:nvSpPr>
            <p:spPr bwMode="auto">
              <a:xfrm>
                <a:off x="1900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3" name="Rectangle 1249"/>
              <p:cNvSpPr>
                <a:spLocks noChangeArrowheads="1"/>
              </p:cNvSpPr>
              <p:nvPr/>
            </p:nvSpPr>
            <p:spPr bwMode="auto">
              <a:xfrm>
                <a:off x="1669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4" name="Rectangle 1250"/>
              <p:cNvSpPr>
                <a:spLocks noChangeArrowheads="1"/>
              </p:cNvSpPr>
              <p:nvPr/>
            </p:nvSpPr>
            <p:spPr bwMode="auto">
              <a:xfrm>
                <a:off x="1437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5" name="Rectangle 1251"/>
              <p:cNvSpPr>
                <a:spLocks noChangeArrowheads="1"/>
              </p:cNvSpPr>
              <p:nvPr/>
            </p:nvSpPr>
            <p:spPr bwMode="auto">
              <a:xfrm>
                <a:off x="1206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6" name="Rectangle 1252"/>
              <p:cNvSpPr>
                <a:spLocks noChangeArrowheads="1"/>
              </p:cNvSpPr>
              <p:nvPr/>
            </p:nvSpPr>
            <p:spPr bwMode="auto">
              <a:xfrm>
                <a:off x="974" y="737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7" name="Rectangle 1253"/>
              <p:cNvSpPr>
                <a:spLocks noChangeArrowheads="1"/>
              </p:cNvSpPr>
              <p:nvPr/>
            </p:nvSpPr>
            <p:spPr bwMode="auto">
              <a:xfrm>
                <a:off x="743" y="737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8" name="Rectangle 1254"/>
              <p:cNvSpPr>
                <a:spLocks noChangeArrowheads="1"/>
              </p:cNvSpPr>
              <p:nvPr/>
            </p:nvSpPr>
            <p:spPr bwMode="auto">
              <a:xfrm>
                <a:off x="2826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599" name="Rectangle 1255"/>
              <p:cNvSpPr>
                <a:spLocks noChangeArrowheads="1"/>
              </p:cNvSpPr>
              <p:nvPr/>
            </p:nvSpPr>
            <p:spPr bwMode="auto">
              <a:xfrm>
                <a:off x="2594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0" name="Rectangle 1256"/>
              <p:cNvSpPr>
                <a:spLocks noChangeArrowheads="1"/>
              </p:cNvSpPr>
              <p:nvPr/>
            </p:nvSpPr>
            <p:spPr bwMode="auto">
              <a:xfrm>
                <a:off x="2363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1" name="Rectangle 1257"/>
              <p:cNvSpPr>
                <a:spLocks noChangeArrowheads="1"/>
              </p:cNvSpPr>
              <p:nvPr/>
            </p:nvSpPr>
            <p:spPr bwMode="auto">
              <a:xfrm>
                <a:off x="2131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2" name="Rectangle 1258"/>
              <p:cNvSpPr>
                <a:spLocks noChangeArrowheads="1"/>
              </p:cNvSpPr>
              <p:nvPr/>
            </p:nvSpPr>
            <p:spPr bwMode="auto">
              <a:xfrm>
                <a:off x="1900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3" name="Rectangle 1259"/>
              <p:cNvSpPr>
                <a:spLocks noChangeArrowheads="1"/>
              </p:cNvSpPr>
              <p:nvPr/>
            </p:nvSpPr>
            <p:spPr bwMode="auto">
              <a:xfrm>
                <a:off x="1669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4" name="Rectangle 1260"/>
              <p:cNvSpPr>
                <a:spLocks noChangeArrowheads="1"/>
              </p:cNvSpPr>
              <p:nvPr/>
            </p:nvSpPr>
            <p:spPr bwMode="auto">
              <a:xfrm>
                <a:off x="1437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5" name="Rectangle 1261"/>
              <p:cNvSpPr>
                <a:spLocks noChangeArrowheads="1"/>
              </p:cNvSpPr>
              <p:nvPr/>
            </p:nvSpPr>
            <p:spPr bwMode="auto">
              <a:xfrm>
                <a:off x="1206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6" name="Rectangle 1262"/>
              <p:cNvSpPr>
                <a:spLocks noChangeArrowheads="1"/>
              </p:cNvSpPr>
              <p:nvPr/>
            </p:nvSpPr>
            <p:spPr bwMode="auto">
              <a:xfrm>
                <a:off x="974" y="576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7" name="Rectangle 1263"/>
              <p:cNvSpPr>
                <a:spLocks noChangeArrowheads="1"/>
              </p:cNvSpPr>
              <p:nvPr/>
            </p:nvSpPr>
            <p:spPr bwMode="auto">
              <a:xfrm>
                <a:off x="743" y="576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8" name="Rectangle 1264"/>
              <p:cNvSpPr>
                <a:spLocks noChangeArrowheads="1"/>
              </p:cNvSpPr>
              <p:nvPr/>
            </p:nvSpPr>
            <p:spPr bwMode="auto">
              <a:xfrm>
                <a:off x="2826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09" name="Rectangle 1265"/>
              <p:cNvSpPr>
                <a:spLocks noChangeArrowheads="1"/>
              </p:cNvSpPr>
              <p:nvPr/>
            </p:nvSpPr>
            <p:spPr bwMode="auto">
              <a:xfrm>
                <a:off x="2594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0" name="Rectangle 1266"/>
              <p:cNvSpPr>
                <a:spLocks noChangeArrowheads="1"/>
              </p:cNvSpPr>
              <p:nvPr/>
            </p:nvSpPr>
            <p:spPr bwMode="auto">
              <a:xfrm>
                <a:off x="2363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1" name="Rectangle 1267"/>
              <p:cNvSpPr>
                <a:spLocks noChangeArrowheads="1"/>
              </p:cNvSpPr>
              <p:nvPr/>
            </p:nvSpPr>
            <p:spPr bwMode="auto">
              <a:xfrm>
                <a:off x="2131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2" name="Rectangle 1268"/>
              <p:cNvSpPr>
                <a:spLocks noChangeArrowheads="1"/>
              </p:cNvSpPr>
              <p:nvPr/>
            </p:nvSpPr>
            <p:spPr bwMode="auto">
              <a:xfrm>
                <a:off x="1900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3" name="Rectangle 1269"/>
              <p:cNvSpPr>
                <a:spLocks noChangeArrowheads="1"/>
              </p:cNvSpPr>
              <p:nvPr/>
            </p:nvSpPr>
            <p:spPr bwMode="auto">
              <a:xfrm>
                <a:off x="1669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4" name="Rectangle 1270"/>
              <p:cNvSpPr>
                <a:spLocks noChangeArrowheads="1"/>
              </p:cNvSpPr>
              <p:nvPr/>
            </p:nvSpPr>
            <p:spPr bwMode="auto">
              <a:xfrm>
                <a:off x="1437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5" name="Rectangle 1271"/>
              <p:cNvSpPr>
                <a:spLocks noChangeArrowheads="1"/>
              </p:cNvSpPr>
              <p:nvPr/>
            </p:nvSpPr>
            <p:spPr bwMode="auto">
              <a:xfrm>
                <a:off x="1206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6" name="Rectangle 1272"/>
              <p:cNvSpPr>
                <a:spLocks noChangeArrowheads="1"/>
              </p:cNvSpPr>
              <p:nvPr/>
            </p:nvSpPr>
            <p:spPr bwMode="auto">
              <a:xfrm>
                <a:off x="974" y="415"/>
                <a:ext cx="232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7" name="Rectangle 1273"/>
              <p:cNvSpPr>
                <a:spLocks noChangeArrowheads="1"/>
              </p:cNvSpPr>
              <p:nvPr/>
            </p:nvSpPr>
            <p:spPr bwMode="auto">
              <a:xfrm>
                <a:off x="743" y="415"/>
                <a:ext cx="231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/>
              </a:p>
            </p:txBody>
          </p:sp>
          <p:sp>
            <p:nvSpPr>
              <p:cNvPr id="58618" name="Line 1274"/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2314" cy="0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19" name="Line 1275"/>
              <p:cNvSpPr>
                <a:spLocks noChangeShapeType="1"/>
              </p:cNvSpPr>
              <p:nvPr/>
            </p:nvSpPr>
            <p:spPr bwMode="auto">
              <a:xfrm>
                <a:off x="743" y="57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0" name="Line 1276"/>
              <p:cNvSpPr>
                <a:spLocks noChangeShapeType="1"/>
              </p:cNvSpPr>
              <p:nvPr/>
            </p:nvSpPr>
            <p:spPr bwMode="auto">
              <a:xfrm>
                <a:off x="743" y="73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1" name="Line 1277"/>
              <p:cNvSpPr>
                <a:spLocks noChangeShapeType="1"/>
              </p:cNvSpPr>
              <p:nvPr/>
            </p:nvSpPr>
            <p:spPr bwMode="auto">
              <a:xfrm>
                <a:off x="743" y="898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2" name="Line 1278"/>
              <p:cNvSpPr>
                <a:spLocks noChangeShapeType="1"/>
              </p:cNvSpPr>
              <p:nvPr/>
            </p:nvSpPr>
            <p:spPr bwMode="auto">
              <a:xfrm>
                <a:off x="743" y="109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3" name="Line 1279"/>
              <p:cNvSpPr>
                <a:spLocks noChangeShapeType="1"/>
              </p:cNvSpPr>
              <p:nvPr/>
            </p:nvSpPr>
            <p:spPr bwMode="auto">
              <a:xfrm>
                <a:off x="743" y="125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4" name="Line 1280"/>
              <p:cNvSpPr>
                <a:spLocks noChangeShapeType="1"/>
              </p:cNvSpPr>
              <p:nvPr/>
            </p:nvSpPr>
            <p:spPr bwMode="auto">
              <a:xfrm>
                <a:off x="743" y="141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5" name="Line 1281"/>
              <p:cNvSpPr>
                <a:spLocks noChangeShapeType="1"/>
              </p:cNvSpPr>
              <p:nvPr/>
            </p:nvSpPr>
            <p:spPr bwMode="auto">
              <a:xfrm>
                <a:off x="743" y="157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6" name="Line 1282"/>
              <p:cNvSpPr>
                <a:spLocks noChangeShapeType="1"/>
              </p:cNvSpPr>
              <p:nvPr/>
            </p:nvSpPr>
            <p:spPr bwMode="auto">
              <a:xfrm>
                <a:off x="743" y="1719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7" name="Line 1283"/>
              <p:cNvSpPr>
                <a:spLocks noChangeShapeType="1"/>
              </p:cNvSpPr>
              <p:nvPr/>
            </p:nvSpPr>
            <p:spPr bwMode="auto">
              <a:xfrm>
                <a:off x="743" y="1880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8" name="Line 1284"/>
              <p:cNvSpPr>
                <a:spLocks noChangeShapeType="1"/>
              </p:cNvSpPr>
              <p:nvPr/>
            </p:nvSpPr>
            <p:spPr bwMode="auto">
              <a:xfrm>
                <a:off x="743" y="2030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29" name="Line 1285"/>
              <p:cNvSpPr>
                <a:spLocks noChangeShapeType="1"/>
              </p:cNvSpPr>
              <p:nvPr/>
            </p:nvSpPr>
            <p:spPr bwMode="auto">
              <a:xfrm>
                <a:off x="743" y="2191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0" name="Line 1286"/>
              <p:cNvSpPr>
                <a:spLocks noChangeShapeType="1"/>
              </p:cNvSpPr>
              <p:nvPr/>
            </p:nvSpPr>
            <p:spPr bwMode="auto">
              <a:xfrm>
                <a:off x="743" y="2352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1" name="Line 1287"/>
              <p:cNvSpPr>
                <a:spLocks noChangeShapeType="1"/>
              </p:cNvSpPr>
              <p:nvPr/>
            </p:nvSpPr>
            <p:spPr bwMode="auto">
              <a:xfrm>
                <a:off x="743" y="252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2" name="Line 1288"/>
              <p:cNvSpPr>
                <a:spLocks noChangeShapeType="1"/>
              </p:cNvSpPr>
              <p:nvPr/>
            </p:nvSpPr>
            <p:spPr bwMode="auto">
              <a:xfrm>
                <a:off x="743" y="268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3" name="Line 1289"/>
              <p:cNvSpPr>
                <a:spLocks noChangeShapeType="1"/>
              </p:cNvSpPr>
              <p:nvPr/>
            </p:nvSpPr>
            <p:spPr bwMode="auto">
              <a:xfrm>
                <a:off x="743" y="284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4" name="Line 1290"/>
              <p:cNvSpPr>
                <a:spLocks noChangeShapeType="1"/>
              </p:cNvSpPr>
              <p:nvPr/>
            </p:nvSpPr>
            <p:spPr bwMode="auto">
              <a:xfrm>
                <a:off x="743" y="2974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5" name="Line 1291"/>
              <p:cNvSpPr>
                <a:spLocks noChangeShapeType="1"/>
              </p:cNvSpPr>
              <p:nvPr/>
            </p:nvSpPr>
            <p:spPr bwMode="auto">
              <a:xfrm>
                <a:off x="743" y="3135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6" name="Line 1292"/>
              <p:cNvSpPr>
                <a:spLocks noChangeShapeType="1"/>
              </p:cNvSpPr>
              <p:nvPr/>
            </p:nvSpPr>
            <p:spPr bwMode="auto">
              <a:xfrm>
                <a:off x="743" y="3296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7" name="Line 1293"/>
              <p:cNvSpPr>
                <a:spLocks noChangeShapeType="1"/>
              </p:cNvSpPr>
              <p:nvPr/>
            </p:nvSpPr>
            <p:spPr bwMode="auto">
              <a:xfrm>
                <a:off x="743" y="3457"/>
                <a:ext cx="2314" cy="0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8" name="Line 1294"/>
              <p:cNvSpPr>
                <a:spLocks noChangeShapeType="1"/>
              </p:cNvSpPr>
              <p:nvPr/>
            </p:nvSpPr>
            <p:spPr bwMode="auto">
              <a:xfrm>
                <a:off x="743" y="3590"/>
                <a:ext cx="2314" cy="0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39" name="Line 1295"/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0" cy="3175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0" name="Line 1296"/>
              <p:cNvSpPr>
                <a:spLocks noChangeShapeType="1"/>
              </p:cNvSpPr>
              <p:nvPr/>
            </p:nvSpPr>
            <p:spPr bwMode="auto">
              <a:xfrm>
                <a:off x="974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1" name="Line 1297"/>
              <p:cNvSpPr>
                <a:spLocks noChangeShapeType="1"/>
              </p:cNvSpPr>
              <p:nvPr/>
            </p:nvSpPr>
            <p:spPr bwMode="auto">
              <a:xfrm>
                <a:off x="1206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2" name="Line 1298"/>
              <p:cNvSpPr>
                <a:spLocks noChangeShapeType="1"/>
              </p:cNvSpPr>
              <p:nvPr/>
            </p:nvSpPr>
            <p:spPr bwMode="auto">
              <a:xfrm>
                <a:off x="1437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3" name="Line 1299"/>
              <p:cNvSpPr>
                <a:spLocks noChangeShapeType="1"/>
              </p:cNvSpPr>
              <p:nvPr/>
            </p:nvSpPr>
            <p:spPr bwMode="auto">
              <a:xfrm>
                <a:off x="1669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4" name="Line 1300"/>
              <p:cNvSpPr>
                <a:spLocks noChangeShapeType="1"/>
              </p:cNvSpPr>
              <p:nvPr/>
            </p:nvSpPr>
            <p:spPr bwMode="auto">
              <a:xfrm>
                <a:off x="1900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5" name="Line 1301"/>
              <p:cNvSpPr>
                <a:spLocks noChangeShapeType="1"/>
              </p:cNvSpPr>
              <p:nvPr/>
            </p:nvSpPr>
            <p:spPr bwMode="auto">
              <a:xfrm>
                <a:off x="2131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6" name="Line 1302"/>
              <p:cNvSpPr>
                <a:spLocks noChangeShapeType="1"/>
              </p:cNvSpPr>
              <p:nvPr/>
            </p:nvSpPr>
            <p:spPr bwMode="auto">
              <a:xfrm>
                <a:off x="2363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7" name="Line 1303"/>
              <p:cNvSpPr>
                <a:spLocks noChangeShapeType="1"/>
              </p:cNvSpPr>
              <p:nvPr/>
            </p:nvSpPr>
            <p:spPr bwMode="auto">
              <a:xfrm>
                <a:off x="2594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8" name="Line 1304"/>
              <p:cNvSpPr>
                <a:spLocks noChangeShapeType="1"/>
              </p:cNvSpPr>
              <p:nvPr/>
            </p:nvSpPr>
            <p:spPr bwMode="auto">
              <a:xfrm>
                <a:off x="2826" y="415"/>
                <a:ext cx="0" cy="3175"/>
              </a:xfrm>
              <a:prstGeom prst="line">
                <a:avLst/>
              </a:prstGeom>
              <a:no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  <p:sp>
            <p:nvSpPr>
              <p:cNvPr id="58649" name="Line 1305"/>
              <p:cNvSpPr>
                <a:spLocks noChangeShapeType="1"/>
              </p:cNvSpPr>
              <p:nvPr/>
            </p:nvSpPr>
            <p:spPr bwMode="auto">
              <a:xfrm>
                <a:off x="3057" y="415"/>
                <a:ext cx="0" cy="3175"/>
              </a:xfrm>
              <a:prstGeom prst="line">
                <a:avLst/>
              </a:prstGeom>
              <a:no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/>
              </a:p>
            </p:txBody>
          </p:sp>
        </p:grpSp>
        <p:sp>
          <p:nvSpPr>
            <p:cNvPr id="58652" name="Freeform 1308"/>
            <p:cNvSpPr>
              <a:spLocks/>
            </p:cNvSpPr>
            <p:nvPr/>
          </p:nvSpPr>
          <p:spPr bwMode="auto">
            <a:xfrm rot="4995754">
              <a:off x="1791724" y="2040970"/>
              <a:ext cx="1824106" cy="2758394"/>
            </a:xfrm>
            <a:custGeom>
              <a:avLst/>
              <a:gdLst/>
              <a:ahLst/>
              <a:cxnLst>
                <a:cxn ang="0">
                  <a:pos x="0" y="2993"/>
                </a:cxn>
                <a:cxn ang="0">
                  <a:pos x="454" y="2721"/>
                </a:cxn>
                <a:cxn ang="0">
                  <a:pos x="1134" y="1769"/>
                </a:cxn>
                <a:cxn ang="0">
                  <a:pos x="1860" y="499"/>
                </a:cxn>
                <a:cxn ang="0">
                  <a:pos x="2087" y="0"/>
                </a:cxn>
              </a:cxnLst>
              <a:rect l="0" t="0" r="r" b="b"/>
              <a:pathLst>
                <a:path w="2087" h="2993">
                  <a:moveTo>
                    <a:pt x="0" y="2993"/>
                  </a:moveTo>
                  <a:cubicBezTo>
                    <a:pt x="132" y="2959"/>
                    <a:pt x="265" y="2925"/>
                    <a:pt x="454" y="2721"/>
                  </a:cubicBezTo>
                  <a:cubicBezTo>
                    <a:pt x="643" y="2517"/>
                    <a:pt x="900" y="2139"/>
                    <a:pt x="1134" y="1769"/>
                  </a:cubicBezTo>
                  <a:cubicBezTo>
                    <a:pt x="1368" y="1399"/>
                    <a:pt x="1701" y="794"/>
                    <a:pt x="1860" y="499"/>
                  </a:cubicBezTo>
                  <a:cubicBezTo>
                    <a:pt x="2019" y="204"/>
                    <a:pt x="2053" y="102"/>
                    <a:pt x="2087" y="0"/>
                  </a:cubicBezTo>
                </a:path>
              </a:pathLst>
            </a:custGeom>
            <a:noFill/>
            <a:ln w="317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688" name="Text Box 1344"/>
            <p:cNvSpPr txBox="1">
              <a:spLocks noChangeArrowheads="1"/>
            </p:cNvSpPr>
            <p:nvPr/>
          </p:nvSpPr>
          <p:spPr bwMode="auto">
            <a:xfrm>
              <a:off x="642910" y="5143512"/>
              <a:ext cx="6096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/>
                <a:t>0</a:t>
              </a:r>
            </a:p>
          </p:txBody>
        </p:sp>
        <p:sp>
          <p:nvSpPr>
            <p:cNvPr id="293" name="Text Box 243"/>
            <p:cNvSpPr txBox="1">
              <a:spLocks noChangeArrowheads="1"/>
            </p:cNvSpPr>
            <p:nvPr/>
          </p:nvSpPr>
          <p:spPr bwMode="auto">
            <a:xfrm>
              <a:off x="446104" y="1511300"/>
              <a:ext cx="553998" cy="1927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</a:rPr>
                <a:t>溶解度  </a:t>
              </a:r>
              <a:r>
                <a:rPr lang="en-US" altLang="zh-CN" dirty="0">
                  <a:solidFill>
                    <a:srgbClr val="FF0000"/>
                  </a:solidFill>
                </a:rPr>
                <a:t>(</a:t>
              </a:r>
              <a:r>
                <a:rPr lang="zh-CN" altLang="en-US" dirty="0">
                  <a:solidFill>
                    <a:srgbClr val="FF0000"/>
                  </a:solidFill>
                </a:rPr>
                <a:t>克</a:t>
              </a:r>
              <a:r>
                <a:rPr lang="en-US" altLang="zh-CN" dirty="0">
                  <a:solidFill>
                    <a:srgbClr val="FF0000"/>
                  </a:solidFill>
                </a:rPr>
                <a:t>)</a:t>
              </a:r>
            </a:p>
          </p:txBody>
        </p:sp>
        <p:cxnSp>
          <p:nvCxnSpPr>
            <p:cNvPr id="323" name="直接箭头连接符 322"/>
            <p:cNvCxnSpPr>
              <a:endCxn id="58639" idx="0"/>
            </p:cNvCxnSpPr>
            <p:nvPr/>
          </p:nvCxnSpPr>
          <p:spPr bwMode="auto">
            <a:xfrm rot="5400000" flipH="1" flipV="1">
              <a:off x="-817681" y="3219342"/>
              <a:ext cx="3698886" cy="657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27" name="直接箭头连接符 326"/>
            <p:cNvCxnSpPr>
              <a:stCxn id="58638" idx="0"/>
              <a:endCxn id="58649" idx="1"/>
            </p:cNvCxnSpPr>
            <p:nvPr/>
          </p:nvCxnSpPr>
          <p:spPr bwMode="auto">
            <a:xfrm rot="16200000" flipH="1">
              <a:off x="2553493" y="3553632"/>
              <a:ext cx="1588" cy="303688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329" name="椭圆 328"/>
          <p:cNvSpPr/>
          <p:nvPr/>
        </p:nvSpPr>
        <p:spPr bwMode="auto">
          <a:xfrm>
            <a:off x="4667240" y="4344312"/>
            <a:ext cx="156258" cy="156258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0" name="椭圆 329"/>
          <p:cNvSpPr/>
          <p:nvPr/>
        </p:nvSpPr>
        <p:spPr bwMode="auto">
          <a:xfrm>
            <a:off x="6951522" y="4644916"/>
            <a:ext cx="156258" cy="156258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cxnSp>
        <p:nvCxnSpPr>
          <p:cNvPr id="332" name="直接箭头连接符 331"/>
          <p:cNvCxnSpPr/>
          <p:nvPr/>
        </p:nvCxnSpPr>
        <p:spPr bwMode="auto">
          <a:xfrm rot="10800000">
            <a:off x="6326410" y="4732001"/>
            <a:ext cx="627296" cy="6691"/>
          </a:xfrm>
          <a:prstGeom prst="straightConnector1">
            <a:avLst/>
          </a:prstGeom>
          <a:ln>
            <a:solidFill>
              <a:srgbClr val="660066"/>
            </a:solidFill>
            <a:prstDash val="sysDash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0" name="直接箭头连接符 339"/>
          <p:cNvCxnSpPr/>
          <p:nvPr/>
        </p:nvCxnSpPr>
        <p:spPr bwMode="auto">
          <a:xfrm rot="5400000" flipH="1" flipV="1">
            <a:off x="4455320" y="3961182"/>
            <a:ext cx="609905" cy="13483"/>
          </a:xfrm>
          <a:prstGeom prst="straightConnector1">
            <a:avLst/>
          </a:prstGeom>
          <a:ln>
            <a:prstDash val="sysDash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2" name="直接箭头连接符 341"/>
          <p:cNvCxnSpPr/>
          <p:nvPr/>
        </p:nvCxnSpPr>
        <p:spPr bwMode="auto">
          <a:xfrm rot="5400000" flipH="1" flipV="1">
            <a:off x="5230406" y="4045277"/>
            <a:ext cx="13382" cy="735585"/>
          </a:xfrm>
          <a:prstGeom prst="straightConnector1">
            <a:avLst/>
          </a:prstGeom>
          <a:ln>
            <a:solidFill>
              <a:srgbClr val="002060"/>
            </a:solidFill>
            <a:prstDash val="sysDot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4" name="直接箭头连接符 343"/>
          <p:cNvCxnSpPr/>
          <p:nvPr/>
        </p:nvCxnSpPr>
        <p:spPr bwMode="auto">
          <a:xfrm rot="5400000">
            <a:off x="6629713" y="5178437"/>
            <a:ext cx="785818" cy="1588"/>
          </a:xfrm>
          <a:prstGeom prst="straightConnector1">
            <a:avLst/>
          </a:prstGeom>
          <a:ln>
            <a:solidFill>
              <a:srgbClr val="660066"/>
            </a:solidFill>
            <a:prstDash val="sysDot"/>
            <a:headEnd type="none" w="med" len="med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45" name="矩形 344"/>
          <p:cNvSpPr/>
          <p:nvPr/>
        </p:nvSpPr>
        <p:spPr>
          <a:xfrm>
            <a:off x="6765104" y="5002106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×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50" name="Rectangle 16"/>
          <p:cNvSpPr>
            <a:spLocks noChangeArrowheads="1"/>
          </p:cNvSpPr>
          <p:nvPr/>
        </p:nvSpPr>
        <p:spPr bwMode="auto">
          <a:xfrm>
            <a:off x="4707957" y="1381568"/>
            <a:ext cx="12566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dirty="0">
                <a:solidFill>
                  <a:srgbClr val="FF0000"/>
                </a:solidFill>
              </a:rPr>
              <a:t>a</a:t>
            </a:r>
            <a:r>
              <a:rPr kumimoji="0" lang="zh-CN" altLang="en-US" dirty="0">
                <a:solidFill>
                  <a:srgbClr val="FF0000"/>
                </a:solidFill>
              </a:rPr>
              <a:t>、降温</a:t>
            </a:r>
          </a:p>
        </p:txBody>
      </p:sp>
      <p:sp>
        <p:nvSpPr>
          <p:cNvPr id="351" name="Rectangle 17"/>
          <p:cNvSpPr>
            <a:spLocks noChangeArrowheads="1"/>
          </p:cNvSpPr>
          <p:nvPr/>
        </p:nvSpPr>
        <p:spPr bwMode="auto">
          <a:xfrm>
            <a:off x="4652966" y="692696"/>
            <a:ext cx="15870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dirty="0">
                <a:solidFill>
                  <a:srgbClr val="0000FF"/>
                </a:solidFill>
              </a:rPr>
              <a:t>a</a:t>
            </a:r>
            <a:r>
              <a:rPr kumimoji="0" lang="zh-CN" altLang="en-US" dirty="0">
                <a:solidFill>
                  <a:srgbClr val="0000FF"/>
                </a:solidFill>
              </a:rPr>
              <a:t>、升温</a:t>
            </a:r>
          </a:p>
        </p:txBody>
      </p:sp>
      <p:sp>
        <p:nvSpPr>
          <p:cNvPr id="352" name="Rectangle 17"/>
          <p:cNvSpPr>
            <a:spLocks noChangeArrowheads="1"/>
          </p:cNvSpPr>
          <p:nvPr/>
        </p:nvSpPr>
        <p:spPr bwMode="auto">
          <a:xfrm>
            <a:off x="5908155" y="692696"/>
            <a:ext cx="19880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dirty="0">
                <a:solidFill>
                  <a:srgbClr val="0000FF"/>
                </a:solidFill>
              </a:rPr>
              <a:t>b</a:t>
            </a:r>
            <a:r>
              <a:rPr kumimoji="0" lang="zh-CN" altLang="en-US" dirty="0">
                <a:solidFill>
                  <a:srgbClr val="0000FF"/>
                </a:solidFill>
              </a:rPr>
              <a:t>、增加溶质</a:t>
            </a:r>
          </a:p>
        </p:txBody>
      </p:sp>
      <p:sp>
        <p:nvSpPr>
          <p:cNvPr id="353" name="Rectangle 17"/>
          <p:cNvSpPr>
            <a:spLocks noChangeArrowheads="1"/>
          </p:cNvSpPr>
          <p:nvPr/>
        </p:nvSpPr>
        <p:spPr bwMode="auto">
          <a:xfrm>
            <a:off x="7812708" y="692696"/>
            <a:ext cx="19007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dirty="0">
                <a:solidFill>
                  <a:srgbClr val="0000FF"/>
                </a:solidFill>
              </a:rPr>
              <a:t>c</a:t>
            </a:r>
            <a:r>
              <a:rPr kumimoji="0" lang="zh-CN" altLang="en-US" dirty="0">
                <a:solidFill>
                  <a:srgbClr val="0000FF"/>
                </a:solidFill>
              </a:rPr>
              <a:t>、蒸发溶剂</a:t>
            </a:r>
          </a:p>
        </p:txBody>
      </p:sp>
      <p:sp>
        <p:nvSpPr>
          <p:cNvPr id="354" name="Rectangle 16"/>
          <p:cNvSpPr>
            <a:spLocks noChangeArrowheads="1"/>
          </p:cNvSpPr>
          <p:nvPr/>
        </p:nvSpPr>
        <p:spPr bwMode="auto">
          <a:xfrm>
            <a:off x="7867702" y="1383159"/>
            <a:ext cx="19007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dirty="0">
                <a:solidFill>
                  <a:srgbClr val="FF0000"/>
                </a:solidFill>
              </a:rPr>
              <a:t>b</a:t>
            </a:r>
            <a:r>
              <a:rPr kumimoji="0" lang="zh-CN" altLang="en-US" dirty="0">
                <a:solidFill>
                  <a:srgbClr val="FF0000"/>
                </a:solidFill>
              </a:rPr>
              <a:t>、增加溶剂</a:t>
            </a:r>
          </a:p>
        </p:txBody>
      </p:sp>
      <p:sp>
        <p:nvSpPr>
          <p:cNvPr id="355" name="TextBox 354"/>
          <p:cNvSpPr txBox="1"/>
          <p:nvPr/>
        </p:nvSpPr>
        <p:spPr>
          <a:xfrm>
            <a:off x="8042308" y="5541476"/>
            <a:ext cx="16546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  </a:t>
            </a:r>
            <a:r>
              <a:rPr lang="zh-CN" altLang="en-US" dirty="0">
                <a:solidFill>
                  <a:srgbClr val="FF0000"/>
                </a:solidFill>
              </a:rPr>
              <a:t>下降型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en-US" altLang="zh-CN" dirty="0"/>
              <a:t>[Ca(OH)</a:t>
            </a:r>
            <a:r>
              <a:rPr lang="en-US" altLang="zh-CN" baseline="-25000" dirty="0"/>
              <a:t> 2</a:t>
            </a:r>
            <a:r>
              <a:rPr lang="en-US" altLang="zh-CN" dirty="0"/>
              <a:t>]</a:t>
            </a:r>
            <a:r>
              <a:rPr lang="en-US" altLang="zh-CN" baseline="-25000" dirty="0"/>
              <a:t> </a:t>
            </a:r>
            <a:endParaRPr lang="zh-CN" altLang="en-US" dirty="0"/>
          </a:p>
        </p:txBody>
      </p:sp>
      <p:pic>
        <p:nvPicPr>
          <p:cNvPr id="276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0363" y="5072075"/>
            <a:ext cx="2305050" cy="1023937"/>
          </a:xfrm>
          <a:prstGeom prst="rect">
            <a:avLst/>
          </a:prstGeom>
          <a:noFill/>
        </p:spPr>
      </p:pic>
      <p:sp>
        <p:nvSpPr>
          <p:cNvPr id="260" name="Text Box 1312"/>
          <p:cNvSpPr txBox="1">
            <a:spLocks noChangeArrowheads="1"/>
          </p:cNvSpPr>
          <p:nvPr/>
        </p:nvSpPr>
        <p:spPr bwMode="auto">
          <a:xfrm>
            <a:off x="6154750" y="6110608"/>
            <a:ext cx="15843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</a:rPr>
              <a:t>温度（ </a:t>
            </a:r>
            <a:r>
              <a:rPr lang="en-US" altLang="zh-CN" dirty="0">
                <a:solidFill>
                  <a:srgbClr val="FF0000"/>
                </a:solidFill>
              </a:rPr>
              <a:t>ºC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261" name="矩形 260"/>
          <p:cNvSpPr/>
          <p:nvPr/>
        </p:nvSpPr>
        <p:spPr>
          <a:xfrm>
            <a:off x="6866292" y="4705980"/>
            <a:ext cx="381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</a:rPr>
              <a:t>√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262" name="Rectangle 3">
            <a:extLst>
              <a:ext uri="{FF2B5EF4-FFF2-40B4-BE49-F238E27FC236}">
                <a16:creationId xmlns:a16="http://schemas.microsoft.com/office/drawing/2014/main" id="{91EA2A1B-71A7-4EC6-AC73-19DA3E637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7223" y="93187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+mn-ea"/>
                <a:ea typeface="+mn-ea"/>
              </a:rPr>
              <a:t>饱和溶液</a:t>
            </a:r>
          </a:p>
        </p:txBody>
      </p:sp>
      <p:sp>
        <p:nvSpPr>
          <p:cNvPr id="263" name="Rectangle 4">
            <a:extLst>
              <a:ext uri="{FF2B5EF4-FFF2-40B4-BE49-F238E27FC236}">
                <a16:creationId xmlns:a16="http://schemas.microsoft.com/office/drawing/2014/main" id="{14D5CAC4-09BD-4162-86BA-6080F0164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4228" y="957272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不饱和溶液</a:t>
            </a:r>
          </a:p>
        </p:txBody>
      </p:sp>
      <p:sp>
        <p:nvSpPr>
          <p:cNvPr id="264" name="Line 6">
            <a:extLst>
              <a:ext uri="{FF2B5EF4-FFF2-40B4-BE49-F238E27FC236}">
                <a16:creationId xmlns:a16="http://schemas.microsoft.com/office/drawing/2014/main" id="{E81F61E8-C691-4FED-A3DC-F269E50726F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648142" y="1309366"/>
            <a:ext cx="5040000" cy="0"/>
          </a:xfrm>
          <a:prstGeom prst="line">
            <a:avLst/>
          </a:prstGeom>
          <a:noFill/>
          <a:ln w="22225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65" name="Line 7">
            <a:extLst>
              <a:ext uri="{FF2B5EF4-FFF2-40B4-BE49-F238E27FC236}">
                <a16:creationId xmlns:a16="http://schemas.microsoft.com/office/drawing/2014/main" id="{D2354A71-537B-451C-AE8C-DF1F25B241EC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9729" y="1158885"/>
            <a:ext cx="5040000" cy="0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66" name="Rectangle 4">
            <a:extLst>
              <a:ext uri="{FF2B5EF4-FFF2-40B4-BE49-F238E27FC236}">
                <a16:creationId xmlns:a16="http://schemas.microsoft.com/office/drawing/2014/main" id="{B05983C4-A856-47FD-A744-819FE369A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767606"/>
            <a:ext cx="1964188" cy="1077218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+mn-ea"/>
                <a:ea typeface="+mn-ea"/>
              </a:rPr>
              <a:t>溶解度曲线的应用</a:t>
            </a:r>
          </a:p>
        </p:txBody>
      </p:sp>
    </p:spTree>
    <p:extLst>
      <p:ext uri="{BB962C8B-B14F-4D97-AF65-F5344CB8AC3E}">
        <p14:creationId xmlns:p14="http://schemas.microsoft.com/office/powerpoint/2010/main" val="186755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" grpId="0" animBg="1"/>
      <p:bldP spid="330" grpId="0" animBg="1"/>
      <p:bldP spid="345" grpId="0"/>
      <p:bldP spid="350" grpId="0"/>
      <p:bldP spid="351" grpId="0"/>
      <p:bldP spid="352" grpId="0"/>
      <p:bldP spid="353" grpId="0"/>
      <p:bldP spid="354" grpId="0"/>
      <p:bldP spid="2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4495800" y="609600"/>
            <a:ext cx="2971800" cy="1219200"/>
          </a:xfrm>
          <a:prstGeom prst="flowChartPunchedTap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4800" dirty="0"/>
              <a:t>讨论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67408" y="2266414"/>
            <a:ext cx="11017224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/>
              <a:t>1</a:t>
            </a:r>
            <a:r>
              <a:rPr lang="zh-CN" altLang="en-US" sz="2800" dirty="0"/>
              <a:t>、打开汽水（或某些含有二氧化碳气体的饮料）盖时， 汽水会自</a:t>
            </a:r>
            <a:endParaRPr lang="en-US" altLang="zh-CN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      </a:t>
            </a:r>
            <a:r>
              <a:rPr lang="zh-CN" altLang="en-US" sz="2800" dirty="0"/>
              <a:t>动喷出来；说明气体在水中的溶解度与什么有关？</a:t>
            </a:r>
          </a:p>
          <a:p>
            <a:pPr>
              <a:spcBef>
                <a:spcPct val="50000"/>
              </a:spcBef>
            </a:pPr>
            <a:endParaRPr lang="zh-CN" altLang="en-US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2</a:t>
            </a:r>
            <a:r>
              <a:rPr lang="zh-CN" altLang="en-US" sz="2800" dirty="0"/>
              <a:t>、喝了汽水以后，常常会打嗝。这说明气体的溶解度还与什么 有关？</a:t>
            </a:r>
          </a:p>
          <a:p>
            <a:pPr>
              <a:spcBef>
                <a:spcPct val="50000"/>
              </a:spcBef>
            </a:pPr>
            <a:endParaRPr lang="zh-CN" altLang="en-US" sz="2800" dirty="0"/>
          </a:p>
          <a:p>
            <a:pPr>
              <a:spcBef>
                <a:spcPct val="50000"/>
              </a:spcBef>
            </a:pPr>
            <a:r>
              <a:rPr lang="en-US" altLang="zh-CN" sz="2800" dirty="0"/>
              <a:t>3</a:t>
            </a:r>
            <a:r>
              <a:rPr lang="zh-CN" altLang="en-US" sz="2800" dirty="0"/>
              <a:t>、用什么方法可以确定汽水中溶解的气体</a:t>
            </a:r>
            <a:r>
              <a:rPr lang="zh-CN" altLang="en-US" sz="2800" dirty="0">
                <a:solidFill>
                  <a:srgbClr val="FF0000"/>
                </a:solidFill>
              </a:rPr>
              <a:t>是二氧化碳</a:t>
            </a:r>
            <a:r>
              <a:rPr lang="zh-CN" altLang="en-US" sz="2800" dirty="0"/>
              <a:t>？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343472" y="3530073"/>
            <a:ext cx="65734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与压强相关</a:t>
            </a:r>
            <a:r>
              <a:rPr lang="zh-CN" altLang="en-US" sz="2800" dirty="0">
                <a:solidFill>
                  <a:srgbClr val="0000FF"/>
                </a:solidFill>
              </a:rPr>
              <a:t>（压强越小，溶解度越小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343472" y="4845381"/>
            <a:ext cx="64294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与温度相关</a:t>
            </a:r>
            <a:r>
              <a:rPr lang="zh-CN" altLang="en-US" sz="2800" dirty="0">
                <a:solidFill>
                  <a:srgbClr val="0000FF"/>
                </a:solidFill>
              </a:rPr>
              <a:t>（温度越高，溶解度越小）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991544" y="1196752"/>
            <a:ext cx="90204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/>
              <a:t>3</a:t>
            </a:r>
            <a:r>
              <a:rPr lang="zh-CN" altLang="en-US" sz="2800" dirty="0"/>
              <a:t>、用什么方法可以确定汽水中溶解的气体是二氧化碳？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1055440" y="2276872"/>
            <a:ext cx="10729192" cy="19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方法一：取少量的汽水于试管中，用带导管的单孔胶塞塞紧试管口，将导管的另一端伸入装有少量澄清石灰水的试管中，澄清石灰水变浑浊，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则证明汽水中溶解的气体是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1128465" y="4521258"/>
            <a:ext cx="10656167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方法二：打开汽水瓶盖，用内壁涂有少量澄清石灰水的烧杯罩在汽水瓶口，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澄清石灰水变浑浊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，则证明汽水中溶解的气体是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1415480" y="4221088"/>
            <a:ext cx="8352928" cy="194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利用所学知识解释下列现象？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１、打开健力宝盖时我们为何会看到有气泡冒出？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２、给水加热时我们为何可以看到水中出现气泡？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940427" y="2227154"/>
            <a:ext cx="10916213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1</a:t>
            </a:r>
            <a:r>
              <a:rPr lang="zh-CN" altLang="en-US" sz="2800" dirty="0"/>
              <a:t>、定义：在压强为</a:t>
            </a:r>
            <a:r>
              <a:rPr lang="en-US" altLang="zh-CN" sz="2800" dirty="0">
                <a:solidFill>
                  <a:srgbClr val="0000FF"/>
                </a:solidFill>
              </a:rPr>
              <a:t>101KPa</a:t>
            </a:r>
            <a:r>
              <a:rPr lang="zh-CN" altLang="en-US" sz="2800" dirty="0">
                <a:solidFill>
                  <a:srgbClr val="0000FF"/>
                </a:solidFill>
              </a:rPr>
              <a:t>、一定温度</a:t>
            </a:r>
            <a:r>
              <a:rPr lang="zh-CN" altLang="en-US" sz="2800" dirty="0"/>
              <a:t>时溶解在</a:t>
            </a:r>
            <a:r>
              <a:rPr lang="zh-CN" altLang="en-US" sz="2800" dirty="0">
                <a:solidFill>
                  <a:srgbClr val="FF0000"/>
                </a:solidFill>
              </a:rPr>
              <a:t>１体积水</a:t>
            </a:r>
            <a:r>
              <a:rPr lang="zh-CN" altLang="en-US" sz="2800" dirty="0"/>
              <a:t>里达到饱和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                  </a:t>
            </a:r>
            <a:r>
              <a:rPr lang="zh-CN" altLang="en-US" sz="2800" dirty="0"/>
              <a:t>状态时的</a:t>
            </a:r>
            <a:r>
              <a:rPr lang="zh-CN" altLang="en-US" sz="2800" dirty="0">
                <a:solidFill>
                  <a:srgbClr val="FF0000"/>
                </a:solidFill>
              </a:rPr>
              <a:t>气体体积</a:t>
            </a:r>
            <a:r>
              <a:rPr lang="zh-CN" altLang="en-US" sz="2800" dirty="0"/>
              <a:t>。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1991544" y="1196752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三、气体物质的溶解度</a:t>
            </a: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983432" y="3564242"/>
            <a:ext cx="6477736" cy="65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2</a:t>
            </a:r>
            <a:r>
              <a:rPr lang="zh-CN" altLang="en-US" sz="2800" dirty="0"/>
              <a:t>、影响气体物质溶解度的因素：</a:t>
            </a:r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6312024" y="3530865"/>
            <a:ext cx="2378802" cy="597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压强，温度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  <p:bldP spid="26631" grpId="0"/>
      <p:bldP spid="26635" grpId="0"/>
      <p:bldP spid="266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057400" y="2495550"/>
            <a:ext cx="81534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6700"/>
            <a:r>
              <a:rPr kumimoji="0" lang="en-US" altLang="zh-CN" sz="2800">
                <a:latin typeface="宋体" charset="-122"/>
              </a:rPr>
              <a:t>1</a:t>
            </a:r>
            <a:r>
              <a:rPr kumimoji="0" lang="zh-CN" altLang="en-US" sz="2800">
                <a:latin typeface="宋体" charset="-122"/>
              </a:rPr>
              <a:t>、</a:t>
            </a:r>
            <a:r>
              <a:rPr kumimoji="0" lang="en-US" altLang="zh-CN" sz="2800">
                <a:latin typeface="宋体" charset="-122"/>
              </a:rPr>
              <a:t>60℃</a:t>
            </a:r>
            <a:r>
              <a:rPr kumimoji="0" lang="zh-CN" altLang="en-US" sz="2800">
                <a:latin typeface="宋体" charset="-122"/>
              </a:rPr>
              <a:t>时，</a:t>
            </a:r>
            <a:r>
              <a:rPr kumimoji="0" lang="en-US" altLang="zh-CN" sz="2800">
                <a:latin typeface="宋体" charset="-122"/>
              </a:rPr>
              <a:t>50g</a:t>
            </a:r>
            <a:r>
              <a:rPr kumimoji="0" lang="zh-CN" altLang="en-US" sz="2800">
                <a:latin typeface="宋体" charset="-122"/>
              </a:rPr>
              <a:t>水中溶解</a:t>
            </a:r>
            <a:r>
              <a:rPr kumimoji="0" lang="en-US" altLang="zh-CN" sz="2800">
                <a:latin typeface="宋体" charset="-122"/>
              </a:rPr>
              <a:t>55g</a:t>
            </a:r>
            <a:r>
              <a:rPr kumimoji="0" lang="zh-CN" altLang="en-US" sz="2800">
                <a:latin typeface="宋体" charset="-122"/>
              </a:rPr>
              <a:t>硝酸钾后恰好饱和。</a:t>
            </a:r>
          </a:p>
          <a:p>
            <a:pPr indent="266700"/>
            <a:r>
              <a:rPr kumimoji="0" lang="zh-CN" altLang="en-US" sz="2800">
                <a:latin typeface="宋体" charset="-122"/>
              </a:rPr>
              <a:t>   下列叙述正确的是（     ）</a:t>
            </a:r>
          </a:p>
          <a:p>
            <a:pPr indent="266700"/>
            <a:r>
              <a:rPr kumimoji="0" lang="zh-CN" altLang="en-US" sz="2800">
                <a:latin typeface="宋体" charset="-122"/>
              </a:rPr>
              <a:t>   </a:t>
            </a:r>
            <a:r>
              <a:rPr kumimoji="0" lang="en-US" altLang="zh-CN" sz="2800">
                <a:latin typeface="宋体" charset="-122"/>
              </a:rPr>
              <a:t>A</a:t>
            </a:r>
            <a:r>
              <a:rPr kumimoji="0" lang="zh-CN" altLang="en-US" sz="2800">
                <a:latin typeface="宋体" charset="-122"/>
              </a:rPr>
              <a:t>、硝酸钾的溶解度是</a:t>
            </a:r>
            <a:r>
              <a:rPr kumimoji="0" lang="en-US" altLang="zh-CN" sz="2800">
                <a:latin typeface="宋体" charset="-122"/>
              </a:rPr>
              <a:t>55g                </a:t>
            </a:r>
          </a:p>
          <a:p>
            <a:pPr indent="266700"/>
            <a:r>
              <a:rPr kumimoji="0" lang="en-US" altLang="zh-CN" sz="2800">
                <a:latin typeface="宋体" charset="-122"/>
              </a:rPr>
              <a:t>   B</a:t>
            </a:r>
            <a:r>
              <a:rPr kumimoji="0" lang="zh-CN" altLang="en-US" sz="2800">
                <a:latin typeface="宋体" charset="-122"/>
              </a:rPr>
              <a:t>、硝酸钾的溶解度是</a:t>
            </a:r>
            <a:r>
              <a:rPr kumimoji="0" lang="en-US" altLang="zh-CN" sz="2800">
                <a:latin typeface="宋体" charset="-122"/>
              </a:rPr>
              <a:t>110g</a:t>
            </a:r>
          </a:p>
          <a:p>
            <a:pPr indent="266700"/>
            <a:r>
              <a:rPr kumimoji="0" lang="en-US" altLang="zh-CN" sz="2800">
                <a:latin typeface="宋体" charset="-122"/>
              </a:rPr>
              <a:t>   C</a:t>
            </a:r>
            <a:r>
              <a:rPr kumimoji="0" lang="zh-CN" altLang="en-US" sz="2800">
                <a:latin typeface="宋体" charset="-122"/>
              </a:rPr>
              <a:t>、</a:t>
            </a:r>
            <a:r>
              <a:rPr kumimoji="0" lang="en-US" altLang="zh-CN" sz="2800">
                <a:latin typeface="宋体" charset="-122"/>
              </a:rPr>
              <a:t>60℃</a:t>
            </a:r>
            <a:r>
              <a:rPr kumimoji="0" lang="zh-CN" altLang="en-US" sz="2800">
                <a:latin typeface="宋体" charset="-122"/>
              </a:rPr>
              <a:t>时，硝酸钾的溶解度是</a:t>
            </a:r>
            <a:r>
              <a:rPr kumimoji="0" lang="en-US" altLang="zh-CN" sz="2800">
                <a:latin typeface="宋体" charset="-122"/>
              </a:rPr>
              <a:t>55g       </a:t>
            </a:r>
          </a:p>
          <a:p>
            <a:pPr indent="266700"/>
            <a:r>
              <a:rPr kumimoji="0" lang="en-US" altLang="zh-CN" sz="2800">
                <a:latin typeface="宋体" charset="-122"/>
              </a:rPr>
              <a:t>   D</a:t>
            </a:r>
            <a:r>
              <a:rPr kumimoji="0" lang="zh-CN" altLang="en-US" sz="2800">
                <a:latin typeface="宋体" charset="-122"/>
              </a:rPr>
              <a:t>、</a:t>
            </a:r>
            <a:r>
              <a:rPr kumimoji="0" lang="en-US" altLang="zh-CN" sz="2800">
                <a:latin typeface="宋体" charset="-122"/>
              </a:rPr>
              <a:t>60℃</a:t>
            </a:r>
            <a:r>
              <a:rPr kumimoji="0" lang="zh-CN" altLang="en-US" sz="2800">
                <a:latin typeface="宋体" charset="-122"/>
              </a:rPr>
              <a:t>时，硝酸钾的溶解度是</a:t>
            </a:r>
            <a:r>
              <a:rPr kumimoji="0" lang="en-US" altLang="zh-CN" sz="2800">
                <a:latin typeface="宋体" charset="-122"/>
              </a:rPr>
              <a:t>110g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6456364" y="2924176"/>
            <a:ext cx="3635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en-US" altLang="zh-CN" sz="2800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4203701" y="904875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/>
              <a:t>【</a:t>
            </a:r>
            <a:r>
              <a:rPr lang="zh-CN" altLang="en-US" sz="3200"/>
              <a:t>课堂练习</a:t>
            </a:r>
            <a:r>
              <a:rPr lang="en-US" altLang="zh-CN" sz="3200"/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2101850" y="836614"/>
            <a:ext cx="84582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0" lang="en-US" altLang="zh-CN" sz="2800">
                <a:latin typeface="宋体" charset="-122"/>
                <a:cs typeface="Times New Roman" pitchFamily="18" charset="0"/>
              </a:rPr>
              <a:t>2.</a:t>
            </a:r>
            <a:r>
              <a:rPr kumimoji="0" lang="zh-CN" altLang="en-US" sz="2800">
                <a:latin typeface="宋体" charset="-122"/>
                <a:cs typeface="Times New Roman" pitchFamily="18" charset="0"/>
              </a:rPr>
              <a:t>右图是甲、乙两种固体物质的溶解度曲线。下列</a:t>
            </a:r>
          </a:p>
          <a:p>
            <a:r>
              <a:rPr kumimoji="0" lang="zh-CN" altLang="en-US" sz="2800">
                <a:latin typeface="宋体" charset="-122"/>
                <a:cs typeface="Times New Roman" pitchFamily="18" charset="0"/>
              </a:rPr>
              <a:t>  说法正确的是 （      ）   </a:t>
            </a:r>
            <a:endParaRPr kumimoji="0" lang="zh-CN" altLang="en-US" sz="2800">
              <a:latin typeface="宋体" charset="-122"/>
            </a:endParaRPr>
          </a:p>
          <a:p>
            <a:pPr eaLnBrk="0" hangingPunct="0"/>
            <a:endParaRPr kumimoji="0" lang="en-US" altLang="zh-CN" sz="2800">
              <a:latin typeface="宋体" charset="-122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8991600" y="4467225"/>
            <a:ext cx="1676400" cy="2057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2438400" y="2565400"/>
            <a:ext cx="49530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0" lang="en-US" altLang="zh-CN" sz="2800">
                <a:latin typeface="宋体" charset="-122"/>
                <a:cs typeface="Times New Roman" pitchFamily="18" charset="0"/>
              </a:rPr>
              <a:t>A.</a:t>
            </a:r>
            <a:r>
              <a:rPr kumimoji="0" lang="zh-CN" altLang="en-US" sz="2800">
                <a:latin typeface="宋体" charset="-122"/>
                <a:cs typeface="Times New Roman" pitchFamily="18" charset="0"/>
              </a:rPr>
              <a:t>甲物质的溶解度为</a:t>
            </a:r>
            <a:r>
              <a:rPr kumimoji="0" lang="en-US" altLang="zh-CN" sz="2800">
                <a:latin typeface="宋体" charset="-122"/>
                <a:cs typeface="Times New Roman" pitchFamily="18" charset="0"/>
              </a:rPr>
              <a:t>60g</a:t>
            </a:r>
            <a:endParaRPr kumimoji="0" lang="en-US" altLang="zh-CN" sz="2800">
              <a:latin typeface="宋体" charset="-122"/>
            </a:endParaRPr>
          </a:p>
          <a:p>
            <a:pPr eaLnBrk="0" hangingPunct="0"/>
            <a:r>
              <a:rPr kumimoji="0" lang="en-US" altLang="zh-CN" sz="2800">
                <a:latin typeface="宋体" charset="-122"/>
                <a:cs typeface="Times New Roman" pitchFamily="18" charset="0"/>
              </a:rPr>
              <a:t>B.</a:t>
            </a:r>
            <a:r>
              <a:rPr kumimoji="0" lang="zh-CN" altLang="en-US" sz="2800">
                <a:latin typeface="宋体" charset="-122"/>
                <a:cs typeface="Times New Roman" pitchFamily="18" charset="0"/>
              </a:rPr>
              <a:t>升高温度可使不饱和的</a:t>
            </a:r>
          </a:p>
          <a:p>
            <a:pPr eaLnBrk="0" hangingPunct="0"/>
            <a:r>
              <a:rPr kumimoji="0" lang="zh-CN" altLang="en-US" sz="2800">
                <a:latin typeface="宋体" charset="-122"/>
                <a:cs typeface="Times New Roman" pitchFamily="18" charset="0"/>
              </a:rPr>
              <a:t>  甲溶液变为饱和溶液</a:t>
            </a:r>
            <a:endParaRPr kumimoji="0" lang="zh-CN" altLang="en-US" sz="2800">
              <a:latin typeface="宋体" charset="-122"/>
            </a:endParaRPr>
          </a:p>
          <a:p>
            <a:pPr eaLnBrk="0" hangingPunct="0"/>
            <a:r>
              <a:rPr kumimoji="0" lang="en-US" altLang="zh-CN" sz="2800">
                <a:latin typeface="宋体" charset="-122"/>
                <a:cs typeface="Times New Roman" pitchFamily="18" charset="0"/>
              </a:rPr>
              <a:t>C.t℃</a:t>
            </a:r>
            <a:r>
              <a:rPr kumimoji="0" lang="zh-CN" altLang="en-US" sz="2800">
                <a:latin typeface="宋体" charset="-122"/>
                <a:cs typeface="Times New Roman" pitchFamily="18" charset="0"/>
              </a:rPr>
              <a:t>时，甲、乙两物质</a:t>
            </a:r>
          </a:p>
          <a:p>
            <a:pPr eaLnBrk="0" hangingPunct="0"/>
            <a:r>
              <a:rPr kumimoji="0" lang="zh-CN" altLang="en-US" sz="2800">
                <a:latin typeface="宋体" charset="-122"/>
                <a:cs typeface="Times New Roman" pitchFamily="18" charset="0"/>
              </a:rPr>
              <a:t>  的溶解度相等</a:t>
            </a:r>
          </a:p>
          <a:p>
            <a:pPr eaLnBrk="0" hangingPunct="0"/>
            <a:r>
              <a:rPr kumimoji="0" lang="en-US" altLang="zh-CN" sz="2800">
                <a:latin typeface="宋体" charset="-122"/>
                <a:cs typeface="Times New Roman" pitchFamily="18" charset="0"/>
              </a:rPr>
              <a:t>D.</a:t>
            </a:r>
            <a:r>
              <a:rPr kumimoji="0" lang="zh-CN" altLang="en-US" sz="2800">
                <a:latin typeface="宋体" charset="-122"/>
                <a:cs typeface="Times New Roman" pitchFamily="18" charset="0"/>
              </a:rPr>
              <a:t>乙物质的溶解度随温度</a:t>
            </a:r>
          </a:p>
          <a:p>
            <a:pPr eaLnBrk="0" hangingPunct="0"/>
            <a:r>
              <a:rPr kumimoji="0" lang="zh-CN" altLang="en-US" sz="2800">
                <a:latin typeface="宋体" charset="-122"/>
                <a:cs typeface="Times New Roman" pitchFamily="18" charset="0"/>
              </a:rPr>
              <a:t>  的升高而增大</a:t>
            </a:r>
          </a:p>
        </p:txBody>
      </p:sp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4063" y="2581276"/>
            <a:ext cx="3505200" cy="2962275"/>
          </a:xfrm>
          <a:prstGeom prst="rect">
            <a:avLst/>
          </a:prstGeom>
          <a:noFill/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5519739" y="1258888"/>
            <a:ext cx="3635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en-US" altLang="zh-CN" sz="2800">
                <a:solidFill>
                  <a:srgbClr val="FF0000"/>
                </a:solidFill>
                <a:latin typeface="宋体" charset="-12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2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6743701" y="2143126"/>
          <a:ext cx="3490913" cy="409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位图图像" r:id="rId2" imgW="2104762" imgH="1952898" progId="PBrush">
                  <p:embed/>
                </p:oleObj>
              </mc:Choice>
              <mc:Fallback>
                <p:oleObj name="位图图像" r:id="rId2" imgW="2104762" imgH="1952898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9357" t="9540"/>
                      <a:stretch>
                        <a:fillRect/>
                      </a:stretch>
                    </p:blipFill>
                    <p:spPr bwMode="auto">
                      <a:xfrm>
                        <a:off x="6743701" y="2143126"/>
                        <a:ext cx="3490913" cy="4094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919289" y="2498725"/>
            <a:ext cx="4751387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、如图：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是两种物质的</a:t>
            </a:r>
          </a:p>
          <a:p>
            <a:r>
              <a:rPr lang="zh-CN" altLang="en-US"/>
              <a:t>       溶解度曲线图，</a:t>
            </a:r>
          </a:p>
          <a:p>
            <a:r>
              <a:rPr lang="zh-CN" altLang="en-US"/>
              <a:t>       </a:t>
            </a:r>
            <a:r>
              <a:rPr lang="en-US" altLang="zh-CN"/>
              <a:t>(1) A</a:t>
            </a:r>
            <a:r>
              <a:rPr lang="zh-CN" altLang="en-US"/>
              <a:t>物质的溶解度曲线表明</a:t>
            </a:r>
            <a:r>
              <a:rPr lang="en-US" altLang="zh-CN"/>
              <a:t>A </a:t>
            </a:r>
          </a:p>
          <a:p>
            <a:r>
              <a:rPr lang="en-US" altLang="zh-CN"/>
              <a:t>            </a:t>
            </a:r>
            <a:r>
              <a:rPr lang="zh-CN" altLang="en-US"/>
              <a:t>物质</a:t>
            </a:r>
            <a:r>
              <a:rPr lang="en-US" altLang="zh-CN"/>
              <a:t>__________________</a:t>
            </a:r>
          </a:p>
          <a:p>
            <a:r>
              <a:rPr lang="en-US" altLang="zh-CN"/>
              <a:t>      (2) M</a:t>
            </a:r>
            <a:r>
              <a:rPr lang="zh-CN" altLang="en-US"/>
              <a:t>点表示在</a:t>
            </a:r>
            <a:r>
              <a:rPr lang="en-US" altLang="zh-CN"/>
              <a:t>__ºC</a:t>
            </a:r>
            <a:r>
              <a:rPr lang="zh-CN" altLang="en-US"/>
              <a:t>时</a:t>
            </a:r>
            <a:r>
              <a:rPr lang="en-US" altLang="zh-CN"/>
              <a:t>A</a:t>
            </a:r>
            <a:r>
              <a:rPr lang="zh-CN" altLang="en-US"/>
              <a:t>和</a:t>
            </a:r>
            <a:r>
              <a:rPr lang="en-US" altLang="zh-CN"/>
              <a:t>B</a:t>
            </a:r>
            <a:r>
              <a:rPr lang="zh-CN" altLang="en-US"/>
              <a:t>的</a:t>
            </a:r>
          </a:p>
          <a:p>
            <a:r>
              <a:rPr lang="zh-CN" altLang="en-US"/>
              <a:t>            溶解度</a:t>
            </a:r>
            <a:r>
              <a:rPr lang="en-US" altLang="zh-CN"/>
              <a:t>______,</a:t>
            </a:r>
            <a:r>
              <a:rPr lang="zh-CN" altLang="en-US"/>
              <a:t>在</a:t>
            </a:r>
            <a:r>
              <a:rPr lang="en-US" altLang="zh-CN"/>
              <a:t>_____</a:t>
            </a:r>
            <a:r>
              <a:rPr lang="zh-CN" altLang="en-US"/>
              <a:t>时</a:t>
            </a:r>
            <a:r>
              <a:rPr lang="en-US" altLang="zh-CN"/>
              <a:t>A</a:t>
            </a:r>
          </a:p>
          <a:p>
            <a:r>
              <a:rPr lang="en-US" altLang="zh-CN"/>
              <a:t>            </a:t>
            </a:r>
            <a:r>
              <a:rPr lang="zh-CN" altLang="en-US"/>
              <a:t>物质的溶解度 </a:t>
            </a:r>
            <a:r>
              <a:rPr lang="en-US" altLang="zh-CN"/>
              <a:t>&gt;B</a:t>
            </a:r>
            <a:r>
              <a:rPr lang="zh-CN" altLang="en-US"/>
              <a:t>物质的溶</a:t>
            </a:r>
          </a:p>
          <a:p>
            <a:r>
              <a:rPr lang="zh-CN" altLang="en-US"/>
              <a:t>            解度。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4872038" y="908051"/>
            <a:ext cx="2222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</a:rPr>
              <a:t>巩固练习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919289" y="3455988"/>
            <a:ext cx="47529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AutoNum type="arabicParenBoth"/>
            </a:pPr>
            <a:r>
              <a:rPr lang="en-US" altLang="zh-CN"/>
              <a:t>M</a:t>
            </a:r>
            <a:r>
              <a:rPr lang="zh-CN" altLang="en-US"/>
              <a:t>点的含义是</a:t>
            </a:r>
            <a:r>
              <a:rPr lang="en-US" altLang="zh-CN"/>
              <a:t>___________,</a:t>
            </a:r>
          </a:p>
          <a:p>
            <a:pPr marL="457200" indent="-457200"/>
            <a:endParaRPr lang="en-US" altLang="zh-CN"/>
          </a:p>
          <a:p>
            <a:pPr marL="457200" indent="-457200">
              <a:buFontTx/>
              <a:buAutoNum type="arabicParenBoth" startAt="2"/>
            </a:pPr>
            <a:r>
              <a:rPr lang="zh-CN" altLang="en-US"/>
              <a:t>当温度为</a:t>
            </a:r>
            <a:r>
              <a:rPr lang="en-US" altLang="zh-CN"/>
              <a:t>t</a:t>
            </a:r>
            <a:r>
              <a:rPr lang="en-US" altLang="zh-CN" baseline="-25000"/>
              <a:t>1</a:t>
            </a:r>
            <a:r>
              <a:rPr lang="en-US" altLang="zh-CN"/>
              <a:t>ºC,</a:t>
            </a:r>
            <a:r>
              <a:rPr lang="zh-CN" altLang="en-US"/>
              <a:t>三种物质溶</a:t>
            </a:r>
          </a:p>
          <a:p>
            <a:pPr marL="457200" indent="-457200"/>
            <a:r>
              <a:rPr lang="zh-CN" altLang="en-US"/>
              <a:t>      解度由小到大依次为</a:t>
            </a:r>
            <a:r>
              <a:rPr lang="en-US" altLang="zh-CN"/>
              <a:t>______,</a:t>
            </a:r>
          </a:p>
          <a:p>
            <a:pPr marL="457200" indent="-457200"/>
            <a:r>
              <a:rPr lang="en-US" altLang="zh-CN"/>
              <a:t>      </a:t>
            </a:r>
            <a:r>
              <a:rPr lang="zh-CN" altLang="en-US"/>
              <a:t>当为</a:t>
            </a:r>
            <a:r>
              <a:rPr lang="en-US" altLang="zh-CN"/>
              <a:t>t</a:t>
            </a:r>
            <a:r>
              <a:rPr lang="en-US" altLang="zh-CN" baseline="-25000"/>
              <a:t>3</a:t>
            </a:r>
            <a:r>
              <a:rPr lang="en-US" altLang="zh-CN"/>
              <a:t>ºC</a:t>
            </a:r>
            <a:r>
              <a:rPr lang="zh-CN" altLang="en-US"/>
              <a:t>时，溶解度最大的</a:t>
            </a:r>
          </a:p>
          <a:p>
            <a:pPr marL="457200" indent="-457200"/>
            <a:r>
              <a:rPr lang="zh-CN" altLang="en-US"/>
              <a:t>       是</a:t>
            </a:r>
            <a:r>
              <a:rPr lang="en-US" altLang="zh-CN"/>
              <a:t>________</a:t>
            </a:r>
            <a:r>
              <a:rPr lang="zh-CN" altLang="en-US"/>
              <a:t>。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703389" y="2492376"/>
            <a:ext cx="45913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、如图是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三种物质在</a:t>
            </a:r>
          </a:p>
          <a:p>
            <a:r>
              <a:rPr lang="zh-CN" altLang="en-US"/>
              <a:t>     水中的溶解度曲线，请回答：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4872038" y="908051"/>
            <a:ext cx="2222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</a:rPr>
              <a:t>巩固练习</a:t>
            </a:r>
          </a:p>
        </p:txBody>
      </p:sp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3338" y="2636839"/>
            <a:ext cx="3600450" cy="2955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057401" y="2305051"/>
            <a:ext cx="7999413" cy="3597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2000">
                <a:latin typeface="宋体" charset="-122"/>
              </a:rPr>
              <a:t>5</a:t>
            </a:r>
            <a:r>
              <a:rPr lang="zh-CN" altLang="en-US" sz="2000">
                <a:latin typeface="宋体" charset="-122"/>
              </a:rPr>
              <a:t>、图中所示是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A</a:t>
            </a:r>
            <a:r>
              <a:rPr lang="zh-CN" altLang="en-US" sz="2000">
                <a:latin typeface="宋体" charset="-122"/>
              </a:rPr>
              <a:t>、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B</a:t>
            </a:r>
            <a:r>
              <a:rPr lang="zh-CN" altLang="en-US" sz="2000">
                <a:latin typeface="宋体" charset="-122"/>
              </a:rPr>
              <a:t>两种固体物质的溶解度曲线，下列说法正确的是　　</a:t>
            </a:r>
          </a:p>
          <a:p>
            <a:pPr marL="457200" indent="-457200">
              <a:spcBef>
                <a:spcPct val="50000"/>
              </a:spcBef>
              <a:buFontTx/>
              <a:buAutoNum type="alphaUcPeriod"/>
            </a:pPr>
            <a:r>
              <a:rPr lang="en-US" altLang="zh-CN" sz="2000">
                <a:latin typeface="宋体" charset="-122"/>
                <a:cs typeface="Times New Roman" pitchFamily="18" charset="0"/>
              </a:rPr>
              <a:t>B</a:t>
            </a:r>
            <a:r>
              <a:rPr lang="zh-CN" altLang="en-US" sz="2000">
                <a:latin typeface="宋体" charset="-122"/>
              </a:rPr>
              <a:t>的溶解度小于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A</a:t>
            </a:r>
            <a:r>
              <a:rPr lang="zh-CN" altLang="en-US" sz="2000">
                <a:latin typeface="宋体" charset="-122"/>
              </a:rPr>
              <a:t>的溶解度</a:t>
            </a:r>
            <a:endParaRPr lang="zh-CN" altLang="en-US" sz="2000">
              <a:latin typeface="宋体" charset="-122"/>
              <a:cs typeface="Times New Roman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2000">
                <a:latin typeface="宋体" charset="-122"/>
                <a:cs typeface="Times New Roman" pitchFamily="18" charset="0"/>
              </a:rPr>
              <a:t>B. </a:t>
            </a:r>
            <a:r>
              <a:rPr lang="zh-CN" altLang="en-US" sz="2000">
                <a:latin typeface="宋体" charset="-122"/>
              </a:rPr>
              <a:t>在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t℃</a:t>
            </a:r>
            <a:r>
              <a:rPr lang="zh-CN" altLang="en-US" sz="2000">
                <a:latin typeface="宋体" charset="-122"/>
              </a:rPr>
              <a:t>时，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A</a:t>
            </a:r>
            <a:r>
              <a:rPr lang="zh-CN" altLang="en-US" sz="2000">
                <a:latin typeface="宋体" charset="-122"/>
                <a:cs typeface="Times New Roman" pitchFamily="18" charset="0"/>
              </a:rPr>
              <a:t>的饱和溶液</a:t>
            </a:r>
            <a:r>
              <a:rPr lang="zh-CN" altLang="en-US" sz="2000">
                <a:latin typeface="宋体" charset="-122"/>
              </a:rPr>
              <a:t>的浓度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000">
                <a:latin typeface="宋体" charset="-122"/>
              </a:rPr>
              <a:t>    大于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B</a:t>
            </a:r>
            <a:r>
              <a:rPr lang="zh-CN" altLang="en-US" sz="2000">
                <a:latin typeface="宋体" charset="-122"/>
                <a:cs typeface="Times New Roman" pitchFamily="18" charset="0"/>
              </a:rPr>
              <a:t>的饱和溶液</a:t>
            </a:r>
            <a:r>
              <a:rPr lang="zh-CN" altLang="en-US" sz="2000">
                <a:latin typeface="宋体" charset="-122"/>
              </a:rPr>
              <a:t>的</a:t>
            </a:r>
            <a:r>
              <a:rPr lang="zh-CN" altLang="en-US" sz="2000"/>
              <a:t>浓度</a:t>
            </a:r>
            <a:endParaRPr lang="zh-CN" altLang="en-US" sz="2000">
              <a:latin typeface="宋体" charset="-122"/>
              <a:cs typeface="Times New Roman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2000">
                <a:latin typeface="宋体" charset="-122"/>
                <a:cs typeface="Times New Roman" pitchFamily="18" charset="0"/>
              </a:rPr>
              <a:t>C. </a:t>
            </a:r>
            <a:r>
              <a:rPr lang="zh-CN" altLang="en-US" sz="2000">
                <a:latin typeface="宋体" charset="-122"/>
              </a:rPr>
              <a:t>当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A</a:t>
            </a:r>
            <a:r>
              <a:rPr lang="zh-CN" altLang="en-US" sz="2000">
                <a:latin typeface="宋体" charset="-122"/>
              </a:rPr>
              <a:t>中含有少量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B</a:t>
            </a:r>
            <a:r>
              <a:rPr lang="zh-CN" altLang="en-US" sz="2000">
                <a:latin typeface="宋体" charset="-122"/>
              </a:rPr>
              <a:t>时，可用降温结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000">
                <a:latin typeface="宋体" charset="-122"/>
              </a:rPr>
              <a:t>   晶法提纯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A</a:t>
            </a:r>
          </a:p>
          <a:p>
            <a:pPr marL="457200" indent="-457200">
              <a:spcBef>
                <a:spcPct val="50000"/>
              </a:spcBef>
            </a:pPr>
            <a:r>
              <a:rPr lang="en-US" altLang="zh-CN" sz="2000">
                <a:latin typeface="宋体" charset="-122"/>
                <a:cs typeface="Times New Roman" pitchFamily="18" charset="0"/>
              </a:rPr>
              <a:t>D. 0℃</a:t>
            </a:r>
            <a:r>
              <a:rPr lang="zh-CN" altLang="en-US" sz="2000">
                <a:latin typeface="宋体" charset="-122"/>
              </a:rPr>
              <a:t>时，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A</a:t>
            </a:r>
            <a:r>
              <a:rPr lang="zh-CN" altLang="en-US" sz="2000">
                <a:latin typeface="宋体" charset="-122"/>
              </a:rPr>
              <a:t>是微溶物质，</a:t>
            </a:r>
            <a:r>
              <a:rPr lang="en-US" altLang="zh-CN" sz="2000">
                <a:latin typeface="宋体" charset="-122"/>
                <a:cs typeface="Times New Roman" pitchFamily="18" charset="0"/>
              </a:rPr>
              <a:t>B</a:t>
            </a:r>
            <a:r>
              <a:rPr lang="zh-CN" altLang="en-US" sz="2000">
                <a:latin typeface="宋体" charset="-122"/>
              </a:rPr>
              <a:t>是易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000">
                <a:latin typeface="宋体" charset="-122"/>
              </a:rPr>
              <a:t>   溶物质</a:t>
            </a:r>
            <a:r>
              <a:rPr lang="zh-CN" altLang="en-US" sz="2000">
                <a:latin typeface="宋体" charset="-122"/>
                <a:cs typeface="Times New Roman" pitchFamily="18" charset="0"/>
              </a:rPr>
              <a:t> 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5129213" y="2576514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872038" y="908051"/>
            <a:ext cx="2222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</a:rPr>
              <a:t>巩固练习</a:t>
            </a:r>
          </a:p>
        </p:txBody>
      </p:sp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6363" y="3036888"/>
            <a:ext cx="3816350" cy="2913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1816101" y="650787"/>
            <a:ext cx="88169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66675"/>
            <a:r>
              <a:rPr kumimoji="0" lang="en-US" altLang="zh-CN">
                <a:latin typeface="宋体" charset="-122"/>
              </a:rPr>
              <a:t>6.</a:t>
            </a:r>
            <a:r>
              <a:rPr kumimoji="0" lang="zh-CN" altLang="en-US">
                <a:latin typeface="宋体" charset="-122"/>
              </a:rPr>
              <a:t>根据右图回答下列问题：</a:t>
            </a:r>
          </a:p>
          <a:p>
            <a:pPr indent="66675"/>
            <a:r>
              <a:rPr kumimoji="0" lang="zh-CN" altLang="en-US">
                <a:latin typeface="宋体" charset="-122"/>
              </a:rPr>
              <a:t>（</a:t>
            </a:r>
            <a:r>
              <a:rPr kumimoji="0" lang="en-US" altLang="zh-CN">
                <a:latin typeface="宋体" charset="-122"/>
              </a:rPr>
              <a:t>1</a:t>
            </a:r>
            <a:r>
              <a:rPr kumimoji="0" lang="zh-CN" altLang="en-US">
                <a:latin typeface="宋体" charset="-122"/>
              </a:rPr>
              <a:t>）</a:t>
            </a:r>
            <a:r>
              <a:rPr kumimoji="0" lang="en-US" altLang="zh-CN">
                <a:latin typeface="宋体" charset="-122"/>
              </a:rPr>
              <a:t>t</a:t>
            </a:r>
            <a:r>
              <a:rPr kumimoji="0" lang="en-US" altLang="zh-CN" baseline="-25000">
                <a:latin typeface="宋体" charset="-122"/>
              </a:rPr>
              <a:t>2</a:t>
            </a:r>
            <a:r>
              <a:rPr kumimoji="0" lang="en-US" altLang="zh-CN" baseline="30000">
                <a:latin typeface="宋体" charset="-122"/>
              </a:rPr>
              <a:t>o</a:t>
            </a:r>
            <a:r>
              <a:rPr kumimoji="0" lang="en-US" altLang="zh-CN">
                <a:latin typeface="宋体" charset="-122"/>
              </a:rPr>
              <a:t>C</a:t>
            </a:r>
            <a:r>
              <a:rPr kumimoji="0" lang="zh-CN" altLang="en-US">
                <a:latin typeface="宋体" charset="-122"/>
              </a:rPr>
              <a:t>时，</a:t>
            </a:r>
            <a:r>
              <a:rPr kumimoji="0" lang="en-US" altLang="zh-CN">
                <a:latin typeface="宋体" charset="-122"/>
              </a:rPr>
              <a:t>A</a:t>
            </a:r>
            <a:r>
              <a:rPr kumimoji="0" lang="zh-CN" altLang="en-US">
                <a:latin typeface="宋体" charset="-122"/>
              </a:rPr>
              <a:t>、</a:t>
            </a:r>
            <a:r>
              <a:rPr kumimoji="0" lang="en-US" altLang="zh-CN">
                <a:latin typeface="宋体" charset="-122"/>
              </a:rPr>
              <a:t>B</a:t>
            </a:r>
            <a:r>
              <a:rPr kumimoji="0" lang="zh-CN" altLang="en-US">
                <a:latin typeface="宋体" charset="-122"/>
              </a:rPr>
              <a:t>、</a:t>
            </a:r>
            <a:r>
              <a:rPr kumimoji="0" lang="en-US" altLang="zh-CN">
                <a:latin typeface="宋体" charset="-122"/>
              </a:rPr>
              <a:t>C</a:t>
            </a:r>
            <a:r>
              <a:rPr kumimoji="0" lang="zh-CN" altLang="en-US">
                <a:latin typeface="宋体" charset="-122"/>
              </a:rPr>
              <a:t>的溶解度由大到小的顺序为</a:t>
            </a:r>
            <a:r>
              <a:rPr kumimoji="0" lang="zh-CN" altLang="en-US" u="sng">
                <a:latin typeface="宋体" charset="-122"/>
              </a:rPr>
              <a:t>        </a:t>
            </a:r>
            <a:r>
              <a:rPr kumimoji="0" lang="zh-CN" altLang="en-US">
                <a:latin typeface="宋体" charset="-122"/>
              </a:rPr>
              <a:t>；</a:t>
            </a:r>
          </a:p>
          <a:p>
            <a:pPr indent="66675"/>
            <a:r>
              <a:rPr kumimoji="0" lang="zh-CN" altLang="en-US">
                <a:latin typeface="宋体" charset="-122"/>
              </a:rPr>
              <a:t>（</a:t>
            </a:r>
            <a:r>
              <a:rPr kumimoji="0" lang="en-US" altLang="zh-CN">
                <a:latin typeface="宋体" charset="-122"/>
              </a:rPr>
              <a:t>2</a:t>
            </a:r>
            <a:r>
              <a:rPr kumimoji="0" lang="zh-CN" altLang="en-US">
                <a:latin typeface="宋体" charset="-122"/>
              </a:rPr>
              <a:t>）</a:t>
            </a:r>
            <a:r>
              <a:rPr kumimoji="0" lang="en-US" altLang="zh-CN">
                <a:latin typeface="宋体" charset="-122"/>
              </a:rPr>
              <a:t>M</a:t>
            </a:r>
            <a:r>
              <a:rPr kumimoji="0" lang="zh-CN" altLang="en-US">
                <a:latin typeface="宋体" charset="-122"/>
              </a:rPr>
              <a:t>点表示在 </a:t>
            </a:r>
            <a:r>
              <a:rPr kumimoji="0" lang="en-US" altLang="zh-CN">
                <a:latin typeface="宋体" charset="-122"/>
              </a:rPr>
              <a:t>____ ºC</a:t>
            </a:r>
            <a:r>
              <a:rPr kumimoji="0" lang="zh-CN" altLang="en-US">
                <a:latin typeface="宋体" charset="-122"/>
              </a:rPr>
              <a:t>时，</a:t>
            </a:r>
            <a:r>
              <a:rPr kumimoji="0" lang="en-US" altLang="zh-CN">
                <a:latin typeface="宋体" charset="-122"/>
              </a:rPr>
              <a:t>A</a:t>
            </a:r>
            <a:r>
              <a:rPr kumimoji="0" lang="zh-CN" altLang="en-US">
                <a:latin typeface="宋体" charset="-122"/>
              </a:rPr>
              <a:t>和</a:t>
            </a:r>
            <a:r>
              <a:rPr kumimoji="0" lang="en-US" altLang="zh-CN">
                <a:latin typeface="宋体" charset="-122"/>
              </a:rPr>
              <a:t>C</a:t>
            </a:r>
            <a:r>
              <a:rPr kumimoji="0" lang="zh-CN" altLang="en-US">
                <a:latin typeface="宋体" charset="-122"/>
              </a:rPr>
              <a:t>的溶解度</a:t>
            </a:r>
            <a:r>
              <a:rPr kumimoji="0" lang="en-US" altLang="zh-CN">
                <a:latin typeface="宋体" charset="-122"/>
              </a:rPr>
              <a:t>______</a:t>
            </a:r>
            <a:r>
              <a:rPr kumimoji="0" lang="zh-CN" altLang="en-US">
                <a:latin typeface="宋体" charset="-122"/>
              </a:rPr>
              <a:t>；</a:t>
            </a: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8688389" y="992188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宋体" charset="-122"/>
              </a:rPr>
              <a:t>A&gt;B&gt;C              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7896225" y="13763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>
                <a:solidFill>
                  <a:srgbClr val="FF0000"/>
                </a:solidFill>
                <a:latin typeface="宋体" charset="-122"/>
              </a:rPr>
              <a:t>相等                  </a:t>
            </a:r>
            <a:endParaRPr kumimoji="0" lang="zh-CN" altLang="en-US" baseline="-2500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4440238" y="1304925"/>
            <a:ext cx="792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宋体" charset="-122"/>
              </a:rPr>
              <a:t>t</a:t>
            </a:r>
            <a:r>
              <a:rPr kumimoji="0" lang="en-US" altLang="zh-CN" baseline="-25000">
                <a:solidFill>
                  <a:srgbClr val="FF0000"/>
                </a:solidFill>
                <a:latin typeface="宋体" charset="-122"/>
              </a:rPr>
              <a:t>1        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6240463" y="2179638"/>
            <a:ext cx="792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宋体" charset="-122"/>
              </a:rPr>
              <a:t>30g                </a:t>
            </a:r>
            <a:endParaRPr kumimoji="0" lang="en-US" altLang="zh-CN" baseline="-2500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5662613" y="2900363"/>
            <a:ext cx="792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宋体" charset="-122"/>
              </a:rPr>
              <a:t>30g            </a:t>
            </a:r>
            <a:endParaRPr kumimoji="0" lang="en-US" altLang="zh-CN" baseline="-2500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4727575" y="3279775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宋体" charset="-122"/>
              </a:rPr>
              <a:t>130g                       </a:t>
            </a:r>
            <a:endParaRPr kumimoji="0" lang="en-US" altLang="zh-CN" baseline="-2500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5070476" y="3979863"/>
            <a:ext cx="167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>
                <a:solidFill>
                  <a:srgbClr val="FF0000"/>
                </a:solidFill>
                <a:latin typeface="宋体" charset="-122"/>
              </a:rPr>
              <a:t>升高温度                              </a:t>
            </a:r>
            <a:endParaRPr kumimoji="0" lang="zh-CN" altLang="en-US" baseline="-2500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6291263" y="513238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</a:t>
            </a:r>
          </a:p>
        </p:txBody>
      </p:sp>
      <p:pic>
        <p:nvPicPr>
          <p:cNvPr id="6042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32626" y="2708275"/>
            <a:ext cx="3457575" cy="2686050"/>
          </a:xfrm>
          <a:prstGeom prst="rect">
            <a:avLst/>
          </a:prstGeom>
          <a:noFill/>
        </p:spPr>
      </p:pic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1851026" y="2181771"/>
            <a:ext cx="8816975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66675"/>
            <a:r>
              <a:rPr kumimoji="0" lang="zh-CN" altLang="en-US">
                <a:latin typeface="宋体" charset="-122"/>
              </a:rPr>
              <a:t>（</a:t>
            </a:r>
            <a:r>
              <a:rPr kumimoji="0" lang="en-US" altLang="zh-CN">
                <a:latin typeface="宋体" charset="-122"/>
              </a:rPr>
              <a:t>3</a:t>
            </a:r>
            <a:r>
              <a:rPr kumimoji="0" lang="zh-CN" altLang="en-US">
                <a:latin typeface="宋体" charset="-122"/>
              </a:rPr>
              <a:t>）</a:t>
            </a:r>
            <a:r>
              <a:rPr kumimoji="0" lang="en-US" altLang="zh-CN">
                <a:latin typeface="宋体" charset="-122"/>
              </a:rPr>
              <a:t>t</a:t>
            </a:r>
            <a:r>
              <a:rPr kumimoji="0" lang="en-US" altLang="zh-CN" baseline="-25000">
                <a:latin typeface="宋体" charset="-122"/>
              </a:rPr>
              <a:t>2</a:t>
            </a:r>
            <a:r>
              <a:rPr kumimoji="0" lang="en-US" altLang="zh-CN">
                <a:latin typeface="宋体" charset="-122"/>
              </a:rPr>
              <a:t>ºC</a:t>
            </a:r>
            <a:r>
              <a:rPr kumimoji="0" lang="zh-CN" altLang="en-US">
                <a:latin typeface="宋体" charset="-122"/>
              </a:rPr>
              <a:t>时，</a:t>
            </a:r>
            <a:r>
              <a:rPr kumimoji="0" lang="en-US" altLang="zh-CN">
                <a:latin typeface="宋体" charset="-122"/>
              </a:rPr>
              <a:t>A</a:t>
            </a:r>
            <a:r>
              <a:rPr kumimoji="0" lang="zh-CN" altLang="en-US">
                <a:latin typeface="宋体" charset="-122"/>
              </a:rPr>
              <a:t>物质的溶解度为</a:t>
            </a:r>
            <a:r>
              <a:rPr kumimoji="0" lang="en-US" altLang="zh-CN">
                <a:latin typeface="宋体" charset="-122"/>
              </a:rPr>
              <a:t>____</a:t>
            </a:r>
            <a:r>
              <a:rPr kumimoji="0" lang="zh-CN" altLang="en-US">
                <a:latin typeface="宋体" charset="-122"/>
              </a:rPr>
              <a:t>；此时将</a:t>
            </a:r>
            <a:r>
              <a:rPr kumimoji="0" lang="en-US" altLang="zh-CN">
                <a:latin typeface="宋体" charset="-122"/>
              </a:rPr>
              <a:t>40gA</a:t>
            </a:r>
            <a:r>
              <a:rPr kumimoji="0" lang="zh-CN" altLang="en-US">
                <a:latin typeface="宋体" charset="-122"/>
              </a:rPr>
              <a:t>物质放入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</a:t>
            </a:r>
            <a:r>
              <a:rPr kumimoji="0" lang="en-US" altLang="zh-CN">
                <a:latin typeface="宋体" charset="-122"/>
              </a:rPr>
              <a:t>100g</a:t>
            </a:r>
            <a:r>
              <a:rPr kumimoji="0" lang="zh-CN" altLang="en-US">
                <a:latin typeface="宋体" charset="-122"/>
              </a:rPr>
              <a:t>水中，充分搅拌，所得溶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液中溶质的质量为</a:t>
            </a:r>
            <a:r>
              <a:rPr kumimoji="0" lang="en-US" altLang="zh-CN">
                <a:latin typeface="宋体" charset="-122"/>
              </a:rPr>
              <a:t>_________</a:t>
            </a:r>
            <a:r>
              <a:rPr kumimoji="0" lang="zh-CN" altLang="en-US">
                <a:latin typeface="宋体" charset="-122"/>
              </a:rPr>
              <a:t>，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溶液的质量为</a:t>
            </a:r>
            <a:r>
              <a:rPr kumimoji="0" lang="en-US" altLang="zh-CN">
                <a:latin typeface="宋体" charset="-122"/>
              </a:rPr>
              <a:t>_______</a:t>
            </a:r>
            <a:r>
              <a:rPr kumimoji="0" lang="zh-CN" altLang="en-US">
                <a:latin typeface="宋体" charset="-122"/>
              </a:rPr>
              <a:t>。要想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在</a:t>
            </a:r>
            <a:r>
              <a:rPr kumimoji="0" lang="en-US" altLang="zh-CN">
                <a:latin typeface="宋体" charset="-122"/>
              </a:rPr>
              <a:t>100g</a:t>
            </a:r>
            <a:r>
              <a:rPr kumimoji="0" lang="zh-CN" altLang="en-US">
                <a:latin typeface="宋体" charset="-122"/>
              </a:rPr>
              <a:t>水中溶解更多的</a:t>
            </a:r>
            <a:r>
              <a:rPr kumimoji="0" lang="en-US" altLang="zh-CN">
                <a:latin typeface="宋体" charset="-122"/>
              </a:rPr>
              <a:t>A</a:t>
            </a:r>
            <a:r>
              <a:rPr kumimoji="0" lang="zh-CN" altLang="en-US">
                <a:latin typeface="宋体" charset="-122"/>
              </a:rPr>
              <a:t>物质，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可采取的措施是</a:t>
            </a:r>
            <a:r>
              <a:rPr kumimoji="0" lang="zh-CN" altLang="en-US" u="sng">
                <a:latin typeface="宋体" charset="-122"/>
              </a:rPr>
              <a:t>            </a:t>
            </a:r>
            <a:r>
              <a:rPr kumimoji="0" lang="zh-CN" altLang="en-US">
                <a:latin typeface="宋体" charset="-122"/>
              </a:rPr>
              <a:t>。</a:t>
            </a:r>
          </a:p>
          <a:p>
            <a:pPr indent="66675"/>
            <a:r>
              <a:rPr kumimoji="0" lang="zh-CN" altLang="en-US">
                <a:latin typeface="宋体" charset="-122"/>
              </a:rPr>
              <a:t>（</a:t>
            </a:r>
            <a:r>
              <a:rPr kumimoji="0" lang="en-US" altLang="zh-CN">
                <a:latin typeface="宋体" charset="-122"/>
              </a:rPr>
              <a:t>4</a:t>
            </a:r>
            <a:r>
              <a:rPr kumimoji="0" lang="zh-CN" altLang="en-US">
                <a:latin typeface="宋体" charset="-122"/>
              </a:rPr>
              <a:t>）若采用冷却热饱和溶液的方法，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可从</a:t>
            </a:r>
            <a:r>
              <a:rPr kumimoji="0" lang="en-US" altLang="zh-CN">
                <a:latin typeface="宋体" charset="-122"/>
              </a:rPr>
              <a:t>A</a:t>
            </a:r>
            <a:r>
              <a:rPr kumimoji="0" lang="zh-CN" altLang="en-US">
                <a:latin typeface="宋体" charset="-122"/>
              </a:rPr>
              <a:t>、</a:t>
            </a:r>
            <a:r>
              <a:rPr kumimoji="0" lang="en-US" altLang="zh-CN">
                <a:latin typeface="宋体" charset="-122"/>
              </a:rPr>
              <a:t>B</a:t>
            </a:r>
            <a:r>
              <a:rPr kumimoji="0" lang="zh-CN" altLang="en-US">
                <a:latin typeface="宋体" charset="-122"/>
              </a:rPr>
              <a:t>、</a:t>
            </a:r>
            <a:r>
              <a:rPr kumimoji="0" lang="en-US" altLang="zh-CN">
                <a:latin typeface="宋体" charset="-122"/>
              </a:rPr>
              <a:t>C</a:t>
            </a:r>
            <a:r>
              <a:rPr kumimoji="0" lang="zh-CN" altLang="en-US">
                <a:latin typeface="宋体" charset="-122"/>
              </a:rPr>
              <a:t>三种物质的混合</a:t>
            </a:r>
          </a:p>
          <a:p>
            <a:pPr indent="66675"/>
            <a:r>
              <a:rPr kumimoji="0" lang="zh-CN" altLang="en-US">
                <a:latin typeface="宋体" charset="-122"/>
              </a:rPr>
              <a:t>     溶液中分离出来的物质是</a:t>
            </a:r>
            <a:r>
              <a:rPr kumimoji="0" lang="en-US" altLang="zh-CN">
                <a:latin typeface="宋体" charset="-122"/>
              </a:rPr>
              <a:t>_____.</a:t>
            </a:r>
          </a:p>
          <a:p>
            <a:pPr indent="66675"/>
            <a:r>
              <a:rPr kumimoji="0" lang="zh-CN" altLang="en-US">
                <a:latin typeface="宋体" charset="-122"/>
              </a:rPr>
              <a:t>（</a:t>
            </a:r>
            <a:r>
              <a:rPr kumimoji="0" lang="en-US" altLang="zh-CN">
                <a:latin typeface="宋体" charset="-122"/>
              </a:rPr>
              <a:t>5</a:t>
            </a:r>
            <a:r>
              <a:rPr kumimoji="0" lang="zh-CN" altLang="en-US">
                <a:latin typeface="宋体" charset="-122"/>
              </a:rPr>
              <a:t>）</a:t>
            </a:r>
            <a:r>
              <a:rPr kumimoji="0" lang="en-US" altLang="zh-CN">
                <a:latin typeface="宋体" charset="-122"/>
              </a:rPr>
              <a:t>t</a:t>
            </a:r>
            <a:r>
              <a:rPr kumimoji="0" lang="en-US" altLang="zh-CN" baseline="-25000">
                <a:latin typeface="宋体" charset="-122"/>
              </a:rPr>
              <a:t>2</a:t>
            </a:r>
            <a:r>
              <a:rPr kumimoji="0" lang="en-US" altLang="zh-CN"/>
              <a:t>℃</a:t>
            </a:r>
            <a:r>
              <a:rPr kumimoji="0" lang="zh-CN" altLang="en-US"/>
              <a:t>时的三种饱和溶液降温至</a:t>
            </a:r>
            <a:r>
              <a:rPr kumimoji="0" lang="en-US" altLang="zh-CN"/>
              <a:t>t</a:t>
            </a:r>
            <a:r>
              <a:rPr kumimoji="0" lang="en-US" altLang="zh-CN" baseline="-25000"/>
              <a:t>1 </a:t>
            </a:r>
            <a:r>
              <a:rPr kumimoji="0" lang="en-US" altLang="zh-CN"/>
              <a:t>℃</a:t>
            </a:r>
            <a:r>
              <a:rPr kumimoji="0" lang="zh-CN" altLang="en-US"/>
              <a:t>时，三种物质的溶解度</a:t>
            </a:r>
          </a:p>
          <a:p>
            <a:pPr indent="66675"/>
            <a:r>
              <a:rPr kumimoji="0" lang="zh-CN" altLang="en-US"/>
              <a:t>           大小关系是</a:t>
            </a:r>
            <a:r>
              <a:rPr kumimoji="0" lang="en-US" altLang="zh-CN"/>
              <a:t>_____________</a:t>
            </a:r>
            <a:r>
              <a:rPr kumimoji="0" lang="zh-CN" altLang="en-US"/>
              <a:t>，浓度关系是</a:t>
            </a:r>
            <a:r>
              <a:rPr kumimoji="0" lang="en-US" altLang="zh-CN"/>
              <a:t>___________</a:t>
            </a:r>
            <a:r>
              <a:rPr kumimoji="0" lang="zh-CN" altLang="en-US"/>
              <a:t>。</a:t>
            </a:r>
          </a:p>
        </p:txBody>
      </p:sp>
      <p:sp>
        <p:nvSpPr>
          <p:cNvPr id="60429" name="Text Box 13"/>
          <p:cNvSpPr txBox="1">
            <a:spLocks noChangeArrowheads="1"/>
          </p:cNvSpPr>
          <p:nvPr/>
        </p:nvSpPr>
        <p:spPr bwMode="auto">
          <a:xfrm>
            <a:off x="4633913" y="5851525"/>
            <a:ext cx="1174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A=C&gt;B</a:t>
            </a:r>
          </a:p>
        </p:txBody>
      </p:sp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8305800" y="5876925"/>
            <a:ext cx="1174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A&gt;B&gt;C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60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60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21" grpId="0"/>
      <p:bldP spid="60422" grpId="0"/>
      <p:bldP spid="60423" grpId="0"/>
      <p:bldP spid="60424" grpId="0"/>
      <p:bldP spid="60425" grpId="0"/>
      <p:bldP spid="604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927351" y="836614"/>
            <a:ext cx="716093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7</a:t>
            </a:r>
            <a:r>
              <a:rPr lang="zh-CN" altLang="en-US"/>
              <a:t>、下图是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两种固体物质的溶解度曲线。从图中</a:t>
            </a:r>
          </a:p>
          <a:p>
            <a:r>
              <a:rPr lang="zh-CN" altLang="en-US"/>
              <a:t>        你能得到哪些信息？</a:t>
            </a:r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3976" y="2493964"/>
            <a:ext cx="4321175" cy="3240087"/>
          </a:xfrm>
          <a:prstGeom prst="rect">
            <a:avLst/>
          </a:prstGeom>
          <a:noFill/>
        </p:spPr>
      </p:pic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2835275" y="5949950"/>
            <a:ext cx="7221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t℃</a:t>
            </a:r>
            <a:r>
              <a:rPr lang="zh-CN" altLang="en-US">
                <a:solidFill>
                  <a:srgbClr val="FF0000"/>
                </a:solidFill>
              </a:rPr>
              <a:t>时，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两物质的</a:t>
            </a:r>
            <a:r>
              <a:rPr lang="zh-CN" altLang="en-US">
                <a:solidFill>
                  <a:srgbClr val="0000FF"/>
                </a:solidFill>
              </a:rPr>
              <a:t>饱和</a:t>
            </a:r>
            <a:r>
              <a:rPr lang="zh-CN" altLang="en-US">
                <a:solidFill>
                  <a:srgbClr val="FF0000"/>
                </a:solidFill>
              </a:rPr>
              <a:t>溶液的浓度相等。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6156326" y="2781301"/>
            <a:ext cx="402866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1</a:t>
            </a:r>
            <a:r>
              <a:rPr lang="zh-CN" altLang="en-US" sz="2200"/>
              <a:t>、</a:t>
            </a:r>
            <a:r>
              <a:rPr lang="en-US" altLang="zh-CN" sz="2200">
                <a:solidFill>
                  <a:srgbClr val="FF0000"/>
                </a:solidFill>
              </a:rPr>
              <a:t>a</a:t>
            </a:r>
            <a:r>
              <a:rPr lang="zh-CN" altLang="en-US" sz="2200"/>
              <a:t>溶液中含有少量的</a:t>
            </a:r>
            <a:r>
              <a:rPr lang="en-US" altLang="zh-CN" sz="2200">
                <a:solidFill>
                  <a:srgbClr val="0000FF"/>
                </a:solidFill>
              </a:rPr>
              <a:t>b</a:t>
            </a:r>
            <a:r>
              <a:rPr lang="zh-CN" altLang="en-US" sz="2200"/>
              <a:t>物质，</a:t>
            </a:r>
          </a:p>
          <a:p>
            <a:r>
              <a:rPr lang="zh-CN" altLang="en-US" sz="2200"/>
              <a:t>怎样提纯</a:t>
            </a:r>
            <a:r>
              <a:rPr lang="en-US" altLang="zh-CN" sz="2200">
                <a:solidFill>
                  <a:srgbClr val="FF0000"/>
                </a:solidFill>
              </a:rPr>
              <a:t>a</a:t>
            </a:r>
            <a:r>
              <a:rPr lang="zh-CN" altLang="en-US" sz="2200"/>
              <a:t>物质？</a:t>
            </a: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6651625" y="2251076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</a:p>
        </p:txBody>
      </p:sp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/>
          <a:srcRect r="4066"/>
          <a:stretch>
            <a:fillRect/>
          </a:stretch>
        </p:blipFill>
        <p:spPr bwMode="auto">
          <a:xfrm>
            <a:off x="1558925" y="765176"/>
            <a:ext cx="4681538" cy="5864225"/>
          </a:xfrm>
          <a:prstGeom prst="rect">
            <a:avLst/>
          </a:prstGeom>
          <a:noFill/>
        </p:spPr>
      </p:pic>
      <p:sp>
        <p:nvSpPr>
          <p:cNvPr id="62469" name="Oval 5"/>
          <p:cNvSpPr>
            <a:spLocks noChangeArrowheads="1"/>
          </p:cNvSpPr>
          <p:nvPr/>
        </p:nvSpPr>
        <p:spPr bwMode="auto">
          <a:xfrm>
            <a:off x="5159376" y="5876926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62470" name="Oval 6"/>
          <p:cNvSpPr>
            <a:spLocks noChangeArrowheads="1"/>
          </p:cNvSpPr>
          <p:nvPr/>
        </p:nvSpPr>
        <p:spPr bwMode="auto">
          <a:xfrm>
            <a:off x="2711451" y="5876926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62471" name="Line 7"/>
          <p:cNvSpPr>
            <a:spLocks noChangeShapeType="1"/>
          </p:cNvSpPr>
          <p:nvPr/>
        </p:nvSpPr>
        <p:spPr bwMode="auto">
          <a:xfrm>
            <a:off x="5232400" y="1916114"/>
            <a:ext cx="0" cy="4033837"/>
          </a:xfrm>
          <a:prstGeom prst="line">
            <a:avLst/>
          </a:prstGeom>
          <a:noFill/>
          <a:ln w="22225">
            <a:solidFill>
              <a:srgbClr val="660066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2472" name="Line 8"/>
          <p:cNvSpPr>
            <a:spLocks noChangeShapeType="1"/>
          </p:cNvSpPr>
          <p:nvPr/>
        </p:nvSpPr>
        <p:spPr bwMode="auto">
          <a:xfrm>
            <a:off x="2782888" y="2636838"/>
            <a:ext cx="0" cy="3313112"/>
          </a:xfrm>
          <a:prstGeom prst="line">
            <a:avLst/>
          </a:prstGeom>
          <a:noFill/>
          <a:ln w="22225">
            <a:solidFill>
              <a:srgbClr val="0000FF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62473" name="Group 9"/>
          <p:cNvGrpSpPr>
            <a:grpSpLocks/>
          </p:cNvGrpSpPr>
          <p:nvPr/>
        </p:nvGrpSpPr>
        <p:grpSpPr bwMode="auto">
          <a:xfrm>
            <a:off x="5159375" y="2420938"/>
            <a:ext cx="477838" cy="457200"/>
            <a:chOff x="2290" y="1525"/>
            <a:chExt cx="301" cy="288"/>
          </a:xfrm>
        </p:grpSpPr>
        <p:sp>
          <p:nvSpPr>
            <p:cNvPr id="62474" name="Oval 10"/>
            <p:cNvSpPr>
              <a:spLocks noChangeArrowheads="1"/>
            </p:cNvSpPr>
            <p:nvPr/>
          </p:nvSpPr>
          <p:spPr bwMode="auto">
            <a:xfrm>
              <a:off x="2290" y="1616"/>
              <a:ext cx="91" cy="9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>
                <a:solidFill>
                  <a:srgbClr val="FF0000"/>
                </a:solidFill>
              </a:endParaRPr>
            </a:p>
          </p:txBody>
        </p:sp>
        <p:sp>
          <p:nvSpPr>
            <p:cNvPr id="62475" name="Text Box 11"/>
            <p:cNvSpPr txBox="1">
              <a:spLocks noChangeArrowheads="1"/>
            </p:cNvSpPr>
            <p:nvPr/>
          </p:nvSpPr>
          <p:spPr bwMode="auto">
            <a:xfrm>
              <a:off x="2336" y="1525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A</a:t>
              </a:r>
            </a:p>
          </p:txBody>
        </p:sp>
      </p:grpSp>
      <p:grpSp>
        <p:nvGrpSpPr>
          <p:cNvPr id="62476" name="Group 12"/>
          <p:cNvGrpSpPr>
            <a:grpSpLocks/>
          </p:cNvGrpSpPr>
          <p:nvPr/>
        </p:nvGrpSpPr>
        <p:grpSpPr bwMode="auto">
          <a:xfrm>
            <a:off x="5159376" y="5229225"/>
            <a:ext cx="460375" cy="457200"/>
            <a:chOff x="2290" y="3294"/>
            <a:chExt cx="290" cy="288"/>
          </a:xfrm>
        </p:grpSpPr>
        <p:sp>
          <p:nvSpPr>
            <p:cNvPr id="62477" name="Oval 13"/>
            <p:cNvSpPr>
              <a:spLocks noChangeArrowheads="1"/>
            </p:cNvSpPr>
            <p:nvPr/>
          </p:nvSpPr>
          <p:spPr bwMode="auto">
            <a:xfrm>
              <a:off x="2290" y="3385"/>
              <a:ext cx="91" cy="9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>
                <a:solidFill>
                  <a:srgbClr val="FF0000"/>
                </a:solidFill>
              </a:endParaRPr>
            </a:p>
          </p:txBody>
        </p:sp>
        <p:sp>
          <p:nvSpPr>
            <p:cNvPr id="62478" name="Text Box 14"/>
            <p:cNvSpPr txBox="1">
              <a:spLocks noChangeArrowheads="1"/>
            </p:cNvSpPr>
            <p:nvPr/>
          </p:nvSpPr>
          <p:spPr bwMode="auto">
            <a:xfrm>
              <a:off x="2336" y="329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B</a:t>
              </a:r>
            </a:p>
          </p:txBody>
        </p:sp>
      </p:grpSp>
      <p:sp>
        <p:nvSpPr>
          <p:cNvPr id="62479" name="Line 15"/>
          <p:cNvSpPr>
            <a:spLocks noChangeShapeType="1"/>
          </p:cNvSpPr>
          <p:nvPr/>
        </p:nvSpPr>
        <p:spPr bwMode="auto">
          <a:xfrm>
            <a:off x="2495550" y="2636838"/>
            <a:ext cx="2808288" cy="0"/>
          </a:xfrm>
          <a:prstGeom prst="line">
            <a:avLst/>
          </a:prstGeom>
          <a:noFill/>
          <a:ln w="2222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2480" name="Line 16"/>
          <p:cNvSpPr>
            <a:spLocks noChangeShapeType="1"/>
          </p:cNvSpPr>
          <p:nvPr/>
        </p:nvSpPr>
        <p:spPr bwMode="auto">
          <a:xfrm>
            <a:off x="2495550" y="5445125"/>
            <a:ext cx="2808288" cy="0"/>
          </a:xfrm>
          <a:prstGeom prst="line">
            <a:avLst/>
          </a:prstGeom>
          <a:noFill/>
          <a:ln w="2222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2481" name="AutoShape 17"/>
          <p:cNvSpPr>
            <a:spLocks/>
          </p:cNvSpPr>
          <p:nvPr/>
        </p:nvSpPr>
        <p:spPr bwMode="auto">
          <a:xfrm>
            <a:off x="2782889" y="2636839"/>
            <a:ext cx="217487" cy="2879725"/>
          </a:xfrm>
          <a:prstGeom prst="rightBrace">
            <a:avLst>
              <a:gd name="adj1" fmla="val 110341"/>
              <a:gd name="adj2" fmla="val 50000"/>
            </a:avLst>
          </a:prstGeom>
          <a:noFill/>
          <a:ln w="349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2495550" y="3213101"/>
            <a:ext cx="1217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</a:rPr>
              <a:t>a </a:t>
            </a:r>
            <a:r>
              <a:rPr lang="zh-CN" altLang="en-US" sz="2000">
                <a:solidFill>
                  <a:srgbClr val="FF0000"/>
                </a:solidFill>
              </a:rPr>
              <a:t>物质析</a:t>
            </a:r>
          </a:p>
          <a:p>
            <a:r>
              <a:rPr lang="zh-CN" altLang="en-US" sz="2000">
                <a:solidFill>
                  <a:srgbClr val="FF0000"/>
                </a:solidFill>
              </a:rPr>
              <a:t>出晶体的</a:t>
            </a:r>
          </a:p>
          <a:p>
            <a:r>
              <a:rPr lang="zh-CN" altLang="en-US" sz="2000">
                <a:solidFill>
                  <a:srgbClr val="FF0000"/>
                </a:solidFill>
              </a:rPr>
              <a:t>质量</a:t>
            </a:r>
          </a:p>
        </p:txBody>
      </p:sp>
      <p:sp>
        <p:nvSpPr>
          <p:cNvPr id="62483" name="Text Box 19"/>
          <p:cNvSpPr txBox="1">
            <a:spLocks noChangeArrowheads="1"/>
          </p:cNvSpPr>
          <p:nvPr/>
        </p:nvSpPr>
        <p:spPr bwMode="auto">
          <a:xfrm>
            <a:off x="6311901" y="3683001"/>
            <a:ext cx="14128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降温</a:t>
            </a:r>
            <a:r>
              <a:rPr lang="zh-CN" altLang="en-US">
                <a:solidFill>
                  <a:srgbClr val="0000FF"/>
                </a:solidFill>
              </a:rPr>
              <a:t>结晶</a:t>
            </a:r>
          </a:p>
        </p:txBody>
      </p:sp>
      <p:sp>
        <p:nvSpPr>
          <p:cNvPr id="62484" name="Line 20"/>
          <p:cNvSpPr>
            <a:spLocks noChangeShapeType="1"/>
          </p:cNvSpPr>
          <p:nvPr/>
        </p:nvSpPr>
        <p:spPr bwMode="auto">
          <a:xfrm>
            <a:off x="7751763" y="3933825"/>
            <a:ext cx="431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2485" name="Text Box 21"/>
          <p:cNvSpPr txBox="1">
            <a:spLocks noChangeArrowheads="1"/>
          </p:cNvSpPr>
          <p:nvPr/>
        </p:nvSpPr>
        <p:spPr bwMode="auto">
          <a:xfrm>
            <a:off x="8316914" y="3683001"/>
            <a:ext cx="8032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过滤</a:t>
            </a:r>
          </a:p>
        </p:txBody>
      </p:sp>
      <p:sp>
        <p:nvSpPr>
          <p:cNvPr id="62486" name="Line 22"/>
          <p:cNvSpPr>
            <a:spLocks noChangeShapeType="1"/>
          </p:cNvSpPr>
          <p:nvPr/>
        </p:nvSpPr>
        <p:spPr bwMode="auto">
          <a:xfrm>
            <a:off x="8759825" y="4149725"/>
            <a:ext cx="0" cy="647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2487" name="Text Box 23"/>
          <p:cNvSpPr txBox="1">
            <a:spLocks noChangeArrowheads="1"/>
          </p:cNvSpPr>
          <p:nvPr/>
        </p:nvSpPr>
        <p:spPr bwMode="auto">
          <a:xfrm>
            <a:off x="8401051" y="4868864"/>
            <a:ext cx="8032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洗涤</a:t>
            </a:r>
          </a:p>
        </p:txBody>
      </p:sp>
      <p:sp>
        <p:nvSpPr>
          <p:cNvPr id="62488" name="Text Box 24"/>
          <p:cNvSpPr txBox="1">
            <a:spLocks noChangeArrowheads="1"/>
          </p:cNvSpPr>
          <p:nvPr/>
        </p:nvSpPr>
        <p:spPr bwMode="auto">
          <a:xfrm>
            <a:off x="8893176" y="4273550"/>
            <a:ext cx="701675" cy="4064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冷水</a:t>
            </a:r>
          </a:p>
        </p:txBody>
      </p:sp>
      <p:sp>
        <p:nvSpPr>
          <p:cNvPr id="62489" name="Line 25"/>
          <p:cNvSpPr>
            <a:spLocks noChangeShapeType="1"/>
          </p:cNvSpPr>
          <p:nvPr/>
        </p:nvSpPr>
        <p:spPr bwMode="auto">
          <a:xfrm>
            <a:off x="8759825" y="5407025"/>
            <a:ext cx="0" cy="4333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2490" name="Text Box 26"/>
          <p:cNvSpPr txBox="1">
            <a:spLocks noChangeArrowheads="1"/>
          </p:cNvSpPr>
          <p:nvPr/>
        </p:nvSpPr>
        <p:spPr bwMode="auto">
          <a:xfrm>
            <a:off x="8401051" y="5915026"/>
            <a:ext cx="8032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干燥</a:t>
            </a:r>
          </a:p>
        </p:txBody>
      </p:sp>
      <p:sp>
        <p:nvSpPr>
          <p:cNvPr id="62491" name="Text Box 27"/>
          <p:cNvSpPr txBox="1">
            <a:spLocks noChangeArrowheads="1"/>
          </p:cNvSpPr>
          <p:nvPr/>
        </p:nvSpPr>
        <p:spPr bwMode="auto">
          <a:xfrm>
            <a:off x="6456363" y="549275"/>
            <a:ext cx="3700462" cy="1339850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c</a:t>
            </a:r>
            <a:r>
              <a:rPr lang="zh-CN" altLang="en-US" sz="2000"/>
              <a:t>、根据曲线的形状可以确定从</a:t>
            </a:r>
          </a:p>
          <a:p>
            <a:pPr>
              <a:spcBef>
                <a:spcPct val="50000"/>
              </a:spcBef>
            </a:pPr>
            <a:r>
              <a:rPr lang="zh-CN" altLang="en-US" sz="2000"/>
              <a:t>      饱和溶液中得到晶体或进行</a:t>
            </a:r>
          </a:p>
          <a:p>
            <a:pPr>
              <a:spcBef>
                <a:spcPct val="50000"/>
              </a:spcBef>
            </a:pPr>
            <a:r>
              <a:rPr lang="zh-CN" altLang="en-US" sz="2000"/>
              <a:t>      混合物分离提纯的方法。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62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62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2000"/>
                                        <p:tgtEl>
                                          <p:spTgt spid="62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62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20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0" grpId="0" animBg="1"/>
      <p:bldP spid="62471" grpId="0" animBg="1"/>
      <p:bldP spid="62472" grpId="0" animBg="1"/>
      <p:bldP spid="62479" grpId="0" animBg="1"/>
      <p:bldP spid="62480" grpId="0" animBg="1"/>
      <p:bldP spid="62481" grpId="0" animBg="1"/>
      <p:bldP spid="62482" grpId="0"/>
      <p:bldP spid="62483" grpId="0" animBg="1"/>
      <p:bldP spid="62484" grpId="0" animBg="1"/>
      <p:bldP spid="62485" grpId="0" animBg="1"/>
      <p:bldP spid="62486" grpId="0" animBg="1"/>
      <p:bldP spid="62487" grpId="0" animBg="1"/>
      <p:bldP spid="62488" grpId="0" animBg="1"/>
      <p:bldP spid="62489" grpId="0" animBg="1"/>
      <p:bldP spid="6249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/>
          <a:srcRect r="4066"/>
          <a:stretch>
            <a:fillRect/>
          </a:stretch>
        </p:blipFill>
        <p:spPr bwMode="auto">
          <a:xfrm>
            <a:off x="1558925" y="765176"/>
            <a:ext cx="4681538" cy="5864225"/>
          </a:xfrm>
          <a:prstGeom prst="rect">
            <a:avLst/>
          </a:prstGeom>
          <a:noFill/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6651625" y="2251076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</a:p>
        </p:txBody>
      </p:sp>
      <p:sp>
        <p:nvSpPr>
          <p:cNvPr id="63492" name="Oval 4"/>
          <p:cNvSpPr>
            <a:spLocks noChangeArrowheads="1"/>
          </p:cNvSpPr>
          <p:nvPr/>
        </p:nvSpPr>
        <p:spPr bwMode="auto">
          <a:xfrm>
            <a:off x="5159376" y="5876926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63493" name="Oval 5"/>
          <p:cNvSpPr>
            <a:spLocks noChangeArrowheads="1"/>
          </p:cNvSpPr>
          <p:nvPr/>
        </p:nvSpPr>
        <p:spPr bwMode="auto">
          <a:xfrm>
            <a:off x="2711451" y="5876926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63494" name="Line 6"/>
          <p:cNvSpPr>
            <a:spLocks noChangeShapeType="1"/>
          </p:cNvSpPr>
          <p:nvPr/>
        </p:nvSpPr>
        <p:spPr bwMode="auto">
          <a:xfrm>
            <a:off x="5232400" y="1916114"/>
            <a:ext cx="0" cy="4033837"/>
          </a:xfrm>
          <a:prstGeom prst="line">
            <a:avLst/>
          </a:prstGeom>
          <a:noFill/>
          <a:ln w="22225">
            <a:solidFill>
              <a:srgbClr val="660066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3495" name="Line 7"/>
          <p:cNvSpPr>
            <a:spLocks noChangeShapeType="1"/>
          </p:cNvSpPr>
          <p:nvPr/>
        </p:nvSpPr>
        <p:spPr bwMode="auto">
          <a:xfrm>
            <a:off x="2782888" y="5157788"/>
            <a:ext cx="0" cy="717550"/>
          </a:xfrm>
          <a:prstGeom prst="line">
            <a:avLst/>
          </a:prstGeom>
          <a:noFill/>
          <a:ln w="22225">
            <a:solidFill>
              <a:srgbClr val="0000FF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63496" name="Group 8"/>
          <p:cNvGrpSpPr>
            <a:grpSpLocks/>
          </p:cNvGrpSpPr>
          <p:nvPr/>
        </p:nvGrpSpPr>
        <p:grpSpPr bwMode="auto">
          <a:xfrm>
            <a:off x="5159375" y="5492750"/>
            <a:ext cx="477838" cy="457200"/>
            <a:chOff x="2290" y="1525"/>
            <a:chExt cx="301" cy="288"/>
          </a:xfrm>
        </p:grpSpPr>
        <p:sp>
          <p:nvSpPr>
            <p:cNvPr id="63497" name="Oval 9"/>
            <p:cNvSpPr>
              <a:spLocks noChangeArrowheads="1"/>
            </p:cNvSpPr>
            <p:nvPr/>
          </p:nvSpPr>
          <p:spPr bwMode="auto">
            <a:xfrm>
              <a:off x="2290" y="1616"/>
              <a:ext cx="91" cy="9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>
                <a:solidFill>
                  <a:srgbClr val="FF0000"/>
                </a:solidFill>
              </a:endParaRPr>
            </a:p>
          </p:txBody>
        </p:sp>
        <p:sp>
          <p:nvSpPr>
            <p:cNvPr id="63498" name="Text Box 10"/>
            <p:cNvSpPr txBox="1">
              <a:spLocks noChangeArrowheads="1"/>
            </p:cNvSpPr>
            <p:nvPr/>
          </p:nvSpPr>
          <p:spPr bwMode="auto">
            <a:xfrm>
              <a:off x="2336" y="1525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A</a:t>
              </a:r>
            </a:p>
          </p:txBody>
        </p:sp>
      </p:grpSp>
      <p:grpSp>
        <p:nvGrpSpPr>
          <p:cNvPr id="63499" name="Group 11"/>
          <p:cNvGrpSpPr>
            <a:grpSpLocks/>
          </p:cNvGrpSpPr>
          <p:nvPr/>
        </p:nvGrpSpPr>
        <p:grpSpPr bwMode="auto">
          <a:xfrm>
            <a:off x="5159376" y="5013325"/>
            <a:ext cx="460375" cy="457200"/>
            <a:chOff x="2290" y="3294"/>
            <a:chExt cx="290" cy="288"/>
          </a:xfrm>
        </p:grpSpPr>
        <p:sp>
          <p:nvSpPr>
            <p:cNvPr id="63500" name="Oval 12"/>
            <p:cNvSpPr>
              <a:spLocks noChangeArrowheads="1"/>
            </p:cNvSpPr>
            <p:nvPr/>
          </p:nvSpPr>
          <p:spPr bwMode="auto">
            <a:xfrm>
              <a:off x="2290" y="3385"/>
              <a:ext cx="91" cy="9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>
                <a:solidFill>
                  <a:srgbClr val="FF0000"/>
                </a:solidFill>
              </a:endParaRPr>
            </a:p>
          </p:txBody>
        </p:sp>
        <p:sp>
          <p:nvSpPr>
            <p:cNvPr id="63501" name="Text Box 13"/>
            <p:cNvSpPr txBox="1">
              <a:spLocks noChangeArrowheads="1"/>
            </p:cNvSpPr>
            <p:nvPr/>
          </p:nvSpPr>
          <p:spPr bwMode="auto">
            <a:xfrm>
              <a:off x="2336" y="329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B</a:t>
              </a:r>
            </a:p>
          </p:txBody>
        </p:sp>
      </p:grpSp>
      <p:sp>
        <p:nvSpPr>
          <p:cNvPr id="63502" name="Line 14"/>
          <p:cNvSpPr>
            <a:spLocks noChangeShapeType="1"/>
          </p:cNvSpPr>
          <p:nvPr/>
        </p:nvSpPr>
        <p:spPr bwMode="auto">
          <a:xfrm>
            <a:off x="2495550" y="5734050"/>
            <a:ext cx="2808288" cy="0"/>
          </a:xfrm>
          <a:prstGeom prst="line">
            <a:avLst/>
          </a:prstGeom>
          <a:noFill/>
          <a:ln w="2222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3503" name="Line 15"/>
          <p:cNvSpPr>
            <a:spLocks noChangeShapeType="1"/>
          </p:cNvSpPr>
          <p:nvPr/>
        </p:nvSpPr>
        <p:spPr bwMode="auto">
          <a:xfrm>
            <a:off x="2495550" y="5229225"/>
            <a:ext cx="2808288" cy="0"/>
          </a:xfrm>
          <a:prstGeom prst="line">
            <a:avLst/>
          </a:prstGeom>
          <a:noFill/>
          <a:ln w="2222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3504" name="Text Box 16"/>
          <p:cNvSpPr txBox="1">
            <a:spLocks noChangeArrowheads="1"/>
          </p:cNvSpPr>
          <p:nvPr/>
        </p:nvSpPr>
        <p:spPr bwMode="auto">
          <a:xfrm>
            <a:off x="6311901" y="3683001"/>
            <a:ext cx="14128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蒸发</a:t>
            </a:r>
            <a:r>
              <a:rPr lang="zh-CN" altLang="en-US">
                <a:solidFill>
                  <a:srgbClr val="0000FF"/>
                </a:solidFill>
              </a:rPr>
              <a:t>结晶</a:t>
            </a: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>
            <a:off x="7751764" y="3933825"/>
            <a:ext cx="865187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auto">
          <a:xfrm>
            <a:off x="8677276" y="3683001"/>
            <a:ext cx="8032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过滤</a:t>
            </a: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>
            <a:off x="9120188" y="4149725"/>
            <a:ext cx="0" cy="647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3508" name="Text Box 20"/>
          <p:cNvSpPr txBox="1">
            <a:spLocks noChangeArrowheads="1"/>
          </p:cNvSpPr>
          <p:nvPr/>
        </p:nvSpPr>
        <p:spPr bwMode="auto">
          <a:xfrm>
            <a:off x="8761414" y="4868864"/>
            <a:ext cx="8032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洗涤</a:t>
            </a:r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9253539" y="4273550"/>
            <a:ext cx="701675" cy="4064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冷水</a:t>
            </a:r>
          </a:p>
        </p:txBody>
      </p:sp>
      <p:sp>
        <p:nvSpPr>
          <p:cNvPr id="63510" name="Line 22"/>
          <p:cNvSpPr>
            <a:spLocks noChangeShapeType="1"/>
          </p:cNvSpPr>
          <p:nvPr/>
        </p:nvSpPr>
        <p:spPr bwMode="auto">
          <a:xfrm>
            <a:off x="9120188" y="5407025"/>
            <a:ext cx="0" cy="4333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3511" name="Text Box 23"/>
          <p:cNvSpPr txBox="1">
            <a:spLocks noChangeArrowheads="1"/>
          </p:cNvSpPr>
          <p:nvPr/>
        </p:nvSpPr>
        <p:spPr bwMode="auto">
          <a:xfrm>
            <a:off x="8761414" y="5915026"/>
            <a:ext cx="803275" cy="4667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干燥</a:t>
            </a:r>
          </a:p>
        </p:txBody>
      </p:sp>
      <p:sp>
        <p:nvSpPr>
          <p:cNvPr id="63512" name="Text Box 24"/>
          <p:cNvSpPr txBox="1">
            <a:spLocks noChangeArrowheads="1"/>
          </p:cNvSpPr>
          <p:nvPr/>
        </p:nvSpPr>
        <p:spPr bwMode="auto">
          <a:xfrm>
            <a:off x="6227764" y="2636839"/>
            <a:ext cx="402866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2</a:t>
            </a:r>
            <a:r>
              <a:rPr lang="zh-CN" altLang="en-US" sz="2200"/>
              <a:t>、</a:t>
            </a:r>
            <a:r>
              <a:rPr lang="en-US" altLang="zh-CN" sz="2200">
                <a:solidFill>
                  <a:srgbClr val="FF0000"/>
                </a:solidFill>
              </a:rPr>
              <a:t>b</a:t>
            </a:r>
            <a:r>
              <a:rPr lang="zh-CN" altLang="en-US" sz="2200"/>
              <a:t>溶液中含有少量的</a:t>
            </a:r>
            <a:r>
              <a:rPr lang="en-US" altLang="zh-CN" sz="2200">
                <a:solidFill>
                  <a:srgbClr val="0000FF"/>
                </a:solidFill>
              </a:rPr>
              <a:t>a</a:t>
            </a:r>
            <a:r>
              <a:rPr lang="zh-CN" altLang="en-US" sz="2200"/>
              <a:t>物质，</a:t>
            </a:r>
          </a:p>
          <a:p>
            <a:r>
              <a:rPr lang="zh-CN" altLang="en-US" sz="2200"/>
              <a:t>怎样提纯</a:t>
            </a:r>
            <a:r>
              <a:rPr lang="en-US" altLang="zh-CN" sz="2200">
                <a:solidFill>
                  <a:srgbClr val="FF0000"/>
                </a:solidFill>
              </a:rPr>
              <a:t>b</a:t>
            </a:r>
            <a:r>
              <a:rPr lang="zh-CN" altLang="en-US" sz="2200"/>
              <a:t>物质？</a:t>
            </a:r>
          </a:p>
        </p:txBody>
      </p:sp>
      <p:sp>
        <p:nvSpPr>
          <p:cNvPr id="63513" name="Text Box 25"/>
          <p:cNvSpPr txBox="1">
            <a:spLocks noChangeArrowheads="1"/>
          </p:cNvSpPr>
          <p:nvPr/>
        </p:nvSpPr>
        <p:spPr bwMode="auto">
          <a:xfrm>
            <a:off x="7842251" y="3481388"/>
            <a:ext cx="701675" cy="4064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趁热</a:t>
            </a:r>
          </a:p>
        </p:txBody>
      </p:sp>
      <p:sp>
        <p:nvSpPr>
          <p:cNvPr id="63514" name="Text Box 26"/>
          <p:cNvSpPr txBox="1">
            <a:spLocks noChangeArrowheads="1"/>
          </p:cNvSpPr>
          <p:nvPr/>
        </p:nvSpPr>
        <p:spPr bwMode="auto">
          <a:xfrm>
            <a:off x="6456363" y="549275"/>
            <a:ext cx="3700462" cy="1339850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c</a:t>
            </a:r>
            <a:r>
              <a:rPr lang="zh-CN" altLang="en-US" sz="2000"/>
              <a:t>、根据曲线的形状可以确定从</a:t>
            </a:r>
          </a:p>
          <a:p>
            <a:pPr>
              <a:spcBef>
                <a:spcPct val="50000"/>
              </a:spcBef>
            </a:pPr>
            <a:r>
              <a:rPr lang="zh-CN" altLang="en-US" sz="2000"/>
              <a:t>      饱和溶液中得到晶体或进行</a:t>
            </a:r>
          </a:p>
          <a:p>
            <a:pPr>
              <a:spcBef>
                <a:spcPct val="50000"/>
              </a:spcBef>
            </a:pPr>
            <a:r>
              <a:rPr lang="zh-CN" altLang="en-US" sz="2000"/>
              <a:t>      混合物分离提纯的方法。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20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/>
      <p:bldP spid="63493" grpId="0" animBg="1"/>
      <p:bldP spid="63494" grpId="0" animBg="1"/>
      <p:bldP spid="63495" grpId="0" animBg="1"/>
      <p:bldP spid="63502" grpId="0" animBg="1"/>
      <p:bldP spid="63503" grpId="0" animBg="1"/>
      <p:bldP spid="63504" grpId="0" animBg="1"/>
      <p:bldP spid="63505" grpId="0" animBg="1"/>
      <p:bldP spid="63506" grpId="0" animBg="1"/>
      <p:bldP spid="63507" grpId="0" animBg="1"/>
      <p:bldP spid="63508" grpId="0" animBg="1"/>
      <p:bldP spid="63509" grpId="0" animBg="1"/>
      <p:bldP spid="63510" grpId="0" animBg="1"/>
      <p:bldP spid="63511" grpId="0" animBg="1"/>
      <p:bldP spid="63513" grpId="0" animBg="1"/>
    </p:bldLst>
  </p:timing>
</p:sld>
</file>

<file path=ppt/theme/theme1.xml><?xml version="1.0" encoding="utf-8"?>
<a:theme xmlns:a="http://schemas.openxmlformats.org/drawingml/2006/main" name="Straight Edge">
  <a:themeElements>
    <a:clrScheme name="Straight Edge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Straight Edg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Straight Edge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ight Edge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ight Edg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ight Edge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Designs\Straight Edge.pot</Template>
  <TotalTime>2622</TotalTime>
  <Words>2169</Words>
  <Application>Microsoft Office PowerPoint</Application>
  <PresentationFormat>宽屏</PresentationFormat>
  <Paragraphs>515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Times New Roman</vt:lpstr>
      <vt:lpstr>Wingdings</vt:lpstr>
      <vt:lpstr>Straight Edge</vt:lpstr>
      <vt:lpstr>位图图像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邓 作逵</cp:lastModifiedBy>
  <cp:revision>195</cp:revision>
  <dcterms:created xsi:type="dcterms:W3CDTF">2004-02-20T00:24:12Z</dcterms:created>
  <dcterms:modified xsi:type="dcterms:W3CDTF">2021-01-19T02:27:41Z</dcterms:modified>
</cp:coreProperties>
</file>