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40"/>
  </p:notesMasterIdLst>
  <p:handoutMasterIdLst>
    <p:handoutMasterId r:id="rId41"/>
  </p:handoutMasterIdLst>
  <p:sldIdLst>
    <p:sldId id="716" r:id="rId3"/>
    <p:sldId id="677" r:id="rId4"/>
    <p:sldId id="678" r:id="rId5"/>
    <p:sldId id="717" r:id="rId6"/>
    <p:sldId id="718" r:id="rId7"/>
    <p:sldId id="719" r:id="rId8"/>
    <p:sldId id="680" r:id="rId9"/>
    <p:sldId id="681" r:id="rId10"/>
    <p:sldId id="720" r:id="rId11"/>
    <p:sldId id="721" r:id="rId12"/>
    <p:sldId id="687" r:id="rId13"/>
    <p:sldId id="723" r:id="rId14"/>
    <p:sldId id="724" r:id="rId15"/>
    <p:sldId id="722" r:id="rId16"/>
    <p:sldId id="725" r:id="rId17"/>
    <p:sldId id="726" r:id="rId18"/>
    <p:sldId id="694" r:id="rId19"/>
    <p:sldId id="727" r:id="rId20"/>
    <p:sldId id="728" r:id="rId21"/>
    <p:sldId id="729" r:id="rId22"/>
    <p:sldId id="730" r:id="rId23"/>
    <p:sldId id="731" r:id="rId24"/>
    <p:sldId id="732" r:id="rId25"/>
    <p:sldId id="697" r:id="rId26"/>
    <p:sldId id="733" r:id="rId27"/>
    <p:sldId id="734" r:id="rId28"/>
    <p:sldId id="735" r:id="rId29"/>
    <p:sldId id="736" r:id="rId30"/>
    <p:sldId id="708" r:id="rId31"/>
    <p:sldId id="742" r:id="rId32"/>
    <p:sldId id="710" r:id="rId33"/>
    <p:sldId id="737" r:id="rId34"/>
    <p:sldId id="738" r:id="rId35"/>
    <p:sldId id="739" r:id="rId36"/>
    <p:sldId id="740" r:id="rId37"/>
    <p:sldId id="741" r:id="rId38"/>
    <p:sldId id="715" r:id="rId3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  <a:srgbClr val="FFCC99"/>
    <a:srgbClr val="FF9900"/>
    <a:srgbClr val="FFFFCC"/>
    <a:srgbClr val="009900"/>
    <a:srgbClr val="CCFFCC"/>
    <a:srgbClr val="99FFCC"/>
    <a:srgbClr val="FF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>
      <p:cViewPr>
        <p:scale>
          <a:sx n="50" d="100"/>
          <a:sy n="50" d="100"/>
        </p:scale>
        <p:origin x="-552" y="-12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B2A5EF98-B029-46D9-A2F0-C0EF64BD0DDA}" type="datetimeFigureOut">
              <a:rPr lang="zh-CN" altLang="en-US"/>
              <a:pPr>
                <a:defRPr/>
              </a:pPr>
              <a:t>2018/11/14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028DBA91-2317-4037-A19E-7C94725FEB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dirty="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04DA2510-30F7-418B-B176-2BF51EC23AD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B3818-DE3A-454B-A06C-765A2D60113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DF411-47D7-4C5A-B8CC-512CA7CCD40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1363D-A096-488A-9264-22CB3FD1168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42EA2-4FD1-4BCF-9F86-E01245E8358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18AF9-884C-459B-BCA2-2DDDB9F2AE9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59EBC-26C0-4C03-999C-2273634F7CB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284D00-CED1-49E2-9D05-5AA7657B6DD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5E389-C864-4690-B5C6-09B094137A6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2DBF9-E965-420D-AB92-C95481B911B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F778C-000C-48D0-B278-A372E4FCC62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0628-679B-4FAF-B3D2-CCC783736A4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620713"/>
            <a:ext cx="8240713" cy="55070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b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b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1F01F750-AA73-492A-99E5-D4577344CD1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8313" y="620713"/>
            <a:ext cx="8229600" cy="720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412875"/>
            <a:ext cx="4038600" cy="47148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412875"/>
            <a:ext cx="4038600" cy="22812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846513"/>
            <a:ext cx="4038600" cy="22812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b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b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E4E447CF-099F-472B-9C6A-EA42F19FD37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8B79A-5A86-4FA5-B5C0-5CEE7FA08D1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D81C3-7ED1-4F9C-A9CC-4478C9A3B37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69A07-6C1F-4C52-A30D-A8644B3DD6E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7D5AF-CB25-455B-A822-0DE479B7C7D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5DFC6-D728-4ACD-899F-53349FE76AB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4EFCD-623F-4C07-9F6B-1B0A5AAEF41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B8454-7933-4B7F-B908-C65661730EE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647762-19B4-4271-A1D0-FB2C490233D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5D25E-7E32-45F1-98CC-C80A6EA3230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41AB1-1CA7-4796-B167-0A17E2BFE18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D03E3-9280-493F-AB60-5FEC9DE8787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620713"/>
            <a:ext cx="8240713" cy="55070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b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b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0C2C55AF-4021-4A06-A74A-8E5E82F31F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8313" y="620713"/>
            <a:ext cx="8229600" cy="720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412875"/>
            <a:ext cx="4038600" cy="47148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412875"/>
            <a:ext cx="4038600" cy="22812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846513"/>
            <a:ext cx="4038600" cy="22812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b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b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DF4F0CFA-8016-41EC-8DB2-5B2310E15E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29" name="标题占位符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30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Tx/>
              <a:buChar char="•"/>
              <a:defRPr sz="1200" dirty="0">
                <a:solidFill>
                  <a:srgbClr val="045C75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1DFA4BBD-4EC6-4D85-AE6B-338F1B7B48A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pic>
        <p:nvPicPr>
          <p:cNvPr id="1034" name="图片 1"/>
          <p:cNvPicPr>
            <a:picLocks noChangeAspect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0" descr="英语周报标志"/>
          <p:cNvPicPr>
            <a:picLocks noChangeAspect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</a:t>
            </a:r>
            <a:r>
              <a:rPr lang="en-US" altLang="zh-CN" dirty="0" smtClean="0">
                <a:solidFill>
                  <a:srgbClr val="5F5F5F"/>
                </a:solidFill>
                <a:latin typeface="Comic Sans MS" panose="030F0702030302020204" pitchFamily="66" charset="0"/>
              </a:rPr>
              <a:t>5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6" r:id="rId2"/>
    <p:sldLayoutId id="2147483675" r:id="rId3"/>
    <p:sldLayoutId id="2147483674" r:id="rId4"/>
    <p:sldLayoutId id="2147483673" r:id="rId5"/>
    <p:sldLayoutId id="2147483672" r:id="rId6"/>
    <p:sldLayoutId id="2147483671" r:id="rId7"/>
    <p:sldLayoutId id="2147483670" r:id="rId8"/>
    <p:sldLayoutId id="2147483669" r:id="rId9"/>
    <p:sldLayoutId id="2147483668" r:id="rId10"/>
    <p:sldLayoutId id="2147483667" r:id="rId11"/>
    <p:sldLayoutId id="2147483689" r:id="rId12"/>
    <p:sldLayoutId id="2147483690" r:id="rId1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5364" name="组合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5365" name="Picture 10" descr="英语周报标志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</a:t>
            </a:r>
            <a:r>
              <a:rPr lang="en-US" altLang="zh-CN" dirty="0" smtClean="0">
                <a:solidFill>
                  <a:srgbClr val="5F5F5F"/>
                </a:solidFill>
                <a:latin typeface="Comic Sans MS" panose="030F0702030302020204" pitchFamily="66" charset="0"/>
              </a:rPr>
              <a:t>5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15367" name="标题占位符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5368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Tx/>
              <a:buChar char="•"/>
              <a:defRPr sz="1200" dirty="0">
                <a:solidFill>
                  <a:srgbClr val="045C75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2C8E57B7-0358-4389-8EE0-A093E8CBC47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7" r:id="rId2"/>
    <p:sldLayoutId id="2147483686" r:id="rId3"/>
    <p:sldLayoutId id="2147483685" r:id="rId4"/>
    <p:sldLayoutId id="2147483684" r:id="rId5"/>
    <p:sldLayoutId id="2147483683" r:id="rId6"/>
    <p:sldLayoutId id="2147483682" r:id="rId7"/>
    <p:sldLayoutId id="2147483681" r:id="rId8"/>
    <p:sldLayoutId id="2147483680" r:id="rId9"/>
    <p:sldLayoutId id="2147483679" r:id="rId10"/>
    <p:sldLayoutId id="2147483678" r:id="rId11"/>
    <p:sldLayoutId id="2147483691" r:id="rId12"/>
    <p:sldLayoutId id="2147483692" r:id="rId1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dailygalaxy.com/photos/uncategorized/2007/10/15/space_travel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523875" y="639763"/>
            <a:ext cx="7826375" cy="830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5 	</a:t>
            </a: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Visiting the Moon</a:t>
            </a:r>
            <a:endParaRPr lang="en-US" altLang="zh-CN" sz="4800" b="1" dirty="0">
              <a:solidFill>
                <a:srgbClr val="0000FF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082" name="Picture 11" descr="Space_travel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3838" y="2844800"/>
            <a:ext cx="5284787" cy="303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62999"/>
              </a:srgbClr>
            </a:outerShdw>
          </a:effectLst>
        </p:spPr>
      </p:pic>
      <p:pic>
        <p:nvPicPr>
          <p:cNvPr id="31747" name="Picture 11" descr="5101"/>
          <p:cNvPicPr>
            <a:picLocks noChangeAspect="1"/>
          </p:cNvPicPr>
          <p:nvPr/>
        </p:nvPicPr>
        <p:blipFill>
          <a:blip r:embed="rId4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13050" y="2201863"/>
            <a:ext cx="1747838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Box 6"/>
          <p:cNvSpPr txBox="1">
            <a:spLocks noChangeArrowheads="1"/>
          </p:cNvSpPr>
          <p:nvPr/>
        </p:nvSpPr>
        <p:spPr bwMode="auto">
          <a:xfrm>
            <a:off x="5307013" y="1743075"/>
            <a:ext cx="2941637" cy="8286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Grammar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</p:spPr>
      </p:cxnSp>
      <p:cxnSp>
        <p:nvCxnSpPr>
          <p:cNvPr id="54286" name="直接连接符 8"/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</p:spPr>
      </p:cxnSp>
      <p:cxnSp>
        <p:nvCxnSpPr>
          <p:cNvPr id="54289" name="直接连接符 8"/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</p:spPr>
      </p:cxnSp>
      <p:cxnSp>
        <p:nvCxnSpPr>
          <p:cNvPr id="54292" name="直接连接符 8"/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rgbClr val="404040"/>
                </a:solidFill>
                <a:latin typeface="Bodoni MT Black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rgbClr val="404040"/>
                </a:solidFill>
                <a:latin typeface="Bodoni MT Black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rgbClr val="404040"/>
                </a:solidFill>
                <a:latin typeface="Bodoni MT Black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rgbClr val="404040"/>
                </a:solidFill>
                <a:latin typeface="Bodoni MT Black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/>
            </a:endParaRPr>
          </a:p>
        </p:txBody>
      </p:sp>
      <p:sp>
        <p:nvSpPr>
          <p:cNvPr id="32789" name="TextBox 32"/>
          <p:cNvSpPr txBox="1">
            <a:spLocks noChangeArrowheads="1"/>
          </p:cNvSpPr>
          <p:nvPr/>
        </p:nvSpPr>
        <p:spPr bwMode="auto"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latin typeface="宋体" charset="-122"/>
              </a:rPr>
              <a:t>目录</a:t>
            </a:r>
          </a:p>
        </p:txBody>
      </p:sp>
      <p:sp>
        <p:nvSpPr>
          <p:cNvPr id="36" name="TextBox 27"/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Times New Roman" pitchFamily="18" charset="0"/>
                <a:ea typeface="微软雅黑" pitchFamily="34" charset="-122"/>
              </a:rPr>
              <a:t>Lead-in</a:t>
            </a:r>
            <a:endParaRPr lang="zh-CN" altLang="en-US" sz="2800" b="1">
              <a:latin typeface="Times New Roman" pitchFamily="18" charset="0"/>
              <a:ea typeface="微软雅黑" pitchFamily="34" charset="-122"/>
            </a:endParaRPr>
          </a:p>
        </p:txBody>
      </p:sp>
      <p:sp>
        <p:nvSpPr>
          <p:cNvPr id="46" name="TextBox 27"/>
          <p:cNvSpPr txBox="1">
            <a:spLocks noChangeArrowheads="1"/>
          </p:cNvSpPr>
          <p:nvPr/>
        </p:nvSpPr>
        <p:spPr bwMode="auto"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Times New Roman" pitchFamily="18" charset="0"/>
                <a:ea typeface="微软雅黑" pitchFamily="34" charset="-122"/>
              </a:rPr>
              <a:t>While-Learning</a:t>
            </a:r>
            <a:endParaRPr lang="zh-CN" altLang="en-US" sz="2800" b="1">
              <a:latin typeface="Times New Roman" pitchFamily="18" charset="0"/>
              <a:ea typeface="微软雅黑" pitchFamily="34" charset="-122"/>
            </a:endParaRPr>
          </a:p>
        </p:txBody>
      </p:sp>
      <p:sp>
        <p:nvSpPr>
          <p:cNvPr id="47" name="TextBox 27"/>
          <p:cNvSpPr txBox="1">
            <a:spLocks noChangeArrowheads="1"/>
          </p:cNvSpPr>
          <p:nvPr/>
        </p:nvSpPr>
        <p:spPr bwMode="auto"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Times New Roman" pitchFamily="18" charset="0"/>
                <a:ea typeface="微软雅黑" pitchFamily="34" charset="-122"/>
              </a:rPr>
              <a:t>Post-Learning</a:t>
            </a:r>
            <a:endParaRPr lang="zh-CN" altLang="en-US" sz="2800" b="1">
              <a:latin typeface="Times New Roman" pitchFamily="18" charset="0"/>
              <a:ea typeface="微软雅黑" pitchFamily="34" charset="-122"/>
            </a:endParaRPr>
          </a:p>
        </p:txBody>
      </p:sp>
      <p:sp>
        <p:nvSpPr>
          <p:cNvPr id="49" name="TextBox 27"/>
          <p:cNvSpPr txBox="1">
            <a:spLocks noChangeArrowheads="1"/>
          </p:cNvSpPr>
          <p:nvPr/>
        </p:nvSpPr>
        <p:spPr bwMode="auto"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Times New Roman" pitchFamily="18" charset="0"/>
                <a:ea typeface="微软雅黑" pitchFamily="34" charset="-122"/>
              </a:rPr>
              <a:t>Review</a:t>
            </a:r>
            <a:endParaRPr lang="zh-CN" altLang="en-US" sz="2800" b="1">
              <a:latin typeface="Times New Roman" pitchFamily="18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794" name="TextBox 4"/>
          <p:cNvSpPr txBox="1">
            <a:spLocks noChangeArrowheads="1"/>
          </p:cNvSpPr>
          <p:nvPr/>
        </p:nvSpPr>
        <p:spPr bwMode="auto"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omic Sans MS" pitchFamily="66" charset="0"/>
                <a:ea typeface="微软雅黑" pitchFamily="34" charset="-122"/>
              </a:rPr>
              <a:t>Part I Lead-in</a:t>
            </a:r>
            <a:endParaRPr lang="zh-CN" altLang="en-US" sz="4000" b="1">
              <a:latin typeface="Comic Sans MS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58800"/>
            <a:ext cx="7920038" cy="709613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3200" kern="1200" dirty="0">
                <a:solidFill>
                  <a:schemeClr val="tx1"/>
                </a:solidFill>
              </a:rPr>
              <a:t>What </a:t>
            </a:r>
            <a:r>
              <a:rPr lang="zh-CN" altLang="en-US" sz="3200" u="sng" kern="1200" dirty="0">
                <a:solidFill>
                  <a:schemeClr val="tx1"/>
                </a:solidFill>
              </a:rPr>
              <a:t>will</a:t>
            </a:r>
            <a:r>
              <a:rPr lang="zh-CN" altLang="en-US" sz="3200" kern="1200" dirty="0">
                <a:solidFill>
                  <a:schemeClr val="tx1"/>
                </a:solidFill>
              </a:rPr>
              <a:t> the weather </a:t>
            </a:r>
            <a:r>
              <a:rPr lang="zh-CN" altLang="en-US" sz="3200" u="sng" kern="1200" dirty="0">
                <a:solidFill>
                  <a:schemeClr val="tx1"/>
                </a:solidFill>
              </a:rPr>
              <a:t>be</a:t>
            </a:r>
            <a:r>
              <a:rPr lang="zh-CN" altLang="en-US" sz="3200" kern="1200" dirty="0">
                <a:solidFill>
                  <a:schemeClr val="tx1"/>
                </a:solidFill>
              </a:rPr>
              <a:t> </a:t>
            </a:r>
            <a:r>
              <a:rPr lang="en-US" sz="3200" kern="1200" dirty="0">
                <a:solidFill>
                  <a:schemeClr val="tx1"/>
                </a:solidFill>
              </a:rPr>
              <a:t>like tomorrow?</a:t>
            </a:r>
            <a:endParaRPr lang="zh-CN" altLang="en-US" sz="3200" kern="1200" dirty="0">
              <a:solidFill>
                <a:schemeClr val="tx1"/>
              </a:solidFill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755650" y="1409700"/>
            <a:ext cx="6545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latin typeface="Times New Roman" pitchFamily="18" charset="0"/>
              </a:rPr>
              <a:t>It </a:t>
            </a:r>
            <a:r>
              <a:rPr lang="zh-CN" altLang="en-US" sz="3200" u="sng">
                <a:solidFill>
                  <a:srgbClr val="FF0000"/>
                </a:solidFill>
                <a:latin typeface="Times New Roman" pitchFamily="18" charset="0"/>
              </a:rPr>
              <a:t>will rain</a:t>
            </a:r>
            <a:r>
              <a:rPr lang="zh-CN" altLang="en-US" sz="3200">
                <a:solidFill>
                  <a:srgbClr val="FF0000"/>
                </a:solidFill>
                <a:latin typeface="Times New Roman" pitchFamily="18" charset="0"/>
              </a:rPr>
              <a:t>./ It </a:t>
            </a:r>
            <a:r>
              <a:rPr lang="zh-CN" altLang="en-US" sz="3200" u="sng">
                <a:solidFill>
                  <a:srgbClr val="FF0000"/>
                </a:solidFill>
                <a:latin typeface="Times New Roman" pitchFamily="18" charset="0"/>
              </a:rPr>
              <a:t>will be</a:t>
            </a:r>
            <a:r>
              <a:rPr lang="zh-CN" altLang="en-US" sz="3200">
                <a:solidFill>
                  <a:srgbClr val="FF0000"/>
                </a:solidFill>
                <a:latin typeface="Times New Roman" pitchFamily="18" charset="0"/>
              </a:rPr>
              <a:t> rainy.</a:t>
            </a:r>
          </a:p>
        </p:txBody>
      </p:sp>
      <p:pic>
        <p:nvPicPr>
          <p:cNvPr id="34819" name="Picture 8" descr="20140501192352_iSQdB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7525" y="2205038"/>
            <a:ext cx="5327650" cy="362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796925" y="620713"/>
            <a:ext cx="7777163" cy="649287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3200" kern="1200" dirty="0">
                <a:solidFill>
                  <a:schemeClr val="tx1"/>
                </a:solidFill>
              </a:rPr>
              <a:t>How old </a:t>
            </a:r>
            <a:r>
              <a:rPr lang="zh-CN" altLang="en-US" sz="3200" u="sng" kern="1200" dirty="0">
                <a:solidFill>
                  <a:schemeClr val="tx1"/>
                </a:solidFill>
              </a:rPr>
              <a:t>will</a:t>
            </a:r>
            <a:r>
              <a:rPr lang="zh-CN" altLang="en-US" sz="3200" kern="1200" dirty="0">
                <a:solidFill>
                  <a:schemeClr val="tx1"/>
                </a:solidFill>
              </a:rPr>
              <a:t> the baby </a:t>
            </a:r>
            <a:r>
              <a:rPr lang="zh-CN" altLang="en-US" sz="3200" u="sng" kern="1200" dirty="0">
                <a:solidFill>
                  <a:schemeClr val="tx1"/>
                </a:solidFill>
              </a:rPr>
              <a:t>be</a:t>
            </a:r>
            <a:r>
              <a:rPr lang="zh-CN" altLang="en-US" sz="3200" kern="1200" dirty="0">
                <a:solidFill>
                  <a:schemeClr val="tx1"/>
                </a:solidFill>
              </a:rPr>
              <a:t> next week?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796925" y="1560513"/>
            <a:ext cx="64817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latin typeface="Times New Roman" pitchFamily="18" charset="0"/>
              </a:rPr>
              <a:t>She </a:t>
            </a:r>
            <a:r>
              <a:rPr lang="zh-CN" altLang="en-US" sz="3200" u="sng">
                <a:solidFill>
                  <a:srgbClr val="FF0000"/>
                </a:solidFill>
                <a:latin typeface="Times New Roman" pitchFamily="18" charset="0"/>
              </a:rPr>
              <a:t>will be</a:t>
            </a:r>
            <a:r>
              <a:rPr lang="zh-CN" altLang="en-US" sz="3200">
                <a:solidFill>
                  <a:srgbClr val="FF0000"/>
                </a:solidFill>
                <a:latin typeface="Times New Roman" pitchFamily="18" charset="0"/>
              </a:rPr>
              <a:t> one year old.</a:t>
            </a:r>
          </a:p>
        </p:txBody>
      </p:sp>
      <p:pic>
        <p:nvPicPr>
          <p:cNvPr id="35843" name="Picture 6" descr="QQ截图2015072011583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9088" y="2349500"/>
            <a:ext cx="5430837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1484313"/>
            <a:ext cx="3743325" cy="1439862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ct val="115000"/>
              </a:lnSpc>
              <a:spcAft>
                <a:spcPts val="0"/>
              </a:spcAft>
              <a:defRPr/>
            </a:pPr>
            <a:r>
              <a:rPr lang="zh-CN" altLang="en-US" sz="3200" kern="1200" dirty="0">
                <a:solidFill>
                  <a:schemeClr val="tx1"/>
                </a:solidFill>
              </a:rPr>
              <a:t>What </a:t>
            </a:r>
            <a:r>
              <a:rPr lang="zh-CN" altLang="en-US" sz="3200" u="sng" kern="1200" dirty="0">
                <a:solidFill>
                  <a:schemeClr val="tx1"/>
                </a:solidFill>
              </a:rPr>
              <a:t>will</a:t>
            </a:r>
            <a:r>
              <a:rPr lang="zh-CN" altLang="en-US" sz="3200" kern="1200" dirty="0">
                <a:solidFill>
                  <a:schemeClr val="tx1"/>
                </a:solidFill>
              </a:rPr>
              <a:t> he </a:t>
            </a:r>
            <a:r>
              <a:rPr lang="zh-CN" altLang="en-US" sz="3200" u="sng" kern="1200" dirty="0">
                <a:solidFill>
                  <a:schemeClr val="tx1"/>
                </a:solidFill>
              </a:rPr>
              <a:t>do</a:t>
            </a:r>
            <a:r>
              <a:rPr lang="en-US" sz="3200" u="sng" kern="1200" dirty="0">
                <a:solidFill>
                  <a:schemeClr val="tx1"/>
                </a:solidFill>
              </a:rPr>
              <a:t/>
            </a:r>
            <a:br>
              <a:rPr lang="en-US" sz="3200" u="sng" kern="1200" dirty="0">
                <a:solidFill>
                  <a:schemeClr val="tx1"/>
                </a:solidFill>
              </a:rPr>
            </a:br>
            <a:r>
              <a:rPr lang="zh-CN" altLang="en-US" sz="3200" kern="1200" dirty="0">
                <a:solidFill>
                  <a:schemeClr val="tx1"/>
                </a:solidFill>
              </a:rPr>
              <a:t> next holiday?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95288" y="3354388"/>
            <a:ext cx="37433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latin typeface="Times New Roman" pitchFamily="18" charset="0"/>
              </a:rPr>
              <a:t>He </a:t>
            </a:r>
            <a:r>
              <a:rPr lang="zh-CN" altLang="en-US" sz="3200" u="sng">
                <a:solidFill>
                  <a:srgbClr val="FF0000"/>
                </a:solidFill>
                <a:latin typeface="Times New Roman" pitchFamily="18" charset="0"/>
              </a:rPr>
              <a:t>will go</a:t>
            </a:r>
            <a:r>
              <a:rPr lang="zh-CN" altLang="en-US" sz="3200">
                <a:solidFill>
                  <a:srgbClr val="FF0000"/>
                </a:solidFill>
                <a:latin typeface="Times New Roman" pitchFamily="18" charset="0"/>
              </a:rPr>
              <a:t> fishing.</a:t>
            </a:r>
          </a:p>
        </p:txBody>
      </p:sp>
      <p:pic>
        <p:nvPicPr>
          <p:cNvPr id="36867" name="Picture 4" descr="QQ截图2012082116555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6100" y="1000125"/>
            <a:ext cx="3671888" cy="485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7890" name="TextBox 4"/>
          <p:cNvSpPr txBox="1">
            <a:spLocks noChangeArrowheads="1"/>
          </p:cNvSpPr>
          <p:nvPr/>
        </p:nvSpPr>
        <p:spPr bwMode="auto"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omic Sans MS" pitchFamily="66" charset="0"/>
                <a:ea typeface="微软雅黑" pitchFamily="34" charset="-122"/>
              </a:rPr>
              <a:t>Part II While-Learning</a:t>
            </a:r>
            <a:endParaRPr lang="zh-CN" altLang="en-US" sz="4000" b="1">
              <a:latin typeface="Comic Sans MS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图片 4" descr="看书_副本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83225" y="3136900"/>
            <a:ext cx="2836863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4" name="TextBox 12"/>
          <p:cNvSpPr txBox="1">
            <a:spLocks noChangeArrowheads="1"/>
          </p:cNvSpPr>
          <p:nvPr/>
        </p:nvSpPr>
        <p:spPr bwMode="auto">
          <a:xfrm>
            <a:off x="733425" y="1293813"/>
            <a:ext cx="5988050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5400">
                <a:solidFill>
                  <a:srgbClr val="0000FF"/>
                </a:solidFill>
                <a:latin typeface="Comic Sans MS" pitchFamily="66" charset="0"/>
              </a:rPr>
              <a:t>Grammar A</a:t>
            </a:r>
          </a:p>
          <a:p>
            <a:pPr algn="ctr"/>
            <a:r>
              <a:rPr lang="en-US" altLang="zh-CN" sz="5400">
                <a:solidFill>
                  <a:srgbClr val="0070C0"/>
                </a:solidFill>
                <a:latin typeface="Comic Sans MS" pitchFamily="66" charset="0"/>
                <a:sym typeface="+mn-ea"/>
              </a:rPr>
              <a:t> The simple future tense (will)</a:t>
            </a:r>
            <a:endParaRPr lang="en-US" altLang="zh-CN" sz="5400">
              <a:solidFill>
                <a:srgbClr val="0070C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1" descr="QQ截图2015072013352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3838" y="4129088"/>
            <a:ext cx="8802687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295775" y="1654175"/>
            <a:ext cx="4083050" cy="720725"/>
          </a:xfr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3000" kern="1200" dirty="0">
                <a:solidFill>
                  <a:schemeClr val="tx1"/>
                </a:solidFill>
              </a:rPr>
              <a:t>Things to remember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295775" y="2859088"/>
            <a:ext cx="3375025" cy="1081087"/>
          </a:xfrm>
        </p:spPr>
        <p:txBody>
          <a:bodyPr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GB" altLang="en-US" sz="3000" b="1" kern="1200" dirty="0"/>
              <a:t>we will =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GB" altLang="en-US" sz="3000" b="1" kern="1200" dirty="0"/>
              <a:t>we will not = </a:t>
            </a:r>
            <a:endParaRPr lang="en-US" sz="3000" b="1" kern="1200" dirty="0"/>
          </a:p>
        </p:txBody>
      </p:sp>
      <p:sp>
        <p:nvSpPr>
          <p:cNvPr id="14342" name="Oval 6"/>
          <p:cNvSpPr>
            <a:spLocks noChangeArrowheads="1"/>
          </p:cNvSpPr>
          <p:nvPr/>
        </p:nvSpPr>
        <p:spPr bwMode="auto">
          <a:xfrm>
            <a:off x="1825625" y="4678363"/>
            <a:ext cx="1728788" cy="576262"/>
          </a:xfrm>
          <a:prstGeom prst="ellips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 sz="2800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14343" name="Oval 7"/>
          <p:cNvSpPr>
            <a:spLocks noChangeArrowheads="1"/>
          </p:cNvSpPr>
          <p:nvPr/>
        </p:nvSpPr>
        <p:spPr bwMode="auto">
          <a:xfrm>
            <a:off x="5983288" y="5110163"/>
            <a:ext cx="812800" cy="433387"/>
          </a:xfrm>
          <a:prstGeom prst="ellips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 sz="2800">
              <a:solidFill>
                <a:srgbClr val="FF3300"/>
              </a:solidFill>
              <a:latin typeface="Times New Roman" pitchFamily="18" charset="0"/>
            </a:endParaRPr>
          </a:p>
        </p:txBody>
      </p:sp>
      <p:pic>
        <p:nvPicPr>
          <p:cNvPr id="40966" name="Picture 8" descr="图片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3838" y="663575"/>
            <a:ext cx="3933825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6146800" y="2781300"/>
            <a:ext cx="10033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we'll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6442075" y="3417888"/>
            <a:ext cx="18542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we won't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bldLvl="0" animBg="1"/>
      <p:bldP spid="14343" grpId="0" bldLvl="0" animBg="1"/>
      <p:bldP spid="14345" grpId="0"/>
      <p:bldP spid="143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>
          <a:xfrm>
            <a:off x="1582738" y="598488"/>
            <a:ext cx="5978525" cy="1033462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en-US" sz="3600" b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Summary</a:t>
            </a:r>
            <a:br>
              <a:rPr lang="en-US" sz="3600" b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</a:br>
            <a:r>
              <a:rPr lang="en-US" sz="2800" b="1">
                <a:solidFill>
                  <a:srgbClr val="0070C0"/>
                </a:solidFill>
                <a:cs typeface="+mn-cs"/>
                <a:sym typeface="+mn-ea"/>
              </a:rPr>
              <a:t>The simple future tense (will)</a:t>
            </a:r>
            <a:endParaRPr lang="zh-CN" altLang="en-US" sz="2800" b="1">
              <a:solidFill>
                <a:srgbClr val="0070C0"/>
              </a:solidFill>
              <a:cs typeface="+mn-cs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55650" y="2171700"/>
            <a:ext cx="7561263" cy="341630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defRPr/>
            </a:pPr>
            <a:r>
              <a:rPr lang="en-US" altLang="zh-CN" sz="2800" b="1" dirty="0">
                <a:latin typeface="Times New Roman" panose="02020603050405020304" pitchFamily="18" charset="0"/>
                <a:ea typeface="楷体_GB2312" panose="02010609030101010101" charset="-122"/>
                <a:sym typeface="+mn-ea"/>
              </a:rPr>
              <a:t>        </a:t>
            </a:r>
            <a:r>
              <a:rPr lang="zh-CN" altLang="en-US" sz="3000" b="1" dirty="0">
                <a:latin typeface="Times New Roman" panose="02020603050405020304" pitchFamily="18" charset="0"/>
                <a:ea typeface="楷体_GB2312" panose="02010609030101010101" charset="-122"/>
                <a:sym typeface="+mn-ea"/>
              </a:rPr>
              <a:t>一般将来时表示一个将要发生的动作或状态。常与表示将来的时间状语连用，如：</a:t>
            </a:r>
          </a:p>
          <a:p>
            <a:pPr>
              <a:lnSpc>
                <a:spcPct val="120000"/>
              </a:lnSpc>
              <a:defRPr/>
            </a:pP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tomorrow; the day after tomorrow; next week/month/year; in three days</a:t>
            </a:r>
            <a:r>
              <a:rPr lang="zh-CN" altLang="en-US" sz="30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等。</a:t>
            </a:r>
            <a:r>
              <a:rPr lang="en-US" altLang="zh-CN" sz="30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  <a:defRPr/>
            </a:pPr>
            <a:r>
              <a:rPr lang="en-US" altLang="zh-CN" sz="30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   will </a:t>
            </a:r>
            <a:r>
              <a:rPr lang="zh-CN" altLang="en-US" sz="30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引导的</a:t>
            </a:r>
            <a:r>
              <a:rPr lang="zh-CN" altLang="en-US" sz="3000" b="1" dirty="0">
                <a:latin typeface="Times New Roman" panose="02020603050405020304" pitchFamily="18" charset="0"/>
                <a:ea typeface="方正硬笔楷书简体" pitchFamily="1" charset="-122"/>
                <a:sym typeface="+mn-ea"/>
              </a:rPr>
              <a:t>一般将来时，</a:t>
            </a:r>
            <a:r>
              <a:rPr lang="zh-CN" altLang="en-US" sz="30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基本结构：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will + </a:t>
            </a: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动词原形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65125" y="692150"/>
            <a:ext cx="7907338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latin typeface="Times New Roman" pitchFamily="18" charset="0"/>
                <a:sym typeface="+mn-ea"/>
              </a:rPr>
              <a:t>肯定句：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主语</a:t>
            </a:r>
            <a:r>
              <a:rPr lang="en-US" altLang="zh-CN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+ will +</a:t>
            </a:r>
            <a:r>
              <a:rPr lang="zh-CN" altLang="en-US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动词原形</a:t>
            </a:r>
            <a:r>
              <a:rPr lang="en-US" altLang="zh-CN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+</a:t>
            </a:r>
            <a:r>
              <a:rPr lang="zh-CN" altLang="en-US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（宾语）</a:t>
            </a:r>
            <a:r>
              <a:rPr lang="en-US" altLang="zh-CN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+</a:t>
            </a:r>
            <a:r>
              <a:rPr lang="zh-CN" altLang="en-US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其他</a:t>
            </a:r>
            <a:endParaRPr lang="zh-CN" altLang="en-US" sz="3000">
              <a:solidFill>
                <a:srgbClr val="A50021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>
                <a:latin typeface="Times New Roman" pitchFamily="18" charset="0"/>
                <a:sym typeface="+mn-ea"/>
              </a:rPr>
              <a:t>我明天要去游泳。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  <a:sym typeface="+mn-ea"/>
              </a:rPr>
              <a:t>I will go swimming tomorrow.</a:t>
            </a:r>
            <a:endParaRPr lang="en-US" altLang="zh-CN" sz="3000">
              <a:solidFill>
                <a:srgbClr val="FF33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latin typeface="Times New Roman" pitchFamily="18" charset="0"/>
                <a:sym typeface="+mn-ea"/>
              </a:rPr>
              <a:t>否定句：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在</a:t>
            </a:r>
            <a:r>
              <a:rPr lang="en-US" altLang="zh-CN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will  </a:t>
            </a:r>
            <a:r>
              <a:rPr lang="zh-CN" altLang="en-US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的后面加</a:t>
            </a:r>
            <a:r>
              <a:rPr lang="en-US" altLang="zh-CN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not</a:t>
            </a:r>
            <a:r>
              <a:rPr lang="zh-CN" altLang="en-US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即可。</a:t>
            </a:r>
            <a:r>
              <a:rPr lang="en-US" altLang="zh-CN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will not </a:t>
            </a:r>
            <a:r>
              <a:rPr lang="zh-CN" altLang="en-US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可缩写为 </a:t>
            </a:r>
            <a:r>
              <a:rPr lang="en-US" altLang="zh-CN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won't</a:t>
            </a:r>
            <a:endParaRPr lang="en-US" altLang="zh-CN" sz="3000">
              <a:solidFill>
                <a:srgbClr val="A50021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>
                <a:latin typeface="Times New Roman" pitchFamily="18" charset="0"/>
                <a:sym typeface="+mn-ea"/>
              </a:rPr>
              <a:t>我明天不会去游泳。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  <a:sym typeface="+mn-ea"/>
              </a:rPr>
              <a:t>I won't go swimming tomorrow.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60363" y="992188"/>
            <a:ext cx="7980362" cy="503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latin typeface="Times New Roman" pitchFamily="18" charset="0"/>
                <a:sym typeface="+mn-ea"/>
              </a:rPr>
              <a:t>一般疑问句：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把will 提到句子主语之前，结尾变问号。</a:t>
            </a:r>
            <a:endParaRPr lang="en-US" altLang="zh-CN" sz="3000">
              <a:solidFill>
                <a:srgbClr val="A50021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>
                <a:latin typeface="Times New Roman" pitchFamily="18" charset="0"/>
                <a:sym typeface="+mn-ea"/>
              </a:rPr>
              <a:t>你明天会去游泳吗？</a:t>
            </a:r>
            <a:endParaRPr lang="zh-CN" altLang="en-US" sz="3000">
              <a:latin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  <a:sym typeface="+mn-ea"/>
              </a:rPr>
              <a:t>Will you go swimming tomorrow?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latin typeface="Times New Roman" pitchFamily="18" charset="0"/>
                <a:sym typeface="+mn-ea"/>
              </a:rPr>
              <a:t>肯定回答：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Yes, 主语+will.</a:t>
            </a:r>
            <a:endParaRPr lang="zh-CN" altLang="en-US" sz="3000" b="1">
              <a:latin typeface="Times New Roman" pitchFamily="18" charset="0"/>
              <a:sym typeface="+mn-ea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latin typeface="Times New Roman" pitchFamily="18" charset="0"/>
                <a:sym typeface="+mn-ea"/>
              </a:rPr>
              <a:t>否定回答：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No, 主语+won't.</a:t>
            </a:r>
            <a:endParaRPr lang="zh-CN" altLang="en-US" sz="3000">
              <a:solidFill>
                <a:srgbClr val="FF0000"/>
              </a:solidFill>
              <a:latin typeface="Times New Roman" pitchFamily="18" charset="0"/>
              <a:sym typeface="+mn-ea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814763" y="3875088"/>
            <a:ext cx="3021012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latin typeface="Times New Roman" pitchFamily="18" charset="0"/>
              </a:rPr>
              <a:t>是的，我会去。</a:t>
            </a:r>
          </a:p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Yes, I will.</a:t>
            </a:r>
          </a:p>
          <a:p>
            <a:r>
              <a:rPr lang="zh-CN" altLang="en-US" sz="3000">
                <a:latin typeface="Times New Roman" pitchFamily="18" charset="0"/>
              </a:rPr>
              <a:t>不，我不会去。</a:t>
            </a:r>
          </a:p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No, I won't.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71" name="Group 11"/>
          <p:cNvGraphicFramePr>
            <a:graphicFrameLocks noGrp="1"/>
          </p:cNvGraphicFramePr>
          <p:nvPr>
            <p:ph idx="4294967295"/>
          </p:nvPr>
        </p:nvGraphicFramePr>
        <p:xfrm>
          <a:off x="431800" y="2347913"/>
          <a:ext cx="7677150" cy="3932237"/>
        </p:xfrm>
        <a:graphic>
          <a:graphicData uri="http://schemas.openxmlformats.org/drawingml/2006/table">
            <a:tbl>
              <a:tblPr/>
              <a:tblGrid>
                <a:gridCol w="7676515"/>
              </a:tblGrid>
              <a:tr h="32389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 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Space Hotel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Come and visit the Space Hotel.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Wonderful views of all of the Earth and the Moon.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Stay for two nights. Only ￥8,000 for a family of three!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Fly from the new space centre.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Call us on 677-9999 or visit our website today: </a:t>
                      </a:r>
                      <a:r>
                        <a:rPr kumimoji="0" lang="zh-CN" altLang="en-US" sz="2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www.thespacehotel.space.com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20" name="Rectangle 9"/>
          <p:cNvSpPr>
            <a:spLocks noGrp="1"/>
          </p:cNvSpPr>
          <p:nvPr>
            <p:ph type="body"/>
          </p:nvPr>
        </p:nvSpPr>
        <p:spPr>
          <a:xfrm>
            <a:off x="333375" y="687388"/>
            <a:ext cx="7440613" cy="155575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  <a:defRPr/>
            </a:pPr>
            <a:r>
              <a:rPr lang="en-US" sz="2800" b="1" i="1" kern="1200">
                <a:solidFill>
                  <a:srgbClr val="0070C0"/>
                </a:solidFill>
              </a:rPr>
              <a:t>Mr Green sees this advertisement. Complete his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sz="2800" b="1" i="1" kern="1200">
                <a:solidFill>
                  <a:srgbClr val="0070C0"/>
                </a:solidFill>
              </a:rPr>
              <a:t>conversation with Mrs Green using will('ll) or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sz="2800" b="1" i="1" kern="1200">
                <a:solidFill>
                  <a:srgbClr val="0070C0"/>
                </a:solidFill>
              </a:rPr>
              <a:t>will not(won't) and the words in brackets.</a:t>
            </a:r>
          </a:p>
        </p:txBody>
      </p:sp>
      <p:pic>
        <p:nvPicPr>
          <p:cNvPr id="4506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00900" y="5764213"/>
            <a:ext cx="1766888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idx="1"/>
          </p:nvPr>
        </p:nvSpPr>
        <p:spPr>
          <a:xfrm>
            <a:off x="522288" y="571500"/>
            <a:ext cx="8064500" cy="5435600"/>
          </a:xfrm>
        </p:spPr>
        <p:txBody>
          <a:bodyPr>
            <a:normAutofit lnSpcReduction="10000"/>
          </a:bodyPr>
          <a:lstStyle/>
          <a:p>
            <a:pPr marL="274320" indent="-274320" eaLnBrk="1" fontAlgn="auto" hangingPunct="1">
              <a:lnSpc>
                <a:spcPct val="105000"/>
              </a:lnSpc>
              <a:spcBef>
                <a:spcPct val="1500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GB" altLang="en-US" sz="3000" kern="1200" dirty="0"/>
              <a:t>Mr Green: </a:t>
            </a:r>
            <a:r>
              <a:rPr lang="en-GB" altLang="en-US" sz="3000" kern="1200" dirty="0" smtClean="0"/>
              <a:t>  Let's </a:t>
            </a:r>
            <a:r>
              <a:rPr lang="en-GB" altLang="en-US" sz="3000" kern="1200" dirty="0"/>
              <a:t>visit the Space Hotel for our   </a:t>
            </a:r>
          </a:p>
          <a:p>
            <a:pPr marL="274320" indent="-274320" eaLnBrk="1" fontAlgn="auto" hangingPunct="1">
              <a:lnSpc>
                <a:spcPct val="105000"/>
              </a:lnSpc>
              <a:spcBef>
                <a:spcPct val="1500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GB" altLang="en-US" sz="3000" kern="1200" dirty="0"/>
              <a:t>                   </a:t>
            </a:r>
            <a:r>
              <a:rPr lang="en-GB" altLang="en-US" sz="3000" kern="1200" dirty="0" smtClean="0"/>
              <a:t> next </a:t>
            </a:r>
            <a:r>
              <a:rPr lang="en-GB" altLang="en-US" sz="3000" kern="1200" dirty="0"/>
              <a:t>holiday!</a:t>
            </a:r>
          </a:p>
          <a:p>
            <a:pPr marL="274320" indent="-274320" eaLnBrk="1" fontAlgn="auto" hangingPunct="1">
              <a:lnSpc>
                <a:spcPct val="105000"/>
              </a:lnSpc>
              <a:spcBef>
                <a:spcPct val="1500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GB" altLang="en-US" sz="3000" kern="1200" dirty="0"/>
              <a:t>Mrs Green: That's</a:t>
            </a:r>
            <a:r>
              <a:rPr lang="zh-CN" altLang="en-US" sz="3000" kern="1200" dirty="0"/>
              <a:t>  </a:t>
            </a:r>
            <a:r>
              <a:rPr lang="en-GB" altLang="en-US" sz="3000" kern="1200" dirty="0"/>
              <a:t> a </a:t>
            </a:r>
            <a:r>
              <a:rPr lang="zh-CN" altLang="en-US" sz="3000" kern="1200" dirty="0"/>
              <a:t>  </a:t>
            </a:r>
            <a:r>
              <a:rPr lang="en-GB" altLang="en-US" sz="3000" kern="1200" dirty="0"/>
              <a:t>good</a:t>
            </a:r>
            <a:r>
              <a:rPr lang="zh-CN" altLang="en-US" sz="3000" kern="1200" dirty="0"/>
              <a:t>  </a:t>
            </a:r>
            <a:r>
              <a:rPr lang="en-GB" altLang="en-US" sz="3000" kern="1200" dirty="0"/>
              <a:t> idea. </a:t>
            </a:r>
            <a:r>
              <a:rPr lang="zh-CN" altLang="en-US" sz="3000" kern="1200" dirty="0"/>
              <a:t>  </a:t>
            </a:r>
            <a:r>
              <a:rPr lang="en-GB" altLang="en-US" sz="3000" kern="1200" dirty="0"/>
              <a:t>What</a:t>
            </a:r>
          </a:p>
          <a:p>
            <a:pPr marL="274320" indent="-274320" eaLnBrk="1" fontAlgn="auto" hangingPunct="1">
              <a:lnSpc>
                <a:spcPct val="105000"/>
              </a:lnSpc>
              <a:spcBef>
                <a:spcPct val="1500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GB" altLang="en-US" sz="3000" kern="1200" dirty="0"/>
              <a:t>                   </a:t>
            </a:r>
            <a:r>
              <a:rPr lang="en-GB" altLang="en-US" sz="3000" kern="1200" dirty="0" smtClean="0"/>
              <a:t> ___________(</a:t>
            </a:r>
            <a:r>
              <a:rPr lang="en-GB" altLang="en-US" sz="3000" kern="1200" dirty="0"/>
              <a:t>we/see) from</a:t>
            </a:r>
            <a:r>
              <a:rPr lang="en-GB" altLang="zh-CN" sz="3000" kern="1200" dirty="0"/>
              <a:t> </a:t>
            </a:r>
            <a:r>
              <a:rPr lang="en-GB" altLang="en-US" sz="3000" kern="1200" dirty="0"/>
              <a:t>there?</a:t>
            </a:r>
          </a:p>
          <a:p>
            <a:pPr marL="274320" indent="-274320" eaLnBrk="1" fontAlgn="auto" hangingPunct="1">
              <a:lnSpc>
                <a:spcPct val="105000"/>
              </a:lnSpc>
              <a:spcBef>
                <a:spcPct val="1500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GB" altLang="en-US" sz="3000" kern="1200" dirty="0"/>
              <a:t>Mr Green: </a:t>
            </a:r>
            <a:r>
              <a:rPr lang="en-GB" altLang="zh-CN" sz="3000" kern="1200" dirty="0"/>
              <a:t>  </a:t>
            </a:r>
            <a:r>
              <a:rPr lang="en-GB" altLang="en-US" sz="3000" kern="1200" dirty="0"/>
              <a:t>______________  (We/see) all of </a:t>
            </a:r>
            <a:r>
              <a:rPr lang="en-GB" altLang="zh-CN" sz="3000" kern="1200" dirty="0"/>
              <a:t>   </a:t>
            </a:r>
          </a:p>
          <a:p>
            <a:pPr marL="274320" indent="-274320" eaLnBrk="1" fontAlgn="auto" hangingPunct="1">
              <a:lnSpc>
                <a:spcPct val="105000"/>
              </a:lnSpc>
              <a:spcBef>
                <a:spcPct val="1500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GB" altLang="zh-CN" sz="3000" kern="1200" dirty="0"/>
              <a:t>                   </a:t>
            </a:r>
            <a:r>
              <a:rPr lang="en-GB" altLang="zh-CN" sz="3000" kern="1200" dirty="0" smtClean="0"/>
              <a:t> </a:t>
            </a:r>
            <a:r>
              <a:rPr lang="en-GB" altLang="en-US" sz="3000" kern="1200" dirty="0" smtClean="0"/>
              <a:t>the  </a:t>
            </a:r>
            <a:r>
              <a:rPr lang="en-GB" altLang="en-US" sz="3000" kern="1200" dirty="0"/>
              <a:t>Earth.</a:t>
            </a:r>
            <a:endParaRPr lang="en-US" altLang="zh-CN" sz="3000" kern="1200" dirty="0"/>
          </a:p>
          <a:p>
            <a:pPr marL="274320" indent="-274320" eaLnBrk="1" fontAlgn="auto" hangingPunct="1">
              <a:lnSpc>
                <a:spcPct val="105000"/>
              </a:lnSpc>
              <a:spcBef>
                <a:spcPct val="1500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GB" altLang="en-US" sz="3000" kern="1200" dirty="0"/>
              <a:t>Mrs Green: __________(we/see) Mars?</a:t>
            </a:r>
          </a:p>
          <a:p>
            <a:pPr marL="274320" indent="-274320" eaLnBrk="1" fontAlgn="auto" hangingPunct="1">
              <a:lnSpc>
                <a:spcPct val="105000"/>
              </a:lnSpc>
              <a:spcBef>
                <a:spcPct val="1500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GB" altLang="en-US" sz="3000" kern="1200" dirty="0"/>
              <a:t>Mr Green: </a:t>
            </a:r>
            <a:r>
              <a:rPr lang="en-GB" altLang="zh-CN" sz="3000" kern="1200" dirty="0"/>
              <a:t> </a:t>
            </a:r>
            <a:r>
              <a:rPr lang="en-GB" altLang="en-US" sz="3000" kern="1200" dirty="0"/>
              <a:t>No, ________________(we/not), </a:t>
            </a:r>
          </a:p>
          <a:p>
            <a:pPr marL="274320" indent="-274320" eaLnBrk="1" fontAlgn="auto" hangingPunct="1">
              <a:lnSpc>
                <a:spcPct val="105000"/>
              </a:lnSpc>
              <a:spcBef>
                <a:spcPct val="1500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GB" altLang="en-US" sz="3000" kern="1200" dirty="0"/>
              <a:t>                 </a:t>
            </a:r>
            <a:r>
              <a:rPr lang="en-GB" altLang="zh-CN" sz="3000" kern="1200" dirty="0"/>
              <a:t> </a:t>
            </a:r>
            <a:r>
              <a:rPr lang="en-GB" altLang="zh-CN" sz="3000" kern="1200" dirty="0" smtClean="0"/>
              <a:t> </a:t>
            </a:r>
            <a:r>
              <a:rPr lang="en-GB" altLang="en-US" sz="3000" kern="1200" dirty="0" smtClean="0"/>
              <a:t>but </a:t>
            </a:r>
            <a:r>
              <a:rPr lang="en-GB" altLang="en-US" sz="3000" kern="1200" dirty="0"/>
              <a:t>_______________   (there/be) </a:t>
            </a:r>
          </a:p>
          <a:p>
            <a:pPr marL="274320" indent="-274320" eaLnBrk="1" fontAlgn="auto" hangingPunct="1">
              <a:lnSpc>
                <a:spcPct val="105000"/>
              </a:lnSpc>
              <a:spcBef>
                <a:spcPct val="1500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GB" altLang="en-US" sz="3000" kern="1200" dirty="0"/>
              <a:t>                </a:t>
            </a:r>
            <a:r>
              <a:rPr lang="en-GB" altLang="zh-CN" sz="3000" kern="1200" dirty="0"/>
              <a:t> </a:t>
            </a:r>
            <a:r>
              <a:rPr lang="en-GB" altLang="en-US" sz="3000" kern="1200" dirty="0"/>
              <a:t> </a:t>
            </a:r>
            <a:r>
              <a:rPr lang="en-GB" altLang="en-US" sz="3000" kern="1200" dirty="0" smtClean="0"/>
              <a:t> wonderful </a:t>
            </a:r>
            <a:r>
              <a:rPr lang="en-GB" altLang="en-US" sz="3000" kern="1200" dirty="0"/>
              <a:t>views of the Moon. </a:t>
            </a:r>
            <a:endParaRPr lang="en-US" sz="3000" kern="1200" dirty="0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466975" y="2109788"/>
            <a:ext cx="24479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>
                <a:solidFill>
                  <a:srgbClr val="FF3300"/>
                </a:solidFill>
                <a:latin typeface="Times New Roman" pitchFamily="18" charset="0"/>
              </a:rPr>
              <a:t>will we see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322513" y="2628900"/>
            <a:ext cx="38163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>
                <a:solidFill>
                  <a:srgbClr val="FF3300"/>
                </a:solidFill>
                <a:latin typeface="Times New Roman" pitchFamily="18" charset="0"/>
              </a:rPr>
              <a:t>We will/We'll see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2324100" y="3638550"/>
            <a:ext cx="244792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>
                <a:solidFill>
                  <a:srgbClr val="FF3300"/>
                </a:solidFill>
                <a:latin typeface="Times New Roman" pitchFamily="18" charset="0"/>
              </a:rPr>
              <a:t>Will we see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3116263" y="4049713"/>
            <a:ext cx="32385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>
                <a:solidFill>
                  <a:srgbClr val="FF3300"/>
                </a:solidFill>
                <a:latin typeface="Times New Roman" pitchFamily="18" charset="0"/>
              </a:rPr>
              <a:t>we will not/won't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2757488" y="4581525"/>
            <a:ext cx="35623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>
                <a:solidFill>
                  <a:srgbClr val="FF3300"/>
                </a:solidFill>
                <a:latin typeface="Times New Roman" pitchFamily="18" charset="0"/>
              </a:rPr>
              <a:t>there will/there'll be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  <p:bldP spid="16391" grpId="0"/>
      <p:bldP spid="1639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/>
          </p:cNvSpPr>
          <p:nvPr>
            <p:ph idx="1"/>
          </p:nvPr>
        </p:nvSpPr>
        <p:spPr>
          <a:xfrm>
            <a:off x="528638" y="1082675"/>
            <a:ext cx="8147050" cy="447675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GB" altLang="en-US" sz="3000" smtClean="0"/>
              <a:t>Mrs Green: How _______________(we/get) 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GB" altLang="en-US" sz="3000" smtClean="0"/>
              <a:t>                    to the hotel?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GB" altLang="en-US" sz="3000" smtClean="0"/>
              <a:t>Mr Green:   _________________(We/fly) up 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GB" altLang="en-US" sz="3000" smtClean="0"/>
              <a:t>                    to the hotel in a spaceship.</a:t>
            </a:r>
            <a:endParaRPr lang="en-GB" altLang="zh-CN" sz="3000" smtClean="0"/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GB" altLang="en-US" sz="3000" smtClean="0"/>
              <a:t>Mrs Green: ______________(Tim/be) with us?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GB" altLang="en-US" sz="3000" smtClean="0"/>
              <a:t>Mr Green:   Oh, yes, let's take him too. 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en-GB" altLang="en-US" sz="3000" smtClean="0"/>
              <a:t>                    _________________(He/enjoy) it. </a:t>
            </a:r>
            <a:endParaRPr lang="zh-CN" altLang="en-US" sz="3000" smtClean="0"/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3492500" y="1154113"/>
            <a:ext cx="24479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>
                <a:solidFill>
                  <a:srgbClr val="FF3300"/>
                </a:solidFill>
                <a:latin typeface="Times New Roman" pitchFamily="18" charset="0"/>
              </a:rPr>
              <a:t>will we get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2592388" y="2306638"/>
            <a:ext cx="406717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>
                <a:solidFill>
                  <a:srgbClr val="FF3300"/>
                </a:solidFill>
                <a:latin typeface="Times New Roman" pitchFamily="18" charset="0"/>
              </a:rPr>
              <a:t>We will/We'll fly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2843213" y="3541713"/>
            <a:ext cx="24479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>
                <a:solidFill>
                  <a:srgbClr val="FF3300"/>
                </a:solidFill>
                <a:latin typeface="Times New Roman" pitchFamily="18" charset="0"/>
              </a:rPr>
              <a:t>Will Tim be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2305050" y="4678363"/>
            <a:ext cx="367347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>
                <a:solidFill>
                  <a:srgbClr val="FF3300"/>
                </a:solidFill>
                <a:latin typeface="Times New Roman" pitchFamily="18" charset="0"/>
              </a:rPr>
              <a:t>He will/He'll enjoy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  <p:bldP spid="17416" grpId="0"/>
      <p:bldP spid="174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extBox 12"/>
          <p:cNvSpPr txBox="1">
            <a:spLocks noChangeArrowheads="1"/>
          </p:cNvSpPr>
          <p:nvPr/>
        </p:nvSpPr>
        <p:spPr bwMode="auto">
          <a:xfrm>
            <a:off x="725488" y="822325"/>
            <a:ext cx="7975600" cy="341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5400">
                <a:solidFill>
                  <a:srgbClr val="0000FF"/>
                </a:solidFill>
                <a:latin typeface="Comic Sans MS" pitchFamily="66" charset="0"/>
              </a:rPr>
              <a:t>Grammar B</a:t>
            </a:r>
          </a:p>
          <a:p>
            <a:pPr algn="ctr"/>
            <a:r>
              <a:rPr lang="en-US" altLang="zh-CN" sz="5400">
                <a:solidFill>
                  <a:srgbClr val="0070C0"/>
                </a:solidFill>
                <a:latin typeface="Comic Sans MS" pitchFamily="66" charset="0"/>
                <a:sym typeface="+mn-ea"/>
              </a:rPr>
              <a:t>The simple future tense(be going to) </a:t>
            </a:r>
            <a:endParaRPr lang="en-US" altLang="zh-CN" sz="5400">
              <a:solidFill>
                <a:srgbClr val="0070C0"/>
              </a:solidFill>
              <a:latin typeface="Comic Sans MS" pitchFamily="66" charset="0"/>
            </a:endParaRPr>
          </a:p>
          <a:p>
            <a:pPr algn="ctr"/>
            <a:r>
              <a:rPr lang="en-US" altLang="zh-CN" sz="5400">
                <a:solidFill>
                  <a:srgbClr val="0000FF"/>
                </a:solidFill>
                <a:latin typeface="Comic Sans MS" pitchFamily="66" charset="0"/>
              </a:rPr>
              <a:t>  </a:t>
            </a:r>
          </a:p>
        </p:txBody>
      </p:sp>
      <p:pic>
        <p:nvPicPr>
          <p:cNvPr id="48130" name="图片 4" descr="阅读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3025" y="3716338"/>
            <a:ext cx="3417888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3997325" y="1341438"/>
            <a:ext cx="5040313" cy="1006475"/>
          </a:xfrm>
        </p:spPr>
        <p:txBody>
          <a:bodyPr>
            <a:noAutofit/>
          </a:bodyPr>
          <a:lstStyle/>
          <a:p>
            <a:pPr eaLnBrk="1" fontAlgn="auto" hangingPunct="1">
              <a:lnSpc>
                <a:spcPct val="115000"/>
              </a:lnSpc>
              <a:spcAft>
                <a:spcPts val="0"/>
              </a:spcAft>
              <a:defRPr/>
            </a:pPr>
            <a:r>
              <a:rPr lang="en-US" sz="3000" b="1" kern="1200" dirty="0">
                <a:solidFill>
                  <a:schemeClr val="tx1"/>
                </a:solidFill>
              </a:rPr>
              <a:t>What </a:t>
            </a:r>
            <a:r>
              <a:rPr lang="en-US" sz="3000" b="1" u="sng" kern="1200" dirty="0">
                <a:solidFill>
                  <a:schemeClr val="tx1"/>
                </a:solidFill>
              </a:rPr>
              <a:t>are</a:t>
            </a:r>
            <a:r>
              <a:rPr lang="en-US" sz="3000" b="1" kern="1200" dirty="0">
                <a:solidFill>
                  <a:schemeClr val="tx1"/>
                </a:solidFill>
              </a:rPr>
              <a:t> they </a:t>
            </a:r>
            <a:r>
              <a:rPr lang="en-US" sz="3000" b="1" u="sng" kern="1200" dirty="0">
                <a:solidFill>
                  <a:schemeClr val="tx1"/>
                </a:solidFill>
              </a:rPr>
              <a:t>going to</a:t>
            </a:r>
            <a:r>
              <a:rPr lang="en-US" sz="3000" b="1" kern="1200" dirty="0">
                <a:solidFill>
                  <a:schemeClr val="tx1"/>
                </a:solidFill>
              </a:rPr>
              <a:t> do next Monday?</a:t>
            </a:r>
          </a:p>
        </p:txBody>
      </p:sp>
      <p:pic>
        <p:nvPicPr>
          <p:cNvPr id="49154" name="Picture 3" descr="basketball match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981075"/>
            <a:ext cx="2881312" cy="4872038"/>
          </a:xfrm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4211638" y="2722563"/>
            <a:ext cx="44624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They </a:t>
            </a:r>
            <a:r>
              <a:rPr lang="en-US" altLang="zh-CN" sz="3000" u="sng">
                <a:solidFill>
                  <a:srgbClr val="FF0000"/>
                </a:solidFill>
                <a:latin typeface="Times New Roman" pitchFamily="18" charset="0"/>
              </a:rPr>
              <a:t>are going to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 play </a:t>
            </a:r>
          </a:p>
          <a:p>
            <a:pPr>
              <a:lnSpc>
                <a:spcPct val="115000"/>
              </a:lnSpc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basketball.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bldLvl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14425" y="622300"/>
            <a:ext cx="7632700" cy="57785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3000" b="1" kern="1200" dirty="0">
                <a:solidFill>
                  <a:schemeClr val="tx1"/>
                </a:solidFill>
              </a:rPr>
              <a:t>What </a:t>
            </a:r>
            <a:r>
              <a:rPr lang="en-US" altLang="zh-CN" sz="3000" b="1" u="sng" kern="1200" dirty="0">
                <a:solidFill>
                  <a:schemeClr val="tx1"/>
                </a:solidFill>
              </a:rPr>
              <a:t>are</a:t>
            </a:r>
            <a:r>
              <a:rPr lang="en-US" altLang="zh-CN" sz="3000" b="1" kern="1200" dirty="0">
                <a:solidFill>
                  <a:schemeClr val="tx1"/>
                </a:solidFill>
              </a:rPr>
              <a:t> you </a:t>
            </a:r>
            <a:r>
              <a:rPr lang="en-US" altLang="zh-CN" sz="3000" b="1" u="sng" kern="1200" dirty="0">
                <a:solidFill>
                  <a:schemeClr val="tx1"/>
                </a:solidFill>
              </a:rPr>
              <a:t>going to</a:t>
            </a:r>
            <a:r>
              <a:rPr lang="en-US" altLang="zh-CN" sz="3000" b="1" kern="1200" dirty="0">
                <a:solidFill>
                  <a:schemeClr val="tx1"/>
                </a:solidFill>
              </a:rPr>
              <a:t> do tomorrow?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114425" y="1490663"/>
            <a:ext cx="7653338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</a:rPr>
              <a:t>I </a:t>
            </a:r>
            <a:r>
              <a:rPr lang="zh-CN" altLang="en-US" sz="3000" u="sng">
                <a:solidFill>
                  <a:srgbClr val="FF0000"/>
                </a:solidFill>
                <a:latin typeface="Times New Roman" pitchFamily="18" charset="0"/>
              </a:rPr>
              <a:t>am going to</a:t>
            </a:r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</a:rPr>
              <a:t> play football.</a:t>
            </a:r>
          </a:p>
        </p:txBody>
      </p:sp>
      <p:pic>
        <p:nvPicPr>
          <p:cNvPr id="50179" name="Picture 4" descr="QQ截图2012082115004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2975" y="2492375"/>
            <a:ext cx="50942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387350" y="1052513"/>
            <a:ext cx="8577263" cy="576262"/>
          </a:xfrm>
        </p:spPr>
        <p:txBody>
          <a:bodyPr>
            <a:noAutofit/>
          </a:bodyPr>
          <a:lstStyle/>
          <a:p>
            <a:pPr eaLnBrk="1" fontAlgn="auto" hangingPunct="1">
              <a:lnSpc>
                <a:spcPct val="115000"/>
              </a:lnSpc>
              <a:spcAft>
                <a:spcPts val="0"/>
              </a:spcAft>
              <a:defRPr/>
            </a:pPr>
            <a:r>
              <a:rPr lang="en-US" sz="3000" b="1" kern="1200" dirty="0">
                <a:solidFill>
                  <a:schemeClr val="tx1"/>
                </a:solidFill>
              </a:rPr>
              <a:t>What </a:t>
            </a:r>
            <a:r>
              <a:rPr lang="en-US" sz="3000" b="1" u="sng" kern="1200" dirty="0">
                <a:solidFill>
                  <a:schemeClr val="tx1"/>
                </a:solidFill>
              </a:rPr>
              <a:t>are</a:t>
            </a:r>
            <a:r>
              <a:rPr lang="en-US" sz="3000" b="1" kern="1200" dirty="0">
                <a:solidFill>
                  <a:schemeClr val="tx1"/>
                </a:solidFill>
              </a:rPr>
              <a:t> the</a:t>
            </a:r>
            <a:r>
              <a:rPr lang="zh-CN" altLang="en-US" sz="3000" b="1" kern="1200" dirty="0">
                <a:solidFill>
                  <a:schemeClr val="tx1"/>
                </a:solidFill>
              </a:rPr>
              <a:t> children</a:t>
            </a:r>
            <a:r>
              <a:rPr lang="en-US" sz="3000" b="1" kern="1200" dirty="0">
                <a:solidFill>
                  <a:schemeClr val="tx1"/>
                </a:solidFill>
              </a:rPr>
              <a:t> </a:t>
            </a:r>
            <a:r>
              <a:rPr lang="en-US" sz="3000" b="1" u="sng" kern="1200" dirty="0">
                <a:solidFill>
                  <a:schemeClr val="tx1"/>
                </a:solidFill>
              </a:rPr>
              <a:t>going to do</a:t>
            </a:r>
            <a:r>
              <a:rPr lang="en-US" sz="3000" b="1" kern="1200" dirty="0">
                <a:solidFill>
                  <a:schemeClr val="tx1"/>
                </a:solidFill>
              </a:rPr>
              <a:t> next Monday?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611188" y="2063750"/>
            <a:ext cx="38893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They </a:t>
            </a:r>
            <a:r>
              <a:rPr lang="en-US" altLang="zh-CN" sz="3000" u="sng">
                <a:solidFill>
                  <a:srgbClr val="FF0000"/>
                </a:solidFill>
                <a:latin typeface="Times New Roman" pitchFamily="18" charset="0"/>
              </a:rPr>
              <a:t>are going to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 </a:t>
            </a:r>
          </a:p>
          <a:p>
            <a:pPr>
              <a:lnSpc>
                <a:spcPct val="115000"/>
              </a:lnSpc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go boating.</a:t>
            </a:r>
          </a:p>
        </p:txBody>
      </p:sp>
      <p:pic>
        <p:nvPicPr>
          <p:cNvPr id="51203" name="Picture 4" descr="QQ截图2012082115023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989138"/>
            <a:ext cx="3816350" cy="393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92125" y="452438"/>
            <a:ext cx="8229600" cy="630237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3000" b="1" kern="1200" dirty="0">
                <a:solidFill>
                  <a:schemeClr val="tx1"/>
                </a:solidFill>
              </a:rPr>
              <a:t>What </a:t>
            </a:r>
            <a:r>
              <a:rPr lang="en-US" altLang="zh-CN" sz="3000" b="1" u="sng" kern="1200" dirty="0">
                <a:solidFill>
                  <a:schemeClr val="tx1"/>
                </a:solidFill>
              </a:rPr>
              <a:t>is</a:t>
            </a:r>
            <a:r>
              <a:rPr lang="en-US" altLang="zh-CN" sz="3000" b="1" kern="1200" dirty="0">
                <a:solidFill>
                  <a:schemeClr val="tx1"/>
                </a:solidFill>
              </a:rPr>
              <a:t> your grandpa </a:t>
            </a:r>
            <a:r>
              <a:rPr lang="en-US" altLang="zh-CN" sz="3000" b="1" u="sng" kern="1200" dirty="0">
                <a:solidFill>
                  <a:schemeClr val="tx1"/>
                </a:solidFill>
              </a:rPr>
              <a:t>going to</a:t>
            </a:r>
            <a:r>
              <a:rPr lang="en-US" altLang="zh-CN" sz="3000" b="1" kern="1200" dirty="0">
                <a:solidFill>
                  <a:schemeClr val="tx1"/>
                </a:solidFill>
              </a:rPr>
              <a:t> do this Sunday?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492125" y="1241425"/>
            <a:ext cx="8050213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He </a:t>
            </a:r>
            <a:r>
              <a:rPr lang="en-US" altLang="zh-CN" sz="3000" u="sng">
                <a:solidFill>
                  <a:srgbClr val="FF0000"/>
                </a:solidFill>
                <a:latin typeface="Times New Roman" pitchFamily="18" charset="0"/>
              </a:rPr>
              <a:t>is going to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 go shopping.</a:t>
            </a:r>
          </a:p>
        </p:txBody>
      </p:sp>
      <p:pic>
        <p:nvPicPr>
          <p:cNvPr id="52227" name="Picture 4" descr="QQ截图2012082115214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60525" y="2205038"/>
            <a:ext cx="5711825" cy="361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93700" y="908050"/>
            <a:ext cx="8281988" cy="1584325"/>
          </a:xfrm>
        </p:spPr>
        <p:txBody>
          <a:bodyPr>
            <a:normAutofit lnSpcReduction="10000"/>
          </a:bodyPr>
          <a:lstStyle/>
          <a:p>
            <a:pPr algn="ctr" eaLnBrk="1" hangingPunct="1">
              <a:buFontTx/>
              <a:buNone/>
              <a:defRPr/>
            </a:pPr>
            <a:r>
              <a:rPr lang="en-US" sz="3600" b="1" kern="1200">
                <a:solidFill>
                  <a:srgbClr val="0070C0"/>
                </a:solidFill>
              </a:rPr>
              <a:t>B The simple future tense(be going to)</a:t>
            </a:r>
          </a:p>
          <a:p>
            <a:pPr eaLnBrk="1" hangingPunct="1">
              <a:buFontTx/>
              <a:buNone/>
              <a:defRPr/>
            </a:pPr>
            <a:r>
              <a:rPr lang="en-US" sz="2800" b="1" i="1" kern="1200">
                <a:solidFill>
                  <a:srgbClr val="0070C0"/>
                </a:solidFill>
              </a:rPr>
              <a:t>We can use the pattern be+going to+a verb to talk </a:t>
            </a:r>
          </a:p>
          <a:p>
            <a:pPr eaLnBrk="1" hangingPunct="1">
              <a:buFontTx/>
              <a:buNone/>
              <a:defRPr/>
            </a:pPr>
            <a:r>
              <a:rPr lang="en-US" sz="2800" b="1" i="1" kern="1200">
                <a:solidFill>
                  <a:srgbClr val="0070C0"/>
                </a:solidFill>
              </a:rPr>
              <a:t>about future plans.</a:t>
            </a:r>
          </a:p>
        </p:txBody>
      </p:sp>
      <p:pic>
        <p:nvPicPr>
          <p:cNvPr id="53250" name="Picture 53" descr="QQ截图2015072014054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700" y="2997200"/>
            <a:ext cx="8281988" cy="133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Picture 54" descr="QQ截图2015072014055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3700" y="4508500"/>
            <a:ext cx="8281988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61" descr="QQ截图2015072014073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900" y="3533775"/>
            <a:ext cx="8532813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4" name="Rectangle 2"/>
          <p:cNvSpPr>
            <a:spLocks noGrp="1"/>
          </p:cNvSpPr>
          <p:nvPr>
            <p:ph type="body" sz="half" idx="1"/>
          </p:nvPr>
        </p:nvSpPr>
        <p:spPr>
          <a:xfrm>
            <a:off x="312738" y="914400"/>
            <a:ext cx="4038600" cy="4714875"/>
          </a:xfrm>
        </p:spPr>
        <p:txBody>
          <a:bodyPr/>
          <a:lstStyle/>
          <a:p>
            <a:pPr eaLnBrk="1" hangingPunct="1"/>
            <a:endParaRPr lang="zh-CN" altLang="en-US" sz="2800" smtClean="0"/>
          </a:p>
          <a:p>
            <a:pPr eaLnBrk="1" hangingPunct="1"/>
            <a:endParaRPr lang="zh-CN" altLang="en-US" sz="2800" smtClean="0"/>
          </a:p>
        </p:txBody>
      </p:sp>
      <p:sp>
        <p:nvSpPr>
          <p:cNvPr id="24631" name="Oval 55"/>
          <p:cNvSpPr>
            <a:spLocks noChangeArrowheads="1"/>
          </p:cNvSpPr>
          <p:nvPr/>
        </p:nvSpPr>
        <p:spPr bwMode="auto">
          <a:xfrm>
            <a:off x="1690688" y="4083050"/>
            <a:ext cx="1800225" cy="576263"/>
          </a:xfrm>
          <a:prstGeom prst="ellips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>
              <a:solidFill>
                <a:srgbClr val="FF3300"/>
              </a:solidFill>
            </a:endParaRPr>
          </a:p>
        </p:txBody>
      </p:sp>
      <p:sp>
        <p:nvSpPr>
          <p:cNvPr id="24632" name="Oval 56"/>
          <p:cNvSpPr>
            <a:spLocks noChangeArrowheads="1"/>
          </p:cNvSpPr>
          <p:nvPr/>
        </p:nvSpPr>
        <p:spPr bwMode="auto">
          <a:xfrm>
            <a:off x="7523163" y="4514850"/>
            <a:ext cx="1081087" cy="576263"/>
          </a:xfrm>
          <a:prstGeom prst="ellips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>
              <a:solidFill>
                <a:srgbClr val="FF3300"/>
              </a:solidFill>
            </a:endParaRPr>
          </a:p>
        </p:txBody>
      </p:sp>
      <p:pic>
        <p:nvPicPr>
          <p:cNvPr id="54277" name="Picture 62" descr="QQ截图2015072014060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2263" y="914400"/>
            <a:ext cx="8426450" cy="163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31" grpId="0" bldLvl="0" animBg="1"/>
      <p:bldP spid="24632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>
          <a:xfrm>
            <a:off x="1023938" y="868363"/>
            <a:ext cx="7096125" cy="1063625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en-US" sz="3600" b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Summary</a:t>
            </a:r>
            <a:br>
              <a:rPr lang="en-US" sz="3600" b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</a:br>
            <a:r>
              <a:rPr lang="en-US" altLang="zh-CN" sz="2800" dirty="0">
                <a:solidFill>
                  <a:srgbClr val="0070C0"/>
                </a:solidFill>
                <a:sym typeface="+mn-ea"/>
              </a:rPr>
              <a:t>The simple future tense(be going to) </a:t>
            </a:r>
            <a:endParaRPr lang="zh-CN" altLang="en-US" sz="2800" b="1">
              <a:solidFill>
                <a:srgbClr val="0070C0"/>
              </a:solidFill>
              <a:cs typeface="+mn-cs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87413" y="2303463"/>
            <a:ext cx="7232650" cy="3414712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   be going to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引导的</a:t>
            </a:r>
            <a:r>
              <a:rPr lang="zh-CN" altLang="en-US" sz="3600" b="1">
                <a:latin typeface="Times New Roman" panose="02020603050405020304" pitchFamily="18" charset="0"/>
                <a:ea typeface="方正硬笔楷书简体" pitchFamily="1" charset="-122"/>
                <a:sym typeface="+mn-ea"/>
              </a:rPr>
              <a:t>一般将来时，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表示一个事先考虑好的意图，相当于“打算、计划、准备”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。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基本结构：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be going to + 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动词原形  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49250" y="955675"/>
            <a:ext cx="7907338" cy="503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latin typeface="Times New Roman" pitchFamily="18" charset="0"/>
                <a:sym typeface="+mn-ea"/>
              </a:rPr>
              <a:t>肯定句：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主语+be going to+动词原+……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>
                <a:latin typeface="Times New Roman" pitchFamily="18" charset="0"/>
                <a:sym typeface="+mn-ea"/>
              </a:rPr>
              <a:t>我明天要去游泳。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  <a:sym typeface="+mn-ea"/>
              </a:rPr>
              <a:t>I am going to go swimming tomorrow.</a:t>
            </a:r>
            <a:endParaRPr lang="en-US" altLang="zh-CN" sz="3000">
              <a:solidFill>
                <a:srgbClr val="FF33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latin typeface="Times New Roman" pitchFamily="18" charset="0"/>
                <a:sym typeface="+mn-ea"/>
              </a:rPr>
              <a:t>否定句：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主语+be not going to +动词原形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>
                <a:latin typeface="Times New Roman" pitchFamily="18" charset="0"/>
                <a:sym typeface="+mn-ea"/>
              </a:rPr>
              <a:t>我明天不会去游泳。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  <a:sym typeface="+mn-ea"/>
              </a:rPr>
              <a:t>I am not going to go swimming tomorrow.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60363" y="992188"/>
            <a:ext cx="7980362" cy="503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latin typeface="Times New Roman" pitchFamily="18" charset="0"/>
                <a:sym typeface="+mn-ea"/>
              </a:rPr>
              <a:t>一般疑问句：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be+主语+going to +动词原形…？</a:t>
            </a:r>
            <a:endParaRPr lang="en-US" altLang="zh-CN" sz="3000">
              <a:solidFill>
                <a:srgbClr val="A50021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>
                <a:latin typeface="Times New Roman" pitchFamily="18" charset="0"/>
                <a:sym typeface="+mn-ea"/>
              </a:rPr>
              <a:t>你明天会去游泳吗？</a:t>
            </a:r>
            <a:endParaRPr lang="zh-CN" altLang="en-US" sz="3000">
              <a:latin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  <a:sym typeface="+mn-ea"/>
              </a:rPr>
              <a:t>Are</a:t>
            </a:r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  <a:sym typeface="+mn-ea"/>
              </a:rPr>
              <a:t> you go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  <a:sym typeface="+mn-ea"/>
              </a:rPr>
              <a:t>ing to go</a:t>
            </a:r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  <a:sym typeface="+mn-ea"/>
              </a:rPr>
              <a:t> swimming tomorrow?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latin typeface="Times New Roman" pitchFamily="18" charset="0"/>
                <a:sym typeface="+mn-ea"/>
              </a:rPr>
              <a:t>肯定回答：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Yes, 主语+be.</a:t>
            </a:r>
            <a:endParaRPr lang="zh-CN" altLang="en-US" sz="3000" b="1">
              <a:latin typeface="Times New Roman" pitchFamily="18" charset="0"/>
              <a:sym typeface="+mn-ea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latin typeface="Times New Roman" pitchFamily="18" charset="0"/>
                <a:sym typeface="+mn-ea"/>
              </a:rPr>
              <a:t>否定回答：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000">
                <a:solidFill>
                  <a:srgbClr val="A50021"/>
                </a:solidFill>
                <a:latin typeface="Times New Roman" pitchFamily="18" charset="0"/>
                <a:sym typeface="+mn-ea"/>
              </a:rPr>
              <a:t>No, 主语+be not.</a:t>
            </a:r>
            <a:endParaRPr lang="zh-CN" altLang="en-US" sz="3000">
              <a:solidFill>
                <a:srgbClr val="FF0000"/>
              </a:solidFill>
              <a:latin typeface="Times New Roman" pitchFamily="18" charset="0"/>
              <a:sym typeface="+mn-ea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814763" y="3875088"/>
            <a:ext cx="3021012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latin typeface="Times New Roman" pitchFamily="18" charset="0"/>
              </a:rPr>
              <a:t>是的，我会去。</a:t>
            </a:r>
          </a:p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Yes, I am.</a:t>
            </a:r>
          </a:p>
          <a:p>
            <a:r>
              <a:rPr lang="zh-CN" altLang="en-US" sz="3000">
                <a:latin typeface="Times New Roman" pitchFamily="18" charset="0"/>
              </a:rPr>
              <a:t>不，我不会去。</a:t>
            </a:r>
          </a:p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No, I am not.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6" descr="图片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29325" y="4508500"/>
            <a:ext cx="3114675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0" name="Rectangle 2"/>
          <p:cNvSpPr>
            <a:spLocks noGrp="1"/>
          </p:cNvSpPr>
          <p:nvPr>
            <p:ph idx="4294967295"/>
          </p:nvPr>
        </p:nvSpPr>
        <p:spPr>
          <a:xfrm>
            <a:off x="0" y="2019300"/>
            <a:ext cx="8135938" cy="410845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10000"/>
              </a:spcBef>
              <a:buFont typeface="Wingdings 2" pitchFamily="18" charset="2"/>
              <a:buNone/>
            </a:pPr>
            <a:r>
              <a:rPr lang="zh-CN" altLang="en-US" sz="3000" b="1" smtClean="0"/>
              <a:t>Mr </a:t>
            </a:r>
            <a:r>
              <a:rPr lang="en-US" altLang="zh-CN" sz="3000" b="1" smtClean="0"/>
              <a:t>Green: </a:t>
            </a:r>
            <a:r>
              <a:rPr lang="en-US" altLang="zh-CN" sz="3000" smtClean="0"/>
              <a:t>Come here, Tim. </a:t>
            </a:r>
            <a:r>
              <a:rPr lang="zh-CN" altLang="en-US" sz="3000" smtClean="0"/>
              <a:t>_______________</a:t>
            </a:r>
          </a:p>
          <a:p>
            <a:pPr eaLnBrk="1" hangingPunct="1">
              <a:lnSpc>
                <a:spcPct val="120000"/>
              </a:lnSpc>
              <a:spcBef>
                <a:spcPct val="10000"/>
              </a:spcBef>
              <a:buFont typeface="Wingdings 2" pitchFamily="18" charset="2"/>
              <a:buNone/>
            </a:pPr>
            <a:r>
              <a:rPr lang="zh-CN" altLang="en-US" sz="3000" smtClean="0"/>
              <a:t>                  (I/tell)   you   somethin</a:t>
            </a:r>
            <a:r>
              <a:rPr lang="en-US" altLang="zh-CN" sz="3000" smtClean="0"/>
              <a:t>g</a:t>
            </a:r>
            <a:r>
              <a:rPr lang="zh-CN" altLang="en-US" sz="3000" smtClean="0"/>
              <a:t>  </a:t>
            </a:r>
            <a:r>
              <a:rPr lang="en-US" altLang="zh-CN" sz="3000" smtClean="0"/>
              <a:t> exciting! </a:t>
            </a:r>
            <a:r>
              <a:rPr lang="zh-CN" altLang="en-US" sz="3000" smtClean="0"/>
              <a:t>   </a:t>
            </a:r>
          </a:p>
          <a:p>
            <a:pPr eaLnBrk="1" hangingPunct="1">
              <a:lnSpc>
                <a:spcPct val="120000"/>
              </a:lnSpc>
              <a:spcBef>
                <a:spcPct val="10000"/>
              </a:spcBef>
              <a:buFont typeface="Wingdings 2" pitchFamily="18" charset="2"/>
              <a:buNone/>
            </a:pPr>
            <a:r>
              <a:rPr lang="zh-CN" altLang="en-US" sz="3000" smtClean="0"/>
              <a:t>                  </a:t>
            </a:r>
            <a:r>
              <a:rPr lang="en-US" altLang="zh-CN" sz="3000" smtClean="0"/>
              <a:t>_________________ (We/have) a  </a:t>
            </a:r>
          </a:p>
          <a:p>
            <a:pPr eaLnBrk="1" hangingPunct="1">
              <a:lnSpc>
                <a:spcPct val="120000"/>
              </a:lnSpc>
              <a:spcBef>
                <a:spcPct val="10000"/>
              </a:spcBef>
              <a:buFont typeface="Wingdings 2" pitchFamily="18" charset="2"/>
              <a:buNone/>
            </a:pPr>
            <a:r>
              <a:rPr lang="zh-CN" altLang="en-US" sz="3000" smtClean="0"/>
              <a:t>                  holiday in the Space Hotel!</a:t>
            </a:r>
          </a:p>
          <a:p>
            <a:pPr eaLnBrk="1" hangingPunct="1">
              <a:lnSpc>
                <a:spcPct val="120000"/>
              </a:lnSpc>
              <a:spcBef>
                <a:spcPct val="10000"/>
              </a:spcBef>
              <a:buFont typeface="Wingdings 2" pitchFamily="18" charset="2"/>
              <a:buNone/>
            </a:pPr>
            <a:r>
              <a:rPr lang="zh-CN" altLang="en-US" sz="3000" b="1" smtClean="0"/>
              <a:t>Tim: </a:t>
            </a:r>
            <a:r>
              <a:rPr lang="zh-CN" altLang="en-US" sz="3000" smtClean="0"/>
              <a:t>Great! ___________________ (we/drive) </a:t>
            </a:r>
          </a:p>
          <a:p>
            <a:pPr eaLnBrk="1" hangingPunct="1">
              <a:lnSpc>
                <a:spcPct val="120000"/>
              </a:lnSpc>
              <a:spcBef>
                <a:spcPct val="10000"/>
              </a:spcBef>
              <a:buFont typeface="Wingdings 2" pitchFamily="18" charset="2"/>
              <a:buNone/>
            </a:pPr>
            <a:r>
              <a:rPr lang="zh-CN" altLang="en-US" sz="3000" smtClean="0"/>
              <a:t>         our car there?</a:t>
            </a:r>
          </a:p>
          <a:p>
            <a:pPr eaLnBrk="1" hangingPunct="1">
              <a:lnSpc>
                <a:spcPct val="90000"/>
              </a:lnSpc>
              <a:spcBef>
                <a:spcPct val="10000"/>
              </a:spcBef>
              <a:buFont typeface="Wingdings 2" pitchFamily="18" charset="2"/>
              <a:buNone/>
            </a:pPr>
            <a:endParaRPr lang="zh-CN" altLang="en-US" sz="3000" smtClean="0"/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4819650" y="2019300"/>
            <a:ext cx="3078163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</a:rPr>
              <a:t>I'm going to tell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2159000" y="3125788"/>
            <a:ext cx="3560763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</a:rPr>
              <a:t>We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're going to have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2447925" y="4365625"/>
            <a:ext cx="4354513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Are we going to drive</a:t>
            </a:r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287338" y="636588"/>
            <a:ext cx="8569325" cy="13827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Mr Green wants to visit the Space Hotel. He is telling his son about his plan. Complete the conversation using be(not)going to and the words in brackets.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ldLvl="0"/>
      <p:bldP spid="25604" grpId="0" bldLvl="0"/>
      <p:bldP spid="25605" grpId="0" bldLvl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/>
          </p:cNvSpPr>
          <p:nvPr>
            <p:ph idx="4294967295"/>
          </p:nvPr>
        </p:nvSpPr>
        <p:spPr>
          <a:xfrm>
            <a:off x="-28575" y="633413"/>
            <a:ext cx="9144000" cy="6264275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zh-CN" altLang="en-US" sz="3000" b="1" smtClean="0"/>
              <a:t>Mr </a:t>
            </a:r>
            <a:r>
              <a:rPr lang="en-US" altLang="zh-CN" sz="3000" b="1" smtClean="0"/>
              <a:t>Green:  </a:t>
            </a:r>
            <a:r>
              <a:rPr lang="en-US" altLang="zh-CN" sz="3000" smtClean="0"/>
              <a:t>No,______________________ (we/not </a:t>
            </a:r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en-US" altLang="zh-CN" sz="3000" smtClean="0"/>
              <a:t>                   drive)</a:t>
            </a:r>
            <a:r>
              <a:rPr lang="zh-CN" altLang="en-US" sz="3000" smtClean="0"/>
              <a:t> our car there!  </a:t>
            </a:r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zh-CN" altLang="en-US" sz="3000" smtClean="0"/>
              <a:t>                   ______</a:t>
            </a:r>
            <a:r>
              <a:rPr lang="en-US" altLang="zh-CN" sz="3000" smtClean="0"/>
              <a:t>_____________</a:t>
            </a:r>
            <a:r>
              <a:rPr lang="zh-CN" altLang="en-US" sz="3000" smtClean="0"/>
              <a:t> (We/travel) in a </a:t>
            </a:r>
            <a:endParaRPr lang="en-US" altLang="zh-CN" sz="3000" smtClean="0"/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en-US" altLang="zh-CN" sz="3000" smtClean="0"/>
              <a:t>                  </a:t>
            </a:r>
            <a:r>
              <a:rPr lang="zh-CN" altLang="en-US" sz="3000" smtClean="0"/>
              <a:t>spaceship!</a:t>
            </a:r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zh-CN" altLang="en-US" sz="3000" b="1" smtClean="0"/>
              <a:t>Tim:  </a:t>
            </a:r>
            <a:r>
              <a:rPr lang="zh-CN" altLang="en-US" sz="3000" smtClean="0"/>
              <a:t>Are the dogs going to come with us?</a:t>
            </a:r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zh-CN" altLang="en-US" sz="3000" b="1" smtClean="0"/>
              <a:t>Mr </a:t>
            </a:r>
            <a:r>
              <a:rPr lang="en-US" altLang="zh-CN" sz="3000" b="1" smtClean="0"/>
              <a:t>Green: </a:t>
            </a:r>
            <a:r>
              <a:rPr lang="en-US" altLang="zh-CN" sz="3000" smtClean="0"/>
              <a:t>No. ____________________ (They/stay)  </a:t>
            </a:r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en-US" altLang="zh-CN" sz="3000" smtClean="0"/>
              <a:t>                   here.</a:t>
            </a:r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zh-CN" altLang="en-US" sz="3000" b="1" smtClean="0"/>
              <a:t>Tim:  </a:t>
            </a:r>
            <a:r>
              <a:rPr lang="zh-CN" altLang="en-US" sz="3000" smtClean="0"/>
              <a:t>______________________</a:t>
            </a:r>
            <a:r>
              <a:rPr lang="en-US" altLang="zh-CN" sz="3000" smtClean="0"/>
              <a:t>___(Aunt Alice </a:t>
            </a:r>
            <a:r>
              <a:rPr lang="zh-CN" altLang="en-US" sz="3000" smtClean="0"/>
              <a:t>/be)   </a:t>
            </a:r>
            <a:endParaRPr lang="en-US" altLang="zh-CN" sz="3000" smtClean="0"/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en-US" altLang="zh-CN" sz="3000" smtClean="0"/>
              <a:t>          </a:t>
            </a:r>
            <a:r>
              <a:rPr lang="zh-CN" altLang="en-US" sz="3000" smtClean="0"/>
              <a:t>here every day to feed them?</a:t>
            </a:r>
          </a:p>
          <a:p>
            <a:pPr eaLnBrk="1" hangingPunct="1">
              <a:lnSpc>
                <a:spcPct val="110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zh-CN" altLang="en-US" sz="3000" b="1" smtClean="0"/>
              <a:t>Mr </a:t>
            </a:r>
            <a:r>
              <a:rPr lang="en-US" altLang="zh-CN" sz="3000" b="1" smtClean="0"/>
              <a:t>Green:  </a:t>
            </a:r>
            <a:r>
              <a:rPr lang="en-US" altLang="zh-CN" sz="3000" smtClean="0"/>
              <a:t>Yes, __________(she/be).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2886075" y="633413"/>
            <a:ext cx="410527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we're not going to drive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2166938" y="1719263"/>
            <a:ext cx="3960812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</a:rPr>
              <a:t>We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're going to travel</a:t>
            </a:r>
            <a:endParaRPr lang="zh-CN" altLang="en-US" sz="30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700338" y="3429000"/>
            <a:ext cx="3744912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</a:rPr>
              <a:t>They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're going to stay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1403350" y="4581525"/>
            <a:ext cx="4456113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Is Aunt Alice going to be 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3121025" y="5589588"/>
            <a:ext cx="141287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000">
                <a:solidFill>
                  <a:srgbClr val="FF0000"/>
                </a:solidFill>
                <a:latin typeface="Times New Roman" pitchFamily="18" charset="0"/>
              </a:rPr>
              <a:t>she 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ldLvl="0"/>
      <p:bldP spid="26628" grpId="0" bldLvl="0"/>
      <p:bldP spid="26629" grpId="0" bldLvl="0"/>
      <p:bldP spid="26630" grpId="0" bldLvl="0"/>
      <p:bldP spid="26631" grpId="0" bldLvl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0418" name="TextBox 4"/>
          <p:cNvSpPr txBox="1">
            <a:spLocks noChangeArrowheads="1"/>
          </p:cNvSpPr>
          <p:nvPr/>
        </p:nvSpPr>
        <p:spPr bwMode="auto"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omic Sans MS" pitchFamily="66" charset="0"/>
                <a:ea typeface="微软雅黑" pitchFamily="34" charset="-122"/>
              </a:rPr>
              <a:t>Part III  Post-Learning</a:t>
            </a:r>
            <a:endParaRPr lang="zh-CN" altLang="en-US" sz="4000" b="1">
              <a:latin typeface="Comic Sans MS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文本框 3"/>
          <p:cNvSpPr txBox="1">
            <a:spLocks noChangeArrowheads="1"/>
          </p:cNvSpPr>
          <p:nvPr/>
        </p:nvSpPr>
        <p:spPr bwMode="auto">
          <a:xfrm>
            <a:off x="981075" y="692150"/>
            <a:ext cx="21351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70C0"/>
                </a:solidFill>
                <a:latin typeface="Times New Roman" pitchFamily="18" charset="0"/>
              </a:rPr>
              <a:t>Disscuss</a:t>
            </a:r>
          </a:p>
        </p:txBody>
      </p:sp>
      <p:sp>
        <p:nvSpPr>
          <p:cNvPr id="61442" name="文本框 4"/>
          <p:cNvSpPr txBox="1">
            <a:spLocks noChangeArrowheads="1"/>
          </p:cNvSpPr>
          <p:nvPr/>
        </p:nvSpPr>
        <p:spPr bwMode="auto">
          <a:xfrm>
            <a:off x="444500" y="1592263"/>
            <a:ext cx="7991475" cy="28130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000">
                <a:latin typeface="Times New Roman" pitchFamily="18" charset="0"/>
              </a:rPr>
              <a:t>S1:What are you going to do this weekend?</a:t>
            </a:r>
          </a:p>
          <a:p>
            <a:pPr>
              <a:lnSpc>
                <a:spcPct val="120000"/>
              </a:lnSpc>
            </a:pPr>
            <a:r>
              <a:rPr lang="en-US" altLang="zh-CN" sz="3000">
                <a:latin typeface="Times New Roman" pitchFamily="18" charset="0"/>
              </a:rPr>
              <a:t>S2:I'm going to visit my grandparents. What are you going to do this weekend?</a:t>
            </a:r>
          </a:p>
          <a:p>
            <a:pPr>
              <a:lnSpc>
                <a:spcPct val="120000"/>
              </a:lnSpc>
            </a:pPr>
            <a:r>
              <a:rPr lang="en-US" altLang="zh-CN" sz="3000">
                <a:latin typeface="Times New Roman" pitchFamily="18" charset="0"/>
              </a:rPr>
              <a:t>S1:I'm going to do some shopping with my parents at the supermarket.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46100" y="4613275"/>
            <a:ext cx="8051800" cy="644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6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this week		next week	next month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2466" name="TextBox 4"/>
          <p:cNvSpPr txBox="1">
            <a:spLocks noChangeArrowheads="1"/>
          </p:cNvSpPr>
          <p:nvPr/>
        </p:nvSpPr>
        <p:spPr bwMode="auto"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omic Sans MS" pitchFamily="66" charset="0"/>
                <a:ea typeface="微软雅黑" pitchFamily="34" charset="-122"/>
              </a:rPr>
              <a:t>Part IV  Review</a:t>
            </a:r>
            <a:endParaRPr lang="zh-CN" altLang="en-US" sz="4000" b="1">
              <a:latin typeface="Comic Sans MS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/>
          </p:cNvSpPr>
          <p:nvPr>
            <p:ph idx="1"/>
          </p:nvPr>
        </p:nvSpPr>
        <p:spPr>
          <a:xfrm>
            <a:off x="0" y="1339850"/>
            <a:ext cx="9144000" cy="4894263"/>
          </a:xfrm>
        </p:spPr>
        <p:txBody>
          <a:bodyPr/>
          <a:lstStyle/>
          <a:p>
            <a:pPr marL="0" eaLnBrk="1" fontAlgn="auto" hangingPunct="1"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000" b="1" kern="1200" dirty="0">
                <a:solidFill>
                  <a:srgbClr val="0070C0"/>
                </a:solidFill>
              </a:rPr>
              <a:t>一</a:t>
            </a:r>
            <a:r>
              <a:rPr lang="en-US" altLang="zh-CN" sz="3000" b="1" kern="1200" dirty="0">
                <a:solidFill>
                  <a:srgbClr val="0070C0"/>
                </a:solidFill>
              </a:rPr>
              <a:t>. </a:t>
            </a:r>
            <a:r>
              <a:rPr lang="en-US" sz="3000" b="1" kern="1200" dirty="0" err="1">
                <a:solidFill>
                  <a:srgbClr val="0070C0"/>
                </a:solidFill>
              </a:rPr>
              <a:t>用括号内所给单词的正确形式填空</a:t>
            </a:r>
            <a:r>
              <a:rPr lang="en-US" sz="3000" b="1" kern="1200" dirty="0">
                <a:solidFill>
                  <a:srgbClr val="0070C0"/>
                </a:solidFill>
              </a:rPr>
              <a:t>。</a:t>
            </a:r>
          </a:p>
          <a:p>
            <a:pPr marL="0" eaLnBrk="1" fontAlgn="auto" hangingPunct="1"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3000" b="1" kern="1200" dirty="0">
              <a:solidFill>
                <a:srgbClr val="0070C0"/>
              </a:solidFill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1. Flora _____________ (not stay) at home tomorrow.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2. — _____ she _________(be) here tonight?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    — Yes, she is.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3. — How soon _____ you _________(leave)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         here?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n-US" altLang="zh-CN" sz="3000" dirty="0"/>
              <a:t>    — In a week.</a:t>
            </a:r>
            <a:endParaRPr lang="zh-CN" altLang="en-US" sz="3000" dirty="0"/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1619250" y="3789363"/>
            <a:ext cx="686117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  <a:cs typeface="Arial" charset="0"/>
              </a:rPr>
              <a:t>              will        leave / are, going to leave</a:t>
            </a: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1168400" y="2143125"/>
            <a:ext cx="5040313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  <a:cs typeface="Arial" charset="0"/>
              </a:rPr>
              <a:t>won't stay / isn't going to stay</a:t>
            </a:r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827088" y="2859088"/>
            <a:ext cx="40830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  <a:cs typeface="Arial" charset="0"/>
              </a:rPr>
              <a:t>   Is            going to be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1" grpId="0"/>
      <p:bldP spid="3482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/>
          </p:cNvSpPr>
          <p:nvPr>
            <p:ph idx="1"/>
          </p:nvPr>
        </p:nvSpPr>
        <p:spPr>
          <a:xfrm>
            <a:off x="384175" y="549275"/>
            <a:ext cx="8364538" cy="6248400"/>
          </a:xfrm>
        </p:spPr>
        <p:txBody>
          <a:bodyPr/>
          <a:lstStyle/>
          <a:p>
            <a:pPr eaLnBrk="1" hangingPunct="1">
              <a:lnSpc>
                <a:spcPct val="85000"/>
              </a:lnSpc>
              <a:buFont typeface="Wingdings 2" pitchFamily="18" charset="2"/>
              <a:buNone/>
              <a:defRPr/>
            </a:pPr>
            <a:r>
              <a:rPr lang="zh-CN" altLang="en-US" sz="2800" b="1" kern="1200">
                <a:solidFill>
                  <a:srgbClr val="0070C0"/>
                </a:solidFill>
              </a:rPr>
              <a:t>二</a:t>
            </a:r>
            <a:r>
              <a:rPr lang="en-US" altLang="zh-CN" sz="2800" b="1" kern="1200">
                <a:solidFill>
                  <a:srgbClr val="0070C0"/>
                </a:solidFill>
              </a:rPr>
              <a:t>. </a:t>
            </a:r>
            <a:r>
              <a:rPr lang="en-US" sz="2800" b="1" kern="1200">
                <a:solidFill>
                  <a:srgbClr val="0070C0"/>
                </a:solidFill>
              </a:rPr>
              <a:t>选择最佳答案填空。</a:t>
            </a:r>
            <a:endParaRPr lang="en-US" altLang="zh-CN" sz="2800"/>
          </a:p>
          <a:p>
            <a:pPr eaLnBrk="1" hangingPunct="1">
              <a:lnSpc>
                <a:spcPct val="85000"/>
              </a:lnSpc>
              <a:buFont typeface="Wingdings 2" pitchFamily="18" charset="2"/>
              <a:buNone/>
              <a:defRPr/>
            </a:pPr>
            <a:r>
              <a:rPr lang="en-US" altLang="zh-CN" sz="2800"/>
              <a:t>(    )1. There ____ a school meeting next Friday  </a:t>
            </a:r>
          </a:p>
          <a:p>
            <a:pPr eaLnBrk="1" hangingPunct="1">
              <a:lnSpc>
                <a:spcPct val="85000"/>
              </a:lnSpc>
              <a:buFont typeface="Wingdings 2" pitchFamily="18" charset="2"/>
              <a:buNone/>
              <a:defRPr/>
            </a:pPr>
            <a:r>
              <a:rPr lang="en-US" altLang="zh-CN" sz="2800"/>
              <a:t>           afternoon.</a:t>
            </a:r>
          </a:p>
          <a:p>
            <a:pPr eaLnBrk="1" hangingPunct="1">
              <a:lnSpc>
                <a:spcPct val="85000"/>
              </a:lnSpc>
              <a:buFont typeface="Wingdings 2" pitchFamily="18" charset="2"/>
              <a:buNone/>
              <a:defRPr/>
            </a:pPr>
            <a:r>
              <a:rPr lang="en-US" altLang="zh-CN" sz="2800"/>
              <a:t>		A. will be going to 	B. will going to be</a:t>
            </a:r>
          </a:p>
          <a:p>
            <a:pPr eaLnBrk="1" hangingPunct="1">
              <a:lnSpc>
                <a:spcPct val="85000"/>
              </a:lnSpc>
              <a:buFont typeface="Wingdings 2" pitchFamily="18" charset="2"/>
              <a:buNone/>
              <a:defRPr/>
            </a:pPr>
            <a:r>
              <a:rPr lang="en-US" altLang="zh-CN" sz="2800"/>
              <a:t>		C. is going to be 		D. will go to be</a:t>
            </a:r>
          </a:p>
          <a:p>
            <a:pPr eaLnBrk="1" hangingPunct="1">
              <a:lnSpc>
                <a:spcPct val="85000"/>
              </a:lnSpc>
              <a:buFont typeface="Wingdings 2" pitchFamily="18" charset="2"/>
              <a:buNone/>
              <a:defRPr/>
            </a:pPr>
            <a:r>
              <a:rPr lang="en-US" altLang="zh-CN" sz="2800"/>
              <a:t>(    )2. </a:t>
            </a:r>
            <a:r>
              <a:rPr lang="en-US" altLang="zh-CN" sz="2800" err="1"/>
              <a:t>Mr</a:t>
            </a:r>
            <a:r>
              <a:rPr lang="en-US" altLang="zh-CN" sz="2800"/>
              <a:t> Chan ____ us next term.</a:t>
            </a:r>
          </a:p>
          <a:p>
            <a:pPr eaLnBrk="1" hangingPunct="1">
              <a:lnSpc>
                <a:spcPct val="85000"/>
              </a:lnSpc>
              <a:buFont typeface="Wingdings 2" pitchFamily="18" charset="2"/>
              <a:buNone/>
              <a:defRPr/>
            </a:pPr>
            <a:r>
              <a:rPr lang="en-US" altLang="zh-CN" sz="2800"/>
              <a:t>		A. isn't teaching		B. doesn't teach</a:t>
            </a:r>
          </a:p>
          <a:p>
            <a:pPr eaLnBrk="1" hangingPunct="1">
              <a:lnSpc>
                <a:spcPct val="85000"/>
              </a:lnSpc>
              <a:buFont typeface="Wingdings 2" pitchFamily="18" charset="2"/>
              <a:buNone/>
              <a:defRPr/>
            </a:pPr>
            <a:r>
              <a:rPr lang="en-US" altLang="zh-CN" sz="2800"/>
              <a:t>		C. isn't going to teachingD. won't teach</a:t>
            </a:r>
          </a:p>
          <a:p>
            <a:pPr eaLnBrk="1" hangingPunct="1">
              <a:lnSpc>
                <a:spcPct val="85000"/>
              </a:lnSpc>
              <a:buFont typeface="Wingdings 2" pitchFamily="18" charset="2"/>
              <a:buNone/>
              <a:defRPr/>
            </a:pPr>
            <a:r>
              <a:rPr lang="en-US" altLang="zh-CN" sz="2800"/>
              <a:t>(    )3. -- When do you have time to go </a:t>
            </a:r>
            <a:r>
              <a:rPr lang="en-US" altLang="zh-CN" sz="2800" err="1"/>
              <a:t>travelling</a:t>
            </a:r>
            <a:r>
              <a:rPr lang="en-US" altLang="zh-CN" sz="2800"/>
              <a:t> with me, </a:t>
            </a:r>
          </a:p>
          <a:p>
            <a:pPr eaLnBrk="1" hangingPunct="1">
              <a:lnSpc>
                <a:spcPct val="85000"/>
              </a:lnSpc>
              <a:buFont typeface="Wingdings 2" pitchFamily="18" charset="2"/>
              <a:buNone/>
              <a:defRPr/>
            </a:pPr>
            <a:r>
              <a:rPr lang="en-US" altLang="zh-CN" sz="2800"/>
              <a:t>               Mum?</a:t>
            </a:r>
          </a:p>
          <a:p>
            <a:pPr eaLnBrk="1" hangingPunct="1">
              <a:lnSpc>
                <a:spcPct val="85000"/>
              </a:lnSpc>
              <a:buFont typeface="Wingdings 2" pitchFamily="18" charset="2"/>
              <a:buNone/>
              <a:defRPr/>
            </a:pPr>
            <a:r>
              <a:rPr lang="en-US" altLang="zh-CN" sz="2800"/>
              <a:t>		-- I ____ very busy this week. I </a:t>
            </a:r>
            <a:r>
              <a:rPr lang="en-US" altLang="zh-CN" sz="2800">
                <a:sym typeface="+mn-ea"/>
              </a:rPr>
              <a:t>____</a:t>
            </a:r>
            <a:r>
              <a:rPr lang="en-US" altLang="zh-CN" sz="2800"/>
              <a:t> free next week.</a:t>
            </a:r>
          </a:p>
          <a:p>
            <a:pPr eaLnBrk="1" hangingPunct="1">
              <a:lnSpc>
                <a:spcPct val="85000"/>
              </a:lnSpc>
              <a:buFont typeface="Wingdings 2" pitchFamily="18" charset="2"/>
              <a:buNone/>
              <a:defRPr/>
            </a:pPr>
            <a:r>
              <a:rPr lang="en-US" altLang="zh-CN" sz="2800"/>
              <a:t>       	A. will be, am 		B. am, am</a:t>
            </a:r>
          </a:p>
          <a:p>
            <a:pPr eaLnBrk="1" hangingPunct="1">
              <a:lnSpc>
                <a:spcPct val="85000"/>
              </a:lnSpc>
              <a:buFont typeface="Wingdings 2" pitchFamily="18" charset="2"/>
              <a:buNone/>
              <a:defRPr/>
            </a:pPr>
            <a:r>
              <a:rPr lang="en-US" altLang="zh-CN" sz="2800"/>
              <a:t>	       C. will be, will be 	           D. am, will be</a:t>
            </a:r>
            <a:endParaRPr lang="zh-CN" altLang="en-US" sz="2800" dirty="0"/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539750" y="936625"/>
            <a:ext cx="4572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585788" y="2663825"/>
            <a:ext cx="4572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539750" y="4157663"/>
            <a:ext cx="4572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itchFamily="18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  <p:bldP spid="35846" grpId="0"/>
      <p:bldP spid="3584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3"/>
          <p:cNvSpPr>
            <a:spLocks noGrp="1"/>
          </p:cNvSpPr>
          <p:nvPr>
            <p:ph idx="1"/>
          </p:nvPr>
        </p:nvSpPr>
        <p:spPr>
          <a:xfrm>
            <a:off x="457200" y="765175"/>
            <a:ext cx="8362950" cy="5173663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n-US" altLang="zh-CN" sz="2800" smtClean="0"/>
              <a:t>(    )4. There ____ a tiger show in the zoo tomorrow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2800" smtClean="0"/>
              <a:t>           evening.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2800" smtClean="0"/>
              <a:t>		A. was 		B. is going to have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2800" smtClean="0"/>
              <a:t>		C. will have 		D. is going to be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2800" smtClean="0"/>
              <a:t>(    )5. I ____ you a nice present on your next birthday.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2800" smtClean="0"/>
              <a:t>		A. gave 		B. will give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2800" smtClean="0"/>
              <a:t>		C. gives 		D. give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2800" smtClean="0"/>
              <a:t>(    )6. We ____ a meeting in an hour.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2800" smtClean="0"/>
              <a:t>		A. have 		B. will have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altLang="zh-CN" sz="2800" smtClean="0"/>
              <a:t>		C. has 		D. would have</a:t>
            </a:r>
            <a:endParaRPr lang="zh-CN" altLang="en-US" sz="2800" smtClean="0"/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633413" y="765175"/>
            <a:ext cx="4397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633413" y="2767013"/>
            <a:ext cx="4206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652463" y="4462463"/>
            <a:ext cx="4206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itchFamily="18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687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矩形 3"/>
          <p:cNvSpPr>
            <a:spLocks noChangeArrowheads="1"/>
          </p:cNvSpPr>
          <p:nvPr/>
        </p:nvSpPr>
        <p:spPr bwMode="auto">
          <a:xfrm>
            <a:off x="263525" y="549275"/>
            <a:ext cx="8485188" cy="603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zh-CN" altLang="en-US" sz="2800" b="1">
                <a:solidFill>
                  <a:srgbClr val="0070C0"/>
                </a:solidFill>
                <a:latin typeface="Times New Roman" pitchFamily="18" charset="0"/>
              </a:rPr>
              <a:t>三</a:t>
            </a:r>
            <a:r>
              <a:rPr lang="en-US" altLang="zh-CN" sz="2800" b="1">
                <a:solidFill>
                  <a:srgbClr val="0070C0"/>
                </a:solidFill>
                <a:latin typeface="Times New Roman" pitchFamily="18" charset="0"/>
              </a:rPr>
              <a:t>. </a:t>
            </a:r>
            <a:r>
              <a:rPr lang="en-US" sz="2800" b="1">
                <a:solidFill>
                  <a:srgbClr val="0070C0"/>
                </a:solidFill>
                <a:latin typeface="Times New Roman" pitchFamily="18" charset="0"/>
              </a:rPr>
              <a:t>根据题目要求，完成下列句子。</a:t>
            </a:r>
            <a:endParaRPr lang="zh-CN" altLang="en-US" sz="2800">
              <a:latin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en-US" altLang="zh-CN" sz="2800">
                <a:latin typeface="Times New Roman" pitchFamily="18" charset="0"/>
              </a:rPr>
              <a:t>1.  I will tell you something exciting.      (</a:t>
            </a:r>
            <a:r>
              <a:rPr lang="zh-CN" altLang="en-US" sz="2800">
                <a:latin typeface="Times New Roman" pitchFamily="18" charset="0"/>
              </a:rPr>
              <a:t>改为同义句</a:t>
            </a:r>
            <a:r>
              <a:rPr lang="en-US" altLang="zh-CN" sz="2800">
                <a:latin typeface="Times New Roman" pitchFamily="18" charset="0"/>
              </a:rPr>
              <a:t>)</a:t>
            </a:r>
          </a:p>
          <a:p>
            <a:pPr>
              <a:lnSpc>
                <a:spcPct val="115000"/>
              </a:lnSpc>
            </a:pPr>
            <a:r>
              <a:rPr lang="en-US" altLang="zh-CN" sz="2800">
                <a:latin typeface="Times New Roman" pitchFamily="18" charset="0"/>
              </a:rPr>
              <a:t>    I _____ _____ _____ _____ you something exciting.</a:t>
            </a:r>
          </a:p>
          <a:p>
            <a:pPr>
              <a:lnSpc>
                <a:spcPct val="115000"/>
              </a:lnSpc>
            </a:pPr>
            <a:r>
              <a:rPr lang="en-US" altLang="zh-CN" sz="2800">
                <a:latin typeface="Times New Roman" pitchFamily="18" charset="0"/>
              </a:rPr>
              <a:t>2. Will Aunt Alice talk about her plan?   (</a:t>
            </a:r>
            <a:r>
              <a:rPr lang="zh-CN" altLang="en-US" sz="2800">
                <a:latin typeface="Times New Roman" pitchFamily="18" charset="0"/>
              </a:rPr>
              <a:t>改为同义句</a:t>
            </a:r>
            <a:r>
              <a:rPr lang="en-US" altLang="zh-CN" sz="2800">
                <a:latin typeface="Times New Roman" pitchFamily="18" charset="0"/>
              </a:rPr>
              <a:t>)</a:t>
            </a:r>
          </a:p>
          <a:p>
            <a:pPr>
              <a:lnSpc>
                <a:spcPct val="115000"/>
              </a:lnSpc>
            </a:pPr>
            <a:r>
              <a:rPr lang="en-US" altLang="zh-CN" sz="2800">
                <a:latin typeface="Times New Roman" pitchFamily="18" charset="0"/>
              </a:rPr>
              <a:t>    _____ Aunt Alice _____ _____ _____ about her </a:t>
            </a:r>
          </a:p>
          <a:p>
            <a:pPr>
              <a:lnSpc>
                <a:spcPct val="115000"/>
              </a:lnSpc>
            </a:pPr>
            <a:r>
              <a:rPr lang="en-US" altLang="zh-CN" sz="2800">
                <a:latin typeface="Times New Roman" pitchFamily="18" charset="0"/>
              </a:rPr>
              <a:t>   plan?</a:t>
            </a:r>
          </a:p>
          <a:p>
            <a:pPr>
              <a:lnSpc>
                <a:spcPct val="115000"/>
              </a:lnSpc>
            </a:pPr>
            <a:r>
              <a:rPr lang="en-US" altLang="zh-CN" sz="2800">
                <a:latin typeface="Times New Roman" pitchFamily="18" charset="0"/>
              </a:rPr>
              <a:t>3. Jack is going to be on a business trip in Spain.</a:t>
            </a:r>
          </a:p>
          <a:p>
            <a:pPr>
              <a:lnSpc>
                <a:spcPct val="115000"/>
              </a:lnSpc>
            </a:pPr>
            <a:r>
              <a:rPr lang="en-US" altLang="zh-CN" sz="2800">
                <a:latin typeface="Times New Roman" pitchFamily="18" charset="0"/>
              </a:rPr>
              <a:t>                                                           (</a:t>
            </a:r>
            <a:r>
              <a:rPr lang="zh-CN" altLang="en-US" sz="2800">
                <a:latin typeface="Times New Roman" pitchFamily="18" charset="0"/>
              </a:rPr>
              <a:t>改为一般疑问句</a:t>
            </a:r>
            <a:r>
              <a:rPr lang="en-US" altLang="zh-CN" sz="2800">
                <a:latin typeface="Times New Roman" pitchFamily="18" charset="0"/>
              </a:rPr>
              <a:t>)</a:t>
            </a:r>
          </a:p>
          <a:p>
            <a:pPr>
              <a:lnSpc>
                <a:spcPct val="115000"/>
              </a:lnSpc>
            </a:pPr>
            <a:r>
              <a:rPr lang="en-US" altLang="zh-CN" sz="2800">
                <a:latin typeface="Times New Roman" pitchFamily="18" charset="0"/>
              </a:rPr>
              <a:t>    _____ _____ _____ _____ _____ on a business trip </a:t>
            </a:r>
          </a:p>
          <a:p>
            <a:pPr>
              <a:lnSpc>
                <a:spcPct val="115000"/>
              </a:lnSpc>
            </a:pPr>
            <a:r>
              <a:rPr lang="en-US" altLang="zh-CN" sz="2800">
                <a:latin typeface="Times New Roman" pitchFamily="18" charset="0"/>
              </a:rPr>
              <a:t>   in Spain?</a:t>
            </a:r>
          </a:p>
          <a:p>
            <a:pPr>
              <a:lnSpc>
                <a:spcPct val="115000"/>
              </a:lnSpc>
            </a:pPr>
            <a:r>
              <a:rPr lang="en-US" altLang="zh-CN" sz="2800">
                <a:latin typeface="Times New Roman" pitchFamily="18" charset="0"/>
              </a:rPr>
              <a:t>4. Are they going to travel in space?      (</a:t>
            </a:r>
            <a:r>
              <a:rPr lang="zh-CN" altLang="en-US" sz="2800">
                <a:latin typeface="Times New Roman" pitchFamily="18" charset="0"/>
              </a:rPr>
              <a:t>作否定回答</a:t>
            </a:r>
            <a:r>
              <a:rPr lang="en-US" altLang="zh-CN" sz="2800">
                <a:latin typeface="Times New Roman" pitchFamily="18" charset="0"/>
              </a:rPr>
              <a:t>)</a:t>
            </a:r>
          </a:p>
          <a:p>
            <a:pPr>
              <a:lnSpc>
                <a:spcPct val="115000"/>
              </a:lnSpc>
            </a:pPr>
            <a:r>
              <a:rPr lang="en-US" altLang="zh-CN" sz="2800">
                <a:latin typeface="Times New Roman" pitchFamily="18" charset="0"/>
              </a:rPr>
              <a:t>    _____ , _____ _____ .</a:t>
            </a:r>
            <a:endParaRPr lang="zh-CN" altLang="en-US" sz="2800">
              <a:latin typeface="Times New Roman" pitchFamily="18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87450" y="1552575"/>
            <a:ext cx="3240088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am   going    to     tell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971550" y="2635250"/>
            <a:ext cx="54721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Is                      going       to      talk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27088" y="4565650"/>
            <a:ext cx="52530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Is        Jack    going   to        be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684213" y="5984875"/>
            <a:ext cx="39608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  No     they aren't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/>
      <p:bldP spid="6" grpId="0" bldLvl="0"/>
      <p:bldP spid="7" grpId="0" bldLvl="0"/>
      <p:bldP spid="8" grpId="0" bldLvl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矩形 3"/>
          <p:cNvSpPr>
            <a:spLocks noChangeArrowheads="1"/>
          </p:cNvSpPr>
          <p:nvPr/>
        </p:nvSpPr>
        <p:spPr bwMode="auto">
          <a:xfrm>
            <a:off x="395288" y="765175"/>
            <a:ext cx="8353425" cy="574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>
                <a:latin typeface="Times New Roman" pitchFamily="18" charset="0"/>
              </a:rPr>
              <a:t>5. They will clean the room.                      (</a:t>
            </a:r>
            <a:r>
              <a:rPr lang="zh-CN" altLang="en-US" sz="2800">
                <a:latin typeface="Times New Roman" pitchFamily="18" charset="0"/>
              </a:rPr>
              <a:t>改为否定句</a:t>
            </a:r>
            <a:r>
              <a:rPr lang="en-US" altLang="zh-CN" sz="2800">
                <a:latin typeface="Times New Roman" pitchFamily="18" charset="0"/>
              </a:rPr>
              <a:t>)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>
                <a:latin typeface="Times New Roman" pitchFamily="18" charset="0"/>
              </a:rPr>
              <a:t>    They _____ _____ the room.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>
                <a:latin typeface="Times New Roman" pitchFamily="18" charset="0"/>
              </a:rPr>
              <a:t>6. Bobby is going to move to Beijing </a:t>
            </a:r>
            <a:r>
              <a:rPr lang="en-US" altLang="zh-CN" sz="2800" u="sng">
                <a:latin typeface="Times New Roman" pitchFamily="18" charset="0"/>
              </a:rPr>
              <a:t>next month</a:t>
            </a:r>
            <a:r>
              <a:rPr lang="en-US" altLang="zh-CN" sz="2800">
                <a:latin typeface="Times New Roman" pitchFamily="18" charset="0"/>
              </a:rPr>
              <a:t>. 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>
                <a:latin typeface="Times New Roman" pitchFamily="18" charset="0"/>
              </a:rPr>
              <a:t>                                                              (</a:t>
            </a:r>
            <a:r>
              <a:rPr lang="zh-CN" altLang="en-US" sz="2800">
                <a:latin typeface="Times New Roman" pitchFamily="18" charset="0"/>
              </a:rPr>
              <a:t>就划线部分提问</a:t>
            </a:r>
            <a:r>
              <a:rPr lang="en-US" altLang="zh-CN" sz="2800">
                <a:latin typeface="Times New Roman" pitchFamily="18" charset="0"/>
              </a:rPr>
              <a:t>)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>
                <a:latin typeface="Times New Roman" pitchFamily="18" charset="0"/>
              </a:rPr>
              <a:t>    _____ _____ Bobby _____ _____ _____ to 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>
                <a:latin typeface="Times New Roman" pitchFamily="18" charset="0"/>
              </a:rPr>
              <a:t>    Beijing?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>
                <a:latin typeface="Times New Roman" pitchFamily="18" charset="0"/>
              </a:rPr>
              <a:t>7. </a:t>
            </a:r>
            <a:r>
              <a:rPr lang="en-US" altLang="zh-CN" sz="2800" u="sng">
                <a:latin typeface="Times New Roman" pitchFamily="18" charset="0"/>
              </a:rPr>
              <a:t>The child </a:t>
            </a:r>
            <a:r>
              <a:rPr lang="en-US" altLang="zh-CN" sz="2800">
                <a:latin typeface="Times New Roman" pitchFamily="18" charset="0"/>
              </a:rPr>
              <a:t>is going to help the old men.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>
                <a:latin typeface="Times New Roman" pitchFamily="18" charset="0"/>
              </a:rPr>
              <a:t>                                                              (</a:t>
            </a:r>
            <a:r>
              <a:rPr lang="zh-CN" altLang="en-US" sz="2800">
                <a:latin typeface="Times New Roman" pitchFamily="18" charset="0"/>
              </a:rPr>
              <a:t>就划线部分提问</a:t>
            </a:r>
            <a:r>
              <a:rPr lang="en-US" altLang="zh-CN" sz="2800">
                <a:latin typeface="Times New Roman" pitchFamily="18" charset="0"/>
              </a:rPr>
              <a:t>)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>
                <a:latin typeface="Times New Roman" pitchFamily="18" charset="0"/>
              </a:rPr>
              <a:t>   _____ _____ _____ _____ _____ the old men?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>
                <a:latin typeface="Times New Roman" pitchFamily="18" charset="0"/>
              </a:rPr>
              <a:t>8. They will spend their holiday </a:t>
            </a:r>
            <a:r>
              <a:rPr lang="en-US" altLang="zh-CN" sz="2800" u="sng">
                <a:latin typeface="Times New Roman" pitchFamily="18" charset="0"/>
              </a:rPr>
              <a:t>in London</a:t>
            </a:r>
            <a:r>
              <a:rPr lang="en-US" altLang="zh-CN" sz="2800">
                <a:latin typeface="Times New Roman" pitchFamily="18" charset="0"/>
              </a:rPr>
              <a:t>. 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>
                <a:latin typeface="Times New Roman" pitchFamily="18" charset="0"/>
              </a:rPr>
              <a:t>                                                              (</a:t>
            </a:r>
            <a:r>
              <a:rPr lang="zh-CN" altLang="en-US" sz="2800">
                <a:latin typeface="Times New Roman" pitchFamily="18" charset="0"/>
              </a:rPr>
              <a:t>就划线部分提问</a:t>
            </a:r>
            <a:r>
              <a:rPr lang="en-US" altLang="zh-CN" sz="2800">
                <a:latin typeface="Times New Roman" pitchFamily="18" charset="0"/>
              </a:rPr>
              <a:t>)</a:t>
            </a:r>
          </a:p>
          <a:p>
            <a:pPr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>
                <a:latin typeface="Times New Roman" pitchFamily="18" charset="0"/>
              </a:rPr>
              <a:t>    _____ _____ they _____ their holiday?</a:t>
            </a:r>
            <a:endParaRPr lang="zh-CN" altLang="en-US" sz="2800">
              <a:latin typeface="Times New Roman" pitchFamily="18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598613" y="1217613"/>
            <a:ext cx="22320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won't clean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27088" y="2678113"/>
            <a:ext cx="6265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When     is                going    to      move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63575" y="4489450"/>
            <a:ext cx="55308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Who      is      going     to      help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827088" y="5868988"/>
            <a:ext cx="45370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Where  will           spend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/>
      <p:bldP spid="6" grpId="0" bldLvl="0"/>
      <p:bldP spid="7" grpId="0" bldLvl="0"/>
      <p:bldP spid="8" grpId="0" bldLvl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8610" name="TextBox 4"/>
          <p:cNvSpPr txBox="1">
            <a:spLocks noChangeArrowheads="1"/>
          </p:cNvSpPr>
          <p:nvPr/>
        </p:nvSpPr>
        <p:spPr bwMode="auto"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Comic Sans MS" pitchFamily="66" charset="0"/>
                <a:ea typeface="微软雅黑" pitchFamily="34" charset="-122"/>
              </a:rPr>
              <a:t>Thank you!</a:t>
            </a:r>
            <a:endParaRPr lang="zh-CN" altLang="en-US" sz="4000" b="1">
              <a:latin typeface="Comic Sans MS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34</TotalTime>
  <Words>1199</Words>
  <Application>Microsoft Office PowerPoint</Application>
  <PresentationFormat>全屏显示(4:3)</PresentationFormat>
  <Paragraphs>228</Paragraphs>
  <Slides>37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演示文稿设计模板</vt:lpstr>
      </vt:variant>
      <vt:variant>
        <vt:i4>6</vt:i4>
      </vt:variant>
      <vt:variant>
        <vt:lpstr>幻灯片标题</vt:lpstr>
      </vt:variant>
      <vt:variant>
        <vt:i4>37</vt:i4>
      </vt:variant>
    </vt:vector>
  </HeadingPairs>
  <TitlesOfParts>
    <vt:vector size="54" baseType="lpstr">
      <vt:lpstr>Arial</vt:lpstr>
      <vt:lpstr>宋体</vt:lpstr>
      <vt:lpstr>Times New Roman</vt:lpstr>
      <vt:lpstr>Wingdings 2</vt:lpstr>
      <vt:lpstr>Calibri</vt:lpstr>
      <vt:lpstr>Comic Sans MS</vt:lpstr>
      <vt:lpstr>微软雅黑</vt:lpstr>
      <vt:lpstr>+mn-ea</vt:lpstr>
      <vt:lpstr>Bodoni MT Black</vt:lpstr>
      <vt:lpstr>楷体_GB2312</vt:lpstr>
      <vt:lpstr>方正硬笔楷书简体</vt:lpstr>
      <vt:lpstr>Grammar模板</vt:lpstr>
      <vt:lpstr>1_Grammar模板</vt:lpstr>
      <vt:lpstr>Grammar模板</vt:lpstr>
      <vt:lpstr>Grammar模板</vt:lpstr>
      <vt:lpstr>1_Grammar模板</vt:lpstr>
      <vt:lpstr>1_Grammar模板</vt:lpstr>
      <vt:lpstr>幻灯片 1</vt:lpstr>
      <vt:lpstr>幻灯片 2</vt:lpstr>
      <vt:lpstr>幻灯片 3</vt:lpstr>
      <vt:lpstr>What will the weather be like tomorrow?</vt:lpstr>
      <vt:lpstr>How old will the baby be next week?</vt:lpstr>
      <vt:lpstr>What will he do  next holiday?</vt:lpstr>
      <vt:lpstr>幻灯片 7</vt:lpstr>
      <vt:lpstr>幻灯片 8</vt:lpstr>
      <vt:lpstr>幻灯片 9</vt:lpstr>
      <vt:lpstr>Things to remember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What are they going to do next Monday?</vt:lpstr>
      <vt:lpstr>What are you going to do tomorrow?</vt:lpstr>
      <vt:lpstr>What are the children going to do next Monday?</vt:lpstr>
      <vt:lpstr>What is your grandpa going to do this Sunday?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</vt:vector>
  </TitlesOfParts>
  <Company>http://www.windows89.com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eva</cp:lastModifiedBy>
  <cp:revision>18</cp:revision>
  <dcterms:created xsi:type="dcterms:W3CDTF">2017-06-05T06:27:00Z</dcterms:created>
  <dcterms:modified xsi:type="dcterms:W3CDTF">2018-11-14T11:19:03Z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