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7" r:id="rId4"/>
    <p:sldId id="264" r:id="rId6"/>
    <p:sldId id="258" r:id="rId7"/>
    <p:sldId id="259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u="sng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绹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前者为“困难”，写出情人相见之苦</a:t>
            </a:r>
            <a:r>
              <a:rPr lang="zh-CN" altLang="en-US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；</a:t>
            </a:r>
            <a:endParaRPr lang="en-US" altLang="zh-CN" dirty="0" smtClean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后者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为“痛苦、难受”，写出离别之苦</a:t>
            </a:r>
            <a:r>
              <a:rPr lang="zh-CN" altLang="en-US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en-US" altLang="zh-CN" dirty="0" smtClean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因见面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本来已很困难</a:t>
            </a:r>
            <a:r>
              <a:rPr lang="zh-CN" altLang="en-US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，故分别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时也令人难受。</a:t>
            </a:r>
            <a:endParaRPr lang="zh-CN" altLang="en-US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点明分离的季节（暮春）及环境（百花凋谢），用“东风无力”和“百花残”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营造了离别的悲伤凄凉的意境，借景抒情，</a:t>
            </a:r>
            <a:r>
              <a:rPr lang="zh-CN" altLang="en-US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以暮春衰残景物映衬别离之情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倍增哀怨。融情于景，达到了情景交融的效果。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用“丝”谐音“思”，“蚕丝”、“蜡泪” 象征爱情。用“蚕吐丝”、“蜡流泪”巧妙比喻、双关，表现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相思之深和对爱情的忠贞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。“方”和“始”强化了这种怀感</a:t>
            </a:r>
            <a:r>
              <a:rPr lang="zh-CN" altLang="en-US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zh-CN" altLang="en-US" dirty="0" smtClean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endParaRPr lang="zh-CN" altLang="en-US"/>
          </a:p>
          <a:p>
            <a:r>
              <a:rPr lang="zh-CN" altLang="en-US" dirty="0">
                <a:solidFill>
                  <a:srgbClr val="0070C0"/>
                </a:solidFill>
                <a:latin typeface="Verdana" panose="020B0604030504040204" pitchFamily="34" charset="0"/>
                <a:ea typeface="隶书" panose="02010509060101010101" pitchFamily="49" charset="-122"/>
                <a:sym typeface="+mn-ea"/>
              </a:rPr>
              <a:t>现在人们用来赞扬</a:t>
            </a:r>
            <a:r>
              <a:rPr lang="zh-CN" altLang="en-US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  <a:sym typeface="+mn-ea"/>
              </a:rPr>
              <a:t>无私奉献</a:t>
            </a:r>
            <a:r>
              <a:rPr lang="zh-CN" altLang="en-US" dirty="0">
                <a:solidFill>
                  <a:srgbClr val="0070C0"/>
                </a:solidFill>
                <a:latin typeface="Verdana" panose="020B0604030504040204" pitchFamily="34" charset="0"/>
                <a:ea typeface="隶书" panose="02010509060101010101" pitchFamily="49" charset="-122"/>
                <a:sym typeface="+mn-ea"/>
              </a:rPr>
              <a:t>精神。</a:t>
            </a:r>
            <a:endParaRPr lang="zh-CN" altLang="en-US" dirty="0">
              <a:solidFill>
                <a:srgbClr val="0070C0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虚写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。设想情人对自己的思念之苦</a:t>
            </a:r>
            <a:r>
              <a:rPr lang="zh-CN" altLang="en-US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zh-CN" altLang="en-US" dirty="0" smtClean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  <a:p>
            <a:r>
              <a:rPr lang="zh-CN" altLang="en-US" b="1" kern="0" dirty="0" smtClean="0">
                <a:solidFill>
                  <a:srgbClr val="333399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选取了</a:t>
            </a:r>
            <a:r>
              <a:rPr lang="zh-CN" altLang="en-US" b="1" kern="0" dirty="0" smtClean="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两个典型</a:t>
            </a:r>
            <a:r>
              <a:rPr lang="zh-CN" altLang="en-US" b="1" kern="0" dirty="0" smtClean="0">
                <a:solidFill>
                  <a:srgbClr val="333399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的生活场景（设想）：</a:t>
            </a:r>
            <a:endParaRPr lang="zh-CN" altLang="en-US" b="1" kern="0" dirty="0" smtClean="0">
              <a:solidFill>
                <a:srgbClr val="333399"/>
              </a:solidFill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  <a:p>
            <a:r>
              <a:rPr lang="zh-CN" altLang="en-US" b="1" kern="0" dirty="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晓镜（但愁）</a:t>
            </a:r>
            <a:r>
              <a:rPr lang="en-US" altLang="zh-CN" b="1" kern="0" dirty="0" smtClean="0">
                <a:solidFill>
                  <a:srgbClr val="FF0066"/>
                </a:solidFill>
                <a:ea typeface="隶书" panose="02010509060101010101" pitchFamily="49" charset="-122"/>
                <a:sym typeface="+mn-ea"/>
              </a:rPr>
              <a:t>—</a:t>
            </a:r>
            <a:r>
              <a:rPr lang="zh-CN" altLang="en-US" b="1" kern="0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久别相思</a:t>
            </a:r>
            <a:endParaRPr lang="zh-CN" altLang="en-US" kern="0" dirty="0" smtClean="0">
              <a:solidFill>
                <a:srgbClr val="FF0000"/>
              </a:solidFill>
            </a:endParaRPr>
          </a:p>
          <a:p>
            <a:r>
              <a:rPr lang="zh-CN" altLang="en-US" b="1" kern="0" dirty="0" smtClean="0">
                <a:solidFill>
                  <a:srgbClr val="000000"/>
                </a:solidFill>
                <a:ea typeface="隶书" panose="02010509060101010101" pitchFamily="49" charset="-122"/>
                <a:sym typeface="+mn-ea"/>
              </a:rPr>
              <a:t>夜吟（应觉）</a:t>
            </a:r>
            <a:r>
              <a:rPr lang="en-US" altLang="zh-CN" b="1" kern="0" dirty="0" smtClean="0">
                <a:solidFill>
                  <a:srgbClr val="FF0000"/>
                </a:solidFill>
                <a:ea typeface="隶书" panose="02010509060101010101" pitchFamily="49" charset="-122"/>
                <a:sym typeface="+mn-ea"/>
              </a:rPr>
              <a:t>—</a:t>
            </a:r>
            <a:r>
              <a:rPr lang="zh-CN" altLang="en-US" b="1" kern="0" dirty="0" smtClean="0">
                <a:solidFill>
                  <a:srgbClr val="FF0000"/>
                </a:solidFill>
                <a:ea typeface="隶书" panose="02010509060101010101" pitchFamily="49" charset="-122"/>
                <a:sym typeface="+mn-ea"/>
              </a:rPr>
              <a:t>孤清寂寞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蓬山：神话中的仙山，</a:t>
            </a:r>
            <a:br>
              <a:rPr lang="zh-CN" altLang="en-US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</a:br>
            <a:r>
              <a:rPr lang="zh-CN" altLang="en-US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   借指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女子所在地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青鸟：</a:t>
            </a:r>
            <a:r>
              <a:rPr lang="zh-CN" altLang="en-US" b="1" dirty="0">
                <a:solidFill>
                  <a:srgbClr val="006666"/>
                </a:solidFill>
                <a:sym typeface="+mn-ea"/>
              </a:rPr>
              <a:t>神话中西王母的使者</a:t>
            </a:r>
            <a:r>
              <a:rPr lang="zh-CN" altLang="en-US" dirty="0">
                <a:solidFill>
                  <a:srgbClr val="006666"/>
                </a:solidFill>
                <a:sym typeface="+mn-ea"/>
              </a:rPr>
              <a:t>，</a:t>
            </a:r>
            <a:br>
              <a:rPr lang="zh-CN" altLang="en-US" dirty="0">
                <a:solidFill>
                  <a:srgbClr val="006666"/>
                </a:solidFill>
                <a:sym typeface="+mn-ea"/>
              </a:rPr>
            </a:br>
            <a:r>
              <a:rPr lang="zh-CN" altLang="en-US" dirty="0">
                <a:solidFill>
                  <a:srgbClr val="006666"/>
                </a:solidFill>
                <a:sym typeface="+mn-ea"/>
              </a:rPr>
              <a:t>          </a:t>
            </a:r>
            <a:r>
              <a:rPr lang="zh-CN" altLang="en-US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借指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捎信的人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用神话传说来表达自己</a:t>
            </a:r>
            <a:r>
              <a:rPr lang="zh-CN" altLang="en-US">
                <a:solidFill>
                  <a:srgbClr val="000099"/>
                </a:solidFill>
                <a:ea typeface="微软雅黑" panose="020B0503020204020204" pitchFamily="34" charset="-122"/>
                <a:sym typeface="+mn-ea"/>
              </a:rPr>
              <a:t>渴望和情人相见</a:t>
            </a:r>
            <a:r>
              <a:rPr lang="zh-CN" altLang="en-US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的美好愿望。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608" y="1412776"/>
            <a:ext cx="61206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  题</a:t>
            </a:r>
            <a:endParaRPr lang="en-US" altLang="zh-CN" sz="8000" dirty="0" smtClean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80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李商隐</a:t>
            </a:r>
            <a:endParaRPr lang="zh-CN" altLang="en-US" sz="80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0" y="0"/>
            <a:ext cx="9143999" cy="692497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en-US" altLang="zh-CN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李商隐（约</a:t>
            </a:r>
            <a:r>
              <a:rPr lang="en-US" altLang="zh-CN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813—858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年），字</a:t>
            </a:r>
            <a:r>
              <a:rPr lang="zh-CN" altLang="en-US" sz="2400" u="sng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义山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，号</a:t>
            </a:r>
            <a:r>
              <a:rPr lang="zh-CN" altLang="en-US" sz="2400" u="sng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玉谿生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，又号</a:t>
            </a:r>
            <a:r>
              <a:rPr lang="zh-CN" altLang="en-US" sz="2400" u="sng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樊南生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24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晚唐诗人，怀州河内（今河南沁阳）人，与杜牧齐名，称</a:t>
            </a:r>
            <a:r>
              <a:rPr lang="zh-CN" altLang="en-US" sz="2400" u="sng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“小李杜”</a:t>
            </a:r>
            <a:r>
              <a:rPr lang="zh-CN" altLang="en-US" sz="24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en-US" altLang="zh-CN" sz="2400" dirty="0" smtClean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10000"/>
              </a:lnSpc>
              <a:spcBef>
                <a:spcPct val="30000"/>
              </a:spcBef>
            </a:pPr>
            <a:r>
              <a:rPr lang="en-US" altLang="zh-CN" sz="24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一生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与晚唐四十多年的牛李党争相始末。初以文采为牛党人</a:t>
            </a:r>
            <a:r>
              <a:rPr lang="zh-CN" altLang="en-US" sz="2400" u="sng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令狐楚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所赏识。</a:t>
            </a:r>
            <a:r>
              <a:rPr lang="en-US" altLang="zh-CN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25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岁时举进士后。次年，李党人河阳节度使</a:t>
            </a:r>
            <a:r>
              <a:rPr lang="zh-CN" altLang="en-US" sz="2400" u="sng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王茂元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也爱其才，任为书记，并把女儿嫁给他。但当时的牛（僧孺）李（德裕）党争激烈，令狐楚属牛党，王茂元则属李党。李商隐此举被视为投靠王茂元，因此被令狐楚之子</a:t>
            </a:r>
            <a:r>
              <a:rPr lang="zh-CN" altLang="en-US" sz="2400" u="sng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令狐绹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指责为“忘家恩，放利偷合”而受牛党排挤。此后李商隐卷进两党纷争，既和他们都有交往，又反对两党争权夺利。牛党主持朝政以后，他遂受冷遇、排斥，以致漂泊四方，最后李商隐满怀报国之志，在悲愤寂寞中死去。终年四十六岁。</a:t>
            </a:r>
            <a:b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　在</a:t>
            </a:r>
            <a:r>
              <a:rPr lang="zh-CN" altLang="en-US" sz="2400" u="sng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爱情生活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面，诗人也屡遭不幸。青年时期，他先后与女道士宋真人、洛阳商人少女柳枝相爱，均以悲剧告终。与王茂元之女结婚后，夫妻感情甚好，幸福生活不过十余年，妻子因病亡故。政治和爱情上的双重不幸，使诗人的诗作常寄予着深沉的身世之感。</a:t>
            </a:r>
            <a:endParaRPr lang="zh-CN" altLang="en-US" sz="24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标题 9218"/>
          <p:cNvSpPr>
            <a:spLocks noGrp="1"/>
          </p:cNvSpPr>
          <p:nvPr>
            <p:ph type="title" idx="4294967295"/>
          </p:nvPr>
        </p:nvSpPr>
        <p:spPr>
          <a:xfrm>
            <a:off x="1727168" y="233144"/>
            <a:ext cx="5978650" cy="587784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144018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385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李商隐的爱情诗</a:t>
            </a:r>
            <a:endParaRPr kumimoji="0" lang="zh-CN" altLang="en-US" sz="337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6720" y="951230"/>
            <a:ext cx="8289925" cy="53003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lvl="0" indent="0" algn="l" defTabSz="1440180" rtl="0" eaLnBrk="1" fontAlgn="base" latinLnBrk="0" hangingPunct="1">
              <a:lnSpc>
                <a:spcPct val="100000"/>
              </a:lnSpc>
              <a:spcBef>
                <a:spcPts val="1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       </a:t>
            </a:r>
            <a:r>
              <a:rPr lang="zh-CN" altLang="en-US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李商隐的爱情诗是最为人们广泛传诵的。他常取名</a:t>
            </a:r>
            <a:r>
              <a:rPr lang="en-US" altLang="zh-CN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《</a:t>
            </a:r>
            <a:r>
              <a:rPr lang="zh-CN" altLang="en-US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无题</a:t>
            </a:r>
            <a:r>
              <a:rPr lang="en-US" altLang="zh-CN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》</a:t>
            </a:r>
            <a:r>
              <a:rPr lang="zh-CN" altLang="en-US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，后人就把无题诗作为爱情诗的别称。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indent="0" algn="l" defTabSz="1440180" rtl="0" eaLnBrk="1" fontAlgn="base" latinLnBrk="0" hangingPunct="1">
              <a:lnSpc>
                <a:spcPct val="100000"/>
              </a:lnSpc>
              <a:spcBef>
                <a:spcPts val="1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        其实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李商隐的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sym typeface="+mn-ea"/>
              </a:rPr>
              <a:t>无题诗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有两种情况：一种是隐晦朦胧的爱情诗</a:t>
            </a:r>
            <a:r>
              <a:rPr lang="zh-CN" altLang="en-US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。诗人的对象和恋情在当时是不能公开的，写相思又无法直说，所以写得迷离恍惚。</a:t>
            </a:r>
            <a:r>
              <a:rPr lang="zh-CN" altLang="en-US" sz="2800" b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sym typeface="+mn-ea"/>
              </a:rPr>
              <a:t>另一种则是借恋情而寄托激愤，抒发自己政治上的失意和精神上的苦闷。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indent="0" algn="l" defTabSz="1440180" rtl="0" eaLnBrk="1" fontAlgn="base" latinLnBrk="0" hangingPunct="1">
              <a:lnSpc>
                <a:spcPct val="100000"/>
              </a:lnSpc>
              <a:spcBef>
                <a:spcPts val="1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sym typeface="+mn-ea"/>
              </a:rPr>
              <a:t>        作为朦胧诗的鼻祖，李商隐的七律常用回环往复的咏叹来渲染某种情绪，而很少讲述具体的事实，叫人难于把握。他喜欢用典，但又只是用来制造气氛，牵引情绪，就是知道了典故的出处，也很难搞清他到底想说什么，增加了人们理解的难度。</a:t>
            </a:r>
            <a:endParaRPr lang="zh-CN" altLang="en-US" sz="2800" b="1">
              <a:ln>
                <a:noFill/>
              </a:ln>
              <a:solidFill>
                <a:schemeClr val="tx2"/>
              </a:solidFill>
              <a:effectLst/>
              <a:uLnTx/>
              <a:uFillTx/>
              <a:sym typeface="+mn-ea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116013" y="620688"/>
            <a:ext cx="698500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200" kern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无题诗代表作</a:t>
            </a:r>
            <a:r>
              <a:rPr lang="en-US" altLang="zh-CN" sz="3200" kern="0" smtClean="0">
                <a:solidFill>
                  <a:sysClr val="windowText" lastClr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——《</a:t>
            </a:r>
            <a:r>
              <a:rPr lang="zh-CN" altLang="en-US" sz="3200" kern="0" smtClean="0">
                <a:solidFill>
                  <a:sysClr val="windowText" lastClr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无题</a:t>
            </a:r>
            <a:r>
              <a:rPr lang="en-US" altLang="zh-CN" sz="3200" kern="0" smtClean="0">
                <a:solidFill>
                  <a:sysClr val="windowText" lastClr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en-US" altLang="zh-CN" sz="3200" kern="0" smtClean="0">
              <a:solidFill>
                <a:sysClr val="windowText" lastClr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Rectangle 3"/>
          <p:cNvSpPr>
            <a:spLocks noRot="1" noChangeArrowheads="1"/>
          </p:cNvSpPr>
          <p:nvPr/>
        </p:nvSpPr>
        <p:spPr bwMode="auto">
          <a:xfrm>
            <a:off x="323850" y="1916088"/>
            <a:ext cx="8820150" cy="51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zh-CN" altLang="en-US" sz="320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相见时难别亦难，东风无力百花残。</a:t>
            </a:r>
            <a:endParaRPr lang="zh-CN" altLang="en-US" sz="320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zh-CN" altLang="en-US" sz="320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春蚕到死丝方尽，蜡炬成灰泪始干。</a:t>
            </a:r>
            <a:endParaRPr lang="zh-CN" altLang="en-US" sz="320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zh-CN" altLang="en-US" sz="320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晓镜但愁云鬓改，夜吟应觉月光寒。</a:t>
            </a:r>
            <a:endParaRPr lang="zh-CN" altLang="en-US" sz="320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zh-CN" altLang="en-US" sz="320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蓬山此去无多路，青鸟殷勤为探看。</a:t>
            </a:r>
            <a:endParaRPr lang="zh-CN" altLang="en-US" sz="320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2"/>
          <p:cNvSpPr txBox="1">
            <a:spLocks noRot="1" noChangeArrowheads="1"/>
          </p:cNvSpPr>
          <p:nvPr/>
        </p:nvSpPr>
        <p:spPr>
          <a:xfrm>
            <a:off x="-1404664" y="188640"/>
            <a:ext cx="12072938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zh-CN" altLang="en-US" sz="3200" b="1" dirty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相见时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难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别亦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难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，东风无力百花残。</a:t>
            </a:r>
            <a:endParaRPr lang="zh-CN" altLang="en-US" sz="3200" b="1" dirty="0">
              <a:solidFill>
                <a:srgbClr val="3333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575048" y="1412776"/>
            <a:ext cx="8568952" cy="16189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前者为“困难”，写出情人相见之苦</a:t>
            </a:r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lang="en-US" altLang="zh-CN" sz="3200" dirty="0" smtClean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后者</a:t>
            </a:r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为“痛苦、难受”，写出离别之苦</a:t>
            </a:r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en-US" altLang="zh-CN" sz="3200" dirty="0" smtClean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因见面</a:t>
            </a:r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本来已很困难</a:t>
            </a:r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，故分别</a:t>
            </a:r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时也令人难受。</a:t>
            </a:r>
            <a:endParaRPr lang="zh-CN" altLang="en-US" sz="32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539552" y="3789040"/>
            <a:ext cx="7899920" cy="2554545"/>
          </a:xfrm>
          <a:prstGeom prst="rect">
            <a:avLst/>
          </a:prstGeom>
          <a:noFill/>
          <a:ln w="19050">
            <a:solidFill>
              <a:schemeClr val="accent2">
                <a:lumMod val="75000"/>
              </a:schemeClr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点明分离的季节（暮春）及环境（百花凋谢），用“东风无力”和“百花残”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营造了离别的悲伤凄凉的意境，借景抒情，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以暮春衰残景物映衬别离之情</a:t>
            </a:r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倍增哀怨。融情于景，达到了情景交融的效果。</a:t>
            </a:r>
            <a:endParaRPr lang="zh-CN" altLang="en-US" sz="32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" name="Rectangle 2"/>
          <p:cNvSpPr txBox="1">
            <a:spLocks noRot="1" noChangeArrowheads="1"/>
          </p:cNvSpPr>
          <p:nvPr/>
        </p:nvSpPr>
        <p:spPr>
          <a:xfrm>
            <a:off x="-1404664" y="197767"/>
            <a:ext cx="12072938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zh-CN" altLang="en-US" sz="3200" b="1" dirty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相见时难别亦难，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东风无力百花残。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2"/>
          <p:cNvSpPr txBox="1">
            <a:spLocks noRot="1" noChangeArrowheads="1"/>
          </p:cNvSpPr>
          <p:nvPr/>
        </p:nvSpPr>
        <p:spPr>
          <a:xfrm>
            <a:off x="0" y="260648"/>
            <a:ext cx="9123313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春蚕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到死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丝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方尽，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蜡炬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成灰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泪</a:t>
            </a:r>
            <a:r>
              <a:rPr lang="zh-CN" altLang="en-US" sz="3200" b="1" dirty="0" smtClean="0">
                <a:solidFill>
                  <a:srgbClr val="33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始干。</a:t>
            </a:r>
            <a:endParaRPr lang="zh-CN" altLang="en-US" sz="3200" b="1" dirty="0">
              <a:solidFill>
                <a:srgbClr val="3333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575945" y="2204720"/>
            <a:ext cx="8096250" cy="20612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用“丝”谐音“思”，“蚕丝”、“蜡泪” 象征爱情。用“蚕吐丝”、“蜡流泪”巧妙比喻、双关，表现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相思之深和对爱情的忠贞</a:t>
            </a:r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。“方”和“始”强化了这种怀感</a:t>
            </a:r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80112" y="1196752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千古名句</a:t>
            </a:r>
            <a:endParaRPr lang="zh-CN" altLang="en-US" sz="54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340995" y="5530215"/>
            <a:ext cx="8440420" cy="7004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dirty="0">
                <a:solidFill>
                  <a:srgbClr val="0070C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现在人们用来赞扬</a:t>
            </a:r>
            <a:r>
              <a:rPr lang="zh-CN" altLang="en-US" sz="4400" dirty="0">
                <a:solidFill>
                  <a:srgbClr val="FF000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无私奉献</a:t>
            </a:r>
            <a:r>
              <a:rPr lang="zh-CN" altLang="en-US" sz="4400" dirty="0">
                <a:solidFill>
                  <a:srgbClr val="0070C0"/>
                </a:solidFill>
                <a:latin typeface="Verdana" panose="020B0604030504040204" pitchFamily="34" charset="0"/>
                <a:ea typeface="隶书" panose="02010509060101010101" pitchFamily="49" charset="-122"/>
              </a:rPr>
              <a:t>精神。</a:t>
            </a:r>
            <a:endParaRPr lang="zh-CN" altLang="en-US" sz="4400" dirty="0">
              <a:solidFill>
                <a:srgbClr val="0070C0"/>
              </a:solidFill>
              <a:latin typeface="Verdana" panose="020B060403050404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2"/>
          <p:cNvSpPr txBox="1">
            <a:spLocks noRot="1" noChangeArrowheads="1"/>
          </p:cNvSpPr>
          <p:nvPr/>
        </p:nvSpPr>
        <p:spPr>
          <a:xfrm>
            <a:off x="-663575" y="-100013"/>
            <a:ext cx="11047413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0">
              <a:spcBef>
                <a:spcPct val="0"/>
              </a:spcBef>
              <a:tabLst>
                <a:tab pos="7891145" algn="l"/>
              </a:tabLst>
              <a:defRPr/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晓镜但愁云鬓改</a:t>
            </a:r>
            <a:r>
              <a:rPr lang="zh-CN" altLang="en-US" sz="3200" b="1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，夜吟应觉月光寒。</a:t>
            </a:r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899592" y="1268760"/>
            <a:ext cx="748883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虚写</a:t>
            </a:r>
            <a:r>
              <a:rPr lang="zh-CN" altLang="en-US" sz="3200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。设想情人对自己的思念之苦</a:t>
            </a:r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 </a:t>
            </a:r>
            <a:endParaRPr lang="zh-CN" altLang="en-US" sz="32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57200" y="2636912"/>
            <a:ext cx="86868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kern="0" dirty="0" smtClean="0">
                <a:solidFill>
                  <a:srgbClr val="3333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选取了</a:t>
            </a:r>
            <a:r>
              <a:rPr lang="zh-CN" altLang="en-US" sz="3600" b="1" kern="0" dirty="0" smtClean="0">
                <a:solidFill>
                  <a:srgbClr val="33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两个典型</a:t>
            </a:r>
            <a:r>
              <a:rPr lang="zh-CN" altLang="en-US" sz="3600" b="1" kern="0" dirty="0" smtClean="0">
                <a:solidFill>
                  <a:srgbClr val="333399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的生活场景（设想）：</a:t>
            </a:r>
            <a:endParaRPr lang="zh-CN" altLang="en-US" sz="3600" b="1" kern="0" dirty="0" smtClean="0">
              <a:solidFill>
                <a:srgbClr val="FF0066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77875" y="3573016"/>
            <a:ext cx="5030544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600" b="1" kern="0" dirty="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晓镜（但愁）</a:t>
            </a:r>
            <a:r>
              <a:rPr lang="en-US" altLang="zh-CN" sz="3600" b="1" kern="0" dirty="0" smtClean="0">
                <a:solidFill>
                  <a:srgbClr val="FF0066"/>
                </a:solidFill>
                <a:ea typeface="隶书" panose="02010509060101010101" pitchFamily="49" charset="-122"/>
              </a:rPr>
              <a:t>—</a:t>
            </a:r>
            <a:r>
              <a:rPr lang="zh-CN" altLang="en-US" sz="3200" b="1" kern="0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久别相思</a:t>
            </a:r>
            <a:endParaRPr lang="zh-CN" altLang="en-US" sz="3200" kern="0" dirty="0" smtClean="0">
              <a:solidFill>
                <a:srgbClr val="FF0000"/>
              </a:solidFill>
            </a:endParaRP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822325" y="4258945"/>
            <a:ext cx="5678805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600" b="1" kern="0" dirty="0" smtClean="0">
                <a:solidFill>
                  <a:srgbClr val="000000"/>
                </a:solidFill>
                <a:ea typeface="隶书" panose="02010509060101010101" pitchFamily="49" charset="-122"/>
              </a:rPr>
              <a:t>夜吟（应觉）</a:t>
            </a:r>
            <a:r>
              <a:rPr lang="en-US" altLang="zh-CN" sz="3600" b="1" kern="0" dirty="0" smtClean="0">
                <a:solidFill>
                  <a:srgbClr val="FF0000"/>
                </a:solidFill>
                <a:ea typeface="隶书" panose="02010509060101010101" pitchFamily="49" charset="-122"/>
              </a:rPr>
              <a:t>—</a:t>
            </a:r>
            <a:r>
              <a:rPr lang="zh-CN" altLang="en-US" sz="3600" b="1" kern="0" dirty="0" smtClean="0">
                <a:solidFill>
                  <a:srgbClr val="FF0000"/>
                </a:solidFill>
                <a:ea typeface="隶书" panose="02010509060101010101" pitchFamily="49" charset="-122"/>
              </a:rPr>
              <a:t>孤清寂寞</a:t>
            </a:r>
            <a:endParaRPr lang="zh-CN" altLang="en-US" kern="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125301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en-US" altLang="zh-CN" dirty="0" smtClean="0">
              <a:solidFill>
                <a:prstClr val="black"/>
              </a:solidFill>
            </a:endParaRPr>
          </a:p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755576" y="404664"/>
            <a:ext cx="6480398" cy="7223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/>
            <a:r>
              <a:rPr lang="zh-CN" altLang="en-US" sz="3200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蓬山此去无多路，青鸟殷勤为探看。</a:t>
            </a:r>
            <a:endParaRPr lang="zh-CN" altLang="en-US" sz="3200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685156" y="1270000"/>
            <a:ext cx="7561262" cy="6397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诗人引用了什么典故？有何作用？</a:t>
            </a:r>
            <a:endParaRPr lang="zh-CN" altLang="en-US" sz="36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83568" y="2028825"/>
            <a:ext cx="6624638" cy="2408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蓬山：神话中的仙山，</a:t>
            </a:r>
            <a:br>
              <a:rPr lang="zh-CN" altLang="en-US" sz="3600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3600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借指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女子所在地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青鸟：</a:t>
            </a:r>
            <a:r>
              <a:rPr lang="zh-CN" altLang="en-US" sz="3600" b="1" dirty="0">
                <a:solidFill>
                  <a:srgbClr val="006666"/>
                </a:solidFill>
              </a:rPr>
              <a:t>神话中西王母的使者</a:t>
            </a:r>
            <a:r>
              <a:rPr lang="zh-CN" altLang="en-US" sz="4000" dirty="0">
                <a:solidFill>
                  <a:srgbClr val="006666"/>
                </a:solidFill>
              </a:rPr>
              <a:t>，</a:t>
            </a:r>
            <a:br>
              <a:rPr lang="zh-CN" altLang="en-US" sz="4000" dirty="0">
                <a:solidFill>
                  <a:srgbClr val="006666"/>
                </a:solidFill>
              </a:rPr>
            </a:br>
            <a:r>
              <a:rPr lang="zh-CN" altLang="en-US" sz="4000" dirty="0">
                <a:solidFill>
                  <a:srgbClr val="006666"/>
                </a:solidFill>
              </a:rPr>
              <a:t>          </a:t>
            </a:r>
            <a:r>
              <a:rPr lang="zh-CN" altLang="en-US" sz="3600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借指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捎信的人</a:t>
            </a:r>
            <a:endParaRPr lang="zh-CN" altLang="en-US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11188" y="4581525"/>
            <a:ext cx="7993062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just"/>
            <a:r>
              <a:rPr lang="zh-CN" altLang="zh-CN" sz="3600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3600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用神话传说来表达自己</a:t>
            </a:r>
            <a:r>
              <a:rPr lang="zh-CN" altLang="en-US" sz="3600">
                <a:solidFill>
                  <a:srgbClr val="000099"/>
                </a:solidFill>
                <a:ea typeface="微软雅黑" panose="020B0503020204020204" pitchFamily="34" charset="-122"/>
              </a:rPr>
              <a:t>渴望和情人相见</a:t>
            </a:r>
            <a:r>
              <a:rPr lang="zh-CN" altLang="en-US" sz="3600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的美好愿望。</a:t>
            </a:r>
            <a:endParaRPr lang="zh-CN" altLang="en-US" sz="3600">
              <a:solidFill>
                <a:srgbClr val="0000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26" name="AutoShape 2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28" name="AutoShape 4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30" name="AutoShape 6" descr="http://t2.baidu.com/it/u=708565635,702754066&amp;fm=21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pic>
        <p:nvPicPr>
          <p:cNvPr id="1034" name="Picture 10" descr="http://www.910club.cn/yssy/UploadFiles_5120/200812/200812022302181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7992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8710077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1407428"/>
            <a:ext cx="8352928" cy="47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既表达了对心爱之人的劝慰之情，也倾诉了自己绝对没有放弃再次相见的一线希望的恒心与决心，但这个寄希望于使者的结尾，并没有改变“相见时难”的痛苦境遇，不过是无望中的希望，前途依旧渺茫。诗写完了，这场悲剧的结局如何，我们无法知晓，或许抒情主人公的痛苦与追求还将继续下去</a:t>
            </a:r>
            <a:r>
              <a:rPr lang="en-US" altLang="zh-CN" sz="3200" b="1" dirty="0" smtClean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endParaRPr lang="en-US" altLang="zh-CN" sz="3200" b="1" dirty="0" smtClean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 sz="3200" dirty="0">
              <a:solidFill>
                <a:prstClr val="black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1401</Words>
  <Application>WPS 演示</Application>
  <PresentationFormat>全屏显示(4:3)</PresentationFormat>
  <Paragraphs>275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1" baseType="lpstr">
      <vt:lpstr>Arial</vt:lpstr>
      <vt:lpstr>宋体</vt:lpstr>
      <vt:lpstr>Wingdings</vt:lpstr>
      <vt:lpstr>黑体</vt:lpstr>
      <vt:lpstr>Verdana</vt:lpstr>
      <vt:lpstr>隶书</vt:lpstr>
      <vt:lpstr>微软雅黑</vt:lpstr>
      <vt:lpstr>华文新魏</vt:lpstr>
      <vt:lpstr>Calibri</vt:lpstr>
      <vt:lpstr>Arial Unicode MS</vt:lpstr>
      <vt:lpstr>楷体</vt:lpstr>
      <vt:lpstr>Office 主题</vt:lpstr>
      <vt:lpstr>PowerPoint 演示文稿</vt:lpstr>
      <vt:lpstr>PowerPoint 演示文稿</vt:lpstr>
      <vt:lpstr>李商隐的爱情诗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Young</cp:lastModifiedBy>
  <cp:revision>4</cp:revision>
  <dcterms:created xsi:type="dcterms:W3CDTF">2015-11-13T06:37:00Z</dcterms:created>
  <dcterms:modified xsi:type="dcterms:W3CDTF">2019-10-11T12:15:45Z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