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0"/>
  </p:notesMasterIdLst>
  <p:handoutMasterIdLst>
    <p:handoutMasterId r:id="rId24"/>
  </p:handoutMasterIdLst>
  <p:sldIdLst>
    <p:sldId id="269" r:id="rId4"/>
    <p:sldId id="316" r:id="rId5"/>
    <p:sldId id="376" r:id="rId6"/>
    <p:sldId id="377" r:id="rId7"/>
    <p:sldId id="265" r:id="rId8"/>
    <p:sldId id="270" r:id="rId9"/>
    <p:sldId id="264" r:id="rId11"/>
    <p:sldId id="261" r:id="rId12"/>
    <p:sldId id="352" r:id="rId13"/>
    <p:sldId id="318" r:id="rId14"/>
    <p:sldId id="319" r:id="rId15"/>
    <p:sldId id="390" r:id="rId16"/>
    <p:sldId id="391" r:id="rId17"/>
    <p:sldId id="346" r:id="rId18"/>
    <p:sldId id="392" r:id="rId19"/>
    <p:sldId id="272" r:id="rId20"/>
    <p:sldId id="350" r:id="rId21"/>
    <p:sldId id="329" r:id="rId22"/>
    <p:sldId id="353" r:id="rId23"/>
  </p:sldIdLst>
  <p:sldSz cx="12192000" cy="6858000"/>
  <p:notesSz cx="9931400" cy="6797675"/>
  <p:custDataLst>
    <p:tags r:id="rId3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新课标第一网" initials="" lastIdx="1" clrIdx="0"/>
  <p:cmAuthor id="1" name="xkb1.com" initials="" lastIdx="4" clrIdx="1"/>
  <p:cmAuthor id="3" name="poppy" initials="p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930"/>
    <p:restoredTop sz="94660"/>
  </p:normalViewPr>
  <p:slideViewPr>
    <p:cSldViewPr showGuides="1">
      <p:cViewPr varScale="1">
        <p:scale>
          <a:sx n="52" d="100"/>
          <a:sy n="52" d="100"/>
        </p:scale>
        <p:origin x="669" y="40"/>
      </p:cViewPr>
      <p:guideLst>
        <p:guide orient="horz" pos="2065"/>
        <p:guide pos="37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1" Type="http://schemas.openxmlformats.org/officeDocument/2006/relationships/tags" Target="tags/tag2.xml"/><Relationship Id="rId30" Type="http://schemas.openxmlformats.org/officeDocument/2006/relationships/customXml" Target="../customXml/item1.xml"/><Relationship Id="rId3" Type="http://schemas.openxmlformats.org/officeDocument/2006/relationships/slideMaster" Target="slideMasters/slideMaster2.xml"/><Relationship Id="rId29" Type="http://schemas.openxmlformats.org/officeDocument/2006/relationships/customXmlProps" Target="../customXml/itemProps1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6100" y="0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F712C82-4CEA-450F-8F58-0F0F243C8ADF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6100" y="6456363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5790EB-EADA-4E03-8E92-93A6157D7253}" type="slidenum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6100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D91ED7-AE2E-416A-8AB1-1BACDB984B60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926645" y="849313"/>
            <a:ext cx="4078112" cy="22939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3775" y="3271838"/>
            <a:ext cx="7943850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6100" y="6456363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26408B7-66A4-44B4-A5FD-9CF154BCC6AF}" type="slidenum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926645" y="849313"/>
            <a:ext cx="4078110" cy="2293937"/>
          </a:xfrm>
          <a:ln>
            <a:solidFill>
              <a:srgbClr val="000000"/>
            </a:solidFill>
            <a:miter/>
          </a:ln>
        </p:spPr>
      </p:sp>
      <p:sp>
        <p:nvSpPr>
          <p:cNvPr id="4403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0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5626100" y="6456363"/>
            <a:ext cx="4303713" cy="34131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 dirty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sz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/>
          <p:nvPr/>
        </p:nvGrpSpPr>
        <p:grpSpPr>
          <a:xfrm>
            <a:off x="0" y="2438400"/>
            <a:ext cx="12012084" cy="1052513"/>
            <a:chOff x="0" y="1536"/>
            <a:chExt cx="5675" cy="663"/>
          </a:xfrm>
        </p:grpSpPr>
        <p:grpSp>
          <p:nvGrpSpPr>
            <p:cNvPr id="4099" name="Group 3"/>
            <p:cNvGrpSpPr/>
            <p:nvPr/>
          </p:nvGrpSpPr>
          <p:grpSpPr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2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102" name="Group 6"/>
            <p:cNvGrpSpPr/>
            <p:nvPr/>
          </p:nvGrpSpPr>
          <p:grpSpPr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25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25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24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2C658AB-9331-4794-8D64-B6A4A28BF54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/>
          <p:nvPr/>
        </p:nvGrpSpPr>
        <p:grpSpPr>
          <a:xfrm>
            <a:off x="0" y="2438400"/>
            <a:ext cx="12012084" cy="1052513"/>
            <a:chOff x="0" y="1536"/>
            <a:chExt cx="5675" cy="663"/>
          </a:xfrm>
        </p:grpSpPr>
        <p:grpSp>
          <p:nvGrpSpPr>
            <p:cNvPr id="15363" name="Group 3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5366" name="Group 6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766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766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24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F74ECE4-7F8A-476F-BE1B-674E5BD16E1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0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0" y="1098550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4" y="1520825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7" y="1520825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0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0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3" name="Rectangle 9"/>
          <p:cNvSpPr>
            <a:spLocks noGrp="1"/>
          </p:cNvSpPr>
          <p:nvPr>
            <p:ph type="title"/>
          </p:nvPr>
        </p:nvSpPr>
        <p:spPr>
          <a:xfrm>
            <a:off x="1534584" y="214313"/>
            <a:ext cx="10390716" cy="14620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4" name="Rectangle 10"/>
          <p:cNvSpPr>
            <a:spLocks noGrp="1"/>
          </p:cNvSpPr>
          <p:nvPr>
            <p:ph type="body"/>
          </p:nvPr>
        </p:nvSpPr>
        <p:spPr>
          <a:xfrm>
            <a:off x="1576917" y="2017713"/>
            <a:ext cx="103632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5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 b="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 b="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 b="0">
                <a:latin typeface="Tahoma" panose="020B060403050404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D5AB46-AC19-44EA-B649-28455CBBC31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ChangeArrowheads="1"/>
          </p:cNvSpPr>
          <p:nvPr/>
        </p:nvSpPr>
        <p:spPr bwMode="ltGray">
          <a:xfrm>
            <a:off x="556684" y="1098550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ltGray">
          <a:xfrm>
            <a:off x="1066800" y="1098550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ltGray">
          <a:xfrm>
            <a:off x="721784" y="1520825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ltGray">
          <a:xfrm>
            <a:off x="1214967" y="1520825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ltGray">
          <a:xfrm>
            <a:off x="169333" y="1447800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1016000" y="990600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7" name="Rectangle 9"/>
          <p:cNvSpPr>
            <a:spLocks noGrp="1"/>
          </p:cNvSpPr>
          <p:nvPr>
            <p:ph type="title"/>
          </p:nvPr>
        </p:nvSpPr>
        <p:spPr>
          <a:xfrm>
            <a:off x="1534584" y="214313"/>
            <a:ext cx="10390716" cy="14620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8" name="Rectangle 10"/>
          <p:cNvSpPr>
            <a:spLocks noGrp="1"/>
          </p:cNvSpPr>
          <p:nvPr>
            <p:ph type="body"/>
          </p:nvPr>
        </p:nvSpPr>
        <p:spPr>
          <a:xfrm>
            <a:off x="1576917" y="2017713"/>
            <a:ext cx="103632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66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400" b="0">
                <a:latin typeface="+mn-lt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400" b="0">
                <a:latin typeface="+mn-lt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400" b="0">
                <a:latin typeface="+mn-lt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EC36BC-0482-4F19-A55B-79E23B76C29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7" name="WordArt 29"/>
          <p:cNvSpPr>
            <a:spLocks noTextEdit="1"/>
          </p:cNvSpPr>
          <p:nvPr/>
        </p:nvSpPr>
        <p:spPr>
          <a:xfrm>
            <a:off x="2063750" y="1844675"/>
            <a:ext cx="7686675" cy="8655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课题3   利用化学方程式的简单计算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0545" y="116840"/>
            <a:ext cx="63080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课前准备：课本</a:t>
            </a:r>
            <a:r>
              <a:rPr lang="en-US" altLang="zh-CN"/>
              <a:t>P102-103</a:t>
            </a:r>
            <a:r>
              <a:rPr lang="zh-CN" altLang="en-US"/>
              <a:t>；</a:t>
            </a:r>
            <a:r>
              <a:rPr lang="zh-CN" altLang="en-US"/>
              <a:t>导学案</a:t>
            </a:r>
            <a:r>
              <a:rPr lang="en-US" altLang="zh-CN"/>
              <a:t>P92-93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1810385" y="5876925"/>
            <a:ext cx="6717030" cy="583565"/>
          </a:xfrm>
          <a:prstGeom prst="rect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</a:ln>
        </p:spPr>
        <p:txBody>
          <a:bodyPr wrap="square">
            <a:spAutoFit/>
          </a:bodyPr>
          <a:p>
            <a:pPr indent="-457200"/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写</a:t>
            </a:r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配        注</a:t>
            </a:r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标  </a:t>
            </a:r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查</a:t>
            </a:r>
            <a:endParaRPr lang="zh-CN" altLang="en-US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74" name="AutoShape 2"/>
          <p:cNvCxnSpPr>
            <a:cxnSpLocks noChangeShapeType="1"/>
          </p:cNvCxnSpPr>
          <p:nvPr/>
        </p:nvCxnSpPr>
        <p:spPr bwMode="auto">
          <a:xfrm>
            <a:off x="2999871" y="616876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" name="AutoShape 2"/>
          <p:cNvCxnSpPr>
            <a:cxnSpLocks noChangeShapeType="1"/>
          </p:cNvCxnSpPr>
          <p:nvPr/>
        </p:nvCxnSpPr>
        <p:spPr bwMode="auto">
          <a:xfrm>
            <a:off x="4224151" y="616876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" name="AutoShape 2"/>
          <p:cNvCxnSpPr>
            <a:cxnSpLocks noChangeShapeType="1"/>
          </p:cNvCxnSpPr>
          <p:nvPr/>
        </p:nvCxnSpPr>
        <p:spPr bwMode="auto">
          <a:xfrm>
            <a:off x="5448431" y="616876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" name="AutoShape 2"/>
          <p:cNvCxnSpPr>
            <a:cxnSpLocks noChangeShapeType="1"/>
          </p:cNvCxnSpPr>
          <p:nvPr/>
        </p:nvCxnSpPr>
        <p:spPr bwMode="auto">
          <a:xfrm>
            <a:off x="6600321" y="616495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ECB019B1-382A-4266-B25C-5B523AA43C14-1" descr="wp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157" y="117358"/>
            <a:ext cx="12133589" cy="6710266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0893" y="404402"/>
            <a:ext cx="2937510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温故知新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91872" y="404530"/>
            <a:ext cx="638556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000" b="1" spc="50" dirty="0">
                <a:ln w="11430"/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如何正确书写化学方程式？</a:t>
            </a:r>
            <a:endParaRPr lang="zh-CN" altLang="en-US" sz="4000" b="1" spc="50" dirty="0">
              <a:ln w="11430"/>
              <a:solidFill>
                <a:srgbClr val="C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9641" y="1340247"/>
            <a:ext cx="6606256" cy="58356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-457200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书写化学方程式的依据是什么？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89305" y="2780665"/>
            <a:ext cx="5495925" cy="58356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-457200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、书写化学方程式的原则？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9565" y="2060377"/>
            <a:ext cx="712406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457200"/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依据实验事实书写化学方程式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（观点）</a:t>
            </a:r>
            <a:endParaRPr lang="zh-CN" altLang="en-US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66763" y="4869180"/>
            <a:ext cx="8346440" cy="58356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indent="-457200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、书写化学方程式的方法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(“</a:t>
            </a:r>
            <a:r>
              <a:rPr lang="zh-CN" altLang="en-US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五</a:t>
            </a:r>
            <a:r>
              <a:rPr lang="en-US" altLang="zh-CN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步法”)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69715" y="3572312"/>
            <a:ext cx="9777095" cy="1076325"/>
          </a:xfrm>
          <a:prstGeom prst="rect">
            <a:avLst/>
          </a:prstGeom>
        </p:spPr>
        <p:txBody>
          <a:bodyPr wrap="none">
            <a:spAutoFit/>
          </a:bodyPr>
          <a:p>
            <a:pPr indent="-457200"/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）遵守客观事实（就是生成物化学式是否写对）；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/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）遵守质量守恒定律（就是方程式是否配平）</a:t>
            </a:r>
            <a:endParaRPr lang="zh-CN" altLang="en-US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810385" y="5876925"/>
            <a:ext cx="6717030" cy="583565"/>
          </a:xfrm>
          <a:prstGeom prst="rect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</a:ln>
        </p:spPr>
        <p:txBody>
          <a:bodyPr wrap="square">
            <a:spAutoFit/>
          </a:bodyPr>
          <a:p>
            <a:pPr indent="-457200"/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写</a:t>
            </a:r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配        注</a:t>
            </a:r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标  </a:t>
            </a:r>
            <a:r>
              <a:rPr lang="en-US" altLang="zh-CN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查</a:t>
            </a:r>
            <a:endParaRPr lang="zh-CN" altLang="en-US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AutoShape 2"/>
          <p:cNvCxnSpPr>
            <a:cxnSpLocks noChangeShapeType="1"/>
          </p:cNvCxnSpPr>
          <p:nvPr/>
        </p:nvCxnSpPr>
        <p:spPr bwMode="auto">
          <a:xfrm>
            <a:off x="2999871" y="616876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AutoShape 2"/>
          <p:cNvCxnSpPr>
            <a:cxnSpLocks noChangeShapeType="1"/>
          </p:cNvCxnSpPr>
          <p:nvPr/>
        </p:nvCxnSpPr>
        <p:spPr bwMode="auto">
          <a:xfrm>
            <a:off x="4224151" y="616876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AutoShape 2"/>
          <p:cNvCxnSpPr>
            <a:cxnSpLocks noChangeShapeType="1"/>
          </p:cNvCxnSpPr>
          <p:nvPr/>
        </p:nvCxnSpPr>
        <p:spPr bwMode="auto">
          <a:xfrm>
            <a:off x="5448431" y="616876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AutoShape 2"/>
          <p:cNvCxnSpPr>
            <a:cxnSpLocks noChangeShapeType="1"/>
          </p:cNvCxnSpPr>
          <p:nvPr/>
        </p:nvCxnSpPr>
        <p:spPr bwMode="auto">
          <a:xfrm>
            <a:off x="6600321" y="6164957"/>
            <a:ext cx="530423" cy="0"/>
          </a:xfrm>
          <a:prstGeom prst="straightConnector1">
            <a:avLst/>
          </a:prstGeom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1"/>
          <p:cNvSpPr/>
          <p:nvPr/>
        </p:nvSpPr>
        <p:spPr>
          <a:xfrm>
            <a:off x="1127125" y="3572828"/>
            <a:ext cx="2376488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</a:pPr>
            <a:r>
              <a:rPr lang="en-US" altLang="zh-CN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、质的方面：</a:t>
            </a:r>
            <a:endParaRPr lang="zh-CN" altLang="en-US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315" name="Rectangle 12"/>
          <p:cNvSpPr/>
          <p:nvPr/>
        </p:nvSpPr>
        <p:spPr>
          <a:xfrm>
            <a:off x="1031875" y="4772978"/>
            <a:ext cx="2303463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</a:pPr>
            <a:r>
              <a:rPr lang="en-US" altLang="zh-CN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、量的方面：</a:t>
            </a:r>
            <a:endParaRPr lang="zh-CN" altLang="en-US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6877" name="Text Box 13"/>
          <p:cNvSpPr txBox="1"/>
          <p:nvPr/>
        </p:nvSpPr>
        <p:spPr>
          <a:xfrm>
            <a:off x="3155950" y="3569653"/>
            <a:ext cx="66103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buSzTx/>
            </a:pP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碳与氧气在点燃的条件下反应生成了二氧化碳。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1861" name="Group 5"/>
          <p:cNvGrpSpPr/>
          <p:nvPr/>
        </p:nvGrpSpPr>
        <p:grpSpPr>
          <a:xfrm rot="0">
            <a:off x="3935730" y="1700530"/>
            <a:ext cx="4231640" cy="697230"/>
            <a:chOff x="1565" y="2912"/>
            <a:chExt cx="2313" cy="439"/>
          </a:xfrm>
        </p:grpSpPr>
        <p:sp>
          <p:nvSpPr>
            <p:cNvPr id="121862" name="Text Box 6"/>
            <p:cNvSpPr txBox="1"/>
            <p:nvPr/>
          </p:nvSpPr>
          <p:spPr>
            <a:xfrm>
              <a:off x="1565" y="3022"/>
              <a:ext cx="231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accent2"/>
                </a:buClr>
                <a:buSzPct val="75000"/>
              </a:pPr>
              <a:r>
                <a:rPr lang="en-US" altLang="zh-CN" sz="2800" dirty="0">
                  <a:latin typeface="Times New Roman" panose="02020603050405020304" pitchFamily="18" charset="0"/>
                  <a:ea typeface="楷体_GB2312" pitchFamily="49" charset="-122"/>
                </a:rPr>
                <a:t>C  +  O</a:t>
              </a:r>
              <a:r>
                <a:rPr lang="en-US" altLang="zh-CN" sz="2800" baseline="-25000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en-US" altLang="zh-CN" sz="2800" dirty="0">
                  <a:latin typeface="Times New Roman" panose="02020603050405020304" pitchFamily="18" charset="0"/>
                  <a:ea typeface="楷体_GB2312" pitchFamily="49" charset="-122"/>
                </a:rPr>
                <a:t>                   CO</a:t>
              </a:r>
              <a:r>
                <a:rPr lang="en-US" altLang="zh-CN" sz="2800" baseline="-25000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endParaRPr lang="en-US" altLang="zh-CN" sz="2800" baseline="-250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121863" name="Group 7"/>
            <p:cNvGrpSpPr/>
            <p:nvPr/>
          </p:nvGrpSpPr>
          <p:grpSpPr>
            <a:xfrm>
              <a:off x="2540" y="3186"/>
              <a:ext cx="544" cy="80"/>
              <a:chOff x="2540" y="3186"/>
              <a:chExt cx="544" cy="80"/>
            </a:xfrm>
          </p:grpSpPr>
          <p:sp>
            <p:nvSpPr>
              <p:cNvPr id="121864" name="Line 8"/>
              <p:cNvSpPr/>
              <p:nvPr/>
            </p:nvSpPr>
            <p:spPr>
              <a:xfrm>
                <a:off x="2540" y="3186"/>
                <a:ext cx="544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1865" name="Line 9"/>
              <p:cNvSpPr/>
              <p:nvPr/>
            </p:nvSpPr>
            <p:spPr>
              <a:xfrm>
                <a:off x="2540" y="3266"/>
                <a:ext cx="544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21866" name="Text Box 10"/>
            <p:cNvSpPr txBox="1"/>
            <p:nvPr/>
          </p:nvSpPr>
          <p:spPr>
            <a:xfrm>
              <a:off x="2586" y="2912"/>
              <a:ext cx="499" cy="25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accent2"/>
                </a:buClr>
                <a:buSzPct val="75000"/>
              </a:pP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点燃</a:t>
              </a:r>
              <a:endParaRPr lang="zh-CN" alt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1867" name="Text Box 15"/>
          <p:cNvSpPr txBox="1"/>
          <p:nvPr/>
        </p:nvSpPr>
        <p:spPr>
          <a:xfrm>
            <a:off x="3935730" y="2557780"/>
            <a:ext cx="489585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12   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：   </a:t>
            </a: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32         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：          </a:t>
            </a: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44</a:t>
            </a:r>
            <a:endParaRPr lang="en-US" altLang="zh-CN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6881" name="Text Box 17"/>
          <p:cNvSpPr txBox="1"/>
          <p:nvPr/>
        </p:nvSpPr>
        <p:spPr>
          <a:xfrm>
            <a:off x="4079875" y="4364990"/>
            <a:ext cx="72580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buSzTx/>
            </a:pPr>
            <a:r>
              <a:rPr lang="zh-CN" altLang="en-US" dirty="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每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12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份</a:t>
            </a: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质量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的碳与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32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份</a:t>
            </a: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质量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的氧气完全反应，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SzTx/>
            </a:pP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生成了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44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份质量的二氧化碳。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6882" name="Text Box 18"/>
          <p:cNvSpPr txBox="1"/>
          <p:nvPr/>
        </p:nvSpPr>
        <p:spPr>
          <a:xfrm>
            <a:off x="4116705" y="5318125"/>
            <a:ext cx="78257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buSzTx/>
            </a:pPr>
            <a:r>
              <a:rPr lang="zh-CN" altLang="en-US" dirty="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每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个碳原子与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个氧分子反应生成了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个二氧化碳分子。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Group 22"/>
          <p:cNvGrpSpPr/>
          <p:nvPr/>
        </p:nvGrpSpPr>
        <p:grpSpPr>
          <a:xfrm>
            <a:off x="3048000" y="4418965"/>
            <a:ext cx="1174750" cy="1420813"/>
            <a:chOff x="1655" y="2870"/>
            <a:chExt cx="740" cy="895"/>
          </a:xfrm>
        </p:grpSpPr>
        <p:sp>
          <p:nvSpPr>
            <p:cNvPr id="121871" name="Text Box 19"/>
            <p:cNvSpPr txBox="1"/>
            <p:nvPr/>
          </p:nvSpPr>
          <p:spPr>
            <a:xfrm>
              <a:off x="1701" y="2870"/>
              <a:ext cx="694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pPr>
                <a:buSzTx/>
              </a:pPr>
              <a:r>
                <a:rPr lang="zh-CN" altLang="en-US" dirty="0">
                  <a:solidFill>
                    <a:srgbClr val="0000FF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宏观：</a:t>
              </a:r>
              <a:endPara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1872" name="Text Box 20"/>
            <p:cNvSpPr txBox="1"/>
            <p:nvPr/>
          </p:nvSpPr>
          <p:spPr>
            <a:xfrm>
              <a:off x="1688" y="3475"/>
              <a:ext cx="694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pPr>
                <a:buSzTx/>
              </a:pPr>
              <a:r>
                <a:rPr lang="zh-CN" altLang="en-US" dirty="0">
                  <a:solidFill>
                    <a:schemeClr val="hlink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微观：</a:t>
              </a:r>
              <a:endParaRPr lang="zh-CN" altLang="en-US" dirty="0">
                <a:solidFill>
                  <a:schemeClr val="hlink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1873" name="AutoShape 21"/>
            <p:cNvSpPr/>
            <p:nvPr/>
          </p:nvSpPr>
          <p:spPr>
            <a:xfrm>
              <a:off x="1655" y="2976"/>
              <a:ext cx="46" cy="590"/>
            </a:xfrm>
            <a:prstGeom prst="leftBrace">
              <a:avLst>
                <a:gd name="adj1" fmla="val 106230"/>
                <a:gd name="adj2" fmla="val 50000"/>
              </a:avLst>
            </a:prstGeom>
            <a:noFill/>
            <a:ln w="22225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>
                <a:buSzTx/>
              </a:pPr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50893" y="620302"/>
            <a:ext cx="2937510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温故知新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31540" y="620395"/>
            <a:ext cx="806958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buClrTx/>
              <a:buSzTx/>
              <a:buFontTx/>
            </a:pPr>
            <a:r>
              <a:rPr lang="zh-CN" altLang="en-US" sz="4000" spc="50" dirty="0">
                <a:ln w="11430"/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请说出以下化学方程式的意义：</a:t>
            </a:r>
            <a:endParaRPr lang="zh-CN" altLang="en-US" sz="4000" spc="50" dirty="0">
              <a:ln w="11430"/>
              <a:solidFill>
                <a:srgbClr val="C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24470" y="6236970"/>
            <a:ext cx="43205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SzTx/>
            </a:pPr>
            <a:r>
              <a:rPr kumimoji="1" lang="zh-CN" altLang="en-US" dirty="0">
                <a:sym typeface="+mn-ea"/>
              </a:rPr>
              <a:t>（相对原子质量：</a:t>
            </a:r>
            <a:r>
              <a:rPr kumimoji="1" lang="en-US" altLang="zh-CN" dirty="0">
                <a:sym typeface="+mn-ea"/>
              </a:rPr>
              <a:t>C</a:t>
            </a:r>
            <a:r>
              <a:rPr kumimoji="1" lang="en-US" altLang="zh-CN" dirty="0">
                <a:sym typeface="+mn-ea"/>
              </a:rPr>
              <a:t>-12,O-16</a:t>
            </a:r>
            <a:r>
              <a:rPr kumimoji="1" lang="zh-CN" altLang="en-US" dirty="0">
                <a:sym typeface="+mn-ea"/>
              </a:rPr>
              <a:t>）</a:t>
            </a: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36877" grpId="0"/>
      <p:bldP spid="36881" grpId="0"/>
      <p:bldP spid="36882" grpId="0"/>
      <p:bldP spid="121867" grpId="0"/>
      <p:bldP spid="12186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1" name="Rectangle 5"/>
          <p:cNvSpPr/>
          <p:nvPr/>
        </p:nvSpPr>
        <p:spPr>
          <a:xfrm>
            <a:off x="475615" y="836930"/>
            <a:ext cx="112502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克碳在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足量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的氧气中完全燃烧，可以生成多少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的二氧化碳？（导学案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P92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36"/>
          <p:cNvGrpSpPr/>
          <p:nvPr/>
        </p:nvGrpSpPr>
        <p:grpSpPr>
          <a:xfrm>
            <a:off x="4068763" y="2527300"/>
            <a:ext cx="3076575" cy="544513"/>
            <a:chOff x="1309" y="1456"/>
            <a:chExt cx="1938" cy="343"/>
          </a:xfrm>
        </p:grpSpPr>
        <p:sp>
          <p:nvSpPr>
            <p:cNvPr id="46083" name="Text Box 8"/>
            <p:cNvSpPr txBox="1"/>
            <p:nvPr/>
          </p:nvSpPr>
          <p:spPr>
            <a:xfrm>
              <a:off x="1309" y="1509"/>
              <a:ext cx="193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</a:pP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C   +  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     </a:t>
              </a: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===      CO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endParaRPr lang="en-US" altLang="zh-CN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084" name="Text Box 9"/>
            <p:cNvSpPr txBox="1"/>
            <p:nvPr/>
          </p:nvSpPr>
          <p:spPr>
            <a:xfrm>
              <a:off x="2189" y="1456"/>
              <a:ext cx="405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</a:pPr>
              <a:r>
                <a:rPr lang="zh-CN" altLang="en-US" sz="1800" dirty="0">
                  <a:solidFill>
                    <a:schemeClr val="hlin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点燃</a:t>
              </a:r>
              <a:endParaRPr lang="zh-CN" altLang="en-US" sz="1800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586" name="Text Box 10"/>
          <p:cNvSpPr txBox="1"/>
          <p:nvPr/>
        </p:nvSpPr>
        <p:spPr>
          <a:xfrm>
            <a:off x="3917950" y="3141663"/>
            <a:ext cx="4902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9" name="Text Box 13"/>
          <p:cNvSpPr txBox="1"/>
          <p:nvPr/>
        </p:nvSpPr>
        <p:spPr>
          <a:xfrm>
            <a:off x="6456363" y="3117850"/>
            <a:ext cx="4876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b="0" dirty="0">
                <a:latin typeface="宋体" panose="02010600030101010101" pitchFamily="2" charset="-122"/>
                <a:ea typeface="宋体" panose="02010600030101010101" pitchFamily="2" charset="-122"/>
              </a:rPr>
              <a:t>44</a:t>
            </a:r>
            <a:endParaRPr lang="en-US" altLang="zh-CN" b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1" name="Text Box 15"/>
          <p:cNvSpPr txBox="1"/>
          <p:nvPr/>
        </p:nvSpPr>
        <p:spPr>
          <a:xfrm>
            <a:off x="1991360" y="1700213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解：设可以生成二氧化碳的质量为 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2" name="Text Box 16"/>
          <p:cNvSpPr txBox="1"/>
          <p:nvPr/>
        </p:nvSpPr>
        <p:spPr>
          <a:xfrm>
            <a:off x="4019550" y="3549650"/>
            <a:ext cx="4902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3" name="Text Box 17"/>
          <p:cNvSpPr txBox="1"/>
          <p:nvPr/>
        </p:nvSpPr>
        <p:spPr>
          <a:xfrm>
            <a:off x="6526213" y="3549650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Group 18"/>
          <p:cNvGrpSpPr/>
          <p:nvPr/>
        </p:nvGrpSpPr>
        <p:grpSpPr>
          <a:xfrm>
            <a:off x="4492625" y="3910013"/>
            <a:ext cx="2108200" cy="901699"/>
            <a:chOff x="1915" y="2704"/>
            <a:chExt cx="1328" cy="568"/>
          </a:xfrm>
        </p:grpSpPr>
        <p:sp>
          <p:nvSpPr>
            <p:cNvPr id="46091" name="Text Box 19"/>
            <p:cNvSpPr txBox="1"/>
            <p:nvPr/>
          </p:nvSpPr>
          <p:spPr>
            <a:xfrm>
              <a:off x="1915" y="2749"/>
              <a:ext cx="309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12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b="0" dirty="0">
                  <a:latin typeface="宋体" panose="02010600030101010101" pitchFamily="2" charset="-122"/>
                  <a:ea typeface="宋体" panose="02010600030101010101" pitchFamily="2" charset="-122"/>
                </a:rPr>
                <a:t>44</a:t>
              </a:r>
              <a:endParaRPr lang="en-US" altLang="zh-CN" b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092" name="Line 20"/>
            <p:cNvSpPr/>
            <p:nvPr/>
          </p:nvSpPr>
          <p:spPr>
            <a:xfrm>
              <a:off x="1928" y="3022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6093" name="Text Box 21"/>
            <p:cNvSpPr txBox="1"/>
            <p:nvPr/>
          </p:nvSpPr>
          <p:spPr>
            <a:xfrm>
              <a:off x="2414" y="2840"/>
              <a:ext cx="21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094" name="Text Box 22"/>
            <p:cNvSpPr txBox="1"/>
            <p:nvPr/>
          </p:nvSpPr>
          <p:spPr>
            <a:xfrm>
              <a:off x="2791" y="2704"/>
              <a:ext cx="406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6g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x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095" name="Line 23"/>
            <p:cNvSpPr/>
            <p:nvPr/>
          </p:nvSpPr>
          <p:spPr>
            <a:xfrm>
              <a:off x="2835" y="3004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4" name="Group 27"/>
          <p:cNvGrpSpPr/>
          <p:nvPr/>
        </p:nvGrpSpPr>
        <p:grpSpPr>
          <a:xfrm>
            <a:off x="4333875" y="4724400"/>
            <a:ext cx="2324100" cy="939800"/>
            <a:chOff x="1824" y="3203"/>
            <a:chExt cx="1464" cy="592"/>
          </a:xfrm>
        </p:grpSpPr>
        <p:sp>
          <p:nvSpPr>
            <p:cNvPr id="46097" name="Text Box 28"/>
            <p:cNvSpPr txBox="1"/>
            <p:nvPr/>
          </p:nvSpPr>
          <p:spPr>
            <a:xfrm>
              <a:off x="1824" y="3369"/>
              <a:ext cx="40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x 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098" name="Line 29"/>
            <p:cNvSpPr/>
            <p:nvPr/>
          </p:nvSpPr>
          <p:spPr>
            <a:xfrm>
              <a:off x="2290" y="3521"/>
              <a:ext cx="99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6099" name="Text Box 30"/>
            <p:cNvSpPr txBox="1"/>
            <p:nvPr/>
          </p:nvSpPr>
          <p:spPr>
            <a:xfrm>
              <a:off x="2410" y="3203"/>
              <a:ext cx="694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b="0" dirty="0">
                  <a:latin typeface="宋体" panose="02010600030101010101" pitchFamily="2" charset="-122"/>
                  <a:ea typeface="宋体" panose="02010600030101010101" pitchFamily="2" charset="-122"/>
                </a:rPr>
                <a:t>44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×6g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100" name="Text Box 31"/>
            <p:cNvSpPr txBox="1"/>
            <p:nvPr/>
          </p:nvSpPr>
          <p:spPr>
            <a:xfrm>
              <a:off x="2410" y="3505"/>
              <a:ext cx="50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 12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4608" name="Text Box 32"/>
          <p:cNvSpPr txBox="1"/>
          <p:nvPr/>
        </p:nvSpPr>
        <p:spPr>
          <a:xfrm>
            <a:off x="3359150" y="6021388"/>
            <a:ext cx="523494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答：可以生成二氧化碳的质量为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22g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610" name="Text Box 34"/>
          <p:cNvSpPr txBox="1"/>
          <p:nvPr/>
        </p:nvSpPr>
        <p:spPr>
          <a:xfrm>
            <a:off x="4656138" y="5492750"/>
            <a:ext cx="9512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= 22g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 Box 10"/>
          <p:cNvSpPr txBox="1"/>
          <p:nvPr/>
        </p:nvSpPr>
        <p:spPr>
          <a:xfrm>
            <a:off x="4871720" y="3140393"/>
            <a:ext cx="4902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vl="0" algn="l">
              <a:buClrTx/>
              <a:buSzTx/>
              <a:buFontTx/>
            </a:pPr>
            <a:r>
              <a:rPr lang="en-US" altLang="zh-CN" dirty="0">
                <a:sym typeface="+mn-ea"/>
              </a:rPr>
              <a:t>32</a:t>
            </a:r>
            <a:endParaRPr lang="en-US" altLang="zh-CN" dirty="0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44110" y="3140710"/>
            <a:ext cx="433070" cy="460375"/>
          </a:xfrm>
          <a:prstGeom prst="rect">
            <a:avLst/>
          </a:prstGeom>
          <a:solidFill>
            <a:schemeClr val="bg2">
              <a:lumMod val="10000"/>
              <a:lumOff val="90000"/>
            </a:schemeClr>
          </a:solidFill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7" name="TextBox 1"/>
          <p:cNvSpPr txBox="1"/>
          <p:nvPr/>
        </p:nvSpPr>
        <p:spPr>
          <a:xfrm>
            <a:off x="551528" y="75472"/>
            <a:ext cx="2937510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例题分析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24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/>
      <p:bldP spid="24589" grpId="0"/>
      <p:bldP spid="24591" grpId="0"/>
      <p:bldP spid="24592" grpId="0"/>
      <p:bldP spid="24593" grpId="0"/>
      <p:bldP spid="24608" grpId="0"/>
      <p:bldP spid="24610" grpId="0"/>
      <p:bldP spid="5" grpId="0"/>
      <p:bldP spid="5" grpId="1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3009" name="Rectangle 5"/>
          <p:cNvSpPr/>
          <p:nvPr/>
        </p:nvSpPr>
        <p:spPr>
          <a:xfrm>
            <a:off x="1055370" y="621030"/>
            <a:ext cx="697420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【小结】根据化学方程式计算的解题步骤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1543685" y="2658428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endParaRPr lang="zh-CN" altLang="zh-CN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1127760" y="1701165"/>
            <a:ext cx="1045210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  <a:buSzTx/>
            </a:pP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解：</a:t>
            </a:r>
            <a:endParaRPr lang="en-US" altLang="zh-CN" sz="2800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lnSpc>
                <a:spcPct val="150000"/>
              </a:lnSpc>
              <a:buSzTx/>
            </a:pP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（</a:t>
            </a:r>
            <a:r>
              <a:rPr lang="en-US" altLang="zh-CN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）设未知数（未知数</a:t>
            </a:r>
            <a:r>
              <a:rPr lang="zh-CN" altLang="en-US" sz="2800" dirty="0">
                <a:solidFill>
                  <a:srgbClr val="C0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不带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单位）。</a:t>
            </a:r>
            <a:endParaRPr lang="en-US" altLang="zh-CN" sz="2800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lnSpc>
                <a:spcPct val="150000"/>
              </a:lnSpc>
              <a:buSzTx/>
            </a:pP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（</a:t>
            </a:r>
            <a:r>
              <a:rPr lang="en-US" altLang="zh-CN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2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）正确写出化学方程式。</a:t>
            </a:r>
            <a:endParaRPr lang="en-US" altLang="zh-CN" sz="2800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lnSpc>
                <a:spcPct val="150000"/>
              </a:lnSpc>
              <a:buSzTx/>
            </a:pP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（</a:t>
            </a:r>
            <a:r>
              <a:rPr lang="en-US" altLang="zh-CN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3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）写出相关物质的相对分子质量和已知量、未知量。</a:t>
            </a:r>
            <a:endParaRPr lang="en-US" altLang="zh-CN" sz="2800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lnSpc>
                <a:spcPct val="150000"/>
              </a:lnSpc>
              <a:buSzTx/>
            </a:pP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（</a:t>
            </a:r>
            <a:r>
              <a:rPr lang="en-US" altLang="zh-CN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4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）列出比例，求解。（比例式中物质的质量</a:t>
            </a:r>
            <a:r>
              <a:rPr lang="zh-CN" altLang="en-US" sz="2800" dirty="0"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带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单位）</a:t>
            </a:r>
            <a:endParaRPr lang="en-US" altLang="zh-CN" sz="2800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lnSpc>
                <a:spcPct val="150000"/>
              </a:lnSpc>
              <a:buSzTx/>
            </a:pP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（</a:t>
            </a:r>
            <a:r>
              <a:rPr lang="en-US" altLang="zh-CN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5</a:t>
            </a:r>
            <a:r>
              <a:rPr lang="zh-CN" altLang="en-US" sz="2800" dirty="0">
                <a:latin typeface="华文宋体" panose="02010600040101010101" pitchFamily="2" charset="-122"/>
                <a:ea typeface="华文宋体" panose="02010600040101010101" pitchFamily="2" charset="-122"/>
              </a:rPr>
              <a:t>）简明地写出答案。</a:t>
            </a:r>
            <a:endParaRPr lang="zh-CN" altLang="en-US" sz="2800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6"/>
          <p:cNvGrpSpPr/>
          <p:nvPr/>
        </p:nvGrpSpPr>
        <p:grpSpPr>
          <a:xfrm>
            <a:off x="2395220" y="2373313"/>
            <a:ext cx="5203825" cy="752475"/>
            <a:chOff x="1202" y="3473"/>
            <a:chExt cx="3278" cy="474"/>
          </a:xfrm>
        </p:grpSpPr>
        <p:sp>
          <p:nvSpPr>
            <p:cNvPr id="45058" name="Text Box 7"/>
            <p:cNvSpPr txBox="1"/>
            <p:nvPr/>
          </p:nvSpPr>
          <p:spPr>
            <a:xfrm>
              <a:off x="1202" y="3657"/>
              <a:ext cx="327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</a:pP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  2KMnO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4</a:t>
              </a: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===K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MnO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4 </a:t>
              </a: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+ MnO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+ 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 </a:t>
              </a:r>
              <a:r>
                <a:rPr lang="en-US" altLang="zh-CN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↑</a:t>
              </a:r>
              <a:endParaRPr lang="en-US" altLang="zh-CN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59" name="Text Box 8"/>
            <p:cNvSpPr txBox="1"/>
            <p:nvPr/>
          </p:nvSpPr>
          <p:spPr>
            <a:xfrm>
              <a:off x="2109" y="3473"/>
              <a:ext cx="37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</a:pPr>
              <a:r>
                <a:rPr lang="en-US" altLang="zh-CN" sz="3200" dirty="0">
                  <a:solidFill>
                    <a:schemeClr val="hlink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△</a:t>
              </a:r>
              <a:endParaRPr lang="en-US" altLang="zh-CN" sz="3200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23561" name="Text Box 9"/>
          <p:cNvSpPr txBox="1"/>
          <p:nvPr/>
        </p:nvSpPr>
        <p:spPr>
          <a:xfrm>
            <a:off x="2351088" y="3140710"/>
            <a:ext cx="171831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×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158=316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64" name="Text Box 12"/>
          <p:cNvSpPr txBox="1"/>
          <p:nvPr/>
        </p:nvSpPr>
        <p:spPr>
          <a:xfrm>
            <a:off x="6840220" y="3148013"/>
            <a:ext cx="4902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32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64" name="Text Box 13"/>
          <p:cNvSpPr txBox="1"/>
          <p:nvPr/>
        </p:nvSpPr>
        <p:spPr>
          <a:xfrm>
            <a:off x="1079500" y="692785"/>
            <a:ext cx="106965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：加热分解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6.3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克高锰酸钾，可以得到多少克氧气？（课本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P102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，计算保留一位小数）</a:t>
            </a:r>
            <a:r>
              <a:rPr kumimoji="1" lang="zh-CN" altLang="en-US" dirty="0">
                <a:sym typeface="+mn-ea"/>
              </a:rPr>
              <a:t>（相对原子质量：</a:t>
            </a:r>
            <a:r>
              <a:rPr kumimoji="1" lang="en-US" altLang="zh-CN" dirty="0">
                <a:sym typeface="+mn-ea"/>
              </a:rPr>
              <a:t>K</a:t>
            </a:r>
            <a:r>
              <a:rPr kumimoji="1" lang="en-US" altLang="zh-CN" dirty="0">
                <a:sym typeface="+mn-ea"/>
              </a:rPr>
              <a:t>-39,Mn-55,O-16</a:t>
            </a:r>
            <a:r>
              <a:rPr kumimoji="1" lang="zh-CN" altLang="en-US" dirty="0">
                <a:sym typeface="+mn-ea"/>
              </a:rPr>
              <a:t>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66" name="Text Box 14"/>
          <p:cNvSpPr txBox="1"/>
          <p:nvPr/>
        </p:nvSpPr>
        <p:spPr>
          <a:xfrm>
            <a:off x="1847533" y="1916113"/>
            <a:ext cx="73787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解：设加热分解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6.3g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高锰酸钾可以得到氧气的质量为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67" name="Text Box 15"/>
          <p:cNvSpPr txBox="1"/>
          <p:nvPr/>
        </p:nvSpPr>
        <p:spPr>
          <a:xfrm>
            <a:off x="2711450" y="3572828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6.3g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68" name="Text Box 16"/>
          <p:cNvSpPr txBox="1"/>
          <p:nvPr/>
        </p:nvSpPr>
        <p:spPr>
          <a:xfrm>
            <a:off x="6910070" y="357981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Group 25"/>
          <p:cNvGrpSpPr/>
          <p:nvPr/>
        </p:nvGrpSpPr>
        <p:grpSpPr>
          <a:xfrm>
            <a:off x="3647758" y="3860483"/>
            <a:ext cx="2187575" cy="901699"/>
            <a:chOff x="1915" y="2704"/>
            <a:chExt cx="1378" cy="568"/>
          </a:xfrm>
        </p:grpSpPr>
        <p:sp>
          <p:nvSpPr>
            <p:cNvPr id="45069" name="Text Box 17"/>
            <p:cNvSpPr txBox="1"/>
            <p:nvPr/>
          </p:nvSpPr>
          <p:spPr>
            <a:xfrm>
              <a:off x="1915" y="2749"/>
              <a:ext cx="406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316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32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0" name="Line 18"/>
            <p:cNvSpPr/>
            <p:nvPr/>
          </p:nvSpPr>
          <p:spPr>
            <a:xfrm>
              <a:off x="1928" y="3022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5071" name="Text Box 19"/>
            <p:cNvSpPr txBox="1"/>
            <p:nvPr/>
          </p:nvSpPr>
          <p:spPr>
            <a:xfrm>
              <a:off x="2414" y="2840"/>
              <a:ext cx="21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2" name="Text Box 20"/>
            <p:cNvSpPr txBox="1"/>
            <p:nvPr/>
          </p:nvSpPr>
          <p:spPr>
            <a:xfrm>
              <a:off x="2791" y="2704"/>
              <a:ext cx="502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6.3g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x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3" name="Line 21"/>
            <p:cNvSpPr/>
            <p:nvPr/>
          </p:nvSpPr>
          <p:spPr>
            <a:xfrm>
              <a:off x="2835" y="3004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4" name="Group 30"/>
          <p:cNvGrpSpPr/>
          <p:nvPr/>
        </p:nvGrpSpPr>
        <p:grpSpPr>
          <a:xfrm>
            <a:off x="3576320" y="4659313"/>
            <a:ext cx="2341563" cy="939800"/>
            <a:chOff x="1824" y="3203"/>
            <a:chExt cx="1475" cy="592"/>
          </a:xfrm>
        </p:grpSpPr>
        <p:sp>
          <p:nvSpPr>
            <p:cNvPr id="45075" name="Text Box 26"/>
            <p:cNvSpPr txBox="1"/>
            <p:nvPr/>
          </p:nvSpPr>
          <p:spPr>
            <a:xfrm>
              <a:off x="1824" y="3369"/>
              <a:ext cx="40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x 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6" name="Line 27"/>
            <p:cNvSpPr/>
            <p:nvPr/>
          </p:nvSpPr>
          <p:spPr>
            <a:xfrm>
              <a:off x="2290" y="3521"/>
              <a:ext cx="99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5077" name="Text Box 28"/>
            <p:cNvSpPr txBox="1"/>
            <p:nvPr/>
          </p:nvSpPr>
          <p:spPr>
            <a:xfrm>
              <a:off x="2410" y="3203"/>
              <a:ext cx="88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32×6.3g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8" name="Text Box 29"/>
            <p:cNvSpPr txBox="1"/>
            <p:nvPr/>
          </p:nvSpPr>
          <p:spPr>
            <a:xfrm>
              <a:off x="2410" y="3505"/>
              <a:ext cx="50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316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3584" name="Text Box 32"/>
          <p:cNvSpPr txBox="1"/>
          <p:nvPr/>
        </p:nvSpPr>
        <p:spPr>
          <a:xfrm>
            <a:off x="2430145" y="6027738"/>
            <a:ext cx="64109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答：加热分解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6.3g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高锰酸钾可以得到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0.6g O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83" name="Text Box 31"/>
          <p:cNvSpPr txBox="1"/>
          <p:nvPr/>
        </p:nvSpPr>
        <p:spPr>
          <a:xfrm>
            <a:off x="3865245" y="5572125"/>
            <a:ext cx="12573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≈ 0.6g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51528" y="75472"/>
            <a:ext cx="2937510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例题分析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23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  <p:bldP spid="23564" grpId="0"/>
      <p:bldP spid="23566" grpId="0"/>
      <p:bldP spid="23567" grpId="0"/>
      <p:bldP spid="23568" grpId="0"/>
      <p:bldP spid="23584" grpId="0"/>
      <p:bldP spid="235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7105" name="Text Box 3"/>
          <p:cNvSpPr txBox="1"/>
          <p:nvPr/>
        </p:nvSpPr>
        <p:spPr>
          <a:xfrm>
            <a:off x="623570" y="476885"/>
            <a:ext cx="10979150" cy="110680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22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：工业上，高温煅烧石灰石（</a:t>
            </a:r>
            <a:r>
              <a:rPr lang="zh-CN" altLang="en-US" sz="2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主要成份</a:t>
            </a:r>
            <a:r>
              <a:rPr lang="en-US" altLang="zh-CN" sz="2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CaCO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）可制得生石灰（</a:t>
            </a:r>
            <a:r>
              <a:rPr lang="en-US" altLang="zh-CN" sz="2200" dirty="0">
                <a:latin typeface="宋体" panose="02010600030101010101" pitchFamily="2" charset="-122"/>
                <a:ea typeface="宋体" panose="02010600030101010101" pitchFamily="2" charset="-122"/>
              </a:rPr>
              <a:t>CaO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）和二氧化碳。如果要制取</a:t>
            </a:r>
            <a:r>
              <a:rPr lang="en-US" altLang="zh-CN" sz="2200" dirty="0">
                <a:latin typeface="宋体" panose="02010600030101010101" pitchFamily="2" charset="-122"/>
                <a:ea typeface="宋体" panose="02010600030101010101" pitchFamily="2" charset="-122"/>
              </a:rPr>
              <a:t>5.6t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氧化钙，需要</a:t>
            </a:r>
            <a:r>
              <a:rPr lang="zh-CN" altLang="en-US" sz="2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碳酸钙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多少</a:t>
            </a:r>
            <a:r>
              <a:rPr lang="en-US" altLang="zh-CN" sz="2200" dirty="0"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r>
              <a:rPr lang="zh-CN" altLang="en-US" sz="2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如果使用的这种石灰石中碳酸钙的含量为</a:t>
            </a:r>
            <a:r>
              <a:rPr lang="en-US" altLang="zh-CN" sz="2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50%</a:t>
            </a:r>
            <a:r>
              <a:rPr lang="zh-CN" altLang="en-US" sz="2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，则需这种石灰石多少</a:t>
            </a:r>
            <a:r>
              <a:rPr lang="en-US" altLang="zh-CN" sz="2200" dirty="0">
                <a:solidFill>
                  <a:srgbClr val="C00000"/>
                </a:solidFill>
                <a:sym typeface="+mn-ea"/>
              </a:rPr>
              <a:t>t</a:t>
            </a:r>
            <a:r>
              <a:rPr lang="zh-CN" altLang="en-US" sz="2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  （课本</a:t>
            </a:r>
            <a:r>
              <a:rPr lang="en-US" altLang="zh-CN" sz="2200" dirty="0">
                <a:latin typeface="宋体" panose="02010600030101010101" pitchFamily="2" charset="-122"/>
                <a:ea typeface="宋体" panose="02010600030101010101" pitchFamily="2" charset="-122"/>
              </a:rPr>
              <a:t>P102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改编）</a:t>
            </a:r>
            <a:r>
              <a:rPr kumimoji="1" lang="zh-CN" altLang="en-US" sz="2200" dirty="0">
                <a:sym typeface="+mn-ea"/>
              </a:rPr>
              <a:t>（相对原子质量：</a:t>
            </a:r>
            <a:r>
              <a:rPr kumimoji="1" lang="en-US" altLang="zh-CN" sz="2200" dirty="0">
                <a:sym typeface="+mn-ea"/>
              </a:rPr>
              <a:t>Ca</a:t>
            </a:r>
            <a:r>
              <a:rPr kumimoji="1" lang="en-US" altLang="zh-CN" sz="2200" dirty="0">
                <a:sym typeface="+mn-ea"/>
              </a:rPr>
              <a:t>-40,C-12,O-16</a:t>
            </a:r>
            <a:r>
              <a:rPr kumimoji="1" lang="zh-CN" altLang="en-US" sz="2200" dirty="0">
                <a:sym typeface="+mn-ea"/>
              </a:rPr>
              <a:t>）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28"/>
          <p:cNvGrpSpPr/>
          <p:nvPr/>
        </p:nvGrpSpPr>
        <p:grpSpPr>
          <a:xfrm>
            <a:off x="2711768" y="2126615"/>
            <a:ext cx="5073650" cy="517525"/>
            <a:chOff x="1791" y="1609"/>
            <a:chExt cx="3196" cy="326"/>
          </a:xfrm>
        </p:grpSpPr>
        <p:sp>
          <p:nvSpPr>
            <p:cNvPr id="47107" name="Text Box 5"/>
            <p:cNvSpPr txBox="1"/>
            <p:nvPr/>
          </p:nvSpPr>
          <p:spPr>
            <a:xfrm>
              <a:off x="1791" y="1645"/>
              <a:ext cx="319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</a:pP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CaCO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3      </a:t>
              </a:r>
              <a:r>
                <a:rPr lang="en-US" altLang="zh-CN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===      CaO        +     CO</a:t>
              </a:r>
              <a:r>
                <a:rPr lang="en-US" altLang="zh-CN" baseline="-25000" dirty="0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2 </a:t>
              </a:r>
              <a:r>
                <a:rPr lang="en-US" altLang="zh-CN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↑</a:t>
              </a:r>
              <a:endParaRPr lang="en-US" altLang="zh-CN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08" name="Text Box 6"/>
            <p:cNvSpPr txBox="1"/>
            <p:nvPr/>
          </p:nvSpPr>
          <p:spPr>
            <a:xfrm>
              <a:off x="2619" y="1609"/>
              <a:ext cx="373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</a:pPr>
              <a:r>
                <a:rPr lang="zh-CN" altLang="en-US" sz="1600" dirty="0">
                  <a:solidFill>
                    <a:schemeClr val="hlin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高温</a:t>
              </a:r>
              <a:endParaRPr lang="zh-CN" altLang="en-US" sz="1600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75" name="Text Box 7"/>
          <p:cNvSpPr txBox="1"/>
          <p:nvPr/>
        </p:nvSpPr>
        <p:spPr>
          <a:xfrm>
            <a:off x="2838768" y="278225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100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5088255" y="2758440"/>
            <a:ext cx="4902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56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1703705" y="1556703"/>
            <a:ext cx="43154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解：设需要碳酸钙的质量为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8" name="Text Box 10"/>
          <p:cNvSpPr txBox="1"/>
          <p:nvPr/>
        </p:nvSpPr>
        <p:spPr>
          <a:xfrm>
            <a:off x="5086668" y="3214053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5.6t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9" name="Text Box 11"/>
          <p:cNvSpPr txBox="1"/>
          <p:nvPr/>
        </p:nvSpPr>
        <p:spPr>
          <a:xfrm>
            <a:off x="2927668" y="321405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Group 12"/>
          <p:cNvGrpSpPr/>
          <p:nvPr/>
        </p:nvGrpSpPr>
        <p:grpSpPr>
          <a:xfrm>
            <a:off x="3268980" y="3550603"/>
            <a:ext cx="2187575" cy="901699"/>
            <a:chOff x="1915" y="2704"/>
            <a:chExt cx="1378" cy="568"/>
          </a:xfrm>
        </p:grpSpPr>
        <p:sp>
          <p:nvSpPr>
            <p:cNvPr id="47115" name="Text Box 13"/>
            <p:cNvSpPr txBox="1"/>
            <p:nvPr/>
          </p:nvSpPr>
          <p:spPr>
            <a:xfrm>
              <a:off x="1915" y="2749"/>
              <a:ext cx="406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100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56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6" name="Line 14"/>
            <p:cNvSpPr/>
            <p:nvPr/>
          </p:nvSpPr>
          <p:spPr>
            <a:xfrm>
              <a:off x="1928" y="3022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7117" name="Text Box 15"/>
            <p:cNvSpPr txBox="1"/>
            <p:nvPr/>
          </p:nvSpPr>
          <p:spPr>
            <a:xfrm>
              <a:off x="2414" y="2840"/>
              <a:ext cx="30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==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8" name="Text Box 16"/>
            <p:cNvSpPr txBox="1"/>
            <p:nvPr/>
          </p:nvSpPr>
          <p:spPr>
            <a:xfrm>
              <a:off x="2791" y="2704"/>
              <a:ext cx="502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x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5.6t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9" name="Line 17"/>
            <p:cNvSpPr/>
            <p:nvPr/>
          </p:nvSpPr>
          <p:spPr>
            <a:xfrm>
              <a:off x="2835" y="3004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4" name="Group 21"/>
          <p:cNvGrpSpPr/>
          <p:nvPr/>
        </p:nvGrpSpPr>
        <p:grpSpPr>
          <a:xfrm>
            <a:off x="3110230" y="4364990"/>
            <a:ext cx="2495550" cy="939800"/>
            <a:chOff x="1824" y="3203"/>
            <a:chExt cx="1572" cy="592"/>
          </a:xfrm>
        </p:grpSpPr>
        <p:sp>
          <p:nvSpPr>
            <p:cNvPr id="47121" name="Text Box 22"/>
            <p:cNvSpPr txBox="1"/>
            <p:nvPr/>
          </p:nvSpPr>
          <p:spPr>
            <a:xfrm>
              <a:off x="1824" y="3369"/>
              <a:ext cx="40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x 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22" name="Line 23"/>
            <p:cNvSpPr/>
            <p:nvPr/>
          </p:nvSpPr>
          <p:spPr>
            <a:xfrm>
              <a:off x="2290" y="3521"/>
              <a:ext cx="99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7123" name="Text Box 24"/>
            <p:cNvSpPr txBox="1"/>
            <p:nvPr/>
          </p:nvSpPr>
          <p:spPr>
            <a:xfrm>
              <a:off x="2410" y="3203"/>
              <a:ext cx="98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100×5.6t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24" name="Text Box 25"/>
            <p:cNvSpPr txBox="1"/>
            <p:nvPr/>
          </p:nvSpPr>
          <p:spPr>
            <a:xfrm>
              <a:off x="2410" y="3505"/>
              <a:ext cx="50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 56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7194" name="Text Box 26"/>
          <p:cNvSpPr txBox="1"/>
          <p:nvPr/>
        </p:nvSpPr>
        <p:spPr>
          <a:xfrm>
            <a:off x="6600190" y="4581525"/>
            <a:ext cx="43027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答：需要碳酸钙的质量为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10t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，需要石灰石的质量为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20t.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98" name="Text Box 30"/>
          <p:cNvSpPr txBox="1"/>
          <p:nvPr/>
        </p:nvSpPr>
        <p:spPr>
          <a:xfrm>
            <a:off x="3432175" y="5300980"/>
            <a:ext cx="11049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= 10 t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44335" y="3140710"/>
            <a:ext cx="42583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因为石灰石中</a:t>
            </a:r>
            <a:r>
              <a:rPr lang="zh-CN" altLang="en-US" dirty="0">
                <a:solidFill>
                  <a:srgbClr val="C00000"/>
                </a:solidFill>
                <a:sym typeface="+mn-ea"/>
              </a:rPr>
              <a:t>碳酸钙的含量为</a:t>
            </a:r>
            <a:r>
              <a:rPr lang="en-US" altLang="zh-CN" dirty="0">
                <a:solidFill>
                  <a:srgbClr val="C00000"/>
                </a:solidFill>
                <a:sym typeface="+mn-ea"/>
              </a:rPr>
              <a:t>50%</a:t>
            </a:r>
            <a:r>
              <a:rPr lang="zh-CN" altLang="en-US" dirty="0">
                <a:solidFill>
                  <a:srgbClr val="C00000"/>
                </a:solidFill>
                <a:sym typeface="+mn-ea"/>
              </a:rPr>
              <a:t>，所以需要石灰石的质量为：</a:t>
            </a:r>
            <a:r>
              <a:rPr lang="en-US" altLang="zh-CN" dirty="0">
                <a:solidFill>
                  <a:srgbClr val="C00000"/>
                </a:solidFill>
                <a:sym typeface="+mn-ea"/>
              </a:rPr>
              <a:t>10t</a:t>
            </a:r>
            <a:r>
              <a:rPr lang="zh-CN" altLang="en-US" dirty="0">
                <a:solidFill>
                  <a:srgbClr val="C00000"/>
                </a:solidFill>
                <a:sym typeface="+mn-ea"/>
              </a:rPr>
              <a:t>÷</a:t>
            </a:r>
            <a:r>
              <a:rPr lang="en-US" altLang="zh-CN" dirty="0">
                <a:solidFill>
                  <a:srgbClr val="C00000"/>
                </a:solidFill>
                <a:sym typeface="+mn-ea"/>
              </a:rPr>
              <a:t>50%=20t.</a:t>
            </a:r>
            <a:endParaRPr lang="en-US" altLang="zh-CN" dirty="0">
              <a:solidFill>
                <a:srgbClr val="C0000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325" y="5877560"/>
            <a:ext cx="113944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C00000"/>
                </a:solidFill>
              </a:rPr>
              <a:t>注意：在实际生产和科学研究中，所用原料不纯的，在根据化学方程式计算时，一定使用</a:t>
            </a:r>
            <a:r>
              <a:rPr lang="zh-CN" altLang="en-US">
                <a:solidFill>
                  <a:srgbClr val="0000CC"/>
                </a:solidFill>
              </a:rPr>
              <a:t>纯净的物质</a:t>
            </a:r>
            <a:r>
              <a:rPr lang="zh-CN" altLang="en-US">
                <a:solidFill>
                  <a:srgbClr val="C00000"/>
                </a:solidFill>
              </a:rPr>
              <a:t>的质量。</a:t>
            </a:r>
            <a:endParaRPr lang="zh-CN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7177" grpId="0"/>
      <p:bldP spid="7178" grpId="0"/>
      <p:bldP spid="7179" grpId="0"/>
      <p:bldP spid="7194" grpId="0"/>
      <p:bldP spid="7198" grpId="0"/>
      <p:bldP spid="7" grpId="0"/>
      <p:bldP spid="7" grpId="1"/>
      <p:bldP spid="8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Text Box 4"/>
          <p:cNvSpPr txBox="1"/>
          <p:nvPr/>
        </p:nvSpPr>
        <p:spPr>
          <a:xfrm>
            <a:off x="623570" y="476885"/>
            <a:ext cx="11217910" cy="829945"/>
          </a:xfrm>
          <a:prstGeom prst="rect">
            <a:avLst/>
          </a:prstGeom>
          <a:noFill/>
          <a:ln w="12700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 CuO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在加热的条件下生成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Cu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若要制取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12.8g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铜， 至少需要用多少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altLang="en-US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含杂质</a:t>
            </a:r>
            <a:r>
              <a:rPr lang="en-US" altLang="zh-CN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20%</a:t>
            </a:r>
            <a:r>
              <a:rPr lang="zh-CN" altLang="en-US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en-US" altLang="zh-CN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CuO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跟过量的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反应？</a:t>
            </a:r>
            <a:r>
              <a:rPr kumimoji="1" lang="zh-CN" altLang="en-US" dirty="0">
                <a:sym typeface="+mn-ea"/>
              </a:rPr>
              <a:t>（相对原子质量：</a:t>
            </a:r>
            <a:r>
              <a:rPr kumimoji="1" lang="en-US" altLang="zh-CN" dirty="0">
                <a:sym typeface="+mn-ea"/>
              </a:rPr>
              <a:t>Cu-64,O-16</a:t>
            </a:r>
            <a:r>
              <a:rPr kumimoji="1" lang="zh-CN" altLang="en-US" dirty="0">
                <a:sym typeface="+mn-ea"/>
              </a:rPr>
              <a:t>，</a:t>
            </a:r>
            <a:r>
              <a:rPr kumimoji="1" lang="en-US" altLang="zh-CN" dirty="0">
                <a:sym typeface="+mn-ea"/>
              </a:rPr>
              <a:t>H-1</a:t>
            </a:r>
            <a:r>
              <a:rPr kumimoji="1" lang="zh-CN" altLang="en-US" dirty="0">
                <a:sym typeface="+mn-ea"/>
              </a:rPr>
              <a:t>）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9" name="Text Box 5"/>
          <p:cNvSpPr txBox="1"/>
          <p:nvPr/>
        </p:nvSpPr>
        <p:spPr>
          <a:xfrm>
            <a:off x="4740275" y="2851150"/>
            <a:ext cx="635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0" name="Text Box 6"/>
          <p:cNvSpPr txBox="1"/>
          <p:nvPr/>
        </p:nvSpPr>
        <p:spPr>
          <a:xfrm>
            <a:off x="6311900" y="2853055"/>
            <a:ext cx="6191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64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1" name="Text Box 7"/>
          <p:cNvSpPr txBox="1"/>
          <p:nvPr/>
        </p:nvSpPr>
        <p:spPr>
          <a:xfrm>
            <a:off x="1199515" y="1412875"/>
            <a:ext cx="794004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解：设至少需要质量为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含杂质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％的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CuO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与过量的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反应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2" name="Text Box 8"/>
          <p:cNvSpPr txBox="1"/>
          <p:nvPr/>
        </p:nvSpPr>
        <p:spPr>
          <a:xfrm>
            <a:off x="3925888" y="3259138"/>
            <a:ext cx="202184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－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％）</a:t>
            </a:r>
            <a:r>
              <a:rPr lang="en-US" altLang="zh-CN" dirty="0">
                <a:sym typeface="+mn-ea"/>
              </a:rPr>
              <a:t>x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3" name="Text Box 9"/>
          <p:cNvSpPr txBox="1"/>
          <p:nvPr/>
        </p:nvSpPr>
        <p:spPr>
          <a:xfrm>
            <a:off x="6167755" y="3213100"/>
            <a:ext cx="9512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12.8g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29"/>
          <p:cNvGrpSpPr/>
          <p:nvPr/>
        </p:nvGrpSpPr>
        <p:grpSpPr>
          <a:xfrm>
            <a:off x="4584065" y="3716655"/>
            <a:ext cx="2971800" cy="901701"/>
            <a:chOff x="1927" y="2296"/>
            <a:chExt cx="1872" cy="568"/>
          </a:xfrm>
        </p:grpSpPr>
        <p:sp>
          <p:nvSpPr>
            <p:cNvPr id="50184" name="Text Box 11"/>
            <p:cNvSpPr txBox="1"/>
            <p:nvPr/>
          </p:nvSpPr>
          <p:spPr>
            <a:xfrm>
              <a:off x="1927" y="2341"/>
              <a:ext cx="309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80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64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85" name="Line 12"/>
            <p:cNvSpPr/>
            <p:nvPr/>
          </p:nvSpPr>
          <p:spPr>
            <a:xfrm>
              <a:off x="1940" y="2614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0186" name="Text Box 13"/>
            <p:cNvSpPr txBox="1"/>
            <p:nvPr/>
          </p:nvSpPr>
          <p:spPr>
            <a:xfrm>
              <a:off x="2426" y="2432"/>
              <a:ext cx="21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87" name="Text Box 14"/>
            <p:cNvSpPr txBox="1"/>
            <p:nvPr/>
          </p:nvSpPr>
          <p:spPr>
            <a:xfrm>
              <a:off x="2803" y="2296"/>
              <a:ext cx="986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(1-20%)x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  12.8g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88" name="Line 15"/>
            <p:cNvSpPr/>
            <p:nvPr/>
          </p:nvSpPr>
          <p:spPr>
            <a:xfrm>
              <a:off x="2847" y="2596"/>
              <a:ext cx="95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" name="Group 30"/>
          <p:cNvGrpSpPr/>
          <p:nvPr/>
        </p:nvGrpSpPr>
        <p:grpSpPr>
          <a:xfrm>
            <a:off x="4511675" y="4653280"/>
            <a:ext cx="2770188" cy="939800"/>
            <a:chOff x="1906" y="2931"/>
            <a:chExt cx="1745" cy="592"/>
          </a:xfrm>
        </p:grpSpPr>
        <p:sp>
          <p:nvSpPr>
            <p:cNvPr id="50190" name="Text Box 20"/>
            <p:cNvSpPr txBox="1"/>
            <p:nvPr/>
          </p:nvSpPr>
          <p:spPr>
            <a:xfrm>
              <a:off x="1906" y="3097"/>
              <a:ext cx="40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x 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91" name="Line 21"/>
            <p:cNvSpPr/>
            <p:nvPr/>
          </p:nvSpPr>
          <p:spPr>
            <a:xfrm>
              <a:off x="2372" y="3249"/>
              <a:ext cx="127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0192" name="Text Box 22"/>
            <p:cNvSpPr txBox="1"/>
            <p:nvPr/>
          </p:nvSpPr>
          <p:spPr>
            <a:xfrm>
              <a:off x="2585" y="2931"/>
              <a:ext cx="98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80×12.8g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93" name="Text Box 23"/>
            <p:cNvSpPr txBox="1"/>
            <p:nvPr/>
          </p:nvSpPr>
          <p:spPr>
            <a:xfrm>
              <a:off x="2426" y="3233"/>
              <a:ext cx="117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64×(1-20%)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6648" name="Text Box 24"/>
          <p:cNvSpPr txBox="1"/>
          <p:nvPr/>
        </p:nvSpPr>
        <p:spPr>
          <a:xfrm>
            <a:off x="2782888" y="5949950"/>
            <a:ext cx="71755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答：至少需要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20g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含杂质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％的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CuO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与过量的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反应。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4008121" y="2060258"/>
            <a:ext cx="3763962" cy="676275"/>
            <a:chOff x="975" y="1979"/>
            <a:chExt cx="2371" cy="426"/>
          </a:xfrm>
        </p:grpSpPr>
        <p:sp>
          <p:nvSpPr>
            <p:cNvPr id="50196" name="Text Box 27"/>
            <p:cNvSpPr txBox="1"/>
            <p:nvPr/>
          </p:nvSpPr>
          <p:spPr>
            <a:xfrm>
              <a:off x="975" y="2115"/>
              <a:ext cx="2371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H</a:t>
              </a:r>
              <a:r>
                <a:rPr lang="en-US" altLang="zh-CN" baseline="-25000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+ CuO ===   Cu </a:t>
              </a:r>
              <a:r>
                <a:rPr lang="en-US" altLang="zh-CN" dirty="0">
                  <a:solidFill>
                    <a:srgbClr val="0000CC"/>
                  </a:solidFill>
                  <a:sym typeface="+mn-ea"/>
                </a:rPr>
                <a:t>+ </a:t>
              </a:r>
              <a:r>
                <a:rPr lang="en-US" altLang="zh-CN" dirty="0">
                  <a:solidFill>
                    <a:srgbClr val="0000CC"/>
                  </a:solidFill>
                  <a:sym typeface="+mn-ea"/>
                </a:rPr>
                <a:t>H</a:t>
              </a:r>
              <a:r>
                <a:rPr lang="en-US" altLang="zh-CN" baseline="-25000" dirty="0">
                  <a:solidFill>
                    <a:srgbClr val="0000CC"/>
                  </a:solidFill>
                  <a:sym typeface="+mn-ea"/>
                </a:rPr>
                <a:t>2</a:t>
              </a:r>
              <a:r>
                <a:rPr lang="en-US" altLang="zh-CN" dirty="0">
                  <a:solidFill>
                    <a:srgbClr val="0000CC"/>
                  </a:solidFill>
                  <a:sym typeface="+mn-ea"/>
                </a:rPr>
                <a:t>O 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97" name="Rectangle 28"/>
            <p:cNvSpPr/>
            <p:nvPr/>
          </p:nvSpPr>
          <p:spPr>
            <a:xfrm>
              <a:off x="1882" y="1979"/>
              <a:ext cx="30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solidFill>
                    <a:schemeClr val="hlink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△</a:t>
              </a:r>
              <a:endParaRPr lang="en-US" altLang="zh-CN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6656" name="Text Box 32"/>
          <p:cNvSpPr txBox="1"/>
          <p:nvPr/>
        </p:nvSpPr>
        <p:spPr>
          <a:xfrm>
            <a:off x="7569518" y="4941570"/>
            <a:ext cx="9512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= 20g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/>
      <p:bldP spid="26631" grpId="0"/>
      <p:bldP spid="26632" grpId="0"/>
      <p:bldP spid="26633" grpId="0"/>
      <p:bldP spid="26648" grpId="0"/>
      <p:bldP spid="266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77545" y="418465"/>
            <a:ext cx="11098530" cy="1383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Times New Roman" panose="02020603050405020304" pitchFamily="18" charset="0"/>
              </a:rPr>
              <a:t>例</a:t>
            </a:r>
            <a:r>
              <a:rPr kumimoji="1" lang="en-US" altLang="zh-CN" sz="2800" dirty="0">
                <a:latin typeface="Times New Roman" panose="02020603050405020304" pitchFamily="18" charset="0"/>
              </a:rPr>
              <a:t>5: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2018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•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海珠区，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T28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分）</a:t>
            </a:r>
            <a:r>
              <a:rPr kumimoji="1" lang="zh-CN" altLang="en-US" sz="2800" dirty="0"/>
              <a:t>锌与稀盐酸反应可以生成氯化锌和氢气，写出该反应的化学方程式，并计算要得到</a:t>
            </a:r>
            <a:r>
              <a:rPr kumimoji="1" lang="en-US" altLang="zh-CN" sz="2800" dirty="0"/>
              <a:t>68g</a:t>
            </a:r>
            <a:r>
              <a:rPr kumimoji="1" lang="zh-CN" altLang="en-US" sz="2800" dirty="0"/>
              <a:t>氯化锌，需要锌的质量是多少</a:t>
            </a:r>
            <a:r>
              <a:rPr kumimoji="1" lang="en-US" altLang="zh-CN" sz="2800" dirty="0"/>
              <a:t>g</a:t>
            </a:r>
            <a:r>
              <a:rPr kumimoji="1" lang="zh-CN" altLang="en-US" sz="2800" dirty="0"/>
              <a:t>？（相对原子质量：</a:t>
            </a:r>
            <a:r>
              <a:rPr kumimoji="1" lang="en-US" altLang="zh-CN" sz="2800" dirty="0"/>
              <a:t>Zn-65,Cl-35.5,H-1</a:t>
            </a:r>
            <a:r>
              <a:rPr kumimoji="1" lang="zh-CN" altLang="en-US" sz="2800" dirty="0"/>
              <a:t>）</a:t>
            </a:r>
            <a:endParaRPr kumimoji="1"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2293119" y="3172752"/>
            <a:ext cx="886767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</a:rPr>
              <a:t>65</a:t>
            </a:r>
            <a:endParaRPr lang="en-US" altLang="zh-CN" sz="2800">
              <a:solidFill>
                <a:srgbClr val="0000CC"/>
              </a:solidFill>
            </a:endParaRP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779898" y="2066265"/>
            <a:ext cx="393763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</a:rPr>
              <a:t>解：设</a:t>
            </a:r>
            <a:r>
              <a:rPr kumimoji="1" lang="zh-CN" altLang="en-US" sz="2800" dirty="0">
                <a:solidFill>
                  <a:srgbClr val="008000"/>
                </a:solidFill>
              </a:rPr>
              <a:t>需要锌的质量</a:t>
            </a:r>
            <a:r>
              <a:rPr lang="zh-CN" altLang="en-US" sz="2800" dirty="0">
                <a:solidFill>
                  <a:srgbClr val="008000"/>
                </a:solidFill>
              </a:rPr>
              <a:t>为</a:t>
            </a:r>
            <a:r>
              <a:rPr lang="en-US" altLang="zh-CN" sz="2800" dirty="0">
                <a:solidFill>
                  <a:srgbClr val="008000"/>
                </a:solidFill>
              </a:rPr>
              <a:t>x</a:t>
            </a:r>
            <a:endParaRPr lang="en-US" altLang="zh-CN" sz="2800" dirty="0">
              <a:solidFill>
                <a:srgbClr val="008000"/>
              </a:solidFill>
            </a:endParaRP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2345977" y="3604552"/>
            <a:ext cx="36258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x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25652" name="Text Box 52"/>
          <p:cNvSpPr txBox="1">
            <a:spLocks noChangeArrowheads="1"/>
          </p:cNvSpPr>
          <p:nvPr/>
        </p:nvSpPr>
        <p:spPr bwMode="auto">
          <a:xfrm>
            <a:off x="2316398" y="2617127"/>
            <a:ext cx="633647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Zn + 2HCl ==== ZnCl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2  </a:t>
            </a:r>
            <a:r>
              <a:rPr lang="en-US" altLang="zh-CN" sz="2800" dirty="0">
                <a:solidFill>
                  <a:srgbClr val="0000CC"/>
                </a:solidFill>
                <a:sym typeface="+mn-ea"/>
              </a:rPr>
              <a:t>+ </a:t>
            </a:r>
            <a:r>
              <a:rPr lang="en-US" altLang="zh-CN" sz="2800" dirty="0">
                <a:solidFill>
                  <a:srgbClr val="0000CC"/>
                </a:solidFill>
                <a:sym typeface="+mn-ea"/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  <a:sym typeface="+mn-ea"/>
              </a:rPr>
              <a:t>2</a:t>
            </a:r>
            <a:r>
              <a:rPr lang="en-US" altLang="zh-CN" sz="2800" dirty="0">
                <a:solidFill>
                  <a:srgbClr val="0000CC"/>
                </a:solidFill>
                <a:sym typeface="+mn-ea"/>
              </a:rPr>
              <a:t>↑ </a:t>
            </a:r>
            <a:r>
              <a:rPr lang="en-US" altLang="zh-CN" sz="2800" dirty="0">
                <a:solidFill>
                  <a:srgbClr val="0000CC"/>
                </a:solidFill>
                <a:sym typeface="+mn-ea"/>
              </a:rPr>
              <a:t>  </a:t>
            </a:r>
            <a:endParaRPr lang="en-US" altLang="zh-CN" sz="2800" baseline="-25000" dirty="0">
              <a:solidFill>
                <a:srgbClr val="0000CC"/>
              </a:solidFill>
            </a:endParaRPr>
          </a:p>
        </p:txBody>
      </p:sp>
      <p:sp>
        <p:nvSpPr>
          <p:cNvPr id="25653" name="Text Box 53"/>
          <p:cNvSpPr txBox="1">
            <a:spLocks noChangeArrowheads="1"/>
          </p:cNvSpPr>
          <p:nvPr/>
        </p:nvSpPr>
        <p:spPr bwMode="auto">
          <a:xfrm>
            <a:off x="5087774" y="3069247"/>
            <a:ext cx="72199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136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25654" name="Text Box 54"/>
          <p:cNvSpPr txBox="1">
            <a:spLocks noChangeArrowheads="1"/>
          </p:cNvSpPr>
          <p:nvPr/>
        </p:nvSpPr>
        <p:spPr bwMode="auto">
          <a:xfrm>
            <a:off x="5159792" y="3573120"/>
            <a:ext cx="72199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68g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grpSp>
        <p:nvGrpSpPr>
          <p:cNvPr id="25655" name="Group 55"/>
          <p:cNvGrpSpPr/>
          <p:nvPr/>
        </p:nvGrpSpPr>
        <p:grpSpPr bwMode="auto">
          <a:xfrm>
            <a:off x="1576210" y="4347686"/>
            <a:ext cx="3310038" cy="969963"/>
            <a:chOff x="1568" y="2704"/>
            <a:chExt cx="1564" cy="611"/>
          </a:xfrm>
        </p:grpSpPr>
        <p:sp>
          <p:nvSpPr>
            <p:cNvPr id="25656" name="Text Box 56"/>
            <p:cNvSpPr txBox="1">
              <a:spLocks noChangeArrowheads="1"/>
            </p:cNvSpPr>
            <p:nvPr/>
          </p:nvSpPr>
          <p:spPr bwMode="auto">
            <a:xfrm>
              <a:off x="1934" y="2715"/>
              <a:ext cx="341" cy="60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65</a:t>
              </a:r>
              <a:endParaRPr lang="en-US" altLang="zh-CN" sz="2800" dirty="0">
                <a:solidFill>
                  <a:srgbClr val="0000CC"/>
                </a:solidFill>
              </a:endParaRPr>
            </a:p>
            <a:p>
              <a:r>
                <a:rPr lang="en-US" altLang="zh-CN" sz="2800" dirty="0">
                  <a:solidFill>
                    <a:srgbClr val="0000CC"/>
                  </a:solidFill>
                </a:rPr>
                <a:t>136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sp>
          <p:nvSpPr>
            <p:cNvPr id="25657" name="Line 57"/>
            <p:cNvSpPr>
              <a:spLocks noChangeShapeType="1"/>
            </p:cNvSpPr>
            <p:nvPr/>
          </p:nvSpPr>
          <p:spPr bwMode="auto">
            <a:xfrm>
              <a:off x="1928" y="3022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25658" name="Text Box 58"/>
            <p:cNvSpPr txBox="1">
              <a:spLocks noChangeArrowheads="1"/>
            </p:cNvSpPr>
            <p:nvPr/>
          </p:nvSpPr>
          <p:spPr bwMode="auto">
            <a:xfrm>
              <a:off x="2414" y="2840"/>
              <a:ext cx="256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==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sp>
          <p:nvSpPr>
            <p:cNvPr id="25659" name="Text Box 59"/>
            <p:cNvSpPr txBox="1">
              <a:spLocks noChangeArrowheads="1"/>
            </p:cNvSpPr>
            <p:nvPr/>
          </p:nvSpPr>
          <p:spPr bwMode="auto">
            <a:xfrm>
              <a:off x="2791" y="2704"/>
              <a:ext cx="341" cy="60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 </a:t>
              </a:r>
              <a:r>
                <a:rPr lang="en-US" altLang="zh-CN" sz="2800" dirty="0">
                  <a:solidFill>
                    <a:srgbClr val="FF0000"/>
                  </a:solidFill>
                </a:rPr>
                <a:t>x</a:t>
              </a:r>
              <a:endParaRPr lang="en-US" altLang="zh-CN" sz="2800" dirty="0">
                <a:solidFill>
                  <a:srgbClr val="FF0000"/>
                </a:solidFill>
              </a:endParaRPr>
            </a:p>
            <a:p>
              <a:r>
                <a:rPr lang="en-US" altLang="zh-CN" sz="2800" dirty="0">
                  <a:solidFill>
                    <a:srgbClr val="0000CC"/>
                  </a:solidFill>
                </a:rPr>
                <a:t>68g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sp>
          <p:nvSpPr>
            <p:cNvPr id="25660" name="Line 60"/>
            <p:cNvSpPr>
              <a:spLocks noChangeShapeType="1"/>
            </p:cNvSpPr>
            <p:nvPr/>
          </p:nvSpPr>
          <p:spPr bwMode="auto">
            <a:xfrm>
              <a:off x="2717" y="300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25661" name="Text Box 61"/>
            <p:cNvSpPr txBox="1">
              <a:spLocks noChangeArrowheads="1"/>
            </p:cNvSpPr>
            <p:nvPr/>
          </p:nvSpPr>
          <p:spPr bwMode="auto">
            <a:xfrm>
              <a:off x="1568" y="2840"/>
              <a:ext cx="255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∵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</p:grpSp>
      <p:grpSp>
        <p:nvGrpSpPr>
          <p:cNvPr id="25662" name="Group 62"/>
          <p:cNvGrpSpPr/>
          <p:nvPr/>
        </p:nvGrpSpPr>
        <p:grpSpPr bwMode="auto">
          <a:xfrm>
            <a:off x="5808126" y="4347690"/>
            <a:ext cx="3473002" cy="1001713"/>
            <a:chOff x="1647" y="3204"/>
            <a:chExt cx="1641" cy="631"/>
          </a:xfrm>
        </p:grpSpPr>
        <p:sp>
          <p:nvSpPr>
            <p:cNvPr id="25663" name="Rectangle 63"/>
            <p:cNvSpPr>
              <a:spLocks noChangeArrowheads="1"/>
            </p:cNvSpPr>
            <p:nvPr/>
          </p:nvSpPr>
          <p:spPr bwMode="auto">
            <a:xfrm>
              <a:off x="1647" y="3385"/>
              <a:ext cx="255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∴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grpSp>
          <p:nvGrpSpPr>
            <p:cNvPr id="25664" name="Group 64"/>
            <p:cNvGrpSpPr/>
            <p:nvPr/>
          </p:nvGrpSpPr>
          <p:grpSpPr bwMode="auto">
            <a:xfrm>
              <a:off x="1885" y="3204"/>
              <a:ext cx="1403" cy="631"/>
              <a:chOff x="1885" y="3203"/>
              <a:chExt cx="1403" cy="631"/>
            </a:xfrm>
          </p:grpSpPr>
          <p:sp>
            <p:nvSpPr>
              <p:cNvPr id="25665" name="Text Box 65"/>
              <p:cNvSpPr txBox="1">
                <a:spLocks noChangeArrowheads="1"/>
              </p:cNvSpPr>
              <p:nvPr/>
            </p:nvSpPr>
            <p:spPr bwMode="auto">
              <a:xfrm>
                <a:off x="1885" y="3350"/>
                <a:ext cx="341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sz="2800" dirty="0">
                    <a:solidFill>
                      <a:srgbClr val="0000CC"/>
                    </a:solidFill>
                  </a:rPr>
                  <a:t> =</a:t>
                </a:r>
                <a:endParaRPr lang="en-US" altLang="zh-CN" sz="2800" dirty="0">
                  <a:solidFill>
                    <a:srgbClr val="0000CC"/>
                  </a:solidFill>
                </a:endParaRPr>
              </a:p>
            </p:txBody>
          </p:sp>
          <p:sp>
            <p:nvSpPr>
              <p:cNvPr id="25666" name="Line 66"/>
              <p:cNvSpPr>
                <a:spLocks noChangeShapeType="1"/>
              </p:cNvSpPr>
              <p:nvPr/>
            </p:nvSpPr>
            <p:spPr bwMode="auto">
              <a:xfrm>
                <a:off x="2290" y="3521"/>
                <a:ext cx="99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25667" name="Text Box 67"/>
              <p:cNvSpPr txBox="1">
                <a:spLocks noChangeArrowheads="1"/>
              </p:cNvSpPr>
              <p:nvPr/>
            </p:nvSpPr>
            <p:spPr bwMode="auto">
              <a:xfrm>
                <a:off x="2410" y="3203"/>
                <a:ext cx="680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0000CC"/>
                    </a:solidFill>
                  </a:rPr>
                  <a:t>65×68g</a:t>
                </a:r>
                <a:endParaRPr lang="en-US" altLang="zh-CN" sz="2800" dirty="0">
                  <a:solidFill>
                    <a:srgbClr val="0000CC"/>
                  </a:solidFill>
                </a:endParaRPr>
              </a:p>
            </p:txBody>
          </p:sp>
          <p:sp>
            <p:nvSpPr>
              <p:cNvPr id="25668" name="Text Box 68"/>
              <p:cNvSpPr txBox="1">
                <a:spLocks noChangeArrowheads="1"/>
              </p:cNvSpPr>
              <p:nvPr/>
            </p:nvSpPr>
            <p:spPr bwMode="auto">
              <a:xfrm>
                <a:off x="2410" y="3505"/>
                <a:ext cx="511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0000CC"/>
                    </a:solidFill>
                  </a:rPr>
                  <a:t>  136</a:t>
                </a:r>
                <a:endParaRPr lang="en-US" altLang="zh-CN" sz="2800" dirty="0">
                  <a:solidFill>
                    <a:srgbClr val="0000CC"/>
                  </a:solidFill>
                </a:endParaRPr>
              </a:p>
            </p:txBody>
          </p:sp>
        </p:grpSp>
      </p:grpSp>
      <p:sp>
        <p:nvSpPr>
          <p:cNvPr id="25669" name="Text Box 69"/>
          <p:cNvSpPr txBox="1">
            <a:spLocks noChangeArrowheads="1"/>
          </p:cNvSpPr>
          <p:nvPr/>
        </p:nvSpPr>
        <p:spPr bwMode="auto">
          <a:xfrm>
            <a:off x="9416174" y="4572864"/>
            <a:ext cx="144081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= 32.5g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25670" name="Text Box 70"/>
          <p:cNvSpPr txBox="1">
            <a:spLocks noChangeArrowheads="1"/>
          </p:cNvSpPr>
          <p:nvPr/>
        </p:nvSpPr>
        <p:spPr bwMode="auto">
          <a:xfrm>
            <a:off x="1376780" y="5661248"/>
            <a:ext cx="501396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</a:rPr>
              <a:t>答：</a:t>
            </a:r>
            <a:r>
              <a:rPr kumimoji="1" lang="zh-CN" altLang="en-US" sz="2800" dirty="0">
                <a:solidFill>
                  <a:srgbClr val="008000"/>
                </a:solidFill>
              </a:rPr>
              <a:t>需要锌的质量是</a:t>
            </a:r>
            <a:r>
              <a:rPr lang="zh-CN" altLang="en-US" sz="2800" dirty="0">
                <a:solidFill>
                  <a:srgbClr val="008000"/>
                </a:solidFill>
              </a:rPr>
              <a:t>为</a:t>
            </a:r>
            <a:r>
              <a:rPr lang="en-US" altLang="zh-CN" sz="2800" dirty="0">
                <a:solidFill>
                  <a:srgbClr val="008000"/>
                </a:solidFill>
              </a:rPr>
              <a:t>32.5g</a:t>
            </a:r>
            <a:r>
              <a:rPr lang="zh-CN" altLang="en-US" sz="2800" dirty="0">
                <a:solidFill>
                  <a:srgbClr val="008000"/>
                </a:solidFill>
              </a:rPr>
              <a:t>。</a:t>
            </a:r>
            <a:endParaRPr lang="zh-CN" altLang="en-US" sz="28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2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25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2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2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2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 bldLvl="0" animBg="1"/>
      <p:bldP spid="25610" grpId="0" bldLvl="0" animBg="1"/>
      <p:bldP spid="25612" grpId="0"/>
      <p:bldP spid="25652" grpId="0" bldLvl="0" animBg="1"/>
      <p:bldP spid="25653" grpId="0" bldLvl="0" animBg="1"/>
      <p:bldP spid="25654" grpId="0" bldLvl="0" animBg="1"/>
      <p:bldP spid="25669" grpId="0" bldLvl="0" animBg="1"/>
      <p:bldP spid="2567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779898" y="2066265"/>
            <a:ext cx="501015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</a:rPr>
              <a:t>解：设</a:t>
            </a:r>
            <a:r>
              <a:rPr kumimoji="1" lang="zh-CN" altLang="en-US" sz="2800" dirty="0">
                <a:solidFill>
                  <a:srgbClr val="008000"/>
                </a:solidFill>
              </a:rPr>
              <a:t>可得到氯化钾的质量</a:t>
            </a:r>
            <a:r>
              <a:rPr lang="zh-CN" altLang="en-US" sz="2800" dirty="0">
                <a:solidFill>
                  <a:srgbClr val="008000"/>
                </a:solidFill>
              </a:rPr>
              <a:t>为</a:t>
            </a:r>
            <a:r>
              <a:rPr lang="en-US" altLang="zh-CN" sz="2800" dirty="0">
                <a:solidFill>
                  <a:srgbClr val="008000"/>
                </a:solidFill>
              </a:rPr>
              <a:t>x</a:t>
            </a:r>
            <a:endParaRPr lang="en-US" altLang="zh-CN" sz="2800" dirty="0">
              <a:solidFill>
                <a:srgbClr val="008000"/>
              </a:solidFill>
            </a:endParaRP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335280" y="404495"/>
            <a:ext cx="11585575" cy="15995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sz="2800" dirty="0">
                <a:latin typeface="Times New Roman" panose="02020603050405020304" pitchFamily="18" charset="0"/>
                <a:sym typeface="+mn-ea"/>
              </a:rPr>
              <a:t>例</a:t>
            </a:r>
            <a:r>
              <a:rPr kumimoji="1" lang="en-US" altLang="zh-CN" sz="2800" dirty="0">
                <a:latin typeface="Times New Roman" panose="02020603050405020304" pitchFamily="18" charset="0"/>
                <a:sym typeface="+mn-ea"/>
              </a:rPr>
              <a:t>6: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2019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•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海珠区，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T28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分）</a:t>
            </a:r>
            <a:r>
              <a:rPr kumimoji="1" lang="zh-CN" altLang="en-US" sz="2800" dirty="0"/>
              <a:t>实验室加热</a:t>
            </a:r>
            <a:r>
              <a:rPr kumimoji="1" lang="en-US" altLang="zh-CN" sz="2800" dirty="0"/>
              <a:t>122.5g</a:t>
            </a:r>
            <a:r>
              <a:rPr kumimoji="1" lang="zh-CN" altLang="en-US" sz="2800" dirty="0"/>
              <a:t>氯酸钾制取氧气，使它完全分解后，在制得氧气的同时，可得到氯化钾的质量是多少？</a:t>
            </a:r>
            <a:endParaRPr kumimoji="1" lang="zh-CN" altLang="en-US" sz="2800" dirty="0"/>
          </a:p>
          <a:p>
            <a:pPr>
              <a:spcBef>
                <a:spcPct val="50000"/>
              </a:spcBef>
            </a:pPr>
            <a:r>
              <a:rPr kumimoji="1" lang="zh-CN" altLang="en-US" sz="2800" dirty="0">
                <a:sym typeface="+mn-ea"/>
              </a:rPr>
              <a:t>（相对原子质量：</a:t>
            </a:r>
            <a:r>
              <a:rPr kumimoji="1" lang="en-US" altLang="zh-CN" sz="2800" dirty="0">
                <a:sym typeface="+mn-ea"/>
              </a:rPr>
              <a:t>K-39,Cl-35.5,O-16</a:t>
            </a:r>
            <a:r>
              <a:rPr kumimoji="1" lang="zh-CN" altLang="en-US" sz="2800" dirty="0">
                <a:sym typeface="+mn-ea"/>
              </a:rPr>
              <a:t>）</a:t>
            </a:r>
            <a:endParaRPr kumimoji="1" lang="en-US" altLang="zh-CN" sz="2800" dirty="0">
              <a:solidFill>
                <a:srgbClr val="0000CC"/>
              </a:solidFill>
            </a:endParaRPr>
          </a:p>
        </p:txBody>
      </p:sp>
      <p:grpSp>
        <p:nvGrpSpPr>
          <p:cNvPr id="44" name="Group 29"/>
          <p:cNvGrpSpPr/>
          <p:nvPr/>
        </p:nvGrpSpPr>
        <p:grpSpPr bwMode="auto">
          <a:xfrm>
            <a:off x="2122240" y="2636390"/>
            <a:ext cx="4960821" cy="954088"/>
            <a:chOff x="1053" y="2762"/>
            <a:chExt cx="2344" cy="601"/>
          </a:xfrm>
        </p:grpSpPr>
        <p:sp>
          <p:nvSpPr>
            <p:cNvPr id="45" name="Text Box 30"/>
            <p:cNvSpPr txBox="1">
              <a:spLocks noChangeArrowheads="1"/>
            </p:cNvSpPr>
            <p:nvPr/>
          </p:nvSpPr>
          <p:spPr bwMode="auto">
            <a:xfrm>
              <a:off x="1053" y="2886"/>
              <a:ext cx="2344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2KClO</a:t>
              </a:r>
              <a:r>
                <a:rPr lang="en-US" altLang="zh-CN" sz="2800" baseline="-25000" dirty="0">
                  <a:solidFill>
                    <a:srgbClr val="0000CC"/>
                  </a:solidFill>
                </a:rPr>
                <a:t>3  </a:t>
              </a:r>
              <a:r>
                <a:rPr lang="en-US" altLang="zh-CN" sz="2800" dirty="0">
                  <a:solidFill>
                    <a:srgbClr val="0000CC"/>
                  </a:solidFill>
                </a:rPr>
                <a:t>=====   2KCl + 3O</a:t>
              </a:r>
              <a:r>
                <a:rPr lang="en-US" altLang="zh-CN" sz="2800" baseline="-25000" dirty="0">
                  <a:solidFill>
                    <a:srgbClr val="0000CC"/>
                  </a:solidFill>
                </a:rPr>
                <a:t>2</a:t>
              </a:r>
              <a:r>
                <a:rPr lang="en-US" altLang="zh-CN" sz="2800" dirty="0">
                  <a:solidFill>
                    <a:schemeClr val="hlink"/>
                  </a:solidFill>
                </a:rPr>
                <a:t>↑</a:t>
              </a:r>
              <a:endParaRPr lang="en-US" altLang="zh-CN" sz="2800" dirty="0">
                <a:solidFill>
                  <a:schemeClr val="hlink"/>
                </a:solidFill>
              </a:endParaRPr>
            </a:p>
          </p:txBody>
        </p:sp>
        <p:sp>
          <p:nvSpPr>
            <p:cNvPr id="46" name="Rectangle 31"/>
            <p:cNvSpPr>
              <a:spLocks noChangeArrowheads="1"/>
            </p:cNvSpPr>
            <p:nvPr/>
          </p:nvSpPr>
          <p:spPr bwMode="auto">
            <a:xfrm>
              <a:off x="1774" y="3034"/>
              <a:ext cx="255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chemeClr val="hlink"/>
                  </a:solidFill>
                </a:rPr>
                <a:t>△</a:t>
              </a:r>
              <a:endParaRPr lang="en-US" altLang="zh-CN" sz="2800" dirty="0">
                <a:solidFill>
                  <a:schemeClr val="hlink"/>
                </a:solidFill>
              </a:endParaRPr>
            </a:p>
          </p:txBody>
        </p:sp>
        <p:sp>
          <p:nvSpPr>
            <p:cNvPr id="47" name="Text Box 32"/>
            <p:cNvSpPr txBox="1">
              <a:spLocks noChangeArrowheads="1"/>
            </p:cNvSpPr>
            <p:nvPr/>
          </p:nvSpPr>
          <p:spPr bwMode="auto">
            <a:xfrm>
              <a:off x="1706" y="2762"/>
              <a:ext cx="396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chemeClr val="hlink"/>
                  </a:solidFill>
                </a:rPr>
                <a:t>MnO</a:t>
              </a:r>
              <a:r>
                <a:rPr lang="en-US" altLang="zh-CN" sz="2800" baseline="-25000" dirty="0">
                  <a:solidFill>
                    <a:schemeClr val="hlink"/>
                  </a:solidFill>
                </a:rPr>
                <a:t>2</a:t>
              </a:r>
              <a:endParaRPr lang="en-US" altLang="zh-CN" sz="2800" dirty="0">
                <a:solidFill>
                  <a:schemeClr val="hlink"/>
                </a:solidFill>
              </a:endParaRPr>
            </a:p>
          </p:txBody>
        </p:sp>
      </p:grpSp>
      <p:sp>
        <p:nvSpPr>
          <p:cNvPr id="64" name="Text Box 8"/>
          <p:cNvSpPr txBox="1">
            <a:spLocks noChangeArrowheads="1"/>
          </p:cNvSpPr>
          <p:nvPr/>
        </p:nvSpPr>
        <p:spPr bwMode="auto">
          <a:xfrm>
            <a:off x="1480820" y="3481705"/>
            <a:ext cx="249555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2</a:t>
            </a:r>
            <a:r>
              <a:rPr lang="zh-CN" altLang="en-US" sz="2800" dirty="0">
                <a:solidFill>
                  <a:srgbClr val="0000CC"/>
                </a:solidFill>
              </a:rPr>
              <a:t>×</a:t>
            </a:r>
            <a:r>
              <a:rPr lang="en-US" altLang="zh-CN" sz="2800" dirty="0">
                <a:solidFill>
                  <a:srgbClr val="0000CC"/>
                </a:solidFill>
              </a:rPr>
              <a:t>122.5=245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65" name="Text Box 12"/>
          <p:cNvSpPr txBox="1">
            <a:spLocks noChangeArrowheads="1"/>
          </p:cNvSpPr>
          <p:nvPr/>
        </p:nvSpPr>
        <p:spPr bwMode="auto">
          <a:xfrm>
            <a:off x="2135224" y="4004950"/>
            <a:ext cx="126111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122.5g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66" name="Text Box 32"/>
          <p:cNvSpPr txBox="1">
            <a:spLocks noChangeArrowheads="1"/>
          </p:cNvSpPr>
          <p:nvPr/>
        </p:nvSpPr>
        <p:spPr bwMode="auto">
          <a:xfrm>
            <a:off x="4440226" y="3500894"/>
            <a:ext cx="215773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2800" dirty="0">
                <a:solidFill>
                  <a:srgbClr val="0000CC"/>
                </a:solidFill>
                <a:sym typeface="+mn-ea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sym typeface="+mn-ea"/>
              </a:rPr>
              <a:t>×</a:t>
            </a:r>
            <a:r>
              <a:rPr lang="en-US" altLang="zh-CN" sz="2800" dirty="0">
                <a:solidFill>
                  <a:srgbClr val="0000CC"/>
                </a:solidFill>
                <a:sym typeface="+mn-ea"/>
              </a:rPr>
              <a:t>74.5=</a:t>
            </a:r>
            <a:r>
              <a:rPr lang="en-US" altLang="zh-CN" sz="2800" dirty="0">
                <a:solidFill>
                  <a:srgbClr val="0000CC"/>
                </a:solidFill>
              </a:rPr>
              <a:t>149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67" name="Text Box 33"/>
          <p:cNvSpPr txBox="1">
            <a:spLocks noChangeArrowheads="1"/>
          </p:cNvSpPr>
          <p:nvPr/>
        </p:nvSpPr>
        <p:spPr bwMode="auto">
          <a:xfrm>
            <a:off x="5160189" y="3933195"/>
            <a:ext cx="504056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hlink"/>
                </a:solidFill>
              </a:rPr>
              <a:t>x</a:t>
            </a:r>
            <a:endParaRPr lang="en-US" altLang="zh-CN" sz="2800" dirty="0">
              <a:solidFill>
                <a:schemeClr val="hlink"/>
              </a:solidFill>
            </a:endParaRPr>
          </a:p>
        </p:txBody>
      </p:sp>
      <p:grpSp>
        <p:nvGrpSpPr>
          <p:cNvPr id="68" name="Group 55"/>
          <p:cNvGrpSpPr/>
          <p:nvPr/>
        </p:nvGrpSpPr>
        <p:grpSpPr bwMode="auto">
          <a:xfrm>
            <a:off x="1576210" y="4491706"/>
            <a:ext cx="3849717" cy="1023938"/>
            <a:chOff x="1568" y="2704"/>
            <a:chExt cx="1819" cy="645"/>
          </a:xfrm>
        </p:grpSpPr>
        <p:sp>
          <p:nvSpPr>
            <p:cNvPr id="69" name="Text Box 56"/>
            <p:cNvSpPr txBox="1">
              <a:spLocks noChangeArrowheads="1"/>
            </p:cNvSpPr>
            <p:nvPr/>
          </p:nvSpPr>
          <p:spPr bwMode="auto">
            <a:xfrm>
              <a:off x="1915" y="2749"/>
              <a:ext cx="341" cy="60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245</a:t>
              </a:r>
              <a:endParaRPr lang="en-US" altLang="zh-CN" sz="2800" dirty="0">
                <a:solidFill>
                  <a:srgbClr val="0000CC"/>
                </a:solidFill>
              </a:endParaRPr>
            </a:p>
            <a:p>
              <a:r>
                <a:rPr lang="en-US" altLang="zh-CN" sz="2800" dirty="0">
                  <a:solidFill>
                    <a:srgbClr val="0000CC"/>
                  </a:solidFill>
                </a:rPr>
                <a:t>149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sp>
          <p:nvSpPr>
            <p:cNvPr id="70" name="Line 57"/>
            <p:cNvSpPr>
              <a:spLocks noChangeShapeType="1"/>
            </p:cNvSpPr>
            <p:nvPr/>
          </p:nvSpPr>
          <p:spPr bwMode="auto">
            <a:xfrm>
              <a:off x="1928" y="3022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71" name="Text Box 58"/>
            <p:cNvSpPr txBox="1">
              <a:spLocks noChangeArrowheads="1"/>
            </p:cNvSpPr>
            <p:nvPr/>
          </p:nvSpPr>
          <p:spPr bwMode="auto">
            <a:xfrm>
              <a:off x="2414" y="2840"/>
              <a:ext cx="256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==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sp>
          <p:nvSpPr>
            <p:cNvPr id="72" name="Text Box 59"/>
            <p:cNvSpPr txBox="1">
              <a:spLocks noChangeArrowheads="1"/>
            </p:cNvSpPr>
            <p:nvPr/>
          </p:nvSpPr>
          <p:spPr bwMode="auto">
            <a:xfrm>
              <a:off x="2791" y="2704"/>
              <a:ext cx="596" cy="60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122.5g</a:t>
              </a:r>
              <a:endParaRPr lang="en-US" altLang="zh-CN" sz="2800" dirty="0">
                <a:solidFill>
                  <a:srgbClr val="FF0000"/>
                </a:solidFill>
              </a:endParaRPr>
            </a:p>
            <a:p>
              <a:r>
                <a:rPr lang="en-US" altLang="zh-CN" sz="2800" dirty="0">
                  <a:solidFill>
                    <a:srgbClr val="FF0000"/>
                  </a:solidFill>
                </a:rPr>
                <a:t>  x</a:t>
              </a:r>
              <a:endParaRPr lang="en-US" altLang="zh-CN" sz="2800" dirty="0">
                <a:solidFill>
                  <a:srgbClr val="FF0000"/>
                </a:solidFill>
              </a:endParaRPr>
            </a:p>
          </p:txBody>
        </p:sp>
        <p:sp>
          <p:nvSpPr>
            <p:cNvPr id="73" name="Line 60"/>
            <p:cNvSpPr>
              <a:spLocks noChangeShapeType="1"/>
            </p:cNvSpPr>
            <p:nvPr/>
          </p:nvSpPr>
          <p:spPr bwMode="auto">
            <a:xfrm>
              <a:off x="2835" y="3004"/>
              <a:ext cx="5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74" name="Text Box 61"/>
            <p:cNvSpPr txBox="1">
              <a:spLocks noChangeArrowheads="1"/>
            </p:cNvSpPr>
            <p:nvPr/>
          </p:nvSpPr>
          <p:spPr bwMode="auto">
            <a:xfrm>
              <a:off x="1568" y="2840"/>
              <a:ext cx="255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∵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</p:grpSp>
      <p:grpSp>
        <p:nvGrpSpPr>
          <p:cNvPr id="75" name="Group 62"/>
          <p:cNvGrpSpPr/>
          <p:nvPr/>
        </p:nvGrpSpPr>
        <p:grpSpPr bwMode="auto">
          <a:xfrm>
            <a:off x="5825125" y="4491706"/>
            <a:ext cx="3671942" cy="1001713"/>
            <a:chOff x="1553" y="3204"/>
            <a:chExt cx="1735" cy="631"/>
          </a:xfrm>
        </p:grpSpPr>
        <p:sp>
          <p:nvSpPr>
            <p:cNvPr id="76" name="Rectangle 63"/>
            <p:cNvSpPr>
              <a:spLocks noChangeArrowheads="1"/>
            </p:cNvSpPr>
            <p:nvPr/>
          </p:nvSpPr>
          <p:spPr bwMode="auto">
            <a:xfrm>
              <a:off x="1553" y="3385"/>
              <a:ext cx="255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CC"/>
                  </a:solidFill>
                </a:rPr>
                <a:t>∴</a:t>
              </a:r>
              <a:endParaRPr lang="en-US" altLang="zh-CN" sz="2800" dirty="0">
                <a:solidFill>
                  <a:srgbClr val="0000CC"/>
                </a:solidFill>
              </a:endParaRPr>
            </a:p>
          </p:txBody>
        </p:sp>
        <p:grpSp>
          <p:nvGrpSpPr>
            <p:cNvPr id="77" name="Group 64"/>
            <p:cNvGrpSpPr/>
            <p:nvPr/>
          </p:nvGrpSpPr>
          <p:grpSpPr bwMode="auto">
            <a:xfrm>
              <a:off x="1824" y="3204"/>
              <a:ext cx="1464" cy="631"/>
              <a:chOff x="1824" y="3203"/>
              <a:chExt cx="1464" cy="631"/>
            </a:xfrm>
          </p:grpSpPr>
          <p:sp>
            <p:nvSpPr>
              <p:cNvPr id="78" name="Text Box 65"/>
              <p:cNvSpPr txBox="1">
                <a:spLocks noChangeArrowheads="1"/>
              </p:cNvSpPr>
              <p:nvPr/>
            </p:nvSpPr>
            <p:spPr bwMode="auto">
              <a:xfrm>
                <a:off x="1824" y="3369"/>
                <a:ext cx="341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sz="2800" dirty="0">
                    <a:solidFill>
                      <a:srgbClr val="0000CC"/>
                    </a:solidFill>
                  </a:rPr>
                  <a:t> =</a:t>
                </a:r>
                <a:endParaRPr lang="en-US" altLang="zh-CN" sz="2800" dirty="0">
                  <a:solidFill>
                    <a:srgbClr val="0000CC"/>
                  </a:solidFill>
                </a:endParaRPr>
              </a:p>
            </p:txBody>
          </p:sp>
          <p:sp>
            <p:nvSpPr>
              <p:cNvPr id="79" name="Line 66"/>
              <p:cNvSpPr>
                <a:spLocks noChangeShapeType="1"/>
              </p:cNvSpPr>
              <p:nvPr/>
            </p:nvSpPr>
            <p:spPr bwMode="auto">
              <a:xfrm>
                <a:off x="2290" y="3521"/>
                <a:ext cx="99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80" name="Text Box 67"/>
              <p:cNvSpPr txBox="1">
                <a:spLocks noChangeArrowheads="1"/>
              </p:cNvSpPr>
              <p:nvPr/>
            </p:nvSpPr>
            <p:spPr bwMode="auto">
              <a:xfrm>
                <a:off x="2259" y="3203"/>
                <a:ext cx="1020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0000CC"/>
                    </a:solidFill>
                  </a:rPr>
                  <a:t>149×122.5g</a:t>
                </a:r>
                <a:endParaRPr lang="en-US" altLang="zh-CN" sz="2800" dirty="0">
                  <a:solidFill>
                    <a:srgbClr val="0000CC"/>
                  </a:solidFill>
                </a:endParaRPr>
              </a:p>
            </p:txBody>
          </p:sp>
          <p:sp>
            <p:nvSpPr>
              <p:cNvPr id="81" name="Text Box 68"/>
              <p:cNvSpPr txBox="1">
                <a:spLocks noChangeArrowheads="1"/>
              </p:cNvSpPr>
              <p:nvPr/>
            </p:nvSpPr>
            <p:spPr bwMode="auto">
              <a:xfrm>
                <a:off x="2561" y="3505"/>
                <a:ext cx="341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0000CC"/>
                    </a:solidFill>
                  </a:rPr>
                  <a:t>245</a:t>
                </a:r>
                <a:endParaRPr lang="en-US" altLang="zh-CN" sz="2800" dirty="0">
                  <a:solidFill>
                    <a:srgbClr val="0000CC"/>
                  </a:solidFill>
                </a:endParaRPr>
              </a:p>
            </p:txBody>
          </p:sp>
        </p:grpSp>
      </p:grpSp>
      <p:sp>
        <p:nvSpPr>
          <p:cNvPr id="82" name="Text Box 69"/>
          <p:cNvSpPr txBox="1">
            <a:spLocks noChangeArrowheads="1"/>
          </p:cNvSpPr>
          <p:nvPr/>
        </p:nvSpPr>
        <p:spPr bwMode="auto">
          <a:xfrm>
            <a:off x="9632116" y="4716880"/>
            <a:ext cx="144081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= 74.5g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83" name="Text Box 70"/>
          <p:cNvSpPr txBox="1">
            <a:spLocks noChangeArrowheads="1"/>
          </p:cNvSpPr>
          <p:nvPr/>
        </p:nvSpPr>
        <p:spPr bwMode="auto">
          <a:xfrm>
            <a:off x="1376780" y="5661248"/>
            <a:ext cx="572897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</a:rPr>
              <a:t>答：</a:t>
            </a:r>
            <a:r>
              <a:rPr kumimoji="1" lang="zh-CN" altLang="en-US" sz="2800" dirty="0">
                <a:solidFill>
                  <a:srgbClr val="008000"/>
                </a:solidFill>
              </a:rPr>
              <a:t>可得到氯化钾的质量</a:t>
            </a:r>
            <a:r>
              <a:rPr lang="zh-CN" altLang="en-US" sz="2800" dirty="0">
                <a:solidFill>
                  <a:srgbClr val="008000"/>
                </a:solidFill>
              </a:rPr>
              <a:t>为</a:t>
            </a:r>
            <a:r>
              <a:rPr lang="en-US" altLang="zh-CN" sz="2800" dirty="0">
                <a:solidFill>
                  <a:srgbClr val="008000"/>
                </a:solidFill>
              </a:rPr>
              <a:t>74.5g</a:t>
            </a:r>
            <a:r>
              <a:rPr lang="zh-CN" altLang="en-US" sz="2800" dirty="0">
                <a:solidFill>
                  <a:srgbClr val="008000"/>
                </a:solidFill>
              </a:rPr>
              <a:t>。</a:t>
            </a:r>
            <a:endParaRPr lang="zh-CN" altLang="en-US" sz="28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 bldLvl="0" animBg="1"/>
      <p:bldP spid="64" grpId="0" bldLvl="0" animBg="1"/>
      <p:bldP spid="65" grpId="0"/>
      <p:bldP spid="66" grpId="0" bldLvl="0" animBg="1"/>
      <p:bldP spid="67" grpId="0"/>
      <p:bldP spid="82" grpId="0" bldLvl="0" animBg="1"/>
      <p:bldP spid="8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335280" y="980440"/>
            <a:ext cx="11585575" cy="2030095"/>
          </a:xfrm>
          <a:prstGeom prst="rect">
            <a:avLst/>
          </a:prstGeom>
          <a:noFill/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kumimoji="1" lang="zh-CN" sz="2800" dirty="0">
                <a:latin typeface="Times New Roman" panose="02020603050405020304" pitchFamily="18" charset="0"/>
                <a:sym typeface="+mn-ea"/>
              </a:rPr>
              <a:t>拓展：</a:t>
            </a:r>
            <a:r>
              <a:rPr kumimoji="1" lang="zh-CN" altLang="en-US" sz="2800" dirty="0"/>
              <a:t>实验室加热</a:t>
            </a:r>
            <a:r>
              <a:rPr kumimoji="1" lang="en-US" altLang="zh-CN" sz="2800" dirty="0"/>
              <a:t>122.5g</a:t>
            </a:r>
            <a:r>
              <a:rPr kumimoji="1" lang="zh-CN" altLang="en-US" sz="2800" dirty="0"/>
              <a:t>氯酸钾制取氧气，使它完全分解后，</a:t>
            </a:r>
            <a:r>
              <a:rPr kumimoji="1" lang="zh-CN" altLang="en-US" sz="2800" dirty="0">
                <a:sym typeface="+mn-ea"/>
              </a:rPr>
              <a:t>可得到</a:t>
            </a:r>
            <a:r>
              <a:rPr kumimoji="1" lang="zh-CN" altLang="en-US" sz="2800" dirty="0"/>
              <a:t>氧气的质量是多少？</a:t>
            </a:r>
            <a:endParaRPr kumimoji="1" lang="zh-CN" altLang="en-US" sz="2800" dirty="0"/>
          </a:p>
          <a:p>
            <a:pPr>
              <a:spcBef>
                <a:spcPct val="50000"/>
              </a:spcBef>
            </a:pPr>
            <a:r>
              <a:rPr kumimoji="1" lang="zh-CN" altLang="en-US" sz="2800" dirty="0">
                <a:sym typeface="+mn-ea"/>
              </a:rPr>
              <a:t>（相对原子质量：</a:t>
            </a:r>
            <a:r>
              <a:rPr kumimoji="1" lang="en-US" altLang="zh-CN" sz="2800" dirty="0">
                <a:sym typeface="+mn-ea"/>
              </a:rPr>
              <a:t>K-39,Cl-35.5,O-16</a:t>
            </a:r>
            <a:r>
              <a:rPr kumimoji="1" lang="zh-CN" altLang="en-US" sz="2800" dirty="0">
                <a:sym typeface="+mn-ea"/>
              </a:rPr>
              <a:t>）</a:t>
            </a:r>
            <a:endParaRPr kumimoji="1"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51528" y="75472"/>
            <a:ext cx="2019300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拓展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67715" y="3429000"/>
            <a:ext cx="8173720" cy="5835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【方法</a:t>
            </a: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】利用化学方程式的计算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767715" y="4220845"/>
            <a:ext cx="8173720" cy="5835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【方法</a:t>
            </a: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】利用反应前后氧元素质量守恒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11860" y="5085080"/>
            <a:ext cx="914400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【思考】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: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在什么条件下才能符合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?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/>
          <p:nvPr/>
        </p:nvSpPr>
        <p:spPr>
          <a:xfrm>
            <a:off x="551528" y="75472"/>
            <a:ext cx="3168015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能力拓展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1815" y="836295"/>
            <a:ext cx="1073658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例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1:680g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过氧化氢溶液（其中质量分数为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5%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）在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4g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二氧化锰催化下完全反应可生成多少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g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氧气？</a:t>
            </a:r>
            <a:endParaRPr lang="zh-CN" altLang="en-US" sz="3600" dirty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55370" y="203517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50000"/>
              </a:spcBef>
            </a:pPr>
            <a:r>
              <a:rPr kumimoji="1" lang="zh-CN" altLang="en-US" sz="2800" dirty="0">
                <a:sym typeface="+mn-ea"/>
              </a:rPr>
              <a:t>（相对原子质量：</a:t>
            </a:r>
            <a:r>
              <a:rPr kumimoji="1" lang="en-US" altLang="zh-CN" sz="2800" dirty="0">
                <a:sym typeface="+mn-ea"/>
              </a:rPr>
              <a:t>H</a:t>
            </a:r>
            <a:r>
              <a:rPr kumimoji="1" lang="en-US" altLang="zh-CN" sz="2800" dirty="0">
                <a:sym typeface="+mn-ea"/>
              </a:rPr>
              <a:t>-1,O-16,Mn-55</a:t>
            </a:r>
            <a:r>
              <a:rPr kumimoji="1" lang="zh-CN" altLang="en-US" sz="2800" dirty="0">
                <a:sym typeface="+mn-ea"/>
              </a:rPr>
              <a:t>）</a:t>
            </a:r>
            <a:endParaRPr kumimoji="1" lang="zh-CN" altLang="en-US" sz="2800" dirty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95325" y="404495"/>
            <a:ext cx="817372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【总结】利用化学方程式的计算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1225" y="1340168"/>
            <a:ext cx="8572500" cy="19380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题型：</a:t>
            </a:r>
            <a:endParaRPr kumimoji="0" lang="en-US" altLang="zh-CN" kern="1200" cap="none" spc="0" normalizeH="0" baseline="0" noProof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、反应物和生成物之间的质量计算。</a:t>
            </a:r>
            <a:r>
              <a:rPr kumimoji="0" lang="zh-CN" altLang="en-US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（找对关系式）</a:t>
            </a:r>
            <a:endParaRPr kumimoji="0" lang="en-US" altLang="zh-CN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、含杂质的计算，含浓度问题的计算。</a:t>
            </a:r>
            <a:endParaRPr kumimoji="0" lang="en-US" altLang="zh-CN" kern="1200" cap="none" spc="0" normalizeH="0" baseline="0" noProof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（必须转化为纯净物的质量）</a:t>
            </a:r>
            <a:endParaRPr kumimoji="0" lang="en-US" altLang="zh-CN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、含体积的计算。</a:t>
            </a:r>
            <a:r>
              <a:rPr kumimoji="0" lang="zh-CN" altLang="en-US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（必须转化为质量）</a:t>
            </a:r>
            <a:endParaRPr kumimoji="0" lang="zh-CN" altLang="en-US" kern="1200" cap="none" spc="0" normalizeH="0" baseline="0" noProof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1225" y="3572828"/>
            <a:ext cx="7786688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关键：</a:t>
            </a:r>
            <a:endParaRPr kumimoji="0" lang="en-US" altLang="zh-CN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、正确书写化学方程式。</a:t>
            </a:r>
            <a:endParaRPr kumimoji="0" lang="en-US" altLang="zh-CN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、正确计算各反应物和生成物之间的质量比。</a:t>
            </a:r>
            <a:endParaRPr kumimoji="0" lang="en-US" altLang="zh-CN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、正确找出对应的关系式。</a:t>
            </a:r>
            <a:endParaRPr kumimoji="0" lang="zh-CN" altLang="en-US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055370" y="5805170"/>
            <a:ext cx="10001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>
                <a:latin typeface="Calibri" panose="020F0502020204030204" charset="0"/>
                <a:ea typeface="宋体" panose="02010600030101010101" pitchFamily="2" charset="-122"/>
              </a:rPr>
              <a:t>作业：《一遍过》</a:t>
            </a:r>
            <a:r>
              <a:rPr lang="en-US">
                <a:latin typeface="Calibri" panose="020F0502020204030204" charset="0"/>
                <a:ea typeface="宋体" panose="02010600030101010101" pitchFamily="2" charset="-122"/>
              </a:rPr>
              <a:t>P63-64      </a:t>
            </a:r>
            <a:r>
              <a:rPr lang="zh-CN">
                <a:latin typeface="Calibri" panose="020F0502020204030204" charset="0"/>
                <a:ea typeface="宋体" panose="02010600030101010101" pitchFamily="2" charset="-122"/>
              </a:rPr>
              <a:t>《课本》</a:t>
            </a:r>
            <a:r>
              <a:rPr lang="en-US">
                <a:latin typeface="Calibri" panose="020F0502020204030204" charset="0"/>
                <a:ea typeface="宋体" panose="02010600030101010101" pitchFamily="2" charset="-122"/>
              </a:rPr>
              <a:t>P103</a:t>
            </a:r>
            <a:r>
              <a:rPr lang="zh-CN">
                <a:latin typeface="Calibri" panose="020F0502020204030204" charset="0"/>
                <a:ea typeface="宋体" panose="02010600030101010101" pitchFamily="2" charset="-122"/>
              </a:rPr>
              <a:t>，第</a:t>
            </a:r>
            <a:r>
              <a:rPr lang="en-US">
                <a:latin typeface="Calibri" panose="020F0502020204030204" charset="0"/>
                <a:ea typeface="宋体" panose="02010600030101010101" pitchFamily="2" charset="-122"/>
              </a:rPr>
              <a:t>2</a:t>
            </a:r>
            <a:r>
              <a:rPr lang="en-US">
                <a:latin typeface="Calibri" panose="020F0502020204030204" charset="0"/>
                <a:ea typeface="宋体" panose="02010600030101010101" pitchFamily="2" charset="-122"/>
              </a:rPr>
              <a:t>-3</a:t>
            </a:r>
            <a:r>
              <a:rPr lang="zh-CN">
                <a:latin typeface="Calibri" panose="020F0502020204030204" charset="0"/>
                <a:ea typeface="宋体" panose="02010600030101010101" pitchFamily="2" charset="-122"/>
              </a:rPr>
              <a:t>题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  <p:bldP spid="4" grpId="0"/>
      <p:bldP spid="4" grpId="1"/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/>
          <p:nvPr/>
        </p:nvSpPr>
        <p:spPr>
          <a:xfrm>
            <a:off x="551528" y="75472"/>
            <a:ext cx="3168015" cy="645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能力拓展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1815" y="836295"/>
            <a:ext cx="1073658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例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2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：用氯酸钾和二氧化锰的混合物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16g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加热制取氧气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,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至不再产生氧气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,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冷却后称量得到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11.2g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固体物质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.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计算原混合物中二氧化锰的质量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(</a:t>
            </a:r>
            <a:r>
              <a:rPr lang="zh-CN" altLang="en-US" sz="3600" dirty="0">
                <a:latin typeface="Arial" panose="020B0604020202020204" pitchFamily="34" charset="0"/>
                <a:sym typeface="+mn-ea"/>
              </a:rPr>
              <a:t>计算结果保留两位</a:t>
            </a:r>
            <a:r>
              <a:rPr lang="en-US" altLang="zh-CN" sz="3600">
                <a:latin typeface="Arial" panose="020B0604020202020204" pitchFamily="34" charset="0"/>
                <a:sym typeface="+mn-ea"/>
              </a:rPr>
              <a:t>)</a:t>
            </a:r>
            <a:endParaRPr lang="zh-CN" altLang="en-US" sz="3600" dirty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TextBox 4"/>
          <p:cNvSpPr txBox="1"/>
          <p:nvPr/>
        </p:nvSpPr>
        <p:spPr>
          <a:xfrm>
            <a:off x="1847850" y="2705100"/>
            <a:ext cx="83292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相对原子质量：</a:t>
            </a:r>
            <a:r>
              <a:rPr lang="en-US" altLang="zh-CN" sz="3200">
                <a:latin typeface="Arial" panose="020B0604020202020204" pitchFamily="34" charset="0"/>
              </a:rPr>
              <a:t>K:39  Mn:55  Cl:35.5  O:16</a:t>
            </a:r>
            <a:endParaRPr lang="en-US" altLang="zh-CN" sz="32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5058" name="Text Box 1027"/>
          <p:cNvSpPr txBox="1">
            <a:spLocks noChangeArrowheads="1"/>
          </p:cNvSpPr>
          <p:nvPr/>
        </p:nvSpPr>
        <p:spPr bwMode="auto">
          <a:xfrm>
            <a:off x="598170" y="260350"/>
            <a:ext cx="11153775" cy="4831080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marL="609600" marR="0" indent="-60960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练习与应用（</a:t>
            </a: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P103</a:t>
            </a: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）：</a:t>
            </a:r>
            <a:endParaRPr kumimoji="0" lang="en-US" altLang="zh-CN" sz="32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1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克氧气可跟（    ）克氢气完全反应生成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(    )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克水。</a:t>
            </a:r>
            <a:endParaRPr kumimoji="0" lang="zh-CN" altLang="en-US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A . 1 	  B.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0.5	 C.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 	D .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4.5</a:t>
            </a:r>
            <a:b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kumimoji="0" lang="en-US" altLang="zh-CN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endParaRPr kumimoji="0" lang="en-US" altLang="zh-CN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endParaRPr kumimoji="0" lang="en-US" altLang="zh-CN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609600" marR="0" indent="-60960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2、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铝在氧气中燃烧生成氧化铝。在这个反应吕，铝、氧气、氧化铝的质量比是：</a:t>
            </a:r>
            <a:endParaRPr kumimoji="0" lang="zh-CN" altLang="en-US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609600" marR="0" indent="-60960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A. 27:32:102   B. 27:24:43   C. 4:3:2   D. 108:96:204</a:t>
            </a:r>
            <a:endParaRPr kumimoji="0" lang="zh-CN" altLang="en-US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endParaRPr kumimoji="0" lang="en-US" altLang="zh-CN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9" name="Text Box 1029"/>
          <p:cNvSpPr txBox="1"/>
          <p:nvPr/>
        </p:nvSpPr>
        <p:spPr>
          <a:xfrm>
            <a:off x="3287713" y="980440"/>
            <a:ext cx="595312" cy="583565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en-US" altLang="zh-CN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en-US" altLang="zh-CN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 Box 1029"/>
          <p:cNvSpPr txBox="1"/>
          <p:nvPr/>
        </p:nvSpPr>
        <p:spPr>
          <a:xfrm>
            <a:off x="7247890" y="1052513"/>
            <a:ext cx="595313" cy="460375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en-US" altLang="zh-CN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  </a:t>
            </a:r>
            <a:endParaRPr lang="en-US" altLang="zh-CN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21265" y="4023360"/>
            <a:ext cx="7994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C00000"/>
                </a:solidFill>
              </a:rPr>
              <a:t>D</a:t>
            </a:r>
            <a:endParaRPr lang="en-US" altLang="zh-CN">
              <a:solidFill>
                <a:srgbClr val="C0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44335" y="6309360"/>
            <a:ext cx="54089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noProof="0" dirty="0">
                <a:sym typeface="+mn-ea"/>
              </a:rPr>
              <a:t>（相对原子质量：</a:t>
            </a:r>
            <a:r>
              <a:rPr lang="en-US" altLang="zh-CN" noProof="0" dirty="0">
                <a:sym typeface="+mn-ea"/>
              </a:rPr>
              <a:t>H-1,O-16,Al-27)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6" grpId="0"/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79425" y="476885"/>
            <a:ext cx="1112456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609600" marR="0" indent="-609600" defTabSz="914400">
              <a:lnSpc>
                <a:spcPct val="150000"/>
              </a:lnSpc>
              <a:spcBef>
                <a:spcPts val="0"/>
              </a:spcBef>
              <a:buClrTx/>
              <a:buSzTx/>
              <a:buFontTx/>
              <a:defRPr/>
            </a:pPr>
            <a:r>
              <a:rPr lang="en-US" altLang="zh-CN" noProof="0" dirty="0">
                <a:sym typeface="+mn-ea"/>
              </a:rPr>
              <a:t>3</a:t>
            </a:r>
            <a:r>
              <a:rPr lang="zh-CN" altLang="en-US" noProof="0" dirty="0">
                <a:sym typeface="+mn-ea"/>
              </a:rPr>
              <a:t>、在</a:t>
            </a:r>
            <a:r>
              <a:rPr lang="en-US" altLang="zh-CN" noProof="0" dirty="0">
                <a:sym typeface="+mn-ea"/>
              </a:rPr>
              <a:t>A+2B=C+D</a:t>
            </a:r>
            <a:r>
              <a:rPr lang="zh-CN" altLang="en-US" noProof="0" dirty="0">
                <a:sym typeface="+mn-ea"/>
              </a:rPr>
              <a:t>中，</a:t>
            </a:r>
            <a:r>
              <a:rPr lang="en-US" altLang="zh-CN" noProof="0" dirty="0">
                <a:sym typeface="+mn-ea"/>
              </a:rPr>
              <a:t>5</a:t>
            </a:r>
            <a:r>
              <a:rPr lang="zh-CN" altLang="en-US" noProof="0" dirty="0">
                <a:sym typeface="+mn-ea"/>
              </a:rPr>
              <a:t>克</a:t>
            </a:r>
            <a:r>
              <a:rPr lang="en-US" altLang="zh-CN" noProof="0" dirty="0">
                <a:sym typeface="+mn-ea"/>
              </a:rPr>
              <a:t>A</a:t>
            </a:r>
            <a:r>
              <a:rPr lang="zh-CN" altLang="en-US" noProof="0" dirty="0">
                <a:sym typeface="+mn-ea"/>
              </a:rPr>
              <a:t>跟足量的</a:t>
            </a:r>
            <a:r>
              <a:rPr lang="en-US" altLang="zh-CN" noProof="0" dirty="0">
                <a:sym typeface="+mn-ea"/>
              </a:rPr>
              <a:t>B</a:t>
            </a:r>
            <a:r>
              <a:rPr lang="zh-CN" altLang="en-US" noProof="0" dirty="0">
                <a:sym typeface="+mn-ea"/>
              </a:rPr>
              <a:t>反应，得到</a:t>
            </a:r>
            <a:r>
              <a:rPr lang="en-US" altLang="zh-CN" noProof="0" dirty="0">
                <a:sym typeface="+mn-ea"/>
              </a:rPr>
              <a:t>4</a:t>
            </a:r>
            <a:r>
              <a:rPr lang="zh-CN" altLang="en-US" noProof="0" dirty="0">
                <a:sym typeface="+mn-ea"/>
              </a:rPr>
              <a:t>克</a:t>
            </a:r>
            <a:r>
              <a:rPr lang="en-US" altLang="zh-CN" noProof="0" dirty="0">
                <a:sym typeface="+mn-ea"/>
              </a:rPr>
              <a:t>C</a:t>
            </a:r>
            <a:r>
              <a:rPr lang="zh-CN" altLang="en-US" noProof="0" dirty="0">
                <a:sym typeface="+mn-ea"/>
              </a:rPr>
              <a:t>和</a:t>
            </a:r>
            <a:r>
              <a:rPr lang="en-US" altLang="zh-CN" noProof="0" dirty="0">
                <a:sym typeface="+mn-ea"/>
              </a:rPr>
              <a:t>9</a:t>
            </a:r>
            <a:r>
              <a:rPr lang="zh-CN" altLang="en-US" noProof="0" dirty="0">
                <a:sym typeface="+mn-ea"/>
              </a:rPr>
              <a:t>克</a:t>
            </a:r>
            <a:r>
              <a:rPr lang="en-US" altLang="zh-CN" noProof="0" dirty="0">
                <a:sym typeface="+mn-ea"/>
              </a:rPr>
              <a:t>D</a:t>
            </a:r>
            <a:r>
              <a:rPr lang="zh-CN" altLang="en-US" noProof="0" dirty="0">
                <a:sym typeface="+mn-ea"/>
              </a:rPr>
              <a:t>，若生成</a:t>
            </a:r>
            <a:r>
              <a:rPr lang="en-US" altLang="zh-CN" noProof="0" dirty="0">
                <a:sym typeface="+mn-ea"/>
              </a:rPr>
              <a:t>4.5</a:t>
            </a:r>
            <a:r>
              <a:rPr lang="zh-CN" altLang="en-US" noProof="0" dirty="0">
                <a:sym typeface="+mn-ea"/>
              </a:rPr>
              <a:t>克</a:t>
            </a:r>
            <a:r>
              <a:rPr lang="en-US" altLang="zh-CN" noProof="0" dirty="0">
                <a:sym typeface="+mn-ea"/>
              </a:rPr>
              <a:t>D</a:t>
            </a:r>
            <a:r>
              <a:rPr lang="zh-CN" altLang="en-US" noProof="0" dirty="0">
                <a:sym typeface="+mn-ea"/>
              </a:rPr>
              <a:t>时，参加反应的</a:t>
            </a:r>
            <a:r>
              <a:rPr lang="en-US" altLang="zh-CN" noProof="0" dirty="0">
                <a:sym typeface="+mn-ea"/>
              </a:rPr>
              <a:t>B</a:t>
            </a:r>
            <a:r>
              <a:rPr lang="zh-CN" altLang="en-US" noProof="0" dirty="0">
                <a:sym typeface="+mn-ea"/>
              </a:rPr>
              <a:t>的质量是（    ）。</a:t>
            </a:r>
            <a:br>
              <a:rPr lang="zh-CN" altLang="en-US" noProof="0" dirty="0">
                <a:sym typeface="+mn-ea"/>
              </a:rPr>
            </a:br>
            <a:r>
              <a:rPr lang="zh-CN" altLang="en-US" noProof="0" dirty="0">
                <a:sym typeface="+mn-ea"/>
              </a:rPr>
              <a:t>    </a:t>
            </a:r>
            <a:r>
              <a:rPr lang="en-US" altLang="zh-CN" noProof="0" dirty="0">
                <a:sym typeface="+mn-ea"/>
              </a:rPr>
              <a:t>A</a:t>
            </a:r>
            <a:r>
              <a:rPr lang="zh-CN" altLang="en-US" noProof="0" dirty="0">
                <a:sym typeface="+mn-ea"/>
              </a:rPr>
              <a:t>、</a:t>
            </a:r>
            <a:r>
              <a:rPr lang="en-US" altLang="zh-CN" noProof="0" dirty="0">
                <a:sym typeface="+mn-ea"/>
              </a:rPr>
              <a:t>2</a:t>
            </a:r>
            <a:r>
              <a:rPr lang="zh-CN" altLang="en-US" noProof="0" dirty="0">
                <a:sym typeface="+mn-ea"/>
              </a:rPr>
              <a:t>克    </a:t>
            </a:r>
            <a:r>
              <a:rPr lang="en-US" altLang="zh-CN" noProof="0" dirty="0">
                <a:sym typeface="+mn-ea"/>
              </a:rPr>
              <a:t>B</a:t>
            </a:r>
            <a:r>
              <a:rPr lang="zh-CN" altLang="en-US" noProof="0" dirty="0">
                <a:sym typeface="+mn-ea"/>
              </a:rPr>
              <a:t>、</a:t>
            </a:r>
            <a:r>
              <a:rPr lang="en-US" altLang="zh-CN" noProof="0" dirty="0">
                <a:sym typeface="+mn-ea"/>
              </a:rPr>
              <a:t>4</a:t>
            </a:r>
            <a:r>
              <a:rPr lang="zh-CN" altLang="en-US" noProof="0" dirty="0">
                <a:sym typeface="+mn-ea"/>
              </a:rPr>
              <a:t>克      </a:t>
            </a:r>
            <a:r>
              <a:rPr lang="en-US" altLang="zh-CN" noProof="0" dirty="0">
                <a:sym typeface="+mn-ea"/>
              </a:rPr>
              <a:t>C</a:t>
            </a:r>
            <a:r>
              <a:rPr lang="zh-CN" altLang="en-US" noProof="0" dirty="0">
                <a:sym typeface="+mn-ea"/>
              </a:rPr>
              <a:t>、</a:t>
            </a:r>
            <a:r>
              <a:rPr lang="en-US" altLang="zh-CN" noProof="0" dirty="0">
                <a:sym typeface="+mn-ea"/>
              </a:rPr>
              <a:t>8</a:t>
            </a:r>
            <a:r>
              <a:rPr lang="zh-CN" altLang="en-US" noProof="0" dirty="0">
                <a:sym typeface="+mn-ea"/>
              </a:rPr>
              <a:t>克    </a:t>
            </a:r>
            <a:r>
              <a:rPr lang="en-US" altLang="zh-CN" noProof="0" dirty="0">
                <a:sym typeface="+mn-ea"/>
              </a:rPr>
              <a:t>D</a:t>
            </a:r>
            <a:r>
              <a:rPr lang="zh-CN" altLang="en-US" noProof="0" dirty="0">
                <a:sym typeface="+mn-ea"/>
              </a:rPr>
              <a:t>、无法计算</a:t>
            </a:r>
            <a:endParaRPr lang="zh-CN" altLang="en-US"/>
          </a:p>
        </p:txBody>
      </p:sp>
      <p:sp>
        <p:nvSpPr>
          <p:cNvPr id="8" name="Text Box 1029"/>
          <p:cNvSpPr txBox="1"/>
          <p:nvPr/>
        </p:nvSpPr>
        <p:spPr>
          <a:xfrm>
            <a:off x="4151630" y="1052513"/>
            <a:ext cx="595313" cy="583565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en-US" altLang="zh-CN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en-US" altLang="zh-CN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79425" y="476885"/>
            <a:ext cx="1112456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609600" marR="0" indent="-60960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、质量相同的下列四种物质，完全分解后制得氧气质量最多的是（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endParaRPr kumimoji="0" lang="zh-CN" altLang="en-US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609600" marR="0" indent="-60960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A. H</a:t>
            </a:r>
            <a:r>
              <a:rPr kumimoji="0" lang="en-US" altLang="zh-CN" kern="1200" cap="none" spc="0" normalizeH="0" baseline="-2500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O</a:t>
            </a:r>
            <a:r>
              <a:rPr kumimoji="0" lang="en-US" altLang="zh-CN" kern="1200" cap="none" spc="0" normalizeH="0" baseline="-2500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B. KMnO</a:t>
            </a:r>
            <a:r>
              <a:rPr kumimoji="0" lang="en-US" altLang="zh-CN" kern="1200" cap="none" spc="0" normalizeH="0" baseline="-2500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C. KClO</a:t>
            </a:r>
            <a:r>
              <a:rPr kumimoji="0" lang="en-US" altLang="zh-CN" kern="1200" cap="none" spc="0" normalizeH="0" baseline="-2500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D. H</a:t>
            </a:r>
            <a:r>
              <a:rPr kumimoji="0" lang="en-US" altLang="zh-CN" kern="1200" cap="none" spc="0" normalizeH="0" baseline="-2500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kern="1200" cap="none" spc="0" normalizeH="0" baseline="0" noProof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O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696450" y="476885"/>
            <a:ext cx="660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C00000"/>
                </a:solidFill>
              </a:rPr>
              <a:t>D</a:t>
            </a:r>
            <a:endParaRPr lang="en-US" altLang="zh-CN">
              <a:solidFill>
                <a:srgbClr val="C0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27575" y="6309360"/>
            <a:ext cx="71647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noProof="0" dirty="0">
                <a:sym typeface="+mn-ea"/>
              </a:rPr>
              <a:t>（相对原子质量：</a:t>
            </a:r>
            <a:r>
              <a:rPr lang="en-US" altLang="zh-CN" noProof="0" dirty="0">
                <a:sym typeface="+mn-ea"/>
              </a:rPr>
              <a:t>H-1,O-16,K-39,Mn-55,Cl-35.5)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Text Box 4"/>
          <p:cNvSpPr txBox="1"/>
          <p:nvPr/>
        </p:nvSpPr>
        <p:spPr>
          <a:xfrm>
            <a:off x="505460" y="548640"/>
            <a:ext cx="11355070" cy="460375"/>
          </a:xfrm>
          <a:prstGeom prst="rect">
            <a:avLst/>
          </a:prstGeom>
          <a:noFill/>
          <a:ln w="12700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、在实验室用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6.5g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锌跟</a:t>
            </a:r>
            <a:r>
              <a:rPr lang="zh-CN" altLang="en-US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足量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的盐酸反应可制得氢气和氯化锌各多少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(P</a:t>
            </a:r>
            <a:r>
              <a:rPr lang="en-US" dirty="0">
                <a:latin typeface="宋体" panose="02010600030101010101" pitchFamily="2" charset="-122"/>
                <a:ea typeface="宋体" panose="02010600030101010101" pitchFamily="2" charset="-122"/>
              </a:rPr>
              <a:t>103-3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) 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8" name="Text Box 8"/>
          <p:cNvSpPr txBox="1"/>
          <p:nvPr/>
        </p:nvSpPr>
        <p:spPr>
          <a:xfrm>
            <a:off x="3558223" y="2472055"/>
            <a:ext cx="665162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65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10" name="Text Box 10"/>
          <p:cNvSpPr txBox="1"/>
          <p:nvPr/>
        </p:nvSpPr>
        <p:spPr>
          <a:xfrm>
            <a:off x="1487805" y="1124268"/>
            <a:ext cx="74168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解：设可制得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和氯化锌的质量分别为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12" name="Text Box 12"/>
          <p:cNvSpPr txBox="1"/>
          <p:nvPr/>
        </p:nvSpPr>
        <p:spPr>
          <a:xfrm>
            <a:off x="3502660" y="2903855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6.5g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32" name="Text Box 32"/>
          <p:cNvSpPr txBox="1"/>
          <p:nvPr/>
        </p:nvSpPr>
        <p:spPr>
          <a:xfrm>
            <a:off x="5952173" y="2373630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33" name="Text Box 33"/>
          <p:cNvSpPr txBox="1"/>
          <p:nvPr/>
        </p:nvSpPr>
        <p:spPr>
          <a:xfrm>
            <a:off x="5952173" y="2830830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endParaRPr lang="en-US" altLang="zh-CN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34"/>
          <p:cNvGrpSpPr/>
          <p:nvPr/>
        </p:nvGrpSpPr>
        <p:grpSpPr>
          <a:xfrm>
            <a:off x="2423160" y="3383280"/>
            <a:ext cx="3113088" cy="901701"/>
            <a:chOff x="1429" y="2704"/>
            <a:chExt cx="1961" cy="568"/>
          </a:xfrm>
        </p:grpSpPr>
        <p:sp>
          <p:nvSpPr>
            <p:cNvPr id="48136" name="Text Box 35"/>
            <p:cNvSpPr txBox="1"/>
            <p:nvPr/>
          </p:nvSpPr>
          <p:spPr>
            <a:xfrm>
              <a:off x="1915" y="2749"/>
              <a:ext cx="309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65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7" name="Line 36"/>
            <p:cNvSpPr/>
            <p:nvPr/>
          </p:nvSpPr>
          <p:spPr>
            <a:xfrm>
              <a:off x="1928" y="3022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8138" name="Text Box 37"/>
            <p:cNvSpPr txBox="1"/>
            <p:nvPr/>
          </p:nvSpPr>
          <p:spPr>
            <a:xfrm>
              <a:off x="2414" y="2840"/>
              <a:ext cx="30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==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9" name="Text Box 38"/>
            <p:cNvSpPr txBox="1"/>
            <p:nvPr/>
          </p:nvSpPr>
          <p:spPr>
            <a:xfrm>
              <a:off x="2791" y="2704"/>
              <a:ext cx="599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6.5g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  x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40" name="Line 39"/>
            <p:cNvSpPr/>
            <p:nvPr/>
          </p:nvSpPr>
          <p:spPr>
            <a:xfrm>
              <a:off x="2835" y="3004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8141" name="Text Box 40"/>
            <p:cNvSpPr txBox="1"/>
            <p:nvPr/>
          </p:nvSpPr>
          <p:spPr>
            <a:xfrm>
              <a:off x="1429" y="2840"/>
              <a:ext cx="30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∵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41"/>
          <p:cNvGrpSpPr/>
          <p:nvPr/>
        </p:nvGrpSpPr>
        <p:grpSpPr>
          <a:xfrm>
            <a:off x="2426335" y="4102418"/>
            <a:ext cx="2938463" cy="939800"/>
            <a:chOff x="1437" y="3204"/>
            <a:chExt cx="1851" cy="592"/>
          </a:xfrm>
        </p:grpSpPr>
        <p:sp>
          <p:nvSpPr>
            <p:cNvPr id="48143" name="Rectangle 42"/>
            <p:cNvSpPr/>
            <p:nvPr/>
          </p:nvSpPr>
          <p:spPr>
            <a:xfrm>
              <a:off x="1437" y="3385"/>
              <a:ext cx="30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∴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48144" name="Group 43"/>
            <p:cNvGrpSpPr/>
            <p:nvPr/>
          </p:nvGrpSpPr>
          <p:grpSpPr>
            <a:xfrm>
              <a:off x="1824" y="3204"/>
              <a:ext cx="1464" cy="592"/>
              <a:chOff x="1824" y="3203"/>
              <a:chExt cx="1464" cy="592"/>
            </a:xfrm>
          </p:grpSpPr>
          <p:sp>
            <p:nvSpPr>
              <p:cNvPr id="48145" name="Text Box 44"/>
              <p:cNvSpPr txBox="1"/>
              <p:nvPr/>
            </p:nvSpPr>
            <p:spPr>
              <a:xfrm>
                <a:off x="1824" y="3369"/>
                <a:ext cx="406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>
                  <a:buSzTx/>
                </a:pPr>
                <a:r>
                  <a:rPr lang="en-US" altLang="zh-CN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x =</a:t>
                </a:r>
                <a:endParaRPr lang="en-US" altLang="zh-CN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8146" name="Line 45"/>
              <p:cNvSpPr/>
              <p:nvPr/>
            </p:nvSpPr>
            <p:spPr>
              <a:xfrm>
                <a:off x="2290" y="3521"/>
                <a:ext cx="99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8147" name="Text Box 46"/>
              <p:cNvSpPr txBox="1"/>
              <p:nvPr/>
            </p:nvSpPr>
            <p:spPr>
              <a:xfrm>
                <a:off x="2410" y="3203"/>
                <a:ext cx="792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>
                  <a:buSzTx/>
                </a:pPr>
                <a:r>
                  <a:rPr lang="en-US" altLang="zh-CN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2×6.5g</a:t>
                </a:r>
                <a:endParaRPr lang="en-US" altLang="zh-CN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8148" name="Text Box 47"/>
              <p:cNvSpPr txBox="1"/>
              <p:nvPr/>
            </p:nvSpPr>
            <p:spPr>
              <a:xfrm>
                <a:off x="2410" y="3505"/>
                <a:ext cx="502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>
                  <a:buSzTx/>
                </a:pPr>
                <a:r>
                  <a:rPr lang="en-US" altLang="zh-CN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 65</a:t>
                </a:r>
                <a:endParaRPr lang="en-US" altLang="zh-CN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5649" name="Text Box 49"/>
          <p:cNvSpPr txBox="1"/>
          <p:nvPr/>
        </p:nvSpPr>
        <p:spPr>
          <a:xfrm>
            <a:off x="3361373" y="4943793"/>
            <a:ext cx="11049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= 0.2g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52" name="Text Box 52"/>
          <p:cNvSpPr txBox="1"/>
          <p:nvPr/>
        </p:nvSpPr>
        <p:spPr>
          <a:xfrm>
            <a:off x="3575685" y="1916430"/>
            <a:ext cx="47529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Zn + 2 HCl === 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↑ +  ZnCl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 baseline="-25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53" name="Text Box 53"/>
          <p:cNvSpPr txBox="1"/>
          <p:nvPr/>
        </p:nvSpPr>
        <p:spPr>
          <a:xfrm>
            <a:off x="7103110" y="237363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136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54" name="Text Box 54"/>
          <p:cNvSpPr txBox="1"/>
          <p:nvPr/>
        </p:nvSpPr>
        <p:spPr>
          <a:xfrm>
            <a:off x="7266623" y="282924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endParaRPr lang="en-US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" name="Group 55"/>
          <p:cNvGrpSpPr/>
          <p:nvPr/>
        </p:nvGrpSpPr>
        <p:grpSpPr>
          <a:xfrm>
            <a:off x="5807710" y="3310255"/>
            <a:ext cx="3113088" cy="901701"/>
            <a:chOff x="1429" y="2704"/>
            <a:chExt cx="1961" cy="568"/>
          </a:xfrm>
        </p:grpSpPr>
        <p:sp>
          <p:nvSpPr>
            <p:cNvPr id="48154" name="Text Box 56"/>
            <p:cNvSpPr txBox="1"/>
            <p:nvPr/>
          </p:nvSpPr>
          <p:spPr>
            <a:xfrm>
              <a:off x="1915" y="2749"/>
              <a:ext cx="406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65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136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55" name="Line 57"/>
            <p:cNvSpPr/>
            <p:nvPr/>
          </p:nvSpPr>
          <p:spPr>
            <a:xfrm>
              <a:off x="1928" y="3022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8156" name="Text Box 58"/>
            <p:cNvSpPr txBox="1"/>
            <p:nvPr/>
          </p:nvSpPr>
          <p:spPr>
            <a:xfrm>
              <a:off x="2414" y="2840"/>
              <a:ext cx="30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==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57" name="Text Box 59"/>
            <p:cNvSpPr txBox="1"/>
            <p:nvPr/>
          </p:nvSpPr>
          <p:spPr>
            <a:xfrm>
              <a:off x="2791" y="2704"/>
              <a:ext cx="599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6.5g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y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58" name="Line 60"/>
            <p:cNvSpPr/>
            <p:nvPr/>
          </p:nvSpPr>
          <p:spPr>
            <a:xfrm>
              <a:off x="2835" y="3004"/>
              <a:ext cx="4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8159" name="Text Box 61"/>
            <p:cNvSpPr txBox="1"/>
            <p:nvPr/>
          </p:nvSpPr>
          <p:spPr>
            <a:xfrm>
              <a:off x="1429" y="2840"/>
              <a:ext cx="30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∵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Group 62"/>
          <p:cNvGrpSpPr/>
          <p:nvPr/>
        </p:nvGrpSpPr>
        <p:grpSpPr>
          <a:xfrm>
            <a:off x="5807710" y="4102418"/>
            <a:ext cx="3109913" cy="939800"/>
            <a:chOff x="1437" y="3204"/>
            <a:chExt cx="1959" cy="592"/>
          </a:xfrm>
        </p:grpSpPr>
        <p:sp>
          <p:nvSpPr>
            <p:cNvPr id="48161" name="Rectangle 63"/>
            <p:cNvSpPr/>
            <p:nvPr/>
          </p:nvSpPr>
          <p:spPr>
            <a:xfrm>
              <a:off x="1437" y="3385"/>
              <a:ext cx="30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SzTx/>
              </a:pPr>
              <a:r>
                <a: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∴</a:t>
              </a:r>
              <a:endPara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48162" name="Group 64"/>
            <p:cNvGrpSpPr/>
            <p:nvPr/>
          </p:nvGrpSpPr>
          <p:grpSpPr>
            <a:xfrm>
              <a:off x="1824" y="3204"/>
              <a:ext cx="1572" cy="592"/>
              <a:chOff x="1824" y="3203"/>
              <a:chExt cx="1572" cy="592"/>
            </a:xfrm>
          </p:grpSpPr>
          <p:sp>
            <p:nvSpPr>
              <p:cNvPr id="48163" name="Text Box 65"/>
              <p:cNvSpPr txBox="1"/>
              <p:nvPr/>
            </p:nvSpPr>
            <p:spPr>
              <a:xfrm>
                <a:off x="1824" y="3369"/>
                <a:ext cx="406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>
                  <a:buSzTx/>
                </a:pPr>
                <a:r>
                  <a:rPr lang="en-US" altLang="zh-CN" dirty="0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y =</a:t>
                </a:r>
                <a:endPara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8164" name="Line 66"/>
              <p:cNvSpPr/>
              <p:nvPr/>
            </p:nvSpPr>
            <p:spPr>
              <a:xfrm>
                <a:off x="2290" y="3521"/>
                <a:ext cx="99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8165" name="Text Box 67"/>
              <p:cNvSpPr txBox="1"/>
              <p:nvPr/>
            </p:nvSpPr>
            <p:spPr>
              <a:xfrm>
                <a:off x="2410" y="3203"/>
                <a:ext cx="986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>
                  <a:buSzTx/>
                </a:pPr>
                <a:r>
                  <a:rPr lang="en-US" altLang="zh-CN" dirty="0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136×6.5g</a:t>
                </a:r>
                <a:endPara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48166" name="Text Box 68"/>
              <p:cNvSpPr txBox="1"/>
              <p:nvPr/>
            </p:nvSpPr>
            <p:spPr>
              <a:xfrm>
                <a:off x="2410" y="3505"/>
                <a:ext cx="502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>
                  <a:buSzTx/>
                </a:pPr>
                <a:r>
                  <a:rPr lang="en-US" altLang="zh-CN" dirty="0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  65</a:t>
                </a:r>
                <a:endParaRPr lang="en-US" altLang="zh-CN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5669" name="Text Box 69"/>
          <p:cNvSpPr txBox="1"/>
          <p:nvPr/>
        </p:nvSpPr>
        <p:spPr>
          <a:xfrm>
            <a:off x="6744335" y="5013008"/>
            <a:ext cx="125857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en-US" altLang="zh-CN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 13.6g</a:t>
            </a:r>
            <a:endParaRPr lang="en-US" altLang="zh-CN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70" name="Text Box 70"/>
          <p:cNvSpPr txBox="1"/>
          <p:nvPr/>
        </p:nvSpPr>
        <p:spPr>
          <a:xfrm>
            <a:off x="2279333" y="5660708"/>
            <a:ext cx="70231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Sz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答：可制得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和氯化锌的质量分别为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0.2g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13.6g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24245" y="6381115"/>
            <a:ext cx="60356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noProof="0" dirty="0">
                <a:sym typeface="+mn-ea"/>
              </a:rPr>
              <a:t>（相对原子质量：</a:t>
            </a:r>
            <a:r>
              <a:rPr lang="en-US" altLang="zh-CN" noProof="0" dirty="0">
                <a:sym typeface="+mn-ea"/>
              </a:rPr>
              <a:t>H-1,Cl-35.5</a:t>
            </a:r>
            <a:r>
              <a:rPr lang="zh-CN" altLang="en-US" noProof="0" dirty="0">
                <a:sym typeface="+mn-ea"/>
              </a:rPr>
              <a:t>，</a:t>
            </a:r>
            <a:r>
              <a:rPr lang="en-US" altLang="zh-CN" noProof="0" dirty="0">
                <a:sym typeface="+mn-ea"/>
              </a:rPr>
              <a:t>Zn-65)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25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25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2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2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2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/>
      <p:bldP spid="25610" grpId="0"/>
      <p:bldP spid="25612" grpId="0"/>
      <p:bldP spid="25632" grpId="0"/>
      <p:bldP spid="25633" grpId="0"/>
      <p:bldP spid="25649" grpId="0"/>
      <p:bldP spid="25652" grpId="0"/>
      <p:bldP spid="25653" grpId="0"/>
      <p:bldP spid="25654" grpId="0"/>
      <p:bldP spid="25669" grpId="0"/>
      <p:bldP spid="25670" grpId="0"/>
    </p:bldLst>
  </p:timing>
</p:sld>
</file>

<file path=ppt/tags/tag2.xml><?xml version="1.0" encoding="utf-8"?>
<p:tagLst xmlns:p="http://schemas.openxmlformats.org/presentationml/2006/main">
  <p:tag name="KSO_WPP_MARK_KEY" val="5702163c-f2ec-4479-a0c4-5ec81cc14549"/>
  <p:tag name="COMMONDATA" val="eyJoZGlkIjoiYmU1YzAzNTZiNjhjZGVlNjI4NDZmZjBhNjllZTJlYmQifQ=="/>
</p:tagLst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ECB019B1-382A-4266-B25C-5B523AA43C14-1">
      <extobjdata type="ECB019B1-382A-4266-B25C-5B523AA43C14" data="ewogICAiRmlsZUlkIiA6ICIxOTk2MDIzMzA5MzkiLAogICAiR3JvdXBJZCIgOiAiMzE3NzQwMDQwIiwKICAgIkltYWdlIiA6ICJpVkJPUncwS0dnb0FBQUFOU1VoRVVnQUFBNjBBQUFJa0NBWUFBQUQxYmMxN0FBQUFDWEJJV1hNQUFBc1RBQUFMRXdFQW1wd1lBQUFnQUVsRVFWUjRuT3pkZVZpVVZmOEc4UHNNQXdnSUxxV1dTMjY0RkxITUlCYWxhVzZabXByNmxpMnVXYmxrN3BxWi90eTN6TnozMUV3enlTVjNLelY5M1VKbEJsRHN4UmNUd3cwVVJkbUhtZWY4L29DWmw1RVpGcmNCdkQvWDFSWFBlYll2UThIY2M4NXpEa0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NsbkhCMEFVUkU1QmhhcmZZQWdCYU9yb09vTkpOU250VHI5Uzg1dWc0aW9wSk01ZWdDaUlqSVlSaFlpUjR4SVVSalI5ZEFSRlRTcVIxZEFCRVJPVlpZV0ppalN5QXFsUUlEQXgxZEFoRlJxY0NlVmlJaUlpSWlJaXEyR0ZxSmlJaUlpSWlvMkdKb0pTSWlJaUlpb21LTG9aV0lpSWlJaUlpS0xZWldJaUlpSWlJaUtyWVlXb21JaUlpSWlLallZbWdsSXFKaXlXQXdZTmV1WGJoNzkyNmVmYUdob2ZqcnI3OGUyYjB6TXpOeCtmSmxtL3RpWTJNZjJYMExZK0hDaGJoMDZaSmxlKzNhdFRaZm8zc3BpbUw1T2lzckMrSGg0WG1PTVJnTUJWN0hZRERnbDE5K0tkUTl6VkpUVTJFMEdndDlmSDczN3RDaEE2NWR1NGFkTzNmaThPSEREM3hOSWlJcS9yaE9LeEVSRlV0YnQyN0ZqaDA3MEw1OWU2djIyN2R2WThTSUVWaXhZb1hOODY1ZXZWcmtlejM5OU5Od2NYR3hiQjgrZkJoejVzekJkOTk5aHhvMWFsamF6NTA3aDk2OWUyUE5talh3OGZISmM1MzQrUGhDMzdOY3VYSW9VNlpNa2VvOGQrNGMxcTFiaDMvOTYxK1d0b1VMRjZKNTgrYnc4dkt5ZTk3Q2hRc1JGeGVIbVROblFxVlM0ZHk1YytqZnZ6OVdybHdKWDE5ZkFOa2ZCS3hac3diTGxpM0x0d2FUeVlTVksxZml6Smt6R0Q5K3ZNMWpkdTdjaVFzWEx1RGF0V3M0Zi80OExsKytqTVdMRjJQQWdBRjJyN3R6NTA1VXJWbzEzM3VyMVdwY3UzWU5Cb01CNWNxVnc3aHg0OUNwVXljTUd6WU1UazVPK1o1TFJFUWxGME1yRVJFVk93a0pDVml4WWdXY25KencrdXV2dzluWkdRRHcvUFBQbzNMbHlsQ3BWQmc0Y0tDbEhRQmVmZlZWVEp3NEVXKzk5VmFSNzdka3lSSzg5TkpMQUxKNzg1bzNiNDZ3c0RCTW1USUZpeFl0QXBEZE96bHg0a1QwNmRNSDllclZnOEZnc0FxNkFOQ3VYYnRDMy9OK2F2M2xsMS93eWl1djRKbG5uckY3VEhSME5MWnUzWW9SSTBaWTZudm5uWGZRbzBjUHpKbzFDMlBIam9XL3Z6OCsrT0FEVEp3NEVULzk5Qk9TazVNeFljSUVqQm8xcXNBYTNOemNNR1RJRUd6WXNBR1ptWmx3ZFhYTmMweE1UQXpTMDlPeGYvOStMRnEwQ0g1K2Z2RHc4QUFBN05tekIxV3FWTEU2UGpBd3NGRGZ2MHFsZ2txbGd0Rm94R3V2dllaVnExWmg5KzdkRUVJVTZud2lJaXFaR0ZxSmlLaFlTVXRMdzhpUkk5R2pSdzlVcWxRSjI3ZHZ4NUlsUytEczdJeURCdzlpNHNTSjJMeDVNNlpNbVlKbXpacWhXN2R1VnVlSGhZVlp2allhaldqU3BBbVdMMThPZjMvL0F1OGRIeCtmSjNnR0J3ZGJiVis0Y0FHclZxM0tjeTliMncvVHJWdTNzSFBuVHN5ZlA5L3VNVGR2M3NTSUVTTlFwMDRkcU5YWmYrS1RrNVBoN3U2TzhlUEg0OUtsUzBoT1RnWUF2UC8rKzZoVHB3NHlNakp3NDhZTnRHclZDaSs5OUJLU2s1UGg0ZUdCNjlldkZ4aXFYM25sRlp2dDV0ZGh5NVl0ZVBIRkZ5MkJ0VEFLRTJEZmVlY2RxKzBOR3paZy9Qang2Tnk1YzZIdlEwUkVKUWRES3hFUkZTdWJOMi9HTTg4OGcxNjllZ0VBL3ZqakQxeThlQkgxNjlkSC9mcjFNV1hLRkZTdVhCbERodzdGdkhuejBLVkxGNmhVdHFkb3VIVHBFckt5c3VEdDdWMmtHbktIejlqWVdIVHQydFdxelZhNGZkVFdybDBMZzhHQXhvMGIyOXgvNTg0ZGZQYlpaL0QwOU1UMDZkTXRyMG56NXMydGp2djIyMi90M3VPbm4zNENrQjAybjN2dU9lelpzOGV5NytiTm0ralpzeWUyYk5rQ056ZTNCL3h1N1B2dHQ5L3M3cnR4NHdZKytPQUQ3Tml4STgvUTZySmx5ejZ5bW9pSXlMRVlXb21JcUZqNThNTVA4ZTkvL3h0QlFVR1d0a09IRHRrOVBpZ295Tzd6a1AvOTczOVJwVXFWSXZYMG1hOVptRFl6bzlHSWhJU0VJdDNEcktEbk9BSGduMy8rd2FaTm0renVUMGhJd0pneFl5Q2x4TEpseS9JRXVDMWJ0cUJXclZxRnFzZmMwNmxTcWF5RzhSb01CZ2doOE54eno5bjlrTUFzT0RnWVVrb0FRSnMyYlFBQVgzMzFGWUNDaDFBLzlkUlRkdmVaaHlLWEtWTW0zK09JaUtoMFlXZ2xJcUppUmFWU1daNHB6ZTNxMWF0NDY2MjNjT0xFQ2F0blNlOGRUdHFrU1JPa3A2ZGJ0ZGtiY21vdnpKMDZkY3J5dGJtbk5YZmJ2VDJ0bHk5ZlJ0ZXVYUXYrNW13b2FFaXhsQkpUcGt4QmpSbzFjUEhpUlp2SGpCZ3hBdlhxMWNPOGVmUHlUTWhVdVhKbHFOVnFUSjgrSFZ1MmJDbXdGdlB4OTFJVUJWTEtmTVA3b1VPSDRPbnBpUk1uVG1EdjNyMzQ2cXV2OE50dnY4SFQweE1BMExadFc1c1RKcGxNSnF0Mms4bGs4L3B1Ym01d2NYSEJyVnUzR0ZxSmlKNGdESzFFUkZUc0pDWW1XbnJvN25Ydk02YjMycng1czJWNWw1a3paK0xwcDU5R3YzNzk4aHgzUHhNMjJWT3JWaTJyOEptV2xvYW1UWnRpMzc1OXFGU3BFb0RzNEZ5VUhrK3pvMGVQNHZ6NTg1ZzllellHRGh4b2FaZFNZdlBtelFDQU45NTRBMlBHakxHYW1NcHM3OTY5QUxLRDdlREJnL1BzUDMzNk5LWk1tWUttVFp0YUhYK3ZwS1FrMUt4WkUwdVhMczJ6THpFeEVUMTY5TERxMFQ1NjlDZ0FZUG55NVhqLy9mZXhlZk5tL1BEREQvbCtyK1lQQnV3TmdYNzIyV2RScFVvVnhNZkhvMTY5ZXZsZWk0aUlTZytHVmlJaUtuYWlvNlBSb0VFRC9QampqNVkyZXoydG4zMzJtZFh6amJsbjFyMXg0d1plZmZYVlFnM0J6YzFXejJ4aFo3Z0ZnSlNVRkFDQXU3dDdrZTVycjVZcFU2WllEZFdOam83R045OThnL1BuendQSUhsSnRLN0RtNXVycWFqWFRyOGxrd3JKbHk3Qng0MGFNSERteXdFbU1vcUtpNE8zdG5XZm1YeUI3SFZaM2QzZkxzT0hVMUZSY3UzWU5RUFlFVXA5KytpbFdyVnFGenovLzNPcjdzaGZpRHh3NEFBQ0lpNHRENzk2OUxkc3FsUXJqeDQ5SGJHd3NtalJwa20rOVJFUlVlakMwRWhGUnNYUCsvSG04OE1JTGhUcld2Q1NOTFhGeGNhaFpzMmFSNzMvaXhBbkwxNWN1WFVMMzd0MnQyaElTRXRDcFV5ZTc1OGZHeHNMVDA3UEl6OUxhNHU3dWp0ZGVldzJ4c2JFQXNwZVQrZkRERC9IR0cyOWd4b3daTm51a2I5KytqZkxseThOb05DSTFOZFhtZGVQaTRyQjY5V29zWGJvVTlldlhSMUpTa3RYKzh1WExXMjMvK3V1dmRudW5rNU9Uclo2ajNiWnRHNW8wYVlLSWlBaDg4Y1VYV0xCZ0FmNzU1eCtiZ2RjVzg3M05OZVd1NVlVWFhrQlVWRlNocmtORVJLVURReXNSRVJVN04yL2V4TFp0MjdCdDI3WTgrMndORHhaQzRPVEprMVlUQkNVa0pDQTlQUjAxYXRRbzFEM1QwdEpRdG14WjdOeTVFMGFqMGRKdWZyNHlkMXVGQ2hXd2MrZE9wS1dsd2RYVk5jOXptdnYzNzRkR284bjNmdUhoNGRpelp3OEdEaHlZSnlEbXg5dmJHNy84OGd1cVZhdG05NWhWcTFiaCt2WHJlUFBOTnpGbXpKaDhyemRnd0FDYjdibUhPeDg5ZWhRWExseXdPMlQ3OXUzYmx0Q2FscGFHRFJzMllOMjZkVmk4ZURHRUVKWkptTzU5SHZaZi8vcVg1ZXNHRFJwZy9mcjErZFlLWkE4ZC92bm5uNkVvaXVYbmZlSENCZFNvVVNQUHVybEVSRlE2TUxRU0VWR3hNM0xrU0l3Y09SSkE5dk9TbzBlUGhwUVNFUkVSZVlZSC8vZS8vOFhISDMrY1owYmJ1TGc0dUxpNDRObG5ueTNVUGMzUGRCWjEvOWl4WTYzV2lqMSsvRGkyYjkrT3hZc1g1M3U5bUpnWWJObXlCWjk5OWxtaDZzc3R2OEFLQU5ldlgwZTVjdVhRcWxVcnV4TTkyVnJLeDVZYk4yNWc2dFNwK09DREQvSk04cFQ3ZnVaOXJxNnU2Tnk1cytWWjN0eHlUMllWR0JpSW4zLyt1VkRQK09yMWVseStmQmx4Y1hGNDRZVVg0T0xpZ3NPSEQrUDExMThIa1AwemFOZXVIWHIzN2wzZ3RZaUlxT1JoYUNVaW9tSXBNek1UMjdadHcvTGx5OUdxVlN2MDdOblQ4dHhsVWxJU01qSXlvRmFyY2V6WU1WU3VYRG5QK2YvODh3K3FWYXRXNFBJc1pnOGE3b3hHSTlhdFc0Zmx5NWRqNE1DQmFOU29rZFYrRnhjWFhMMTZGYlZxMVVKbVppYU9IajJLYXRXcTJRMkNoZVh1N283ejU4OWJ3bDk4ZkR3aUlpTHcwVWNmUGRCMUFlRGF0V3Y0N0xQUFVLVktGY3RrVm9xaTRNS0ZDNmhVcVJLOHZMeVFtSmlJSFR0MndOZlhGd0RnNU9TRVR6Lzk5TDd2dVdUSkV1ajFlc1RIeCtQR2pSdFFxVlNZTUdFQ3FsZXZqbXJWcXFGOCtmTG8wNmNQRml4WWdNYU5HME9sVWlFMk50WnlmeUlpS24wWVdvbUlxRmc1ZCs0Yzl1N2RpejE3OXFCY3VYS1lQSGt5bWpadGlxdFhyMXFPK2UyMzN6QnIxaXdBZ0plWGwyVUk3S3BWcS9MTWJwdmZCRXE1bDZrcEtKVG1KejQrSHYzNjlVTldWaFptejU2TlpzMmE1VG5tL2ZmZngvRGh3NUdWbFFVQXFGaXhJc2FPSFh2Zjl6VHIzcjA3eG80ZGEzV3QyclZybzIzYnRubU92WG56SmhJVEUrSHU3bzdJeUVpNHViblp2ZTZGQ3hmdzhjY2Y0OWxubjhYOCtmTXRFejJwVkNwODlORkhWcy9LUHZQTU0ralpzMmUrZGRvYTF0MjllM2NJSVN6Yjc3Ly9QclJhTFNwV3JJZ2FOV3BZZ3VxOVMvRDQrZm5oOU9uVDZOMjdOMnJYcmcxM2QzZUdWaUtpVWt3VWZBZ1JFWlZHV3ExV0FnOFcxaDZGblR0MzRzQ0JBK2pVcVJPYU5XdG02U205ZC9aZzg3STJ1WHRTMDlQVGtaYVdkbC8zdGJmdVoyRjdXZzhkT29UZzRHQ3JHWHJ2SmFWRVZsWVdoQkFGenZaN3IxdTNibUhac21YNDhzc3Y4K3hMU1VuQjNidDNBV1QzNkQ3MTFGTldZZERzeElrVGx1SElycTZ1Nk4yN056NzU1Qk83dFc3WnNnVWRPblN3bXAwWnlCNHlmUGZ1WFV0dmQ5MjZkVzJ1N2ZyaGh4OWl4WW9WRDJVV1pWdjE3ZHUzRDVHUmtXamR1alcwV3UxRHY4ZURNbjlnb3RQcCtINkxpT2dCOEpjb0VkRVR4cy9QcjdLVGsxTi9BSk9FRU1VdXROcVRrWkdCbzBlUG9rV0xGb1VlOHZzd0tJcUMyN2R2MncyMUpWSHVTWXpvMFRHSFZpbmxWQ25sZ2F5c3JPTlJVVkVHQjVkRlJGVGlNTFFTRVQwaDZ0ZXYvN1NIaDhkQUljUjQ1SG84cEtTRVZxS1M1dDZoNlZMS0JDbmxzSlNVbEYweE1URjNIVlFXRVZHSnc0OVppWWhLT1I4Zm40b2FqV1pNMmJKbHJ3Z2hKZ0dRVXNwRGpxNkw2RWtncFlTVWNqeUFhMEtJU2lxVmFvT1hsOWQxalVienVZK1BUMFZIMTBkRVZCSXd0QklSbFZJK1BqNWx0VnJ0eDY2dXJsZUVFRE1CT0FIUVpXVmwrZW4xK3RjZFhWOXBwQ2dLa3BLU2JMWW5KaVkrMExYVDB0SWdwWHlnYXhURWFEUWlMaTd1a2Q3alNTT0VnRjZ2bjZyVDZhb3FpdksybERKR1N1a3FoSmp2NHVKeVE2dlZMdlQzOTg5L0RTTWlvaWNjaHdjVEVaVXlnWUdCN2lhVDZWOHFsV29KQUhjcHBTS0VPQXVnaDA2bml6UWZWMXduWWlySjdFM2FWTmpKblBJemJ0dzQxS3RYejdJV3FhMFppdTkxK1BCaEtJcGltYVFwdC9MbHkrZHBleGgxMHYvWW00akoxOWZYVjYxV3J3SVFJSVJ3QVFBcDVYNlZTalU0TEN6c1BBRGxzUmRMUkZTTWNja2JJcUpTb21yVnF1NVZxbFRwS0tWY29WS3BQS1dVQ29CekFIcnBkTHJUanE2dnBFcExTME9QSGozUXQyOWZ0Ry9mL3BIZjc5YXRXK2pldlRzU0V4UHh5eSsvb0VhTkdnQ0EvdjM3bzBlUEh0Qm9OUEQzOTBkS1NncE9uandKSnljbnBLV2xvV25UcHBhd2FUS1owTGh4WXdEWjY5WG1YdHJIN0g2RDZiNTkrN0J5NVVyODhNTVBqMlJXNENmQm1UTm56Z0I0S1dkU3RQVkNpS1pDaUZaU3lyKzBXdTJGckt5c2QxMWNYQ0xEd3NLeUhGMHJFVkZ4d05CS1JGVEMrZmo0dURnN083ZFdxVlFiQUpTVDJXTklMd1A0VUsvWEgzWndlU1hla2lWTDRPM3RiVGV3R2d3RzNMNTlHd0FzUTREajQrT3RqckhWWHFWS2xUelhVaFFGWDMzMUZWeGNYUExzcTFHakJvWU9IWXB0MjdiQjM5Ky95TitIT2FTYWUxTXpNek9SbnA1dWRVeHljaklBV0lZNDIrcU5iZHUyTFE0ZE9vUkZpeFpoOU9qUlJhNkQvaWN5TWpJQlFKdGF0V3FWcVZpeDRud0E3d0dvNit6c2ZGcFJsQ1N0VnZ0UlFrTEMzc3VYTDZjWGNDa2lvbEtOb1pXSXFJUUtEQXgwVmhTbEdZQk5Rb2lLVWtvcGhMaW1LRXFmaUlpSVh4MWRYMmx3NDhZTmJObXlCVC8vL0xQZFk4NmNPWk5ucmROMjdkclpQRFozdTYyZXpqVnIxdURTcFV2bzE2OGZwazZkbW1kLzU4NmQ4Y1liYjFpMjI3WnRhN1cvZGV2V2R1dThWMGhJQ09iTm0yZHpYOHVXTGUzV0NBQ0RCdzlHdDI3ZDBLdFhMNXZobTRvbU5qWTJJelkyOWxNQS9UVWF6VEFoeEJRaFJEa0FXeXBYcnB4VnFWS2xrY25KeWN0alltSXlIVjByRVpFak1MUVNFWlU4YW8xRzg0cVVjck1Rb2hLeVp3T09GMEwwMXVsMCt4eGRYR215Wjg4ZWFMVmFWSzllM2U0eGdZR0JlWG94NytlWjF2RHdjS3hhdFFyTGxpM0RqUnMzclBZTkdUSUVSNDhlQldBZEpQZnQyMmMxUFBqMzMzOEhZRDA4Mko0ZVBYcWdSNDhlUmE0VEFLcFZxNFpHalJwaDkrN2Q2TnUzYjc3SFVwRkl2VjQvRjhCY2pVYlRTZ2l4VVVyNWxCQml2cGVYMXp5TlJ2T2RTcVVhRWhZV2x1Ym9Rb21JSGllR1ZpS2lra1A0Ky91L29GS3BmaFZDVkFNZ0FhUUErRWl2MTRjNHVMWlNLVFEwRkUyYk5uM2s5N2x6NXc2Ky9QSkxmUHJwcC9EMzk4ZisvZnV0OXMrY09STzNidDFDeDQ0ZHJkcGJ0R2hodFozZjVFem1vYitwcWFtV3Rnc1hMa0JLQ1c5djd5TFgvTW9ycitEUW9VTU1yWStJWHEvZkQ2QlNVRkJRSFpQSnRBdEFmU0ZFUHlsbFA2MVdleUl6TTdOTFZGUlVQTEovRHhBUmxXb01yVVJFeFovdzkvZXY1K1RrOUN1QVdqbHRhVUtJZ1dGaFlkODdzSzVTNzhLRkMralRwODhqdjgvRWlSTlJ1M1p0OU9yVnkrWitOemMzZUhoNFdMVjk5TkZINk4rL1AxUXFsYVduOWZEaDdFZVlGVVhCc21YTHJJNXYzcng1bnV0dTNMZ1JmLy85TjFhdlhsM2ttdXZWcTNkZjUxSFJuRHAxNm04QUx3UUVCSlJYcVZUYkFid0dJTmpWMWZXYVZxdTlCcUNsVHFmN3k3RlZFaEU5V2d5dFJFVEZsd2dNREt5aktNcGVJVVM5bkxaMEtlVUl2VjYvMUtHVlBTRnUzNzZOQ2hVcTVIdE03c21WaWpJUms1ZVhGOXpjM0xCKy9YcEVSVVhocDU5K2doQ0ZYNGx1NE1DQmR2ZXBWS284Kys4ZHdnd0FmZnIwd2R0dnY0MWp4NDdoMVZkZkxmUzlnZXhKbXU3Y3VWT2tjK2oraFllSEp3Rm9odXpIQXhZS0lmb0RlQmJBT2ExV202WW95Z2ZoNGVHL09MWktJcUpIZzZHVmlLZ1k4dkh4cWVqaTRuSkNTbGsvVjVENVNxZlRUWE5rWFpTWHJVbVhDak1SMDlpeFk5R3RXemNzWExnUVVrcXJvYjhta3drQTBMMTdkeHc3ZGl6UGRZS0RnNjIyalVZakFDQW9LQWhxOWYvK3RQLzAwMC81MWw2dFdqVzBhZE1HeTVjdkwzSm9sVklXS1dUVFEyUFU2L1VEQUF3SUNBam9wVktwMWdCd1Y2bFUyelFhalFKZ29sNnZuK0xnR29tSUhpcUdWaUtpWXFSQmd3YWVIaDRleHdENDVtcWVydFBweGptcXBpZFpoUW9WTE12WjJIUHZwRVVwS1Nsd2MzT0RrNU9UcGMxZ01OaGN4Z1lBTm0vZW5LZnQrUEhqbUQxN3RzM1pmZFBUMHpGNThtVExUTUZuejU3RnJGbXpjTzdjT2J6NDRvdVlQbjA2bm4zMldjdnhzYkd4K2RiZnQyOWZ5L091UlpHWW1JaW5ubnFxeU9mUnd4TWVIdjQ5Z0EwYWplWlZJY1FPSVlRWGdFa2FqV2FjRUdLelRxZnJDVUJ4Y0psRVJBOU01ZWdDaUlnSUNBNE9kdE5xdGFjOVBEenVJaWV3U2lsbjZuUTZ3Y0RxT0hYcjFrVjBkSFNoanc4TEM4TTc3N3lEMmJOblc5cXlzckx3M252dlljYU1HVWhMeXp2cGE0MGFOZkw4WXc2RHp6enpqT1U0UmNuT0hvTUdEY0tmZi80SklIdjI0RW1USm1IeTVNa0FnREZqeG1ESWtDRzRlUEZpbnZza0pTVWhLU2twVDBDdFU2Zk9mYTM3R2gwZGpicDE2eGI1UEhyb2pIcTkvckJPcDZ0Z01CaThBZnhIQ09FSzRBT3RWcHVwMFdoQ3ZiMjlLem02U0NLaUI4SFFTa1RrUUQ0K1BpNWFyZmJYek16TXV3QUNBVUJLdVZ3STRhSFg2OGM2dUx3blhuQndzR1dwbWZ5a3BhVmgzcng1Nk4rL1AvejgvREJvMENETFBtZG5aL3pmLy8wZlRwMDZoVzdkdXVIa3laUDNWY3ZaczJjQlpFK0ExTGR2WDR3ZVBScHIxcXpCb2tXTExHdWxObXpZRUY5KytTVUdEUnFFTld2V1dJWGtsaTFib21YTGx1amR1L2Q5M2Y5ZXg0NGR3OHN2di94UXJrVVBoWEwyN05rTE9wM3VCU0ZFSlNubERnQnFJVVJqVDAvUDYxcXQ5b3Fmbjk5TGppNlNpSWlJaUVvT0o2MVd1MTJyMVdacHRWcXAxV3FsUnFOWjYrUGpVL1p4RldDK0w5bVhtSmdvZzRPRDVjV0xGKzBlczNmdlh2bkdHMi9JVnExYXliMTc5OW85TGpNelU4NmVQVnMyYXRSSXpwMDdWMlpsWlJXcGx1dlhyOHVWSzFmSytQaDQyYXhaTXpsNThtU1pucDR1cFpReU5UWFY2bWQ1N2RvMU9YandZTGx2M3o1NThlSkZxMzJYTDErV0hUdDJ0R3pIeGNYSjgrZlB5MHVYTHNuVnExZkw1czJiRjFoTFRFeU1mT1dWVitTdFc3ZUs5RDA4YWN6L2p6MnUvNmZ2VmI5Ky9hY0RBZ0xtNXZvZFk5Sm9ORmNDQWdMZWQxUk5SRVQzZ3pNb0VCRTlYaXFOUnJOTkNQRW1BT2VjdHBDN2QrOStIQk1UYy9keEZtSitNMzN2TTVsa2JlSENoYmh3NFlMTjUwc0JZT25TcFVoTVRNVG5uMzhPTHkrdkFxOTM2TkFoYk4rK0hkOTg4dzFVcXZzYjhKU1VsSVR5NWN0YnRqTXpNOUc3ZDI5czNMalI2amdwcy9OU1ZsYVczV2RxVjY5ZWpTVkxsa0JLQ1RjM053d2NPQkR2djU5L3BoazhlREFhTm14bzFhTk1lUVVHQmdJQWREcWRROTl2K2ZuNWVUZzVPWFVSUXF3R29KYlovMkVrU1NtWGhJZUhmK1hJMm9pSUNvT2hsWWpvTWRGcXRkOEJlQStBR3dCSUtmY0IrRWl2MTE5MVVEME1yWVZnTUJqUXYzOS92UFBPTzJqYnRxMmp5M2xrRkVVcFZJamV2WHMzdG03ZGlxVkxsOW9Od3BTdHVJUldzK3JWcTd0VnJsejVOUUEvQURBLzUzcEhTcms5T1RuNWs1aVltRXdIbGtkRVpGZXgrQ1ZLUkZTYWFiWGFSUUI2QS9ESWFmck5ZREQwTzN2MmJKempxbUpvSlhyVWlsdG96Y1hKMzkvZno4bkphU1Z5bnFVSGtDR2wvQk5BYjcxZWY4bUJ0UkVSNWNFbGI0aUlIaEd0VnZ1MWxMSS9nTElBSUtYOHQ4Rmc2QkVWRlJVSHdHSFB1UkhSRTg4VUVSR2hCeEQwNG9zdjFuRjJkcDRtaEhoWENORmNTdm0zUnFQNWo2SW9uMFZFUlB6aDZFS0ppQURPSGt4RTlOQUZCQVNNMVdxMU53Q01FRUtVQlJCbU5CcDk5WHA5ODZpb3FIL0F3RXBFeFlNOGUvYnNCYjFlMzExS1dVdFJsRGtpMndzcWxlcUFWcXY5VDBCQVFHOUhGMGxFVk55R3F4QVJsVmdhaldZTWdPRkNpRXJJL3YxNlZrcjVvVjZ2UHdOQWNXeDFlWEY0TU5HalZZeUhCOXZsNit0YlFhVlN2ZTNrNUxRWVFCa3BwUlJDWEFPd2xtdEdFNUdqbEpoZm9rUkV4WlZHby9rY3dEZ0FsWVFRUWtwNVhnanh2azZuMDZNWWhsVXpobGFpUjZza2hsWXpiMjl2Vnc4UGoyWk9UazRyQU5UTWFiNHJwZHlkbHBiMmFYUjBkTElqNnlPaUowdUoreVZLUkZSY2FEU2FuZ0FtQWFpWkUxWmpBZlRUNi9XSEFSZ2RXbHdoT0hMOVNLSW5TVWtNcmJtb0FnSUNYaE5DVEJOQ3ZBSUFVc3BNSWNTdlJxTnhkR1JrWkxTakN5U2kwcThrL3hJbEluSUlyVmI3RG9EcFVzbzZRZ2dCNEtxVXNxZGVyejhFd09UWTZncFBvOUdFQ2lFYU83b09vbEx1ckU2bjgzVjBFUStCMEdnMGZnQkdDeUhlQndBcHBTS0VPQWxna2s2bjIrZlk4b2lvTkdOb0pTSXFwSUNBZ001Q2lGa0E2dVdFMVJzQWV1cDB1djBvQVQyclJFUVBnMGFqcVFtZ254RGlTd0Nxbk9kZW80VVFDOExDd3BZNnVqNGlLbjBZV29tSUNxRFZhbHNBbUMybDFBZ2hWQUR1U0NrSEpDY25iNDJKaWNsMGRIMUVSSTRRRUJCUVhxVlNmUWhnT2dCUFpNK01mbGxLdVVxdjEwOURDUnA1UWtURkcwTXJFWkVkQVFFQnpWVXExZGRTU3EwUVFpV2xUSkZTZnBhVWxMUXBOalkydzlIMUVSRVZCNEdCZ2M0bWs2bXpFR0txRUtKK1RuTXlnSi9VYXZYWWt5ZFBKanF5UGlJcStSaGFpWWp1b2RGb2dvVVEzMG9wZzNKNlZqTVVSZm5jeWNscFExaFlXSnFqNnlNaUtxYUVWcXR0RDJBMGdLWTViVVlwNVdhVlNqVTlMQ3pzakFOckk2SVNqS0dWaUNpSFZxdjFBL0MxbExKVlRzK3FBY0JZbFVyMVhWaFkyQjFIMTBkRVZGTDQrL3MzVnFsVXc0UVEzWE0xSDVSU3p0SHI5WHNkVmhnUmxVZ01yVVQweEFzTURHeW9LTW8zUW9nM0FEZ2h1MmRndkVxbFdzcXdTa1IwL3dJQ0Ftb0pJVDRWUW93RW9NNXBQcXNveW9MdzhQQ1ZqcXlOaUVvT2hsWWllbUw1K3ZyV1VhdlZjNFVRSFFBNFNTa1ZBSk9NUnVQQ00yZk8zSFowZlVSRXBZV1BqMDlaVjFmWElWTEs0VUtJaWpuTjE2U1VjNUtUa3hkelVqc2l5ZzlES3hFOWNmejkvYXM1T1RuTkF2QU9BR2NBVWtxNTBHQXd6SWlLaXJydTRQS0lpRW96b2RGbytnb2hSZ0I0UHFjdEE4QWlJY1Rjc0xDd2F3NnNqWWlLS1laV0lucGkrUG41VlZhcjFiTUE5RUQyTUdBcHBWeG1NcG1tUjBaR1huWndlVVJFVDVTQWdJQjJLcFZxQklBV09VMFNRSWlpS04rRWg0ZWZjbUJwUkZUTU1MUVNVYW5uNCtOVDBkWFZkU2FBUHZqZk0xWExGVVdaR1I0ZUh1dTR5b2lJeU0vUDd5VzFXdjBGZ0U3NDMzdlQzNlNVWCt2MStnUElEck5FOUFSamFDV2lVc3ZIeDZlc2k0dkxPQUREaFJBdU9jMGhScU54UW1Sa1pMUWpheU1pSW1zNWoyNThDYUEzQUhjQWtGSkdTU21uaDRlSGJ3SmdjbVI5Uk9RNERLMUVWT3BVcjE3ZHJWS2xTbU9GRUtNQWxNbHAzcFlUVnM4NnNqWWlJc3FmajQrUGk2dXI2eWdwNVVBaFJGVUFrRkxlRWtKTVRVMU5YUlVkSFozczZCcUo2UEZpYUNXaVVzUGIyOXZWMDlOemxCQmlMSEkrcFFld3kyZzAvbDlrWktUT2tiVVJFVkhSYWJYYVFWTEtRUUFhQ2lFRWdDd0EwNHhHNDNlY2k0RG95Y0hRU2tTbGdWcWowUXdVUXN6QS80YVUvUnZBZUwxZS8yL0hsa1pFUkEvSzM5Ky9nNU9UMHhncDVhczU0UldLb3F4WEZPVmJmaWhKVlBveHRCSlJTYWJTYURTZkNDRm1BL0FFQUNubENRQVQ5SHI5ZnNlV1JrUkVENXV2cjIrZ3M3UHpUQUN2STNzV2VFZ3BmNWRTVGd3UEQvOFRnT0xRQW9ub2tXQm9KYUtTU0dnMG1yNEF2aFpDVk1ocEMxVVVaWHg0ZVBqdmppeU1pSWdlUFc5djcwcGVYbDV6a1QzanNQbER5L09Lb293d0dvMi9SVVZGR1J4YklSRTlUQXl0UkZTaWFEU2Fua0tJcndGVXptblNLWW95SVR3OGZMY2o2eUlpSW9kdzBtcTFrNldVdlhJbWJSSUFraFZGR1E1Z2MzaDRlRGY5bHZnQUFDQUFTVVJCVkpLRDZ5T2loNENobFloS0JLMVcyd0hBWWdEUDVUUkZBNWlpMCtrMk9LNHFJaUlxTGpRYXpXQWh4RkFwWmUyYzUxNFZSVkcra2xLdWk0aUl1T0xvK29qby9qRzBFbEZ4SnJSYWJYc0E4d0RVeldtN0lLV2NydGZyVnp1d0xpSWlLcVkwR3MyYkFLWUQ4Qk5DcUhLYU53Z2hwb2FGaFVVRGtJNnJqb2p1QjBNckVSVkhRcXZWdmdIZ1d3QU5jOW91U1NsbjZmWDZwUTZzaTRpSVNnaGZYOStHenM3T1M2U1Vyd2doWEFGQVNubGNDREZDcDlPZEFtQnljSWxFVkVnTXJVUlVyR2cwbW1BaHhDSUFXbVIvR240ZHdHS2RUamZOc1pVUkVWRkoxS0JCQTA4UEQ0L3ZwWlN0aFJCbGM1ci9rVkwyU0U1T0RvMkppY2wwYUlGRVZDQ0dWaUlxRmdJQ0FvSlVLdFY4QU1FQUlLVk1BTEJRcjlkUGRXeGxSRVJVV2dRRUJNeFNxVlI5cEpSUDV6ejNtZ0hnNDd0MzcrNklpWW01NitqNmlNZzJobFlpY3FqQXdFQ3RsSElPc3RmY0E0QkVLZVZTdlY0LzNwRjFFUkZSNmFYVmF2dElLU2NBZU03ODNLdVVjbXBHUnNhU3YvNzY2NXFEeXlPaWV6QzBFcEZEK1ByNk5sU3IxYk9FRUIxem1wS2xsT3YxZXYxQWh4WkdSRVJQREQ4L3Z4WnF0WHFsbExKV3JrbWJmamFaVE1NaUlpS3VncE0yRVJVTERLMUU5RmdGQkFUVVU2bFVzd0M4bmRPVUNpQkVwOU45Qkw0NUlDSWlCL0R4OFhuTzFkVjFxNVRTVndqaGt0T3NCL0NCVHFjN0QwN2FST1JRREsxRTlGajQrdnJXVWF2VjA0UVEzWE9hVXFXVTIvVjZmVS93elFBUkVSVUQzdDdlcmw1ZVhwdWxsRzNNNFZWS2VVTksyVDQ4UEZ3SC9yMGljZ2lHVmlKNnBGNTg4Y1VxenM3T0U0VVEvUUZBU3BrcGhQZzlNek96YTFSVWxNSFI5UkVSRWRtaTBXaG1DQ0UrbDFLNjVVemFaRlFVcFZkV1Z0Wm0vdjBpZXJ3WVdvbm9rZEJvTkpXRUVGOENHQW9BVWtxREVPSVBWMWZYdDArY09KSHU0UEtJaUlnS0pTQWc0UDJjcGRqSzU0UlhBSmlYbVprNVBpb3FLc1dSdFJFOUtSaGFpZWloYXRpdzRWTnVibTRqaEJCamM1cXlBQnhOVFUzdEZCMGRuZXpJMm9pSWlPNlhuNS9mUzA1T1RudUVFQlZ6TmU4MkdvM3ZSa1pHcGpxc01LSW5BRU1yRVQwVVBqNCtaVjFkWFljQU1LK3JhcEpTbmsxUFQyLzVuLy84SjlHUnRSRVJFVDBzM3Q3ZWxUdzlQWDhYUXZpYjI2U1U1MTFjWEZxR2hvWmVkbVJ0UktVVlF5c1JQUkEvUHo4UEp5ZW5UNFVRM3dDQWxGSUI4QitEd2RBeUtpcnF1b1BMSXlJaWVsUlVHbzFtUTY0SkJpR2xURkVVNWMySWlJaWpqaXlNcUxSaGFDV2krMUs5ZW5XM1NwVXE5UkpDTEFVc1lmVXZBTzMxZXYwbHgxWkhSRVQwZU5TcVZhdE1oUW9WUmdzaEpnQndrbEpLWkMvbk5sU3YxMy9uNFBLSVNnV0dWaUlxS3JWR28ra3NoQWdCSUhMK09GOVJGS1ZsUkVURWVVY1hSMFJFNUFpQmdZSE9KcE9wc3hCaXRSQ2liRTV6aHBSeWpVcWxHaElXRnBibDBBS0pTakNHVmlJcUxLZUFnSUMyS3BWcUJ3Q1ZsRklLSWE0TElkNElDd3M3NCtqaWlJaUlpZ2tuZjM5L1A1Vkt0VU1JVVQybkxVdEsrVytEd2ZCT1ZGVFVMWWRXUjFRQ01iUVNVVUdjTkJwTmN5SEVQZ0Rxbko3VkcxTEtEdUhoNGFjY1hSd1JFVkV4cGRKcXRYV2tsR3VGRUsvbXRHVUJPR3MwR3QrTGpJeU10bmVpdDdlM3E1ZVhWeitkVHJmNDhaUktWTHd4dEJLUlhZR0JnUzhwaXZKdklZUkxUbE02Z0E0Nm5lNmdJK3NpSWlJcVNRSURBNTlXRkdXbUVLSXZzaCt0VVlRUVZ3QjhvdFBwOXQxN2ZFQkF3RmdoeERRaHhEYzZuVzdVNDYrWXFIaGhhQ1dpUEFJQ0FnSlVLdFZ4QUc0QUlLWE1sRkoyRFE4UDMrM2cwb2lJaUVvc2pVWlRTUWp4Q1lBSkFGd0FTQ25sRlNubHpQRHc4Q1VBWk01eEY0VVF0UUJJUlZIV2hvZUg5M1ZZMFVURkFFTXJFVmtFQmdZMmxGS2VCT0NaMDVRaHBYeFhyOWZ2Y0dSZFJFUkVwVW1EQmcwODNkM2RPd0JZTElTb2tOT2NDR0FUZ05NQVZ0OXp5cTg2bmE0OUFOTmpMSk9vMkdCb0pTTDQrZm5WZG5KeU9nU2doaEJDQURDWVRLYithclY2UFdjN0pDSWllalM4dmIxZDNkM2RHenM1T1gwbmhLZ0haSGU5NXZ3dHZwY3VJU0doeWVYTGw5TWZjNWxFRHNmUVN2UUU4L2YzcitiazVIUllTbGxiQ0tFQ1lCUkNEQUd3a21HVmlJam9zWEhTYXJVQkFPWUJhR0x2SUNubFh3YURvUWxuSUtZbkRVTXIwUlBJejgrdnVwT1Qwd0VBM2psaDFTU0VHSk9Sa2JFd0tpcks0T2o2aUlpSW5rUWFqV2F6RUtKcmZzZElLUzhMSVY3WDZYUXhqNnN1SWtkamFDVjZndmo1K1ZWV3E5WGJBVFJDOXZJMWloQmlabXBxNnN6bzZPaGtSOWRIUkVUMHBBb0lDS2lsVXFuT0EzQXU2RmdwNVcyVHlmUm1aR1JrNkdNb2pjamgxSTR1Z0lnZXZZWU5HejdsNXVhMlZRZ1JETUJaU3FrQW1LbFNxV2FHaFlYZGNYUjlSRVJFVHpvaFJBOHBwVUVJVVdCb0ZVSlVVS3ZWdndVRUJIUUxEdy8vL1hIVVIrUkk3R2tsS3VHMFd1MDhuVTQzSElCeTc3NkFnSUR5UW9nUUFNMXkxbHFWQUJZSUlmNlBZWldJcUhqUWFyVUhBTFJ3ZEIxVWZFZ3BrWHN1SnZQMnZlMjJqaVVxS2lubFNiMWUvNUtqNjhnUGUxcUpTakN0VnJzQ3dNY2FqU1pScjlkUE1iZjcrUGlVZFhGeFdTbUU2QWpBSGRtVEVYNmZrWkV4OXErLy9ycm1zSUtKaU1nV0JsYXljbThJTlcvYkNxem1mek80MHYwU1FqUjJkQTBGWVdnbEtxSE1nUlVBaEJDZkE1anU0K1BqNXVMaXNnaEFOeUdFUjg2aElTYVRhWGhFUk1RVlI5VktSRVFGQ3dzTGMzUUpSUFNFQ1F3TWRIUUpoY0xRU2xRQzVRNnNPWjdXYXJWbnBaUTF6R0ZWU3JuRFpESU5pb3lNdk95WUtvbUlpSWlJSGh4REsxRUpvOUZvRnNBNnNKbzF6SG5lNVpBUVlxQmVyLy9yY2RkR1JFUkVSUFN3TWJRU2xTQWFqV2FCRUdLd3ZmMVN5dFY2dmY2angxa1RFUkVSRWRHanBISjBBVVJVT0FVRjFoeWR2YjI5WFI5TFFVUkVSRVJFandGREsxRUpvTkZvNWhjaXNFSUlVZEhMeTJ2bTQ2aUppSWlJaU9oeDRQQmdvbUpPcTlVdUFqQ29vT09rbEZlRUVLR0tvdnozTVpSRlJFUkVSUFJZTUxRV00xeGduQXBpWHBNdDl5TGpPZit1QnFDTFNxWHFvdFZxRnp1MlNpcXBTc0lDNDBSRVJQUmtZV2d0ZmhoWXlZbzVwSnJsWGp6YzNtTGpSUGVySkN3d1RrUkVSRThXaHRaaWlndU1FOUhqVmxJV0dDY2lJcUluQ3lkaUlpSWlJaUlpb21LTG9aV0lpSWlJaUlpS0xZWldJaUlpSWlJaUtyWVlXb21JaUlpSWlLallZbWdsSWlJaUlpS2lZb3VobFlpSWlJaUlpSW90aGxZaUlpSWlJaUlxdGhoYWlZaUlpSWlJcU5oaWFDVWlJaUlpSXFKaWk2R1ZpSWlJaUlpSWlpMkdWaUlpSWlJaUlpcTJHRnFKaUlpSWlJaW8yR0pvSlNJaUlpSWlvbUtMb1pXSWlJaUlpSWlLTFlaV0lpSWlJaUlpS3JZWVdrdUIwTkJRakJvMUN1bnA2VmJ0dTNmdnh2YnQyeDFVVmJZMzMzelRvZmNuSWlJaUlxS1NUZTNvQXVqQmFiVmFoSVNFWVBEZ3dWaXhZZ1ZVS2hYdTNyMkw1Y3VYWStIQ2hUYlBhZEtrU1lIWHJWNjlPbjc2NlNjQVFGSlNFbHEyYklteVpjdmFQVDRsSlFVSERoeEErZkxsYmU0Zk0yWU1JaU1qYmU3YnUzZHZnZlVRRVJFUkVkR1RoNkcxaE92U3BRdlMwOU5oTkJxUm1wcUs5dTNiQXdBeU1qS1FrWkdCL3YzN0E4Z2JDbzhlUFhwZjl6dDgrTERkZllHQmdmbWVPMnZXclB1Nkp4RVJFUkVSUGJrWVdrdTRoSVNFUEFFME1EQVFZV0ZobHUzQzlLbytiR3ZYcnNXMmJkdVFrSkNBVHAwNkFZRERoeW9URVJFUkVWSEp3OUJhQ3BoRG9iMjJqSXlNaDNhdndqNmoycnQzYjdScDB3WnZ2ZlhXQTRmVnJsMjdvbDI3ZHZqb280OGU2RHBFUkVSRVJGVHlNTFNXQXZlR3dzREFRS3UyM0QydHAwK2Z4dURCZ3kzYkJvTUJMaTR1ZHJjQjRNU0pFNWF2ODN2MjlON2h3VWVPSEFFQW5EbHpCajQrUHBhaHl3Qnc0OFlOVktwVXliTHQ1ZVdGVFpzMjJieHVwMDZkOE9LTEw5cTlMeEVSRVJFUmxWNE1yVStZUm8wYVdVS29vaWdJQ2dyQ3I3LytDaTh2TDh0a1M3bEQ2b000ZE9nUUtsYXNpUDM3OTJQRmloWFl0V3NYbkp5Y0FHUUg2YjE3OTBKS0NTRkV2dGZwMmJQblE2bUhpSWlJaUloS0hvYldVc0RXa04zY2JmYUdCeWNuSjBNSUFUYzN0d2U2bHkxSGpoeEJuVHAxRUJzYmkySERodUhTcFV2NCtlZWZFUjhmanlGRGhnQUFqRVlqM24zM1hVeWZQaDBOR2pRb2RBMUVSRVJFUlBUa1lHZ3Q0ZWJQbjU5bldHNWdZS0RWTU43Y2t6TGw5cC8vL0FkVnExYUZzN096M2V0ZnVYSUYxYXBWczJ3WGRuandsU3RYMExOblR4dzhlQkFBVUsxYU5heGZ2eDV6NXN5eEhLTldxOUdwVXllTUh6OGU2OWV2enpNc21ZaUlpSWlJaUtHMUJHdmR1bldSOXZYczJSTTlldlFBQUVncDhmMzMzNk5aczJiNTNxTmJ0MjdZdG0wYnlwUXBVNlRhdW5mdmJyVzllZk5tMUs1ZEd3MGJOclJxZisrOTl4QVNFb0xseTVkYlBXdWIyN3AxNitEcjZ3dU5SbE9rR29pSWlJaUlxT1JqYUMzQmZ2LzlkNXZ0Z1lHQmR2Y0JRRnBhR21iTW1JRXJWNjVnNXN5WmxuYno4NmJwNmVsd2MzTkRURXdNbkoyZFVhVktGZHk1YytlQmFyMTQ4YUpsemRqVTFGU1lUQ1lBZ0xPek16Nzc3RE1jUDM0Y1JxTVJhblhlL3lTM2I5K09yS3dzaGxZaUlpSWlvaWNRUStzVDV0S2xTeGd3WUFCcTFxeUoxYXRYdzh2THk3TFAwOU1UelpzM1IvdjI3ZUhxNmdxRHdZRCsvZnRiVFpSVVVNK3NQV1BIamtWc2JDd2FOMjRNSnljbnRHalJ3ckt2YmR1MmFOdTJyZDF6dDJ6WmNsLzNKQ0lpSWlLaWtvK2h0UlJxM3J5NTNYMDFhOWJFOU9uVEVSQVFZSFAvTjk5OFk3TmRyVllqTURBUUsxYXNzSHZ0VHo3NUpFOVBxWG5TSlFDb1Zhc1dRa05EQzV3dG1JaUlpSWlJeUl6cG9aalJhclVTc0Q5NUVoSFJvMktlVEUybjAvRnZBOUZqeEwvOVJPUW9KZVZ2djhyUkJSQVJFUkVSMGNPaEtFcVJ6OG5LeXJxdjg0Z2VGNFpXb2hMcTJyVnJ5TXJLZXFCcm1DZkVJaUlpb2tkajM3NTl5TXpNTFBKNWYvMzFGOGFNR1dQVmR2TGtTVFJ0MmhTblRwMnllVTVhV2hwNjl1eHAyVFlhamJoMTZ4WXVYcndJblU2SDMzLy9IYnQyN2NwejNxSkZpL0R0dDk4V3VVYWl4NFdobGZLSWpJekU0c1dMODdTYlRDWTBhZExFNWlkeEtTa3BPSDc4ZUpIdkphVkV6NTQ5RVJFUkFRQzRlL2N1ZXZYcWxlODVmL3p4QjlMVDB5MzNIVGx5Sk83ZXZXdlovKzkvL3h0bnpweXhlNzdSYU1UZHUzZHg1Y29WUkVWRjRlalJvOWk2ZFN0V3IxNmQ3MzNEd3NLd1lNR0N3bjVyU0V4TXpMT0dyaTN4OGZGbzE2NGQwdExTTEcyeHNiSG8yN2V2M1hNVVJjR2dRWU53N05peFF0Y0RBRTJhTkxGOG5aU1VoQTRkT3NCb05ObzlYa29KbzlHSXRMUTAzTHAxQzFldlhzWDU4K2NSRmhhR1AvNzRBei8vL0RPMmJkdG1PZjdXclZ2NCt1dXZZVEFZaWxTWDJmbno1M0h4NHNVaW5YUHAwaVZzM3J5NXlQY0tEdytIVHFjcjhubUZrWm1aaWQ5Kyt5MVB1NklvMkxKbEN6SXlNdkk5WDFFVXBLU2s0TXFWS3poMzdoeU9IeitPWGJ0MklUUTA5SkhVUzBSRWo0YVVFbnYzN3NXb1VhTmdNcG5Rc1dOSE5HblN4UEpQVUZDUTFYWnVodzRkd2xOUFBXWFpUa2xKd2N5Wk05RzVjMmQ4L2ZYWGx2ZEN1UjA4ZUJBdnZQQUNwazJiaGxkZmZSV3Z2dm9xdW5YcmhtN2R1bUgrL1BuWXQyOGZ6cDgvYjNYT3NXUEg4T09QUCtLUFAvN0FPKys4WS9PZjVPVGtSL01DRVJVU0oySXE0UlJGUVdSa0pBNGNPSUFoUTRiWVhES21xR3JYcm8xcDA2YkJZREJnMkxCaFZ2ZEtUMCtIU3BYM3M0NDdkKzVnNnRTcEdENThPRnExYW9YV3JWdmJyTVZnTU9EQWdRT1c3ZE9uVCtQcTFhdDQvdm5uQVdRUFR6bDc5cXpWT1JjdVhFRGR1bld0emdrSkNjSENoUXRSdG14WlZLeFlFVE5tek1DTUdUUHd6ei8vWU55NGNlalRwdzk4ZlgwdDU3eisrdXNBc2llVVVxdlZjSE56UTVreVplRHA2WW55NWN1alhMbHk4UEx5UW5KeU1qdzlQVzIrTHZYcTFjTlhYMzJGOXUzYlc5WHpvSGJ1M0FsL2YzKzR1N3RiMmc0ZE9nUS9Qeis3NTJ6YXRBbVhMbDNDNU1tVE1YbnlaSnZIckZ5NTBsTG4vUG56MGExYk42djkrL2J0UTNCd3NOMy9ab0tDZ2xDNWNtV28xV280T3p2RHhjVUZaY3FVUVpreVplRG01Z1lQRHcvTDY2Y29DbFFxRlR3OVBSRWRIWTBoUTRhZ1RaczJkaWYyU2s5UHQvbnMxbmZmZlllbVRadWlkdTNhZHIvM2UyM2J0ZzFYcmx6SjgvMFY1TysvLzhiaXhZdXhiZHMycTFtMDcvWEdHMitnWnMyYU52Y1pqVWFZVENaOC8vMzNWdTJwcWFsWXRtd1pMbHk0Z0FFREJsamFmL3p4UjRTRWhLQjE2OWFXdFk5djM3Nk5RWU1HSVQwOUhlbnA2VWhOVFVWR1JnWThQVDFSc1dKRmxDdFhEaFVxVk1CVFR6M0ZaWitJaUVvWUlRUm16SmlCRHo3NEFPdldyY09PSFRzcyt3d0dBNEtEZzNIMDZGR2I1KzdidHcrelo4KzJIRHRtekJnMGE5WU1RNFlNd1p3NWN6Qml4QWg4KysyM2NIVjF0Wnl6YWRNbURCMDZGQys4OEFKR2pCaUJNbVhLd0dReW9YSGp4bGk2ZEtuVmV3MEEwT2wwbURwMUtwbzBhWUxxMWF0ajJMQmhsdmQ1VjY1Y3dkaXhZK0hyNjR1eVpjcys3SmVHcUVnWVdrdTR0bTNiUWdpQm16ZHZZdkRnd1EvbG1wNmVubGl3WUFFR0RCaUFMbDI2V042d20wd215MXF1OTZwV3JScm16WnVIaVJNbjRyWFhYa05TVXBMTm9TdEJRVUZXMnovODhBTSsvUEJEdUxpNDJMenVvVU9IOE9XWFh5SWtKQVRWcTFjSEFBd2JOZ3dUSmt6QWxTdFhVTE5tVFF3Yk5neHIxNjZGeVdUQy92MzdNV2pRSUhUdjN0M3FPaWtwS1hhSDB0aVNuSnlNNXMyYjI2enJ3dzgvdE5wMmNYSEI0Y09IQzMxdE0wVlIwS3BWSzZTbXBzTFoyZG15RE5EQmd3ZXhkKzllL1BQUFAxWTlpQnMyYkVETm1qWHg5OTkvWStQR2phaFlzU0xtekprRGYzOS95ekZTU2t5Y09CRVhMMTdFYzg4OVoyay9ldlNvVmQxU1NvU0VoT0RtelpzNGN1UkludG8yYjk0TVJWR3dZOGNPcTUrNXVZZlhYaGgxZG5iRzdObXpNV3ZXTExSdjN4NXZ2LzIyemVQTVBkQTdkdXl3WE10b05NSmdNT0RQUC8vRTExOS9iZmQxVzdSb0VUNzc3RFBMZGtwS0NzcVdMWnZ2Y2t3cEtTbHdjM096dWE5ZHUzWlcyL1lDZFZGVXJGZ1JTNWN1eGRpeFk5RzllM2RVcUZBQk1URXhXTHQyTFpZdlgyNFZraXRVcUlCSmt5WlpQZ2c0Y09BQTFxMWJoL0hqeDF2K2YwbElTSURSYUVUVnFsVWZxQzRpSW5yODNOM2RNVy9lUEZTcFVnVXpac3hBMmJKbDg3eG5TMHRMdzlDaFE3Rmt5UktvMVdxY09uVUtpWW1KYU5DZ0FaS1NrakJxMUNoVXIxNGRuMy8rT1FCZytQRGhtRHg1TXZyMDZZTnAwNmFoZHUzYU9IMzZOTTZkT3dkL2YvOUNkV0w4K2VlZm1ESmxDdWJNbVlQbm4zOGVjK2JNUWI5Ky9mRHBwNThpTEN3TXUzYnR3c0NCQTlHaFE0ZEg4cm9RRlFWRGF3bTNZTUVDWkdWbG9YZnYzZy8xdWxXcVZNSG16WnV0ZWxXenNySWdwYlFiWHV2WHI0OE5HellVZWttYnFLZ29IRHQyREJNblRyUzUvK3pac3hnL2ZqeSsvUEpMUzJCdDFxeVo1ZDUvL3ZtbjFmRS8vL3l6NWVzVksxYkFaRExkVjVqTTdjU0pFMWJiNWg1Rld3SURBNjAraVpSU1dtck9mWDdGaWhXeGZmdDJTQ2x4NTg0ZHl6M013NjkxT2gzYzNkMnQ3djM2NjY5RHJWWWpNVEVSdzRjUHg0Z1JJNUNWbFlXUkkwZGkxYXBWcUZtekpnd0dBeVpObW9Telo4L2l1KysrZzdPek00RHNuOXZseTVmeDhjY2ZJeU1qQTEyNmRFSFRwazFSdlhwMWZQdnR0eGd6Wmd4Kyt1a25ORzNhRkgvODhZZFZMK0RHalJ1eFljTUdxKzh6SVNFQmI3NzVwbFhiM3IxN0xhOUJXRmdZWnMyYVZhalh0MlBIanVqWXNTTUE0S3V2dmtLMWF0V3NlaWJ0TWY5Y2p4MDdobTNidG1IT25EbVcxL2ZVcVZONDZhV1hySTRQREF5MCswbDJidVpQb3gvRXFsV3JzSGJ0V3N2MlcyKzloZlQwZEV0b3pqMzgzVnhUdlhyMThQZmZmMlBtekpsNDl0bG44Y01QUDZCY3VYSUFnRjI3ZG1IaHdvWDQrT09QaTl5YlRFUkV4WU81QTZCdDI3YVdJRml0V2pYTC9xMWJ0NkpxMWFxV3NHbitPM0xod2dVTUhEZ1FuVHQzdHZyN3FGS3BNSEhpUkt4ZnZ4NjlldlhDdW5YcnNIRGhRZ0FvOVB1d2dJQUFyRjY5R2xXcVZFRmFXaG9hTldxRTBOQlFqQjQ5R21scGFlalJvd2RxMUtoaDlUZU15RkVZV2t1NGhnMGI1dnY4WmxHTkd6Zk9FcFlPSGp4b3RTODVPUm1Lb2lBdUxnNjFhdFd5dE0rZVBSdjc5dTJEcTZ1ckpid1VSRXBwNlUwemg2dmNRa05ETVhMa1NBd2FOTWpxRTc2VWxCU2NQSG5TYm85dmJybWZKMVVVSmQrZU9BQm8yYklsSmt5WVlOVjI2OVl0UkVkSEl6ZzRHREV4TVJnM2JodzJiZG9FQUlpTGk4TTMzM3lEdVhQbldvTHMzcjE3TFVOdkVoTVQwYVpORzZ2Z0hCMGRqZEdqUjF2ZHc5eWJhNTRVYWZmdTNYbWVaelVhalhCMmRzYkdqUnZSc21WTHkvZHkrZkpsOU8zYkY0TUhEMFpJU0FpQTdDRzJUei85dE9YY00yZk9JREF3RUlzV0xVS1RKazJ3YWRNbXZQdnV1NWcwYVJMT256K1A1NTkvSHJkdjMwYUZDaFdnVnF1UmtaRmhHV3IwM252dldmWFFta05kWVg3T2pSbzFRb1VLRlN6YnQyL2Z4dW5UcDIwZWUrYk1HVnk5ZWhXOWUvZTI5RGpubHBHUmdjek1USVNFaEZpR1BCdU5ScXhac3diVHAwKzNPbTdnd0lGNWVrckhqaDFiWUwxQTlwc0E4ODluK1BEaFNFcEt3czJiTjYzZVdPU1dtcHFLbUpnWTlPM2JGMTI2ZEVHSERoM1FyMTgvOU92WHozS01sQktOR2pYQzd0MjdMVUgwWHJObXpjTG16WnVoMFdpUWtaR0JDUk1tSURrNUdUZHYza1NOR2pXd1lzVUt1ME9VaVlpbytQcjIyMit4YytkT3BLZW40OFNKRTlCb05IajMzWGN4Yjk0OHkvdWd0TFEwaElTRVdPYldPSFhxRkc3Y3VBRWcrNUd0dVhQbndzZkh4L0xCc0ZsUVVCQk9uVHFGamgwNzR1REJnMFdlblBISWtTT0lpSWpBMmJObmNmMzZkVFJ1M0JpdnZQSUtCZzhlaklzWEwyTHYzcjJZTm0wYUxsNjhpS2VlZWdxdFdyWEN5SkVqSDlJclExUTBESzFrWmRxMGFRQmdjd0todUxnNEFOa0JJM2RvSFQxNk5FYVBIbzNnNE9CQzMyZkRoZzM1VGdBMGN1UklqQmt6SnMrUUZQUEVRYTFidDdaNzd1ZWZmNDdPblR0Ym5ldms1SVREaHcramE5ZXVtRGh4b3RYenJnRHd5U2Vmd052Yk84KzFidHk0Z1FrVEp1RFhYMy9GYzg4OWgwdVhMaUUrUGg1VnFsVEJuMy8raWVUa1pMczlyL2RyM0xoeG1EdDNMa3dtRTVvM2J3NGdPeXk2dUxqZ2swOCtzUnJ5MDdwMWEremJ0dzlUcGt5eEREL0tIVmlCN0dkU2NrL3VZRFFhOGNrbm44RFgxeGRidDI3RlN5KzloUC8rOTcrb1g3OCtEQWFEMWJNeGhmMjAxaFl2THkvOC92dnZsbTFiWVJUSS9tTTlhZElrTEZ1MkRFOC8vYlRWaHlWWldWbll0R2tUdG16WmdsNjllbGs5NjdweTVVcjA2dFVMbFN0WExyQ1dlZlBtWWQ2OGVYbmE3WDE2M0w1OWU4eWRPN2ZBNnhhR3VjYzl2OWV5VFpzMmFOeTRNU3BVcUFDVHlZU1FrQkRFeDhkajVNaVI4UFQweE0yYk54bGFpWWhLb0dIRGhtSFlzR0ZXNzVFR0RoeUk2OWV2VzdiZDNOenc3YmZmV3Y1Kzc5cTFDME9IRHNYbzBhT2hVcW5nNCtPVDd6Mjh2THl3WThjT2ZQWFZWK2pSb3djQTJIeFAxckpsUzh2WEw3LzhNanAyN0lpNmRldWljK2ZPcUZ1M0xqSXlNdENpUlFzTUh6NGNEUm8wUUlNR0RUQjA2RkRjdlhzWE1URXhkai9BSlhvY0dGcXAwUFI2UGZ6OS9YSDA2Rkc4OWRaYkJSNS83eEJTNEg5cmgrM1pzd2VUSjAvR3UrKythOWtYRnhkbitkUngyYkpsTm45SlQ1bzBDVURlWHVDVWxCUXNXclFJZi8vOU4xNSsrV1dyWTlQVDB5Mjl1VysvL1RhKy8vNTd5M0JTOC9mMTk5OS9XNFVhOHpEZ0JnMGFRSzFXSXlJaUFocU5CczgvL3p6MGVqM2F0bTJMUC8vOEU2Kzk5bHFCcjBOQjdnMXpLcFVLWGJwMHdZQUJBL0Q4ODgralNwVXFNQnFOY0hGeGdZdUxDK0xpNGhBYUdvcjkrL2NqS2lvS0xWdTJ4S2hSbzNEbzBDR01HREVDNWNxVnc4c3Z2NHlHRFJ1aWF0V3FlT3V0dDZBb0NqSXpNMkUwR2pGeDRrUzBhOWNPdDIvZnhva1RKekJxMUNoOC8vMzNDQWdJUUVwS0NqdzhQQ3cvSjVWS2hhQ2dJS3NnWExseVpjdlBOaUVod2U3em4zZnYzclg2Y0NIM0RNKzVYK2RKa3lZaE5qWTJUOWdHZ0s1ZHU2Smp4NDc0OGNjZnJjSmxhR2dvVnE5ZWpWT25UbUhDaEFsNWh2N21mazBQSGp5SW8wZVBJaTB0RFhmdTNNR3p6ejRMSURzc04yM2F0TUJodzhIQndWWWZjcHc1YzhacSsrclZxNWJsQXhSRnNmdmZ4TDNQenBvZFBYb1VHbzBHQ1FrSldMZHVIY0xEdy9IKysrK2piZHUyVUtsVWlJbUp3Y2lSSTlHalJ3OTA3ZG8xMzFxSmlLajRpb2lJUVAvKy9mTzB2L0xLSzFiYlc3WnN5VE9IZ2NGZ3NEdi9CNUE5WXFkU3BVcVc3ZHlQR0psSFNSMDRjQ0RQUkV3REJnekFraVZMQVB4dnhZQTJiZHBZSGFOV3F3czlrbzdvVVdGb3BYemR2WHNYOGZIeDhQYjJ4bSsvL1lZdnZ2Z0NFeWRPdEF3bnRTY3dNQkRMbGkzTDAyNytaYjE0OFdMTCtiZHUzYkpNdzk2cVZTc0FLUEJUeGR5TVJpTzZkT21DWHIxNldUNlZ6QzA1T2RreThVMjNidDJ3Y2VOR0hEbHlCRTJiTmtWYVdocW1UcDJLd1lNSFcvMGlUMHRMZzRlSEJ3RGcxVmRmeFpFalI2RFJhTkNnUVFPY09YTUdMVnEwUUdob3FHVkNCTFBjUVQyL1oxcHpNd2Z3M005VDFxbFRCLy82MTc4d2UvWnNmUDMxMTVhaHcxMjZkRUZ5Y2pJYU5XcUVqaDA3WXU3Y3VaYTZBd01ETVhqd1lJU0doaUkwTkJRN2QrNkVyNjh2bm43NmFheGF0UXFob2FHUVV1S05OOTVBY0hBd3hvOGZqdzgrK0FCbHlwVEJyNy8raWdVTEZpQTVPUmtlSGg3SXlNaXdQTmNLd09xUDFmcjE2eTFEaHZOYjBxY3dQYTBoSVNHb1hMa3luSjJkb1NpS1paWm5zNVNVRlB6d3d3LzQ0WWNmTEczejVzM0QwcVZMTGNFNjkreko1aUI2NzRjYVFIWTRuRGR2SHZiczJXTzM1Z2VsVXFueWhPRHQyN2RqNnRTcDZONjl1OVVFVXJsOThjVVhsamNUZm41KzJMWnRHMzc4OFVla3BhVlpoa2JQblRzWFY2NWN3ZURCZ3grb0I1eUlpQnpEMzkvZktreWFadysrZC80TVcrTGk0bENsU2hXNyszTUgxcUpZdW5TcDVldmx5NWZqenAwN1ZvOHhwYVdsb1gzNzl2ZDFiYUtIaWFHVjdMcHc0UUpHang2TlFZTUc0ZEtsUzNCeWNrSlFVQkRhdEdtRDFhdFhZOFNJRVRiUE8zNzhPSll0VzRZLy92Z0RWYXRXUllNR0RYRGt5QkZVcTFiTkVtUnpCMTQzTnpkNGVYbGgwNlpOS0ZPbURIYnUzR2wxdmFpb0tJU0docUpDaFFvMmgzZ0MyZUZteFlvVldMRmloVlg3NGNPSGNmSGlSY3RFVG1YS2xNSGt5WlB4eFJkZllPN2N1Vml4WWdVYU5teUlUcDA2V1owWEh4OXZHWFlhRkJTRU5Xdlc0UFBQUDRlM3R6ZjI3dDJMVTZkT29XclZxbFpETmw5ODhVV3NXTEhDTXJ6VzFqT3QvL3p6ajgwMWNHM3AyYk1uYnR5NEFZUEJBSlZLQlhkM2Q2eGR1eFplWGw0SUNncENhR2lvVlk5eGJzbkp5WmJaa3FPam82SFZhakYyN0ZpMGE5Y09yNy8rT3ViT25ZdlUxRlI4OE1FSDJMcDFLNTU3N2prODk5eHpPSFBtRE1xV0xZdGJ0MjdsQ2RkQWR1aWVQMzkrbmhtVTcxZWJObTNnNGVGaG1mVHIzb216Z29LQzhyUWRPblFJZ3dZTnN2bHBkWDZpb3FLZzFXcnp0Ti83clBQUW9VT3RaajJ1WExteTFYOVhIVHAweUxOdFQyWm1KdGF1WFl0eHY2N29nZ0FBSUFCSlJFRlU0OFpod1lJRkNBb0t5ak5KRkpEZEM5dWlSUXQ0ZVhuQnk4c0xIaDRlNk5hdEd3NGZQZ3dYRnhlbzFXcmN1SEVEbzBlUHh1M2J0MjMrYklpSXFIZ3ptVXc0Y3VTSTVkR2ZvamgrL0hpK1MrRTlxTC8rK2dzaElTRjVsbkM3ZGVzV3lwY3YvOGp1UzFSWURLMmxuUG41eTZJd0wxWTlaTWdRVEpvMENiVnIxOFo3NzcySENSTW1RQWlCbmoxN29tdlhybWphdEttbFoxQlJGRWdwTVd2V0xDUWtKS0JjdVhLWU9uV3FaY2hKZkh3OFpzNmNpVFZyMXVSNUJ0SE56YzNTWTVtWW1KaW5udGpZV0J3N2RnemZmZmVkelNWVXpKOVUycHNwV0svWFcvWGNCZ1lHb2xldlh1alRwdy9xMXYxLzl1NDhJSXJ5L3dQNGUzYVhCUVJVOEQ1Szg4eFFZSmNzKythVllubVdSNW1hVjJtVW1tWlozbHJaWVdtYWxubmxVWnFpbUxkcHBaa0cvVHgzRjFETE8wOEVSYnhnWVdGM245OGZ1Tk11N0NLaXNDeStYLys0ODh3ek04L2d6czU4NXJucU91MjcrUGZmZjZOQmd3WUFjZ0tuSlV1V0lDc3JDeEVSRVdqZHVqWG16WnVYcDE5dDdoOTZaeDUrK09FQ2o2eXJWcXRSbzBZTnBLYW15b0d3L1ZRcHptb1RiZXluRnJMMVM3RzVkZXNXMHRMU01HM2FOQnc5ZWhUejU4L0g0c1dMQWVRTWx1VHY3NDl6NTg3SmdiNjlsSlNVQXQrOGNqY1Bkalo0Vm1HQ3I4TGM3TTFtTTdadjM0NEtGU3JBYURRNjFLcmZhWVRwMU5SVVJFWkd5c3RYcjE1MVdIWTFLRmgyZGpZbVRwd285eGNLQ0FqQWUrKzloMG1USnVWcGV0V3laVXZzM3IwYjgrZlB4NUlsUytUV0FtWEtsTUhjdVhPUm5KeU1DUk1tWU9uU3BTN0xhYkZZc0huelpyUnYzOTZobHB5SWlOd3JPenNiRm9zRnI3NzZLcDU4OHNtN3ZvOFpqVWFzWExuUzVXd0w5OEppc1dEOSt2V1lOMjhlSmsyYWhKbzFhOEprTXNuUEhYdjI3SEdZUW8vSVhSaTBlamo3NXBuMm5lNTFPaDJ5c3JJUUdSbUpybDI3NHRWWFh5M3dQcytjT1lOYXRXcmhtMisrZ2IrL1A0WU1HWUtJaUFnOC9mVFRBSElDalZHalJtSFVxRkg0L1BQUDhmVFRUK1BZc1dQSXpzNkdXcTNHOE9IRE1YVG9VSHo0NFlkeXNQVGlpeS9pL1BuekdERmlCSllzV1pLblQ0V043VWN5S1NrSlZhdFdoUkFDKy9mdmwwZU12VnNXaXdWYnQyN0Z4eDkvRENBbllJdUtpc0x5NWN2UnZYdDM3TjI3RjIrOTlSYjY5ZXVIWnMyYXlZTWM3ZGl4QXoxNzlwVFAxelppc0ZxdFJsWldGbjcvL1hlSEpxdjN3bjZRSkdkT25EaHhYMnZXeXBZdGl3OCsrQUI2dlI2alI0L0crKysvajJyVnFzRnF0ZUt2di81Q3pabzFvZFBwNUVEZnZrbnJ5cFVyWVRLWk1HVElFQXdhTkNqZnVZRnpOdzkycHhVclZxQlJvMGFvVTZjT2V2WHFoWUVEQjdwOFk1MmRuUTJsVWdtajBZaDMzMzBYalJvMXluZmZWYXBVUVdSa3BFUHQ2NmxUcHpCbHloU1VLMWRPN3FmZHRtMWJ1VS94dG0zYk1IandZUGx2L09lZmYrTEREei9FRjE5OGthZDVlNzkrL2ZEZWUrL2h6VGZmeE15Wk0xMitORGg2OUNnV0xseUlybDI3RnZqdlFrUkVSUzhoSVFFQkFRR0lqSXk4NHowL055RUV4bzhmandZTkdqaHRxZU5LN3VQNCt2bzZ2RENkTm0wYUZBb0Zwa3laZ3BvMWEyTCsvUG1vWDc4K2dKd0JJZi84ODA5NGUzc2pNREFRVTZkT3Zhc3lFeFVGQnEwZXp0VWdPRUJPZ0xWbzBTSU1HVElFTjI3Y3dNaVJJd3UwejBhTkdtSFZxbFZRS3BYbzNiczNnb09EOHpRRjd0eTVNMUpUVXpGLy9udzBhOVlNdFd2WHhzY2ZmNHl3c0RDOC92cnJHRFpzR0ZxMGFPR3d6ZHR2djQwUkkwWmcvUGp4THB2NSt2djdvMnZYcm5LTnF0VnFSYlZxMVRCanhvdzhlVk5UVStIdjc0OUxseTY1ckZsYXZYbzFnb0tDb0ZLcE1HblNKT3pjdVJPaG9hRllzR0FCSG52c01aaE1KcXhhdFFxZmZQS0pQR3BleTVZdGtaaVlpRFp0MnJnY0VkbGlzY2hCTFpEVGI3RWdvOWc2WStzRGFkK25kYytlUGZqZ2d3L2c3KytQcEtRa3ZQNzY2M20yY3piUVZVRWxKU1ZoN05peCtPaWpqK0RyNnlzUEFsR25UaDFNbXpZTlE0Y09sWU90RGgwNllOT21UVmkvZmoyVVNpVTJiZHFFdUxnNFRKczJEZVhLbFVOSVNJalRacmU1bTNsblpHVEEyOXNiWjg2Y3lYY3dpYXlzTEpoTUpsZ3NGcWZUSWRtN2R1MGErdlRwNDVCbVAxQVVrUE4zOWZIeHdkS2xTMUdoUWdXRWhvWWlPam9hOCtiTmcxcXRsbXVsSlVtUyt3NUhSVVhoODg4L2QzbGNaeU5mLy9UVFQzajIyV2Z4K2VlZlk4K2VQUmcwYUJENjlPbmpFSVErOTl4emVQVFJSL0hsbDEraWYvLytlT0tKSnhBUkVZRjU4K2JocTYrK1FxTkdqV0EwR21FMEd1VnpEd2dJd0xmZmZvdkpreWZqMVZkZnhieDU4MUMxYXRVOHg0K1BqOC9USjVpSWlOd3ZQRHdjYTlhc3lmTUNXcUZRNU52RjVQWFhYNGNrU2VqZHU3ZlRGNmpPdW1rMWI5NGNraVFWYUc3eWpJd01mUFhWVnc2dHNRRGd5eSsvaE5WcWhkVnFkWml4Z0loSXB0VnFoVmFyRmZmVGxTdFh4TjY5ZXd1MTdkbXpaL05kbjUyZDdiQnNOQnJGcmwyN1hPYS9jZU9HT0hqd29MeThaczBha1pXVlZhaXlkZS9lWFRSdDJsUTBiOTVjekowNzEybWVzMmZQaXBNblQ0cUxGeStLMmJObml4TW5UampOWnphYlJXeHNySWlQanhlSmlZa2lOamEyVUdXeWw1YVdKajc5OU5OODh5UWtKRGdzbnp0M1RnZ2hSRlpXbGpoOStyVDQ1NTkveEtWTGwvSnM5L2pqaitlN1gxZnJvNk9qNWM5R285RmhuY1ZpRVVJSWNlclVLVEY4K0hCeDY5WXQwYVZMRnhFUkVTSEdqUnNuWW1KaWhOVnFkY2dmSFIwdE9uYnNLRkpUVTRVUVFqejk5Tk11eXpSbzBDRHh4Qk5QaUJZdFdvaDU4K1k1ckd2WnNxWDhPVEV4VWJScDAwWTg4OHd6WXNhTUdTNzM5L3p6ejd0Y1o4OWtNb21MRnkvbW04ZGlzUWl6MlN3c0ZvdjhkeWlzOWV2WGkrdlhyOTh4MzlHalI4V2xTNWZFbkRsenhLbFRwNFFRUWh3K2ZGZzBiOTVjdEc3ZFdzeWFOU3RQR1pjdFd5YlMwOU9kN20vMDZORU8xMVpoMkg1LzNQMDdTUFNnS1lwN1B4RlJRWGpLdlo5RFVKWXd0aTlOZmpXb1JMWXBlUXE3dnFEN1QwdExnNysvL3oyVmhUeUhyYnVCWHEvbnZZR29HUEhlVDBUdTRpbjNmajVwRW5tZ093V0o5eHBFMnJhL1U4QjZQNDVGUkVSRVJKUWZQbTBTUGVCczg1MFNFUkVSRVpWRURGcExBU0VFK3ZmdmovajRlQUE1VTQwTUdEQWczMjMrK09NUGVXcWJ0TFEwdlBmZWU3aDU4NmE4L3M4Ly84U2hRNGRjYm04Mm0zSHo1azFjdkhnUlI0NGNRV3hzTE5hdFc0Y2xTNWJrZTF5ZFRvZXZ2LzdhNWZxdFc3YzZMSnRNSm93WU1RSTNidHdBa0ROQVVVRkdwUDM1NTUrUm1wcWFieDRoQk14bU00eEdJMUpUVTVHWW1Jamp4NDlEcDlQaGp6Lyt3Sm8xYTdCKy9mbzdIdXR1RmFSc0d6WnN1S2RqeE1YRlFhL1gzekZmYW1vcXVuZnZqbXZYcmptazMrM29ocDVpMWFwVnVIWHIxbDF0VTVxL0owUkVSRVNlZ0VPQ2xRSUhEeDVFWW1LaVBMSmNkblkyRGg4KzdKRG4xS2xURHRQR0hEeDRFTkhSMGZLME5rRkJRWmc2ZFNxbVRwMktjK2ZPWWNLRUNYajExVmZScEVrVGVSdmJ5S1FxbFFvcWxRcSt2cjd3OGZGQlFFQUF5cGN2ajNMbHlxRnMyYks0ZGVzV0FnSUNuSmExZnYzNm1EaHhJanAxNnVSMEdwdGZmdmtGQ29VQzdkdTN4N2h4NDVDY25Jd0xGeTZnYjkrK3FGU3BFczZlUFlzYU5Xb2dLaW9LQUZ3R3liR3hzZERyOVpnMGFaTFQ5VTJiTmtYbHlwV2hVcW5nNWVVRnRWb05IeDhmK1BqNHdOZlhGMzUrZnZKNTJmZlpmTzY1NTFDclZpMm4relNiemJCWUxIZWNyL1ZPWlFPQUw3NzRBbDI3ZHNVTEw3eVE3NzYrKys0N3A2TVduejU5R3Q5Kyt5M1dyMS92TUxlcnZheXNMSXdlUFJvOWV2UkFZR0FnaGd3WklzK1RhektaNU5HUi9mejg4cDBmOUU3T25UdUhPWFBtNE1DQkE4ak16RVJvYUNnbVRacUVHalZxRkdwL08zYnN5RE9hdE5Gb2xLZUN1WGp4b3J6dnhNUkVIRGh3QUVETzMrU2JiNzdCeG8wYkFRRFRwMC9IMzMvL2phKy8vdHBoUHVQazVHVHMyN2NQQ29XaTFIOVBpSWlJaUR3Qmc5WlNZUG55NWVqYnQ2L0xhVVIyN2RxRjhlUEhJem82R2pWcjFnUUF2UFBPTzVnOGVUSXVYcnlJV3JWcTRaMTMzc0gzMzM4UGk4V0NIVHQyWU5pd1llalZxNWZEZnRMUzB1UUFvQ0J1M2JxRjFxMWJPeTFYMzc1OUhaYlZhalYyNzk2TlFZTUdZZHk0Y1hqbW1XY2M1Z1hyM2JzM2xpeFpndDY5ZTJQWnNtVU8yNGFIaDd1Y3h6UWlJZ0xYcmwyVDE2ZW1wa0tuMDhGcXRXTFRwazFRS3BWeVhxdlZpbUhEaGptZFhxZXdDbE0ybTRNSEQ4b0IxcDJPNGV2cjYzUmR4NDRkSFpZek1qS2cwK21Ra1pHQk1XUEc0SkZISGtHL2Z2MEFBUFBtelpQek5XL2VITkhSMFFDQVZxMWEzYkVNK2RtOWV6Y2VmL3h4VEp3NFVaNm5kT0xFaVlVT2hDTWlJaEFSRVlGV3JWcGg5KzdkY2hsdGY2dm16WnZMbjIxbHQxcXQrTzY3NzdCNTgyYWNQbjBhQ3hZc1FOV3FWVkd6WmswMGE5WU1mZnYyeGFaTm15Q0V3SFBQUFNjSG42WHBlMEpFUkVUa3FSaTBlcmdqUjQ3Z3I3Lyt3b2NmZnVoMC9lSERoekZwMGlTTUh6OWVEbGhidFdvbFA0VHYzYnZYSWYrYU5Xdmt6d3NYTG9URllwRURnOExhczJlUHczSitvODJHaG9aaXhJZ1I4dHhsMWF0WFIxWldGcEtTa2hBWkdZbno1ODhqTWpJU3g0OGZ4NjVkdStUdGZ2bmxGNGZBd3Nab05LSkZpeGJZdm4yN3d6eW9RTTVjbkN0V3JIRElmL255NVR6em4yN2J0dTF1VDluQjNaUnQ3OTY5Mkxkdkh3Qmd3WUlGVUtsVStQVFRUNUdWbFpWbmU3VmFMZjkvRldRK052dnpYN1pzR1NwVnFvVFJvMGRqN05peEtGKyt2RU56WXZ1YVZxUFJpSjQ5ZThwQjdOMTY1WlZYSFA2L1gzbmxGUXdiTnV5K2p6cHNLMi91c2dNNWYwdWRUb2NSSTBiZy9QbnpLRisrUE1hTUdZTVpNMmJnaHg5K3dKTlBQb240K0hpVUsxY09sU3BWY3RodmFmcWVFQkVSRVhraUJxMGVUQWlCNmRPbkF3Qzh2THp5ck4rM2J4L2VlKzg5REJzMnpHSHk2clMwTk96ZnY5L3BBM0p1dG1Hd2daeGc4MDYxYm0zYnRzWGt5Wk1kMGxKVFUzSHMyREU4OWRSVE9IbnlKQ1pNbUlEVnExY0RBTTZmUDQ4Wk0yWmc1c3laY2dEVHZuMTdBRUNaTW1YdzVaZGZZdGFzV1dqZHVqVUdEaHlJenAwN3cyUXlRWWovcHBNYU5HZ1FKT25PbzNSTGtvUkJnd2JKeTcxNzkzYW84YlVGQk02Q2ozZmZmUmZYcjE5SFNrcUt5MmF0NmVucE9IbnlKRjU3N1RWMDc5NGRuVHQzdnV1eS9mdnZ2M0tOMm52dnZZZlRwMC9qd29VTGVRSi9BSGpxcWFjQUFPUEdqYnZqL29HY1VYNUhqeDROQUJnd1lBQjhmSHl3YnQwNitQbjVZZXpZc1E1NWM5ZTBGalpndFIzWFhtcHFLZ0lEQSsvN3FNTzJNanFySmU3ZXZUdTJiZHVHSDMvOFVRN0FlL2JzaVk4Ly9oakhqaDNEbkRsejBMMTdkM2g1ZWVIOTk5OTMyRzlwK1o0UUVSRVJlU29HclI1c3hZb1ZNSnZOTHRlLzk5NTdHRE5takVQQUNnQ2RPM2VHMld4R3UzYnRYRzQ3WXNRSWRPM2ExV0ZicFZLSjNidDNvMGVQSHZqd3d3OGQrcnNDUUdSa0pPclZxNWRuWDFldVhNSGt5WlB4NjYrLzR1R0hIOGJaczJmbFBvUjc5KzdGclZ1M29GQW9zSExsU3F4Y3VSSW1rd25idDI5SFJrWUdldmJzaVN0WHJxQnAwNmJZdDI4Zkhucm9JUUQvQlVLWm1abFl2Mzc5SFFmQ3NUL1hvVU9IQWtDQmdnU2JtVE5uRmppdlRXSEs5dlRUVDh2TERSczJSTU9HRFRGbHlwUjh0NTgxYXhabXpacVZKejBqSThOcHMrRk9uVHJCMzk4ZmFXbHBXTHAwcWZ3Q3dWWTdDVGpXVnQ1UFpyTVpLMWFzUUk4ZVBRcTlqNFNFQkl3Wk13YnA2ZW5vMEtFREtsYXNlTWR0cWxTcDR2VC9Pekl5RXZ2MjdjT1JJMGRnc1Zpd2MrZk9QSGxLeS9lRWlJaUl5Rk14YVBWZ1c3ZHV4WlFwVS9EeXl5L0xhZWZQbjVkclgrZlBuNC9nNE9BODIzMzAwVWNBa09jQlBTMHREWFBtek1IcDA2ZlJyRmt6aDd3WkdSbHliVzYzYnQzd3d3OC80TXN2djVTM05SZ01PSDM2dEVQd1pHdisyYkJoUTZoVUtzVEh4ME9qMGFCUm8wWXdHQXhvMzc0OTl1N2RpNVl0V3dJQSt2VHBnejU5K3NnUDQ3Nit2dGk4ZWJQVGM3Y0ZWRDQrUHRpK2ZUdHUzTGdCaThXU3AxK2dmZE5LKzNJQmtBZmFzUTk2S2xldUxEZjd2SHo1Y3A2SjNwOTY2aW1IWVAzUW9VTU95NG1KaWRpeVpVdWh5N1oyN1ZvODl0aGplYzQzdjRGMlltTmpZVFFhY2VQR0RWU3JWczFoMy9rMUc1NHhZd1p1M3J5Sk1tWEtBSUJEYmFwOWJlWEtsU3RkN3VOdVRaMDZGUXFGQXErOTlscWg5eEVTRW9KdDI3YWhWYXRXY20xbnExYXQ1TDlSWm1hbS9ObldQQmpJR2FDc2I5KytPSC8rUFByMjdZdnM3R3hVcVZJRlc3WnN3ZG16WjJFMEd1WHRYbjMxVlR6Ly9QTUFTcy8zaElpSWlNaFRNV2oxWU45Kyt5MENBd01CNURTNW5EMTdObjc1NVJkRVJFUUFnTk9BMVJXejJZenUzYnRqd0lBQkdEMTZkSjZtbTdkdTNaSkhvWDN4eFJjUkZSV0ZtSmdZdEdqUkFrYWpFWjk4OGdtR0R4OHVCMEJBenNPMm41OGZnSnlhb1ppWUdHZzBHalJzMkJDSERoMUNtelp0c0cvZlBvd1lNY0pwbVl4R0l5SWpJL09rSHpwMENCcU54aUZ0MDZaTmlJcUt3b3daTStSUmxGM0p6TXlFajQrUHZHemZ6UFBISDMrVW00TGFONDIrRjNkVE5sYzFrTTRHMnJGdjloa2JHNHRaczJibG1UTElsVjkrK1NYUE5EZXU5T25UcDBENTd1U3JyNzZDd1dEQW9rV0xYQTRhVmxpOWV2WENrQ0ZEQURnT3hHUS91SlNYbDVmY1BOajI3OW16WjJFeW1mRHJyNzg2RE9ZRTVIei9TdHYzaElpSWlNZ1RNV2oxWUxhQUZjaXBsU3hidGl4V3IxNE5IeCtmUERXVVI0NGN3YjU5K3hBWUdPaTBLU21RVTlPNmNPRkNMRnk0MENGOTkrN2QrUGZmZitXQm5IeDhmREJseWhTTUhUc1dNMmZPeE1LRkMvSG9vNC9tcWVWSlRrNldwOWxvMnJRcGxpNWRpaEVqUnFCZXZYcll0bTBiRGh3NGdPclZxN3VjR2lRbEpRVVZLbFJ3dWk0OVBSMERCZ3pBdEduVFVLVktGZlRyMXc4K1BqNklqSXpFOU9uVDVacGlaMUpUVTUyTzFHcTFXakY3OXV3OEl4dmJxMXk1c3NQZnAzUG56bm1XYzd1YnNoWFdrU05Ib05WcTg2VG43b004Y3VSSWRPdldEVWxKU1JnM2JweGNZNzFvMFNMODl0dHZjcjdjellQdnBVOHJBTXlaTXdleHNiRll1SENoeTFGeTc0VXRZTTB2UFNzckswOU5xMUtweEp0dnZ1bDAyOUw0UFNFaUlpTHlSQXhhU3dsZlgxKzV4dEkyMTZhOU0yZk80SysvL3NMaXhZdlJyVnUzUE91enNyTHcxRk5QdVJ3cDJHQXdPTlRjaG9lSFk4Q0FBWGoxMVZkUnQyNWRwMzM1L3Y3N2J6Um8wQUJBVHRDNlpNa1NaR1ZsSVNJaUFxMWJ0OGE4ZWZQeTlLdTFOZDBGZ0MxYnR1RE5OOTlFMzc1OThmenp6ME9oVUNBek14TjkrdlJ4T3NmbFN5KzloREpseWlBcEtjbnBPZGljTzNkT0RzRHRwYVNreUhOOXVwS2FtdXBRKzN2MTZsV0haVmVEV3hXMGJNNm8xV3FuUVk2dHR0SnNObVA3OXUyb1VLRUNqRWFqUTIyM3EvL1BnUU1IT2l3UEhqd1lnd2NQbHBmdG13ZmIyN3g1TStiT25ZczMzbmdEWGJ0MkxWRDVGeXhZZ04yN2QrTzc3NzV6R2dUYXo1RjZ0NnhXSzVLVGt4MmFHMmRtWmpxTTdEdDA2RkIwNmRJRktwVXFUMDNycmwyN3NHclZLZ0E1TDBMcy84NzJJMjdiODlUdkNSRVJFWkduWXRCYUNubDdld01Ba3BLU1VMVnFWUWdoc0gvL2Z0U3RXN2RRKzdOWUxOaTZkU3MrL3ZoakFEbE5oYU9pb3JCOCtYSjA3OTRkZS9mdXhWdHZ2WVYrL2ZxaFdiTm1VS2x5dmxZN2R1eVFhK3VDZ29Ma0FYL1Vhald5c3JMdysrKy9ZL255NWZKeFVsTlQ1Yms4Rnl4WWdCNDllbUR4NHNWWXRtd1pNak16TVdMRUNGeStmTm5od1Z3STRUQlFUcWRPblJ6S2Z1N2N1VHdQN1RxZFRnN0EzM3JyTFRuZE5nalVrQ0ZETUdqUUlBd2ZQbHhlbDVhV2huZmZmZmVPelRhclZLbUN5TWpJUExYVkJTMmJNM2VhY21qRmloVm8xS2dSNnRTcGcxNjllbUhnd0lFSUNRbHhtdGRXdTVpNytYZnVRWmR5MTdRR0JBUmc4ZUxGbUR0M0x1YlBuNCtoUTRjV09HaTEvUzF5djZDd2pYUWJHUm1KcmwyNzR0VlhYeTNRL3Y3KysyOXMzTGdSV1ZsWmVPMjExMUMvZm4ySHBydk5temZQTTdKdmNuSnlucWxzZ0p6NWdtMDFwcTFhdFpMN21RTEFOOTk4VTZxK0owUkVSRVNlaWtGcktlVHY3NCt1WGJ2S05hcFdxeFhWcWxYRGpCa3o4dVJOVFUyRnY3OC9MbDI2NU5CL3o5N3ExYXNSRkJRRWxVcUZTWk1tWWVmT25RZ05EY1dDQlF2dzJHT1B3V1F5WWRXcVZmamtrMCtRbVptSk5tM2FvR1hMbGtoTVRFU2JObTFjOXFteldDd09nZEd3WWNOUXExWXRUSnMyRFFzWExzUnJyNzJHNjlldlE2bFVZdE9tVFZBb0ZKQWtDYXRXcmNLeVpjdVFsWldGcVZPbm9tM2J0Zzc3dlhyMUtycDI3UXB2YjI5a1ptYWlYNzkrOHJxc3JDeHMyN1pOSHF5cVE0Y08yTFJwRTlhdlh5OGZKeTR1RHRPbVRVTzVjdVVRRWhJQ3JWYnJzdDh0QUtjak9QLzAwMDk0OGNVWDg2VG5WelpuN2pTd1RrQkFBRzdldkltbFM1ZWlRb1VLQ0EwTlJYUjBOT2JObXdlMVdvMm1UWnNDeUJrQjEyS3hBTWlaZDlSV0EyNlR1MWJWVlUycmpmMlVRM2VTZTVDaTNCWXRXb1FoUTRiZ3hvMGJHRGx5NUIzM0Z4UVVoR2VmZlJZalI0NkVyNjh2cGt5WjR2QWlJek16TTArTlk5KytmZEdpUlFzQU9VMlZiOTI2bGUrb3dLWHRlMUt4WWtVc1hydzQzenhFUkVSRVJBV2kxV3FGVnFzVmQyUE5talVpS3l2cnJyYXg2ZDY5dTJqYXRLbG8zcnk1bUR0M3J0TThaOCtlRlNkUG5oUVhMMTRVczJmUEZpZE9uSENhejJ3Mmk5allXQkVmSHk4U0V4TkZiR3pzWFpYRllyRUlxOVhxZEw4bWswa1lqVWFSa1pFaFRDYVRNSnZOd21LeHVOeVh5V1FTSnBNcFQ1NVRwMDZKNGNPSGkxdTNib2t1WGJxSWlJZ0lNVzdjT0JFVEUrTndiSXZGSXFLam8wWEhqaDFGYW1ycVhaM0huYmdxbTcxbXpab1ZlRjhYTDE3TU40L0ZZcEgvWHJtUHVXYk5HcWZiUkVkSE8wMWZ2MzY5Nk5DaGcxaTdkbTJCeWxkUVY2NWNFWHYzN3Iydis3UzNlZk5ta1o2ZUxvUVFZc21TSmFKWHIxNTV6bjNHakJueTU5TDJQU2tvMisrUHUzOEhpUjQwaGJuM0V4SGRENTV5N3kvNEJJUlVMR3hmbWp2VlRsSGgyYWJpU1V0TGc3Ky9mNEh5MG9QblFmeWUyRVpDMXV2MXZEY1FGU1BlKzRuSVhUemwzdS81VDFsRWQ4a1dYTndwRUxIUFN3OGVmaytJaUlpSVNnWSthVDNBN0VmcUpTSWlJaUlpS29rWXRKWXljWEZ4ME92MWQ4eVhtcHFLN3QyNzQ5cTFhdzdwelpzM2Q3bE5jbkl5T25ic0NLUFJLS2VkT1hQR1licVIzQ3dXQ3k1ZXZDZ3ZIejkrWFA1ODY5WXQ3TisvLzQ1bExReGJVNGY4Q0NGZ05wdGhOQnFSbXBxS3hNUkVIRDkrSERxZERuLzg4UWZXckZtRDlldlhGMG41aUlpSWlJaW9ZRGg2Y0Nseit2UnBmUHZ0dDFpL2ZqM0tsaTNyTkU5V1ZoWkdqeDZOSGoxNklEQXdFRU9HREpIbmRyV2Y2c1RQenc5TGx5NlZ0OXU4ZVROQ1EwTWQ1Z0hkdFd1WHkrbFZBR0RkdW5XNGNPRUNxbFdyaGw2OWVtSHMyTEZZdDI0ZFZxNWNpYnAxNjJMVnFsVjQ0b2tuQUFBWEwxN0V5eSsvN0xCOWJHd3N3c1BEOHpUUlRFdEx1NmUrUDAyYk5rWGx5cFdoVXFuZzVlVUZ0Vm9OSHg4ZitQajR3TmZYRjM1K2ZnZ0lDRUQ1OHVWTFRYOUZJaUlpSWlKUHhLRFZnNFdIaDhQWDE5ZnB1bzRkT3pvc1oyUmtRS2ZUSVNNakEyUEdqTUVqanp3aVQ2TXhiOTQ4T1ovOVZDZXRXclVDa05PTU9DSWlBdW5wNmZEeThrS2JObTBBQUR0MzdzUzJiZHR3N3R3NS9QVFRUL0krVnF4WWdWcTFhc25wUzVjdXhjQ0JBOUdyVnk4NXo0WU5HOUM5ZTNmVXJWc1g1OCtmQndBRUJnWWlOallXQUdBMEd0RytmWHNBZ0srdnJ6d0g1WnR2dm9uNTgrZkwwK2pZeXVpTXMzWGJ0MitIV3EyRzFXckZwazJib0ZRcTVYVldxeFhEaGcxek9qVVFFUkVSRVJHNUI0TldEMmNMOHZKanNWamsyc3hseTVhaFVxVktHRDE2Tk1hT0hZdnk1Y3M3TkNlMnIyazFHbzNvMmJNbm9xS2ljT1BHRGV6WnMwZmVYL1BtemFIWDYxR21UQms1SFFDZWVlWVpxRlFxWEw5K0hhTkhqOGJFaVJNZGFtYnRIVDU4R0RxZER1dlhyNGZSYU1UNDhlT1JsSlNFamgwN0lpTWpBMVdyVnMyelRYeDh2TU95TFppMVA5ZCsvZnJoMkxGajZOV3JGNFlNR2VMeTd4SVZGWVVWSzFZNHBGMitmQmtkT25Sd1NOdTJiWnZMZlJBUkVSRVJVZEZpME9yQnhvMGJWNkI4Q29VQ28wZVBCZ0FNR0RBQVBqNCtXTGR1SGZ6OC9EQjI3RmlIdkxscldxT2pvMkd4V0FBQWFyVWFBT1RsbjMvK09VOS9WclBaREM4dkwxeTVjZ1dEQncrR2o0OFB2dm5tRzNoN2U2Tno1ODRBZ002ZE84UFgxeGNIRGh6QXRtM2I4TWNmZjJENzl1M28wcVVMVnE5ZWpRVUxGdUNwcDU1Q25UcDFIUFl0aElBazVUOGE5L0xseTlHNGNXTWNPM1lNRnk1Y1FFcEtDaXBXck9nMGIrL2V2ZEczYjE5NTJSYmNNMGdsSWlJaUlpbzVHTFI2c0ZtelptSFdyRmw1MGpNeU1wdzJHKzdVcVJQOC9mMlJscGFHcFV1WFl2WHExUUFnMTZ3Q2pqV3Rkekpod2dUTW5Ea1RGb3NGclZ1M0JwQVQrS25WYXRTdlh4LzE2OWZIdSsrK2k0aUlDQXdmUHR4aFc3MWVqNkZEaCtMbXpadTRkT2tTcWxXckJnRG8zcjA3ZnZ6eFJ5UW5KK2RwM21zeW1SQVFFT0N5UEhxOUhqLzk5Qk5Xcmx5SnRXdlhvbmZ2M3Zqc3M4OHdjK1pNcC9udkZBQVRFUkVSRVpIN01XajFZTEd4c1RBYWpiaHg0NFljOUJtTlJyUm8wU0xmWnNNelpzekF6WnMzNVdhN3RwcFZ3TEdtZGVYS2xRN2IyZnF5MmlnVUNuVHYzaDFEaGd4Qm8wYU5VS1ZLRlpqTlpybEdOaVltQm9jT0hjS01HVFB5TkxsZHNtUUptalJwZ3JObnorTGt5Wk55ODJVdkx5LzA3OThmbjMvK09jYVBIKyt3VFhKeU1obzFhdVQwbk02ZlA0K0pFeWRpNnRTcDhnQlVqUnMzaHArZkgxYXRXdVhRbjlZMjFZOUNvVURUcGswZGFtSXJWNjRzbC9YeTVjdWM2SjJJaUlpSXlNMFl0SHE0Mk5oWXpKbzFDMXUzYmkxUS9sOSsrU1hQTkRldTlPblR4MkY1NTg2ZEFCejd5TmFwVXdjdnZmUVNwazJiaHVuVHA4TmlzY0RMeXd1WEwxL0c5T25UNGUzdERVbVNuRGE1YmRxMEtRd0dBK0xpNHZER0cyL0k2ZFdyVndlUTA5VFkzcUZEaDNEaXhJazgrMGxNVE1TYmI3NkpvVU9ISWpRMDFHSGRPKys4Z3o1OStxQktsU3A0NXBsbkFBQ1ptWm53OGZHUjg5aVg3Y2NmZjVTYkRCZGsyaHdpSWlJaUlpcGFERm85M0pFalI2RFZhdk9rNTI1YU8zTGtTSFRyMWcxSlNVa1lOMjZjM0FSNDBhSkYrTzIzMytSOHVac0gyOWZDdXRLL2YzOWN1WElGV1ZsWlVDZ1U4UEx5d3Rtelp6RjA2RkRNbVRNSFFFNnpYMXRmV0t2VmlzMmJONk5ObXpZWU5td1lLbFNvSU5jVUE4RGl4WXVoVkNxeGNPRkNmUEhGRndnT0RvYlZhc1hhdFd2bHFYbWVmLzU1QU1DSkV5Znc5dHR2bzMvLy9uS2ZXWHRCUVVINDlOTlBNV0xFQ0l3ZVBSb3Z2UEFDVWxOVEVSUVVsQ2V2MVdyRjdObXpIZnE1RWhFUkVSR1JlekZvOVdCbXN4bmJ0MjlIaFFvVllEUWFIVWJwelQycXJzM0FnUU1kbGdjUEhvekJnd2ZMeS9iTmd3dEtyVmFqUm8wYVNFMU5oYmUzTjRDY1dsUUFjdEFLQUJzM2JnUUF2UERDQzFpOWVqWGF0bTJMZ0lBQXRHdlhUczZ6ZWZObW5EcDFDblBuenNYdzRjTng2dFFweko4L0g5T25UMGU5ZXZWdyt2UnBBRG1WU3RCUEFBQWdBRWxFUVZTRFVBMGJOZ3pIamgzRHlKRWpzWExsU3Z6d3d3OE81YkkxODkyMmJSc21UNTZNdVhQbjRwbG5uc0c1YytkUXMyYk5QT2VSa3BLQzh1WEx1enpQelpzM1krN2N1WGpqalRmUXRXdlh1L29iRVJFUkVSRlI0VEJvOVdBclZxeEFvMGFOVUtkT0hmVHExUXNEQnc1RVNFaUkwN3paMmRsUUtwVlFLQlFPNmJrSFhjcGQweG9RRUlDRkN4Y0N5QWxvODNQaXhBbW5OWmpBZnlNTzM3cDFDMGxKU1RoMjdCZ0NBd09SbFpXRnRXdlhvbXZYcnJoeTVRcW1UWnVHaVJNbjR2SEhIOGVvVWFOdy92eDV6SjQ5RzBhakVkOTg4dzEyN05pQm16ZHZJajA5SFgvLy9UZldybDJMb0tDZ1BMV3M0ZUhoRHMxK24zdnVPYlJwMHdaZVhsN1E2WFFJRGc0R0FMejExbHR5bnBVclY4SmtNbUhJa0NFWU5HaFFuc0dqNXM2ZGkvbno1MlBvMEtFTVdvbUlpSWlJaWdtRFZnKzJkdTFhTEYyNkZCVXFWRUJvYUNpaW82TXhiOTQ4cU5WcXVhWlRraVE1WUl5S2lrS0RCZzBjOXBHN1Z0VlpUYXR0ZTl2Z1R2WjlXdmZzMllNUFB2Z0EvdjcrU0VwS3d1dXZ2NTZubkFjT0hFRHQyclVCNUF4KzFMdDNiN1JxMVFwdnYvMDI1cytmajVpWUdBd2JOZ3dmZlBBQlJvMGFoZWVlZXc0QThPaWpqMkxJa0NIbzBhTUhoZzRkQ3JWYWpkYXRXNk45Ky9ZQWdKZGZmdGxsa095TWw1Y1hzckt5c0czYk5reWZQaDFBVG0zc3BrMmJzSDc5ZWlpVlNtemF0QWx4Y1hHWU5tMGF5cFVyaDVDUWtEek5yNFVRQlQ0bUVSRVJFUkZScWFMVmFvVldxeFVGY2ZIaXhYelhXeXdXWVRhYmhjVmlFUmFMeFdIZG1qVnJuRzRUSFIzdE5EMGhJY0ZoK2R5NWMwSUlJYkt5c3NUcDA2ZkZQLy84SXk1ZHVwUm51MjdkdW9sTGx5Nkp3NGNQTzZSUG5qeFpSRVZGQ1NHRXNGcXRZdXJVcVhueUNDRkVZbUtpaTdQTDM4eVpNNTJtbnpwMVNnd2ZQbHpjdW5WTGRPblNSVVJFUkloeDQ4YUptSmdZWWJWYTVYd1dpMFZFUjBlTGpoMDdpdFRVVkNHRUVPdlhyeGNkT25RUWE5ZXVMVlNaaUVvNjIrK1B1MzhIaVI0MGQzUHZKeUs2bnp6bDNzK0pLa3NZMjVlbXRFKzFJb1J3Mnp5cFZxc1ZDb1VDYVdscDhQZjNMMUJlb2dlQmJjUnN2VjdQZXdOUk1YcFE3djFFVlBKNHlyMmZUK1BrRnU0S1dBSElRZWlkQWxiN3ZFUkVSRVJFNUI1OElpY2lJaUlpSXFJU2kwRXJFUkVSRVJFUmxWZ01Xb21JaUlpSWlLakU0cFEzUkVSRVJDV0FiVUFVSWlKeXhKcFdJaUlpSWpjU1F1eDNkeG5JY3duT0gwLzM3ckM3QzNBbnJHa2xJaUlpY2lPRHdmQ2t1OHRBbmlra0pLU3lTcVZLQmdDcjFmcFJYRnpjaDI0dUVsR1JZRTByRVJFUkVaRUhzbHF0M3JhYVZrbVNHcmk1T0VSRmhrRXJFUkVSRVpFSE9uejQ4SGtBTDFpdDF1a0FGcmk3UEVSRmhjMkRpWWlJaUlnOGxNRmcyQVJnazd2TFFWU1VXTk5LUkVSRVJPU1psTUhCd1dwM0Y0S29xREZvSlNJaUlpTHlRRnF0dHBWYXJUWnBOQm9SRWhMU3k5M2xJU29xREZxSmlJaUlpRHlRMVdvTkFBQkprcUJVS211N3VUaEVSWVo5V2tzb1RqQk9SRVJFUlBtSmk0dmJHQllXMXRkcXRUNWh0VnAvZG5kNWlJb0tnOVlTUmdpeFg1S2tKOXhkRGlKNllKWDRDY2FKaU9nL2NYRnhLd0NzY0hjNWlJam9MbW0xV3FIVmFvVzd5MEZFUkVSVVZKbzBhUklJUU9udWNoQVZOZGEwRWhFUkVSRjVJQzh2cjFpdFZ2c1lBRWlTNUtmVDZZenVMaE5SVWVCQVRFUkVSRVJFSHNocXRWWVFJcWRoV1haMnR1VG00aEFWR1FhdFJFUkVSRVFlS0M0dXJwckZZaGt0U2RMWENRa0o2ZTR1RDFGUllmTmdJaUlpSWlMUEpCSVNFcWE3dXhCRVJZMDFyVVJFUkVSRUhpWTRPTGhxN2RxMXk3dTdIRVRGZ1RXdFJFUkVSRVFlUnExV0wvYjI5dTRZRkJRRUlRUU1CZ1A3dEZLcHhacFdJaUlpSWlJUEkwbFNCV0ViaFltb2xHUFFTa1JFUkVUa1lmUjZmYlBzN093d0FKOENhTzNtNGhBVktUWVBKaUlpSWlMeVFJY1BIMDRBa09EdWNoQVZOUWF0UkVSRVJFUWVSS1BSdExSYXJWZFZLdFZ4blU2WDdlN3lFQlUxQnExRVJFUkVSQjZpU1pNbWdRRCtrQ1FKRm9zRkdvMUdJVWtTOUhvOUIyS2lVb3Q5V29tSWlJaUlQSVJhcmE0Q0lGYVNwQXlGUXNGbmVYb2dzS2FWaUlpSWlNaEQ2SFM2b3dCYU5XellNTURYMTdlTFFxRlE2UFg2SDkxZExxS2l4S0NWaUlpSWlNakRIRHQyN0JhQWxlNHVCMUZ4WU5CS1JFUkVST1FCTkJwTmIwbVNnc3htYzRMSlpJcTdIYmdTbFhvTVdvbUlpSWlJU2o0SndJY0FHaWlWU2xHbVRCbWgwV2hXU1pMVUJ3QUhZcUpTaloyM2lZaUlpSWhLUGlGSjBoQUFld0djbENSSklVbFNWeUdFdTh0RlJFU0ZvZFZxaFZhcjVhODRFUkVSbFVhS3NMQ3dNSTFHMDhQZEJTRXFEbXdlVEVSRVJFUlVnb1dGaFpXL2Z2MTY1cGt6WnpKdkoxbmo0dUxpQU1TNXMxeEV4WVZCS3hFUkVSRlJDU1pKMGc5QlFVRk55NWN2UDA2cFZLWmN1M1l0OXZUcDB6ZmNYUzZpNHNLZ2xZaUlpSWlvaEFvT0RxNHFTVkpqSVVTQVFxRjRUUWpSc256NTh1bGFyVFpXa3FRdVFvZ3NnQU14VWVuR2daaUlpSWlJaUVxb0kwZU9KT24xK3JxU0pEMGhoRmdtaERndWhQQUZVRU9uMDJXN3UzeEVSRlJJSElpSmlJaUlTZ0duRlV3TkdqU29HQklTb2kzdXdoQzVDNXNIRXhFUkVSR1ZNTUhCd1VGcXRUb0d3QUNEd1dBQUlBQllBZUQ0OGVNcEFGTGNXVDZpNHNTZ2xZaUlpSWlvaEZHcjFlOUxrdlNZRUdLcVJxTlpKVW5TKzluWjJXOHBGSXAvNHVQakw3cTdmRVRGaVgxYWlZaUlpSWhLR0lQQk1ONXF0WDVtdFZvSFNwTDBDb0NHS3BYcVphVlNlVUdqMFh4dHk4Y3VVZlFnWUUwckVSRVJFVkhKSStMaTRpYmMvdHcyTEN4c0JBQS9BR2tBL25GZnNZaUk2TDdnVzBjaUlpTHlSQnFOWnBKV3EyM2thbjI5ZXZXOGE5YXM2VnVjWlNKeU44N25SRTVwdGRyZkFiUnhkem1JU2lNaHhINkR3ZkNrdTh0QlZCTHdCU1BSZjRRUWtDUkovZ3hBWGk1dGVDK2t1OEhtd2VRS0ExYWkrOFQyNEFIa1BIeElrdlNFVnFzMUkyY2tTRG1iWFg1aG55WkprdE44ZHAvdE5pbjhOdmI1bkcxdnYwRkJ0OGw5N051N0tQQTJ1ZjhXdWJaeFZzWTdsZTJldDhsOURnVTlqb3ZqeVoveisxdmM3VFpPL20vdit6WXV2ZzhGT2g4bjJ4TVJIQU5VKytDMU5BYXVraVE5NGU0eWtPZGcwRXI1MHV2MXBlOVhrcWdZMk5jZXVYallVTHJhdGpBUEo4V3h6ZjE0YUNycVkzckMzNkdrbHJFRS9SM01lcjNlNjU1MlR1UjVKRGkrL0VGNGVMaVhFR0tPSkVrMVRDYlRZRzl2N3d0Q0NMUFpiSzUyNk5DaGE3Wjh0dnVOSnoyenNZVUYzUzBHclVSRVJTRFh3NFB0czZUVmFpMjMxNnVjclE4UER3Y0FaR1ptU2dCZ01wbmsvWmpOWnNuK1h3Q3dXcTFTdFdyVkFBRFoyZGtTQUZnc2xqemIyS2RaclZZcE1EQVE5dW01MStkTzgvUHprK3pYdWRwR0NDR24rZmo0NU5uRy9yTXRyN00wdFZxZEo4M1ZjWVFRa3JlM3Q5Tjg5bmx6L3dzQVhsNWVCVHFPWGJueUhEdS80M2g1ZWQweG42czAzUDVlS0pWS3A4ZXpyYys5SDVWSzVUU2ZxK1BZOWwrWWJaemx5L1haZGc1NTBweHRvMUFvTm9EUEp2U0FxVjI3dGs5Z1lPQVdoVUx4ams2bk8yUkwxK2wwMlFEZUFBQ05SbE5MQ1BHakpFbFcrNENWNkVIQkd3TVJVZEZ6MW1UVTRpeWpUcWU3NjUwbkppWVdva2hFSlk5V3EzVjNFWWlLWFdCZzRIaEprdG9LSWJZQWVLUmV2WHBlWmNxVXFaMlFrSERNbHNkZ01Kd0ZNTkRaOXA1VXcwcFVXSnlubFlpSWlJaklUUXdHdzJRaHhId0FiUUZZQXdJQ1BsV3BWRWMxR3MyNzdpNGJVVW5CbWxZaUlpSWlvbUlXSEJ3Y2RPVElrVlFBTUJnTVEreFdxUUdrQS9nVEFEUWFUWlFrU1JlRUVOTU1Cc01WTnhTVnlPMVkwMHBFUkVSRVZJekN3c0xlVnF2Vlo3VmFiYjNjNnd3R3d3aEpraW9iRElhRHdjSEJWUUgwQlBCV2VucTYwOEdMT0RjOVBRZ1l0QklSRVJFUkZTT0ZRaEVoU1pLUDFXcnRkRHRKcWRWcUc5blc2M1E2SXdBY09YSWtTWklrRFlEM2p4OC9udUtPc2hLVkJBeGFpWWlJaUlpS2tWNnZmOEZpc1hTS2k0dWJEUUFhamVaVEFIOXJ0ZG8zbk9STjBPdjFjL0xabDhUQm1LaTBZOUJLUkVSRVJGUzBWQnFOWmtyanhvMGZ1cjFzalkrUC84MXV2UkJDbUt4VzYybGJRbGhZV090NjllcVZMZDVpRXBWTURGcUppSWlJaUlwUVdGallCRW1TSm5sNWVjWEF5VUNvQm9OaG5FS2hxQklYRjdjZEFFSkNRbW9xRklxdFpjdVdQZDJrU1pQQVlpOHdVUW5Eb0pXSWlJaUlxQWlWTDEvK1V5SEVRUUNEQVppQm5NQTBMQ3lzdFMyUFRxZTdZZnVzVUNoOGhSQnhRb2pkaHc0ZHVwYmZ2amtRRXowSU9PVU5FUkVSRWRGOUZoSVMwbENoVUpqaTR1TE83TnExeXd5Z3FXMWRlSGg0T2F2VmVraVNwUElhalNiQ1lERDhicjl0WEZ6Y0NRRC9hOWl3WVVCeGw1dW9KR0pOS3hFUkVSSFJmUlFXRnRaT3BWSWRWU2dVMitHa2t1aDJyZW95QUxFR2cyR1gzU3BsY0hDd3YyM2gyTEZqdCs1MExBN0VSQThDQnExRVJFUkVSUGRSWEZ6Y0h3Q09Bb2pCN2ViQUFCQWNIS3kyZlRZWURHL3I5Zm9XQUN5Mk5JMUdNMVN0VnY4VEdocjZiSEdXbDZpa1kvTmdJaUlpSXFKN3BORm9LbGtzRnUrRWhJUUxBTXg2dmI2Ui9mcVFrSkJIVkNwVmZFaEl5TE1KQ1FsN25lMURrcVN1QUdwS2t1UmJIR1VtOGhSc1NrQUFBSTFHMHhaQUI5dXlKRW1qQUVBSU1jTXUyeDZEd2JDMnVNdEc1TWw0YlJHNTFyaHg0NGU4dkx5cTJKWWxTVG9BQUVJSXVlK2YyV3hPUFhUbzBHbG4yeE9WRkJxTjVpa0FzWklrblRhWlRNRkhqaHpKeXAxSHE5VitCZUJ0SWNUL0dReUc1aTUySldtMTJzNTZ2WDV6UVk5dEc0U3BKRGNSNXIyUTdoVnJXc25HYlBzQnNXZWZackZZdWhkdmtZaEtCVjViUkM0b2xjcFFTWkx5UEp6YmdsY0FVS2xVZ3dBd2FLVVN6V0F3N05kb05QOEtJUzRlT1hMRTZVaStlcjMrbmJDd3NJdHhjWEV6bksyL1RkeE53T3BCZUMra2UxSmkzOGhRc1ZOcE5KcGtTWktDWEt5L2FUS1pLamw3YzBoRStlSzFSZVJDdlhyMXZNdVdMWnNHMXkvUnpaSWtsZFBwZE1iaUxCZFJBU2cwR2swM3E5VjZPajQrM21CTEEyQzFaUWdQRC9jU1Fpd3dtODBMWFRVSEJvQ2FOV3Y2VnFwVWFhTVFZbFpjWE56V29pNjRtL0JlU1BlRUF6R1JqUm5BNm56VzcrQVBDVkdoOE5vaWN1SGt5Wk1tQUQrNVdpK0UrSU1CSzVWRVlXRmhveVJKK2ttcFZQNkkveXFCclBaNWhCQWZBSGhWcVZSdURRa0o4WE8xcjhxVks3OGhTVkk3U1pLK3FsZXZubmNSRnR1ZGVDK2tlOEtnbGV5dGM3VkNDTEdtT0F0Q1ZNcncyaUp5d1dxMXVueVFsU1RKWlVCTDVBWnlpNEM0dUxpWlFvaS9yVmJyaHdEc213UExyUmoxZXYxRXE5VzZYcUZRL0M4aElTSGQxVTcxZXYxc0ljUWtzOW44NHUwWE9hVVY3NFZVYUd3ZVRMTGJ6YlF1QXlocm55NkVTTDkyN1ZyRk0yZk9aTHFwYUVRZWpkY1drV3NoSVNGK0twWHFPdkkyRVRhbnA2Y0hGV1NlU3FLaUZob2FHcXhVS244VFFyeGdNQmdPT3N0enU1bnZZZ0JMREFiRGpnTHNWb0pqd0Zzb25qQVFFOEI3SWQwYjFyU1M3T1RKa3lZaFJKNjMycElrN2VRUENWSGg4ZG9pY2kwaElTRmRDTEhSeWFvWUJxeFVVcWhVcWw0QXFrdVM5TG1yUEpVcVZSb3ZTVkp2U1pKVzJzL0g2a3hZV0ZoNWpVYXpWNlBSUk56M3dwWlF2QmZTdldEUVNnNkVFSG1HR3JkYXJSeCtuT2dlOGRvaXlsZFU3Z1JlSCtSbXF0RFFVSTF0NGVyVnE1OEMrRWl2MXpzRW1lSGg0VjYyendhRFlaTFZhdDBpaEFpN1UvOU1oVUl4VEpLa0p3QjhqbnRzK2FqWDY2V1NYc3RxdzNzaEZaWkhmTUdwK0ZTdlhyMU0xYXBWTHdPd0RSaVFZVEtaS2g4NWNpVE5uZVVpOG5TOHRvaGNxMWV2WHRteVpjdW1BTEFGQUdhVHlWVGx5SkVqcWU0c0Z6Mllnb09EZzd5OXZTOEE4TFZhclEzaTR1Sk9PTXVuMVdyYjMyNGwwTkZnTVB4K2w0ZVJ0RnJ0T0xQWkhKV1FrUER2UFJmYVEvQmVTSVhGbWxaeWtKaVlhQVN3d1M1cE4zOUlpTzRkcnkwaTEwNmVQSGtUd00rMlpTSEUvekZncFdLbUFLQUVnTnZmdlFVQXp0OWhtM0RrdkdpWldOQ0RoSWVIbDd2OVVlajErczhlcElBVjRMMlFDbzlCSytWaHRWcnQreHRzY0ptUmlPNEtyeTJpZksyeWZSQkN1QnhsbE9oK0N3a0phYXpSYUpMQ3dzSm0yOUwwZXYwN2VyMytZZnRhMXVyVnE1ZlJhRFNEN1BKOEtvUm9ZVEFZbmluSWNiUmFiWHVyMWZxdlJxTnBlVC9McjlWcWhXMHdKay9BZXlFVkJvTld5aU1qSStOM0FKbENpS3pzN094b2Q1ZUhxTFRndFVYa1duWjI5bThBc2dHWXJWWnJuajZ1UkVWRnFWUXFBVlNVSkttUGZSOVZlK0hoNFdXcVZxMmFJa25Tb3JDd3NLZHQ2WEZ4Y1g4VjlEaENpQmNsU1FxVUpLblRmU2kyeCtLOWtJanVHNDFHczBhcjFkNXQvd3dpdWdOZVcwU3VhVFNhalZxdDlrOTNsNE5LTjQxR0U2clZhZy9CYnBvbHJWWWJuanRmOWVyVnk5U3JWNitzWFo1cFdxMTJaNTA2ZGNybHpsdEFVbWhvYU45Q2JsdXE4RjVJZHl2M25HaEVBQUFoUkRTQXF1NHVCOTEvdFd2WDlna01ETlJJa2lUMGV2MWVJS2VQamNWaWVVbWhVR1RvOWZvVkFOQzRjZU1xWGw1ZUh3QzRiakFZeGdOQWFHaG9EWVZDc1JCQW9zRmdlQjBBUWtKQ2FxcFVxbVZXcS9WaVhGeGN2OXY3ZTFzSThaa1FZcVBCWU9nREFNSEJ3Vlc5dmIxbkE3aWkxK3Zmc2p2dUJ3cUZJa1d2MTM5Mk82Mk14V0o1UlpLa1ZJUEJzUFoybXBmWmJOWW9sY3BiZXIzK245dW5JdFd1WGR2YjA0Yko1N1ZGNUpvUVlqV0FhdTR1QjVWNlh3Tm9yTkZvM2pNWURKOERnRjZ2MTlsbjBHZzBreVZKK2dqQWR3QWliK2NaZmJjSENnME5mVUtoVUpnTUJrTThBQkVmSC8vanZSZmY4L0ZlU0hmTG8wY1B2djJHcG8yN3kwRjB0NFFRK3cwR3c1UDNzbytRa0JBL3BWSlp6bUF3Sk41ZXJxeFVLdDhRUWxqaTR1SStBNEFtVFpyVVVhbFV1d0drR0F3R3plMThEVlVxMVZFaHhIR0R3ZEFRQU1MQ3d1b3JGSXJqUWdoSWt1UFB3djFPdXhkMzJsOSs2KzNYM2U5eVVjbDBQNjZ6KzRYM0t5cHRTdEwxQmVSL2plWCt6UmNpcC90bjdqUm55ODd5M2czYjl2ZXlENktTd3AzWHZhZlh0UElCZ0R6UzdiblpDcVJKa3lhQlNxV3l2MEtoVU9qMStxOEFRS3ZWaGdDSUIzQUlRQWdBcUZTcUNnQ21BUGdYd0djQW9GUXFyWklrMVJSQ1dHejd5ODdPdnFsU3FmWkpraVFQTG1FMEdxLzUrL3ZmOGFadVMzZVd6MW1lZ3V3djl6N3RIeFJ5cHprcmkvMCs4d3RLQy9Ld3dHQzJkTG1iNjZ3WThINUZwVW9KdTc2QUFnYXNnUFA3V3U3OHVlOHJoV1VmK0JKNU9uZGU5NTRldEFJQWREcmRuVE1SbFJEaDRmOTFtd2tKQ2ZGVHFWVFY5SHI5U1FCbzNManhRMnExZXFNUVFyTFZqQUlJVkNnVXM0UVFad0I4QlFCWldWblgxR3AxSm9CMDI3NU1KbE95dDdmM3AwS0lzN2EwdUxpNEMrSGg0YlV1WDc1OHhaYjJ6ei8vWEFMUXpMNU14NDhmVDlGcXRRQTg3M3F5V0N6SUdVTUR5TXpNeElFREIyQ3hXTkM2ZFdzQXdMVnIxekI3OW16NCt2cGl6Smd4QUlERXhFVDA3OThmNWNxVnc5cTFPWE9hbno5L0hsMjdka1dGQ2hYdzIyKy9BUUJTVTFQUnJsMDdCQVVGWWZ2MjdRQ0E2OWV2WThDQUFhaGJ0eTVtenB3SkFEQ1pUUGp6eno5UnVYSmxoSWFHRnVmcGt3djIxMWxKNG1uWEY1RXpKZlg2QW9BdFc3Wmc2ZEtsR0Q5K3ZKdzJlUEJnakI4L0huWHExQUVBbU0xbW5EaHhBalZxMUVEWnNqbGRWbDkvL1hVY08zWU04K2JOUTNCdzhEMlY0ZXJWcTZoUW9RS0FuSHVVRUFJcVZkRTljdHYrUC9qN1FrWEozZGQ5cVFoYWlVbzZxOVdLYytmT0lURXhVVTRMRFEydG9WUXFMd0M0QktBNkFKak5acU5hcmRZQXVHYTM3V1VoeERjQTVKclJ3NGNQbndmZ2EzK00yL1BLNVo0cnpxelQ2YzdkNy9NcFNXd0JLd0Q0K1BpZ1JZc1dEdXNEQXdQeDRZY2ZPcVJWcjE0ZE8zYnNjRWlyV0xFaXZ2amlDMlJtL3RkRlZxbFU0cW1ubm5JNFJsWldGaTVjdUFDVHlTU24zYnAxQzJQSGprWEZpaFh4NjYrL0FzZ0plQWNNR0lENjlldkx3VzFtWnFZYzNJYUZoZDNiaVJNUlVSNzkrL2RIYW1vcTJyUnBnMmJOY3Q3UExscTB5Q0hQaUJFanNHL2ZQbno0NFlmbzBxVUxBT0M3Nzc2NzUyTmJyVlo4KysyM1dMZHVIWll2WDQ2YU5XczYzRCtLQ29OVmVoQXdhQ1VxQWtsSlNUaHo1b3g4dzB4UFQwZVBIajNnNCtNajUxR3BWSmVGRUVZaFJDcHkrcGVMbzBlUHBvYUVoRHhsTXBtTzJQTGRublI3UkRHZndnUEgxOWNYRVJFUkRtbmx5cFhEbkRsekhOSXFWcXlJZGV2VzRlYk5tM0thVXFsRTI3WnRvVkQ4TjR0WVptWW1FaE1UWWJWYTViVHIxNjlqM0xoeHFGeTVNclp0MndZQVNFbEp3WUFCQTlDZ1FRTjg5ZFZYOHJhN2R1MUN0V3JWV0hOTFJPUkNlSGg0T1NIRWp4YUxaYVl0clZldlhraEpTVUhUcGswQkFCa1pHWmd6Wnc3cTFhdUhidDI2QVFBNmRPaUFnd2NQM3ZmeVNKS0VVNmRPd1dnMDR0Q2hRNmhacytaOVB3YlJnNHBCSzlFOXlzN094dEdqUjlHa1NSTjV1VnUzYnNqT3pzWWZmL3lCZ0lBQUJBUUVJQ3dzREFFQkFZaUppUUVBNkhTNmJBRCtBT3c3dTRpRWhJUzl4WDRTVkdBS2hRSzFhdFZ5U0FzTURNUzBhZE1jMHFwVXFZSk5telk1QkxjS2hRTHQycldEcis5L2xlVFhyMTlIVWxLU3d3dU55NWN2WThLRUNhaFpzeVkyYnR3b3A3My8vdnVvVzdjdUprK2VEQ0NuMmRtcFU2ZFF1WEpsbEM5Zi9yNmZLeEZSU1dhMVd0K1VKS216UXFISXNxVU5HalFJbVptWmNnMm5UcWZEcWxXcjhOQkREOGxCYTVjdVhlUWExdnZCMWsxRmtpUjg5dGxuT0g3OE9GdlRFTjFuREZxSjdwSVFBa0lJdVZhdFI0OGV1SGp4SWxhdFdvWDY5ZXZEeThzTExWdTJ4TTJiTjVHY25JeUFnQUFBd09MRml3SGs2UlBBMFJsS0thVlNpUm8xYXFCR2pScHlXdVhLbGZINTU1ODc1SHZra1Vld2VmTm1aR1JreUdsV3F4WHQyclZEOWVyVjViVFRwMC9qOE9IRHlNN09sdE11WExpQTNyMTdvM3IxNnRpOGVUT0FuRDY4aXhjdlJ2MzY5ZkhDQ3k4QUtKNCtWVVJFUmFsaHc0WUJmbjUrM3dzaGxBYURvZXZ0NU9WQ2lIb0toV0tvRUNJTHlMbkhsaXRYRGp0MzdnUUFORy9lSE4yN2Q4Y2JiN3hSSk9YYXYzOC92dmppQzN6OTlkZW9VYU1HeXBRcFUrd0JLL3UwMG9OQWNlY3NSR1N6ZE9sU2RPalFBYkd4c1hKYW16WnQ4TWdqaitEQ2hRdHkyaGRmZklGNTgrYWhYcjE2N2lnbWVSQ2xVb25xMWF1amJ0MjZjbHJ0MnJYeCtlZWZZOFNJLzFxRmg0U0VZTW1TSmZKZ1VrQk83V3ZkdW5YbFp1Z0FrSkNRZ0tpb0tJYyt1d2FEQVU4KytTVGVmZmRkT1MwNU9SbGJ0bXpCMzMvL1hWU25Sa1IwMzZoVUtqOEEzU1ZKZXI1T25UcmxBRWlTSkcyVUpHbHdjbkt5L0VhdWF0V3FNSmxNU0VwS2tyZWRNR0VDS2xhc1dDVGwycmh4STg2Y09ZTVZLMVlVeWY2SktBZGZ1eE81Y09uU0pXemZ2aDBOR2pTUWd3SWhCSzVjdVlMZHUzZWpaY3VXQUhJR2RCZzVjcVE3aTBvUGdESmx5dVRwMzlxMGFWTkVSMGM3cE5XdVhSc2pSNDdFd3c4L0xLZWRPblVLa2lRNTlLK0tqWTNGWjU5OWhpNWR1c2dEVmNYRXhHREpraVY0N3JubjBLdFhMd0RBelpzM2tabVppVXFWS25FNklDSXFMcEpHbzRtU0pPbGxvOUZZOGVqUm8xZlZhblZ6SWNRNUlVU3IwNmRQMzdpZHp4c0FLbFdxSkZkdC92enp6MFZldU92WHI4dGRNa2FQSG8xYXRXcGg4T0RCUlg1Y1YxakRTZzhDMXJRUzJiRWZPZmF2di83QzdObXpzWHIxYWptdGMrZk9pSXFLd3FSSmsrUTArOEYzaU55dFZxMWE2TmV2SDFxMWFpV252Znp5eTlpL2Z6L2VmUE5OT1Mwd01CQWRPblNRWDc0QXdKNDllNUNRa09Cd0hheGV2Um9kT25UQTdObXo1YlQ0K0hoczJMQUJaODZjS2RxVElhSUhqUUlBUWtKQ25oQkNQQWtBdnI2K28yNnZlMStTcEljQjJNOUg4N0plcjFjYURJWTl4VkU0SVFTKy92cHJ2UERDQzBoT1RnYVFNMkJmWkdRa253V0lpaGl2TUxwcisvYnRLM1VUWlo4L2Z4NkRCZzNDMjIrL0xhYzkvZlRUZVBiWlovSFNTeS9KYVpVclYwYURCZzNjVVVSNkFCVGx0YVZRS0ZDbVRCbDV1VTJiTnZqa2swL1FwazBiT1MweU1oSUxGeTVFeDQ0ZDViUnIxNjRoS0NqSW9TLzJxbFdyOFBISEh5TWhJVUZPVzdSb0VkNTg4MDNzMmZQZnMrT1ZLMWR3N1pvOGV4T1JXNVhHZTFkcEVCWVcxbEdyMVo3VWFyVkNxOVZPQlFDVlNqVkZvVkRVRmtLOFpEQVl4Z09BSkVuTEpVbnFGaGNYOTZ0dFc3MWUvdzhBcTR0ZDMzZVNKT0hNbVRQSXlNZ29rdEdIS1FldlZYS0dRV3NwbHBtWmlheXNyRHRudkV0RGh3NTFtTWJERTJWblo4TmdNTWpMZm41K2lJK1B4NGtUSitTQmJxcFZxNGFwVTZmaWYvLzduN3VLU1NWVWFiMjJ5cGN2ai9Ed2NGU3VYRmxPR3oxNk5MWnYzKzR3LzIxb2FDZzZkKzZNSjU5OFVrN2JzV01IRGh3NDRCQVlmL1RSUjRpSWlNRHUzYnZsdE45Kyt3MWJ0MjVGYW1wcUVaOE5lYXJTZW4wUm9ORm9SbW0xMnV0YXJmYVZzTEN3RndCQWtxU2VBT3JlSHVTdzllMnNVUURlVlNnVTIyM2I2dlg2T1RxZGJnTUFjM0dXMldnMDR2RGh3L0x5NU1tVDhmMzMzNk5UcDA3RldZeDhoWWVINXg3a3NWandXcVhpeEQ2dHBkaVdMVnZ3NTU5LzRzc3Z2NFJhcmNZVFR6eUIyclZyQXdET25Ea2pmejU3OWl6Mjdkc0hBQTVOQ2dFNFBHeTZZclZha1pDUWdOOS8veDF2di8xMmlSK2gxR1F5b1Z1M2JyaDY5U28yYmRxRUtsV3FJQ2dvQ0hQbXpJRkdvNEdYbDVlN2kwZ2xYSEZkVytmT25jT2NPWE53NE1BQlpHWm1JalEwRkpNbVRYSVlrZGdkYlAxZDdjMllNUU5uejU1RjQ4YU41YlMwdERUNCsvdERxOVU2NUV0SlNjR0dEUnNRRkJRRUFIajc3YmNoU1JJbVRKaUFTcFVxQWNnWkdUa3dNQkIrZm41RmZEWlUwaFRYOVRWejVreHMzYm9WTjIvZVJQMzY5VEYyN0ZoNTZqSzZhMUpJU0VnRFNaSkVmSHo4Y1FEUWFEU3pKVWthQVdDTVhxKzN6UW5tQjZBY2dCOFZDc1VsQUJzbFNWcG1zVmgrVDBwS1dwZWNuSndPQUhxOS9udDNuRVJ1MTY5Zngwc3Z2WVNNakF5c1hic1dWYXBVUWZueTVUbkYyRzNGZGEzYWk0eU1oRTZuUTB4TWpNTkxVaXI5V05OYWlyMzQ0b3Q0NktHSE1HL2VQQUJBaFFvVkVCMGRqZWpvYUpRclYwNytiSHRJQkhJZU1uZnYzbzNkdTNjakxTMnRRTWRwMzc0OXhvd1pnNVVyVjViWU4yTkhqeDVGU2tvS0FNRGIyeHYvKzkvLzhQREREK1BjdVhOeW5tYk5tc0hiMjl0ZFJTUVBVbHpYMXU3ZHUvSDQ0NDlqNDhhTitQbm5uNkZXcXpGeDRzUWlPYWQ3VmFOR0RmenZmLytUNTBZRWdPKy8veDY3ZCsrV3AzMENnRTZkT3VIWlo1L0ZRdzg5SktmRnhzWWlKaVpHRG1LQm5INjRMVnUyUkhwNnVweTJjdVZLYk4rK3ZjVCt6dEQ5VVZ6WFYwaElDTmF0VzRmZmYvOGRqejc2S041Nzd6MDJTWFRpeG8wYkRpUHhMbDI2TkU4ZXJWWTdUS1ZTSFZVb0ZPL1lKZXNBd0dxMWR0UnF0VWNCd0dLeExKRWtxWllRNHFRUVltdnQyclY5OUhyOXp2ajQrT1cyZ0xVa3NGZ3NBSEphbnp6NjZLT29XN2V1dzV6YkpZMU9wM1BMWUV6RmRhM2EvUHJycnh4TDRRRldzcXZFNko2TkdqVUtKcE1KQUpDYW1vcmV2WHNEeUxrSjJUNWZ1WExGNWZiSGpoMURaR1Jrbm5SYlA3alZxMWZqNjYrL1J0aDJ4OHdBQUNBQVNVUkJWSFoyTmdZT0hIaWZTMzkvTEYyNkZIUG16RUhQbmozbDZVTGVmLzk5QnFoMFQ0cmoybnJsbFZjY0J2ZDQ1WlZYTUd6WU1GaXRWbzhkOU1OK0doK2I2T2hvbkQxNzFpSGdyVnk1TXBLU2toeHFXbWZNbUFIQWNhVE0zcjE3bzFhdFdnN3ozOXBQUDBXZXFUaXVyNGlJQ0RtOVE0Y08yTEpsQzRRUUQ4UW8yWmN2WDhiZXZYdFJybHc1dWVacisvYnRHRHQyTEY1ODhVV01HemNPQUxCaHd3WjgvUEhINk5TcEU2Wk1tUUlBOHZ6UjlnRyt4V0k1cmxBby9nV1FhRXN6R0F6TEFDelRhRFFHQUEwMUdzMkxCb1BocDl1cjZ4ZjVTUmJDUC8vOGd5KysrQUtkT25XU3g3T1lPblVxL1AzOTNWeXlrcXM0cnRXcVZhc2lJeU1EczJmUHhzQ0JBK1Y3QVQxWUdMU1dVbHUyYk1ITW1UUGg3KytQVFpzMkFRQ0Nnb0lRRlJVRkFHalhycDM4dVhQbnppNzMwN0Jod3p4Tk44TER3N0Z6NTA3NUFiTnExYW80ZE9oUVVaeEdvWmpOWnB3NWMwYWVJN1ZaczJiNDRZY2ZIR3A3R0xCU1lSWG50WlZiYW1vcUFnTURQVFpnZGFWdTNib084OVFDd1ByMTYvUGs2OVdybHp4aXA4M3g0OGR4L1BoeGg2RDFoUmRleUxPdFZxdU5GRUlrR1F5R253Rlk3ay9KaTRjUUF0bloyVkNyMVFCeUhnQlBuRGlCb0tBZ1BQcm9vd0NBZi8vOUZ6cWREZzg5OUpEYzEvalVxVlA0NDQ4LzhNZ2pqNkJ0MjdZQWNscWRiTm15QlEwYk5rU1hMbDBBQUFjUEhzU1FJVU13ZXZSbytVSDkyTEZqMkxadEd4bzJiSWdPSFRvQXlHbnVGeE1UZzRjZWVnaXRXN2NHa0RQZnIwNm5ROVdxVmVWbTROZXVYY1B4NDhkUm9VSUYrWGM0UFQwZGx5NWRncisvUDZwV3JRb0F5TXJLUW5wNk9yeTl2ZVZtZnNWOWZRa2hrSnljaktpb0tMejAwa3NsNXRyS3pzNUdWbGFXL05MbTZ0V3IwT2wwS0Z1MnJEd0YyL0hqeC9IOTk5K2pUcDA2OG5Rclc3ZHV4YVJKazlDdVhUdjVtdGkxYXhkR2pScUZGaTFhWU5hc1dmSzJIMzMwRVpvM2J5NEhyYmJBN045Ly81WExVYWRPSGZqNStUazB3NHlJaU1ENDhlTWRndnY0K1BqZkFOVFJhRFJqTkJwTkdvQWhCb05oK2UzVlh3Z2hzaFVLeGFiNy9vZTZ6NUtTa25EbzBDR2twNmZqeFJkZmhDUkpERmhkS081cmRkR2lSV2phdENtYjhEL0FTc2F2TTkxM25UdDN4czZkTzNIanhnMDU3ZXJWcStqWnN5ZDY5dXlKR3pkdXlKL3pld01HQUJjdlhuUm9HbFNTWGJ0MkRiMTY5Y0xRb1VQbGFUc2FOV3FFWDMvOUZVT0hEblZ6NmFnMGNOZTFaVGFic1dMRkN2VG8wZU9leXUvSjNuLy9mWHo1NVpjT2FjdVdMY01ubjN6aWtGYTFhbFZuelR4blNaSzBzV2JObW1wYmdrYWorVU9qMGZ3UUhoNHVkMlFQRFEydGdYdTRONGFFaER3U0ZoYjJTbmg0ZUhPNzQ3eVdPOTlQUC8yRThQQndoN0t2VzdjTzRlSGgrUFRUVHgzU0huLzhjVXliTmsxT2k0bUp3ZkRody9IVFR6L0phZkh4OFpnNmRTbzJiTmdncDUwOGVSTHo1czNEOXUzeVdEYjQ5OTkvRVJVVjVUREs4NmhSbzJDMVdqRm56aHc1N2ZUcDAxaStmRGxpWW1Ma3RILysrUWV6WnMzQ3hvMGJIZEltVFpxRVpjdVd5V2tKQ1FrWU9uU293LzRPSGp5SWwxOSsyZUhsd3A0OWUrUUF5S1pzMmJKNW1xT21wS1FnUER3Y0xWcTBrSyt2VHAwNjRkS2xTdzQxOTdHeHNRNkQwVnk4ZUJHYk4yOUdlSGk0MDN6OSsvZkg0NDgvams2ZE9pRWxKUVZSVVZFWU1tU0luRy9mdm4wSUR3OTNtalo4K0hBNTdmLys3LzljcHIzMTFsc081eHNlSHU0dzlkVGV2WHNSSGg2T1ljT0dPYVExYTlZTTc3Ly92cHgyNHNRSmpCczNEc3VYTDVmVHJsMjdobDkvL2RXaDVZRnRFRFg3MzU2S0ZTdktmMGViaHg5K0dGMjZkSEdZOHFwcDA2Yll2MzgvRmk1Y0tLZUZoSVRnenovL3hOaXhZK1cwM0MvVk5CcE5kYnZGSzVJaytRSG9aMHN3R0F5ckRBYkRXcDFPbDQwU1JxL1g0NU5QUHBFSFlIem1tV2N3ZnZ4NExGdTJ6S05xM04weEVGTngzZ3ZQblR1SERSczJPRzJwUXc4TzFyUStRRjU1NVJWNVNwZDI3ZG9oT2pvYUFQRE5OOTg0NUxPZkFnUEllWnVXbUppSWp6NzZxSGdLZWcvS2x5OFBQejgvWkdWbDRjeVpNM0l0Qkd0Vy81KzkrdzVyNm16L0FQNDlJU3hCRksyajZxdkZXdEdpU0JJVnJWcHRpNjA0Zm5Wcmw5dFc2NnF0dTI3ZmF1dG83YXUrdnVLc3hhcFFaeDA0Y0dLdGc0UlpSNUVpNGdBVWxFMlNjNTdmSDVqVGhBeUdRQUxjbit2eWtqdzVTZTRrNTg0NXoza1dLVThWa1ZzclZxeUFSQ0xCbURGRzlaOXF6Y3ZMQzE1ZVhnWmxSNDhlTlhVQ3Q0MHg1cEdVbEtSLzR0eVo0N2dlZVhsNTQzVUZkbloyY1hLNVhLclJhTnBLSkJJaE1qTHk5dk5LWjBlTzR6NEFFS0JVS21jQ0JlUDRBS3dWQkdGVFJFVEVaQUNRU0NUK0VvbGtBOC96QVFEQ0FJQXhsbGY0QkZqWGNxVy9KcTZ6c3pPQWd0bEs5YmZqT001Z2hzNEdEUnFnZmZ2MjRpUW5RTUg2dlAvM2YvOW44Rmw0ZUhqZ2swOCt3V3V2L2RNVHMyWExscGc4ZVRLYU4yLyt6d2V6YlJ0V3IxNk5FU05HaUdVdFdyVEFoQWtURExacjJyUXBoZzRkYXRBcS90SkxMOEhQencrdFc3Y1d5OXpjM0NDVHljUldWZ0J3Y25LQ2g0ZUgyTFgwK1dlRldyVnF3YzNOVFN6VGFnc21odFgvdkhyMDZJRXpaODZnZmZ2MmlJbUpRVkJRRUM1Y3VJRHAwNmNiVktCMFhWcDFqaHc1SXM0U3I3K2Ria3gwM2JwMWNlM2FOU1FrSkdER2pCbG10ek5WcGh2enFIc2ZwUzNUVGZ5blAzYmJ4Y1hGcUdKWXYzNTk5T2pSUXp5bUFRVTlGT2JQbjIvd21jcGtNbHk0Y01IZzhWNWVYcmh5NVlwQldkT21UYkY0OFdLRDF5anBKSXFNTWNoa3Nud0Exd0IwZmY3ZTlnSTRHUlVWOWJCRVQyWWwzM3p6RFJJU0V0Q2xTeGU4OWRaYkFGQ3RMd3krcVBJNkZxNWV2UnFqUjQ5RzNicDE4ZURCQTVQYmtLcXY4bHhHTWtFdWx6TUFWaGw4WGxsMDc5NGQ1OCtmeDhDQkF3M0s3OTI3WnpBUmlvZUhCOWFzV1FPRlFpRitucnEvTXpJeTBLOWZQL3p5eXk5bzNMZ3hGQW9Gcmw2OWFuQUFqSTZPeHFoUm8zRDU4bVd4QzF0RmlJK1B4OXExYTlHelowK3hxMXQ2ZWpwcTFhcGxNOTI4Q3RPZFRDdVZTcHZLUDhxbmtxbW8zQUtBSDM3NEFSY3ZYc1NXTFZzTUppc2k1cG5KTTg3THkrdFZaMmRucCt2WHI4Zkk1Zkp1Z2lDTWxrZ2tnd0FFS3BYS1NYSzVQSkV4MWdRRng4ZmRLcFhxUTdsY3JnYWdhNDA5cUZRcUI4aGtzbFBQeHovNkFkaXZVcWtHZVh0NzE3ZXpzMnZGY2R3a3h0aEpsVXExRlFCYXRHamg1dWJtOWd6NEo3OTRub2RHbzRGVUtoVXJDNHd4OER3UGlVUmlzNzlmRmFVNCtjVVlnNGVIQjc3Ly9uc29GQXBjdjM0ZFBNK2pZOGVPVUNxVlluNzkvUFBQYU5Tb0VYeDlmWEgxNmxWd0hDZFdISFdWeG9zWEwrS3JyNzdDeFlzWHhZdWNnaUJBclZaRElwR0l4eldlNThVeVM5c0pnZ0NOUmdPSlJDSytCbU1NV3EwV0hNY1pmZWNjeDVrZEZtQXJVbE5Uc1h2M2JreWRPaFVLaFVJMy9sZkxHUHNyTXpOVEZoY1hsMi9OK0lvNmhqMTU4Z1NIRGgxQzI3WnQwYUZEQndEQW9VT0hrSlNVaEk4KytvaG1CQzZsOGo0V25qOS9IdXZXcmNPZVBYc2dsVXJGODAyYVBiamlXZnY4bFZwYXE0SDgvSHhNbXpZTjNidDNSMzUrUHViTW1ZT1VsQlMwYk5rU3k1Y3ZML0xreU0zTkRjT0dEVU5DUW9MVmw5b283SysvL3NLbFM1ZVFrcElpVmxyZDNkMnRIQldwTGlvaXQ5YXZYNCt3c0RBRUJBUlFoYlVFZEJQcXlHU3lIMVVxMVRRQWtNbGt3emlPMnkwSXdra0E3eW1WeW92dDJyV1RBaGpOR0dzSEFFcWxzcWxDb2VncUNNSWVBRStlUDlkT0FLODhlL1pza0NBSXVoUHp0eVVTaVVTcFZEcmcrYnFSVXFuMFBnQ05VcW1zaWVmalpuMThmRVlLZ25DdmNIeDJkblpHbFJUOXlnd3BlWDdwUGo5ZEs2MHV2KzdkdTRlbVRadUsyNW02S0tDclhPcjN5cEZJSkhCeWNqTFl6czdPVG13UnQ3U2RmcVZXUDc3Q1M2cFZsdStjNTNrTUdEQUF1Ym01NHZoRWp1T1FuNS92RWhzYlcvWUxkWmFEWThlT1ljT0dEVkFvRkdLbDFkVDRkMUp5NVhrc1BIejRNQjQ5ZWlTT3k5ZjFkdkQzOThlMzMzNkx6cDA3bDgrYklqYW5lbC9LclFaNG5zZWtTWk53OHVSSjVPWGw0YXV2dnNLZ1FZUGc3T3lNVHAwNllmSGl4UVpkbGN6NS9QUFAwYVZMbHdxSXVHaFJVVkhpMysrODh3N0dqaDFyTUFhSGtJcFFFYm0xYWRNbW5EOS9IcHMzYnhiSHBaRUN1bTZrUU1GRU0yKzg4WWJCbUVJZGp1UEVSV0laWTRrQUVobGo4YnF5eU1qSUN4a1pHYlZTVTFONzZzckN3OFBEVkNwVkU1VktOUVVBVkNyVk9KVks1UmNmSC84c0lTRWhENENFTWRZTHdBUUFHZ0JNb1ZEVUFQQ01NU2JnbjRtZXBCekhiWmRLcFNmMVk1bzhlYkxCR0ZVQU5yMmNoaldVZDM3Rng4Y2pKQ1FFK2ZuNWVQVG9FYlpzMllLZVBYdWFlSWJxS1NRa0JINStmb2lKaVFGUVVGbnYzNzgvUm8wYVpWQ3BzTlVLYTNaMk5yWnQyMll3Rm5mdzRNRjQ1NTEzTUg3OGVBdVBKQ1ZWM3JtNlpzMGFoSVdGaWN2ay9QZS8vd1VBSEQ5K25DcXMxUXhWV3F1d3hNUkU1T2Jtb203ZHVoZ3paZ3hHang0Tkh4OGZkTzFhTUQ5SS8vNzlVYXRXTFl3Wk13YTNidDBTSDllOWUzZWp4WjkxSGo1OENEczdPNE9yWmdxRlFsenVwblBuenVVNkljRENoUXN4ZXZSb25EbHpCa0RCR0p6UFAvL2NZRXdVSWVXdG9uSXJJQ0FBOGZIeDZObXpwNWhYQ29YQ1lIeGpWY2NZdzcxNy96UlVSa2RIdzlmWEYyUEhqaFhMR2pac2lQejhmSU9KWm5TdGJWcXR0cGV1TENJaTRuZWxVdGxNcFZMOU03TU93TWZGeFdVa0pTWGxsaUFzSVNJaTRwUlNxZHlrS3dnUEQ4OVJLcFV2OFR6ZlFGZm03ZTFkaHpHMml6RVdxQ3RMU2tyQzVjdVh4ZDh3b0tEQyt2YmJiK085OTk0VHk3UmFMWTRkTzRhSWlJZ1NoRlUxVkVSK09UczdZK2ZPblhqenpUZnh3UWNmb0VXTEZ1S1NhTldWL3VSbGYvMzFGOUxUMHcxbThaNHhZd2FtVEpsU0tlYUlzTGUzeDQ0ZE8zRHExQ2x4Q1N4bloyZXNYTGxTYkdXdFNxd3hFUk5RY2NkQ1Fpbzl1VnpPNUhJNUk2YWxwS1N3Nzc3N2ppVWxKYkV1WGJxd0RSczJpUGY1K2ZtSmYyL2Z2cDI5Ly83N1RLMVdzMVdyVm9ubGUvYnNFZitlTjI4ZWE5KytQZXZRb1FOYnVuUnB4YndCRS9idjM4L2VmUE5OZHVqUUlhdkY4S0owKzYyMTg2Y3d5cWZpcTRxNVpTdnUzNzh2L24zNzltM1d2bjE3Tm5qd1lMRXNNVEdSeWVWeTl2Nzc3NHRsZ2lDd25Kd2NwdEZveERKYnl6TmRQRmxaV2V6OCtmUHMzTGx6WXF6WHIxOW4zYnAxWStQSGp4ZkxZbUppbUZ3dVo4T0dEUlBMSGp4NHdMNzQ0Z3UyZmZ0MnNVeWowYkRzN093eSsveHRBZVZYeGRxL2Z6L3IzTGt6Ky9ycnI4V3llL2Z1TVpWS3hkUnF0Y25IMkdCK0JjbGtNb05qMko0OWU5amx5NWNaei9QbC9obGFtN1dPMzVTcjFZdXQ1WDJsUWlmWnhaZVFrR0J3ZThDQUFRYTM4L1B6aTN3T1FSQXEvTWMvSlNXRjdkcTFTN3pOOHp4TFNVbXAwQmpLbXEwbVBlVlQ2VlRXM0xJMWYvMzFGK3ZRb1FQcjNidTNXSmFXbHNia2Nqbjc1Sk5QRExiVnI1eWFZMnQ1VnB6OHlzM05GZitPakl4a3MyZlBOcWlnL3ZiYmIwd3VsN1BaczJlTFpXRmhZVXd1bDdNWk0yYUlaUThlUEdBblQ1NWtkKzdjS2ZKenNuV1VYK1VqTVRGUi9QdnUzYnRNTHBlejk5NTdyOWlQdDJaK3RXM2J0cTJQajgrOGR1M2FkZFNWeVdTeUxYUU1zeTdLMWFyUDJzZFYyeC85VDhwRXMyYk5ERzd2MzcvZjRIWnhadnpsT0s1QzF5M0x6TXpFc0dIRGtKR1JnVWFOR3FGSGp4NlFTQ1NvVjY5ZWhjVkFTRkVxWTI1WlczSnlNZ1lPSEFoWFYxZWNPSEVDUU1FU0hEelBHM1JSZEhkM056bWJjbVdZdUtZMDlDZno4ZmIyaHJlM3Q4SDl2cjYrV0xseXBjRnY0TjI3ZCtIbzZHaXdERTFvYUNoKytPRUhEQjA2Vk96eWV1TEVDZXpidHcrOWUvZEcvLzc5QVJUTUJxdjdmUzA4dVpDdG9Qd3FXOG5KeWVqZnZ6OEVRY0NGQ3hmZzZPaUlwazJiNHVMRml6YTdEL2o0K0x6Qzg3d2tPam82SGdDa1V1bEhITWZOQnVBTzRDb0FTQ1NTQll5eHNaYWVoNVF2eWxWUzNxakRPTEZaTld2V3hOU3BVOUdwVXllMGJkdlcydUVRUWtwQnE5Vmk5ZXJWOFBQekU4c2FOR2dBQndjSFBINzhHSW1KaVFBS1RtaXVYTG1DWThlT0dUemUxcGNCcVVqMTZ0WERPKys4WTFDWi9mREREL0g3Nzc4YnJOL3I3dTZPdDk5KzIyQ1NrdXZYcnlNOFBOeGdEZGc5ZS9aZzZOQ2hDQXdVaDl3aU5EUVUzMy8vdmNHRWR6azVPUVlUWDVIS0pUUTBWUHplR3pSb0FJVkNBWGQzZDl5L2YxL2NScmNlc0Mzdzh2SnkxZjB0azhtbVNpU1N2NlZTNlRKZEdjL3pRUUFDQkVFNHFpc0xEdyt2Rk92Q0VrSktyMnBlcmlZMlR4QUVrNFBzczdPemNlN2NPZlRwMHdkQXdTQitYYXNBSWFSbzVuS3JJa1ZHUnFKbHk1WndkbmFHVkNwRlJFUUUwdFBUY2ViTUdYRlIrZVBIanh1c1VRcFUzUmJVaXFEZml0R25UeC94TjFSbi9QanhlUGZkZHcxYVF4aGplT1dWVnd3dUNwNDRjUUtob2FGbzNicTFXRGxldlhvMURoOCtqSG56NW9sck1WNjllaFhKeWNsUUtCUm8xS2lSeGRpeXM3UGg0dUx5d3UreHNyTG0rNTg1Y3liT25EbUR5Wk1uWS9UbzBRQ0F0V3ZYd3M3T3ppWXFxUzFhdEhEVXJlOHFsOHNWakxHakFHNEFlQXNBT0k0N3hoaGJ4SEdjb0h0TVZGU1VFc0JuVmduWVJ1a21ZYXJvZGRhclkyNHp4c0FZTXpyTzhqeFBGMW5MR2JXMFZqRDJmSEh4bkp3Y3BLV2w0Y0dEQjdoOSt6YkN3OE54OXV4WkJBY0hHOHpXVjFhT0hqMkt0TFEwaTlzY1BIandoVjRqSWlJQ1NxV3l5TzNTMHRJd2NPQkFwS2VuRzVSMzZkSUY0OGVQeDZKRmkzRDQ4T0VYaW9WVVA1UmI1bk5MTjVOalJmamlpeTh3WnN3WWcvYzhiOTQ4SER0MkRHKysrYVpZNXVUa1JKWFVDbFMvZm4xMDZOQUI5ZXZYRjh1bVRwMktmZnYyb1ZPblRtTFpnQUVETUhYcVZJT1pTQjg5ZWdTTzQ5Q2tTUk94Yk5ldVhWaThlTEhCaktBTEZ5N0V3SUVEY2UzYU5iSHN0OTkrdzVRcFUvRGt5Wk5peGFsUUtKQ1ptUW1nWU8zSDhlUEg0OGlSSXdiZHhrdUxNWVlSSTBZZ01qSVNRTUdzelNOSGpyVDRtTE5uenlJM3QyQmk2YXlzTE15WU1jTmdlYUlMRnk0Z09qcmE3T01mUEhnQWYzOS9nMVpOUy9SYndrdEtxOVZpM3J4NTJMdDNMK0xpNGdBVVhNQ29WNjhldkx5OHhPMzAxN0t0U043ZTNtTHR4c3ZMcTZGTUpvdHhjM1A3VTFlV2taSHhGOGR4THdGNERZQWRBQ2lWeWppVlN2V1NVcW44cE1JRHJpQmxXZEdzeXZ2MmxpMWJ3UE84dUcvcnUzVHBra0hzZ2lCZzJiSmxabS9yWkdkbjQvUFBQemY0SFN2Sy9Qbno4ZU9QUHhxVVhibHl4V0JHKzhLdVhMbUNtVE5uaXArM3p0R2pSM0hvMENHRHNweWNIUHp3d3cvUWFEUkd6NU9Ua3dPRlFtSDJzMXk1Y3FYUjhrSzNidDFDMzc1OThmQmg1ZStNUUdjTUprUkhSNHRMdU9nTUdqUUk4K2JOcy9nNFFSQVFGUldGME5CUVRKczJ6ZWlFVEhmQ0lKVktZVzl2RHdjSEJ6ZzVPY0hKeVFuT3pzNXdjWEZCelpvMVVidDJiWVBXa3ZmZWU4OW9ySUNPVnFzRnovUDQ2YWVmTE1ZV0ZoWUdwVktKQlFzV21OM211KysrUS8vKy9ZdGNiSHZ6NXMwR0p6NDY4Zkh4MkxCaEF3NGNPR0IyQ1JxMVdvMVpzMlpoMEtCQmNIZDN4OFNKRThXVEdiVmFqYlMwTkVpbFV1elpzd2YvOTMvL1p6YUd1TGc0ekpvMUM5dTJiVVB0MnJXTjdpL3F1OUNYa1pHQmNlUEdZZG15WmZEMDlMVDQzc21Mb2R5eVRtN2w1K2RqNk5DaEFBQVhGeGRzMzc3ZGJBeEY1VlppWWlMV3IxK1BhOWV1SVRjM0Z6VnExSUMvdno5bXpwd0pvR0F0eE1qSVNOU3ZYOThndHhvMGFHRDBYT1RGbFRhbjlML0h2THc4dEd2WERnc1dMRURuenAzeHh4OS93Ti9mMzJCN3hoZ21USmhnVk5tWk1XTUd3c1BEc1dQSERwdzhlUklhalFZTEZ5NkVnNE1ERGg0OGlGV3JWaUU3T3h0ang0NkZ2YjA5OHZMeTBLUkpFeVFtSm1MVnFsVjQvZlhYQVFDblQ1K0dXcTAycUp6YTI5dGovdno1K082Nzd4QWNISXhObXpaQkVBUjA2OWF0V09NdmMzTnpjZm55WmJFVit2cjE2M2p3NEFGYXQyNE5BTkJvTk9JNnBEcDM3dHd4R0I5OC9mcDFCQVVGWWQyNmRYQjFkVVdkT25Xd1lzVUtyRml4QW9tSmlmajY2Njh4ZXZSb3MwTllHalZxaExmZWVndWhvYUVZTVdLRTBmMVhybHpCMmJObjhmRGhROFRIeDhQZDNSMDdkKzVFKy9idDBiQmhRNE50VTFKU2NQWHFWYlB2OS9MbHl6aHg0Z1J1M0xpQmtKQVFOR25TUkx4Z1ZKRzlMMXEyYlBtU2s1TlRpNmlvcUQrZUYwbGtNbGtjeDNGTnZieThhc1RHeHFwalkyT1Q1WEw1dndBNHRHM2IxajA2T2pvOUxpNHVRNkZRTkZjcWxZbUZuckxjSjM0cGJSNTkvLzMzT0hic0dESXlNdkRhYTY5aHpwdzVhTnUyTGNMRHd4RVRFNE8wdERROGZ2d1lLU2twWXMrRVJZc1dHUnlIUHYzMFU3SGlxbGFyMGJselo3aTZ1aHE4VGxaV2xrRlpWbGFXd1hqLy8vM3ZmNWc3ZDI2VjNiY0JZT1BHalJnMmJCaSsrZVliTkduU0JQUG56eGVYWC9ycnI3K3dZY01HYk5xMENUVnIxZ1JqREFjUEhoU1B5NFZ2NjhxV0xsMktwMCtmd3NQREE2dFhyelo3Z1Rrc0xBeEFRWTZGaElTZ1diTm1ZcnhkdTNaRmVIZzRIajU4aUE4KytFQjhUTmV1WFRGcDBpUUFnRnd1UjFCUUVLWk1tWUtBZ0FCSUpCSmtaR1JnMDZaTldMZHVuY0ZyMmRuWjRkcTFhMWl5WkFuKy9lOS9XL3hNOU8zWnN3ZkJ3Y0dJalkwVnkvejkvUkVjSEl4bno1NFpyRms4WmNvVXRHL2Z2dGpQYlN1bzBtckJ4WXNYVWFOR2pXSnYzNnRYTDNBY2g4ZVBINXRjNUY0UUJCdytmTmlnKzRBZ0NKZzBhUkxXckZsVEpqRURCVmVxNjlTcFkvSStQejgvcEtlbmkvZW5wYVVaWE9XN2Z2MjYwVlVmYzY5aDdxU2hkKy9lQnJkemMzTVJIaDZPM054Y3pKNDlHeDRlSHZqa2s0S0xwaHMzYmtSMGREVGF0bTJMcmwyN0lpUWtCSGw1ZVFickZSWW1DQUlXTGx5STZkT25tenlwQm9yK0x2UzV1Ym5ocTYrK3dvSUZDN0Jueng2cmQ2MnNEaWkzTEw5R1dlV1dUdGV1WFJFVUZBUUFadGZHQTRxWFcrZlBuMGY3OXUweGYvNThYTHQyRGJObXpjTEJnd2ZGU3VzYmI3eUIwTkJRTVk4b3R5cEdTWE5LLzN2VWFyVll2SGd4NXMrZmorM2J0MlA2OU9tWVBuMjYwV01VQ2dWT25qeUp1blhyR3QwM2F0UW9ORzNhRkV1V0xFRndjREJjWFYyeGZmdDIxS2xUQjc2K3Z2ajg4OCt4Wk1rU0RCbzBDUHYyN2NPalI0L3c4T0ZEVEp4WXNHUnVUazRPQkVFQXgzSG8wNmNQT0k0VHk5YXZYdzkzZDNjNE9UbmgxMTkvQlZEUXhUVTFOUlgrL3Y3SXlNaUFrNU9UUVJkcG51ZlJzV05IZ3hoLy92bG5mUHp4eDJZbmhEbDM3aHptelp1SG9LQWdzVlY1K3ZUcFdMaHdJZTdmdjQ5bXpacGgrdlRwMkxGakIzaWV4K25UcHpGcDBpUU1IejRjQUJBVkZZWFBQLy9jNkhrRlFVQm9hQ2dDQWdLTTd0dXhZd2Q4ZlgyeGVQRmluRHAxU296Tnlja0pSNDRjTWRoV2Y0d3lVTkJDdDIzYk5tellzQUZBUWU0QndPVEprOUd0V3plc1hMa1NqeDgveHIvKzlTK1Q3N2NzK1BqNDlKWklKQjc1K2ZrL3hjYkdaZ0dBaTR2TExZN2o2clJwMDZaaFRFeE1NZ0NCNHpnN0FQa0FHZ0pJQk1CNG5uOURLcFhlam82T0ZwdVV3c1BEQzFkWUsxUko4OGpiMnh2anhvMER4M0ZZdTNZdFpzeVlnWkNRRUdpMVd0aloyY0hUMHhONzl1ekJMNy84Z3JwMTY2SldyVm9BQ25xV1hiNTgyZVJ6U2lRU25EOS9Ycnl0MjVmMXl3cXZ5VnJWOXUzQ3BGS3BlUHpZdEdrVFZxNWNpWlNVRkhIZkhqVnFGR0ppWW5EdTNEbjg4TU1QNHVOMHcxSDBiNTgrZlJvU2lRUnIxcXhCZEhRMGR1ellBUWNIQjh5WU1RTXpac3d3RzhQZHUzZXhiTmt5QkFVRklUTXpFNWN2WDhiRWlSTng4T0JCc1pLL2MrZE9MRnEweU9CWU4zRGdRT1RtNWtLcjFTSTdPMXNjdXBHWGw0ZTh2RHhNbURBQlFNR1FHUUJ3ZEhURTZ0V3JNWHo0Y0lTRWhLQlhyMTdHd2VnUkJBRWJOMjdFcVZPbjhPdXZ2MkxuenAyWVAzOCtPSTdEMUtsVDBicDFhd1FIQjJQdDJyWG8xcTFicFY2bm1DcXRaZWcvLy9rUE5CcU4wZFU2ZmJ0Mzc4YXVYYnNNeWxKU1VveXVhdXQyM3RJS0NRa3gyYmMrSnljSDNicDF3NmxUcDhRZndqLysrQU5Ycmx3QlVQQmpJSlZLOGMwMzMwQ3RWaHM5M3NIQkFjSEJ3UUQrdWZKa2lmNkp3ODZkTzFHdlhqM01talVMYytiTVFlM2F0UkVhR29xMHREVFVyMS9mb0RVb0p5Y0hRNGNPRlUrMDlWMjRjQUVjeDZGYnQyNW1YN2M0MzRVK1gxOWZ1THE2NHN5Wk13WVR4aERiUUxsbHJLamMwdTlPWEJhNTllelpNOHllUFJ1Wm1abmk1L3pHRzIrZ1Y2OWVDQWtKRVZzT0NsZE1LYmRzMDBjZmZXVHdYWDMwMFVlWU5HblNDNDJKdm5QbkRucjE2Z1ZYVjFkRVJVWGh5SkVqeU03T3hvMGJOekJ1M0Roa1pXWGg4ZVBIWUl6aDhPSERxRmV2bm5naXZubnpadno5OTk4NGNlSUVqaDQ5aXBvMWEyTGd3SUc0ZS9jdVhGMWQwYXBWS3dBRmVRNEF3Y0hCYU5pd0lmejkvVEZseWhURXhNVGdwNTkrUXBzMmJRQUFHelpzZ0V3bVEycHFLaG8zYm96WTJGaUVoWVdKSjVDRkx3ekZ4TVJnd1lJRm1EZHZubmhTMzcxN2R6SFgvL2pqRDRQdGRia0tBQUVCQWVCNUh1ZlBuemZJM1E0ZE91REVpUk5tTDNUcHRHalJBc3VXTFN2VzdLckFQOTM5OC9MeXdCaEQ1ODZkWVdkbkI4WVlPSTdEb2tXTHhHMURRa0l3WWNJRWZQenh4OFY2YnAyLy92b0x5Y25Ka012bFlpVnV6cHc1aUl5TXhPYk5tOFh0SkJMSjl3QThIUjBkejZCZ0xDb0FSQU53ZFhSMGRBV1FEQUM1dWJtZGJ0eTRrUXhBSEpzYUdSbjVUNU5RSmFYL20rYnY3eTkyWmZmMTlZV3ZyeThBWU5teVpRWXRuR1V0TmpZV2x5NWR3dUxGaTAzZVh4bjM3Y0owNDBqMWorZUY5KzFWcTFhQjR6ajA2OWRQUEQ2ZU9YTUdBSXh1TDF1MkRGZXVYTUhtelpzUkZoYUdldlhxV1R5bkJBcU80Wk1tVGNMRml4Y3hhTkFnL085Ly8wTkdSZ2FTazVNeGZmcDBOR2pRQUhsNWVZaUppVEdZTEM4bEpjWG9tSzVRS0F3dWFoZCszNDBhTmNLV0xWdlFva1dMb2o0eVNDUVNlSGg0SURBd0VKTW1UY0t6WjgvRWM2WDgvSHc4ZmZvVW8wZVBoa2FqUVh4OFBGVmFTWUZXclZwWjdQOFBBQjk4OElIQndVT1hTS1pPcEwvODhrczhmZm9Vang4L1J1UEdqVTArWDNaMk51TGk0akJtekJnTUhEZ1FmZnYyeGRpeFk0czFYb1hqT0l3ZE94Wi8vLzIzK01Nelk4WU14TWZISXlrcHllUlZRTjNWc0xsejV4YjUvRUJCTXMyYU5Rc0FNSExrU0RnNU9XSC8vdjF3Y1hIQm5EbHo4UExMTDJQRGhnMFlPM1lzMXE1ZGE5QWFaT3FrR2lpWUtNUlNTeXhRdk8raXNIZmZmUmVuVHAyaUUyc2JSTGxscktqYzBsZTRwYlUwdVZXalJnMUVSMGNqTHk4UHNiR3g4UEx5Z3JPek03cDI3WXFyVjY5YXJPaFFidG1ld3Q5WFdsb2EzTjNkRGNvLy92aGpiTml3UVd3ZEtzclZxMWZGZmUrMTExN0Q1czJiTVd6WU1CdzVjZ1QrL3Y3aUJaeWVQWHNhNWQzNDhlTUJRRndDQ1FEMjdkdUhqaDA3R3B5NDllblRCL2Z1M2NPMWE5ZncrKysvNCtEQmcrTDRyb2tUSjRyeFoyZG5nekVtL3E4N29mM3FxNi93eXkrL0dBd0Y2ZGl4SSt6dDdURmx5aFQwN2RzWEsxZXV4TE5uejVDWm1ZbHIxNjdCenM0T3AwK2ZSbTV1THJwMzd5NTIwYjk1dU1XcTJBQUFJQUJKUkVGVTh5WUVRY0Nycjc0cXRuSm1aMmVMclVLQ0lCVFphcmRxMVNxRWhZWGgyYk5uNGlSWCsvZnZSMTVlSHZyMjdTdHVweHV6Zi8zNmRmRUUrT0RCZzNCMmRrYVBIajBBRkl3eEhETm1ETTZlUFFzQXVIMzdOakl5TXNRdTJBQnc3Tmd4SkNVbFlmRGd3UWEvVFVxbEVoczNiaFEvbHlWTGx1REdqUnNJREF3VXU1dytmUGdRS1NrcEJtUDRHV1A3QWJpcjFlcHNYWmxLcGVwUitIM2V1SEdqOGcrb000TXhodVRrWk96ZXZSdERoZ3lCUkNMQnNHSERrSnFhQ3A3bm9WYXJEVnI4ZEJVbmN3UkJNR29oQkl4YkRYV3Z2V3JWS2dBRmVWVjRmT3lWSzFjd1k4WU1USm8weVdCL0t0eTkySkxDcmJvYWphWk05MjBBNGpoTWN4ZHNueng1Z2lGRGhsajg3UFNQelVXTmdmZjA5TVRubjMrT2pJd01yRjY5V3Z3TUxkRjExWjA1Y3liQ3c4TXhldlJvZlBaWndYeGc1ODZkRTdkYnNXSUZzck96RGVabU1UVTBTTDhzTHk5UC9Ec3JLd3RhclJiMTY5Y3Y5Z1ZFWFMrc2xKUVVpeGZtQzEvRXIyeW8wbXBCdDI3ZDRPcnFpaTVkdW1EV3JGbG11OHVWUkVrbVAvaisrKzlML1B4NWVYazRjT0JBa1JQTzlPelpVL3k3UzVjdTRtMVBUMDk0ZW5waTZkS2xGaCsvZHUxYXJGMjcxcWpjMUJWc29PQkV3OVhWRlZsWldkaStmVHYyN3QwTG9HQVFlcU5HalJBVUZHVFFHbVJKVEV4TXNiWXJLUzh2TC96ODg4OWwvcnpFR09XV2VXV1ZXL281VXByY0Nnd014TmF0VzdGKy9YcDRlWG5CM3Q0ZVc3WnN3Y3N2dnl4K1gxcXRGcnQyN2NLZ1FZTXNQaS9sVnZsN2tad3k5ejNldUhHajJFdmRwS1dsSVRJeVV1d21EaGl2MDFoU3VibTVrRXFsQnZ2OW1ERmprSnljakNOSGp1RDA2ZE5tSzlTWEwxL0d3NGNQMGFCQkEremF0UXRhclJhTU1YaDdleHVNRFdTTWdlZDVUSnc0VWV3S2VlM2FOY1RIeDZOSGp4N1FhclhvMmJNbk1qTXpJUWdDWEYxZHhSTjlYZG5ldlh2RmsvQXhZOFlnTGk0TzI3WnRBMURRRXFkV3E4SHpQQndjSE1USHRtdlhEbzhlUGNLMzMzNkxOOTU0QTFPblRvVzN0emYrL3Z0dkpDUWtZUG55NVhqMzNYY3haODRjL1BYWFgramF0U3NDQXdPeGMrZE8vUFRUVDdoMTZ4YldyMStQbGkxYkFpaFkrdWpXclZ1UVNDUmlpK3VTSlV0dzgrWk5nNHJucmwyN2NQUG1UWFRyMWsyc3RENTc5a3lzcE91OC92cnJxRldybHNIOEFRc1dMSUNMaTR2QitIU1ZTbVY1MEdjbFU5STh1bkxsaXRodHRsdTNicGc2ZFNvQWlML0RnWUdCK09HSEg0cXNxT3FUU0NRRzJ4ZHVKUVQrcVVqcTltMXpac3lZZ2Rtelp4dFZFdnYyN1N2dTIrWk1uVG9WL2Z2M04zcHNmbjQrQUppOUNQbnp6ei9EdzhNRE0yZk9GUGR0L2Q4QzNiNnRMeVFreEd3Y1FNRVNpRmxaV2VLK3JXL3IxcTNZdVhNbjFHcTFlRUc0cUI0alE0Y09SVzV1TGlaT25JZ0pFeWFnUTRjT1JxMmRoWSs1WVdGaE9IWHFGUDc5NzM4ak5EUVV2cjYrWXMrUHdnby9WK0doUVFxRndxQk1mL3VsUzVjaUxpNE9kKy9leGRXclZ4RVlHR2cwdDBiaDcwUzNiNlNucCtQVFR6ODErNzRyTzZxMG12RDY2Ni9qMHFWTHNMZTNSMXhjSEpZc1dZSkZpeFlaelJaV0VvSlEwQ05HSXBHZ1E0Y09lT21sbDhUNzZ0ZXZMMTc5U0VsSk1icFMxcmx6WjRPQjhMb3hvRG9QSGp3UXh3YzRPVG5oMUtsVGVQYnNHWGllTitxNm9kK0ZVV2Zmdm4wR1YySjFMRTBhRXhZV2hweWNIRHg3OWd3dnYveXl3WE5iNnRxNFpzMGFQSG55QkgvODhRZmVmdnR0Z3hZZi9kYWdYMzc1eGV4enBLU2ttSnlzNWtYVnIxOGZqeDgvTHZQbkpmK2czQ3BRWHJtVmtaRWhYdjErMGR6S3pzNUdSa1lHTm16WWdQLys5NzhBSUo3NDZxeFlzUUlTaWNSZ2pWQlRLTGZLVDFua1ZIRy9SOEQ0WkduNTh1VjQ2NjIzY1B6NGNRaUNJSjZjNmxwV25qMTdocUZEaCtMSmt5ZmlCWkZuejU2SnIydnFaRlUzcHBVeEJyVmFMWTdEUG56NE1HclZxb1drcENRd3hveVc5U25zMTE5L1JhMWF0WERzMkRFc1hib1V3NFlOdzdwMTYxQ3paazNjdTNkUGJIM2R1bldyUVhlK1diTm1JVFUxRmQyNmRZT2pveVBPbkRtRFRaczI0ZUhEaDVnMGFSS2NuWjJ4ZnYxNmhJYUdvazZkT3FoUm93YVdMRmtDb0dBOG1xT2pJekl5TXRDNGNXTWNQbndZbjN6eUNmNzg4MDlzM2JvVnI3LytPanAzN293blQ1NGdJU0VCR28wR0owK2VoRVFpd2NXTEYvSDA2Vk94eFhqRmloWGlqS2labVpsd2RIUkU1ODZkY2Z6NGNUeDU4Z1NqUm8xQ2ZuNCtuSjJka1orZkQ0N2o0T1RraExTME5OU3RXeGVlbnA2b1VhTUduSnljREQ3YmJ0MjZHWXhMMW5YZjFLK2dtWnFBcURoZEZTdXIwdWFScjY4dnJsMjdob1NFQkN4ZXZCaExsaXpCTjk5OEE2RGdZdENSSTBkZ1oyZUhiNzc1Qm1QR2pCRi8wODNoZVI3Mjl2YkZqbHQvMzlhMTl1bjJiYUJnZ2liOW1hTjFkUHRyNGNwMFZsWVcxcTlmai9qNGVIRldjZDIyT2lrcEtlSytYVmpuenAwTldtQjErL2FLRlN2dzZhZWZpcjh4R3pac1FGSlNrc0dNNUVEQi9CVzZDcHgrcFZFM29hSnUzOVkzZHV4WWpCMDdGcDA3ZDBaeWNyTFk0MG9RQktOS3VlNzJzV1BITUhQbVROeTVjd2VEQncrR2c0T0R5UzY4UjQ0Y01jaUxmLy83M3poLy9qejY5dTJMTjk1NEE4MmJOeGZ2aTQrUHgrKy8vMjcwbVpUVXlwVXJ4ZGNIQ25wUzZXYUMxcDBMSERseXBFUmpyNnNLcXJTYVlHZG5KMTROOWZUMHhLUkprekI5K25RSWdnREdtTUhrRGgwN2RqU1k4TVNjdkx3OGd3T0hmdk45WUdDZ21HU0Z1MkdVMXVIRGg3Rjc5MjZzV2JQRzZFU3pNSE90SktZbWpkRWZMQjhXRm9hMWE5ZmkyTEZqeFlvcEpDUUVpWW1KeU0vUHg5eTVjM0hnd0FHejYvdDkrT0dIWnAvSDFKVTJVamxRYmhVb2o5d3F2TXlOT2FaeVN4QUVyRnUzRGp6UGk3azFmUGh3OU9qUncreUo2ZzgvL0FDVlNvVXRXN1lVZTd3U0tYc3ZtbE1sL1I2UEhEbGljaUttQ3hjdUdIWDVWYXZWcUZ1M0xvS0NndUR2N3k5ZU9OR2RPTTZkTzllb083eENvUkRIdE9wNzQ0MDN4Sk41aFVLQjY5ZXZXNHpUMTlkWFBLbmJzR0VEM04zZEFSUzBDUC80NDQ4SUNRa1JXNHA4Zkh3TUhtdHF6SmV1RzZCV3EwWHYzcjB4Y3VSSW5EaHh3cWcxWitmT25RQ0FBd2NPaUsyZ216WnRna2FqZ1l1TEN6UWFEZFJxTlpZdlh3Nk80K0RzN0l3N2QrNmdaczJhR0RWcUZFNmVQSWx2di8wV0F3WU1BRkNRbThIQndmalh2LzRsenBUNjNudnZRUkFFMUs1ZEc3Nit2amg1OHFUNFhqLysrR01rSmlhaWJ0MjZXTGh3b2RIN01KWC9oV2R5clk1ZUpJOGtFZ21hTjIrT3p6NzdERjkrK1NXV0xWc0dpVVNDZmZ2MndkZlhGM2Z2M29XSGh3ZEdqeDZOalJzM3dzUER3MndjK2ZuNVVLdlZKbHRBVFpVVnRXK2JxckNhbzlWcU1YRGdRSXdjT1JLelpzMHkyMUtwVzRlN01OMityY3ZkdExRMGNkL3UwS0VERml4WWdJTUhENHJIR0lWQ2dmMzc5eHQxVWRaVkhuVVR2NW5hdDgxcDBLQUJUcDA2aFlzWEwyTHIxcTNZc1dNSGdIOWFxM1VYbFNkT25GamtlTnlpMUtwVkM0R0JnZUp0UzExdlRkMm5YNmJmUGZoRnVMdTdtNXdVeTFJY2xRbFZXb3RCclZiRDBkRlJUT0RTckttVmxwWm1Na0VFUWNDUFAvNW9jWktFK3ZYckcreUVmZnYyTmJwZDJDZWZmQUluSnlkOCt1bW5XTFZxbGNFNmZHVWxOallXY3JuY3FMenc3S1JmZlBFRkJnd1lnRWVQSG1INTh1VjQvLzMzTVdYS0ZCdzdkZ3duVDU0VXR5dmNoZEhjdUx1WFhub0pUNTQ4S1hKQis1SktUVTAxYUtVajVZOXl5N1RTNU5iY3VYUEYvTm15WlV1SmNpc3hNVkU4MlU1SVNFQ2pSbzFRcTFZdHMxMHYxNjlmajdDd01BUUVCQlRyd0UrNVZYRktrbE1sL1I0dFdiSmtpZEhzb2hrWkdXVjJRVU9qMFJoY25MSWtOemRYN01vTFFEeXBCd3BhYk56YzNMQjM3MTQ0T1RuaHQ5OStNM2hzYkd3c3JseTVBbmQzZDVQZDlJR0MxcWlBZ0FDamswUDkyVjBQSGp5SXdZTUhBNEJCaThqang0OWhiMjh2dHRCOCsrMjM4UGYzeCtiTm05Ry9mMzk4OU5GSG1EdDNMcHljbk1SbE1iNzY2aXZ4OFljT0hiTDRYWGw2ZWlJbUpnWXltY3ppWjBRc0srMnhTVGVlK2ZIang5aStmVHQyN2RxRm9LQWdmUGpoaCtKeVVKYUdTbVJrWk1EVDA5TmdVc0hDRlM3Z240dXcxdDYzOVQxNzlnejI5dmJpL2g0UUVBQi9mMzlzM2JvVmZuNStlUHZ0dHpGbnpoemN2SGxUZkl5dVJ3WmcrbUt1dnBMczJ5RWhJZUpZYjFPR0RoMks3dDI3RjlrdDJaTDA5SFNEdFhETlhUais4Y2NmalM2YUt4UUtnd3ZzWmJWV2IzcDZlckY2ekZSV1ZHazE0Y3laTS9EMDlFVERoZzF4NDhZTi9PYy8veWx5ZmNXaUpDWW1HbldEQUFvT1lFV05tVWhMU3pQb28vN2t5Uk9EMitZRzBnOFpNZ1ExYXRUQW8wZVBTaHl2ZzRPRHlSTjIzUW1JVnF2RnFWT25VTGR1WGVUazVCZ2NsUFYvM0hUMFozNTFkSFRFUng5OUJBQVlOMjZjdUkxK0YwWkxXcmR1amRqWVdMTnJoNVZXYkd5c3lhNmNwT3hRYnBWOWJnRXdtbFY1M0xoeFJlYlcvZnYzMGJCaFE5aloyZUdWVjE3QjdObXpjZmJzV2R5OWUxZWNWTWFVVFpzMjRmejU4OWk4ZVhPeEt6cVVXK1dudERsVm11L1JFbE90ZFhmdTNFRmFXcHJaN3NHVzZOYnNkbkZ4Z1ZLcFJPM2F0U0dSU0N3dTJhUXpkdXhZMUt4WjAyUkxrYk96c3pqdVVMZU9zYjZFaEFSY3VuUUpXN2R1RlZzNzllblcwVFNYaTBCQmI0elUxRlNUazVxbHBxWWEvQzY1dWJraEtTa0ptWm1aMkxoeEkyYk5tb1h2dnZ0TzdGRmtyalhLblBidDIrUEFnUVBpMGxlLy8vNDdYRnhjMEs1ZHUySTl2cm9xVFI3Rng4Zmo5dTNiZU91dHQ1Q2VubzR0VzdhSXJhR0xGaTNDa0NGRERGb0ZSNDRjYVhLZjBuZi8vbjJ6a3dNV3hkL2ZYNno4Mk1xK1BXREFBR3pkdWhWQVFZdjBkOTk5Sjk1Zlh2djI2ZE9uRVIwZGJYR04zYmZlZXF0WXIybUp1N3U3d1ZoVFU2Mllsc1lNbTdwdnhJZ1I0dnZUaVkyTnhkT25UOUdsUzVjaVkvcnBwNTh3ZWZKa2d3c2NPdDI3ZDdmWUNsc1pVS1hWaE9qb2FDeFpzZ1E1T1Rtb1g3OCsrdlhySjg1c2FJbitsUlQ5cm43aDRlRUlEdzhYdTJsTW5qeFp2TytYWDM1QmZuNCtKazZjaUxGanh4cXNRWm1WbFlVdnYveXl5QzZJRFJvMHdLZWZmbXB5Wnl3ODVpY3hNYkZZVjc0dC9XZ0JCWVAvVzdkdWplYk5tMlA0OE9FWU5XcVV3WmdnZmZmdTNjUEVpUk14YytaTWd4T093aFBERkc0TnFsbXpwdmhqcDY5bno1NElDZ29TSjgwd3hkSjNZYzZwVTZjd1pNZ1FzL2VURjBlNVZiYTVwZEZvWUdkblozUnlYbFJ1WldSa0lDMHREWU1IRHhabklCNDZkQ2pjM053UUZCUmtzRUI2WWJyUG92QUI5L0xseTJiZlArVlcrU2x0VHBYbWV5d08zWDdXckZrelhMaHdBWU1HRGNJWFgzeGhzbnV3SlJjdVhNRHExYXVoVnF2aDV1YUdMNzc0QW9EcC9HR01HWXgvMDErTDBoSmRkOXRIang2aFljT0dZSXpoNnRXckw3UTh5WlVyVjdCeTVVcXNXclVLRGc0T1VLdlZTRTFOUmQyNmRXRm5aNGVqUjQraVdiTm00dllUSjA3RXJWdTNFQlFVWk5DendkSVFtTXpNVER4NDhBRDM3OThIVU5CYSsvRGhReVFrSkNBd01CRExseTlIVEV3TTJyUnBnNUNRRURSdjNwd3FyVVVvVFI0NU96dUw2M0xXcUZFRGZuNSsrUExMTHdFVUhLZE1uYVBvWnA0MnQwWnJSRVJFaWJyMG1tTXIrM1pKaDNLVlp0OSs5ZFZYc1dMRkNtaTFXZ1FIQitQa3laUDQ4Y2NmNGVMaVV1TDNtSk9UQXljbkovR0N0S1VLZFZwYW1rRlBMdjFXYngxVGxVZWc0SnpHM0gwQXhHWHhGaTFhaExpNE9JTmxyRXpSSGJNWlk4akp5VEY1RE0vSnlSR1hSUm8yYkJqNjkrOXY4VGx0RVZWYVRaZzJiUnFtVFp0VzRzZVpxeENwMVdvY1AzNWNIQmp2NysrUHc0Y1A0OENCQTdDenM4UGh3NGNSRVJHQmxTdFhvbGF0V3ZEMjlvWmNMaGV2QnB0aWFyYTRYMy85MVdTWGpTZFBucUIvLy81d2RIUkVYbDZlMFZXY3dvcTZ1bGl6Wmsxa1pHUmcrL2J0cUZ1M0x0cTFhNGVnb0NCczNMZ1JEZzRPNG5nZ2p1UEVhY3lCZ2tscDlDdXRoVnQraXR2UzZ1Zm5oNENBQUlTSGg1c2RwMWpTcmhaS3BSSnBhV20wSkVjNW85d3ErOXphdlh1MzBmaWlvbkxyeG8wYitQampqNDFhMkNpM0twK3l6aW5BOENKUjRWaytDOS9XbGExWXNRTGp4NDhYV3h1U2s1TXhkT2hRY1JaZG9DQmZCVUV3T0M2WTA3OS8veEtkVlBYdTNSdVptWm5nT0E1MTZ0UXh1MmFsUGxkWFYvVHYzOTlnL09qTEw3K01OV3ZXR0cyYmxwWUdWMWRYUEh6NDBHdzNaWlZLaGVuVHAyUHUzTG5peGJXOHZEd01HREJBZk04dnZmUVNPbmJzaUw1OSsrTFFvVU93czdORHExYXQ0T2JtaHM4Kyt3eFJVVkZHc1JlKzROTzhlWE9FaDRmRHc4TUQvZnYzeHl1dnZJS2VQWHVpV2JObWFOQ2dBVWFPSElrNWMrWmczcng1dUhyMTZndjNacWtPU3BOSEw3LzhzdG1KN1lwYUYvZkpreWZJemMzRi9mdjNEWHJaSEQxNkZPdlhyemY1R04xTTErbnA2WkJJSkVZVlF2MWxWNnkxYitzbUVRS01MN3lVMTc3OTIyKy9RYTFXWSsvZXZkaTZkU3Z1M2J1SENSTW13TTdPRGxLcEZGS3BGRnF0RmcwYU5JQ2ZueCthTld1R3paczNtK3lKOGMwMzM0aGRobjE5ZlkzRzF1dGJ1M2F0d1VYMG5Kd2NxTlZxcEtlbm01enB2eVNpbzZOUm8wWU5lSGw1WWVuU3BVVXVmYk43OTI0OGZ2d1lBUUVCZVB2dHQwM09JTnk5ZTNlenN4MlRDaUNYeTVsY0xtZTI3czZkTzJ6S2xDa3NNek9UOWV2WGovbjUrYkc1YytleWl4Y3ZNa0VReE8xNG5tZEJRVUdzZCsvZUxDMHRyVXhqeU0vUFovbjUrWXpuZWJQYmRPclVxZGpQZGYvK2ZZdmI4RHpQdEZvdDQzbGVmRjhaR1JtTU1jYUNnNE5OUGlZb0tLaFlyODhZWTFGUlVXem8wS0VzT3p1NzJJOHhKenM3bXcwWk1vUkZSa2ErOEhNVmgyNi90WGIrRkZaWjhra2Y1WmJoYTVyTHJWMjdkckVGQ3hZWWxHVm1acHJjdGpMbmxqNWJ5N1BLbUY4djR2cjE2MnoxNnRYaTdWbXpackd3c0REbTcrL1B2dm5tRzdPUE8zejRNRk9yMWFWNlRaN25MVDQyT0RpNDFNODljT0JBMXFGREI5YTFhMWYyMy8vKzErenIzNzU5MitSOWVYbDVMQ3NyaTJtMVd2YmhoeDh5dVZ6T0FnTUR4ZnNMNTZjbEdvM0c0djA4ejdQdnYvK2UrZnI2c3FGRGh4YTVmV25ZV240QnRwdGpwbjcvVDV3NHdYcjA2TUg4L1B6RS9Ta3lNcEo5OXRsblJ0dnlQTSs2ZE9uQ3RGb3Q4L1gxWlFxRmdrMmJOczFnRzF2WXQvV1B1ZnJLZTk4MmQvelZhclVzTnplWFpXWm1zc3pNVEphVmxjV3lzN01OUHFmcjE2OGJQRmFqMGJDY25CeVduNTl2OHZYZmZQTk5zN0h0M3IyYitmbjVzZDY5ZXhkNVB2dmxsMTlhdko4eFp2SmNSYVBSc0YyN2RobDlUbHF0bHMyZlA1L3QzcjNiN0xuSXpKa3ppM3pOb2xnNzd5djFGS3k2RDY2c0JqQ1hKOTJhVVZsWldRWnJ4Rm5hdHJJenQ2NWtXY25KeVlHRGc0UEJPbktsb2RWcW9WYXJLMno2Y0YwcmhsS3B0S244cTB6NXBLODY1bFpKTU1Zd2ZQaHd4TVhGWWZEZ3dVYXp0WnBTV1hOTG42M2xXV1hOcjlMU1g0cXF1b3VQajBkeWNyTFlLblA3OW0zd1BJOVdyVnFWNjB6NEdvMEdVcW0wWEY3RDF2SUxxQm81VnRSeGpERUdyVlpib21WeHFxTHkzTGVKZWRiT2V6cWFWQkRkZ2J1b2sycjliU3V6Mjdkdm8xKy9ma1dPMzNzUk5XclVlT0dUYXFCZ3RyL3F1TjVWVlZIZGNxdWtPSTdEMHFWTDBicDFhMHlhTktsWWo2SGNJaTlLSXBGVXkzd3I3UFRwMC9qZ2d3K3dZc1VLc2F4bHk1Wm8zYnAxdVo5dzI5dmIwMGw5SlZQVWNZempPSk1WVm9WQ1VXYkx1bFVHdEc5WFQzUkVJZVhpdDk5K1EzcDZPaTVjdUdEdFVBaXBkakl6TS9IMTExK0x0ejA5UGZIVFR6K0prNEFRUWlwR2p4NDk0T0hoZ1o0OWU1b2NMMDhJSWFSNGFDSW1VaTYrK3VvcnRHelpFcjE2OWJKMktJUlVLNElnWU1TSUVVaE1USVNqb3lNV0xsd0l3UElzaUlTUXNxRldxekZ2M2p3TUh6NGM3ZHUzaDFRcXhjOC8vMXp0dTNPUzhsV1p1MFFUVWx6VTBrcktUYjkrL2VoQVRVZ0ZrMGdrV0xseUpieTh2REI5K25ScmgwTkl0Ykp2M3o2Y1BYc1d5NVl0RTh2b09FZ0lJUytPS3Eya3pHaTFXa3ljT0JFaElTRmd6S1ltRlNTa3lqdDQ4S0Q0OTJ1dnZZWWRPM1pZbks2ZkVGTDJoZ3daZ2o1OStwaGMyNWtRUWtqcFVhV1ZsSmt6Wjg3ZzZ0V3IyTGh4STQzZElhUUNyVjY5R3N1V0xSTzdBZ1BWYzlJcFFpcGFRa0lDK3ZUcGc0aUlDQUFGazQ4dFhib1VEUm8wc0hKa3BEcXBiaE14a2VxSnhyU1NNdlB1dSs4aU56Y1g5ZXJWbys1UWhGU2dmdjM2SVRnNEdQNysvdFlPaFpCcTVjU0pFM2owNkJIV3IxK1BMVnUyV0RzY1FnaXBzaXIxZk5HMnRyQTFJU1ZoUyt2YkFaUlBsUjFqakpZQU1NRlc4b3p5cTJxcnJ2bG5LL2tGVUk0UlVsRm9uZFpTWUl4ZHRYWU1oSlJTakxVREtJenlxWEtyamlmTXhXQXplVWI1VmJWVjAveXptZndDS01jSXFTQld5L3RxK1N0TGlxYTdZbG5VMVJTRlFtSFBHSXNHNENrSXdxaUlpSWlmS2lSQVFpcXA0dVpXRWMvUkRjQUZBR3FOUnRNNk9qbzZ2cXppSThTV2xFVytsQ1daVExhUTQ3Z2xqTEZ3bFVyVjN0cnhFRkpaMlZwdUU5dFhxVnRhaWMzNEg0Q3dpSWlJUUdzSFFraDFvRlFxTC9JOEwyZU12VXNWVmtJcVRtWm01bmNBbGpERy9Ld2RDeUU2Y3JtY1VmZG9VdFhSUkV6a2hZU0hoMnNBckgzK2p4QlNqbHEwYU9FWUZ4ZVhEd0NSa1pFcWE4ZERTSFhnNCtNelVoQ0U4S2lvcUpqbitiZlkyakVSUWtoMVF5MnRwTlI4Zkh4cVd6c0dRcW9MYjI5dkR6YzN0MlM1WEU0WGlBaXBJSEs1ZkpoRUl0a3FsVXJQeW1TeWV0YU9oeEJUbEVvbFI5MXNTVlZIbFZaU1dsS080NjdJWkxLUVZxMWExYlYyTUlSVWRYWjJkbklBdFJoakxVSHpFUkJTSVRJeU1nNHl4azRMZ3JCWXBWS2xXanNlUWdpcHJxaDdNQ2tWYjIvdlZoekhOUVRnZFBQbXpYUnJ4ME5JVmFkU3FmYkpaTElPYXJYNkpnQWF1MFJJT1dyWnN1Vkx0Mi9mZnZ5OE8zQS9BQnByeDBRSUlkVVp0YlNTVW9tS2lvckp6czV1b3RWcWh3SVFyQjBQSVZXWW5lNFBsVXAxUFRZMk5zdWF3UkJTMWNubDh1OWNYRnorVkNnVUx6OHZvZ29yc1drMEVST3BEcWlsbFpUYXJWdTNNZ0Zjc1hZY2hGUlZQajQrdFRtT2krVTQ3b0JTcVp3Q2FtRWxwTHpaTThaNmNCeFhoekhXQXNCRGF3ZEVDQ0dFS3Eya0ZIeDhmUHJ6UEg4ek9qcjZwclZqSWFRcWswZ2s3d0ZvQktBZENzYXhVcVdWa1BLbGtVZ2tiMmswR3Urb3FLZy9yQjBNSWNWQmt6Q1I2b0M2QjVNU1VTZ1VOU1FTeVU1N2Uvc2JQajQrcjFnN0hrS3FNcVZTdVpjeDVxTldxejhFZGNNbnBOeDRlM3Q3ZW5wNjFnU0E4UER3SEtxd0VrS0liYUdXVmxJaStmbjVOZTN0N1E5d0hOY3dJaUlpd2RyeEVGTFZxVlNxU0d2SFFFaFYxcTVkdThaMmRuWmhVcWswMTh2THEydHNiR3lpdFdNaWhCQmlpQ3F0cEVSaVltS1NBWXkwZGh5RVZHVnl1WHd5eDNFdHc4UER2d0pOQWtOSXVkSnF0YmwyZG5aM0FXUUFlR1R0ZUFncEtkMGtUTlJObUZSbDFEMllFRUpzU051MmJkMFpZeXNZWTFOOGZIeTZXRHNlUXFxNjJOallOSzFXMnowN08vdjkyTmhZdGJYaklZUVFZb3hhV2tteHRXdlhicGhFSXVrQVlKdEtwZnJUMnZFUVVoVkZSMGVueStYeUxveXg0UkVSRWVlc0hROGhWWlczdDdlbnZiMTlmSGg0dUNZcUtpcmIydkVRVWxyVXdrcXFBNnEwa21LenM3TWJEZUE5UVJCdUFhQktLeUhsUktsVVJnR0lzblljaEZSVkxWcTBjSk5LcFdjWVk1cDI3ZHE5R3hrWmVkdmFNUkZDQ0RHUHVnZVRrbGdzQ01JUEFJS3RIUWdoVlpGTUp2TkR3ZEkyaEpCeVZLdFdMUmNBcVFBZVJrWkczckYyUElRUVFpeWpsbFpTYkVxbDhnOEF0QXdBSWVYQTI5dTdQc2R4UitWeWVWcCtmdjVyc2JHeFdkYU9pWkNxS2p3OC9HR0xGaTE4blp5Y2FnUGdyUjBQSVMrQ0ptSWkxUUZWV2tseGNRQ1l0WU1ncEtyaU9LNGVZK3creDNHM3FjSktTUG53OHZKeWRYSnl5ZzhQRDlmRXhjWGxBMGkyZGt5RUVFS0tScFZXVWh3U3VWeCttekVXcGxhclA2WFpGUWtwZTVHUmtiRUFYbXZWcWxWdGE4ZENTRlhsNE9Dd1NoQUVmeDhmbnc4aklpSit0M1k4aEpRRmFtRWwxUUZWV2ttUlpESlpLd0N2Y2h4blR4VldRc29WZi9QbXpTZldEb0tRcXFoSmt5Yk9BTjdtT0s0eHovT1VaNFFRVW9uUVJFeWtTQ3FWNms5QkVGb0MrTXphc1JCU0ZmbjQrUHdnazhrR1d6c09RcXF5cEtTazNNek1URzhBbmFLaW9tNVpPeDVDQ0NIRlJ5MnRwRmdpSWlMK0F2Q1h0ZU1ncEtyeDl2YjI0RGh1S3NkeG4vbjYrcDY4Y3VWS2hyVmpJcVNxZWo2T05kemFjUkJTbG1naUpsSWRVRXNyS1FyWHFGR2pHdFlPZ3BDcXl0N2VQbzNqdUpHQ0lIeEhGVlpDeW9kY0x2OWVMcGUvWiswNENDR0VsQTYxdEJLTDVITDVxd0JpR3pSb0VLSlNxZDYzZGp5RVZEWGg0ZUhQQUFSYU93NUNxaXB2Yis4MmpMRnBBRDcxOHZKcVNMTnprNnFHV2xoSmRVQ1ZWbEtVVnhsalVvN2pISzBkQ0NHRUVGSlMrZm41ZDExY1hDWXl4bDZoQ2lzaGhGUk9WR2tsRmltVnloTmVYbDYxN096czZsazdGa0txbW5idDJnMndzN09ieFJqYnFGS3BkbG83SGtLcW9sdTNibVVDQ0xCMkhJUVFRa3FQS3Eya1NNK3ZUTlBWYVVMS21FUWlHUUtnRTRCZnJSMExJWVNReW9rbVlpTFZBVTNFUkN4cTA2Wk5BMnZIUUVnVk5rMFFoRDRhalliR3RCSlNEbVF5V1poY0xnL3g4dkpxYXUxWUNDR0VsQjYxdEJLTEhCd2NIc25sOHB0S3BiSzF0V01ocEtwUnFWU3BBSTVaT3c1Q3FxSTJiZHE4eW5IY0d3RFNBRHl5ZGp5RWxCZHFZU1hWQWJXMEVyTVlZd0NRQ2VDcGxVTWhoQkJDU2lRbUp1WU9ZNndKWTJ4Z2JHeXMydHJ4RUVJSUtUMXFhU1ZtY1J3SHBWTHA1dW5wV2RQYXNSQlMxY2psOGcwQWZCbGpjMVFxMVdscngwTklWYVJTcVI0QWVHRHRPQWdoaEx3WWFta2xSWG8rOHlJaHBBd3h4bm9DVURER0hsczdGa0txR2s5UHo1bytQajYxclIwSElSVkJMcGN6M1dSTWhGUlZWR2tsWmpIRzBLSkZDMXFmbFpCeW9GYXJPd21DMENVaUlpTGEyckVRVXRYVXFGRmppRVFpU1pISlpLdXRIUXNoaEpBWFI5MkRpVVZ1Ym01NTN0N2ViYU9pb21Lc0hRc2hWVWxzYkd3YWdOK3RIUWNoVlJGanJEbkhjUklBaWRhT2haRHlSaE14a2VxQVdscUpSWXd4dFVRaVNiSjJISVFRUWtoeFJVUkV6T2M0emkwMU5YV3p0V01oaEJEeTRxaWxsWmoxZkNJbUp3QTBUb0tRTXNRWWcwd211OGNZbXhJUkVYSFEydkVRWWl2a2N2bGtBT3RNbEl2SEljYllDcFZLTmErbzV3b1BEODhwNC9BSUlZUllDYlcwa3FKUWhaV1FNc1p4SERpT2E4SnhIRTF5Um9nZWpVWlQ1THJGZ2lEc3NuUi9telp0L3FWUUtKcVdYVlNFMkRhYWlJbFVCMVJwSldZOVg2ZVZXdU1KS1dPTU1RaUM0Skdlbm43SjJyRVFZa3VpbzZQakFhZ3NiSElyTWpJeTF0SnoyTnZiajJlTTNaWEpaRXZLTmpwQ0NDSFdRcFZXWWhKakRCekhRU2FUN2JOMkxJUlVOUnpISVNJaUlpRWhJU0hQMnJFUVltc1lZMlpiVWhsalI0djNGQ3dGd0kyeWk0b1EyNlZVS2ptYWpJbFVkYlNERXdDQVRDWWJ3WEhjajR3eEI0N2plTVpZVFk3akFDQ1A0N2luakRFQlFIaHVidTVuTjI3Y2VHamxjQW1wTko3bjFqTEdXQjJPNHdRQWJvd3hTQ1NTUjRJZ2FBRm9HV05uZVo3LzkvT1VKZndSQUFBZ0FFbEVRVlJXSmtLcXRiWnQyN2F5dDdjM1YrRnNyMVFxdy9VTFpETFo2d0JPQW5nQ0lKWGp1TWNBbmpER2tnSGNCL0NBNS9sN05BcytxU3BrTXRrN0FQeUwyT3l5U3FXeW1ZYUg1OGZDcVhwRml1Zi82K2R6a0ZLcFhGbUJZWkZLaExwK0VnQUF4M0d4QUdvL3I2aEM5ejhBSjhaWXcrZC8xNVJJSkUrc0VCNGhsUmJIY2JHTXNhWjZPUVdPNDhBWWE2aVhiNk01ampzSWdDcXRwTnFMam82K0taUEovdVE0N25YOWNzYlkzeXFWS3J6dzlpcVY2clpNSnF2RmNWeGovWEw5bkpOS3BVRUFocFZYeklSVU1DM0hjVjlaMm9EbitZRVZGVXh4UEQvUFZKaTRTeXpUYXJXektpNGlVdGxROTJBQ0FGQXFsU29BcVVWc3RpODJObFpkRWZFUVVsVTh6NjM3Uld5V3FGS3BqbFJFUElSVUJveXh3TUpsSE1lWm02UkpDK0NpcGVmamVYNU5XY1JGaUMxUXFWU1hHR05wRmpiSjBHcTF4ZWxLWDJHZUh3dnZtYnVmTVpZY0ZSVjFydUlpSXBVTlZWcUpqaUFJd2kvUEoxOHlpZU80LzFWZ1BJUlVGUUxIY2JzdGJpQUlld0VJRlJRUElUYVA1M21qaXppQ0lQeGlibnVPNDg2WnU0OHhkaTB5TXZKcUdZVkdpQzNRQXRocjRmN1ROdGpJSU1CQ3pCekhuUVlkQjRrRlZHa2wrb0xOM2NFWXV4Y2VIbjZsSW9NaHBLb1FCTUhzV3F5TU1VR2owYXl2eUhnSXNYWFIwZEhSQU83b2JqUEdraUlpSW40M3Q3MGdDR1lycFJ6SC9iZU13eVBFRnV3M2R3ZGp6T3o1bkRWWk9oWUMyRk5oZ1pCS2lTcXRSQlFSRWZFSGdDeFQ5ekhHdGxad09JUlVHUkVSRVg4d3hwNlp1ZnRNYkd4c1lvVUdSRWpsSUhZUjVqanV1S1VOczdLeWxNOG5EQ3pzRWNkeEZ0ZDFKYVF5eXN6TXZBZ2dvM0E1WXl3N1BUM2RVdVhRYXA0ZkM0MkdvakhHMHBWS1pZZzFZaUtWQjFWYWlUNmVNWGJJUkxtZzBXZzJWWGcwaEZRZFBJQTlwcnJmTThZQ0tqNGNRaXFGMzNSLzhEeHZzWXQ5WEZ4Y0JzZHhrWVhMR1dNL2hZZUhhOG9qT0VLc0tTNHVMcDh4OW12aGNvN2p6dGp3Y21vOEFLTmM1amp1RkFxNlBCTmlGbFZhaVFGQkVMWVZMbU9NUmNmR3hqNnlSanlFVkJXQ0lPelZuODBVQUJoamFSRVJFV2E3ZUJGU25TbVZTaVdBZTR5eDVNakl5SE5GYmM4WU8xUG90bHF0VnE4dHIvZ0lzVGJHbU5HU05vSWcyTXd5TjZhWTZpTE1HQXV5Uml5a2NxRktLekhBODN3WVk2enc0SDJhZFpHUUY2VFZhaTh4eHZMMXl4aGpQNlBneWpNaHhCaGpqQVUrN3hwc2ZwYkFmMXd1ZFBzSVhYQWxWVmxLU3NvNUFObDZSYmthamNhbUs2MWFyZllTQUhHNERHTXNLejA5M2FabU9pYTJpU3F0eE1EejJlYjBsdzVRcTFRcUdoeFB5QXQ2bmx0aVN4QXI2Q3RNclVDRVdNRHovR0VVYzRJV251ZVZoWXIrVS9ZUkVXSTdIang0a0FOQXYrWHlmR3hzck1tNVNXeEZiR3lzdXRCRVViYmNuWm5ZRUtxMEVsUDBKMTI2Q29ER0F4RlNCZ1JCMktMN20rTzRHeEVSRVFsV0RJY1FteGNWRlhWVnFWU2VMdWEyZit0TjhoS2xVcW5PbDJOb2hOZ0VRUkQweDdYYTVBUk1KdWdQaTdIcGxtRmlPNmpTU295a3BxWWUxTTNDeUJpYmIrMTRDS2txbmp4NWNseVhXNElnMERJY2hCUk5RTW02MEljQ3B1ZG5JS1FxeXMzTkRRV1F4eGhUYXpTYVNqRTJORFUxOVJ4akxCdEFMcy96VkdrbHhVS1ZWbUlrS1NrcGwrTzRXQUNaZEtXYWtMS1RsSlNVQ3lBR1FINUVSQVROeUUxSTJUc1A0TW5UcDA4cHYwaTFjT3ZXclV6RzJCR080OEtpbzZQVHJSMVBjVHcvRmg0Q2NDRXFLaXE3cU8wSkFRQ3B0UU1ndGtrUWhMMFNpYVM5dGVNZ3BLb1JCQ0ZZSXBIMEFFM3ZUMGlaNHpqdUdvQkFHaU5IcXBQbnMrODJ0SFljSmNFWUMrWTRyb0cxNHlDVkIxZjBKclpMTHBlSEFuamIybkZVUllJZ1FDS2hodmp5d2hpN3FsS3BmSzBkQitWUXhXT01vZkRTTjZUOFdTUG5LTCtzZzNLczR0bkNNWTN5clhLaFBLMmNySm5ybGIxV1FqOU81WVFxck9XTDQ3aU8xbzdoT2NxaENrWUhhZXV3VXM1UmZsa0I1VmpGczVGakd1VmJKVUo1V2psWk05ZXJSUGZnOFBCd2E0ZEFTTEVwRkFwcmgyQ0Vjb2hVWmRiT09jb3ZVcFZaTzc4S28zd2pwSHhZTzllcE9ZMFFRZ2doaEJCQ2lNMmlTaXNoaEJCQ0NDR0VFSnRGbFZaQ0NDR0VFRUlJSVRhTEtxMkVFRUlJSVlRUVFtd1dWVm9KSVlRUVFnZ2hoTmdzcXJRU1FnZ2hoQkJDQ0xGWjFhN1NldmJzV2VUbTVnSUFzckt5TUdQR0RHUmtaSWozWDdod0FkSFIwVmFKemQvZjN5cXZTMGhKVUE0UlFnZ2hoSkNLVkNYV2FTMko2OWV2SXlnb0NPdldyWU9ycXl2cTFLbURGU3RXWU1XS0ZVaE1UTVRYWDMrTjBhTkhvMjNidHZqdHQ5K3dlUEhpWWozdjl1M2I0ZTN0RFFCNCt2UXAzbm5uSGJpNnVwcmRQaXNyQzZHaG9haGR1N2JKKzJmUG5vMm9xQ2lUOXgwL2ZyeFlNUkZTSGlpSENDR0VFRUpJUmFwMmxkYnAwNmRqNGNLRnVILy9QcG8xYTRicDA2ZGp4NDRkNEhrZXAwK2Z4cVJKa3pCOCtIQUFRSjgrZmZEZWUrOFYrWng5Ky9hRnZiMjlVZm41OCtmTlBxYW9CWHEvKys2N0lsK1hFR3VnSENLRUVFSUlJUldwV2xWYXUzZnZEanM3T3dEQUgzLzhZWEJmY0hDdytIZEFRQUI0bnNmNTgrY2hsVW94ZS9ac0tCUUs5Ty9mSDA1T1RrYlBLd2lDeVJQdTR0cXhZd2NPSERpQWxKUVV2UC8rK3dDQVE0Y09sZnI1Q0NrdmxFT0VFRUlJSWFTaVZhdEthMVpXRnE1ZXZTcWVkRnVpYThXUlNDUVlNV0lFTm0vZWpNMmJOK1BERHovRThPSEQ0ZUxpSW02cjFXcE5ubkFYZDN6ZHFGR2o4TzY3NzZKZnYzNHZmS0k5YU5BZzlPN2RHMlBIam4yaDV5SEVGTW9oUWdnaGhCQlMwYXBWcGJWdjM3N1FhclhvMmJPbjJXMm1UcDJLL3YzN28yL2Z2bUpaMjdadDhaLy8vQWRSVVZGWXQyNGQ3dCsvajRVTEY0cjNtenZodGpSdXJuRFh4b3NYTHdJQW9xT2o0ZVhsaFQ1OStvajNwYWFtb2w2OWV1SnROemMzN04yNzErVHp2di8rKzJqVHBvM1oxeVhrUlZBT0VVSUlJWVNRaWxhdEtxMUxsaXdCQUp3NWM4YWdQQ3NyQyt2WHIwZDhmRHc2ZGVwa3NLMCtiMjl2Yk42OEdmbjUrYmh6NXc2T0h6K09qejc2Q0dxMUdnNE9EaThVMjdsejUxQ25UaDJjUG4wYUFRRUJPSExraU5pYTFiVnJWeHcvZmh5TU1YQWNaL0Y1Um93WThVSnhFR0lKNVJBaGhCQkNDS2xvMWFyU2FvcFdxOFhBZ1FNeGN1Ukl6Sm8xQ3hLSitWV0E3dDY5aTlPblQrUGt5Wk40L1BneDNubm5IVGc0T0lEbmVaTW4zTVh0Mm5qeDRrVTBiOTRjQ1FrSm1ENTlPdTdldll2ZzRHQWtKeWRqMnJScFlwekRoZzNEOHVYTDRlbnBXYm8zUzBnNW9Cd2loQkJDQ0NIbHFkcFVXZzhjT0lDMWE5ZWF2QzhyS3dzQkFRRUlDQWd3S0Q5Ly9qemk0dUp3OXV4WmhJYUc0c0dEQjNqcnJiY3dkZXBVZE9yVUNYWjJkdUo2bGFZbWx5bHUxOGI3OSs5anhJZ1JZdXRWNDhhTkVSZ1lpTldyVjR2YlNLVlN2UC8rKzFpd1lBRUNBd05mdUZXS2tKS2lIQ0trL0owOWV4YWRPbldDczdNenNyS3lzSGp4WWl4Y3VCQnVibTRBQ3RaQmRuZDNSOXUyYlNzOE5uOS9mMW91aWxRcGxHK0VWQjdWcHRJNllNQUFEQmd3d0toY3JWYWpjK2ZPSnBmVzJMSmxDN1p1M1lvdVhicGczTGh4ZVBQTk40MU9kSjgrZlFwN2Uvc1hPZ0hXTFEraTgrdXZ2OExEd3dPdFdyVXlLUC9nZ3c4UUZCU0VUWnMyWWNxVUtTYWZhK2ZPbldqYnRpMWtNbG1wNHlIRUZNb2hRc29mcllOTVNNV2hmQ09rOHFnMmxkYlNHRFJvRUlZUEgyN3dRNlBWYW1Gblp3ZU80OER6UElLRGcvSDY2NitYNmV2Ky9mZmZtREJoQWdBZ096c2JQTThEQU96dDdURjU4bVQ4L3Z2djBHcTFrRXFOdjc1RGh3NUJvOUhRQ1RleENaUkRoSlFNcllOTVNNV2hmQ09rOHFpMmxkYTB0RFM0dXJyaTRjT0hKcnNsQW9DN3U3dFIyWWtUSjdCNDhXSTRPVGxCbzlHZ1RwMDYrUDc3NzAwK3ZudjM3cVdLYmU3Y3VVaElTRURIamgxaFoyZUh0OTkrVzd5dlY2OWU2TldybDluSDd0dTNyMVN2U1VoSlVRNFJVclpvSFdSQ0tnN2xHeUdWUzdXdHRJNGZQeDczN3QyRG82TWpQdjc0NDJJL3pzL1BEMjNidG9WR280R0Rnd01hTjI1c05QR01WQ3FGUXFFd0d0K243OU5QUHpWcTVkRk5HQU1Bcjd6eUNxNWN1VkxrVEtlRVdBdmxFQ0ZsaTlaQkpxVGlVTDRSVXJsVTIwcHJhVnRUSEIwZDBiUnBVNHZidUxxNldqelpCbUR5L3NLdFAzU3lUV3daNVJBaFpZdldRU2FrNGxDK0VWSzVWTnRLS3lHRUVHSkxhQjFrUWlvTzVSc2hsUXRWV3EyQTUzbUwzVkVZWTdoeDQwYVpUMDVEQ0NHa2NxRjFrQW1wT0pSdmhOZ3VxclMrb0R0MzdxQnUzYnBtcHlrM1plellzWmczYng1YXRteHA4bjZOUm9OUFB2a0U0ZUhoRnAvbjRzV0wrUFBQUC9IWlo1K1ZLR2FnSU82ZE8zZGk4ZUxGUmxmcS92enp6eGVxTU9mbjUyUDc5dTBZTVdJRWF0U29VZXJuTVNVb0tBZ1pHUmtZTjI2Y1dEWmh3Z1NzVzdkTzdJNlRscGFHT25YcUFBQ1NrNU1obFVwUnQyNWRBRUI2ZWpwaVltTFFyVnMzOGZIbnpwMUQxNjVkVGM0a1Myd1h6L040OU9nUkdqZHVEQUM0ZmZ1Mm1GT1ptWm00Y2VNR09uYnNhUEFZVSt2ZVJVZEg0OENCQXdiZHUvUWxKeWRqOU9qUitQWFhYOFg5T1NFaEFVdVhMc1cyYmR2SyttMEJLSmp4ZVBEZ3dVVXVaYkJueng3MDZkTUhOV3ZXTFBaejUrYm1JaU1qQXhxTkJrMmFOQ25XWXhoajRIa2VhclVhZVhsNXlNdkxRMVpXRmpJek01R1JrWUhIang5REtwV2FYQkxwUlJ3OWVoU2RPM2NXODdrcW8zV1FDYWs0bEcrRVZEN1Y2aXhkRUFSRVJVVWhORFFVMDZaTks1Tkt5dG16WjNIcDBpVnMyclFKVzdac3dibHo1NHkydVh2M0xqaU9FMmVuNjlxMUs1WXZYNDd0MjdlLzBKaTdaczJhWWNHQ0JmRDM5emNhSS9qbm4zOWkxcXhaQUFwT1VudjE2b1daTTJjQ0tQZ2N2djMyV3lRbEplSGl4WXQ0ODgwM0RSNDdjZUpFbkQ5L0hpTkdqRUJXVnBiSjF4WUVBUWNQSGpSNW42T2pJNVJLSmFSU3FVSGw4a1hkdjM4Zk8zZnV4TFp0MjNEMDZGRjA2TkFCOWV2WFIyUmtKQmhqaUlpSXdLWk5tNUNibXl0K3RtRmhZZGk5ZXpjMmI5NE1kM2QzNU9mblk4V0tGY2pQejRlZm54K2lvcUx3N2JmZklpZ29TRnhNWEgrbVdVZEhSeHcvZmh3OHo2Tmp4NDV3ZG5ZVzc4dk56UzN5d2tKVlV4NDVwRnZudGZBYWRsbFpXUVpsaFNmTjJMOS9QNUtTL3ArOU00K3JLZi8vK0t0YlVwTEVrRzNHWkpuRzF3eGZMUk1qd21UTlVobkVaTW5TcU1pU0tWRTB4U0I3bGphVXFNaVNLVXZFMEdnUVFvbGhxRkVOYWRIZTdYYTc5MzUrZi9RN24rODlkNnVibUJuZDUrUGhvWFB1NTU1ejdybjM4em1mOStlOXZQNUMxNjVkWVc5dmo5V3JWK1AwNmRPSWpvNUc3OTY5Y2V6WU1XcTB4c2JHWXZyMDZmUllmLzMxRjRxTGkvSGYvLzRYZmZyMHdiVnIxK0RpNG9LUFB2cEk2dm9TRWhJd2NPQkExZ0xNdFd2WHFBYWZPQzlmdnNTTUdUTlkrMUpTVW1CaVlpTHo4OG43L1loRUloUVdGc3A4alNFN094dDc5dXloaFRxMmJ0Mkt4NDhmSXpBd0VBVUZCVEF3TUFCUWIzU25wcWJDMDlNVG1abVpLQzR1UnE5ZXZXQmdZQUJyYTJ1c1c3Y09YYnAwb2NldHE2dERVVkVSN3R5NUF3QzBuMmxvYUZBOVhTMHRMV2hwYVVGYld4czZPanJRMWRWRisvYnRJUktKcUdkaTdOaXg2Tm16cDh4ckZ3Z0VFQXFGT0h6NHNNTFBtSktTZ252MzdzSEh4MGRodXc4QmxRNnlDaFh2RDFWL1U2SGkzMGVMTWxySGpSc0hOVFUxRkJjWHkrM2d5ckp3NFVKa1oyZmp4SWtUY0hGeGdZdUxDNDRlUFVvbmpROGVQTURreVpOWlNmeXpaOC9HNmRPbmNmNzhlVlp5dlNMTXpNeGtlaTBKSVpnOWV6WnJINWZMeFowN2Q3QjE2MVowNk5BQk4yN2NRSEZ4TVgwOUpDUUUydHJhQ0FzTGc1dWJHNzc4OGt1WjBpUi8vZldYVks0SEExTzRnREhtWklsbVAzMzZGRWVPSEtIYnlsVHFrNlM2dWhxclY2K0dsNWNYT25mdURFSUlObXpZZ01EQVFBRDExZmFZZXpGMDZGQzZHREIxNmxSa1pXWEJ4OGNIZS9mdVJaY3VYYkJqeHc3RXg4ZGo1TWlSMkx4NU05YXRXMGNOVnFEK29aV1NrZ0tnZm9GQkhHWS8wTEN1Mm9mSXUraERRSDFGUnZGSkF2TzdFdDhuZnI5emMzTng4dVJKaEllSFk5NjhlYXlIL0preloyQm5aNGZldlhzakx5OFB3UDhNUjRhd3NEQk1talFKQUtDdHJZM1pzMmVqb3FLQ1piU0tSQ0pZV1ZtaHVyb2FyVnExb29zWnYvenlDeTVjdUVDdmdTRXFLZ285ZS9ha3Z4RXVsMHNMUTJscmE5UFBzbmp4WWdRSEIyUElrQ0VOM2hmeEJSUUdDd3NMK1ByNklpd3NEQWtKQ2NqT3prWklTQWk2ZE9tQ0hqMTZZUERnd1hCd2NFQjhmRHdJSVJnN2RpdzRIQTdHamgyTG4zNzZDWk1uVDhieDQ4ZHg0Y0lGbUpxYXdzek1ESXNYTDhZWFgzd0JnVUFBVDA5UGVtK1kreEFmSDgvcXR5S1JDSzZ1cnRpK2ZYdURuNkd4bUppWXlQV29XbGxab2JTMGxMNWVVbExTNGhhTVpLSFNRVmFoNHYyaDZtOHFWUHk5dENpak5UQXdFSFYxZFpnM2IxNnpIdGZmMzU5TzZCaHZUbmw1T1lxTGk5RzllM2ZrNXVZaVBqNGVzYkd4QU9xOWQzNStmdmo0NDQreFljTUd1WWFoK0NSWkpCTGhsMTkrUVc1dUxyaGNMdnIzN3crZ1BoUTNLQ2dJeTVjdkIvQy95VDVRSHpvNGFkSWtsSmFXMHZEbEkwZU9JQ2twQ1JFUkVXalhyaDJjbkp5d2ZQbHk3TjI3RjE1ZVhuajgrREdxcTZzeGF0UW9iTnUyRGRYVjFYQnpjNE96c3pOTVRVMnhkdTFhVEo4K0hRRUJBYXhyWlNia3ljbko2Tk9uRHczWlRFeE14UERodzlHbVRadTNNdkpDUTBPUms1T0Rnd2NQWXVmT25lRHorU2dySzhQbHk1Y0IxRXVkbUp1YkF3RGMzZDB4ZGVwVWZQMzExd0NBbFN0WFVxUGQxTlNVVnQyN2V2VXFnUHJ2cjZpb0NIZnYzbTN5OWJVVTNsVWZVb2F5c2pKNGVIakEyOXRiYnZoNVptWW0wdExTRUJjWEJ5NlhpOG1USnlNK1BoNUFmUlRDMDZkUHdlZnpXUjQ4cG44Q29FVXV5c3ZMY2ZQbVRRRDFmY3ZDd2dMMzd0MURtelp0Nkg0QUdEbHlKSjB3aElXRlljS0VDYWlwcVdGNU1CblMwOU1iL1ZubGpRMUJRVUZJUzB1RG01c2I4dkx5MEw1OWUzaDZlbUw3OXUwNGZQZ3d6TTNOa1o2ZURqMDlQZnA3ejg3T0JvL0hBd0M4ZXZVS2UvYnN3Y21USitIcDZZa1ZLMVpnOGVMRmlJNk94b0FCQStnRWlTRW1KZ1pSVVZHc2ZZV0ZoVkk1V2cyRk16ZEVZbUtpekVVdExwZUxZY09HSVNrcGlUWEdmY2lvZEpCVnFIaC9xUHFiQ2hYL2ZGcVUwZnI1NTUvajRjT0h6WDVjOFVsV1pXVWxuYmlOSGoyYVRwUWxTNnFibXBvQ0FMeTl2YkZtelJwV3NqOFRuaUkrWWQyMWF4YzRIQTRLQ2dxd2FkTW1mUHp4eDFpeVpBbTZkdTJLNk9ob2FyUnlPQnlhcDFGY1hBeDlmWDJVbFpXaFU2ZE84UGYzeC8zNzl4RVNFa0k5aStQR2pVTnhjVEhtekptRG9LQWdkT25TQlphV2x2amxsMS93NXMwYkxGbXlCRk9tVEtIWDYrN3VqbVhMbHRHd1h6VTFOU3hZc0FCVlZWVUlEQXpFM2J0M3NYWHJWZ0QxM3BnSER4NGdPRGdZQVFFQldMQmdRWlBEb2VmTW1ZT3hZOGVpWThlTzBOZlhoNmFtSnZMeThwQ1ptWWxXclZyUk1FUStuNC9zN0d4MDZ0UUpKMDZjUUZCUUVOVFYxWkdVbEFTZ1BzOUUxc1JhMHFNcUQwV2w4VnNDNzZvUGlVUWltVjVGV2Z1S2lvcXdjT0ZDYUdscFljK2VQV2pkdWpXTlpKZzRjU0swdGJWeDU4NGRYTGh3QVZldlhrVlNVaEl0Wm5IcDBpVjA3TmdSUC83NEl3d05EWEg2OUdtV2wvYml4WXZvMWFzWDYzeE1tQmV6dW4zdTNEbk1ueitmMVVaYzRxQmR1M1lJQ1FuQmtDRkRwSTRscjlvamo4ZGplVGNaSkg5dkNRa0owTkxTZ3AyZEhTNWN1SUNqUjQ5aSt2VHBOUHpaMzk4ZlQ1OCt4ZDY5ZTJGblo0ZFdyVnJSdElEeDQ4Y2pOVFVWQUhEdjNqMHNXN1lNYmRxMFFWMWRIWHIxNm9VMWE5YmdrMDgrZ1ptWkdXcHFhbGdMQWpObnptUnA4VEtHbzZ5K3RITGxTcFNWbGRGRk8xbFVWMWZqK2ZQbm1EOS9QdXpzN0RCeDRzUkdqdy9NbVBPaG85SkJWcUhpL2FIcWJ5cFUvUE5wVVVacmMzUHc0RUZFUmthQ3orZXp2QzZLaUk2T1JuaDRPS3FxcW5EejVrMklSQ0xNbVRNSGJtNXVDcjBIdzRZTncyKy8vWVl1WGJyZzFLbFRPSG55SkhKemM2R3ZyNC9XclZ2VGRtcHFhclRJMEpzM2I5Q2hRd2NhVnZmUlJ4L0IwOU1Uam82T1VzZjM4UEJnNlg3bDVPUWdPVGtaaXhZdG9oNUxTMHRMSkNjblk5ZXVYZFFJRklsRTZOU3BFMnh0YmZIVlYxL2h5SkVqV0xwMEtRNGNPQUFPaDRQVnExZmp3b1VMK1A3NzcrSHA2YW13RXA4aU9uYnNpQ2xUcHVEamp6K20rNWljM0pjdlgyTFJva1VnaEFDb0R6UHMwNmNQK3ZidGkyblRwc0hNekV5cGMvRjRQT3BCWWd3Vm9INUJnUG5jekhsVU5BOGNEb2UxU01NWVJlTDdtUHZkdDI5ZjlPM2JGeXRYcm9TVmxaVlVtUEs5ZS9mZzR1S0Npb29LNU9mbm8ydlhyckMxdFlWSUpFSnhjVEgxRW4vMzNYYzRjdVFJYkcxdGFSODZmUGd3MXF4Wm8vQmExNjVkaXgwN2RrQW9GR0xFaUJIMGVobmoxczdPanFZSVNLNnMxOWJXeWl5YUpCS0pHZ3g1TlRFeGdVZ2tBZ0FZR0JqSW5MdzRPVGtoTlRVVmp4NDlnbEFvWk4yL3paczNvNmlvQ0cvZXZFRmtaQ1NBK3VKVlNVbEpzTFcxeGZyMTY1R2NuSXlvcUNpc1dyVUthOWV1cFlzQnlreVU1SGtaRk1IajhSQVhGNGU0dURpRjdjU05lQmNYRjZYUDgyOUNwWU9zUXNYN1E5WGZWS2o0NTZNeVd0K0NCUXNXWU1HQ0JhemN0RGR2M3JCQ2hNWC9Cb0JaczJaaDFxeFo5RDBjRGdkZVhsNVl2bnc1QWdNRDBhOWZQN25ueTgvUHg4YU5HOUc3ZDI4c1hib1VuMzMyR1o0K2ZRbzlQVDJaN2QrOGVRTUhCd2VVbFpYaDl1M2J1SGp4SXZoOFBzNmVQWXVrcENSODhza25NREl5d2g5Ly9BRnRiVzBrSkNUZzVzMmJxSzZ1Um1ob0tESXpNMW5INDNLNW1ESmxDdDMrNUpOUE1IandZSlNYbDJQZHVuVVlObXdZdUZ3dS92ampENVp4T243OGVIejg4Y2U0Zi8rK01yZFhpcHFhR3NURXhOQnR4aGlOam81bVRjNGZQbno0Vm9PN3VEZVc4Y0R5K1h6bzZPZzArWmdxNUNNVUNtVUtzU3ZpK3ZYcmVQandJYlp2M3k0Vm9ucm8wQ0Y4K2VXWHlNbkp3ZlBuei9IVlYxOWgyYkpsU0VsSndiSmx5MWpld2RUVVZEeDU4Z1FEQnc0RWw4dkY2OWV2cGZLUkpMMjlIQTRIZG5aMmNIWjJScjkrL1dCZ1lBQ0JRRUNOMWxhdFdtSE9uRG5ZdkhtemxBRmNVRkNnc0k4clExMWRIUndjSEpDWGx3Y0hCd2ZVMWRYQndNQUFaOCtlUlU1T0RxdS9Pam82WXQrK2ZVaExTNE9Ua3hPMmJOa0NRME5ERkJRVXdOWFZGUndPQnhZV0ZraEpTY0dFQ1JQQTUvT2hycTVPaldRT2h3TXpNek5Xem0vbnpwM3B2UzhzTEpReXVJY01HWUl2di95U2JqOTgrSkMxL2VyVks1dzlleFpBZlo5TFNrcENlWGs1aEVLaFZHNnJlSGl3Q2hVcVZLaFFvYUxsb1RKYW01bU9IVHZTM0xqUm8wZXovcFpILy83OXNXYk5HcVNucHl1YzBINzc3YmVZUEhreVRwOCtUU2ZJV1ZsWjZOYXRtOHoyNGhPOENSTW1BS2ozTHExZnZ4NkZoWVY0K3ZRcGpJeU1FQmtaaVlrVEorTG16WnNZTUdBQWJ0MjZoWTBiTjlMMzNyaHhBenQyN0VEcjFxM1J1WE5uaElXRnNjNHpmdng0V2d4S0tCU2l0cmFXTmRFdkx5OUhXbG9hdnZqaUM3bWZyYkdJaCswd0Urckt5a29BOVY2anZYdjM0dTdkdXpoKy9EakxLOHZBZUZHTGlvclFxVk1uRkJZV29uUG56alRYVHg0VkZSV29ycTV1OGVIQjc0TGEybHJ3K1h5WjkxYld2c0xDUW16ZHVoV3RXN2VHbXBxYXpCQlZNek16M0w5L0h3OGVQS0NTVVBIeDhkRFIwWUdMaXd2bXpwMExjM056OU92WEQ3Ly8vanNHRGh5SWh3OGZZdENnUVZMUkFNeUNpSGd1WmE5ZXZUQnQyalFFQkFSZzY5YXRVb1kzMHljRkFnSHJXQThmUHNTelo4L2szZ3RsZmwrdFdyV2k0Y0hNL3prNU9haXRyY1hGaXhkaGFXbEpLd3VMZnhZZEhSMzQrL3ZqcTYrK1FwczJiZWhDa0hpRUFWQ2ZuOHJsY2xuNVhlTDMrdWpSbzdRL05sZlVRWHg4UEdKaVlyQjkrL1ptTSs1VmZQaFVWMWQvVUl1S3RiVzFyQWdxRlNyKzdYeG9mYlF4RUVKQUNKR2FVd2lGd2lZVkpGVUJOQzFXVTRWY0dFL3I5T25UcWFlVitWc1JJMGVPaEkyTkRVUWlFUW9LQ2xnLzhxZFBuOExTMGhLV2xwWVlQWG8wZ29LQ01IZnVYRmhhV3NMZjN4L3A2ZW4wZGVaZlVWRVJFaE1Uc1czYk51emZ2NThleThyS0NwY3VYY0xnd1lPUm1wb0tnVUNBOVBSMG1KcWFZc3VXTGZqdXUrOVkxMVZYVjRmZHUzZkQzZDBkNnVycStPeXp6NlNLdzNUdjNoMi8vUElMZnZubEYvend3dyt3c0xDZzI0bUppYzF3Vi8vSDBhTkg2VC94ZTdSMDZWSjgvLzMzNk51M0w4NmVQU3ZUWU9WeXVZaUtpc0xQUC84TVBUMDlYTGh3QVpxYW1yaHc0WUpVa1JsSmNuTnpNWExrU0NRbEpkRi9LcHFIaW9vS0dCa1pzZTR0ODd1UmRiOXpjbkpZb2FGMmRuYVlNbVVLcGt5WlF2TkNSNDBhaFppWUdMUnAwd1pkdTNaRmVubzYyclp0Q3gwZEhheGJ0dzZob2FHNGUvY3VQdnZzTS96KysrOEFnTFMwdEVaVjlHV1lNMmNPVnE1Y0NUNmZEdzZId3pKYUR4NDhDSFYxZFJyeTFiOS9mNGhFSXB3NmRRcHYzcndCQUV5ZVBKbTJWMU5UUTl1MmJWbWZWL0pmMjdadFdSRUVmRDVmeXRPcXJxNHVWVVJKL0Q1WFZWVkJSMGNIMjdkdlIwWkdCcVpObTRZTEZ5N2d3b1VMTk1LQStRZXdOWS9GRVlsRTJMMTd0OEw3MDdselo2cDFHQm9haW80ZE83SzJaVEY3OW13NE9qckN5Y21KU29TcCtIczRkdXdZWFJCc0xJUVF6Smt6aHhZYnE2aW93Tnk1Y3hXKzUrclZxMVRic3FxcUNxdFdyVUpGUlFWOS9kZGZmMVdZUi8vcTFTdU1IejhlTDErK2JOUTFjcm5jUnJXVGhVQWd3SUVEQnlBVUN2SDgrWE9aYlFvS0NqQmh3Z1RXZVY2OGVDR1ZCNitJTld2VzBIR3BNZXphdFF1UEhqMXFkSHNWNzViWTJGZ2NPSENBdFcveDRzV29xNnVqMnlVbEphelhtYWdUWlJCWE0yZ3NMYjJQL3ZiYmI2eHJGNGxFOFBmM2w3dk5VRjFkRFJjWEZ6eDkrclRSMStMdDdTMzFuRXhOVFZWWWt5RTFOUlUvL1BBRHZkOE01ODZkazFxRTVuSzUyTGx6Sit0M0pmNmFpWW5KVzkzTGZ5SXFUNnNZNHRxR1RVWFMwM3IwNkZFUVFsalNObmw1ZVJDSlJPRHorU3d0TDI5dmIxclJWanlYd2NqSVNFb3pqQkNDc0xBd2hJU0V3TjNkSFRObXpHQ3QzRnk1Y2dXWm1aa3dNVEhCZ0FFRDZJQTRac3dZTEYyNkZNdVhMNGUrdmo2dVhic0dZMk5qdVhxYisvYnR3NEFCQStoa2Z2YnMyWEJ5Y29LeHNUR3RTTXhRWFYyTlE0Y093ZFhWVmVheG9xT2owYVpORzlqWTJFaTlKaFFLa1pDUWdISGp4c210M0FmSTlyUXluMnZidG0xbzNibzFJaU1qWVc1dURpTWpJOXJtMUtsVE9IUG1ESTRjT1lMazVHUjg5dGxuck9NYUdSbGh4NDRkY0haMlJrMU5EZlVVTS9tSEtTa3BVbnEyS3FScFNoOTYrZktsM0lJOXNtREN3dmZ1M1V2M01ZUDVsQ2xUY1B6NGNYenp6VGZRMWRXbG5zdHQyN1podzRZTnVIbnpKcnAwNllMZzRHQVFRcENmbjArTHBkMjVjd2MvL2ZSVG82K0RLYnBSVWxMQzhvb2tKQ1FnS3lzTCsvZnZ4OUtsUzVHVmxZWGc0R0JzM2JvVmZmcjBRWFoyTm9ENmlwRExsaTNEamgwN1VGcGFpbFdyVmdFQXdzUERNV2JNR0hUdjNoMkJnWUdZTjI4ZXRMUzBNR0hDQkZhT3RZYUdocFNuOWRxMWF6aDI3QmlBK3EyQ0hsOEFBQ0FBU1VSQlZQNG9MclUxYnR3NGpCMDdGcmR2MzRhK3ZqNXJNVXNldWJtNTZOR2poOVQrNHVKaXFmNHZTVWxKQ1p5Y25PajJtemR2V052eVZwcW5UWnVHTm0zYTRQWHIxdzFlMzRkR2Mrc2dYNzU4V1VxV2lNdmwwdTlPdk8rOWV2V0thdk1xcXdITUxDRGV2WHNYcjE2OW9sN3l1cm82cVRTVHJLd3M5TzdkbTI3ZnZYc1hzYkd4MkxObkQ5cTJiWXNPSFRwZzA2Wk4yTFJwRTNKemM3RjI3Vm80T2pxeVFzdkY2ZGF0RzBhT0hJa3JWNjVnenB3NVVxK25wcWJpNnRXcnlNL1BSM1oyTnZUMTlSRVpHUWxUVTFPcDZ0NkZoWVc0ZmZ1Mnduc2FGQlNFR1RObVlPUEdqZWpSb3dlOHZiMmwrbjlqZFoyQitoejVuSndjMXI2U2toS3NYTGtTSFR0MlpPMC9ldlFvZ1ByZmliT3pNN1p2MzQ2MmJkdWljK2ZPMkw1OU93NGRPZ1FBZVA3OE9RSUNBaHJNbzJ6cHZBdmQ4YWJveVFQMXRRREV4MnRadjA4dWw4dHlHcXhkdXhiSnljbXdzN05qYVdTTFUxWld4bnBQUysrano1NDl3NzU5K3hBU0VnSmRYVjBRUW5EbXpCbXFKQ0M1emV6ejgvTkRXVmtaREEwTnNXM2JOcHc1YzBibXVabUZoSnMzYnlJeE1SRTllL2FrMTJ0aFlZRzB0RFRrNStkajVzeVo5RDBXRmhaMDNteHNiSXpZMkZnc1hib1VvYUdoNEhBNHFLaW9RRWhJQ1BiczJjTTZsN3E2T3U3Y3VZTWZmL3dSR3pac1VIaFBQaFJhbE5FcUhzSW03bEZKUzBzRG44K0hrNU1UYkd4c1pCWXFrZ1dYeThYdTNic2hGQXB4OXV4WldGbFpzWEsrckt5c3NIWHJWbHk3ZGczZmZQTU5nUG9CYmZIaXhSZzJiQmlXTFZzR2QzZDM5T25UQjBCOW9aUzZ1anBvYUdqSXpmRVRpVVM0ZWZNbURoNDhDQzZYaTYxYnR5SWhJUUZSVVZINDdydnZZR2RuQnkwdExYenp6VGYwbkM5ZXZLQ1RGRU5EUTFxSk9EQXdFTXVYTDhlTUdUTmtuaXM2T2hvWkdSa0lEZzZtKzdwMDZZTHg0OGZEemMwTnUzYnRvbDZZeDQ4Znc4L1BELy81ejMvb2VZSC9UVXhyYW1xUWs1TURRME5EbWVkNjh1UUpRa05EWlJxMDRqQVBiVUlJRGRYVTBOREFtREZqNktCMDVjb1ZLc0w5KysrL1F5UVM0ZkhqeDlpM2J4K3VYNytPVFpzMjBaVTBRZ2dOYVQ1eDRnU1dMVnNHR3hzYjFvQ1ZrNU9EbEpRVXVjWjRTNks1K3hBQVBIandnRW80TlFYR2tLdXNyTVRyMTYveDlPbFQ2T3ZyZzgvbjQ5U3BVN0N4c2NIMzMzOVBLMHdEb1Ayclo4K2VDQXdNUkVWRkJYZzhIcnAyN1NwMS9JWXFTejk3OW96Mmd6LysrQU1CQVFIdzl2YUdxYWtwM04zZGtaZVhoOTI3ZDRQTDVXTFBuajI0ZlBreURUZlB5TWlBdXJvNnRtM2JSc2VCNHVKaW5EbHpCcTZ1cmlDRTRQejU4N0MzdDBkUlVSRjhmSHl3YytkT0ZCUVVzQXFuTVRnNE9OQ0ZIVXRMUzlicXZhZW5KNVlzV2NKcUx4NE9MQmtlUEdyVUtHaHBhZEh2UnZ5OTBkSFJxSzJ0aGJPek14WXNXTUFxaGxWVlZZV1ZLMWMyR041cllHQUFKeWNubVJOclNmM3EzTnhjMWdMZmgwcHo2eUJiV1ZuQnlzcUtGdEVEd0FvYnQ3Q3dvSDh6UmNORUlwSFNHc0FNUjQ0Y2dZT0RnOXp2NnRxMWExaXpaZzFpWTJQcFlzaUtGU3V3YnQwNnZIejVFajE3OXNTS0ZTc1FFUkVCb1ZDSXk1Y3Z3OVhWbFZiNHpzaklrRm1BU3lRUzRjcVZLekovU3hFUkVUQTNONGV2cnkrU2twTG90V2xwYVVsNXR4cUt0TkRRMEtDZk55UWtCQUVCQVNnc0xNVEhIMy9jWkYxbkpoVW5LQ2dJVjY1Y1FXQmdJRTB2K1BYWFh4RWFHb3FJaUFpV1FjWGhjRkJiVzR2YnQyOWoxS2hSK1BiYmJ4RVJFWUhmZnZzTlE0Y094ZVBIajJWcXA2dGcwOXo5cmFsNjhyTFEwZEdSK24zS3FxYlBFQkVSSVhNaFVmSTlMYm1QQXZYZlFXWm1KcTVkdTRhZE8zZkt2VStqUm8zQzVjdVh3ZUZ3c0gzN2RqeDgrQkFSRVJIUTFOVEVxbFdyNkNLekxISnljdUR2NzQvWTJGaFVWbGJpNXMyYmNIWjJ4cGt6WjZpUkh4a1ppZlhyMTdQR1R6czdPOVRVMUVBZ0VLQzZ1cG8rQjNrOEhuZzhIbzJpWWlLaFdyZHVqVzNidHNIZTNoNkppWWtLcFk4K0ZGcVUwYXFvTXFlbXBpWU9IRGdBWjJkbmxKZVhVd2taUmNUSHg2T3FxZ29uVDU3RWdRTUhFQlFVQklGQVFCL2s2dXJxRUFxRkVJbEVPSC8rUFBMejh6Rng0a1JNbXpZTjgrYk53ODgvLzR4MTY5WWhQeitmdHRmUTBJQ2FtaHI0ZkQ1NFBCN05XN3QxNnhiUzA5Tng0OFlONk92clkrYk1tWmc4ZVRMVjdNckt5c0xCZ3djUkVSR0IyYk5uWS9iczJUaDY5Q2lPSERrQ1BwK1A1Y3VYdzgzTmpYcDVHQW9LQ21qaHBCTW5UcUNtcGdhYW1wcElTMHZEeFlzWHNXZlBIcW5CYmRHaVJVaFBUOGVUSjAvUXRXdFgrUHY3SXlzckM0Nk9qbEtyYU9ycTZoZ3laQWlkQUV1R3pEQ2twNmRqNU1pUkRkNXpBRmkvZmozUzA5TnBaeDgzYmh5c3JhM1JxbFVyQ0lWQ0dCZ1kwRlh0ZnYzNklUdzhITjI2ZGNPQ0JRdWdwYVdGTFZ1MllPREFnUURxQjhCeDQ4WkJJQkRBeXNvSzZ1cnFMSU0xUHo4ZmJtNXU4UFQwaEthbUpvUkNJWDNJdGNTY2hPYnVRd0tCQU9mT25XTjVUY1ZoRmhWS1MwdkI0WENrSHZKMzd0ekJwNTkrQ3FCK0lqZHo1a3hZV2xwaTJiSmxDQTRPeHZYcjErSHE2aXExUWdtd0RUYUJRSURhMmxxNnIzLy8vdGl5WlF1QS82MmNpdWUwM3J4NUUrdlhyMGZidG0zeCt2VnJMRnEwQ0FDZ3A2Y0hkM2QzakIwN0ZrQzlSSkN6c3pPbVRwMEtGeGNYYUdwcVlzU0lFZlRoTW1QR0RKdzdkdzdQbmoyalhsNHJLeXVzWDc4ZXJxNnVzTEt5d3Y3OSsyRnZidzkzZDNmWTJkbFJUeXBUSlh6djNyMm9yS3hzc1BpWXI2K3YxRDd4SEZVTEN3dldOcC9QaDQyTkRaV3dHajkrUE9MajR4RVhGd2QxZFhYRXg4Zmp3WU1IQ0FnSWdKNmVIZ1lNR0FCalkyTzR1Ym5KdlFiSkhGOEFPSG55Skw3OTlsdXAvVy9ldklHTmpRMWF0MjROSG85SDgrWS9aTjZYRGpKVElMQzJ0cGIrellTUmhZU0VLSzBCREFDUEhqM0NiNy85SnZOM0J0UnJKL3Y0K0dETm1qVjBNbXhwYVVuSFVjbHc4Qk1uVHRDL1EwTkRJUlFLa1p5Y3pBcUpORE16dzhXTEYyV0dzSXZUcDA4ZitQdjdOM3JoUTk1Q0ZaT2pKajUySkNZbVl2SGl4Wmc1YzZiU3VzN1hybDFqUFJQZnZIbURaY3VXMFFYWXYvNzZDM3A2ZXF6ZkE3TndPMkxFQ0Z5K2ZCbWpSbzJDcHFZbVBEdzg2S0w1clZ1M1ZOWHRHMEZ6OTdlbTZNbG5aMmZqOU9uVEtDOHZoNTJkSFFEZzlPblRVb1V2eGJHenMwTlpXUm1xcTZzeGF0UW90Ry9mSGdzV0xHaHdUdExTK3lpem9MdDE2MWFvcWFsaDBxUkpVa29Ga3R2Ky92NUlUVTFGV0ZnWVVsSlMwS2xUSi9yc2xVZElTQWhjWFYxeC9mcDFUSjA2RmNIQndhaW9xRUJCUVFGV3JGZ0JBd01EOEhnOFpHWm1zaUl3Q2dzTHBVSytUVXhNV1BNdXljL2RyVnMzSERod2dDNTZxL2dIWTJ4c1RJeU5qVWx6VWxSVVJHN2R1dFdvdG53K240aEVJcm12Y2JsY3d1VnlTVTFORGVIeGVFUWdFTWh0VHdnaGRYVjFwS2FtaHRUVTFKRGEybHJhdnJLeWtxeGF0WXBFUkVTUTU4K2ZLN3ltckt3c0VoWVdScmNWblUrU1JZc1dFWE56YzdKanh3NGlFQWdJbDh0bHZUNXYzanpXdFRMSHYzYnRHcW11cm03MGVXVGg0ZUZCN3Q2OXE3QU44MTF2MnJTSldGdGJrNENBQUtYT2taT1RvL1IxdWJpNGtNaklTTHA5NjlZdFltcHFTa3hNVElpSGg0ZlN4eU9rL25NWUd4dVR2N3YvQUg5L0gwcFBUeWZmZi8rOTFINmhVRWlHRGgxS0JBSUJNVGMzSnlZbUptVFpzbVdzTnJhMnRpUS9QNTlrWm1heTlxOWJ0NDdFeE1RUVF1cC9uNXMyYmFKdFRwNDhxZFJueWNqSVlHM241dVlTUXVyN2QzWjJOdm45OTk5SmZuNit3bU84ZXZXcXdkZkZQNE5RS0NSLy92a252WDd4ZnBpU2trSmV2MzVORWhJU2FKODdkT2dRc2JlM0p5ZE9uR0FkZC92MjdUTFBOM255WkpuN3JhMnRXZHRaV1ZsazZkS2xwTEt5a2t5YU5JbFlXVmtSTHk4dmN2MzZkZGE0SWhRS1NXeHNMSmt3WVFJcEtTbFIrRm1WcGJhMmx0VFcxaEtoVVBoV3gvbTcrbHhUK2xkR1JnWXhOalltdGJXMWIvV1p4UmsrZkxqTXY0Y09IU3ExLy9YcjEyVFNwRW1FRUVLbVRadEcvL2Z6OHlQZmZmY2RLUzB0SlNOSGppUmp4b3doU1VsSmhKRDYzK25jdVhPSnNiRXhxYWlvb01jc0xpNG14c2JHNU5hdFc4VEN3b0wyU3daalkyTWlFQWdhOVJrazd5T2Z6eWZHeHNha3BxWkc0ZnNDQWdMSTVNbVRpYkd4TWJHMXRTVzJ0cmFFRUVKTVRFeUl0YlUxNjUrWm1abkNZeFVYRjVPUkkwZktmRTBnRUxDdWtkbjI4L01qdi83Nks2dXRoWVVGS1Nnb1VIaXVobmo5K2pVWk9uU29WSitycXFvaXc0Y1BKMFZGUlc5MWZHWDRwenpUL3U3K1ZseGNUQjQ5ZWtSZXYzNU5qNWVibTB2T256OVBoZzBiUnA4VnRiVzF4TWJHaHZ6eHh4K0VFRUt5czdPSnNiRXg0ZlA1OUZqaS9aUkI4cmZIdExHMXRTV2xwYVYwLzA4Ly9VVC85dkh4SVlTbytxZzg2dXJxWlBaYmh1UEhqNVBpNG1LU25aMU5oZ3daUWxKU1VobzhwbEFvSkVLaGtLeGN1WklzV2JLRTNMcDFpOWpiMjh2OHg0eTFoTlNQeDVNblQyYjlNelkyWm0yYm1KalE5cFdWbGFTMHRKVDEzVE5VVjFjVFkyUGp0NTZiUy9KMzkvVVc1V2x0REI5OTlCRXJ4RmNSaW1RNldyVnFwYlNNaDRhR2hzeWNpclp0MjFKdlIwUDA2dFVMdlhyMW90dktTTDlJaG0xb2EydXp0c1BEdzFuWHloeGZVb3V5S1RCZUxVVXdxMDJyVjY5dTBqa2EwbEtUeGM2ZE8xa3JmK2JtNXJoejU0N2MvQkVWeXZXaEFRTUdZTnUyYlZMN09Sd09LemRFSUJCSTlhZlRwMDhEZ0ZUT2k2K3ZMLzNkcTZtcHNYNHZVNmRPYmZ3SEFhUnlkSmdRbzFhdFdza05kWmRFVnNpeDVPdmliVGdjRHZVZXE2bXBzZnJoMEtGREFZQ1YrK1RvNkNnekhIdmx5cFV5enlkWnpJRkJNZ3lyVjY5ZU5KVWdPanBhYnJnaGg4UEJ0R25UTUhYcTFHYnZFeTBoSlBoZGtwR1JBVTlQVDFSWFYyUDgrUEdONnBkTjBRQ09pb3FTNlVWbldMVnFGVHc5UFZtL1c2RCtkeXdRQ0JSV3pYWnpjNE9OalkzVWUydHJhd0hVUnliSTRzaVJJekEwTk1RUFAveUFyNy8rR201dWJuVE1BSUNmZnZvSlk4YU1ZYjJub2NLQnVycTZxS3FxQWlHazBjL1doblNkZ1hwdmxxemlnUXhQbno2bCtjWU1CZ1lHR0RwMEtJNGVQY29LYlQxeDRnUk1UVTBiUFFhcmFENmFvaWNQMUJjSFlxVFV0bXpaSWlXN3BpeEpTVW53OHZJQ0FQajUrUUZROVZHZ3ZrQmlaR1FrK0h3K2pYeG9hQzQzZmZwMDFOVFV3Tm5aR1lzWEw0YVptWm1VdDdPbXBvYjFuRTVKU1VGU1VoSTJiTmlBSzFldXdOemNuQ1hYS0k3a3NTU2Z6eVltSnF4OTR1MzkvUHp3L1BsejVPVGs0UGJ0MnpoNjlDZ09IejdNZXIva2R5SlpTUFhmaHNwb1ZhRkNBZkltelNxRHRmbG9LUGRLVFUxTnFRVWdsUUI3ODhIOHpodVRINmZxRS84OEJnd1lnQXNYTHNEUzBwS0dmbHRhV3RLd1F4NlBSLzhXcnpLcHJBYncrZlBuNGVmbng2cVBrSmVYUnhkYmc0T0RaZWF0Ly9qamp3Q2tKMUpWVlZYWXUzY3Zzck96TVhqd1lGWmJoc0xDUW5UdjNwMFdVaE5ueUpBaHJFSklseTVkQW9mRHdhWk5tK0RrNUVRcitlN2J0dzkvL2ZXWFZMR3hjZVBHMGNtaCtJUlVXMXNiT2pvNktDa3BrU3FTeEtDc3JqTkRVOUpObkp5Y01HL2VQTmphMnFKSGp4NG9LaXJDNGNPSDVhYmhxSGozTkVWUC92SGp4OURWMWNXaVJZdmc0dUtDOFBCd1draXZ2THdjZW5wNnJITUlCQUk4ZS9ZTXRiVzFtRHQzTGw2L2ZvMDVjK2JRNDFWV1ZySkNpMzE5ZlZWOUZNQ0NCUXV3WU1FQ0RCa3lCQVVGQlRSY1dDUVNTUm5selBiNTgrZnh3dzgvSUNzckM5OSsreTAwTlRWbGh2Q2VQWHVXbFZPOFljTUdKQ2NuWStMRWlmajY2NjlaenFUczdHemN1SEZENnA0b1MwQkFBRDAvQU15ZE81ZFdnbWEwemMrZVBjdTZ6LzkyVkVhckNoVXEvckdvUE5vcVZEUXY5dmIyY0haMkJzQXV4QlFVRkVUYktLc0JiR2xwQ1gxOWZRRDFsVzkzNzk2TnhNUkU2bUZScHRDYVFDQ0FuWjBkNXM2ZEN3OFBEN245UHowOVhhb0tQRkJ2Y1BQNWZGcjV2YVNrQkZsWldkRFYxWVdabVJsOGZIeHc1c3daT3NFM01USEI2ZE9ucFl4R1ptSnFZbUtDUzVjdTBZbWZnNE1EY25OejVScXRUZEYxQmlEbElSRkhYalJUNzk2OU1YMzZkS3hac3diQndjSHc5dmJHbENsVFdKVmZWYngvbE5HVHI2eXNwTG5oa3lkUEJvZkRRWThlUFdnaHBybHo1OUlxdUljUEgwWnhjVEhtejU4UEl5TWphR2hvWU1PR0RYQnljcUsxQm9ENmhSTkpqOTIrZmZ0VWZWUU1Bd01ESkNVbDRmcjE2N1FlRFBDL2Zzdkk3RGs3T3plWWo5c1FlbnA2TkJjZFlOZlRrRVRXYTVJRkUxc3lMYzVvSllSZzd0eTVjSGQzeDhDQkExRlJVWUdsUzVjcWZHQmN2WG9WZ3djUGhyYTJOcXFxcXVEcjY0dDE2OWFoWGJ0MkFPb3IvT25yNjhzdDl5MFFDTURsY2xGWldZbXlzaktVbHBhaXNMQVFaV1ZsQ3JYYjB0TFM4TnR2dnlrc2JDTE9temR2TUdiTUdJWEZjb0Q2NGt1T2pvNDRlZklrN2VRdlhyeUFuNThmTFprdkNmbi9namhNZ1NnZWo0ZXFxaXBVVmxhaW9xSUN4Y1hGME5EUWdLMnRiYU91VlI2MXRiVklUazZXQ2drUmlVU0lpNHVEdGJXMVFra2NrVWdFTHBlTDh2SnlsSmVYbzZ5c0RDVWxKZWpVcVJNdGdLRGk3VGh6NWt5RFZaNFY4ZURCQTRoRUloZ2JHeXRzVjFKU2d2bno1eU04UEp3K2JJSDZpWFpUOU9sa2taR1JRWXMxaVNNVUNtRnBhWWxmZi8xVjZvRmNWVldGakl3TWZQMzExMHFkNjBNZWUxVDhlMkFNVmtYN2xkVUFGdStmMnRyYWFOZXVIWTRmUHc0dExTMGtKQ1N3Mmo1NjlBaXBxYW5RMTlmSHJsMjdaQjZ2cXFwS3BwNnZ1UFRibVROblpCYndLaTh2UjZ0V3JlaXpMVFEwRk9QSGo4ZkJnd2RoWldXRlVhTkdZZlhxMVhqeTVBbDlEMU1BQjVBZlBzOWdaR1NFek14TURCbzBTR0U3U2ViTW1ZT2lvaUtadXM1QXZaZUU4UmdKaFVMV0JGMlIxcUt6c3pNZVBud0lHeHNiOU9uVHAxbXE0S3A0TzhRTkZNYlRDdFRyeVdkbVpzTE96ZzYrdnI3bzBLRURkdTdjaVFrVEp0QitJaG5PT1hueVpDUWtKR0R3NE1FNGRlb1VPbmJzU0QyWGxwYVc2TkdqQi9oOFB0VFYxV2xSdGNyS1N2cDM5Kzdkc1hQblRsVWZsVU5pWWlJTjI1ZkY5T25UWVdscDJXQllzaUpLUzB0WldyaWxwYVV5MiszZXZWdXFnSnFKaVFtclFHSkQ4L3NQblJabnRMNHZqU3FtRWk2VHA2cXRyUTB0TFMzbzZ1cWlmZnYyME5QVFE3dDI3VkJaV1VsWG15VHAyN2N2dkwyOVlXMXQzYXdycDhycXlERTZZNHdVajZhbUpyUzB0S0NscFVWRE1aalBKZTRaR3p0MkxFdG1SQnlCUUFDaFVDZzFZYSt1cmtad2NEQ3lzckpZazZqbzZHakV4c1ppOU9qUjFHZ3RMUzJGcTZzcmFtcHFVRk5UZytycWF2QjRQT2pxNnFKRGh3N1EwOU9EdnI0K09uYnNxUFFFUTRWOHRtelpBaHNiRzdtVkRSbkN3c0xRdVhObnFmM1oyZG5ZdDI4ZjR1TGlxUEVsQ1ovUGg0ZUhCNlpPblFwOWZYMDRPenZqelpzM0FOZ1ZUM1YwZEZpNTFzcGlhR2lJalJzM2dzL25ZOFdLRlhTL1NDUkNUVTJOekJYazh2SnliTml3QVN0WHJvU1ZsUlZHang0dE14ZWR6K2ZqeXBVcmRGczE5cWg0Vzk1R1Mxd2tFcUdnb0lDMVdDRXBjK1RpNG9KSmt5WXByUUVzbmcrdHJhMU5GenVZUGl2T2l4Y3Y4TnR2ditIZ3dZTXlGem41ZkQ2R0RCa2lwVTB1VG54OFBJcUtpbWlWYm5HS2lvcFlZWHJ0MnJXRHJhMHREaDQ4Q0tBK1hGZThob0k4TDQ0OFRFMU5FUmNYUjZ0WjM3aHhBem82T3ZqaWl5OFV2aytlcnJPbnB5ZXNyYTNoNGVGQkYrUjI3ZHFGTGwyNndON2VIb2NQSDhhbm4zNkt4WXNYWS92MjdkRFIwV0VkdDZDZ0FFS2hFRHdlRHlVbEpmampqejlreWswbEpDUmcvLzc5K1A3Nzc5OXEwYkVsMGRUK3BveWV2TDI5dmNLNkI1TW1UY0tzV2JOdysvWnRCQVFFVURrL2h0ZXZYMU5QYlhGeE1TdU1WOTdpWkV2dG80eHFCTVBseTVmeDhPRkRyRm16UnU2eEdxdHFvUWg5ZlgzV1hGZVdOMVZSenJDczErYk1tU05WVWYvUm8wY29LeXVqdFM4K1JGcWMwZnF1TmFvWXFxcXFwQW9uS0tLeXNoSWpSb3lRZVYzaUF5QlEvL0JUTkZqSW82azZjaUtSQ1BIeDhhd0JReVFTd2RYVlZVcTQvbTNwMEtFRGdvS0M0T1hsQlh0N2UranI2K1A1OCtlSWlJaEFTRWdJeThqUjE5Zkhqei8rU0EzbksxZXVJREl5RWo0K1BuUjFzN0N3RUFLQmdPcmVxV2dlN3Q2OTIrQnFKMUQvc0pFczZNVXdZY0lFMW5aTlRRM1MwdEpRVTFNRFQwOVBHQm9hMGtGWlBIVFJ3c0lDc2JHeEFPU0h6VFVXWFYxZEJBWUd3dG5aR1haMmRuU1JSZExUSVU3Mzd0MnhhOWN1K1ByNll2anc0U2dySzVQWjE4VlgySUdXUGZhb2FCek5yWVA4K1BGai9Qenp6K0R6K1pnL2Z6NzY5dTJyVU9ZSVFKTTBnT1hCR0dldlg3OUdseTVkUUFqQjdkdTMzMm9oSkRVMWxZYlphbXBxZ3Mvbm82aW9DQjA3ZG9TNnVqck9uVHZIV2l4MWRuWldPcys5c3JJU3IxNjl3c3VYTHdIVWE2am41K2ZqeFlzWE9IcjBLSDc2NlNka1ptYmlpeSsrUUdKaUlucjE2a1dOVm1WMG5WKy9mbzBYTDE1ZzgrYk45UFc2dWpxNHVibmgyYk5uS0Nzcnc4OC8vNHpUcDAvRDM5OGZTNVlzd1lFREI2Q3VybzY4dkR3Y08zWU1aOCtleGN5Wk14RVVGSVR3OEhBc1hMZ1E1dWJtbURwMUtnWVBIa3pIc2YzNzl5TTRPQmd1TGk0cW8vWC9lUmU2NDRCeWV2SkdSa1p5anlNU2lmRExMNzlnL3Z6NWlJNk9scmtJbko2ZS9sYjlxU1gxMGQ2OWUyUFRwazBRQ0FRNGNlSUVMbDI2aE4yN2Qwc3RCRFVHTHBjTExTMHR2SDc5R29EaW5QU1NraExXczFUYzY4M0FoQ05MWW1KaUl2YzFvSDRCQWFpWGdueisvRG5XcjEvZnFPdi90OUtpak5iM3BWSDFOb2hydVFHS2MvcE1URXhZQlZLWXFuVGlFM21SU0lRT0hUcmc1NTkvQmlGRWFSMDVocGlZR0VSRlJiSE9YMWhZS0xWaUpEa0JVb1lEQnc3UXZBS2dmb1ZSUE1GZVBMeUNDUS90MjdjdnNyT3pzWG56Wm5UdDJoVkhqaHloUlF2T25qMkxQWHYyWU5HaVJUSkRWRlFveDYxYnQ1Q2FtZ3FnWG9kTVEwT0RlaWtsMGRUVXBQMmpNYUc4NHZsZmtaR1I2TlNwRXp3OFBMQjY5V3EwYjk4ZTkrN2RvMjBsdFNXblQ1OU9qZGltWUdCZ2dKTW5UN0w2V1YxZEhRMkpsL1V3K3V5enp4QVZGZFhvQisySE52YW9lRGMwdHc1eWh3NGRNR2JNR0N4ZnZoemEydHJ3OC9OamVVaDVQSjVVT0tLRGc0UFNHc0R5YU51MkxXeHNiS2kzUmlRU29XdlhyaklYTzB0S1N0QzJiVnZrNStmTFRRRzVmLzgrVnF4WUFTOHZMMnBrOEhnODJOcmFRaWdVQXFpdlhzNFVLQUdrQzdObFpHUkk5Y05wMDZheHRudjE2b1cwdERRWUdockN4c1lHbjM3NktVYVBIbzJlUFh2Q3dNQUFjK2ZPeGVyVnE3Rm16UnJjdm4yYkZYV2lqSzV6ZFhVMWxpOWZUcS9SeXNvS2t5Wk5vb1pFVFUwTkRjbjI4dkxDczJmUHFNZjcwYU5IbURoeElvNGRPMFk5ZFl3WE5Tb3FDbDVlWGxCVFU4T2lSWXRZRTJabW5xQ2krZnViT01yb3lVdVNuNThQSG84SEd4c2I5TzdkRyt2WHJ3ZVB4NE9EZ3dOV3JGaUJRWU1Hb2E2dURwcWFta2hNVEtSelB2R3dZQUMwVHlpaUpmWFJoSVFFOFBsOEhEOStIQWNQSGtSZVhoNFdMMTRNZFhWMUdwa2tFQWhnWUdBQUt5c3I5T3paRTJGaFlUS2ZneHMzYnFRaHcrYm01bktqbGdCZzE2NWRyRVVSTHBjTFBwK1AwdEpTdVl2NmplWGh3NGRvMDZZTit2ZnZEejgvUDlVeis1K01NcHBjNzF1anl0alltQXdmUGx6aHZ4OS8vSkcycjZpb0lNYkd4dVRObXpma3hvMGJoQkJDbmoxN1JxWlBuMDdiNU9ibWttWExsbEhOUWtrTkp1YXppUFBreVJPcXk5aFVIVGxaOTBEeVdPS3NXTEdDT0RvNkVtTmpZK0xvNkNqejMvVHAwK25yQ1FrSk1vOGpFb21Jc2JFeEtTc3JrL2s2SVlSczNyeVptSnFha2tXTEZoRnZiMi9pNXVaR0hCMGR5YVJKazRpTGl3dDU4ZUtGM1BmK1hmemRPbGZpS05PSG9xT2pTV1JrSkJrOGVEQjU4dVFKT1gvK1BCazhlTERNdHN4K1NlMVFlWWhFSW5MczJERkNDS0dhYnFkT25TSitmbjVTYldWcFN6YUZOV3ZXa0pFalI4clVkSHY1OGlVeE5qYW1lcWtNVzdac0lTTkhqaVRqeG8yaisweE5UV1VlbjluL0lZNDkvemIrVFRxdERhR01EbkpUZUJzTjRCTW5UckMwSnBYQnpzNk9tSm1aRVFzTEM3Si8vMzZaYllSQ0lkVzJsSVRINDVHcXFpcTUydVNNWG1WallIVEk1U0VVQ3NtT0hUdUl1Yms1bVQ1OU9tM2ZITHJPRGZIbzBTTVNFeE5EeXN2TEZiYmo4WGprMHFWTDlQa1pGeGRIeG84ZlQwNmRPdlZXNTVmRlArV1o5ay9vYjAzVmt4ZC9EbDIvZnAzTW5EbVRQSGp3Z05VbU9UbVpSRWRIazVrelp4SkxTMHV5Zi85K0VoZ1lTTDlqeVdkWmFXa3AxVHhsYU1sOVZKN210MEFnSURVMU5hU3lzcEpVVmxhU3Fxb3FVbDFkemJwUGQrL2VaYjIzcnE2T2NMbGN1ZnEraXVZbU1URXh4TXJLaWt5WU1JSEV4c1lxL0J3clY2NVUrRG9oUktZK2VsMWRIWW1LaW1yd1BpbkwzOTNYVzR5bjlYMXJWS21ycXlNNU9SbFRwMDZGcjYrdlZLRVVKeWNucXRFbFRsRlJFZGF0VzRlTEZ5L2lrMDgrUVU1T0RzMnJ1SFhyRmlvcks1dDlKYVV4T25MS3JMVHYyTEdqV2E2TC9QK0tzS0p6anhrekJsOTk5UlgwOWZVaEZBb1JHeHVMZ29JQ3JGcTFDcnE2dWlndUxwYWJWNnRDT1o0K2ZVcjdnWkdSRVl5TWpLZ0duRHgyN2RvbHM1Q0RwSzRaZzdXMU5kcTJiWXVxcWlxRWg0ZmorUEhqQU1CYVBSYjN0TDROR3pkdUJBQ3B3Z2RBdlJRQVVMK0t5V2ltQW9DSGh3YzhQRHhZcTZZTm9ScDdWRFFueXVnZ040VzMwUUIrbTRpV1U2ZE9OZGlHdytHZ2I5KytNbDlyM2JvMUsxZFVrb2JHS25GazVhaExYc2VLRlN1d1pNa1NhR2hvMEdkVWMrZzZOOFIvL3ZPZlJ1bDR0bTdkbWpWMjJOallxTUtDbTRDeS9hMnBldkxpdWFnV0ZoWVlPblNvMU54bitQRGhBSUNaTTJmU2ZVUk1qMVJTbHFaOSsvWXMzVk5BMVVkbG9hNnUzbUMrck9ROGdmSE15a05SNUpPOXZiMVVXbzg4R3BPQ0p5dmNXRU5EQTdObXpXclVPZjVOdEJpajlYMXFWTlhVMU5ES2dMYTJ0amg4K0RDMmJkdEczM3YvL24xa1oyZXpKdk5NS0I1VHhqdzlQUjJEQmcxQ3YzNzljUC8rZll3Yk53NjNidDJpZzliYm9JeU9IRk5FZ01QaHdNek1qRFY0ZCs3Y21ZWUhGeFlXU29YYURCa3loUFVRZi9qd0lXdjcxYXRYTkM5S0pCTEovV3lTdVk4TUtTa3BHRFJvRUFvTEN4RVpHWWtIRHg1ZzFxeFpHRGR1SERnY0RwNC9mNDVWcTFaaDl1elptRHAxYW1Odmp3bzVmUG5sbHpJblM0b0tNcVdrcE5CcXprd0lHNk1mcGloc2VQdjI3YWlvcUtERndzVERmOFZ6V3FPam81djBXUnJpL3YzN0dEaHdJRkpTVWpCcDBxUUcyOHNxck1EMEhkWFlvMExGaDRreSt0RXFWQ2hEWXgwRktsMXl4YWo2NklkRml6RmEzNmRHVldWbEpTMFk5TzIzM3lJbUpnYlhyMS9Ic0dIRHdPVnlzV0hEQml4ZHVwUlZ2WmZMNWRKazhLRkRoK0w2OWVzWU5HZ1FqSXlNOFBEaFE0d2FOUXFwcWFsU0VoVGlrMldpSUtkVkhHVjA1SGc4SGl0M1FUeG45ZWpSb3pSWFJwYTNTaGs0SEk2VUVmUHp6ejlqdzRZTnNMZTN4NUlsUzJTK2IvWHExYmh5NVFyYXRHbURBUU1HSUM0dUR0SFIwZUJ5dWVEeGVLaXRyY1dPSFR2dzh1VkxMRjI2VkRYQXZ3WHlESDlaQlpuRVBaRk1OY3p6NTg4MzZqeUpUS2NuT2dBQUlBQkpSRUZVaVlseVM4SkwwcHdyaVJVVkZTZ29LRUNmUG4xdzZkSWxyRjY5R3I2K3ZpZ3RMWlc1a3NsZ1ltS0M0T0JncWYxTUx0cUhPdmFvVVBGUG9icTZ1a25GVkZTb1VLRkN4YitIRm1PMHZrK05xai8vL0pNV1U5SFMwb0tmbng5V3IxNk5IVHQySURRMEZKOS8vcm1VZDZxZ29JQldoak16TTBONGVEamMzTnpRcDA4ZlhMaHdBWGZ1M0VHM2J0MVlvYTVmZlBFRlFrTkRhYmdGbzlNcUhwYVFtNXVMZmZ2Mk5lb2V5ZEtSS3lnb2tDbXNMQktKc0h2M2JxbnFvdUowN3R5WmRYOG1UcHdvdFMyUDJ0cGFSRVJFWU8zYXRRZ01ESVNabVpsTW5kVUpFeVpnMUtoUmFOZXVIZHExYXdjZEhSMTgrKzIzU0U1T2hxYW1KalEwTkZCVVZBUVBEdytVbHBhK3RVaTBDdVY1OU9pUlRFMVd5Y3EveTVjdmg2MnRMVjYvZmcwdkx5OGFBbnpnd0FGY3VuU0p0cE1NRDM2Yklrd01XVmxaOFBEd2dLdXJLM0p5Y3FDdXJnNHpNek9NR1RNR2h3NGRncnU3dTh6MzNiaHhBOEhCd2JoNjlTcTZkZXNHSXlNalhMOStIZDI3ZDZlRzdJYzQ5cWo0OERsMjdCaXNyYTBWRmhpUmhQd05Xc1N2WHIyQ3ZiMDlZbUppMEwxNzl3YXZrY3Zsc2hadGxFRWdFQ0FpSWdLT2pvNzQ4ODgvWlliWk4wVUhYUndURXhOY3UzWU51cnE2cUsydHhaSWxTekJseWhSWVcxdXJGbDNmQVFFQkFYQjNkMmVGaHo1OStoVHU3dTRJQ3d0VEtFZWpRb1dLOTB1TE1WckZlZGNhVmZmdjMyZDVUMHhNVERCMzdsdzRPanFpZCsvZU1uTStIejkrak04Kyt3eEEvY1R4MEtGRDRQUDVzTEt5d29nUkl4QVVGQ1NWMjZab0lzRHd5U2Vmc1BTdUZDRkxSeTQzTjVkT2dzVXBMaTVtNld6Sm9xU2tCRTVPVG5UN3paczNyRzE1T1FSMWRYWHc5dlpHNzk2OVlXTmpBMTFkWGF4YXRRbytQajRZTTJZTXErM3c0Y09Sbkp5TTRPQmdIRHAwaUhxZTJyUnBnLzM3OTZPZ29BQnIxNjVWcU9VcEZBcVJrSkNBY2VQR3lhMklwMEkybXBxYU1oY2ZtSHhvZ1VDQXBLUWtkT3pZVVdxeUtLLy96SnMzajdXOWNPRkNMRnk0a0c2TGh3Y3JvakhmYTAxTkRRQmcyYkpsK1BISEgyRm9hSWlaTTJkaTNicDFVRk5UdzV3NWN6QjE2bFFNR3phTVJpV0lSQ0lRUXJCbHl4WVVGaFpDVDA4UEd6WnN3UDc5K3dIVVQxbzNiOTZNOFBCd0tZbUNEMlhzVVdrK3ZodHljM094ZCs5ZTNMbHpCendlRHdNSERvU1BqMCtqakRGWjNMaHhBMHVYTG0xMGV5YkZJenM3RzN2MjdLRlJGRnUzYnNYang0OFJHQmpJMHE0c0tDaEFhbW9xSFhmZmx4YXhPTjI2ZGNQSWtTTng1Y29WekprelIrcjExTlJVWEwxNkZmbjUrY2pPem9hK3ZqNGlJeU5oYW1xS0xsMjZzTm9XRmhiaTl1M2JDdTlSVUZBUVpzeVlnWTBiTjZKSGp4N3c5dlptNWVrcHE0T3VpTmF0VzhQYjJ4dGJ0bXpCaVJNbkVCSVNBcEZJaEdIRGhqV3E2bWhOVFExdTNyd0pUVTFOR2xrbHJqZ0ExQnZ4R2hvYVVwSlhDUWtKY25XMFB4U09IVHVHRXlkTzROR2pSM1RmK1BIamNlTEVDWlNYbDdQeVVwY3VYUXBUVTlPLzR6SlZxRkR4LzdSSW8xV2M1dGFvRWdxRk9ILytQUHo5L1FIVWgrdkZ4TVRneUpFanNMT3p3NjFidDdCa3lSTE1uajBiZ3djUHBvbmNseTlmcHQ2akRoMDYwQUkwak1iVmxTdFhjT1RJa2JmOXVBQ1UwNUZMUzB1amsyRHhFTjNvNkdqVTF0YkMyZGtaQ3hZc1lFMk1xcXFxc0hMbFNwa0M1K0lZR0JqQXljbUo1VEhLeXNxQ241OGY5UFQwYU03Zk45OThBNEZBQUY5ZlgxeTRjQUVMRnk2azEvVHJyNy9DMTljWFc3WnNrUXFWbkQxN05sYXRXb1hGaXhkang0NGRjbzNzSjArZUlEUTBWRFg1YmdJTnlheEVSVVdoWDc5KzZOV3JGK3p0N1RGdjNqeTVrN2U2dWpxb3E2dExmWStTUlpja1BhMjZ1cnBVbEZ5Y3hueXZMMTY4UU0rZVBlbUUyZG5aR1ZaV1ZsU2N1ME9IRG5CM2Q0ZTd1enMyYjk2TW9VT0g0dW5UcDFSdVlPblNwWEJ4Y1lHdnJ5L1YyL3YyMjIrUmw1Y0hOemMzSERwMFNLNVg1OTg4OXFnMEg5OE55Y25KTURVMWhiZTNOeDN6dkwyOUZTNjZLY0xjM0J6WHJsMlQrN3BJSkVKNGVEaWlvNk5wK0w5SUpFSllXQmdTRWhLUW5aMk5rSkFRZE9uU0JUMTY5TURnd1lQaDRPQ0ErUGg0RUVJd2R1eFlWbjk5MTFyRUdSa1pjSEZ4a2ZrNXJseTVJaFY5QUFBUkVSRXdOemVIcjY4dmtwS1M2TFZwYVdsSmFjMDJWR0JOUTBPRGZ0NlFrQkFFQkFTZ3NMQVFIMy84Y1pOMDBIazhIbXNobDBIU3F4b2RIWTNLeWtwb2FXbUJ5K1hTOCtmbTVzck1wd2ZZNlQvaWlJL1pWVlZWR0Q5K1BIYnUzTm5pRExKOSsvWWhLU2tKSjArZVJHUmtKTHk5dmFHbXBnWTNOemYwNjljUEowNmN3SzVkdXpCczJEQXB6VzBWS2xUOFBiUjRvN1c1TmFxT0h6K09EaDA2UUVOREF6NCtQdmpsbDE4d2NPQkFoSVNFNEQvLytROXFhMnR4N05neGJOaXdBVHdlRDZOR2pjTHc0Y1B4NnRVcmpCbzFTdTVEVXlnVXNpYnFQLy84czB5aDZjYlFXQjA1UHArUEN4Y3VVT054L1BqeGlJK1BSMXhjSE5UVjFSRWZINDhIRHg0Z0lDQUFlbnA2R0RCZ0FJeU5qUlhtdnNtcW9ucnk1RW1NR1RNR216ZHZ4czJiTjdGZ3dRTE1taldMTlJrYU8zWXNQdi84YzJ6YnRnMXo1c3pCVjE5OUJTc3JLd1FGQldIbnpwM28xNjhmdUZ3dXVGd3VUYnpYMWRYRnZuMzdzRzdkT2pnNk9pSW9LRWhxWlIyb0YrY2VPWEprays1bFMwWlJBU2FnL3Y1WFZGUWdQRHdjSFR0MnhNQ0JBeEViRzR1Z29DQm9hbXJTaVlDYW1oclZiNHVKaWFGZVB3WkpyMnBqUGEyTitWNzc5ZXVIWThlT1FWMWRIVE5uemtULy92MmxRb0VuVHB5SWtwSVNCQWNIWS9EZ3dmajAwMC9oNysrUC8vNzN2MWkwYUJGY1hWMnByaVhEc21YTDRPYm1oalZyMXNnTjgvMDNqejBNUktYNTJLeDg5OTEzckhIdnUrKytnNnVyYTVNMWM5WFYxZVdHOS83eHh4L1lzR0VENnVycWNPalFJWHp4eFJjQTZvMmh0TFEwdUxtNUlTOHZEKzNidDRlbnB5ZTJiOStPdzRjUHc5emNIT25wNmREVDAwT25UcDNvOGQ2WEZyRjQ3UU16TXpOY3ZIaXh3YlNQUG4zNndOL2ZYNjR4TFltOGhWMUNDQWdoTEVNeE1URVJpeGN2eHN5Wk01WFdRVGN5TXBKYStETXhNY0c1Yytmbzl6Wml4QWkwYWRPR2V0dGJ0MjROSHg4Zm5ENTlHbTNidHBWcnRISTRIUGo0K01pc2NEcHIxaXhVVjFlRHgrT0J5K1hTaFM0R1dYVUtQalFNRFExeDlPaFJ1THE2b3J5OG5FYjQxTmJXb3F5c0RJNk9qcWlycTBOMmRyYkthRldoUXNYYjB4Uk5ybmV0VVpXVGswT2VQMzlPWHI1OFNYYnYzazJlUFhzbXM1MUFJQ0FwS1Nra1BUMmR2SHIxaXFTa3BEVHBtc1NwcXFvaUd6ZHVWTmhHR1IyNXJLd3NzblRwVWxKWldVa21UWnBFckt5c2lKZVhGN2wrL1RwTFowc29GSkxZMkZneVljSUVtWHBSalNVdUxrNmhKaXZEa3lkUFNINStQdG03ZHkvSnlzb2loQkNTbVpsSkxDd3N5SWdSSThpdVhidFk3WVZDSVltTWpHUnAyb3JqNGVGQjd0NjkyK1RyVnBhL1crZEtuS2IwSVhuYXJKTFUxdGFTbHk5Zkttd2pGQXFKUUNBZ1FxRlFTajlObnNaclE3cG1ETXArcnprNU9RcGZsOVE3NDNLNTVOcTFhM0xibDVlWHM4Ny9JWTA5NzFMejhWM3diOVZwUFgvK1BMR3lzbXJHTzFIUDl1M2J5WWdSSTBoVVZKUlV2M3Y5K2pXWk5Ha1NJWVNRYWRPbTBmLzkvUHpJZDk5OVIwcExTOG5Ja1NQSm1ERmpTRkpTRWlIay9Xc1JFMUwvekRJMk5xYTZ6dklJQ0FnZ2t5ZFBKc2JHeHNUVzFwYnFWcHFZbUJCcmEydldQek16TTRYSEtpNHVscW5yVEVqVGRkQmxmVTd4ZTJocWFpcHozSmc4ZVRLeHNMQlFxTWNzL3QyS1g1OGlEY21tYUYvL1U1NXBUZWx2NHByYlRYbGRoWXFXeE4vZDExdWNwL1ZkYTFSOThza245RzlGSGtkMWRYVWFnZ2lnV1pMOWRYUjBzR2JOR29WdGxOR1I2OVdyRjNidDJnVU9oNFBvNkdpcFhCZ0dEb2VEYWRPbVllclVxVytsNDlqWU1FTW1ETlBWMVpYdTY5Ky9QNjVmdnk3MyttYlBuaTMzZUkzTitWVlJqN2pIUUJHYW1wcm8xcTJid2phS2ZpL3krdXEwYWRNYWRYNWx2MWZ4dmlzTFNZK0Z0cmEyVkRFcGNkcTFhOGVxcXYwaGpUMHF6Y2QzajBBZ1FGUlUxRHVSNjRxS2lrSlVWQlErLy94enFkY01EQXhrRnZ4eGNuSkNhbW9xSGoxNkJLRlF5SkppZXQ5YXhFQzlSd3dBcmNJdHlaRWpSMkJvYUlnZmZ2Z0JYMy85TmR6YzNGaWFsVC85OUpOVWpZVEV4RVM1MXdIVVI0OVVWVld4dERFYm9qRTY2UEpnOGswbFpUc0tDZ3J3NnRVclhMNThHWHA2ZW8yNkRrbmthVjB6NGNjdGhkTFNVcGtoMmlwVXFQam4wZUtNVmhYS3dSZ1Y4Z3hXV1cxVnFGQ2hRc1hic1duVEpuQTRITXlmUC8rZEhGK1JSRXhkWFIwY0hCeVFsNWNIQndjSDFOWFZ3Y0RBQUdmUG5rVk9UZzY0WEM1TkQzQjBkSHl2V3NRTWhZV0Y2TjY5TytMajQ2V09PMlRJRUZZdSthVkxsOERoY0xCcDB5WTRPVG5SZTdwdjN6Nzg5ZGRmVXNVR3g0MGJSME9FYTJwcWFORWpiVzF0Nk9qb29LU2tCQjA3ZHBSNTc1VFJRZCswYVpOTVE1bkphU1dFZ00vbjA4V3grUGg0Nk9ucDRhKy8vZ0loQk5iVzFqS3ZnZUhreVpNMEpVWW9GTEtLSDhwTHNWQzBFS2RDaFFvVmZ5Y3FvMVhGTzZXcHVWZ3FWS2hRMFZMWnVYTW43dCsvandNSERqUTZEN001YWRXcUZZNGVQWXJwMDZmVC8zTnljbEJiVzR1TEZ5L0MwdEtTbGZkb2FXbjUzclNJR2RMVDA2WHkzNEY2ZzV2UDU5T2MwSktTRW1SbFpVRlhWeGRtWm1idzhmSEJtVE5ucUtmVXhNUUVwMCtmbHFwbXorVE9tcGlZNE5LbFM5UUlkbkJ3UUc1dXJseWpWUmtkZEM4dkwzaDVlYkhlTDVuVHl2RDExMTlUajZ1SmlRbnUzcjByNXc3V1kyNXV6akxjK1h3K3E4cXhuWjJkelBlMU5FK3J2cjYrekFKZURQSnlobFdvVVBIK2FWRkdhMFpHQnE1ZnY4NEtLd1hxSHk2V2xwYjQ5ZGRmcFI2UVZWVlZ5TWpJd05kZmY2M1V1UWdoRUFxRjRQUDU0UEY0NFBGNHFLcXFRbVZsSlNvcUtsQmNYQXdORFEyWnNoWnZ3N2x6NXpCa3lCQ0ZoU25PbkRuelZxRjlEeDQ4Z0Vna2txbTlLVTVKU1FubXo1K1A4UEJ3bGxhbGhZVUZxNWlHQ2hWdnE5WFluS1NscGJIQ2VwdkMrK3IvdGJXMVNFNU9sZ3B6RklsRWlJdUxnN1cxdFVJWko1RklCQzZYaS9MeWNwU1hsNk9zckF3bEpTWG8xS2tUMVVWKzMrT21zanFmSHhwNzkrNUZTa29LUWtORC96WmRhVDZmTCtWcFZWZFh4K0xGaTJXMmY1OWF4QXhuenB5UkdYSmZYbDZPVnExYVVZTXRORFFVNDhlUHg4R0RCMkZsWllWUm8wWmg5ZXJWZVBMa0NYMlB1QUhYVUJFaUl5TWpaR1ptWXRDZ1FRcmJTU0pMQjEwWjZ1cnFHaTNKVmxOVEE1Rkl4SXFRS2k4dnArUHArdlhyMGJ0M2IvVHMyWk1hMTJscGFTZ3NMSlNTS1ByUUtTMHRmV2ZSRENwVXFHaGVXcFRSYW1ob2lJMGJONExQNTJQRmloVjB2MGdrUWsxTmpjd1YzZkx5Y216WXNBRXJWNjZFbFpVVlJvOGVMYk1hSHlNTkFkUlhOT3pjdVRQTlJkSFUxSVNXbGhhMHRMUm9lSkd1cmk3YXQyL1A4a1NPSFRzV1BYdjJsSG50QW9FQVFxR3d3Y2xiU2tvSzd0MjdCeDhmSDdsdHRtelpBaHNibXdhcnY0YUZoY21zVUp5ZG5ZMTkrL1loTGk1T3JvNGJuOCtIaDRjSHBrNmRDbjE5ZlRnN08xTmRTbkhKRWgwZG5TYkxPYWg0L3pTM2ppU0RNbHFOQ1FrSmNpdVVTaEllSG80QkF3WWdMUzBObVptWktDa3BRWEZ4TVFvTEMxRlFVQUFURXhPc1g3K2UxUStkbkp5b1hpV2ppeW9aSGw5VlZjWGFWMVZWaGR1M2IwTmRYZjI5OXYvcTZtb0VCd2NqS3lzTHpzN09kSDkwZERSaVkyTXhldlJvT3RFdExTMkZxNnNyYW1wcVVGTlRRNnVINnVycW9rT0hEdERUMDRPK3ZqNDZkdXpJbXBDL3IzRVRhSnJPNTRkRVNFZ0lrcE9URVJZV0p0TmdGZGRJZlZzVTVXUnFhR2hJZVZxdlhidUdZOGVPQWFqLzNZbm5tSXBMeDd4ckxXS2dQa3kycUtnSVk4ZU9sWHF0cUtpSUpXL1dybDA3Mk5yYVVsa3NEb2ZEeW5lWDUybVZoNm1wS2VMaTRtaWRoQnMzYmtCSFI0ZFdYNWFITEIxMFJaU1VsRUJEUXdNNk9qcTRkKzhlMnJkdkR3NkgwNmp3M1FVTEZrQlhWNWZWTi9QeTh1ZzRyYW1wQ1FjSEI1dzdkNDZHaWZQNWZNeWJOMCtxa3ZDSHp1SERoN0ZreVJJa0pTVkp2V1pwYVNtMWNLTFNxRmFoNHUralJSbXR1cnE2Q0F3TWhMT3pNK3pzN09nRVVUTFhRNXp1M2J0ajE2NWQ4UFgxeGZEaHcxRldWb1k3ZCs1SXRSTXZpUzRTaVJBZkg4ODZwa2drZ3F1cnEwdzVpNlppWW1JaWR5WGV5c29LcGFXbDlQV1NraEk2RVFmcUo0ZU5LV3R2WW1JaVY4Ujh3b1FKck8yYW1ocWtwYVdocHFZR25wNmVNRFEwcEEvMm9LQWcyazVjc2tTVlAvUHZvcmwxSkJtVTBXcTB0cmFXT1ZtVlpPTEVpZFNiSVJBSW9LNnVEaU1qSXh3N2RnelIwZEhvMkxFakxXSXlkT2hRdVFXbU9Cd09hd0xOZUNiRTk0bDdadDlYL3dmcWRWV0Rnb0xnNWVVRmUzdDc2T3ZyNC9uejU0aUlpRUJJU0FoclVVbGZYeDgvL3Znak5aeXZYTG1DeU1oSStQajQwUEdyc0xBUUFvR0FWVURyZlkyYlFOTjBQajhrbUFteVpHRWk1cmZwNU9RRUd4c2JPRG82S25WY1BwK1BxcW9xdEd2WGppNEN5Tk1QTGlnb1lFblpNRGc0T01EQndRRkEvYmd0cVhFcWkrYldJZ2FBMU5SVUdtYkxhQWtYRlJXaFk4ZU9VRmRYeDdsejUxaUxQODdPem8wdW1zUlFXVm1KVjY5ZTRlWExsd0NBelpzM0l6OC9IeTlldk1EUm8wZngwMDgvSVRNekUxOTg4UVVTRXhQUnExY3ZhclFxbzRPdWlGOS8vUlhidG0wRG44OUh1M2J0c0h6NWNnQ3l0YkVKSWF6Y1cxbjk0K2JObS9qeXl5OVJWMWVISFR0MndNWEZCZTNhdGFOeVk1cWFtdkR4OGNFUFAveUE4UEJ3dVF0b0h3b3paODRFVUgvdnVGd3UzUmFIeStYU0JkSVpNMmJBeHNaR3BWR3RRc1hmU0lzeVdvSDZ5b2duVDU1a3JVRFcxZFhSY0Q1Wms3RFBQdnNNVVZGUlNqMzRZbUppRUJVVnhkcFhXRmdvbFI5eDRjSUZKVDhCbThURVJKblh6T1Z5TVd6WU1DUWxKZEZKOXExYnQ1Q2FtZ3FnZmtWZlEwT0RlbEFrMGRUVXBEcDVqUW5sRmMvZmlZeU1SS2RPbmVEaDRZSFZxMWVqZmZ2MnVIZnZIbTByN21ubGNybVlQbjE2bzNRM1ZmejlOTGVPSk5BMHJVWU5EUTE0ZW5yQ3hNUUVOalkyTXNQbVJDSVJOVnJOemMxcHVLdS92Lzg3OTlTOWovNS80TUFCUkVSRTBPMUpreWF4SnE1ejU4NmxyekY5dUcvZnZzak96c2Jtelp2UnRXdFhIRGx5aEJydVo4K2V4WjQ5ZTdCbzBTS3BzTXYzTVc0MlJlZnpRME44WVZFV0J3NGNnTE96TThyTHk2a1IweGhLUzB0Wmk0eWpSNCtXYXpoZHZYcVY2Zzd2M2JzWGxaV1ZTaHQ5RE0ydFJYei8vbjJzV0xFQ1hsNWVWRmVZeCtQQjF0YVdHbDhmZmZRUkFnSUM2SHNrcnowakkwUHFOeVpaa2J4WHIxNUlTMHVEb2FFaGJHeHM4T21ubjJMMDZOSG8yYk1uREF3TU1IZnVYS3hldlJwcjFxekI3ZHUzV1ZGTGpkVkJid2hsSzNSUG1EQ0JmbGNkT25SZ2ZjYnE2bW9rSkNRZ0xDd013Y0hCK1BUVFR6RisvSGp3K1h3VUZCVFErejFreUJCTW16WU43dTd1aUl5TWxMdXc4U0VRRXhPRDR1SmloSWFHWXRTb1VUSXJDRnRhV2lJbUprYm0rNGxLbzFxRml2ZE9pekZhMTY1ZFMxZXJKU3NWVmxaV1FpUVNJUzh2RDU5KytpbmRIeEFRZ01URVJMUnUzVnJweWVYTW1UUHBxalR3dndlWXJPT3NYTGtTWldWbEtDNHVsaHRtV1YxZGplZlBuMlArL1Btd3M3UER4SWtUc1dEQmdrWk5KdFRVMUxCZ3dRTDgrZWVmZEtLeWF0VXFaR2RuNDYrLy9wTHBZV0ltQkpKRkl1VEI0WERnNGVFQm9INnlyS1dsaGRPblQwTkhSd2VyVjY5bXRaWDB0S29NMW44UGtvWnBTVWtKOVBYMTM2cllsbmhvYlVNd0hrME9oNE01YytZZ0xDd01ZV0ZobURWckZ1enQ3VmtWVVFVQ0FUVmFaOHlZZ2FLaUlwcG5LbDdoVTNJOGtFUWtFa2xWQkFXa3E0U0s4ejc2LzhLRkM3Rnc0VUxhaGhBQ1UxTlRuRHQzVHE0TXhwWXRXM0R5NUVrTUdqUUlQQjRQNjlhdFEyVmxKWXFMaS9IeHh4OGpORFNVNVdGNVgrTW1JWVJXbXBXVjY1ZWFtb3BWcTFiQjFkVlZTdnFrSmRHcFV5Y2FEcTRNQmdZR1NFcEtna0FnZ0xhMnRsU1JIM0hhdG0yTHlaTW5BNml2a1hEcDBpVXBvMDVlYW9tWGw1ZVV3ZW5qNDZNd1hZVmgwYUpGeU12TFErdldyVmw5UjV5QkF3Zmk4T0hENk51M0w5M1hybDA3M0w1OUc3VzF0UkFJQkdqVHBvM001eUxqQVIwd1lBQkwra1lXQW9GQVpqZzd3L3o1ODFGWldZbVZLMWVpWjgrZUdEaHdJTlRWMVZtTFNPcnE2amh6NWd5QStwRGlrSkFRMU5iV29uMzc5clNpcnl4OGZYMGJuYnZLb0thbWhtdlhya0VrRXRFaVQrTDg4Y2NmTURNemc2R2hJU29ySzdGaHd3WnMyclFKNTgrZlI2dFdyVmozMjhuSkNhMWF0Vkw0K1Q4RWhFSWhkdS9lamY3OSs4dVYvMkVXT3NYNS92dnY0ZXpzekJwN1ZhaFE4WDc0c0VjbE1UWnUzQWdBTWd1czVPWGxBUUFlUG56SW1ueDVlSGpBdzhPREduREtvTXpLOUk0ZE81UStQby9IUTF4Y0hPTGk0aFMyRXc4ekd6cDBLTjAyTWpLQ2taRVIvUHo4Rkw1LzE2NWRNb3RsaUh0MHhMRzJ0a2JidG0xUlZWV0Y4UEJ3SEQ5K0hBQmJFMDdjMDZyaTMwdHo2VWcyVmF2eHl5Ky9SR0JnSURJeU1yQm56eDY4ZlBrUzY5YXRZMTBmTTNsamZvZEhqeDdGenAwN0d6UlV4ZUZ3T0t6MmpBRXF2azl5WEhuWC9WOFd6TXEvb25PUEdUTUdYMzMxRmZUMTlTRVVDaEViRzR1Q2dnS3NXclVLdXJxNktDNHVaaG10NzJ2Y2JLck9aMHZrbzQ4K3drY2ZmYVQwK3hwYjFFbjhIanM2T3NvTVJWNzVmKzNkZDFnVVYvczM4QzhMZ2lBVzVMSEU1SW14SkVSTk5JSThhRUFRUllNbEJqVjJRVTBFUmNXQ1hiR2l4b1ppQmF5SUJtdnNIU3NTRVR2MkFpZ3FJa292dSt5eXUvUCt3VHZudDhNV1lNSEsvYmt1THRuWjJkbFozTm1kTStlYysrdnJxL0d4N3pxTFdDUVNDUnFzcWt4TVRIVE9GUzN1dTA1VmNRMDJrVWlFOGVQSFkvVG8wVEF5TW1MSFhHbHkwTFg1OWRkZlM3eWZtdlpMMHdYRWxpMWJvbG16WmhDSlJDekwzZC9mbi8xTlZEOHpEQTBOSzBTRHpORFFzTmo1dTZvOTlqektxQ2JrdzZrd2pWWmRidDY4aVJZdFdpQXFLcXBFWHhpYVNxQXJsVXJCdnlLUkNMYTJ0b0tUaTlxMWE3UEh2bm56Um0wb1dKczJiUVJmZW5mdTNCSGNmdlhxRlp0SFZMbHlaVVJFUkNBckt3c0toVUx0aEVSMWVERHZuMy8rUWRPbVRkWDJYVmRCcHFpb0tGWmQ5SXN2dmhCc1c5ZXc0WUNBQUdSblo3UGhSYXE5cWFvOXJlSGg0VnEzUVQ1dTVaVWpXWmFzUnFDdzUyVERoZzJRU3FXSWo0L0g4ZVBITVhEZ1FNaGtNc0hjU0xsY2ppTkhqc0RRMEJBTEZpekFIMy84d2Q3VDJtanF0ZERsZlIzL1NxVVNqbzZPR3ZlaDZGeHpYbFJVRkZxMmJJazNiOTRnTEN3TXQyN2R3b0FCQStEcTZncVJTSVM0dURoTW5EZ1I3dTd1SmJvUVVaNmZtL3JtZkJMeUlaVzJBdkNIcEdtZXVMN0R2Z2toNUVPb3NJM1c3T3hzcEtTa29ISGp4amgxNmhTbVRwMktPWFBtSUNNalExQyt2eWdiR3hzRUJ3ZXJMZWVqQVBMejh3VkRlMVNIeDIzZnZwME53eWxycEFidjBLRkQyTEZqQndJQ0FsakZUVzIwbllocUtzaWsya3NTRlJXRndNQkFIRHQyckVUN2RPTEVDV1JrWkpSbzNRRURCcFJvUGZKeGVkYzVraVhOYWdTQXhNUkVuRDU5R3FkT25VSnFhaW82ZE9nQVkyTmpLQlFLd2I3OTg4OC9zTE96UTJKaUlobzBhSUNoUTRjaUtDaEladytJVkNxRlRDYlQyQXVzYWRuN092NUZJcEhhUmFPREJ3OWkvdno1Nk5ldkgwYVBIcTN4Y1ZPblRzV1pNMmRnWm1hRzVzMmJZLy8rL1FnUEQ0ZFlMRVorZmo2a1VpbVdMMStPcEtRaytQajRxSjNVdnF2UHpiVnIxNVpiemljaGhKRFBEOGR4U0U1T0ZoUUsvSkNlUEhtQ3hvMGIwOFdmOTBqL2lXaWZzUGo0ZUF3ZE9oUXZYcnpBbVRObldFeEZwMDZkc0huelpxMlB1M1RwRW9LRGczSHUzRGs4ZXZRSUFIRHg0a1VrSkNTd0U3TDA5SFNOdzdDVVNpVldybHlwYzc5cTE2N05zdW5XcjE4UFMwdEx3VzFOM04zZE1YVG9VSGg1ZWFrVnNTa3Y5KzdkMDVqSjZ1VGtKUGpoaHlxL2Z2MWFNQmQyNDhhTjZOT25EL3ZoaHdmelArVFRVcDQ1a3Z2MzcxZDdIems1T2FGRGh3NUlTMHZEK3ZYcjRlenNMTGdQQU9MaTRyQmh3d2IwNjljUDd1N3VlUDc4T2NhTUdZTlRwMDVoK3ZUcHJKSExOeUJUVTFPeFpjc1dlSGg0QUNpOFdOSy9mMy9CY0dKTnNyT3pZV1ZsaFlpSUNQWno0c1FKQUJBczQ3M3Y0NThubFVvUkdocUtHVE5tWU4rK2ZhemdXbEZkdW5UQmdnVUxzSGp4WW5oN2U4UFB6dytQSGozQzl1M2JjZWpRSVp3NWN3WUhEaHpBelpzMzFTNDh2Y3ZQVFcwNW56NCtQbXJidTNmdm5zN25xd2hTVWxJKzlDNFFRalM0ZmZzMjFxNWRxN1pjb1ZEQXdjR0JqUzVSbFp1YmkwdVhMcFg2dVRpT2c0ZUhCMkpqWXdFVWZsK3BGdURUNU55NWM1QklKT3g1SjA2Y2lPenNiSFovWkdRazd0eTVBNkJ3Vk4yS0ZTdFFVRkNndGgyeFdBd2JHeHVJeFdLTno3Tmt5UkpXSEkzMzZORWpkT3ZXRGNuSnlTVi9rU29LQ2dyS05IeWV0M1BuVHVUazVKUm9YYVZTeWY2K1JibTd1K3VjMWxMVXhZc1hFUklTVXVMMVN5SWxKUVZMbHk3VitILzBPYXBRUGEzOGdUcDI3RmpNblRzWERSbzBZQ2V1QmdZRzhQRHdRSzlldmRDMmJWdFc5VStwVklMak9DeGV2Qmh2M3J4QjllclZNWC8rZkt4YnR3NUE0UnRtMGFKRjJMSmxDMnJYcm8zbno1OXJyR3labXBvcXlJN1RKRDA5WFZEQkxpMHRUWEJiVzZHYTNyMTd3OHpNREs5ZnZ5N2RId1NGUTRZMHpSUGplNmprY2praUlpSmdhV2tKc1Znc3FDYW9MVWR2eUpBaGd0dEZDOGFvRGc5V1JmbG5INy95enBIczBhTkhxYk1hTjI3Y2lFMmJOc0hlM2g3RGhnMkRvNk9qV205dlptWW15MGdGZ05telo2TjM3OTZ3dExSazZ3d2VQRmpqYzZ0S1Nrb3FWUWJ0aHpqK0N3b0s0T2ZuaDBhTkdzSE56UTFWcTFiRnhJa1RNWFBtVEhUcTFFbXdycU9qSXk1Y3VJRGc0R0JzM3J5Wk5lN056TXl3YnQwNnBLU2tZTWFNR1lJSW8vZnh1YW1xcERtZlpSMlcvakZxMDZhTjJ2c2tNek1UMGRIUkdEUm9FTFp2M3c2RlFvRXVYYm9VVzJtWUVLTGJ1OGdkLzloenJVdVRpVzVvYUlpclY2OWk3dHk1bUQ5L2Zvbi9CanQzN3NTZVBYdHc3OTQ5dHF4ejU4N1lzMmNQc3JLeUJNVTVmWHg4MEtwVnF4SnZXMVZKUnl6OStlZWZHRGx5SkFBZ0lTRUJxMWV2WmlNTWx5NWRpdnYzNzJQVnFsV0M4NWVVbEJURXhNVGd6WnMzbURCaEFpWk9uQWhYVjFmQmRwVktaYWw2V2V2WHI0K1pNMmVpYytmTytQcnJyelcrSG5OemN5Z1VDclJxMVFyUG56L1grQjBJL04vNXQ0V0ZCZTdldll0Smt5YWhYNzkrbURoeG9zYjErVWpLVDEyRmFyUStlL1lNOWV2WFp3ZXJ0N2MzWEZ4Y1lHOXZENkN3VU1XRUNSTXdZY0lFTEZxMENQYjI5bmowNkJFS0NncGdiR3dNSHg4ZmpCdzVFblBteklHVmxSV0F3c0lUTDE2OHdKZ3hZN0I1ODJaY3YzNmREV1ZUSGFJWEhoNE9xVlFLYjI5di9Qbm5uNEllaE56Y1hQajYraFk3dkxkT25Ucnc4dkxTMk92U3RXdFh3ZTNuejUrWGFOaW1yZ0Izb0xCQVNwTW1UZEN3WVVQMDY5Y1BRNFlNUWZQbXpUV3VXMUJRQUVORFE3VVA1YUs5cVVVTE1WV3RXaFdiTm0yaS9MTlB3THZLa1N5TlhyMTZvVisvZmpBWTcyNFhBQUFnQUVsRVFWUTNOMmZMK0J4V0F3TURLQlFLN05telJ6Qi91MDJiTml6blZSV2ZZNm90by9YV3JWdWxHcHI2dm8vLytQaDR6SnMzRDlXclYyZnpQenQwNk1BeWRJOGZQNDVodzRheGZZcU1qTVNjT1hPd2VQRml0ZVBVM2QwZEV5ZE94SWdSSTdCOCtYTFdlSG9mbjV2YW9qWGVSYzdueCs3NDhlTjQvUGd4dnZ2dU93RC9OMVdENzZVbWhKU1BkNUU3L3JIbldwY21FOTNFeEFUTGxpMUR2Mzc5Y09MRUNiVkdXMUZLcFJKQlFVR0lpSWpBM3IxN0VSWVdCajgvUHhnWUdHRE1tREZvMHFRSjl1elpnOERBUUxSdDI1YTlIcVZTeWI1UGVES1pyTmhHMXBVclZ3UzNjM056MGI1OWU3WGxmTU5TcVZSaXc0WU5PSHo0TUJJU0VoQVNFb0s2ZGV2aXE2KytRdXZXclRGbzBDQWNPblFJSE1maGwxOStnVWdrUXQyNmRSRVFFSUJSbzBhaFJvMGErTzkvL3d0M2QzY0FoZitucWhlR1ZTdm0yOXJhYXZ4ZTR6aU9QWjRuRm90eDllcFZHQnNiNDhLRkN3Z05EWVZFSXRGWUJMVW9ZMk5qQkFRRVlQcjA2V2phdEtuV1dqTkYzenVmcWdyVmFHM1NwQWwyN3R3SlEwTkQ5Ty9mSDgyYU5jT0VDUk1FNjNUcjFnM3A2ZWtJRGc1RzY5YXQ4YzAzMzhEZjN4OC8vZlFUUEQwOU1XclVLSlpoeHhzN2RpekdqQm1EcVZPbklpNHVqcDA4ZHU3Y0dZY09IY0wrL2Z0aGFHaUlRNGNPNGRhdFcxaXlaQW1xVjYrTzVzMmJ3OXJhbXZVcWFLSnA2TUhldlhzMVZtbE1TMHVEbTVzYlRFeE1rSitmcjNaZ0ZLV3JBQk5RK09HYm5aMk5MVnUyd05MU0VpMWF0TUR1M2JzUkZCUUVZMk5qZGhEd0RRV2dNUHVNUDluaUZlMVYxZGJUeXFQOHM0L1h1OHFSNUpVa3ExSFQzTW1USjAreXFJaUNnZ0xVckZsVFVKVlhXNFFHTHkwdERSS0pCRWxKU1lKUkJrZVBIc1dhTldzMFBvYlBLTTNJeUlCSUpFSkJRUUdPSHovK1hvNy9UcDA2WWRHaVJZaU9qc2FmZi82SkFRTUdDQnFodi96eUM3Ny8vbnNzVzdZTUhoNGUrTi8vL2djWEZ4Y0VCUVZoeFlvVmFOS2tDY1JpTWNSaU1Tc21VN1ZxVmF4ZHV4YXpaczFpODMzcjFxMzd6ajgzcDArZnJ2WEx1VFE1bjUrVFFZTUdxWjE0RVVMSzE3dklIUWMrM2x4cmZUTFI2OVdyaDQwYk42Sng0OGJGN3BOSUpFS0RCZzJ3ZmZ0MmpCbzFDbGxaV1d6a25WUXFSV1ptSm9ZT0hZcUNnZ0lrSkNTd2MwaVJTSVRnNEdCWVdWbWhjdVhLU0VsSndlREJnekZzMkRBOGZQaFE3WGtjSEJ3UUZSV2w5bmZrLzk3YUxnNkVoSVRnK3ZYckdETm1ERjY4ZUlFYU5XcGd5cFFwQ0FnSXdOYXRXMkZuWjRmWTJGaFVyMTRkdFdyVllvOXIwYUlGNXMyYmg4YU5HK00vLy9rUHpwNDlDNDdqMUZJRVZHdkJLSlZLbkQxN0ZzK2ZQNGRZTEdZWGpxVlNLWUtDZ3RqNWtXcWVNKy9vMGFOWXVIQmhzWDl2b0xBeGV2WHExV0tuRUpHUGdMVzFOV2R0YmMzcEl6RXhVZWY5QlFVRmd0dGlzWmc3Zi82ODF2V3pzcks0dzRjUGN6NCtQbHhPVGc3MzY2Ky9jaTR1THR5MGFkTzRpeGN2Y2txbGtxMnJVQ2k0M2J0M2MxMjZkT0hTMDlQMTJuOXRwRklwSjVWS09ZVkNvWFdkMXExYmwzaGJTVWxKT3RkUktCU2NYQzduRkFxRjJuUHUyYk5INDJOMjc5NnRjZm4rL2Z1NXpwMDdjLy84ODArSjl1OVR4Yjl2UC9UeEE1VHRHTkxtN2R1MzNPWExsL1Y2Yk0rZVBUbGJXMXZPd2NHQlc3ZHVYWWtmbDUrZnp5VW1Kbkp4Y1hIYzgrZlBTLzMrUDNueUpOZXVYVHZPeGNXRlBXOXNiQ3czZlBod3RYVVZDZ1ZuYjIvUHllVnl6czdPanJPeHNlSEdqaDNMeGNmSHY5ZmpmLy8rL1Z4bVptYXg2ejE4K0pCTFRrN20xcXhadzhYSHgzTWN4M0YzNzk3bEhCd2N1SGJ0Mm5HQmdZRnFyeThzTEl6THk4dFQyOWE3K055OGR1MGF1NzFueng1T0pwTVYrNXBLNjBNZGM2VTl2dmozcHEydHJkcXlWcTFhY1J6SGNYSzV2TnlQV1VMSzRtUDVUaXZyOTlteFk4YzRGeGNYdlI4L2ZmcDB6dG5abVhOMmRsYTdMeWtwaWJPMnR1YWVQbjBxV0w1NDhXTE8yZG1aYzNWMVpjdjRZNzBvZnJsU3FlUUdEeDdNV1Z0YmM5bloyZXorMU5SVXp0cmFtcnQ4K1RMbjRPREE3ZGl4US9CNGEydHJUaTZYbCtpMVdGdGJjems1T1Z4R1JnYVhrWkdoZG45ZVhoNW5iVzJ0OFh1QzR6akI2eW5KL1N0WHJ1VDgvZjA1anVPNGMrZk9jYjYrdm1xUGtVcWxPdjkvczdPemRkNy8rdlZyN3RkZmYrVTRqdU42OSs3Ti9wMDNieDQzY09CQUxpTWpnM04yZHVZNmRlckVSVVJFNk56L2dvSUN0WE1KMWR1UmtaR2NVcW5rb3FPanVlN2R1M09qUm8zaUhqeDR3R1ZtWmdvKzM1VktKUmNaR2NrZWYvZnVYYTVyMTY3Y3RXdlhPRWRIUjUwL0hDZDhyMmhicCtoNlpmR2hqL1VLMWRPcVN0TjRjbFZGNXhPWW1wcXlJakNhVkt0V0RkMjZkVU9YTGwwZ0Vva1FIaDR1R0w2b1NpUVNvWGZ2M3VqVnExZVpydVpwVXBJaHdkcUdRbXJhVm5GVjJuVHR2N2JNdnFKQjlUektQL3M4NkpzakNaUXNxMUVURXhPVFlvOXBucWIzZjZkT25kVG1melp2M2h6TGxpMVRXMWUxY205MGRMUWdEell3TVBDOUhmOGxQVmI0SWJtalJvMWl5NW8xYTRhTEZ5OXEzVDl0b3pUZXhlZW02cnlrc3VSOGZpNlVTcVhXbmdKQ3lMdFJIcm5qSDN1dWRXa3owZWZObTRlNHVEZ2tKaWJpeXBVcjJMNTlPN1p1M2FxMlRWVjh6Mk5HUm9hZ0prTnh2TDI5NGVIaGdmUG56eU15TWhMMjl2YUlpWWxCYUdnb1ZxOWVyZmJkb21zK3E2Yjd2THk4TUh6NGNJMDkyVjVlWG9pSmljRzllL2VnVUNnMDVyaWZPWE1HN2RxMVk1L04rZm41TURVMTFib1BiZHUyeGIvLy9vdTZkZXZpbjMvK3dkNjllL0g4K1hOWVdGZ0k4cVFOREF3RW81QysvdnByeUdReW1KdWJDNmJ2OFQycXVoZ2FHZ3IydlgzNzlqclgveFJWMkVicnU4S2ZoR283WWRXMExpSGs0MVRjY1d4Z1lDRElhcVRqbjVSVlFVR0J6cE1oUWtqNUs2L2NjVzAraGx4cmZUUFIrVWJnNE1HRFdYVmlzVmlNdG0zYjRzaVJJMXByRXBSR3BVcVY0Ty92ajlHalIwTXVsMlBjdUhHb1VxVUsxcTVkaTlXclZ3dUtXZ0dhcHlybDVPU2dYYnQyT3FjeEZSUVVZTkNnUVhqeDRnVUdEUnFFZ29JQzFLbFRCMGVPSEVGaVlpTEVZakdiT2pkMDZGQzR1YmtoT3pzYk0yYk13T2pSbzFubGVvN2oyQnhhbmt3bVEvdjI3ZG5mTnprNUdRc1dMRUNqUm8zZzQrT0Q3Nzc3RG84ZVBVTDE2dFcxN2wvVnFsVXhZTUFBYk51MkRmNysvcmg2OWFwZytQQ0RCdy93L2ZmZlY5aVlIV3EwRWtJSUtYZmNSNWFwOTZuSXk4dlRlVkpEQ0NsZjd5cDMvRlBJdFM1TkpucHBXRmhZNkp4bnFhbFIzcmh4WTlqWTJPRHAwNmVzU09MczJiTXhhTkFnZE92V2pSVzFLb3RLbFNwaCsvYnQ2Tk9uRC9zM01URVJVcWtVSjArZWhKT1RFNnNzekl1TWpJUzF0VFVHRFJyRTZtT2NQbjBhMDZaTmc2K3ZyOFlFRHFCdzVGRDM3dDJ4Yjk4KzlyNktqNDh2OWp2UjN0NGV1M2Z2eHYzNzl4RVlHSWp3OEhCMm41K2ZIM3g4Zk5DdVhic3kvQlUrWFhTcHZ4ems1ZVhCMWRWVnJUUzFybUZ4MnNUSHgyUDI3TmthaXhGbFpXWGh6cDA3T0hYcWxOcDkyb2FXbENhVGkzZi8vdjFTNzdjcXFWU0s0T0JncmZsZHZKU1VGSFRwMGtXdzNyTm56OHI5U3VmbHk1ZHg0OGFOTW0xRHFWVEMyOXU3blBibzA2YlBlMHFWWEM1SGRuWTJrcEtTY08vZVBVUkZSV0hmdm4zRlptOWV2MzRkcTFhdEtwOFg4Zis5ejB3OVZiZHUzU3J6ZS9KZEtlbnhXeHhObVhxY0hybUNGVTF5Y3JLZ0NBZ2g1TjBwejl4eFZSOWJyclcrbWVqNnlzakl3QjkvL0tIMVI1TzR1RGhjdVhJRmxTcFZ3ckZqeHdBQWpSbzF3c0dEQi9IdHQ5K1dhWDk0TXBsTXJhZlYwTkNRWFJEUTVQVHAwNExwUXh6SElUdzhISk1tVFVKUVVCQlNVMU1GNno5NjlJajlEVHQyN0lpZ29DQU1IandZVGs1TzhQZjNSMnhzck5yL2c2cHExYW9oSnljSGx5NWRRcGN1WFFUMzllblRSK3ZGZ096c2JNRTJWYy9MUGhjVnFxZjFYV1J5QVlYejJxcFhyeTdJZ05UbS92MzdtRHg1TW9EQzNDUlhWMWRNbWpRSlFHSERhTkdpUlhqNThpVXVYcndJUjBkSEFJQ0hod2VlUEhrQ21VeUdiNy85RnZYcTFVUHIxcTF4Ky9adE9EZzQ2SHkrMG1SeThieTl2WEhod2dWNGVIZ2dOemRYNDNhVlNpVU9IRGlnOFQ0VEV4UGN1SEVEUmtaR2dueldvZzRmUG93V0xWb0locGFjUDM5ZWE2U092azZjT0lHZVBYdXkyM0s1SEsxYnQyWW5obndPb2lxbFVvbWxTNWRpeXBRcEFNQ2lOb2grN3lsbloyY0FoWE1lall5TVlHcHFpc3FWSzZOcTFhcW9VYU1HcWxldnpqNm9xMWF0cXZGNXYvMzJXL2o1K2FGcjE2N2xGbm55UGpQMVZDVWtKR0R0MnJYWXYzOC91NktzeVMrLy9LTDE2ckpjTG9kQ29XQnpqSll2WDQ2SWlBams1ZVhCMk5nWWxTcFZ3bzgvL29pelo4K2lTcFVxN0hHNXVibHE4MlZVbGZUNDFZYyt1WUlWU1ZoWUdDSWpJMkZnWUlDVksxZkN4OGNIWVdGaEFLQjFQaFBsV3hPaW4vTE9IUWMrM2x6clRaczJsVG9UdmFoNzkrNGhNek5UTFo1R2s2MWJ0MkwwNk5HSWlJaFF1OC9KeVVtdDRaV1ZsWVhKa3lkajdOaXhhTm15SlVhT0hBbEhSMGVZbTV1cnZlYXlNREl5VXV0cFBYLytQSGJ1M0FtZ3NCTkt0ZWQwMjdadHVIcjFLdWJObThlV0JRVUZBU2hzUUlwRUluaDdlMlBseXBXc0I5WEt5a3J0NzhseEhEWnMySUNRa0JCTW1EQUJmZnYyMVZpNzRNQ0JBN2h4NHdhKysrNDdSRVpHcWxYVzc5YXRHOWFzV1lPTEZ5K3FWZVJ2MnJRcCs3NzRYRldvUnV1N3lPUUNDdWNYRkJjZncydmF0Q21XTGwyS21qVnI0dEtsUzRJck5DRWhJVEExTmNXR0RSc3dac3dZL1Bqamo3Q3dzTUNTSlV0Z2JtNE9WMWRYZG1ESjVYS0VoNGZqNXMyYkdxK3U4VXFUeVZYVXk1Y3ZOVTVJQi80dnA1TXYxNjFwRHQralI0K3diZHMyZGpzM054ZFhybHlCZ1lFQlhGeGNrSmVYaDBxVktyRTVBV2ZQbnNYeDQ4ZngvUGx6N04yN2x6M3U3Ny8vMW50WVNJY09IV0JxYW9wcjE2NGhKU1VGVjY5ZWhVd21RNDBhTlZpZWxxWmVhbzdqc0h2M2J0Wm9MZnE2ZVJNbVRDZzJ1K3h6bzg5N0tqYzN0OWdpQXFyNHVTbWFobW9WamEvaHM4MzA4VDR5OVd4c2JMVE9VU3g2RmJVc0FlQyt2cjRZTjI0Y0hCMGRzWGp4WWpZUHFYMzc5amgwNkJBN1JsVlBVUFE5ZnZYSjFBUDB5eFdzU09yVnE0Y0xGeTVneTVZdDJMUnBFM3g5ZmZIWFgzL3BmQXpsV3hPaW4zZVJPLzY1NVZyTFpESUFoY04wNCtMaU1IdjJiSjNyOSsvZkgwRGhPWlJZTEdhM1ZZbkZZaGJWMDdkdlg3UnIxdzRqUjQ2RXJhMHRhekQ2K1BoQUlwR3dHTHZLbFN2ajhlUEhHcVB3K0lpaTlQUjBqUmVRZVNrcEtScEhzYWdPKzNWeWNzS1JJMGZZZlh2MzdrWExsaTFSclZvMWlNVmlCQVFFNE5LbFM2eTMvUGZmZjRkU3FjU2dRWU13ZE9oUTlPclZTL0QvbzFRcUVSMGRqVTJiTmtFc0ZtUHAwcVU0ZlBndy92Nzdid3djT0JBOWUvWVV2Q1pqWTJOOC9mWFhjSFYxeGI1OSs5UTZ3NnBVcVFKWFYxZHMyclJKcmRINnVUZFlnUXJXYUgwWG1WeHYzcnhCVEV3TTVzNmRLNWlRblpXVkJRQ3dzN05qdlJ5V2xwYllzMmNQZHU3Y2lWOS8vUlVaR1Jtb1VhTUdnTUtUdVlpSUNJU0docUphdFdydzh2TEN1SEhqc0diTkd0U3RXMWZ0ZVkyTWpMQml4UXA0ZTNzakppWkc0NzZWTnBQcnh4OS94UDM3OTVHWGw0ZjI3ZHRqMmJKbHlNdkx3NWd4WStEdDdZMVdyVnBoeG93WjZOT25ENVlzV1NMWUhuOFNmT0hDQlRSdTNKajFYcDg0Y1FLT2pvNHdNek5qSjlFY3h5RXJLNHQ5TWZCRE1XL2N1QUV6TXpOQnI2ZXpzN1BPRDZIaUdCc2JZK0xFaVdqU3BBbkxDM3Z3NElIYWxUdXBWQ3FvNkthTnBxdUdGWWsrT1c5bG9ha0h2THdMR0wyUFREMXRnZCtxTk9XMWxkYURCdzlnWW1LQ24zNzZxVlNQSzgzeHEyK21uajY1Z2hXSldDekd4SWtUTVhqd1lCZ2FHc0xMeXd0aFlXRVlQbnc0VnE1Y2lkemNYTlNzV1JOSlNVbUM0bDg4VFZOS0NDSGF2WXZjOFU4bDE3b2ttZWhBWWJWak16TXpOR3ZXRFBQbXpTdjIrM2ZIamgxSVRVM0YrdlhyMGI1OWU0MFZoSjJjbkxCanh3NTJPenM3RzdhMnRoZzdkaXhieHMvUGZmbnlKZXNVcWxTcGtzYWh4Yi84OGd2eTgvTWhsVXAxVm1FK2QrNGMrN3V1V2JNR09UazV4WDZIODczaUJRVUZHRGh3SUtwV3JZck5temZqaXkrK1lPdjA2ZE1IUC83NEk1WXNXWUtuVDU5aTlPalJPSC8rUEdKalkzSHAwaVZZV0ZpZ2YvLys2TjY5T3d3TkRkRytmWHZFeDhkajA2Wk5DQTBOaGJ1N082dll6MS9Jam82T1J1L2V2U0dSU0pDZG5TMzR6UC85OTk5eC9QaHhka0ZCbTd5OFBKaWFtdUxaczJjNi80OC9KUldxMFZyMFlFdFBUNGVGaFVXWlRvTER3c0pnWkdTRXFsV3JzbDdKR3pkdVlPM2F0WWlMaTBQOSt2VVJHaG9xZUk3VTFGUllXRmdnTXpNVHRXclZncisvUDI3ZXZJbVFrQkEyVk5EVjFSV3BxYW53OFBCQWRuWTJSQ0lSSkJJSnV5SVlIQnlNaGcwYllzMmFOVnF2dXZFOUl5V0pUN0N4c2NHYU5Xc0FGSDZnbkQxN0ZtbHBhUmc5ZWpSKysrMDN0R3JWQ2tCaHorTFlzV1Bac0VFREF3UDgrZWVmeU0zTnhhcFZxM0R0MmpWV3dVNnBWT0xXclZzSURnN0draVZMOE9lZmY4TEF3SUNkWFBHOUxRcUZBa0Job0hMUkR5VFZPQkY5bVptWnNTdFFOMi9leFBUcDB3WFAwNmxUSjdpNHVLQnAwNllJQ1FrcDAzTjk3a3I3bnVJcGxjcGk1OGgwNk5BQnMyYk5FaXhMVDAvSG8wZVAwS1pORzhURnhXSEdqQm5ZdFdzWGdNSnFpUUVCQVZpK2ZMbGV4L0NNR1ROWW83am9pSUtjbkJ3b2xVcThlUEZDRUUrd1pNa1NuRGh4QWlZbUpxeW52ampUcGswcjBYb2lrWWhOSGZEMTlVVm1aaVpTVTFPMVRsL0l5OHREWEZ3Yy92ampEL1RzMlJQZHVuWEQrZlBuOGR0dnY2bjkvMmo3WXRibitBVUtHN2VIRHgrR241OGZIang0Z0diTm1xbWRHUEhEenFLaW9zQnhITnV1cHVNNUppWUdFeWRPeEtoUm83UVd0Zmpjelp3NUU4MmJOMGVIRGgzWU1nOFBENWlibThQWTJCaERoZ3hCWm1ZbWpJMk5CYkZodzRjUGg3ZTNkN2tQNVNha29xdFZxeGFDZzRNUkh4OWZxc2Z4NXpiTGxpM1RHaFBtNGVHQkFRTUd3TkRRRUthbXB1alNwUXNrRWdrbVQ1NnM4YnRTSkJKaDRjS0ZlUExrQ1ZzMmJkbzB0Y2JJekprek1YUG16R0wzMGRQVEV5OWV2SUNKaVluYTZDVlZOalkyT0hUb2tGcmhLR05qWTB5WU1FRnQxSXhDb2NES2xTdlJyRmt6OU9uVFIrTTI3ZXpzQkxlclZhdW1WaDJZOTlWWFgrSFNwVXRRS3BVd01USFIrRjIvYTljdVNLVlNHQmtaNmF3SFlHNXVqdTdkdXdNb1BOODhkZXFVV2dSajBWR1RCZ1lHYklqNHNtWEwwS0JCQTQzNzBLUkpFMnpac2dVeW1Rd3ltUXpSMGRINDRZY2Y0T0hob2JHbnUxR2pSbGk0Y0NFU0VoTFkrVWVMRmkzWS9XM2F0RUZHUmdhY25aMWhZR0FnK0Z0YVdWbXhYbmhkbFpzSERCaUExNjlmdzlqWXVGU2pCVDVtRmFyUnFxbzhNcmxldm55cHNTalNybDI3MExselo2eGV2UnBObXpiRnYvLytLN2hxbHBhV2hwbzFheUlqSXdNMWE5YkVmLzd6SDB5Wk1rWGptMnJ5NU1td3Q3ZkhyVnUzNE9YbGhZTUhEOExNekF4QlFVR0lqNDludVdDYWxEYVRTMVZpWWlJdVhMZ0FUMDlQL1B6enp3QUtHN01YTGx4QVlHQWc2M0ZVS3BXb1Zhc1dldlRvZ2YvOTczL1l0bTBiZkh4OHNISGpSb2hFSWt5ZE9oWEhqeC9IOE9IRE1XWEtGSWhFSXRaSUxXckdqQmxZdm53NUZBb0ZxNHltVUNoZ2JHeU03T3hzTmxla3BQZ1BHbHRiV3pSbzBBQm56NTVGclZxMU1IRGdRRUdwK0xsejU3THk3dGV2WDJkWCsweE5UUVZ6aG92ZTVwV2tGKzF6b2U5N3l0RFFFQmN1WEVDdlhyMHdaODRjd1h4WG9IQVlWdVBHamRXMjlmYnRXOHlhTlFzblQ1N0UxMTkvamNURVJEYlA2UExseThqSnlkSDdvdFA3eXRRTERBelVlR1ZjSXBGb0hEYmN0V3RYTEYrK3ZNVGI1eWtVQ2h3NWNnU0dob1k0ZGVvVUZBb0ZhMWhyYTdUcWMvd0NwYy9VMHpkWHNDS1pOMitlWU80eGo1K1BmK2JNR1hBY3AvWi9TZm5XaEx3N1pja2QvNWh6clV1VGlhNnAwckdSa1JFR0RCaWd0dHpRMEJEKy92NDZ0MWQwcEY1eGloc0ZWOUlDV3FyZkwwT0hEdFY0enUzcjY2djE4U1VaWm0xc2JBeGpZMk4ya2JZNERSczJSTU9HRFFGQXJXSzBoWVdGMm9pMm9uU05aaXRhQmZselVHRWJyZVdSeVhYZ3dBRU1IejVjVU5IMDNyMTd1SEhqQm1iUG5vM1ZxMWZEemMwTkN4Y3VoSU9EQXp2WlNFdEx3NkJCZzVDWm1Za3JWNjdnNU1tVGtNbGtPSExrQ0NJaUl2RDExMS9EeXNvS2p4OC9ocW1wS1F3TkRka2N6MUdqUnFGcjE2N3c5dlpHVUZBUXRtN2RxalhBdWJTWlhBY09IRUIwZERUeTh2S3dmdjE2dFFJcHF2bFZRT0VIY3V2V3JaR1ZsWVZaczJhaGJkdTJFSXZGZVB6NHNhQWgwYmx6Wi96M3YvL0Z6WnMzQmRzckdud3NFb25RczJkUGVIdDdvMG1USnFoVHB3N2tjam1NalkyeGVQRml3VHlEa3JDM3QwZHFhaW83b1V0TlRjVlhYMzJGSFR0MkNJYW1BRURMbGkyeGNPRkMyTmpZc0Vhb1VxbEVibTR1cWxXcmhveU1EQ3hZc0FETGxpMHIxVDU4YnZUSmVaTklKS3gzclVlUEh0aTZkYXZnNzNqejVrMGtKQ1FJR25iOE1HQXJLeXNZR1JraE5qWVdMVnUyUkpNbVRYRHo1azI0dXJyaTh1WExyRmhaZVN2UFRMMm9xQ2lJeFdKa1pXV3hJVVY4eGwxeEZ6emF0R2tqYU9EZnVYTkhjUHZWcTFmc3VEaDI3QmpldkhuRGhyeDE3dHdaVGs1T3lNM05GZXlmVENhRGs1TVQyclZyaDltelordDEvSlkyVTAvZlhNR0tSRk9EdGFpS21zMUhDQ0dFVk1oR2EzbGxjdlh2M3grV2xwYXMwU3FUeWJCZ3dRSU1HVEtFZGRsLy8vMzNxRkdqQm5idTNNa21wS3ZPaStUSHJ3OGNPQkN6WjgvR216ZHY4T2pSSTFoWldTRXNMQXpkdW5XRFRDYkRxMWV2WUdwcWloVXJWbURHakJubzFLa1R2TDI5QmIyV3ljbkpTRXRMUTdObXpiU2UzT2pLNUlxT2prYno1czF4K2ZKbFFRL3VwVXVYc0h6NWNwaVltS0IyN2RyWXNHR0RZSnVkTzNkbTQvRVZDZ1drVXFuYS9ON3IxNi9qaHg5K0VEeU9iL2lvenVWcjJMQWhldmZ1alNWTGxtRHAwcVZRS0JTb1ZLbVNvRGUwTkRwMzdvelpzMmZqaHg5K1lBM3VoUXNYWXN1V0xhemh0SERoUXJVS2dVcWxFck5uejBaZVhoNldMMThPbVV6R1lqcDQ0ZUhoNk5xMWE0WFBWQ3d1NXkwbko0Y05lLy85OTkreFk4Y09WdmxPTEJaai92ejU4UEh4RVF4ekVZdkY3Q1RlM3Q0ZUZ5OWVSTXVXTFdGbFpZVTdkKzZnZmZ2MmlJbUpZVlVUeThPN3l0UURDaHV1Z1lHQnJJei91M0QwNkZHMW9VTG56cDNEenovL0xMZ2FXN1JTcEw3SGIya3k5Y296VjVCOE92THk4a3JVR1A5Y1ZmVFhUejY4a3RicklPUlRVT0Z5V3Nzems2dG9WYTlGaXhiQnpNeE1yVnJhaEFrVEVCSVNnc2pJU0x4OSt4WW5UcHpBc21YTFdEbHpvSERTK2FsVHA5QzZkV3ZFeE1SQUxwY2pOallXMXRiV1dMaHdJUnZHVUtOR0RiaTV1V0hCZ2dVWU5td1lmdi85ZDNUdTNCa3ltUXl6WnMxQ1dGZ1lDZ29LOU1ya1dyeDRNUVlPSENqWTk0S0NBcXhjdVJJVEpreUFvYUVodnZ2dU83VmV0aSsvL0JKbno1N0YyYk5uTVduU0pEZzRPTERiSjA2Y0tQWGYxY1BEQTc2K3ZwREpaQkNKUkdXYTB5cVh5NUdRa0lERGh3K3paUzFidGtSMmRqWWVQMzZNbXpkdjRzYU5HNEtzeUlLQ0FzeVlNUU12WDc3VTJGQ1d5V1NZTzNjdWR1M2FWZVlzeTArSnZqbHZUNTgrWllWMUtsZXVqSG56NW1IZXZIbTRjK2NPcGt5Wmd1Ky8vMTV0SGtsS1Nnb3JsbVZyYTh0eVVSczNib3lIRHgvaTZ0V3JxRmV2WHJtRWpRUHZObE1QS0J5QllXMXRyZmI0b24vTC9mdjNDKzZ2WGJzMjFxOWZ6MzRzTFMwRnQxVXRYNzVjN1FKS1dscWF6Z1kzb1AveFc1cE1QWDF5QlVuNTJMMTdOelp1M0NoWU5tTEVDQlFVRkxEYjZlbnA1ZjY4TDE2OHdNS0ZDMHU4dm8yTkRYSnljZ0FVbm1oN2Vucml5SkVqNVZKZ1NwOTg0TExtVWI5NjlRcWRPM2RHVWxKU2lmYXhMTjhsY3JrY0d6ZHVoRUtoUUZ4Y25ON2JJU1ZUM2hueitmbjVTRTlQTC9GN3BUU21UNStPQnc4ZWxIajl3TUJBM0x0M3I5ejNnNUR5VUtGNld0OUZKaGR2elpvMXVIYnRHalp1M0loZmZ2a0ZRT0ZWMW80ZE84TFIwUkd6WjgvR2pCa3pNSDc4ZUNRa0pNREd4Z2JObXpkblEvczZkZW9FSHg4ZmpCczNEaFlXRmpoLy9qeXNyYTJoVUNoUXAwNGROc2NUS0t4Y1dxZE9IVmhhV3FKV3JWb3dOalpHbXpadEJEMmdQWHIwS0hNbUYxRFlROUs4ZVhNMmg4L2QzUjFlWGw2d3RyWm1sWTk1ZVhsNTJMeDVNMGFOR3FWeFcrSGg0VEF6TXl0MnVLV3hzVEcrL1BKTHBLZW5sK2tLWVdwcUtreE1UTkNsU3hkY3UzWk5jSitmbng4bVRKZ0FoVUtCRlN0V3NCNHFqdU13WnN3WW1KbVpZZDI2ZFdwekRxT2pvN0YwNlZKOCtlV1gyTHAxcTlyZjRIT203M3ZxNXMyYmdwNDBHeHNiREI0OEdFT0hEa1dqUm8wMHp0KzhmLzgrdnZ2dU93Q0ZqZGJObXpkREpwUEJ4Y1VGN2RxMVExQlFrTTU1dFVCaHIrSGh3NGZoNnVxcXRYTGUrOGpVazh2bGlJaUlnS1dsSmNSaXNhQTN0TGpqTUQwOVhURDhQeTB0VFhCYnRlQ1Nwb0lNRHg4K1ZPc2gxYWFreDYrYm0xdVpNdlZLbWl0WWxxa2JuNnJseTVmajJMRmp5TTdPeHJmZmZvdXBVNmVxemY4dWphU2tKSVNGaFdIejVzMDRldlFvYkcxdFVidDJiY1RHeG9Mak9OeTZkUXNoSVNHUVNDVFlzbVVMQWdNRHNYMzc5aEp2Ly9yMTZ3Z05EVlc3MkhMZ3dBR1cyOXkvZjMvSTVYTGs1K2RqMzc1OUpib0lhV0ppQWo4L1B5eGV2Qmg3OXV4QlNFZ0lsRW9sMnJadHF6VStTcFZFSWtGMGREUWJTYVZQUHJBK2VkU3E2dFdyQjJkblo1dzVjd1llSGg1cTk4ZkV4T0RjdVhOSVRrNUdRa0lDTEN3c0VCWVdobGF0V3FrbEJyeDU4NmJZblBDZ29DRDA3ZHNYQ3hZc3dGZGZmUVUvUHovcVlkTWhNek1UM2J0M3gvZmZmdzhBckxvNVgvQkdMcGNqTHkrUFhRZ2NPWElrT3c4cmJjWjhTRWdJcTM5aVlHREE0bGtzTEN4Z1lHQUFFeE1UbUpxYW9ucjE2bGk2ZENubXpwMkxHemR1c01lL2V2V0taWUNxL3M3ajV5N09tREVEaVltSmd2dlMwOVBoNit1cjFzbkNIK2RLcFJMZTN0NElDQWhnbjk4QkFRSHN3bUZjWEJ5V0xGbWlkcEdVa0EraFFqVmEzMFVtRjgvTnpRMjllL2RHN2RxMTJmQmZKeWNud1ZEZ0F3Y09DRDQ0bmoxN3hobzlEUm8wUUdCZ0lFUWlFVmF0V29WeDQ4YWhiOSsrTURVMXhmejU4d1hQVlY2OVM4VUpEdy9IN2R1M0JUMUdkZXZXUmVmT25URm16QmdFQmdheXh2LzkrL2N4Yjk0OE5HM2FWRkQ5a2orcGxrZ2tTRXhNUklNR0RkaDltb29hcVhyeTVFbVplc1BQbkRtRHBrMmJ3c3pNREk2T2p1enYrUGp4WTRTRmhjSEV4QVQ1K2ZrNGV2UW9ldlRvZ2ZyMTY4UEF3QUFUSmt4QXc0WU4yVEJYc1ZqTWV2YisrdXN2ZUh0N2E1ekRTTlFwRkFvY08zYU1GV2JJeWNuQmpoMDdzRzNiTnZUczJST1hMMS9HNk5HajRlN3VqdGF0VzdQQ0ZLZFBuMlluRHpWcjFtUVZnNDJOalNHVHlYRG16QmxCaHFnbUR4OCt4UHIxNjNVV3FYa2ZtWHA3OXV4Qmt5Wk4wTEJoUS9UcjF3OURoZ3pSZW5KVFVGQUFRME5EaU1WaStQcjZzcE5zYmVyVXFRTXZMeS9CQ1FWZmJLSk9uVG80YytZTW5KMmRkVzRES04zeG01bVpXV1pDVCtRQUFCNVlTVVJCVktaTVBWWHZJbGZ3VTlhOGVYTU1HellNQmdZR0NBd014TVNKRTNIaXhBbTk1ckxtNWVWaDZ0U3BtRFp0R21yWHJnMk80ekIvL253Mm5XWElrQ0hnT0E3dTd1Nnd0N2VIZ1lFQnhvOGZyN0dLcDQyTkRVNmRPcVYyNHN0dng4cktDdE9uVDBkRVJBU01qSXl3WmNzV0dCa1o0Y2lSSTVCSUpQRDI5a2F2WHIxWWcvWFJvMGNhYXpGMDdkcFY4RnJEdzhPUms1T0R5cFVyczE2dGtKQVFQSC8rWE90bnNLYm9LSDN5Z1V1VFIzMzc5bTJNSERsU2JidEtwUkpuenB6UmVNSWZHaG9LT3pzN3pKa3pCeEVSRVd6ZktsZXVyRmEvb2JqQ2IwWkdSdXo3S2lRa0JFdVdMTUdiTjIvdzMvLytWK2ZqS2pvK1N4VDR2eG9FdTNmdkJsQVk5M1g2OUdsQi9RV2xVcWxYeHJ5bnB5YzhQVDBGVTJjNmR1d29pSWxUVlRRTDFjbkppVFZNVlg4dmlwL1dGUlFVaERObnptRFZxbFdzZ1JzWkdZbjE2OWNqTkRSVVVBQktKQkpCS3BYaXlwVXJhTisrUFg3Ly9YZUVob2JpMzMvL2hiMjlQZTdmdjY4eHg1dVFENkZDTlZyZlJTWVhyeVM1Z3Z3WC92YnQyN0Z0MnpiSVpES01HemNPWThhTVFVSkNnbURkbEpRVVZoQ2x0QVdJTkNsSkpwZEVJb0ZFSW9HeHNUR3VYNytPa3lkUFl2WHExV3BmOUo2ZW5vaU5qY1hEaHcveHhSZGZ3Ti9mbncydkxIcEYyZERRRUczYXRFSDc5dTFSdVhKbHdUQTF2Z2lONmtsR2RIUTBacytlRFhOemM3eCsvUnFlbnA1NnYrWkRodzVoNU1pUjdFcDk0OGFOc1hyMWFodzVjZ1Q5Ky9mSG5EbHpJQmFMc1gzN2RuaDZlcUpEaHc2WU5Ha1NLbGV1akV1WEx1SCsvZnU0ZGVzVzd0eTVnNVl0VzhMZDNSM096czRsaW51cENFcnludHExYXhkcTFxd0pJeU1qekp3NUUyZlBua1dMRmkwUUVoS0NwazJiUWlxVll1Zk9uWmcvZno3eTgvUFJ2bjE3T0RvNjR0V3JWMmpmdnIzV2t6V0ZRaUVvQVgvdzRFRzFIcjdZMk5oaUcyenZPbE52L1BqeFNFNU94cFl0VzJCcGFZa1dMVnBnOSs3ZENBb0tnckd4TVd4dGJRRVVYbjNuNTZmdjJMRURpeFl0MHJyUG1xcnc3dDI3RjcvLy9qdHExNjdOcnBBbkpTVmgvUGp4T3VNUG5qNTlXdXJqVnlRU2xTbFRUMVZwY2dVckF2N3ZDQlRPTmVhSHgrclRhRjIvZmowU0V4T3hhZE1tckZpeEFqS1pESm1abVRoOStqU0F3dmNvSHoweFljSUU5T3JWaTFXS0w2MjdkKytpVTZkT01ESXl3dTNidDNIa3lCRmtaMmVqVzdkdWtFZ2t5TTNOUldwcUtyWnYzNDRqUjQ3QXlzcEtiWlNCalkwTmpoNDlpcXBWcXdJQTJyVnJCek16TXhiNVpHSmlncGt6WjJMZnZuMHdOemZYMm1nVmlVU1lPWE1tT3pIWEp4OVluenhxMWFKcXRyYTJPSG55WkxFWFhSczNiZ3gvZi84UzE5YlFkcUdYNHpod0hDZjRtNXc0Y1FJalJvelFHV2RTMFgzNzdiZnM4NUwvUGhreFlnVFMwOU9SazVNRGp1UFFwMDhmMUt4WkU4SEJ3WHBseko4N2QwN2pSWXVzckN5MXFXUzhIVHQyd01uSmlZMzhFNHZGYlA5VWZ3Y0tlMTZqb3FKdy92eDV3ZmxWV2xvYXhvNGR5eTRNdm56NUV0V3JWMmQ1OWNELzliYTJhOWNPcDArZlJ2djI3V0ZzYkl6Smt5ZXppc21YTDEvV1dHR2ZFRkpLMXRiV25MVzFOVmVlM3I1OXkxMitmTGxVajltM2I1L0c1WHYyN05INkdLVlNXYXJuNERpTzI3RmpoOWI3L3Y3N2I1MlA3ZG16SjJkcmE4czVPRGh3NjlhdDA3aU9wNmNuWjJkbnh5MWZ2cHlUeStXY1dDd1czRDlreUJEMmUwRkJBY2R4aGEvai9QbnpYRjVlWGtsZkJzZHhISGY3OW0zQjdlZlBuM01jeDNFeW1ZeExTRWpnSGp4NHdDVW5KNWRxbTBYbDVPU3czeFVLQmNkeEhDZVJTTmkrcTFJcWxaeFVLdVd5c3JLNGZ2MzZjYjYrdnR5NmRldTRpeGN2bHZxMUZZZC8zMzdvNHdjbzJ6RlVrdmRVWW1JaUZ4Y1h4eVVsSlhFclY2N2tuang1b25FOXVWek9SVVZGY2JHeHNkeXJWNis0cUtnb3ZmWkoxZVRKazdscjE2NlZlUDNFeEVTZDl4ZDkzNGpGWXU3OCtmTmExOC9LeXVLaW82TzVwS1FrbmR0VktCU2NYQzduRkFvRmU1K1doN2k0T083dTNidHF5MmZPbk1sKzEvZjQxU1UvUDU4VGk4VWFYOHVlUFhzNG1VeFdiczlWVWgvcW1OUG4rRklxbFZ4eWNqTG42K3ZMTFYyNlZPL1huSnFheXQyN2Q0OTcvZm8xSjVWS09ZNHIvSnc5ZHV3WTE3WnRXL2I1S3BWS09UYzNOKzd4NDhmc3NRTUhEdVF5TXpNRmY3L1UxRlN0enpWczJEQXVMaTZPNDdqQzR5SXRMWTF6Y1hIaE9JN2pYRjFkMlhyOE1rMnNyYTI1N094c2RydFZxMVlhM3l2ZHUzZm5IQndjT0VkSFI2MC8vSHRQcVZSeWd3Y1BWdHQyYW1vcVoyMXR6VjIrZkpsemNIQlErMjYxdHJibTVISzUxbjB0dXE0cW1VekdXVnRiY3hLSlJPZmpsaXhad25YdjNwMnp0cmJtZXZUb3dmWG8wWVBqT0k2enNiSGh1bmJ0S3ZpeHRiWFZ1YTNVMUZUTzJkbTVSUHY3TG53czMybWxPZDR5TWpJNEJ3Y0hidURBZ2R6QWdRTzUxcTFiY3h6SHNmOEhqdU80cVZPbkNwYko1WExCOXZuYjgrYk40eUlqSXdYYmQzQnc0RkpTVXRqdG9VT0hjaDRlSHV6bmYvLzduK0MyaDRjSE4yN2NPTGErbzZOanNiOXpITWZaMjl1WDZQWHE4dnIxYTg3ZTNwNUxUMDhYTE0vTnplVWNIUjI1dDIvZmx2azV5T2ZoUXgvckZhcW50U1QweWVUU05NOFAwSjJocGMrVmMzNG9raWFhOHJKVWxTU1RxK2pWd0tKemg3WnMyY0orNTY5aUd4Z1k2TXdWMDZib1BDQitHRk9sU3BVRVE0akxRblZJQ3o4c1IxdVBvSUdCQWN2WEtocUhRelFyeVh0S05hZE9WNlZmUTBORE5pUVhBSXVHS1l2Rml4ZVhhdjEza2FuSHgvL29vbS9PYkhHMERiR2ROMjhlKzEzZjQxY1hYZlBveXBJcldCSEV4TVN3WWFadDI3WXRVM1ZzUzB0TC9QYmJiNElob2k5ZnZzVEZpeGVSbEpRRVQwOVBWdVRJeHNaR2tKUDg0TUVEbmJtNnF0TFQweEViRzR0Smt5YXhaZnYyN2RON3Y0SEMzaVFqSXlPMSthOHBLU2w0OWVvVlRwOCtYYUtxN2ZybUE1Y2w0MXdxbFFJUTlwcXIyclp0R3hvMGFJQkpreWJoNTU5L3hwZ3hZd1IvcjRVTEY2SlRwMDZDeHhSWDBMQnExYXJJemMzVnUxZStJaEtKUkxDenMyUERmNzI5dmRYV2lZK1BMOUcyZEdYTTg5NjhlU01ZTmRleFkwZHMzYnBWc0oyaW93YzA5YTRXN1drdHlzbkpTZWV3OEVlUEh1SHExYXVDWlhYcTFJRzl2VDIyYjk4dUtJNjNaODhldEdyVlN1K2NXa0xLR3pWYUNTR0VrSStBblowZHJsNjlpbWZQbm1IT25EbVlPM2V1SUg2c3RDUVNpZUFpSEQ4Y1BUdzhYRkFGL3M2ZE84VTJkb28yemhZdVhBaG5aMmNjUDM0Y1NxV1NOYng2OXV3Sm9IRDRZNTgrZlpDV2xzWk9zck95c2dBVTVxUnJhb2p4YzFvNWptTjV3a0RoVkkvcTFhdmo1Y3VYNERnT1hidDIxYm12ZS9mdVJkMjZkZlhPQjlZbmo1cjM1czBiZlBubGx6aDA2SkRhZHR1MGFTTW8zblBxMUNtSVJDTDg5ZGRmOFBMeVlzUHAxNjVkaTVjdlg2cE5PM0oxZFdWRGhDVVNDYnV3YkdwcWlpcFZxaUE5UFYzanZHT2l6cy9QRDY5ZnZ4WTBBRlYvRjR2RldpOXlseVpqbnBlUmtTR1l4NTJkbmExeFhqZlB5c29LNjlldmgxZ3N4dFNwVXpGLy9ud1dMYVpxMkxCaGFzdjBtY0xrNWVXRklVT0dvRWVQSHZqcXE2L3c5dTFiYk4yNlZhM3lPQ0VmRWpWYUNTR0VrSStFU0NSQ3c0WU5NWHo0Y1BqNitzTGYzNzlNdmZHcWN4cjVZak44dE16ang0OVo1ZnRkdTNicDdLRTVjdVNJeGdaUlpHUWttM2ZLazhsa3NMUzB4TzdkdTlHNWMyZFczSWJ2dVp3MmJScW1UWnNtZUV6Uk9hMjhuMy8rbWZXNDJ0allxRldDTDhyT3pvNDFETXN6SDdpNFBHcGViR3dzcTN5dXFxQ2dBREtaakwyKzlQUjB4TWZIbzJyVnFyQzF0Y1hNbVROeDRNQUJkdkhBeHNZRysvYnRVMnVBOEhObitlSlkvR3NkTkdnUW5qOS9UbzNXRWxxMWFoVjI3ZHFGdm4zN29tZlBubW9YWGU3ZHU2ZDF4RTlwTXVaNUZoWVdndEZzSFR0MlZCdmR4dmUwOG5VQmZ2dnROK1RuNXlNek01TmxhV3V5WnMwYWpCNDltdDB1Mm9PclN0dklta2FOR3FGUG56NllQbjA2Z29PRDRlZm5oOTkrKzYzQ0ZzVWpIeWRxdEJKQ1N1WGN1WE5vM2JvMVRFMU5rWnViaXpsejVtRFdyRm5zS25Ca1pDUXNMQ3dFUThDenNyTHcvUGx6SkNjbnF3MTlhOU9tamFDQWhiN1BJNUZJRUJjWHgyNzcrL3VqZS9mdWFOR2lCYTVmdnc2NVhNNEt6NVJWU2tvS2hnNGRpcjE3OTdLVHhtZlBubUhldkhsNlpZem01K2RETEJaRElwR29OUUJVN2R5NUU5MjdkOWNZYjhOTFRFekVxbFdyRUJBUWdEZHYzbURzMkxFMDVQMFRwVm9WVmwrcUVUWjhUeXRRV1BINTd0Mjc2Tm16SitiTW1hTjNwZmE1YytlcVZjN056czR1Y1hHaDR2RFZxRXRDSXBGQXFWU3lxU0hhOG9FclY2NHN5TzRHQ2hzcE1URXhzTEN3UUdCZ29NYnQ1K2JtYXN4SVZpMHFkZURBQVkzRDRMT3lzbENwVWlWMjdLNWZ2eDZkTzNmR3BrMmI0T0xpZ3ZidDIyUHExS2w0K1BBaGV3emZnQUtndFdJc3o4cktDbmZ2M2tYTGxpMTFya2NLNWVmblkrL2V2ZWpidHk5ZXZYcUZQbjM2b0c3ZHV1amJ0eTlrTWhtQ2c0UHg5T2xUbkRselJ0QlRyNHVIaHdmZXZuMnJNV00rSXlORGtBMnNLeXVZLzcrK2ZmczJGaTllakdQSGpyR0xGemR1M0lDM3R6Zm16cDBMVjFkWGpZOGZQSGd3NjRsWEtCU0NDeCs2OG9DOXZiMXg1ODRkdUxtNW9YSGp4aHB6dEFuNWtDcE1velVrSkFRSERod0FVUGhoTlhEZ1FJU0docktyU1BIeDhhaGZ2ejZidDlhMmJWdU53eTRJcWVoS2sxL280ZUdCSjArZVFDYVQ0ZHR2djBXOWV2WFF1blZyM0w1OXU5aklvOUxtSko0K2ZScEhqaHhCU0VnSWdNSVlDMzZ1ZDVVcVZUQjE2bFRZMmRuQjE5ZVh6YnZzMDZjUDh2UHoxZWFyRnBXY25DeG9XTC9ybkQ1dEFnSUNXRlZWYlU2ZlBzMGFJQkVSRWNYRzV2QTV1MFZqRFhKemN3WExjbk56Y2VYS0ZhcWUvWTRrSkNUZzhlUEhjSFoyUmtaR0JqWnUzQ2lZVTZsdmpyaW1ubGFnTUJ0ODJiSmxNREV4UVZoWUdPenM3RmhzVTJrVXpSUUZDcjlQMDlQVHRRNFAxaVU5UFIxR1JrYW9VcVVLYnR5NGdSbzFha0FrRXBWbzd2V2ZmLzZKcWxXcmFtem9selFmZU5PbVRYcG5uQjg2ZEFodjM3NWxXZTJxM3I1OUs4ajFybGF0R25yMDZJRk5tellCS094aFY1MkhyNjJuVlp0V3JWcGgvLzc5ckVmdTBxVkxxRktsQ2xxMGFJSERodzlqM2JwMUdENTh1TTRJc0lya3laTW5lUDc4T2E1ZnY0NTY5ZXBoOSs3ZGtNdmx1SGp4SXR6ZDNmSGRkOTloL3Z6NThQUHpRNnRXcmRqOGIxMTBaY3lmTzNkT2NDRkgwNXhXbVV3bXVKMmNuQXhEUTBNTUh6NGM3ZHExZzdtNU9kYXNXWU9aTTJkcWJMQk9tVElGWGJ0MnhlVEprK0hnNElDb3FDZ0VCZ2FpYnQyNjZOZXZIN1p1M1lwdnZ2a0dJMGFNUUVCQUFLcFVxU0o0ZkVwS0NoUUtCZkx6ODVHZW5vN0hqeDlyL1A2Zzl4UDVVQ3BNbzNYZ3dJSEl6czdHcEVtVDBMdDNid3diTmd5N2R1MWlIeExmZlBNTi92cnJML3ozdi8vRnpwMDcxVDQ4Q0NHRlNwTmZ1R1RKRXBpYm04UFYxUlU3ZCs0RVVEak1Manc4SERkdjN0UjVKYmMwendNVUZvYmlJMXRldjM0Tm1VekdpbnA5Ly8zMzJMWnRHelpzMktCMjhyRjI3ZHBpOHd6NTZKMzNsZE9uRGNkeE9udmVPSTdENGNPSE1XZk9IQ2lWU3V6ZHV4Y1pHUmthZTdJN2R1d0lYMTlmQUlVbnpLb240L3l3TjlWbEZIdndicG1hbWlJc0xBeXpaOCtHbVprWlhGeGMyUCtQVENiVE8wZWM3Mm5sT0k0TlpUUXlNa0tuVHAzWWlmV1pNMmZ3L2ZmZmwybi8rWVpwL2ZyMUVSa1ppVjY5ZW1IY3VIRWFod2ZyRWhrWmlXWExsa0VtazZGYXRXb3NmazVUWTVIak9NSGNUdFdjVlYzZVJUNXdURXdNR3hySzUwbS9mZnNXbHBhV01EUTB4TkdqUndVWjY5N2UzcVV1bXBTVGs0TlhyMTRoS1NrSkFMQm8wU0lrSnlmajJiTm4yTDU5T3hZdVhJaTdkKy9paHg5K3dJa1RKOUN3WVVPMGFORUM2OWF0UTNCd01FYU9IRW1OalAvditQSGpHRFpzR0FJQ0FpQ1JTSkNRa0lENCtIaWNPSEVDNDhlUFozT1dnNE9ERVJZV0JvbEV3dDQzcGMyWUR3c0xZeGN0ZVZsWldScmppRlJIUnZ6eXl5OW8wNllOd3NQRHNYTGxTcGlibTZOS2xTcUlpNHZEcFV1WFlHMXR6VVlodkg3OUdzK2VQUlBFcFJVVUZHRE1tREY0OHVRSk1qTXpjZkRnUWV6YnR3LysvdjRZUFhvME5tN2NDRU5EUTd4NDhRSTdkKzVrY1lCQlFVSFlzbVVMaGcwYkJqczdPL1RxMVF1dFc3ZG1GMURvL1VRK2xBclRhRTFMUzhQcjE2OEZ5K3JVcWNNK0lBWU1HSUE1YytaZzlPalJPSHIwS0Zhc1dQRWhkcE9RajVvKytZVkZHUmtaWWNXS0ZmRDI5a1pNVEV5NVBjK2RPM2RZOFJxbFVvbjgvSHlOT2EwSER4N0VsMTkraWZEd2NBQ0ZWVUQ1WVZ4UG56NWxEVjNWMzNuY2U4enBLMHFwVklMak9KMjl3dEhSMFVoS1NzSlBQLzJFbzBlUHd0TFNFdnYzNzRldHJhMWF4VWp5Y2ZuaWl5L1llN0lvWTJQak11V0l6NTQ5RzdHeHNleUNoNnVySzdwMjdZcEtsU3BCb1ZDZ1RwMDZhTjY4dWVEQ1JORmgvRVZ2ODh2Kyt1c3ZlSHA2c3ZsNEtTa3A2Tk9uajJDWXZFd21nMUtwWkZuRXVyaTV1WlhxUkxoTGx5N0l5Y21CZ1lFQmF0YXNxVFdQVlZWcDhvRkxra2Q5OCtaTmpCOC9IdE9tVFdNWHVQTHo4OUdqUncvMm12L3puLzlneVpJbDdERkZHNnkzYjk5VzIvZmV2WHNMYmpkczJCRFhyMTlIZ3dZTjRPYm1obSsrK1FZZE8zWkUvZnIxVWFkT0hRd2VQQmhUcDA3RjlPblRjZVhLRlRZM2tsZVMzc0tLNHNtVEoxaTZkQ25jM2QyeGE5Y3UvUFhYWDBoSlNZRk1Kc1B0MjdlaFVDZ0VQeVltSnV6enVqUVo4d2NPSE1EeDQ4YzE3b09tNDZGLy8vNFlPblFvVHAwNmhZU0VCT1RrNUtCTm16WUlDZ3BDcTFhdEVCOGZqMHVYTG1IcjFxMllQSGt5bkp5Y3NHREJBdVRsNVdIY3VISHNmZVhpNG9KZmYvMlZOYlFsRWdsR2pCZ0JvSEJPK1pNblQzRCsvSG5zM0xrVDkrN2RRN2R1M2JCejUwNDJqNWZ2UmYzNzc3OHhiZG8wR0JnWXdOUFRVOURRcHZjVGVkOHFUS00xTXpNVE5XclVnRnd1Wnllb2I5NjhZZFhiK0tFNWYvenhCNVg0SmtTTDBnd1J0Ykd4WVQwckVvbUUvUjRjSEl5R0RSdGl6Wm8xV29lNWx2WjVBT0Q2OWV0czJkeTVjMUd2WGoxMjRxRExxbFdyV0Urcmc0TUQ2eFZ5Y25KaXY1OCtmVnJ3R0g2WUYzL1NjZlRvVVZiNWs4ZC8xamc3TzhQWjJSbC8vUEdINENTRmoxbFNWYk5tVGF4WXNRTDM3OS9YV25oRFcyL1Y5ZXZYV2VNNEp5Y0hxMWV2TG5Ic2oxS3BWS3VJQ2FoWHlTUWZUcTFhdFJBY0hGemlHQTVWcHFhbWtNdmxiSzdsN05tek5hNm5lZ3lWaG1wVXg4dVhMOUc5ZTNmV2E5bThlWE5jdlhvVkN4WXMwQm9EQXdCejVzd3A4ZHhWbm9HQkFjNmZQODhheEVVamNualRwazFUMi9iTW1UTXhjK2JNWXAvRDA5TVRMMTY4Z0ltSmljYWVNUUJvMGFJRnRtN2RpbSsvL1pZdHExYXRHcTVjdVFLcFZBcTVYQTR6TXpPTlBhdDhyMTN6NXMyTGpRcVN5K1U2TDFyOThjY2Z5TW5KZ2ErdkwrclhyNDhXTFZvQUtHeUFlSHQ3MDVRbkZRRUJBYXcrd3VEQmc3WE9MeTBxTkRTVS9XNW9hTWltbmJWcTFRb2hJU0dRU3FXb1VhTUdHelpmMm9zd1FPR3dZSkZJaEVhTkd1R2JiNzRSdkc4YU5XcUVSbzBhd2QzZEhibTV1WGoxNnBWZ09VL1h4UnNqSXlNMGFkSUVITWVoUTRjT2dyK0ZxanAxNnNEWDF4ZWpSbzFDWkdRa2E2RFQrNGw4S0JXbTBacVJrUUVMQ3d0a1oyZWpldlhxdUhMbENrUWlFYXlzckNDWHkzSDY5R2xFUmthaWJ0MjZlUFRvRWM2ZlA4L3l0Z2doaFVxYlh6aDM3bHhjdjM0ZFhsNWVPSGp3SU16TXpCQVVGSVQ0K0hpZFVSNWx5VWxVS0JTNGVQR2lvRmRERndNREExYndKRDgvbi8wdUZvdlo3OGJHeGpwUHVNczdwNjlwMDZacURZams1R1IwNjlZTjRlSGhHdWNlbmp4NUVoS0poRDMzb0VHRDJFbXI2clo1b2FHaGJJNmtTQ1FTeEh2d1BRaXF5Mmg0OElkWDJoeHgvajAwZGVyVWQ3VkxhbHEyYkNrb0JzUmZPRGwyN0pqT3gvMzY2Njk2UDZkSUpOSTViTDRzK2NBbHlhTVdpVVNDQnFzcUV4TVRuZG5GcXJuSnhTbHU3cjFJSk1MNDhlTXhldlJvR0JrWnNjYU9QZzJuejUybVJscEp2SStNK1MrKytLSkVXZVhtNXVZYUsxV1hWTk9tVGRHMGFkTmkxek14TVJGOEY5UDdpWHdvRmFyUmV2RGdRWnc5ZTVZVlJGaTNiaDNxMXEwTE16TXp2SGp4QWc4ZlBvUy92ejl5YzNQVmhoSVRRdlRMTCtUbmVJNGFOUXBkdTNhRnQ3YzNnb0tDc0hYclZxMDVkV1hKU2Z6MzMzK1JtWm1KMGFOSHExVkVUVXRMdzhTSkU5R3JWeThBWU1OdCtSNE9Cd2NIOXJ1VGs1UFduby8za2ROWDFMMTc5eUFTaVJBVkZhV3gwWHJ3NEVGNGVucGkyclJwcUZHamhscXZrSzRoYXRwNnFBZ3ByYkpXT3labFI4Y3pJZVJ6VkdFYXJUMTY5R0R6VndZTUdJQ3Z2dnFLNVZwVnFsUUpDUWtKTURRMHhPYk5tMkZ2Ync5SFI4Y1B1YnVFZkRKMDVSZkd4OGZqMWF0WE1EVTF4WW9WS3pCanhneDA2dFFKM3Q3ZWdxR3l5Y25KU0V0TFE3Tm16YlFXSnlscFR1S09IVHN3ZVBCZ25EMTdGanQzN21TOUhCa1pHZWpac3lkKy92bG50aTQvejRmZmxyYWVWZ0JZdm53NXU2cityblA2TkRseDRnU0dEQm5DS29RV0hWcnM1ZVdGbjM3NlNTMy9zamhTcVJReW1VeGpyM1pKQ3VjUVFnZ2hoTHhyRmFiUmV1Zk9IVHg2OUFoUG56NUZibTR1ek16TXNHblRKcHcrZlJwUG56N0ZpeGN2MEt4Wk13d2VQQmlob2FGNDgrWk5tWVlVRWZLNTJiOS9mNm56Q3hzM2JveWhRNGZDejg4UE5XclVnSnViR3hZc1dJQzB0RFNrcGFVaFB6OGZNcGtNczJiTmdvV0ZCZWJQbjQralI0L3FuWk40NDhZTjNMMTdGNHNXTFlLNXVUbldybDBMWDE5ZmNCeUhCUXNXb0ZldlhtellsVktwUkdabUppSWpJeUVTaWVEZzRJQnIxNjVoOWVyVnFGcTFLb1lNR1FLcFZJcGp4NDdCd3NJQzMzenpUYkdGWk1vcnA2K29PM2Z1NE5hdFcvRDM5OGVMRnk4UUhCek00anQ0UC8zMFU0bTJWVlIyZGphc3JLenc5OTkvczJWOFl6d2lJb0l0bytIQmhCQkNDUGxRS2t5ak5URXhFZFdxVllPYm14dGlZbUx3N05rekxGeTRFTmJXMXVqYnR5L09uVHVIbHk5Znd0M2RIWC84OFFmTFdhTThLa0lLcVk1V1VLVXR2MUFpa2NEZjMxOHdOL3k3Nzc1RG5UcDFZR2xwaVZxMWFzSFkyQmh0MnJUQmhnMGI5SDRlWGtGQkFSWXZYZ3d2THk5VXIxNGRIaDRlR0RGaUJEWnMySURVMUZUazVlWEIyOXViclI4Zkg0L2F0V3VyOWRnT0h6NGNreWRQUmtCQUFDSWpJL0hUVHoraGUvZnVKZm9ibFhkT0h3Q2twcVppK3ZUcDhQSHhnYW1wS2NhUEg0LysvZnZqaXkrK1VLc3Vxa3ZSWHR6NTgrZkR4c1lHU1VsSitQTExMMHU4SFlBK0Z3a2hoQkR5ZmxXWVJpdGZyRVVpa1VDaFVPRHJyNy9HckZtenNHZlBIbFpKMGMvUEQ1TW1UY0sxYTlkZ1oyY0hDd3NMeXFNaVJFK21wcWFZUDMrK1lKbHFUbUY1VzdGaUJjek16RmdzZ2FHaElieTl2VEZpeEFnMjlGKzFHbkZFUkFUczdPd0UyNURKWklpSmlZR2JteHNPSERpQURoMDY0TGZmZmxQYjcvZVYweGNmSDQveDQ4ZkQzdDZleFZmVXFWTUh5NWN2aDQrUEQrN2Z2NCt4WThlaVJvMGFPdmNIMEQ2bjlkYXRXMmpXckZteGoxZEZuNHVFRUVJSWVaOHFWTVdFSGoxNndNM05EVjI2ZE1HQ0JRc3dZTUFBVkt0V2pXV3lHaHNiWThXS0ZmamlpeS9VS2daU0hoVWhRdW5wNlpESlpEcnpDOHVqS0V0Sm5tZi8vdjA0ZCs0Y0ZpMWFoT3pzYkJ3NGNBQmVYbDZZTTJjTzVzMmJoeWxUcG1EY3VIRVlNMllNamh3NWdoY3ZYdUNmZi81aFV3QmV2SGdCcVZRS1YxZFgvUFBQUDZoWnN5WUNBd1BSdEdsVHpKa3pCNTA2ZFVKc2JDeDd2cWlvS0VSRlJRbDZmYU9qbzlHcFV5ZjA3TmtUNDhlUFo3M0ZmRTVmMGR3L0FHckxGQW9GK3Zmdmo3eThQQVFGQldIUW9FSDQ1WmRmTUdYS0ZNSHIvZW1ubjdCbHl4YmN2Mzhmdi83NksvNzY2eTlXT2JnMDVISTVqaDQ5Q2ljbko0MzNjeHdIdVZ5T3QyL2ZRaVFTcWMwM3BzOUZRZ2doaEx3UEZhYW5GU2c4c2VVNERnWUdCbmo0OENHOHZiMVpmRUNyVnEwQUZKNWsvL25ubit3eGxFZEZpR1lseVMvazhVWFBOUEh4OFNuejg3UnExUW90VzdaRVZsWVdoZzRkQ2hzYkcvVHQyeGZ0MnJWanZhdXVycTQ0Y09BQVFrTkQwYkZqUjZ4YnQ0N2wydFdyVnc5K2ZuNXdjWEZCbFNwVjJIWmRYRnpnNHVLQzlQUjBWSzllSFlhR2h1OGxweThsSlFYWHJsM0R5cFVyV2FHbm9obzNib3dkTzNiZzZOR2prRXFsTURVMUJRREI1eGRQMHpJQXVILy9Qcjc2Nml0ODg4MDNndVVHQmdZd05UV0ZVcW1FZzRNRDVISTVIQndjMkVVSStsd2toQkJDeVB1a3VVem5KOExhMnBvRDlBOUVKK1JENEF2YTNMaHg0NE1mZjUvak1TU1ZTblhtSWhLaDNOeGNtSnViYTcyZjcyMzlsR00wUHRReDl6a2VYNFFVOWJGOHA5SHhSc2k3OWFHUDlRbzFQSmdROHZtakJtdnA2R3F3QW9XOXJwOXlnNVVRUWdnaG56NXF0QkpDQ0NHRUVFSUkrV2hSbzVVUVFnZ2hoQkJDeUVlTEdxMkVFRUlJSVlRUVFqNWExR2dsaEJCQ0NDR0VFUExSb2tZcklZUVFRZ2doaEpDUDFtZVIwOHFYWUNhRTZJZU9JVUxlSFRxK0NIbC82SGdqNVBQMFNmZTBjaHgzNVVQdkF5RjZ1dnVoZHdDZ1k0aFVLTy85bUtQamkxUWdIL3c3alk0M1F0NkxEMzZzRTBJSUlZUVFRZ2doaEJCQ0NDR0VFRUlJSVlRUVFnZ2hoQkJDQ0NHRUVFSUlJWVFRUWdnaGhCQkNDQ0dFRUVJSUlZUVFRZ2doaEJCQ0NDR0VFRUlJSVlRUVFnZ2hoQkJDQ0NHRUVFSUlJWVFRUWdnaGhCQkNDQ0dFRUVJSUlZUVFRZ2doaEJCQ0NDR0VFRUlJSVlRUVFnZ2hoQkJDQ0NHRUVFSUlJWVFRUWdnaGhCQkNDQ0dFRUVJSUlZUVFRZ2doaEJCQ0NDR0VFRUlJSVlRUVFnZ2hoQkJDQ0NHRUVFSUlJWVFRUWdnaGhCQkNDQ0dFRUVJSUlZUVFRZ2doaEJCQ0NDR0VFRUlJSVlRUVFnZ2hoQkJDQ0NHRUVFSUlJWVFRUWdnaGhCQkNDQ0dFRUVJSUlZUVFRZ2doaEJCQ0NDR0VFRUlJSVlRUVFnZ2hoQkJDQ0NHRUVFSUlJWVFRUWdnaGhCQkNDQ0dFRUVJSStSejhQMUxpeUVpWHFBdWhBQUFBQUVsRlRrU3VRbUNDIiwKICAgIlRoZW1lIiA6ICIiLAogICAiVHlwZSIgOiAiZmxvdyIsCiAgICJWZXJzaW9uIiA6ICI0OSIKfQo="/>
    </extobj>
  </extobjs>
</s:customData>
</file>

<file path=customXml/itemProps1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0</TotalTime>
  <Words>3086</Words>
  <Application>WPS 演示</Application>
  <PresentationFormat>全屏显示(4:3)</PresentationFormat>
  <Paragraphs>410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4" baseType="lpstr">
      <vt:lpstr>Arial</vt:lpstr>
      <vt:lpstr>宋体</vt:lpstr>
      <vt:lpstr>Wingdings</vt:lpstr>
      <vt:lpstr>Tahoma</vt:lpstr>
      <vt:lpstr>微软雅黑</vt:lpstr>
      <vt:lpstr>黑体</vt:lpstr>
      <vt:lpstr>Times New Roman</vt:lpstr>
      <vt:lpstr>楷体_GB2312</vt:lpstr>
      <vt:lpstr>新宋体</vt:lpstr>
      <vt:lpstr>华文宋体</vt:lpstr>
      <vt:lpstr>Calibri</vt:lpstr>
      <vt:lpstr>Arial Unicode MS</vt:lpstr>
      <vt:lpstr>等线</vt:lpstr>
      <vt:lpstr>Blends</vt:lpstr>
      <vt:lpstr>1_Blends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马春秀</dc:creator>
  <cp:lastModifiedBy>T4900</cp:lastModifiedBy>
  <cp:revision>132</cp:revision>
  <cp:lastPrinted>2018-11-10T00:51:00Z</cp:lastPrinted>
  <dcterms:created xsi:type="dcterms:W3CDTF">2004-12-14T11:07:00Z</dcterms:created>
  <dcterms:modified xsi:type="dcterms:W3CDTF">2022-11-10T03:40:25Z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B47E0800249E4FDCB3A60A19B04A0E37</vt:lpwstr>
  </property>
</Properties>
</file>