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</p:sldMasterIdLst>
  <p:notesMasterIdLst>
    <p:notesMasterId r:id="rId14"/>
  </p:notesMasterIdLst>
  <p:sldIdLst>
    <p:sldId id="279" r:id="rId9"/>
    <p:sldId id="267" r:id="rId10"/>
    <p:sldId id="266" r:id="rId11"/>
    <p:sldId id="285" r:id="rId12"/>
    <p:sldId id="286" r:id="rId13"/>
    <p:sldId id="280" r:id="rId15"/>
    <p:sldId id="281" r:id="rId16"/>
    <p:sldId id="287" r:id="rId17"/>
    <p:sldId id="283" r:id="rId18"/>
    <p:sldId id="290" r:id="rId19"/>
    <p:sldId id="282" r:id="rId20"/>
    <p:sldId id="292" r:id="rId21"/>
    <p:sldId id="288" r:id="rId22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CC0066"/>
    <a:srgbClr val="CC3300"/>
    <a:srgbClr val="003399"/>
    <a:srgbClr val="FFFF00"/>
    <a:srgbClr val="3399FF"/>
    <a:srgbClr val="D60093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-1704" y="-78"/>
      </p:cViewPr>
      <p:guideLst>
        <p:guide orient="horz" pos="209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slide" Target="slides/slide7.xml"/><Relationship Id="rId15" Type="http://schemas.openxmlformats.org/officeDocument/2006/relationships/slide" Target="slides/slide6.xml"/><Relationship Id="rId14" Type="http://schemas.openxmlformats.org/officeDocument/2006/relationships/notesMaster" Target="notesMasters/notesMaster1.xml"/><Relationship Id="rId13" Type="http://schemas.openxmlformats.org/officeDocument/2006/relationships/slide" Target="slides/slide5.xml"/><Relationship Id="rId12" Type="http://schemas.openxmlformats.org/officeDocument/2006/relationships/slide" Target="slides/slide4.xml"/><Relationship Id="rId11" Type="http://schemas.openxmlformats.org/officeDocument/2006/relationships/slide" Target="slides/slide3.xml"/><Relationship Id="rId10" Type="http://schemas.openxmlformats.org/officeDocument/2006/relationships/slide" Target="slides/slide2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wmf"/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6" Type="http://schemas.openxmlformats.org/officeDocument/2006/relationships/image" Target="../media/image19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4.vml.rels><?xml version="1.0" encoding="UTF-8" standalone="yes"?>
<Relationships xmlns="http://schemas.openxmlformats.org/package/2006/relationships"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25.wmf"/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5.vml.rels><?xml version="1.0" encoding="UTF-8" standalone="yes"?>
<Relationships xmlns="http://schemas.openxmlformats.org/package/2006/relationships"><Relationship Id="rId5" Type="http://schemas.openxmlformats.org/officeDocument/2006/relationships/image" Target="../media/image30.wmf"/><Relationship Id="rId4" Type="http://schemas.openxmlformats.org/officeDocument/2006/relationships/image" Target="../media/image29.wmf"/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6.vml.rels><?xml version="1.0" encoding="UTF-8" standalone="yes"?>
<Relationships xmlns="http://schemas.openxmlformats.org/package/2006/relationships"><Relationship Id="rId4" Type="http://schemas.openxmlformats.org/officeDocument/2006/relationships/image" Target="../media/image34.wmf"/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5.wmf"/><Relationship Id="rId1" Type="http://schemas.openxmlformats.org/officeDocument/2006/relationships/image" Target="../media/image4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white"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r>
              <a:rPr lang="en-US" altLang="zh-CN" dirty="0"/>
              <a:t>www.czsx.com.cn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/>
          </a:ln>
        </p:spPr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458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Rectangle 7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  <p:sp>
        <p:nvSpPr>
          <p:cNvPr id="25603" name="Rectangle 2"/>
          <p:cNvSpPr>
            <a:spLocks noRo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 eaLnBrk="1" hangingPunct="1">
              <a:spcBef>
                <a:spcPct val="0"/>
              </a:spcBef>
            </a:pPr>
            <a:endParaRPr lang="zh-CN" altLang="zh-CN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600200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19900" y="274638"/>
            <a:ext cx="20193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9055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600200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19900" y="274638"/>
            <a:ext cx="20193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9055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600200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962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19900" y="274638"/>
            <a:ext cx="20193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9055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wipe dir="d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301625" y="609600"/>
            <a:ext cx="854075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01625" y="1905000"/>
            <a:ext cx="4194175" cy="20208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905000"/>
            <a:ext cx="4194175" cy="20208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301625" y="4078288"/>
            <a:ext cx="4194175" cy="20208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8200" y="4078288"/>
            <a:ext cx="4194175" cy="20208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ln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algn="r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3.jpeg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image" Target="../media/image4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4" Type="http://schemas.openxmlformats.org/officeDocument/2006/relationships/theme" Target="../theme/theme3.xml"/><Relationship Id="rId13" Type="http://schemas.openxmlformats.org/officeDocument/2006/relationships/image" Target="../media/image4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3" Type="http://schemas.openxmlformats.org/officeDocument/2006/relationships/theme" Target="../theme/theme4.xml"/><Relationship Id="rId12" Type="http://schemas.openxmlformats.org/officeDocument/2006/relationships/image" Target="../media/image5.jpe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3" Type="http://schemas.openxmlformats.org/officeDocument/2006/relationships/theme" Target="../theme/theme6.xml"/><Relationship Id="rId12" Type="http://schemas.openxmlformats.org/officeDocument/2006/relationships/image" Target="../media/image6.jpeg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4" Type="http://schemas.openxmlformats.org/officeDocument/2006/relationships/theme" Target="../theme/theme7.xml"/><Relationship Id="rId13" Type="http://schemas.openxmlformats.org/officeDocument/2006/relationships/image" Target="../media/image7.jpeg"/><Relationship Id="rId12" Type="http://schemas.openxmlformats.org/officeDocument/2006/relationships/slideLayout" Target="../slideLayouts/slideLayout78.xml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42" name="Picture 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-22225"/>
            <a:ext cx="9101138" cy="6880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1588"/>
            <a:ext cx="371475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4" name="图片 11" descr="标题.JP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623175" y="5422900"/>
            <a:ext cx="1520825" cy="1435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10246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1266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4375" y="0"/>
            <a:ext cx="9101138" cy="68802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7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11268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zh-CN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zh-CN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  <p:pic>
        <p:nvPicPr>
          <p:cNvPr id="11272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52400" y="-109537"/>
            <a:ext cx="819150" cy="708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-53975" y="4286250"/>
            <a:ext cx="554038" cy="1928813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倍速课时学练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wipe dir="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2290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4375" y="0"/>
            <a:ext cx="9101138" cy="6880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1" name="Picture 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152400" y="-109537"/>
            <a:ext cx="819150" cy="70834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-53975" y="4286250"/>
            <a:ext cx="554038" cy="1928813"/>
          </a:xfrm>
          <a:prstGeom prst="rect">
            <a:avLst/>
          </a:prstGeom>
          <a:noFill/>
        </p:spPr>
        <p:txBody>
          <a:bodyPr vert="eaVer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隶书" panose="02010509060101010101" pitchFamily="49" charset="-122"/>
                <a:ea typeface="隶书" panose="02010509060101010101" pitchFamily="49" charset="-122"/>
                <a:cs typeface="+mn-cs"/>
              </a:rPr>
              <a:t>倍速课时学练</a:t>
            </a:r>
            <a:endParaRPr kumimoji="0" lang="zh-CN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隶书" panose="02010509060101010101" pitchFamily="49" charset="-122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2293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12294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x-none" dirty="0"/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wipe dir="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3314" name="图片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3316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slow">
    <p:wipe dir="d"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4338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4339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5362" name="图片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364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38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5.bin"/><Relationship Id="rId8" Type="http://schemas.openxmlformats.org/officeDocument/2006/relationships/image" Target="../media/image11.wmf"/><Relationship Id="rId7" Type="http://schemas.openxmlformats.org/officeDocument/2006/relationships/oleObject" Target="../embeddings/oleObject4.bin"/><Relationship Id="rId6" Type="http://schemas.openxmlformats.org/officeDocument/2006/relationships/image" Target="../media/image10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9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8.wmf"/><Relationship Id="rId15" Type="http://schemas.openxmlformats.org/officeDocument/2006/relationships/vmlDrawing" Target="../drawings/vmlDrawing1.vml"/><Relationship Id="rId14" Type="http://schemas.openxmlformats.org/officeDocument/2006/relationships/slideLayout" Target="../slideLayouts/slideLayout73.xml"/><Relationship Id="rId13" Type="http://schemas.openxmlformats.org/officeDocument/2006/relationships/image" Target="../media/image13.wmf"/><Relationship Id="rId12" Type="http://schemas.openxmlformats.org/officeDocument/2006/relationships/oleObject" Target="../embeddings/oleObject7.bin"/><Relationship Id="rId11" Type="http://schemas.openxmlformats.org/officeDocument/2006/relationships/image" Target="../media/image12.wmf"/><Relationship Id="rId10" Type="http://schemas.openxmlformats.org/officeDocument/2006/relationships/oleObject" Target="../embeddings/oleObject6.bin"/><Relationship Id="rId1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12.bin"/><Relationship Id="rId8" Type="http://schemas.openxmlformats.org/officeDocument/2006/relationships/image" Target="../media/image17.wmf"/><Relationship Id="rId7" Type="http://schemas.openxmlformats.org/officeDocument/2006/relationships/oleObject" Target="../embeddings/oleObject11.bin"/><Relationship Id="rId6" Type="http://schemas.openxmlformats.org/officeDocument/2006/relationships/image" Target="../media/image16.wmf"/><Relationship Id="rId5" Type="http://schemas.openxmlformats.org/officeDocument/2006/relationships/oleObject" Target="../embeddings/oleObject10.bin"/><Relationship Id="rId4" Type="http://schemas.openxmlformats.org/officeDocument/2006/relationships/image" Target="../media/image15.wmf"/><Relationship Id="rId3" Type="http://schemas.openxmlformats.org/officeDocument/2006/relationships/oleObject" Target="../embeddings/oleObject9.bin"/><Relationship Id="rId2" Type="http://schemas.openxmlformats.org/officeDocument/2006/relationships/image" Target="../media/image14.wmf"/><Relationship Id="rId14" Type="http://schemas.openxmlformats.org/officeDocument/2006/relationships/vmlDrawing" Target="../drawings/vmlDrawing2.vml"/><Relationship Id="rId13" Type="http://schemas.openxmlformats.org/officeDocument/2006/relationships/slideLayout" Target="../slideLayouts/slideLayout73.xml"/><Relationship Id="rId12" Type="http://schemas.openxmlformats.org/officeDocument/2006/relationships/image" Target="../media/image19.wmf"/><Relationship Id="rId11" Type="http://schemas.openxmlformats.org/officeDocument/2006/relationships/oleObject" Target="../embeddings/oleObject13.bin"/><Relationship Id="rId10" Type="http://schemas.openxmlformats.org/officeDocument/2006/relationships/image" Target="../media/image18.wmf"/><Relationship Id="rId1" Type="http://schemas.openxmlformats.org/officeDocument/2006/relationships/oleObject" Target="../embeddings/oleObject8.bin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3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73.xml"/><Relationship Id="rId4" Type="http://schemas.openxmlformats.org/officeDocument/2006/relationships/image" Target="../media/image21.wmf"/><Relationship Id="rId3" Type="http://schemas.openxmlformats.org/officeDocument/2006/relationships/oleObject" Target="../embeddings/oleObject15.bin"/><Relationship Id="rId2" Type="http://schemas.openxmlformats.org/officeDocument/2006/relationships/image" Target="../media/image20.wmf"/><Relationship Id="rId1" Type="http://schemas.openxmlformats.org/officeDocument/2006/relationships/oleObject" Target="../embeddings/oleObject14.bin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0.bin"/><Relationship Id="rId8" Type="http://schemas.openxmlformats.org/officeDocument/2006/relationships/image" Target="../media/image25.wmf"/><Relationship Id="rId7" Type="http://schemas.openxmlformats.org/officeDocument/2006/relationships/oleObject" Target="../embeddings/oleObject19.bin"/><Relationship Id="rId6" Type="http://schemas.openxmlformats.org/officeDocument/2006/relationships/image" Target="../media/image24.wmf"/><Relationship Id="rId5" Type="http://schemas.openxmlformats.org/officeDocument/2006/relationships/oleObject" Target="../embeddings/oleObject18.bin"/><Relationship Id="rId4" Type="http://schemas.openxmlformats.org/officeDocument/2006/relationships/image" Target="../media/image23.wmf"/><Relationship Id="rId3" Type="http://schemas.openxmlformats.org/officeDocument/2006/relationships/oleObject" Target="../embeddings/oleObject17.bin"/><Relationship Id="rId2" Type="http://schemas.openxmlformats.org/officeDocument/2006/relationships/image" Target="../media/image22.wmf"/><Relationship Id="rId14" Type="http://schemas.openxmlformats.org/officeDocument/2006/relationships/vmlDrawing" Target="../drawings/vmlDrawing4.vml"/><Relationship Id="rId13" Type="http://schemas.openxmlformats.org/officeDocument/2006/relationships/slideLayout" Target="../slideLayouts/slideLayout73.xml"/><Relationship Id="rId12" Type="http://schemas.openxmlformats.org/officeDocument/2006/relationships/image" Target="../media/image21.wmf"/><Relationship Id="rId11" Type="http://schemas.openxmlformats.org/officeDocument/2006/relationships/oleObject" Target="../embeddings/oleObject21.bin"/><Relationship Id="rId10" Type="http://schemas.openxmlformats.org/officeDocument/2006/relationships/image" Target="../media/image20.wmf"/><Relationship Id="rId1" Type="http://schemas.openxmlformats.org/officeDocument/2006/relationships/oleObject" Target="../embeddings/oleObject16.bin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oleObject" Target="../embeddings/oleObject26.bin"/><Relationship Id="rId8" Type="http://schemas.openxmlformats.org/officeDocument/2006/relationships/image" Target="../media/image29.wmf"/><Relationship Id="rId7" Type="http://schemas.openxmlformats.org/officeDocument/2006/relationships/oleObject" Target="../embeddings/oleObject25.bin"/><Relationship Id="rId6" Type="http://schemas.openxmlformats.org/officeDocument/2006/relationships/image" Target="../media/image28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27.wmf"/><Relationship Id="rId3" Type="http://schemas.openxmlformats.org/officeDocument/2006/relationships/oleObject" Target="../embeddings/oleObject23.bin"/><Relationship Id="rId2" Type="http://schemas.openxmlformats.org/officeDocument/2006/relationships/image" Target="../media/image26.wmf"/><Relationship Id="rId13" Type="http://schemas.openxmlformats.org/officeDocument/2006/relationships/notesSlide" Target="../notesSlides/notesSlide2.xml"/><Relationship Id="rId12" Type="http://schemas.openxmlformats.org/officeDocument/2006/relationships/vmlDrawing" Target="../drawings/vmlDrawing5.vml"/><Relationship Id="rId11" Type="http://schemas.openxmlformats.org/officeDocument/2006/relationships/slideLayout" Target="../slideLayouts/slideLayout73.xml"/><Relationship Id="rId10" Type="http://schemas.openxmlformats.org/officeDocument/2006/relationships/image" Target="../media/image30.wmf"/><Relationship Id="rId1" Type="http://schemas.openxmlformats.org/officeDocument/2006/relationships/oleObject" Target="../embeddings/oleObject22.bin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3.xml"/><Relationship Id="rId8" Type="http://schemas.openxmlformats.org/officeDocument/2006/relationships/image" Target="../media/image34.wmf"/><Relationship Id="rId7" Type="http://schemas.openxmlformats.org/officeDocument/2006/relationships/oleObject" Target="../embeddings/oleObject30.bin"/><Relationship Id="rId6" Type="http://schemas.openxmlformats.org/officeDocument/2006/relationships/image" Target="../media/image33.wmf"/><Relationship Id="rId5" Type="http://schemas.openxmlformats.org/officeDocument/2006/relationships/oleObject" Target="../embeddings/oleObject29.bin"/><Relationship Id="rId4" Type="http://schemas.openxmlformats.org/officeDocument/2006/relationships/image" Target="../media/image32.wmf"/><Relationship Id="rId3" Type="http://schemas.openxmlformats.org/officeDocument/2006/relationships/oleObject" Target="../embeddings/oleObject28.bin"/><Relationship Id="rId2" Type="http://schemas.openxmlformats.org/officeDocument/2006/relationships/image" Target="../media/image31.wmf"/><Relationship Id="rId10" Type="http://schemas.openxmlformats.org/officeDocument/2006/relationships/vmlDrawing" Target="../drawings/vmlDrawing6.vml"/><Relationship Id="rId1" Type="http://schemas.openxmlformats.org/officeDocument/2006/relationships/oleObject" Target="../embeddings/oleObject27.bin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3.xml"/><Relationship Id="rId8" Type="http://schemas.openxmlformats.org/officeDocument/2006/relationships/vmlDrawing" Target="../drawings/vmlDrawing7.vml"/><Relationship Id="rId7" Type="http://schemas.openxmlformats.org/officeDocument/2006/relationships/slideLayout" Target="../slideLayouts/slideLayout78.xml"/><Relationship Id="rId6" Type="http://schemas.openxmlformats.org/officeDocument/2006/relationships/image" Target="../media/image37.wmf"/><Relationship Id="rId5" Type="http://schemas.openxmlformats.org/officeDocument/2006/relationships/oleObject" Target="../embeddings/oleObject33.bin"/><Relationship Id="rId4" Type="http://schemas.openxmlformats.org/officeDocument/2006/relationships/image" Target="../media/image36.wmf"/><Relationship Id="rId3" Type="http://schemas.openxmlformats.org/officeDocument/2006/relationships/oleObject" Target="../embeddings/oleObject32.bin"/><Relationship Id="rId2" Type="http://schemas.openxmlformats.org/officeDocument/2006/relationships/image" Target="../media/image35.wmf"/><Relationship Id="rId1" Type="http://schemas.openxmlformats.org/officeDocument/2006/relationships/oleObject" Target="../embeddings/oleObject31.bin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8.vml"/><Relationship Id="rId6" Type="http://schemas.openxmlformats.org/officeDocument/2006/relationships/slideLayout" Target="../slideLayouts/slideLayout73.xml"/><Relationship Id="rId5" Type="http://schemas.openxmlformats.org/officeDocument/2006/relationships/image" Target="../media/image40.wmf"/><Relationship Id="rId4" Type="http://schemas.openxmlformats.org/officeDocument/2006/relationships/oleObject" Target="../embeddings/oleObject35.bin"/><Relationship Id="rId3" Type="http://schemas.openxmlformats.org/officeDocument/2006/relationships/image" Target="../media/image39.wmf"/><Relationship Id="rId2" Type="http://schemas.openxmlformats.org/officeDocument/2006/relationships/oleObject" Target="../embeddings/oleObject34.bin"/><Relationship Id="rId1" Type="http://schemas.openxmlformats.org/officeDocument/2006/relationships/image" Target="../media/image38.pn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image" Target="../media/image46.png"/><Relationship Id="rId8" Type="http://schemas.openxmlformats.org/officeDocument/2006/relationships/image" Target="../media/image45.wmf"/><Relationship Id="rId7" Type="http://schemas.openxmlformats.org/officeDocument/2006/relationships/oleObject" Target="../embeddings/oleObject37.bin"/><Relationship Id="rId6" Type="http://schemas.openxmlformats.org/officeDocument/2006/relationships/image" Target="../media/image44.wmf"/><Relationship Id="rId5" Type="http://schemas.openxmlformats.org/officeDocument/2006/relationships/oleObject" Target="../embeddings/oleObject36.bin"/><Relationship Id="rId4" Type="http://schemas.openxmlformats.org/officeDocument/2006/relationships/image" Target="C:/Users/Administrator/AppData/Local/Temp/Rar$DIa11120.1866/J201A.TIF" TargetMode="External"/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3" Type="http://schemas.openxmlformats.org/officeDocument/2006/relationships/vmlDrawing" Target="../drawings/vmlDrawing9.vml"/><Relationship Id="rId12" Type="http://schemas.openxmlformats.org/officeDocument/2006/relationships/slideLayout" Target="../slideLayouts/slideLayout78.xml"/><Relationship Id="rId11" Type="http://schemas.openxmlformats.org/officeDocument/2006/relationships/image" Target="../media/image47.wmf"/><Relationship Id="rId10" Type="http://schemas.openxmlformats.org/officeDocument/2006/relationships/oleObject" Target="../embeddings/oleObject38.bin"/><Relationship Id="rId1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4"/>
          <p:cNvSpPr txBox="1"/>
          <p:nvPr/>
        </p:nvSpPr>
        <p:spPr>
          <a:xfrm>
            <a:off x="642938" y="1571625"/>
            <a:ext cx="7215187" cy="2432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8000" dirty="0">
                <a:latin typeface="Arial" panose="020B0604020202020204" pitchFamily="34" charset="0"/>
              </a:rPr>
              <a:t>6.3   </a:t>
            </a:r>
            <a:r>
              <a:rPr lang="zh-CN" altLang="en-US" sz="8000" b="1" dirty="0">
                <a:solidFill>
                  <a:srgbClr val="FF0000"/>
                </a:solidFill>
                <a:latin typeface="Arial" panose="020B0604020202020204" pitchFamily="34" charset="0"/>
              </a:rPr>
              <a:t>实数</a:t>
            </a:r>
            <a:r>
              <a:rPr lang="zh-CN" altLang="en-US" sz="8000" dirty="0">
                <a:solidFill>
                  <a:srgbClr val="FF0000"/>
                </a:solidFill>
                <a:latin typeface="Arial" panose="020B0604020202020204" pitchFamily="34" charset="0"/>
              </a:rPr>
              <a:t>（</a:t>
            </a:r>
            <a:r>
              <a:rPr lang="en-US" altLang="zh-CN" sz="8000" dirty="0">
                <a:solidFill>
                  <a:srgbClr val="FF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8000" dirty="0">
                <a:solidFill>
                  <a:srgbClr val="FF0000"/>
                </a:solidFill>
                <a:latin typeface="Arial" panose="020B0604020202020204" pitchFamily="34" charset="0"/>
              </a:rPr>
              <a:t>）</a:t>
            </a:r>
            <a:endParaRPr lang="en-US" altLang="zh-CN" sz="8000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4000" dirty="0">
                <a:latin typeface="Arial" panose="020B0604020202020204" pitchFamily="34" charset="0"/>
              </a:rPr>
              <a:t>                       </a:t>
            </a:r>
            <a:r>
              <a:rPr lang="en-US" altLang="zh-CN" sz="4800" b="1" dirty="0">
                <a:solidFill>
                  <a:srgbClr val="FF0000"/>
                </a:solidFill>
                <a:latin typeface="Arial" panose="020B0604020202020204" pitchFamily="34" charset="0"/>
              </a:rPr>
              <a:t>---</a:t>
            </a:r>
            <a:r>
              <a:rPr lang="zh-CN" altLang="en-US" sz="4800" b="1" dirty="0">
                <a:solidFill>
                  <a:srgbClr val="FF0000"/>
                </a:solidFill>
                <a:latin typeface="Arial" panose="020B0604020202020204" pitchFamily="34" charset="0"/>
              </a:rPr>
              <a:t>实数的运算</a:t>
            </a:r>
            <a:endParaRPr lang="en-US" altLang="zh-CN" sz="4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-36512" y="4291013"/>
            <a:ext cx="9012238" cy="519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３. 绝对值等于     的数是　        ，         的平方是    　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035" name="Group 3"/>
          <p:cNvGrpSpPr/>
          <p:nvPr/>
        </p:nvGrpSpPr>
        <p:grpSpPr>
          <a:xfrm>
            <a:off x="6215063" y="357188"/>
            <a:ext cx="2665412" cy="989012"/>
            <a:chOff x="0" y="0"/>
            <a:chExt cx="1679" cy="624"/>
          </a:xfrm>
        </p:grpSpPr>
        <p:sp>
          <p:nvSpPr>
            <p:cNvPr id="1056" name="未知"/>
            <p:cNvSpPr/>
            <p:nvPr/>
          </p:nvSpPr>
          <p:spPr bwMode="auto">
            <a:xfrm>
              <a:off x="91" y="255"/>
              <a:ext cx="1588" cy="229"/>
            </a:xfrm>
            <a:custGeom>
              <a:avLst/>
              <a:gdLst>
                <a:gd name="T0" fmla="*/ 432 w 2208"/>
                <a:gd name="T1" fmla="*/ 384 h 384"/>
                <a:gd name="T2" fmla="*/ 2208 w 2208"/>
                <a:gd name="T3" fmla="*/ 384 h 384"/>
                <a:gd name="T4" fmla="*/ 1776 w 2208"/>
                <a:gd name="T5" fmla="*/ 0 h 384"/>
                <a:gd name="T6" fmla="*/ 0 w 2208"/>
                <a:gd name="T7" fmla="*/ 0 h 384"/>
                <a:gd name="T8" fmla="*/ 432 w 2208"/>
                <a:gd name="T9" fmla="*/ 384 h 38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208"/>
                <a:gd name="T16" fmla="*/ 0 h 384"/>
                <a:gd name="T17" fmla="*/ 2208 w 2208"/>
                <a:gd name="T18" fmla="*/ 384 h 38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208" h="384">
                  <a:moveTo>
                    <a:pt x="432" y="384"/>
                  </a:moveTo>
                  <a:lnTo>
                    <a:pt x="2208" y="384"/>
                  </a:lnTo>
                  <a:lnTo>
                    <a:pt x="1776" y="0"/>
                  </a:lnTo>
                  <a:lnTo>
                    <a:pt x="0" y="0"/>
                  </a:lnTo>
                  <a:lnTo>
                    <a:pt x="432" y="384"/>
                  </a:lnTo>
                  <a:close/>
                </a:path>
              </a:pathLst>
            </a:custGeom>
            <a:gradFill rotWithShape="0">
              <a:gsLst>
                <a:gs pos="0">
                  <a:srgbClr val="FFFFFF"/>
                </a:gs>
                <a:gs pos="100000">
                  <a:srgbClr val="99CC00"/>
                </a:gs>
              </a:gsLst>
              <a:lin ang="5400000" scaled="1"/>
            </a:gradFill>
            <a:ln w="19050">
              <a:solidFill>
                <a:schemeClr val="accent1"/>
              </a:solidFill>
              <a:round/>
            </a:ln>
            <a:effectLst>
              <a:outerShdw algn="ctr" rotWithShape="0">
                <a:schemeClr val="bg2"/>
              </a:outerShdw>
            </a:effectLst>
          </p:spPr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grpSp>
          <p:nvGrpSpPr>
            <p:cNvPr id="1057" name="Group 5"/>
            <p:cNvGrpSpPr/>
            <p:nvPr/>
          </p:nvGrpSpPr>
          <p:grpSpPr>
            <a:xfrm>
              <a:off x="0" y="0"/>
              <a:ext cx="575" cy="624"/>
              <a:chOff x="0" y="0"/>
              <a:chExt cx="575" cy="624"/>
            </a:xfrm>
          </p:grpSpPr>
          <p:grpSp>
            <p:nvGrpSpPr>
              <p:cNvPr id="1059" name="Group 6"/>
              <p:cNvGrpSpPr/>
              <p:nvPr/>
            </p:nvGrpSpPr>
            <p:grpSpPr>
              <a:xfrm>
                <a:off x="0" y="0"/>
                <a:ext cx="575" cy="624"/>
                <a:chOff x="0" y="0"/>
                <a:chExt cx="575" cy="624"/>
              </a:xfrm>
            </p:grpSpPr>
            <p:sp>
              <p:nvSpPr>
                <p:cNvPr id="1061" name="未知"/>
                <p:cNvSpPr/>
                <p:nvPr/>
              </p:nvSpPr>
              <p:spPr>
                <a:xfrm rot="158589">
                  <a:off x="90" y="84"/>
                  <a:ext cx="357" cy="407"/>
                </a:xfrm>
                <a:custGeom>
                  <a:avLst/>
                  <a:gdLst>
                    <a:gd name="txL" fmla="*/ 0 w 576"/>
                    <a:gd name="txT" fmla="*/ 0 h 816"/>
                    <a:gd name="txR" fmla="*/ 576 w 576"/>
                    <a:gd name="txB" fmla="*/ 816 h 816"/>
                  </a:gdLst>
                  <a:ahLst/>
                  <a:cxnLst>
                    <a:cxn ang="0">
                      <a:pos x="12" y="95"/>
                    </a:cxn>
                    <a:cxn ang="0">
                      <a:pos x="46" y="101"/>
                    </a:cxn>
                    <a:cxn ang="0">
                      <a:pos x="137" y="12"/>
                    </a:cxn>
                    <a:cxn ang="0">
                      <a:pos x="92" y="0"/>
                    </a:cxn>
                    <a:cxn ang="0">
                      <a:pos x="0" y="89"/>
                    </a:cxn>
                  </a:cxnLst>
                  <a:rect l="txL" t="txT" r="txR" b="txB"/>
                  <a:pathLst>
                    <a:path w="576" h="816">
                      <a:moveTo>
                        <a:pt x="48" y="768"/>
                      </a:moveTo>
                      <a:lnTo>
                        <a:pt x="192" y="816"/>
                      </a:lnTo>
                      <a:lnTo>
                        <a:pt x="576" y="96"/>
                      </a:lnTo>
                      <a:lnTo>
                        <a:pt x="384" y="0"/>
                      </a:lnTo>
                      <a:lnTo>
                        <a:pt x="0" y="720"/>
                      </a:lnTo>
                    </a:path>
                  </a:pathLst>
                </a:custGeom>
                <a:gradFill rotWithShape="0">
                  <a:gsLst>
                    <a:gs pos="0">
                      <a:srgbClr val="FFCC66"/>
                    </a:gs>
                    <a:gs pos="100000">
                      <a:schemeClr val="accent2"/>
                    </a:gs>
                  </a:gsLst>
                  <a:lin ang="18900000" scaled="1"/>
                  <a:tileRect/>
                </a:gradFill>
                <a:ln w="38100" cap="flat" cmpd="sng">
                  <a:solidFill>
                    <a:schemeClr val="accent2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>
                  <a:spAutoFit/>
                </a:bodyPr>
                <a:p>
                  <a:endParaRPr lang="zh-CN" altLang="en-US" dirty="0">
                    <a:latin typeface="Arial" panose="020B0604020202020204" pitchFamily="34" charset="0"/>
                  </a:endParaRPr>
                </a:p>
              </p:txBody>
            </p:sp>
            <p:grpSp>
              <p:nvGrpSpPr>
                <p:cNvPr id="1062" name="Group 8"/>
                <p:cNvGrpSpPr/>
                <p:nvPr/>
              </p:nvGrpSpPr>
              <p:grpSpPr>
                <a:xfrm>
                  <a:off x="0" y="0"/>
                  <a:ext cx="575" cy="624"/>
                  <a:chOff x="0" y="0"/>
                  <a:chExt cx="575" cy="624"/>
                </a:xfrm>
              </p:grpSpPr>
              <p:sp>
                <p:nvSpPr>
                  <p:cNvPr id="20489" name="未知"/>
                  <p:cNvSpPr/>
                  <p:nvPr/>
                </p:nvSpPr>
                <p:spPr bwMode="auto">
                  <a:xfrm>
                    <a:off x="210" y="103"/>
                    <a:ext cx="356" cy="382"/>
                  </a:xfrm>
                  <a:custGeom>
                    <a:avLst/>
                    <a:gdLst/>
                    <a:ahLst/>
                    <a:cxnLst>
                      <a:cxn ang="0">
                        <a:pos x="0" y="624"/>
                      </a:cxn>
                      <a:cxn ang="0">
                        <a:pos x="96" y="624"/>
                      </a:cxn>
                      <a:cxn ang="0">
                        <a:pos x="432" y="0"/>
                      </a:cxn>
                      <a:cxn ang="0">
                        <a:pos x="288" y="48"/>
                      </a:cxn>
                      <a:cxn ang="0">
                        <a:pos x="0" y="624"/>
                      </a:cxn>
                    </a:cxnLst>
                    <a:rect l="0" t="0" r="r" b="b"/>
                    <a:pathLst>
                      <a:path w="432" h="624">
                        <a:moveTo>
                          <a:pt x="0" y="624"/>
                        </a:moveTo>
                        <a:lnTo>
                          <a:pt x="96" y="624"/>
                        </a:lnTo>
                        <a:lnTo>
                          <a:pt x="432" y="0"/>
                        </a:lnTo>
                        <a:lnTo>
                          <a:pt x="288" y="48"/>
                        </a:lnTo>
                        <a:lnTo>
                          <a:pt x="0" y="624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50000">
                        <a:srgbClr val="CC3300"/>
                      </a:gs>
                      <a:gs pos="100000">
                        <a:schemeClr val="accent2"/>
                      </a:gs>
                    </a:gsLst>
                    <a:lin ang="2700000" scaled="1"/>
                  </a:gradFill>
                  <a:ln w="38100" cap="flat" cmpd="sng">
                    <a:solidFill>
                      <a:srgbClr val="CC3300"/>
                    </a:solidFill>
                    <a:rou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20490" name="未知"/>
                  <p:cNvSpPr/>
                  <p:nvPr/>
                </p:nvSpPr>
                <p:spPr bwMode="auto">
                  <a:xfrm rot="961415">
                    <a:off x="67" y="21"/>
                    <a:ext cx="186" cy="431"/>
                  </a:xfrm>
                  <a:custGeom>
                    <a:avLst/>
                    <a:gdLst/>
                    <a:ahLst/>
                    <a:cxnLst>
                      <a:cxn ang="0">
                        <a:pos x="480" y="96"/>
                      </a:cxn>
                      <a:cxn ang="0">
                        <a:pos x="192" y="672"/>
                      </a:cxn>
                      <a:cxn ang="0">
                        <a:pos x="144" y="720"/>
                      </a:cxn>
                      <a:cxn ang="0">
                        <a:pos x="0" y="624"/>
                      </a:cxn>
                      <a:cxn ang="0">
                        <a:pos x="144" y="336"/>
                      </a:cxn>
                      <a:cxn ang="0">
                        <a:pos x="336" y="0"/>
                      </a:cxn>
                      <a:cxn ang="0">
                        <a:pos x="480" y="96"/>
                      </a:cxn>
                    </a:cxnLst>
                    <a:rect l="0" t="0" r="r" b="b"/>
                    <a:pathLst>
                      <a:path w="480" h="720">
                        <a:moveTo>
                          <a:pt x="480" y="96"/>
                        </a:moveTo>
                        <a:lnTo>
                          <a:pt x="192" y="672"/>
                        </a:lnTo>
                        <a:lnTo>
                          <a:pt x="144" y="720"/>
                        </a:lnTo>
                        <a:lnTo>
                          <a:pt x="0" y="624"/>
                        </a:lnTo>
                        <a:lnTo>
                          <a:pt x="144" y="336"/>
                        </a:lnTo>
                        <a:lnTo>
                          <a:pt x="336" y="0"/>
                        </a:lnTo>
                        <a:lnTo>
                          <a:pt x="480" y="96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hlink"/>
                      </a:gs>
                      <a:gs pos="50000">
                        <a:srgbClr val="FFCC66"/>
                      </a:gs>
                      <a:gs pos="100000">
                        <a:schemeClr val="hlink"/>
                      </a:gs>
                    </a:gsLst>
                    <a:lin ang="2700000" scaled="1"/>
                  </a:gradFill>
                  <a:ln w="19050" cap="flat" cmpd="sng">
                    <a:solidFill>
                      <a:srgbClr val="FFCC66"/>
                    </a:solidFill>
                    <a:rou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1065" name="未知"/>
                  <p:cNvSpPr/>
                  <p:nvPr/>
                </p:nvSpPr>
                <p:spPr>
                  <a:xfrm>
                    <a:off x="279" y="0"/>
                    <a:ext cx="296" cy="108"/>
                  </a:xfrm>
                  <a:custGeom>
                    <a:avLst/>
                    <a:gdLst>
                      <a:gd name="txL" fmla="*/ 0 w 336"/>
                      <a:gd name="txT" fmla="*/ 0 h 240"/>
                      <a:gd name="txR" fmla="*/ 336 w 336"/>
                      <a:gd name="txB" fmla="*/ 240 h 240"/>
                    </a:gdLst>
                    <a:ahLst/>
                    <a:cxnLst>
                      <a:cxn ang="0">
                        <a:pos x="131" y="22"/>
                      </a:cxn>
                      <a:cxn ang="0">
                        <a:pos x="33" y="13"/>
                      </a:cxn>
                      <a:cxn ang="0">
                        <a:pos x="0" y="5"/>
                      </a:cxn>
                      <a:cxn ang="0">
                        <a:pos x="99" y="0"/>
                      </a:cxn>
                      <a:cxn ang="0">
                        <a:pos x="197" y="5"/>
                      </a:cxn>
                      <a:cxn ang="0">
                        <a:pos x="230" y="18"/>
                      </a:cxn>
                      <a:cxn ang="0">
                        <a:pos x="131" y="22"/>
                      </a:cxn>
                    </a:cxnLst>
                    <a:rect l="txL" t="txT" r="txR" b="txB"/>
                    <a:pathLst>
                      <a:path w="336" h="240">
                        <a:moveTo>
                          <a:pt x="192" y="240"/>
                        </a:moveTo>
                        <a:lnTo>
                          <a:pt x="48" y="144"/>
                        </a:lnTo>
                        <a:lnTo>
                          <a:pt x="0" y="48"/>
                        </a:lnTo>
                        <a:lnTo>
                          <a:pt x="144" y="0"/>
                        </a:lnTo>
                        <a:lnTo>
                          <a:pt x="288" y="48"/>
                        </a:lnTo>
                        <a:lnTo>
                          <a:pt x="336" y="192"/>
                        </a:lnTo>
                        <a:lnTo>
                          <a:pt x="192" y="24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rgbClr val="FFCC66"/>
                      </a:gs>
                      <a:gs pos="50000">
                        <a:srgbClr val="FF9933"/>
                      </a:gs>
                      <a:gs pos="100000">
                        <a:srgbClr val="FFCC66"/>
                      </a:gs>
                    </a:gsLst>
                    <a:lin ang="18900000" scaled="1"/>
                    <a:tileRect/>
                  </a:gradFill>
                  <a:ln w="19050" cap="flat" cmpd="sng">
                    <a:solidFill>
                      <a:schemeClr val="accent2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>
                    <a:spAutoFit/>
                  </a:bodyPr>
                  <a:p>
                    <a:endParaRPr lang="zh-CN" altLang="en-US" dirty="0">
                      <a:latin typeface="Arial" panose="020B0604020202020204" pitchFamily="34" charset="0"/>
                    </a:endParaRPr>
                  </a:p>
                </p:txBody>
              </p:sp>
              <p:sp>
                <p:nvSpPr>
                  <p:cNvPr id="20492" name="未知"/>
                  <p:cNvSpPr/>
                  <p:nvPr/>
                </p:nvSpPr>
                <p:spPr bwMode="auto">
                  <a:xfrm>
                    <a:off x="38" y="355"/>
                    <a:ext cx="237" cy="246"/>
                  </a:xfrm>
                  <a:custGeom>
                    <a:avLst/>
                    <a:gdLst/>
                    <a:ahLst/>
                    <a:cxnLst>
                      <a:cxn ang="0">
                        <a:pos x="192" y="192"/>
                      </a:cxn>
                      <a:cxn ang="0">
                        <a:pos x="96" y="144"/>
                      </a:cxn>
                      <a:cxn ang="0">
                        <a:pos x="48" y="96"/>
                      </a:cxn>
                      <a:cxn ang="0">
                        <a:pos x="0" y="0"/>
                      </a:cxn>
                      <a:cxn ang="0">
                        <a:pos x="0" y="384"/>
                      </a:cxn>
                      <a:cxn ang="0">
                        <a:pos x="384" y="192"/>
                      </a:cxn>
                      <a:cxn ang="0">
                        <a:pos x="192" y="192"/>
                      </a:cxn>
                    </a:cxnLst>
                    <a:rect l="0" t="0" r="r" b="b"/>
                    <a:pathLst>
                      <a:path w="384" h="384">
                        <a:moveTo>
                          <a:pt x="192" y="192"/>
                        </a:moveTo>
                        <a:lnTo>
                          <a:pt x="96" y="144"/>
                        </a:lnTo>
                        <a:lnTo>
                          <a:pt x="48" y="96"/>
                        </a:lnTo>
                        <a:lnTo>
                          <a:pt x="0" y="0"/>
                        </a:lnTo>
                        <a:lnTo>
                          <a:pt x="0" y="384"/>
                        </a:lnTo>
                        <a:lnTo>
                          <a:pt x="384" y="192"/>
                        </a:lnTo>
                        <a:lnTo>
                          <a:pt x="192" y="192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hlink"/>
                      </a:gs>
                      <a:gs pos="50000">
                        <a:srgbClr val="FF9900"/>
                      </a:gs>
                      <a:gs pos="100000">
                        <a:schemeClr val="hlink"/>
                      </a:gs>
                    </a:gsLst>
                    <a:lin ang="2700000" scaled="1"/>
                  </a:gradFill>
                  <a:ln w="19050" cap="flat" cmpd="sng">
                    <a:solidFill>
                      <a:schemeClr val="accent2"/>
                    </a:solidFill>
                    <a:rou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  <p:sp>
                <p:nvSpPr>
                  <p:cNvPr id="20493" name="未知"/>
                  <p:cNvSpPr/>
                  <p:nvPr/>
                </p:nvSpPr>
                <p:spPr bwMode="auto">
                  <a:xfrm rot="1629174">
                    <a:off x="0" y="530"/>
                    <a:ext cx="95" cy="94"/>
                  </a:xfrm>
                  <a:custGeom>
                    <a:avLst/>
                    <a:gdLst/>
                    <a:ahLst/>
                    <a:cxnLst>
                      <a:cxn ang="0">
                        <a:pos x="0" y="0"/>
                      </a:cxn>
                      <a:cxn ang="0">
                        <a:pos x="96" y="0"/>
                      </a:cxn>
                      <a:cxn ang="0">
                        <a:pos x="48" y="96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96" h="96">
                        <a:moveTo>
                          <a:pt x="0" y="0"/>
                        </a:moveTo>
                        <a:lnTo>
                          <a:pt x="96" y="0"/>
                        </a:lnTo>
                        <a:lnTo>
                          <a:pt x="48" y="96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50000">
                        <a:srgbClr val="969696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 cap="flat" cmpd="sng">
                    <a:solidFill>
                      <a:srgbClr val="000000"/>
                    </a:solidFill>
                    <a:round/>
                  </a:ln>
                  <a:effectLst/>
                </p:spPr>
                <p:txBody>
                  <a:bodyPr>
                    <a:spAutoFit/>
                  </a:bodyPr>
                  <a:lstStyle/>
                  <a:p>
                    <a:pPr marL="0" marR="0" lvl="0" indent="0" algn="l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/>
                    </a:pPr>
                    <a:endParaRPr kumimoji="0" lang="zh-CN" altLang="en-US" sz="1800" b="0" i="0" u="none" strike="noStrike" kern="1200" cap="none" spc="0" normalizeH="0" baseline="0" noProof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uLnTx/>
                      <a:uFillTx/>
                      <a:latin typeface="Arial" panose="020B0604020202020204" pitchFamily="34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sp>
            <p:nvSpPr>
              <p:cNvPr id="1060" name="Oval 14"/>
              <p:cNvSpPr/>
              <p:nvPr/>
            </p:nvSpPr>
            <p:spPr>
              <a:xfrm>
                <a:off x="417" y="7"/>
                <a:ext cx="89" cy="44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 anchor="ctr">
                <a:spAutoFit/>
              </a:bodyPr>
              <a:p>
                <a:endParaRPr lang="zh-CN" altLang="en-US" dirty="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0495" name="Text Box 15"/>
            <p:cNvSpPr txBox="1">
              <a:spLocks noChangeArrowheads="1"/>
            </p:cNvSpPr>
            <p:nvPr/>
          </p:nvSpPr>
          <p:spPr bwMode="auto">
            <a:xfrm>
              <a:off x="454" y="255"/>
              <a:ext cx="952" cy="285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 marR="0" defTabSz="914400" eaLnBrk="0" hangingPunct="0">
                <a:buClrTx/>
                <a:buSzTx/>
                <a:buFontTx/>
                <a:buNone/>
                <a:defRPr/>
              </a:pPr>
              <a:r>
                <a:rPr kumimoji="0" lang="zh-CN" altLang="en-US" sz="2400" b="1" kern="1200" cap="none" spc="0" normalizeH="0" baseline="0" noProof="0" dirty="0">
                  <a:solidFill>
                    <a:srgbClr val="FF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Times New Roman" panose="02020603050405020304" pitchFamily="18" charset="0"/>
                  <a:ea typeface="黑体" panose="02010609060101010101" pitchFamily="49" charset="-122"/>
                  <a:cs typeface="+mn-cs"/>
                </a:rPr>
                <a:t>随堂练习</a:t>
              </a:r>
              <a:endParaRPr kumimoji="0" lang="zh-CN" altLang="en-US" sz="2400" b="1" kern="1200" cap="none" spc="0" normalizeH="0" baseline="0" noProof="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+mn-cs"/>
              </a:endParaRPr>
            </a:p>
          </p:txBody>
        </p:sp>
      </p:grpSp>
      <p:graphicFrame>
        <p:nvGraphicFramePr>
          <p:cNvPr id="1026" name="Object 17"/>
          <p:cNvGraphicFramePr>
            <a:graphicFrameLocks noChangeAspect="1"/>
          </p:cNvGraphicFramePr>
          <p:nvPr/>
        </p:nvGraphicFramePr>
        <p:xfrm>
          <a:off x="714375" y="3357563"/>
          <a:ext cx="936625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1" name="" r:id="rId1" imgW="342900" imgH="228600" progId="Equation.3">
                  <p:embed/>
                </p:oleObj>
              </mc:Choice>
              <mc:Fallback>
                <p:oleObj name="" r:id="rId1" imgW="342900" imgH="228600" progId="Equation.3">
                  <p:embed/>
                  <p:pic>
                    <p:nvPicPr>
                      <p:cNvPr id="0" name="图片 3100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714375" y="3357563"/>
                        <a:ext cx="936625" cy="625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36" name="Group 18"/>
          <p:cNvGrpSpPr/>
          <p:nvPr/>
        </p:nvGrpSpPr>
        <p:grpSpPr>
          <a:xfrm>
            <a:off x="0" y="3500438"/>
            <a:ext cx="8628063" cy="523875"/>
            <a:chOff x="1" y="11"/>
            <a:chExt cx="5435" cy="330"/>
          </a:xfrm>
        </p:grpSpPr>
        <p:sp>
          <p:nvSpPr>
            <p:cNvPr id="20499" name="Rectangle 19"/>
            <p:cNvSpPr>
              <a:spLocks noChangeArrowheads="1"/>
            </p:cNvSpPr>
            <p:nvPr/>
          </p:nvSpPr>
          <p:spPr bwMode="auto">
            <a:xfrm>
              <a:off x="1" y="11"/>
              <a:ext cx="5435" cy="33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003366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２.           的相反数是　　　    ，绝对值是　　　　．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54" name="Line 20"/>
            <p:cNvSpPr/>
            <p:nvPr/>
          </p:nvSpPr>
          <p:spPr>
            <a:xfrm>
              <a:off x="2116" y="281"/>
              <a:ext cx="765" cy="29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055" name="Line 21"/>
            <p:cNvSpPr/>
            <p:nvPr/>
          </p:nvSpPr>
          <p:spPr>
            <a:xfrm>
              <a:off x="4231" y="281"/>
              <a:ext cx="907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graphicFrame>
        <p:nvGraphicFramePr>
          <p:cNvPr id="1027" name="Object 22"/>
          <p:cNvGraphicFramePr>
            <a:graphicFrameLocks noChangeAspect="1"/>
          </p:cNvGraphicFramePr>
          <p:nvPr/>
        </p:nvGraphicFramePr>
        <p:xfrm>
          <a:off x="5472113" y="4291013"/>
          <a:ext cx="793750" cy="52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9" name="" r:id="rId3" imgW="304800" imgH="203200" progId="Equation.3">
                  <p:embed/>
                </p:oleObj>
              </mc:Choice>
              <mc:Fallback>
                <p:oleObj name="" r:id="rId3" imgW="304800" imgH="203200" progId="Equation.3">
                  <p:embed/>
                  <p:pic>
                    <p:nvPicPr>
                      <p:cNvPr id="0" name="图片 309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472113" y="4291013"/>
                        <a:ext cx="793750" cy="5286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23"/>
          <p:cNvGraphicFramePr>
            <a:graphicFrameLocks noChangeAspect="1"/>
          </p:cNvGraphicFramePr>
          <p:nvPr/>
        </p:nvGraphicFramePr>
        <p:xfrm>
          <a:off x="2374900" y="4219575"/>
          <a:ext cx="595313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0" name="" r:id="rId5" imgW="203200" imgH="215900" progId="Equation.3">
                  <p:embed/>
                </p:oleObj>
              </mc:Choice>
              <mc:Fallback>
                <p:oleObj name="" r:id="rId5" imgW="203200" imgH="215900" progId="Equation.3">
                  <p:embed/>
                  <p:pic>
                    <p:nvPicPr>
                      <p:cNvPr id="0" name="图片 309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374900" y="4219575"/>
                        <a:ext cx="595313" cy="631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7" name="Line 24"/>
          <p:cNvSpPr/>
          <p:nvPr/>
        </p:nvSpPr>
        <p:spPr>
          <a:xfrm>
            <a:off x="4248150" y="4752975"/>
            <a:ext cx="1008063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38" name="Line 25"/>
          <p:cNvSpPr/>
          <p:nvPr/>
        </p:nvSpPr>
        <p:spPr>
          <a:xfrm>
            <a:off x="8064500" y="4752975"/>
            <a:ext cx="863600" cy="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0510" name="Rectangle 30"/>
          <p:cNvSpPr>
            <a:spLocks noChangeArrowheads="1"/>
          </p:cNvSpPr>
          <p:nvPr/>
        </p:nvSpPr>
        <p:spPr bwMode="auto">
          <a:xfrm>
            <a:off x="0" y="2071688"/>
            <a:ext cx="8999538" cy="12985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１. 正实数的绝对值是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，０的绝对值是 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 负实数的绝对值是</a:t>
            </a:r>
            <a:r>
              <a:rPr kumimoji="0" lang="zh-CN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　         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.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11" name="Text Box 31"/>
          <p:cNvSpPr txBox="1"/>
          <p:nvPr/>
        </p:nvSpPr>
        <p:spPr>
          <a:xfrm>
            <a:off x="3857625" y="2143125"/>
            <a:ext cx="1295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它本身</a:t>
            </a:r>
            <a:endParaRPr lang="zh-CN" altLang="en-US" sz="2400" b="1" dirty="0">
              <a:solidFill>
                <a:srgbClr val="CC00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512" name="Text Box 32"/>
          <p:cNvSpPr txBox="1"/>
          <p:nvPr/>
        </p:nvSpPr>
        <p:spPr>
          <a:xfrm>
            <a:off x="7643813" y="2143125"/>
            <a:ext cx="6477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CC00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</a:t>
            </a:r>
            <a:endParaRPr lang="en-US" altLang="zh-CN" sz="2400" b="1" dirty="0">
              <a:solidFill>
                <a:srgbClr val="CC00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513" name="Text Box 33"/>
          <p:cNvSpPr txBox="1"/>
          <p:nvPr/>
        </p:nvSpPr>
        <p:spPr>
          <a:xfrm>
            <a:off x="3786188" y="2786063"/>
            <a:ext cx="21590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CC00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它的相反数</a:t>
            </a:r>
            <a:endParaRPr lang="zh-CN" altLang="en-US" sz="2400" b="1" dirty="0">
              <a:solidFill>
                <a:srgbClr val="CC00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aphicFrame>
        <p:nvGraphicFramePr>
          <p:cNvPr id="20514" name="Object 34"/>
          <p:cNvGraphicFramePr>
            <a:graphicFrameLocks noChangeAspect="1"/>
          </p:cNvGraphicFramePr>
          <p:nvPr/>
        </p:nvGraphicFramePr>
        <p:xfrm>
          <a:off x="3643313" y="3357563"/>
          <a:ext cx="620712" cy="5794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7" imgW="203200" imgH="215900" progId="Equation.3">
                  <p:embed/>
                </p:oleObj>
              </mc:Choice>
              <mc:Fallback>
                <p:oleObj name="" r:id="rId7" imgW="203200" imgH="2159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643313" y="3357563"/>
                        <a:ext cx="620712" cy="579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5" name="Object 35"/>
          <p:cNvGraphicFramePr>
            <a:graphicFrameLocks noChangeAspect="1"/>
          </p:cNvGraphicFramePr>
          <p:nvPr/>
        </p:nvGraphicFramePr>
        <p:xfrm>
          <a:off x="6858000" y="3357563"/>
          <a:ext cx="692150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9" imgW="203200" imgH="215900" progId="Equation.3">
                  <p:embed/>
                </p:oleObj>
              </mc:Choice>
              <mc:Fallback>
                <p:oleObj name="" r:id="rId9" imgW="203200" imgH="2159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858000" y="3357563"/>
                        <a:ext cx="692150" cy="6508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36"/>
          <p:cNvGraphicFramePr>
            <a:graphicFrameLocks noChangeAspect="1"/>
          </p:cNvGraphicFramePr>
          <p:nvPr/>
        </p:nvGraphicFramePr>
        <p:xfrm>
          <a:off x="4143375" y="4143375"/>
          <a:ext cx="1081088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0" imgW="316865" imgH="228600" progId="Equation.3">
                  <p:embed/>
                </p:oleObj>
              </mc:Choice>
              <mc:Fallback>
                <p:oleObj name="" r:id="rId10" imgW="316865" imgH="2286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4143375" y="4143375"/>
                        <a:ext cx="1081088" cy="635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7" name="Object 37"/>
          <p:cNvGraphicFramePr>
            <a:graphicFrameLocks noChangeAspect="1"/>
          </p:cNvGraphicFramePr>
          <p:nvPr/>
        </p:nvGraphicFramePr>
        <p:xfrm>
          <a:off x="8280400" y="4267200"/>
          <a:ext cx="428625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12" imgW="127000" imgH="177165" progId="Equation.3">
                  <p:embed/>
                </p:oleObj>
              </mc:Choice>
              <mc:Fallback>
                <p:oleObj name="" r:id="rId12" imgW="127000" imgH="177165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8280400" y="4267200"/>
                        <a:ext cx="428625" cy="527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TextBox 45"/>
          <p:cNvSpPr txBox="1"/>
          <p:nvPr/>
        </p:nvSpPr>
        <p:spPr>
          <a:xfrm>
            <a:off x="0" y="428604"/>
            <a:ext cx="6072230" cy="70788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一、温故知新，复习旧知</a:t>
            </a:r>
            <a:endParaRPr kumimoji="0" lang="zh-CN" altLang="en-US" sz="4000" b="1" kern="1200" cap="none" spc="0" normalizeH="0" baseline="0" noProof="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48" name="TextBox 46"/>
          <p:cNvSpPr txBox="1"/>
          <p:nvPr/>
        </p:nvSpPr>
        <p:spPr>
          <a:xfrm>
            <a:off x="0" y="1357313"/>
            <a:ext cx="235743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B050"/>
                </a:solidFill>
                <a:latin typeface="Arial" panose="020B0604020202020204" pitchFamily="34" charset="0"/>
              </a:rPr>
              <a:t>复习（一）</a:t>
            </a:r>
            <a:endParaRPr lang="zh-CN" altLang="en-US" sz="4000" b="1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39750" y="5170805"/>
            <a:ext cx="8340725" cy="977265"/>
          </a:xfrm>
          <a:prstGeom prst="rect">
            <a:avLst/>
          </a:prstGeom>
          <a:noFill/>
          <a:ln w="38100" cmpd="dbl">
            <a:solidFill>
              <a:srgbClr val="3366FF"/>
            </a:solidFill>
            <a:miter lim="800000"/>
          </a:ln>
          <a:effectLst/>
        </p:spPr>
        <p:txBody>
          <a:bodyPr wrap="square">
            <a:spAutoFit/>
          </a:bodyPr>
          <a:p>
            <a:pPr marR="0" defTabSz="914400">
              <a:lnSpc>
                <a:spcPct val="120000"/>
              </a:lnSpc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CC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华文细黑" panose="02010600040101010101" pitchFamily="2" charset="-122"/>
                <a:cs typeface="+mn-cs"/>
              </a:rPr>
              <a:t>       在实数范围内，相反数、倒数、绝对值的意义和有理数范围内的相反数、倒数、绝对值的意义完全一样。</a:t>
            </a:r>
            <a:endParaRPr kumimoji="0" lang="zh-CN" altLang="en-US" sz="2400" b="1" kern="1200" cap="none" spc="0" normalizeH="0" baseline="0" noProof="0" dirty="0">
              <a:solidFill>
                <a:srgbClr val="CC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华文细黑" panose="0201060004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0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1" grpId="0"/>
      <p:bldP spid="20512" grpId="0"/>
      <p:bldP spid="20513" grpId="0"/>
      <p:bldP spid="1945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4"/>
          <p:cNvGrpSpPr/>
          <p:nvPr/>
        </p:nvGrpSpPr>
        <p:grpSpPr>
          <a:xfrm>
            <a:off x="-214312" y="2786063"/>
            <a:ext cx="9358312" cy="4108449"/>
            <a:chOff x="-322" y="728"/>
            <a:chExt cx="5595" cy="2588"/>
          </a:xfrm>
        </p:grpSpPr>
        <p:sp>
          <p:nvSpPr>
            <p:cNvPr id="2062" name="Text Box 9"/>
            <p:cNvSpPr txBox="1"/>
            <p:nvPr/>
          </p:nvSpPr>
          <p:spPr>
            <a:xfrm>
              <a:off x="-322" y="728"/>
              <a:ext cx="5595" cy="114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zh-CN" altLang="en-US" sz="3200" dirty="0">
                <a:solidFill>
                  <a:srgbClr val="333399"/>
                </a:solidFill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zh-CN" altLang="en-US" sz="3200" dirty="0">
                  <a:solidFill>
                    <a:srgbClr val="333399"/>
                  </a:solidFill>
                  <a:latin typeface="Arial" panose="020B0604020202020204" pitchFamily="34" charset="0"/>
                </a:rPr>
                <a:t>（</a:t>
              </a:r>
              <a:r>
                <a:rPr lang="en-US" altLang="zh-CN" sz="3200" dirty="0">
                  <a:solidFill>
                    <a:srgbClr val="333399"/>
                  </a:solidFill>
                  <a:latin typeface="Arial" panose="020B0604020202020204" pitchFamily="34" charset="0"/>
                </a:rPr>
                <a:t>2</a:t>
              </a:r>
              <a:r>
                <a: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）</a:t>
              </a:r>
              <a:r>
                <a:rPr lang="en-US" altLang="zh-CN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a</a:t>
              </a:r>
              <a:r>
                <a: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是一个实数，它的相反数为</a:t>
              </a:r>
              <a:r>
                <a:rPr lang="en-US" altLang="zh-CN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______,</a:t>
              </a:r>
              <a:r>
                <a:rPr lang="zh-CN" altLang="en-US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 </a:t>
              </a:r>
              <a:r>
                <a: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绝对值                                                       为 </a:t>
              </a:r>
              <a:r>
                <a:rPr lang="en-US" altLang="zh-CN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_____</a:t>
              </a:r>
              <a:r>
                <a: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 </a:t>
              </a:r>
              <a:r>
                <a:rPr lang="en-US" altLang="zh-CN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.</a:t>
              </a:r>
              <a:r>
                <a:rPr lang="zh-CN" altLang="en-US" sz="3200" b="1" u="sng" dirty="0">
                  <a:solidFill>
                    <a:srgbClr val="333399"/>
                  </a:solidFill>
                  <a:latin typeface="Arial" panose="020B0604020202020204" pitchFamily="34" charset="0"/>
                </a:rPr>
                <a:t>  </a:t>
              </a:r>
              <a:r>
                <a: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           </a:t>
              </a:r>
              <a:r>
                <a:rPr lang="zh-CN" altLang="en-US" sz="3200" b="1" u="sng" dirty="0">
                  <a:solidFill>
                    <a:srgbClr val="333399"/>
                  </a:solidFill>
                  <a:latin typeface="Arial" panose="020B0604020202020204" pitchFamily="34" charset="0"/>
                </a:rPr>
                <a:t> </a:t>
              </a:r>
              <a:r>
                <a: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rPr>
                <a:t> </a:t>
              </a:r>
              <a:endParaRPr lang="zh-CN" altLang="en-US" sz="3200" u="sng" dirty="0">
                <a:solidFill>
                  <a:srgbClr val="333399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2063" name="Group 12"/>
            <p:cNvGrpSpPr/>
            <p:nvPr/>
          </p:nvGrpSpPr>
          <p:grpSpPr>
            <a:xfrm>
              <a:off x="-194" y="2483"/>
              <a:ext cx="5466" cy="833"/>
              <a:chOff x="-194" y="533"/>
              <a:chExt cx="5466" cy="833"/>
            </a:xfrm>
          </p:grpSpPr>
          <p:sp>
            <p:nvSpPr>
              <p:cNvPr id="2064" name="Text Box 13"/>
              <p:cNvSpPr txBox="1"/>
              <p:nvPr/>
            </p:nvSpPr>
            <p:spPr>
              <a:xfrm>
                <a:off x="-194" y="533"/>
                <a:ext cx="5466" cy="83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endParaRPr lang="zh-CN" altLang="en-US" sz="3200" b="1" dirty="0">
                  <a:solidFill>
                    <a:srgbClr val="333399"/>
                  </a:solidFill>
                  <a:latin typeface="Arial" panose="020B0604020202020204" pitchFamily="34" charset="0"/>
                </a:endParaRPr>
              </a:p>
              <a:p>
                <a:pPr>
                  <a:spcBef>
                    <a:spcPct val="50000"/>
                  </a:spcBef>
                </a:pPr>
                <a:r>
                  <a:rPr lang="zh-CN" altLang="en-US" sz="3200" b="1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（</a:t>
                </a:r>
                <a:r>
                  <a:rPr lang="en-US" altLang="zh-CN" sz="3200" b="1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3</a:t>
                </a:r>
                <a:r>
                  <a:rPr lang="zh-CN" altLang="en-US" sz="3200" b="1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）如果</a:t>
                </a:r>
                <a:r>
                  <a:rPr lang="en-US" altLang="zh-CN" sz="3200" b="1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a      0</a:t>
                </a:r>
                <a:r>
                  <a:rPr lang="zh-CN" altLang="en-US" sz="3200" b="1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，那么它的倒数为</a:t>
                </a:r>
                <a:r>
                  <a:rPr lang="en-US" altLang="zh-CN" sz="3200" b="1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____.</a:t>
                </a:r>
                <a:r>
                  <a:rPr lang="en-US" altLang="zh-CN" sz="3200" dirty="0">
                    <a:solidFill>
                      <a:srgbClr val="333399"/>
                    </a:solidFill>
                    <a:latin typeface="Arial" panose="020B0604020202020204" pitchFamily="34" charset="0"/>
                  </a:rPr>
                  <a:t>             </a:t>
                </a:r>
                <a:endParaRPr lang="en-US" altLang="zh-CN" sz="3200" dirty="0">
                  <a:solidFill>
                    <a:srgbClr val="333399"/>
                  </a:solidFill>
                  <a:latin typeface="Arial" panose="020B0604020202020204" pitchFamily="34" charset="0"/>
                </a:endParaRPr>
              </a:p>
            </p:txBody>
          </p:sp>
          <p:graphicFrame>
            <p:nvGraphicFramePr>
              <p:cNvPr id="2054" name="Object 14"/>
              <p:cNvGraphicFramePr>
                <a:graphicFrameLocks noChangeAspect="1"/>
              </p:cNvGraphicFramePr>
              <p:nvPr/>
            </p:nvGraphicFramePr>
            <p:xfrm>
              <a:off x="1149" y="1037"/>
              <a:ext cx="329" cy="329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085" name="" r:id="rId1" imgW="127000" imgH="127000" progId="Equation.3">
                      <p:embed/>
                    </p:oleObj>
                  </mc:Choice>
                  <mc:Fallback>
                    <p:oleObj name="" r:id="rId1" imgW="127000" imgH="127000" progId="Equation.3">
                      <p:embed/>
                      <p:pic>
                        <p:nvPicPr>
                          <p:cNvPr id="0" name="图片 3084"/>
                          <p:cNvPicPr/>
                          <p:nvPr/>
                        </p:nvPicPr>
                        <p:blipFill>
                          <a:blip r:embed="rId2"/>
                          <a:stretch>
                            <a:fillRect/>
                          </a:stretch>
                        </p:blipFill>
                        <p:spPr>
                          <a:xfrm>
                            <a:off x="1149" y="1037"/>
                            <a:ext cx="329" cy="329"/>
                          </a:xfrm>
                          <a:prstGeom prst="rect">
                            <a:avLst/>
                          </a:prstGeom>
                          <a:noFill/>
                          <a:ln w="38100">
                            <a:noFill/>
                            <a:miter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graphicFrame>
        <p:nvGraphicFramePr>
          <p:cNvPr id="19472" name="Object 16"/>
          <p:cNvGraphicFramePr>
            <a:graphicFrameLocks noChangeAspect="1"/>
          </p:cNvGraphicFramePr>
          <p:nvPr/>
        </p:nvGraphicFramePr>
        <p:xfrm>
          <a:off x="6215380" y="3401695"/>
          <a:ext cx="887413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3" name="" r:id="rId3" imgW="241300" imgH="139700" progId="Equation.3">
                  <p:embed/>
                </p:oleObj>
              </mc:Choice>
              <mc:Fallback>
                <p:oleObj name="" r:id="rId3" imgW="241300" imgH="139700" progId="Equation.3">
                  <p:embed/>
                  <p:pic>
                    <p:nvPicPr>
                      <p:cNvPr id="0" name="图片 308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215380" y="3401695"/>
                        <a:ext cx="887413" cy="5826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3" name="Object 17"/>
          <p:cNvGraphicFramePr>
            <a:graphicFrameLocks noChangeAspect="1"/>
          </p:cNvGraphicFramePr>
          <p:nvPr/>
        </p:nvGraphicFramePr>
        <p:xfrm>
          <a:off x="671830" y="3837940"/>
          <a:ext cx="712470" cy="7626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2" name="" r:id="rId5" imgW="165100" imgH="254000" progId="Equation.3">
                  <p:embed/>
                </p:oleObj>
              </mc:Choice>
              <mc:Fallback>
                <p:oleObj name="" r:id="rId5" imgW="165100" imgH="254000" progId="Equation.3">
                  <p:embed/>
                  <p:pic>
                    <p:nvPicPr>
                      <p:cNvPr id="0" name="图片 308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1830" y="3837940"/>
                        <a:ext cx="712470" cy="76263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74" name="Object 18"/>
          <p:cNvGraphicFramePr>
            <a:graphicFrameLocks noChangeAspect="1"/>
          </p:cNvGraphicFramePr>
          <p:nvPr/>
        </p:nvGraphicFramePr>
        <p:xfrm>
          <a:off x="6572250" y="5819775"/>
          <a:ext cx="504825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6" name="" r:id="rId7" imgW="152400" imgH="393700" progId="Equation.3">
                  <p:embed/>
                </p:oleObj>
              </mc:Choice>
              <mc:Fallback>
                <p:oleObj name="" r:id="rId7" imgW="152400" imgH="393700" progId="Equation.3">
                  <p:embed/>
                  <p:pic>
                    <p:nvPicPr>
                      <p:cNvPr id="0" name="图片 3085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572250" y="5819775"/>
                        <a:ext cx="504825" cy="955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Box 20"/>
          <p:cNvSpPr txBox="1"/>
          <p:nvPr/>
        </p:nvSpPr>
        <p:spPr>
          <a:xfrm>
            <a:off x="142844" y="142852"/>
            <a:ext cx="6072230" cy="70788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温故知新，复习旧知</a:t>
            </a:r>
            <a:endParaRPr kumimoji="0" lang="zh-CN" altLang="en-US" sz="4000" b="1" kern="1200" cap="none" spc="0" normalizeH="0" baseline="0" noProof="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60" name="TextBox 21"/>
          <p:cNvSpPr txBox="1"/>
          <p:nvPr/>
        </p:nvSpPr>
        <p:spPr>
          <a:xfrm>
            <a:off x="142875" y="855980"/>
            <a:ext cx="2836545" cy="5835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00B050"/>
                </a:solidFill>
                <a:latin typeface="Arial" panose="020B0604020202020204" pitchFamily="34" charset="0"/>
              </a:rPr>
              <a:t>复习（二）</a:t>
            </a:r>
            <a:endParaRPr lang="zh-CN" altLang="en-US" sz="3200" b="1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2796540" y="4124960"/>
            <a:ext cx="3970655" cy="2045970"/>
          </a:xfrm>
          <a:prstGeom prst="ellipse">
            <a:avLst/>
          </a:prstGeom>
          <a:solidFill>
            <a:schemeClr val="accent1">
              <a:alpha val="0"/>
            </a:schemeClr>
          </a:solidFill>
          <a:ln w="38100" cap="flat" cmpd="sng">
            <a:solidFill>
              <a:srgbClr val="FF00FF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32790" name="Object 22"/>
          <p:cNvGraphicFramePr>
            <a:graphicFrameLocks noChangeAspect="1"/>
          </p:cNvGraphicFramePr>
          <p:nvPr/>
        </p:nvGraphicFramePr>
        <p:xfrm>
          <a:off x="3843655" y="4244975"/>
          <a:ext cx="2643188" cy="157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" r:id="rId9" imgW="1231900" imgH="736600" progId="Equation.DSMT4">
                  <p:embed/>
                </p:oleObj>
              </mc:Choice>
              <mc:Fallback>
                <p:oleObj name="" r:id="rId9" imgW="1231900" imgH="736600" progId="Equation.DSMT4">
                  <p:embed/>
                  <p:pic>
                    <p:nvPicPr>
                      <p:cNvPr id="0" name="图片 3086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843655" y="4244975"/>
                        <a:ext cx="2643188" cy="1574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3744042" name="对象 1073744041"/>
          <p:cNvGraphicFramePr>
            <a:graphicFrameLocks noChangeAspect="1"/>
          </p:cNvGraphicFramePr>
          <p:nvPr/>
        </p:nvGraphicFramePr>
        <p:xfrm>
          <a:off x="2999740" y="4784090"/>
          <a:ext cx="843915" cy="49720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1" imgW="431800" imgH="254000" progId="Equation.DSMT4">
                  <p:embed/>
                </p:oleObj>
              </mc:Choice>
              <mc:Fallback>
                <p:oleObj name="" r:id="rId11" imgW="431800" imgH="2540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999740" y="4784090"/>
                        <a:ext cx="843915" cy="49720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文本框 3"/>
          <p:cNvSpPr txBox="1"/>
          <p:nvPr/>
        </p:nvSpPr>
        <p:spPr>
          <a:xfrm>
            <a:off x="172085" y="1439545"/>
            <a:ext cx="1712595" cy="64516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zh-CN" sz="3600" b="1"/>
              <a:t>一般地</a:t>
            </a:r>
            <a:r>
              <a:rPr lang="en-US" altLang="zh-CN" sz="3600" b="1"/>
              <a:t>:</a:t>
            </a:r>
            <a:endParaRPr lang="en-US" altLang="zh-CN" sz="3600" b="1"/>
          </a:p>
        </p:txBody>
      </p:sp>
      <p:sp>
        <p:nvSpPr>
          <p:cNvPr id="5" name="文本框 4"/>
          <p:cNvSpPr txBox="1"/>
          <p:nvPr/>
        </p:nvSpPr>
        <p:spPr>
          <a:xfrm>
            <a:off x="46990" y="2084705"/>
            <a:ext cx="9050655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chemeClr val="accent2"/>
                </a:solidFill>
              </a:rPr>
              <a:t>（</a:t>
            </a:r>
            <a:r>
              <a:rPr lang="en-US" altLang="zh-CN" sz="3200" b="1">
                <a:solidFill>
                  <a:schemeClr val="accent2"/>
                </a:solidFill>
              </a:rPr>
              <a:t>1</a:t>
            </a:r>
            <a:r>
              <a:rPr lang="zh-CN" altLang="en-US" sz="3200" b="1">
                <a:solidFill>
                  <a:schemeClr val="accent2"/>
                </a:solidFill>
              </a:rPr>
              <a:t>）实数在数轴上的大小关系同有理数一    样，即右边的总比左边的大</a:t>
            </a:r>
            <a:r>
              <a:rPr lang="en-US" altLang="zh-CN" sz="3200" b="1">
                <a:solidFill>
                  <a:schemeClr val="accent2"/>
                </a:solidFill>
              </a:rPr>
              <a:t>.</a:t>
            </a:r>
            <a:endParaRPr lang="en-US" altLang="zh-CN" sz="3200" b="1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3744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73744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0" grpId="0" bldLvl="0" animBg="1"/>
      <p:bldP spid="24" grpId="0" bldLvl="0" animBg="1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Text Box 2"/>
          <p:cNvSpPr txBox="1"/>
          <p:nvPr/>
        </p:nvSpPr>
        <p:spPr>
          <a:xfrm>
            <a:off x="857250" y="1785938"/>
            <a:ext cx="69119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000" b="1" dirty="0">
                <a:solidFill>
                  <a:srgbClr val="3333FF"/>
                </a:solidFill>
                <a:latin typeface="Arial" panose="020B0604020202020204" pitchFamily="34" charset="0"/>
              </a:rPr>
              <a:t>有理数的运算顺序是什么？</a:t>
            </a:r>
            <a:endParaRPr lang="zh-CN" altLang="en-US" sz="4000" b="1" dirty="0">
              <a:solidFill>
                <a:srgbClr val="3333FF"/>
              </a:solidFill>
              <a:latin typeface="Arial" panose="020B0604020202020204" pitchFamily="34" charset="0"/>
            </a:endParaRPr>
          </a:p>
        </p:txBody>
      </p:sp>
      <p:sp>
        <p:nvSpPr>
          <p:cNvPr id="138258" name="Text Box 18"/>
          <p:cNvSpPr txBox="1"/>
          <p:nvPr/>
        </p:nvSpPr>
        <p:spPr>
          <a:xfrm>
            <a:off x="0" y="2714625"/>
            <a:ext cx="7632700" cy="19380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dirty="0">
                <a:latin typeface="Arial" panose="020B0604020202020204" pitchFamily="34" charset="0"/>
              </a:rPr>
              <a:t>      </a:t>
            </a:r>
            <a:r>
              <a:rPr lang="zh-CN" altLang="en-US" sz="4000" b="1" dirty="0">
                <a:latin typeface="Arial" panose="020B0604020202020204" pitchFamily="34" charset="0"/>
              </a:rPr>
              <a:t>先算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乘方</a:t>
            </a:r>
            <a:r>
              <a:rPr lang="zh-CN" altLang="en-US" sz="4000" b="1" dirty="0">
                <a:latin typeface="Arial" panose="020B0604020202020204" pitchFamily="34" charset="0"/>
              </a:rPr>
              <a:t>，再算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乘除</a:t>
            </a:r>
            <a:r>
              <a:rPr lang="zh-CN" altLang="en-US" sz="4000" b="1" dirty="0">
                <a:latin typeface="Arial" panose="020B0604020202020204" pitchFamily="34" charset="0"/>
              </a:rPr>
              <a:t>，最后算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加减</a:t>
            </a:r>
            <a:r>
              <a:rPr lang="zh-CN" altLang="en-US" sz="4000" b="1" dirty="0">
                <a:latin typeface="Arial" panose="020B0604020202020204" pitchFamily="34" charset="0"/>
              </a:rPr>
              <a:t>。如果遇到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括号</a:t>
            </a:r>
            <a:r>
              <a:rPr lang="zh-CN" altLang="en-US" sz="4000" b="1" dirty="0">
                <a:latin typeface="Arial" panose="020B0604020202020204" pitchFamily="34" charset="0"/>
              </a:rPr>
              <a:t>， 则</a:t>
            </a:r>
            <a:r>
              <a:rPr lang="zh-CN" altLang="en-US" sz="4000" b="1" dirty="0">
                <a:solidFill>
                  <a:srgbClr val="FF3300"/>
                </a:solidFill>
                <a:latin typeface="Arial" panose="020B0604020202020204" pitchFamily="34" charset="0"/>
              </a:rPr>
              <a:t>先进行括号里的运算</a:t>
            </a:r>
            <a:r>
              <a:rPr lang="en-US" altLang="zh-CN" sz="4000" b="1" dirty="0">
                <a:solidFill>
                  <a:srgbClr val="FF3300"/>
                </a:solidFill>
                <a:latin typeface="Arial" panose="020B0604020202020204" pitchFamily="34" charset="0"/>
              </a:rPr>
              <a:t>.</a:t>
            </a:r>
            <a:endParaRPr lang="en-US" altLang="zh-CN" sz="40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4282" y="214290"/>
            <a:ext cx="6072230" cy="707886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温故知新，复习旧知</a:t>
            </a:r>
            <a:endParaRPr kumimoji="0" lang="zh-CN" altLang="en-US" sz="4000" b="1" kern="1200" cap="none" spc="0" normalizeH="0" baseline="0" noProof="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463" name="TextBox 16"/>
          <p:cNvSpPr txBox="1"/>
          <p:nvPr/>
        </p:nvSpPr>
        <p:spPr>
          <a:xfrm>
            <a:off x="214313" y="928688"/>
            <a:ext cx="2286000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00B050"/>
                </a:solidFill>
                <a:latin typeface="Arial" panose="020B0604020202020204" pitchFamily="34" charset="0"/>
              </a:rPr>
              <a:t>复习（三）</a:t>
            </a:r>
            <a:endParaRPr lang="zh-CN" altLang="en-US" sz="4000" b="1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67" name="AutoShape 19"/>
          <p:cNvSpPr/>
          <p:nvPr/>
        </p:nvSpPr>
        <p:spPr>
          <a:xfrm rot="290215">
            <a:off x="3929063" y="3860800"/>
            <a:ext cx="4392612" cy="2997200"/>
          </a:xfrm>
          <a:prstGeom prst="cloudCallout">
            <a:avLst>
              <a:gd name="adj1" fmla="val -94412"/>
              <a:gd name="adj2" fmla="val -93032"/>
            </a:avLst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随着数的进一步扩充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在比实数更大的数集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---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复数中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负数将可以进行开平方运算</a:t>
            </a:r>
            <a:r>
              <a:rPr lang="en-US" altLang="zh-CN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.</a:t>
            </a:r>
            <a:endParaRPr lang="en-US" altLang="zh-CN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4" name="Text Box 6"/>
          <p:cNvSpPr txBox="1"/>
          <p:nvPr/>
        </p:nvSpPr>
        <p:spPr>
          <a:xfrm>
            <a:off x="714375" y="642938"/>
            <a:ext cx="7750175" cy="310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latin typeface="Arial" panose="020B0604020202020204" pitchFamily="34" charset="0"/>
              </a:rPr>
              <a:t>       </a:t>
            </a:r>
            <a:r>
              <a:rPr lang="zh-CN" altLang="en-US" sz="3200" b="1" dirty="0">
                <a:latin typeface="Arial" panose="020B0604020202020204" pitchFamily="34" charset="0"/>
              </a:rPr>
              <a:t>实数和有理数一样也可以进行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加、减、乘、除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(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除数不为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0)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、乘方</a:t>
            </a:r>
            <a:r>
              <a:rPr lang="zh-CN" altLang="en-US" sz="3200" b="1" dirty="0">
                <a:latin typeface="Arial" panose="020B0604020202020204" pitchFamily="34" charset="0"/>
              </a:rPr>
              <a:t>运算，而且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正数及</a:t>
            </a:r>
            <a:r>
              <a:rPr lang="en-US" altLang="zh-CN" sz="3200" b="1" dirty="0">
                <a:solidFill>
                  <a:srgbClr val="FF3300"/>
                </a:solidFill>
                <a:latin typeface="Arial" panose="020B0604020202020204" pitchFamily="34" charset="0"/>
              </a:rPr>
              <a:t>0</a:t>
            </a:r>
            <a:r>
              <a:rPr lang="zh-CN" altLang="en-US" sz="3200" b="1" dirty="0">
                <a:latin typeface="Arial" panose="020B0604020202020204" pitchFamily="34" charset="0"/>
              </a:rPr>
              <a:t>可以进行</a:t>
            </a:r>
            <a:r>
              <a:rPr lang="zh-CN" altLang="en-US" sz="3200" b="1" dirty="0">
                <a:solidFill>
                  <a:srgbClr val="FF3300"/>
                </a:solidFill>
                <a:latin typeface="Arial" panose="020B0604020202020204" pitchFamily="34" charset="0"/>
              </a:rPr>
              <a:t>开平方</a:t>
            </a:r>
            <a:r>
              <a:rPr lang="zh-CN" altLang="en-US" sz="3200" b="1" dirty="0">
                <a:latin typeface="Arial" panose="020B0604020202020204" pitchFamily="34" charset="0"/>
              </a:rPr>
              <a:t>运算</a:t>
            </a:r>
            <a:r>
              <a:rPr lang="en-US" altLang="zh-CN" sz="3200" b="1" dirty="0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任意一个实数</a:t>
            </a:r>
            <a:r>
              <a:rPr lang="zh-CN" altLang="en-US" sz="3200" b="1" dirty="0">
                <a:latin typeface="Arial" panose="020B0604020202020204" pitchFamily="34" charset="0"/>
              </a:rPr>
              <a:t>可以进行</a:t>
            </a:r>
            <a:r>
              <a:rPr lang="zh-CN" altLang="en-US" sz="3200" b="1" dirty="0">
                <a:solidFill>
                  <a:srgbClr val="3333FF"/>
                </a:solidFill>
                <a:latin typeface="Arial" panose="020B0604020202020204" pitchFamily="34" charset="0"/>
              </a:rPr>
              <a:t>开立方</a:t>
            </a:r>
            <a:r>
              <a:rPr lang="zh-CN" altLang="en-US" sz="3200" b="1" dirty="0">
                <a:latin typeface="Arial" panose="020B0604020202020204" pitchFamily="34" charset="0"/>
              </a:rPr>
              <a:t>运算</a:t>
            </a:r>
            <a:r>
              <a:rPr lang="en-US" altLang="zh-CN" sz="3200" b="1" dirty="0">
                <a:latin typeface="Arial" panose="020B0604020202020204" pitchFamily="34" charset="0"/>
              </a:rPr>
              <a:t>.</a:t>
            </a:r>
            <a:r>
              <a:rPr lang="zh-CN" altLang="en-US" sz="3200" b="1" dirty="0">
                <a:latin typeface="Arial" panose="020B0604020202020204" pitchFamily="34" charset="0"/>
              </a:rPr>
              <a:t>在进行实数的运算时</a:t>
            </a:r>
            <a:r>
              <a:rPr lang="en-US" altLang="zh-CN" sz="3200" b="1" dirty="0">
                <a:latin typeface="Arial" panose="020B0604020202020204" pitchFamily="34" charset="0"/>
              </a:rPr>
              <a:t>,</a:t>
            </a:r>
            <a:r>
              <a:rPr lang="zh-CN" altLang="en-US" sz="3200" b="1" dirty="0">
                <a:latin typeface="Arial" panose="020B0604020202020204" pitchFamily="34" charset="0"/>
              </a:rPr>
              <a:t>有理数的运算法则与运算律对实数仍然适用。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67" grpId="0" animBg="1"/>
      <p:bldP spid="20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6" name="TextBox 1"/>
          <p:cNvSpPr txBox="1"/>
          <p:nvPr/>
        </p:nvSpPr>
        <p:spPr>
          <a:xfrm>
            <a:off x="0" y="214313"/>
            <a:ext cx="7572375" cy="12620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二、更上一楼，学习新知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                         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    </a:t>
            </a:r>
            <a:r>
              <a:rPr lang="en-US" altLang="zh-CN" sz="3200" b="1" dirty="0">
                <a:solidFill>
                  <a:srgbClr val="FF0000"/>
                </a:solidFill>
                <a:latin typeface="Arial" panose="020B0604020202020204" pitchFamily="34" charset="0"/>
              </a:rPr>
              <a:t>---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实数的运算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50" y="1428750"/>
            <a:ext cx="8572500" cy="1568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dirty="0">
                <a:latin typeface="华文楷体" panose="02010600040101010101" pitchFamily="2" charset="-122"/>
                <a:ea typeface="华文楷体" panose="02010600040101010101" pitchFamily="2" charset="-122"/>
              </a:rPr>
              <a:t>    </a:t>
            </a:r>
            <a:r>
              <a:rPr lang="zh-CN" altLang="en-US" sz="3200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在进行实数的运算时，有理数的运算法则及运算性质等同样适用</a:t>
            </a:r>
            <a:r>
              <a:rPr lang="en-US" altLang="zh-CN" sz="3200" dirty="0">
                <a:solidFill>
                  <a:srgbClr val="0000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.</a:t>
            </a:r>
            <a:endParaRPr lang="en-US" altLang="zh-CN" sz="3200" dirty="0">
              <a:solidFill>
                <a:srgbClr val="0000CC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428625" y="3000375"/>
            <a:ext cx="5214938" cy="587375"/>
          </a:xfrm>
          <a:prstGeom prst="rect">
            <a:avLst/>
          </a:prstGeom>
        </p:spPr>
        <p:txBody>
          <a:bodyPr/>
          <a:lstStyle/>
          <a:p>
            <a:pPr marL="342900" marR="0" indent="-342900" defTabSz="91440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例</a:t>
            </a:r>
            <a:r>
              <a:rPr kumimoji="0" lang="en-US" altLang="zh-CN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 </a:t>
            </a:r>
            <a:r>
              <a:rPr kumimoji="0" lang="zh-CN" altLang="en-US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计算下列各式的值</a:t>
            </a:r>
            <a:r>
              <a:rPr kumimoji="0" lang="en-US" altLang="zh-CN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:</a:t>
            </a:r>
            <a:endParaRPr kumimoji="0" lang="en-US" altLang="zh-CN" sz="1600" b="1" kern="0" cap="none" spc="0" normalizeH="0" baseline="0" noProof="0" dirty="0"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graphicFrame>
        <p:nvGraphicFramePr>
          <p:cNvPr id="3074" name="Object 13"/>
          <p:cNvGraphicFramePr/>
          <p:nvPr/>
        </p:nvGraphicFramePr>
        <p:xfrm>
          <a:off x="571500" y="3643313"/>
          <a:ext cx="5214938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4" name="" r:id="rId1" imgW="1167765" imgH="241300" progId="Equation.DSMT4">
                  <p:embed/>
                </p:oleObj>
              </mc:Choice>
              <mc:Fallback>
                <p:oleObj name="" r:id="rId1" imgW="1167765" imgH="241300" progId="Equation.DSMT4">
                  <p:embed/>
                  <p:pic>
                    <p:nvPicPr>
                      <p:cNvPr id="0" name="图片 3083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71500" y="3643313"/>
                        <a:ext cx="5214938" cy="642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Object 17"/>
          <p:cNvGraphicFramePr/>
          <p:nvPr/>
        </p:nvGraphicFramePr>
        <p:xfrm>
          <a:off x="571500" y="4500563"/>
          <a:ext cx="3744913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0" name="" r:id="rId3" imgW="875665" imgH="241300" progId="Equation.DSMT4">
                  <p:embed/>
                </p:oleObj>
              </mc:Choice>
              <mc:Fallback>
                <p:oleObj name="" r:id="rId3" imgW="875665" imgH="241300" progId="Equation.DSMT4">
                  <p:embed/>
                  <p:pic>
                    <p:nvPicPr>
                      <p:cNvPr id="0" name="图片 3089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71500" y="4500563"/>
                        <a:ext cx="3744913" cy="6429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" name="Object 7"/>
          <p:cNvGraphicFramePr/>
          <p:nvPr/>
        </p:nvGraphicFramePr>
        <p:xfrm>
          <a:off x="214313" y="3143250"/>
          <a:ext cx="6142037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8" name="" r:id="rId1" imgW="1968500" imgH="228600" progId="Equation.DSMT4">
                  <p:embed/>
                </p:oleObj>
              </mc:Choice>
              <mc:Fallback>
                <p:oleObj name="" r:id="rId1" imgW="1968500" imgH="228600" progId="Equation.DSMT4">
                  <p:embed/>
                  <p:pic>
                    <p:nvPicPr>
                      <p:cNvPr id="0" name="图片 3087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14313" y="3143250"/>
                        <a:ext cx="6142037" cy="6143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8"/>
          <p:cNvGraphicFramePr/>
          <p:nvPr/>
        </p:nvGraphicFramePr>
        <p:xfrm>
          <a:off x="2928938" y="3714750"/>
          <a:ext cx="1135062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9" name="" r:id="rId3" imgW="342900" imgH="228600" progId="Equation.3">
                  <p:embed/>
                </p:oleObj>
              </mc:Choice>
              <mc:Fallback>
                <p:oleObj name="" r:id="rId3" imgW="342900" imgH="228600" progId="Equation.3">
                  <p:embed/>
                  <p:pic>
                    <p:nvPicPr>
                      <p:cNvPr id="0" name="图片 3088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28938" y="3714750"/>
                        <a:ext cx="1135062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6211570" y="3143250"/>
            <a:ext cx="3072130" cy="645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altLang="en-US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en-US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+mn-ea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加法结合律</a:t>
            </a:r>
            <a:r>
              <a:rPr lang="en-US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en-US" altLang="zh-CN" sz="36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aphicFrame>
        <p:nvGraphicFramePr>
          <p:cNvPr id="8201" name="Object 9"/>
          <p:cNvGraphicFramePr/>
          <p:nvPr/>
        </p:nvGraphicFramePr>
        <p:xfrm>
          <a:off x="714375" y="4286250"/>
          <a:ext cx="4522788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2" name="" r:id="rId5" imgW="1459865" imgH="228600" progId="Equation.DSMT4">
                  <p:embed/>
                </p:oleObj>
              </mc:Choice>
              <mc:Fallback>
                <p:oleObj name="" r:id="rId5" imgW="1459865" imgH="228600" progId="Equation.DSMT4">
                  <p:embed/>
                  <p:pic>
                    <p:nvPicPr>
                      <p:cNvPr id="0" name="图片 3091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14375" y="4286250"/>
                        <a:ext cx="4522788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2" name="Object 10"/>
          <p:cNvGraphicFramePr/>
          <p:nvPr/>
        </p:nvGraphicFramePr>
        <p:xfrm>
          <a:off x="2928938" y="4929188"/>
          <a:ext cx="138747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" r:id="rId7" imgW="419100" imgH="228600" progId="Equation.3">
                  <p:embed/>
                </p:oleObj>
              </mc:Choice>
              <mc:Fallback>
                <p:oleObj name="" r:id="rId7" imgW="419100" imgH="228600" progId="Equation.3">
                  <p:embed/>
                  <p:pic>
                    <p:nvPicPr>
                      <p:cNvPr id="0" name="图片 3093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928938" y="4929188"/>
                        <a:ext cx="1387475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5857875" y="4357688"/>
            <a:ext cx="2071688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</a:t>
            </a:r>
            <a:r>
              <a:rPr lang="en-US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</a:t>
            </a:r>
            <a:r>
              <a:rPr lang="zh-CN" altLang="en-US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分配律</a:t>
            </a:r>
            <a:r>
              <a:rPr lang="en-US" altLang="zh-CN" sz="3600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en-US" altLang="zh-CN" sz="36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aphicFrame>
        <p:nvGraphicFramePr>
          <p:cNvPr id="4102" name="Object 13"/>
          <p:cNvGraphicFramePr/>
          <p:nvPr/>
        </p:nvGraphicFramePr>
        <p:xfrm>
          <a:off x="857250" y="1714500"/>
          <a:ext cx="5214938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" r:id="rId9" imgW="1167765" imgH="241300" progId="Equation.DSMT4">
                  <p:embed/>
                </p:oleObj>
              </mc:Choice>
              <mc:Fallback>
                <p:oleObj name="" r:id="rId9" imgW="1167765" imgH="241300" progId="Equation.DSMT4">
                  <p:embed/>
                  <p:pic>
                    <p:nvPicPr>
                      <p:cNvPr id="0" name="图片 3094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57250" y="1714500"/>
                        <a:ext cx="5214938" cy="642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3" name="Object 17"/>
          <p:cNvGraphicFramePr/>
          <p:nvPr/>
        </p:nvGraphicFramePr>
        <p:xfrm>
          <a:off x="857250" y="2357438"/>
          <a:ext cx="3744913" cy="66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" r:id="rId11" imgW="875665" imgH="241300" progId="Equation.DSMT4">
                  <p:embed/>
                </p:oleObj>
              </mc:Choice>
              <mc:Fallback>
                <p:oleObj name="" r:id="rId11" imgW="875665" imgH="241300" progId="Equation.DSMT4">
                  <p:embed/>
                  <p:pic>
                    <p:nvPicPr>
                      <p:cNvPr id="0" name="图片 3095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57250" y="2357438"/>
                        <a:ext cx="3744913" cy="663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428625" y="1000125"/>
            <a:ext cx="5286375" cy="587375"/>
          </a:xfrm>
          <a:prstGeom prst="rect">
            <a:avLst/>
          </a:prstGeom>
        </p:spPr>
        <p:txBody>
          <a:bodyPr/>
          <a:lstStyle/>
          <a:p>
            <a:pPr marL="342900" marR="0" indent="-342900" defTabSz="914400">
              <a:lnSpc>
                <a:spcPct val="90000"/>
              </a:lnSpc>
              <a:spcBef>
                <a:spcPct val="20000"/>
              </a:spcBef>
              <a:buClrTx/>
              <a:buSzTx/>
              <a:buFont typeface="Wingdings" panose="05000000000000000000" pitchFamily="2" charset="2"/>
              <a:buNone/>
              <a:defRPr/>
            </a:pPr>
            <a:r>
              <a:rPr kumimoji="0" lang="zh-CN" altLang="en-US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例</a:t>
            </a:r>
            <a:r>
              <a:rPr kumimoji="0" lang="en-US" altLang="zh-CN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1 </a:t>
            </a:r>
            <a:r>
              <a:rPr kumimoji="0" lang="zh-CN" altLang="en-US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计算下列各式的值</a:t>
            </a:r>
            <a:r>
              <a:rPr kumimoji="0" lang="en-US" altLang="zh-CN" sz="3600" b="1" kern="0" cap="none" spc="0" normalizeH="0" baseline="0" noProof="0" dirty="0">
                <a:solidFill>
                  <a:srgbClr val="333399"/>
                </a:solidFill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:</a:t>
            </a:r>
            <a:endParaRPr kumimoji="0" lang="en-US" altLang="zh-CN" sz="1600" b="1" kern="0" cap="none" spc="0" normalizeH="0" baseline="0" noProof="0" dirty="0"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57950" y="1357298"/>
            <a:ext cx="2214578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有理数的运算律对无理数仍然成立</a:t>
            </a:r>
            <a:endParaRPr kumimoji="0" lang="zh-CN" altLang="en-US" sz="2800" b="0" i="0" u="none" strike="noStrike" kern="1200" cap="none" spc="0" normalizeH="0" baseline="0" noProof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08" name="TextBox 11"/>
          <p:cNvSpPr txBox="1"/>
          <p:nvPr/>
        </p:nvSpPr>
        <p:spPr>
          <a:xfrm>
            <a:off x="428625" y="285750"/>
            <a:ext cx="72151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基本运算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1---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实数的精确运算</a:t>
            </a:r>
            <a:endParaRPr lang="zh-CN" altLang="en-US" sz="36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7" name="Text Box 2"/>
          <p:cNvSpPr txBox="1"/>
          <p:nvPr/>
        </p:nvSpPr>
        <p:spPr>
          <a:xfrm>
            <a:off x="0" y="0"/>
            <a:ext cx="3509963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6000" b="1" dirty="0">
                <a:solidFill>
                  <a:srgbClr val="FF3300"/>
                </a:solidFill>
                <a:latin typeface="Times New Roman" panose="02020603050405020304" pitchFamily="18" charset="0"/>
                <a:ea typeface="楷体_GB2312" pitchFamily="49" charset="-122"/>
              </a:rPr>
              <a:t>同类练习</a:t>
            </a:r>
            <a:endParaRPr lang="zh-CN" altLang="en-US" sz="6000" b="1" dirty="0">
              <a:solidFill>
                <a:srgbClr val="FF33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28" name="Text Box 3"/>
          <p:cNvSpPr txBox="1"/>
          <p:nvPr/>
        </p:nvSpPr>
        <p:spPr>
          <a:xfrm>
            <a:off x="285750" y="857250"/>
            <a:ext cx="24765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4000" b="1" dirty="0">
                <a:solidFill>
                  <a:srgbClr val="0B090D"/>
                </a:solidFill>
                <a:latin typeface="Times New Roman" panose="02020603050405020304" pitchFamily="18" charset="0"/>
                <a:ea typeface="楷体_GB2312" pitchFamily="49" charset="-122"/>
              </a:rPr>
              <a:t>1</a:t>
            </a:r>
            <a:r>
              <a:rPr lang="zh-CN" altLang="en-US" sz="4000" b="1" dirty="0">
                <a:solidFill>
                  <a:srgbClr val="0B090D"/>
                </a:solidFill>
                <a:latin typeface="Times New Roman" panose="02020603050405020304" pitchFamily="18" charset="0"/>
                <a:ea typeface="楷体_GB2312" pitchFamily="49" charset="-122"/>
              </a:rPr>
              <a:t>、计算：</a:t>
            </a:r>
            <a:endParaRPr lang="zh-CN" altLang="en-US" sz="4000" b="1" dirty="0">
              <a:solidFill>
                <a:srgbClr val="0B090D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5122" name="Object 4"/>
          <p:cNvGraphicFramePr/>
          <p:nvPr/>
        </p:nvGraphicFramePr>
        <p:xfrm>
          <a:off x="1357313" y="2357438"/>
          <a:ext cx="4071937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1" name="" r:id="rId1" imgW="1218565" imgH="241300" progId="Equation.DSMT4">
                  <p:embed/>
                </p:oleObj>
              </mc:Choice>
              <mc:Fallback>
                <p:oleObj name="" r:id="rId1" imgW="1218565" imgH="241300" progId="Equation.DSMT4">
                  <p:embed/>
                  <p:pic>
                    <p:nvPicPr>
                      <p:cNvPr id="0" name="图片 3090"/>
                      <p:cNvPicPr/>
                      <p:nvPr/>
                    </p:nvPicPr>
                    <p:blipFill>
                      <a:blip r:embed="rId2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357313" y="2357438"/>
                        <a:ext cx="4071937" cy="8128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Rectangle 5"/>
          <p:cNvSpPr/>
          <p:nvPr/>
        </p:nvSpPr>
        <p:spPr>
          <a:xfrm>
            <a:off x="571500" y="2357438"/>
            <a:ext cx="64293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(2)</a:t>
            </a:r>
            <a:endParaRPr lang="en-US" altLang="zh-CN" sz="40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graphicFrame>
        <p:nvGraphicFramePr>
          <p:cNvPr id="5123" name="Object 6"/>
          <p:cNvGraphicFramePr/>
          <p:nvPr/>
        </p:nvGraphicFramePr>
        <p:xfrm>
          <a:off x="1428750" y="1428750"/>
          <a:ext cx="3929063" cy="793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" r:id="rId3" imgW="1205865" imgH="241300" progId="Equation.DSMT4">
                  <p:embed/>
                </p:oleObj>
              </mc:Choice>
              <mc:Fallback>
                <p:oleObj name="" r:id="rId3" imgW="1205865" imgH="241300" progId="Equation.DSMT4">
                  <p:embed/>
                  <p:pic>
                    <p:nvPicPr>
                      <p:cNvPr id="0" name="图片 3096"/>
                      <p:cNvPicPr/>
                      <p:nvPr/>
                    </p:nvPicPr>
                    <p:blipFill>
                      <a:blip r:embed="rId4">
                        <a:clrChange>
                          <a:clrFrom>
                            <a:srgbClr val="000000"/>
                          </a:clrFrom>
                          <a:clrTo>
                            <a:srgbClr val="000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428750" y="1428750"/>
                        <a:ext cx="3929063" cy="793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30" name="Rectangle 10"/>
          <p:cNvSpPr/>
          <p:nvPr/>
        </p:nvSpPr>
        <p:spPr>
          <a:xfrm>
            <a:off x="571500" y="1500188"/>
            <a:ext cx="714375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4000" b="1" dirty="0">
                <a:solidFill>
                  <a:srgbClr val="3333FF"/>
                </a:solidFill>
                <a:latin typeface="Times New Roman" panose="02020603050405020304" pitchFamily="18" charset="0"/>
                <a:ea typeface="楷体_GB2312" pitchFamily="49" charset="-122"/>
              </a:rPr>
              <a:t>(1)</a:t>
            </a:r>
            <a:endParaRPr lang="en-US" altLang="zh-CN" sz="4000" b="1" dirty="0">
              <a:solidFill>
                <a:srgbClr val="3333FF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  <p:sp>
        <p:nvSpPr>
          <p:cNvPr id="5131" name="Rectangle 2"/>
          <p:cNvSpPr/>
          <p:nvPr/>
        </p:nvSpPr>
        <p:spPr>
          <a:xfrm>
            <a:off x="214313" y="3286125"/>
            <a:ext cx="1533525" cy="7921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zh-CN" sz="3600" b="1" dirty="0">
                <a:solidFill>
                  <a:srgbClr val="0B090D"/>
                </a:solidFill>
                <a:latin typeface="Arial" panose="020B0604020202020204" pitchFamily="34" charset="0"/>
              </a:rPr>
              <a:t>2.</a:t>
            </a:r>
            <a:r>
              <a:rPr lang="zh-CN" altLang="en-US" sz="3600" b="1" dirty="0">
                <a:solidFill>
                  <a:srgbClr val="0B090D"/>
                </a:solidFill>
                <a:latin typeface="Arial" panose="020B0604020202020204" pitchFamily="34" charset="0"/>
              </a:rPr>
              <a:t>计算</a:t>
            </a:r>
            <a:r>
              <a:rPr lang="en-US" altLang="zh-CN" sz="3600" b="1" dirty="0">
                <a:solidFill>
                  <a:srgbClr val="0B090D"/>
                </a:solidFill>
                <a:latin typeface="Arial" panose="020B0604020202020204" pitchFamily="34" charset="0"/>
              </a:rPr>
              <a:t>:</a:t>
            </a:r>
            <a:endParaRPr lang="en-US" altLang="zh-CN" sz="3600" b="1" dirty="0">
              <a:solidFill>
                <a:srgbClr val="0B090D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5124" name="Object 3"/>
          <p:cNvGraphicFramePr/>
          <p:nvPr/>
        </p:nvGraphicFramePr>
        <p:xfrm>
          <a:off x="209550" y="4000500"/>
          <a:ext cx="3362325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" r:id="rId5" imgW="989965" imgH="304800" progId="Equation.DSMT4">
                  <p:embed/>
                </p:oleObj>
              </mc:Choice>
              <mc:Fallback>
                <p:oleObj name="" r:id="rId5" imgW="989965" imgH="304800" progId="Equation.DSMT4">
                  <p:embed/>
                  <p:pic>
                    <p:nvPicPr>
                      <p:cNvPr id="0" name="图片 3092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9550" y="4000500"/>
                        <a:ext cx="3362325" cy="857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18"/>
          <p:cNvGraphicFramePr/>
          <p:nvPr/>
        </p:nvGraphicFramePr>
        <p:xfrm>
          <a:off x="3929063" y="3857625"/>
          <a:ext cx="3786187" cy="94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7" imgW="1243330" imgH="304800" progId="Equation.DSMT4">
                  <p:embed/>
                </p:oleObj>
              </mc:Choice>
              <mc:Fallback>
                <p:oleObj name="" r:id="rId7" imgW="1243330" imgH="304800" progId="Equation.DSMT4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929063" y="3857625"/>
                        <a:ext cx="3786187" cy="9413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2"/>
          <p:cNvGraphicFramePr/>
          <p:nvPr/>
        </p:nvGraphicFramePr>
        <p:xfrm>
          <a:off x="214313" y="4857750"/>
          <a:ext cx="6334125" cy="833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9" imgW="1687830" imgH="304800" progId="Equation.DSMT4">
                  <p:embed/>
                </p:oleObj>
              </mc:Choice>
              <mc:Fallback>
                <p:oleObj name="" r:id="rId9" imgW="1687830" imgH="304800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4313" y="4857750"/>
                        <a:ext cx="6334125" cy="8334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50" name="Rectangle 1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1" name="Rectangle 1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2" name="Rectangle 1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3" name="Rectangle 1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4" name="Rectangle 1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5" name="Rectangle 2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6" name="Rectangle 5"/>
          <p:cNvSpPr/>
          <p:nvPr/>
        </p:nvSpPr>
        <p:spPr>
          <a:xfrm>
            <a:off x="285750" y="1214438"/>
            <a:ext cx="7929563" cy="6461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zh-CN" altLang="en-US" sz="3600" b="1" dirty="0">
                <a:latin typeface="Arial" panose="020B0604020202020204" pitchFamily="34" charset="0"/>
              </a:rPr>
              <a:t>例</a:t>
            </a:r>
            <a:r>
              <a:rPr lang="en-US" altLang="zh-CN" sz="3600" b="1" dirty="0">
                <a:latin typeface="Arial" panose="020B0604020202020204" pitchFamily="34" charset="0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</a:rPr>
              <a:t> 计算（结果保留小数点后两位）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  <p:sp>
        <p:nvSpPr>
          <p:cNvPr id="6157" name="Rectangle 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8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59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0" name="Rectangle 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1" name="Rectangle 1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2" name="Rectangle 1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3" name="Rectangle 29"/>
          <p:cNvSpPr/>
          <p:nvPr/>
        </p:nvSpPr>
        <p:spPr>
          <a:xfrm>
            <a:off x="0" y="923925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eaLnBrk="0" hangingPunct="0"/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6164" name="Rectangle 3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5" name="Rectangle 33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6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167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42910" y="5072074"/>
            <a:ext cx="7215238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如果结果要求保留两位小数，中间的计算过程需要保留三位小数</a:t>
            </a:r>
            <a:r>
              <a:rPr kumimoji="0" lang="en-US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zh-CN" altLang="en-US" sz="2800" b="1" i="0" u="none" strike="noStrike" kern="1200" cap="none" spc="0" normalizeH="0" baseline="0" noProof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169" name="Rectangle 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6146" name="Object 4"/>
          <p:cNvGraphicFramePr/>
          <p:nvPr/>
        </p:nvGraphicFramePr>
        <p:xfrm>
          <a:off x="1000125" y="2063750"/>
          <a:ext cx="2014538" cy="903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2" name="" r:id="rId1" imgW="735965" imgH="241300" progId="Equation.DSMT4">
                  <p:embed/>
                </p:oleObj>
              </mc:Choice>
              <mc:Fallback>
                <p:oleObj name="" r:id="rId1" imgW="735965" imgH="241300" progId="Equation.DSMT4">
                  <p:embed/>
                  <p:pic>
                    <p:nvPicPr>
                      <p:cNvPr id="0" name="图片 3101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000125" y="2063750"/>
                        <a:ext cx="2014538" cy="903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0" name="Rectangle 7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6147" name="Object 6"/>
          <p:cNvGraphicFramePr/>
          <p:nvPr/>
        </p:nvGraphicFramePr>
        <p:xfrm>
          <a:off x="3878263" y="2093913"/>
          <a:ext cx="2408237" cy="779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" r:id="rId3" imgW="748665" imgH="241300" progId="Equation.DSMT4">
                  <p:embed/>
                </p:oleObj>
              </mc:Choice>
              <mc:Fallback>
                <p:oleObj name="" r:id="rId3" imgW="748665" imgH="241300" progId="Equation.DSMT4">
                  <p:embed/>
                  <p:pic>
                    <p:nvPicPr>
                      <p:cNvPr id="0" name="图片 3102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78263" y="2093913"/>
                        <a:ext cx="2408237" cy="7794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1" name="Rectangle 9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96264" name="Object 8"/>
          <p:cNvGraphicFramePr/>
          <p:nvPr/>
        </p:nvGraphicFramePr>
        <p:xfrm>
          <a:off x="20638" y="3286125"/>
          <a:ext cx="7615237" cy="773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4" name="" r:id="rId5" imgW="2373630" imgH="241300" progId="Equation.DSMT4">
                  <p:embed/>
                </p:oleObj>
              </mc:Choice>
              <mc:Fallback>
                <p:oleObj name="" r:id="rId5" imgW="2373630" imgH="241300" progId="Equation.DSMT4">
                  <p:embed/>
                  <p:pic>
                    <p:nvPicPr>
                      <p:cNvPr id="0" name="图片 3103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0638" y="3286125"/>
                        <a:ext cx="7615237" cy="773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2" name="Rectangle 1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96266" name="Object 10"/>
          <p:cNvGraphicFramePr/>
          <p:nvPr/>
        </p:nvGraphicFramePr>
        <p:xfrm>
          <a:off x="1071563" y="4143375"/>
          <a:ext cx="6557962" cy="769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8" name="" r:id="rId7" imgW="2056765" imgH="241300" progId="Equation.DSMT4">
                  <p:embed/>
                </p:oleObj>
              </mc:Choice>
              <mc:Fallback>
                <p:oleObj name="" r:id="rId7" imgW="2056765" imgH="241300" progId="Equation.DSMT4">
                  <p:embed/>
                  <p:pic>
                    <p:nvPicPr>
                      <p:cNvPr id="0" name="图片 3107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71563" y="4143375"/>
                        <a:ext cx="6557962" cy="7699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73" name="TextBox 30"/>
          <p:cNvSpPr txBox="1"/>
          <p:nvPr/>
        </p:nvSpPr>
        <p:spPr>
          <a:xfrm>
            <a:off x="428625" y="285750"/>
            <a:ext cx="72151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基本运算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2---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实数的近似运算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6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6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7173" name="Group 3"/>
          <p:cNvGrpSpPr/>
          <p:nvPr/>
        </p:nvGrpSpPr>
        <p:grpSpPr>
          <a:xfrm>
            <a:off x="-285750" y="1143000"/>
            <a:ext cx="8572500" cy="2733675"/>
            <a:chOff x="-9" y="754"/>
            <a:chExt cx="7306" cy="1722"/>
          </a:xfrm>
        </p:grpSpPr>
        <p:graphicFrame>
          <p:nvGraphicFramePr>
            <p:cNvPr id="7170" name="Object 4"/>
            <p:cNvGraphicFramePr/>
            <p:nvPr/>
          </p:nvGraphicFramePr>
          <p:xfrm>
            <a:off x="3858" y="1200"/>
            <a:ext cx="756" cy="127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5" name="" r:id="rId1" imgW="115570" imgH="217805" progId="Equation.3">
                    <p:embed/>
                  </p:oleObj>
                </mc:Choice>
                <mc:Fallback>
                  <p:oleObj name="" r:id="rId1" imgW="115570" imgH="217805" progId="Equation.3">
                    <p:embed/>
                    <p:pic>
                      <p:nvPicPr>
                        <p:cNvPr id="0" name="图片 3104"/>
                        <p:cNvPicPr/>
                        <p:nvPr/>
                      </p:nvPicPr>
                      <p:blipFill>
                        <a:blip r:embed="rId2"/>
                        <a:stretch>
                          <a:fillRect/>
                        </a:stretch>
                      </p:blipFill>
                      <p:spPr>
                        <a:xfrm>
                          <a:off x="3858" y="1200"/>
                          <a:ext cx="756" cy="1276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7171" name="Object 5"/>
            <p:cNvGraphicFramePr/>
            <p:nvPr/>
          </p:nvGraphicFramePr>
          <p:xfrm>
            <a:off x="674" y="1251"/>
            <a:ext cx="2192" cy="56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6" name="" r:id="rId3" imgW="622300" imgH="228600" progId="Equation.3">
                    <p:embed/>
                  </p:oleObj>
                </mc:Choice>
                <mc:Fallback>
                  <p:oleObj name="" r:id="rId3" imgW="622300" imgH="228600" progId="Equation.3">
                    <p:embed/>
                    <p:pic>
                      <p:nvPicPr>
                        <p:cNvPr id="0" name="图片 3105"/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674" y="1251"/>
                          <a:ext cx="2192" cy="564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175" name="Text Box 6"/>
            <p:cNvSpPr txBox="1"/>
            <p:nvPr/>
          </p:nvSpPr>
          <p:spPr>
            <a:xfrm>
              <a:off x="-9" y="754"/>
              <a:ext cx="7306" cy="160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endParaRPr lang="en-US" altLang="zh-CN" sz="4000" b="1" dirty="0"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4000" b="1" dirty="0">
                  <a:latin typeface="Arial" panose="020B0604020202020204" pitchFamily="34" charset="0"/>
                </a:rPr>
                <a:t>  (1)</a:t>
              </a:r>
              <a:r>
                <a:rPr lang="zh-CN" altLang="en-US" sz="4000" b="1" dirty="0">
                  <a:latin typeface="Arial" panose="020B0604020202020204" pitchFamily="34" charset="0"/>
                </a:rPr>
                <a:t>               </a:t>
              </a:r>
              <a:r>
                <a:rPr lang="zh-CN" altLang="en-US" sz="2400" b="1" dirty="0">
                  <a:latin typeface="Arial" panose="020B0604020202020204" pitchFamily="34" charset="0"/>
                </a:rPr>
                <a:t>（精确到</a:t>
              </a:r>
              <a:r>
                <a:rPr lang="zh-CN" altLang="en-US" sz="2400" b="1" dirty="0">
                  <a:solidFill>
                    <a:srgbClr val="0033CC"/>
                  </a:solidFill>
                  <a:latin typeface="Arial" panose="020B0604020202020204" pitchFamily="34" charset="0"/>
                </a:rPr>
                <a:t>小数点后第二位）                                         </a:t>
              </a:r>
              <a:endParaRPr lang="zh-CN" altLang="en-US" sz="2400" b="1" dirty="0">
                <a:latin typeface="Arial" panose="020B0604020202020204" pitchFamily="34" charset="0"/>
              </a:endParaRPr>
            </a:p>
            <a:p>
              <a:pPr>
                <a:spcBef>
                  <a:spcPct val="50000"/>
                </a:spcBef>
              </a:pPr>
              <a:r>
                <a:rPr lang="en-US" altLang="zh-CN" sz="4000" b="1" dirty="0">
                  <a:latin typeface="Arial" panose="020B0604020202020204" pitchFamily="34" charset="0"/>
                </a:rPr>
                <a:t>  (3)</a:t>
              </a:r>
              <a:r>
                <a:rPr lang="zh-CN" altLang="en-US" sz="4000" b="1" dirty="0">
                  <a:latin typeface="Arial" panose="020B0604020202020204" pitchFamily="34" charset="0"/>
                </a:rPr>
                <a:t>              （ 精确到</a:t>
              </a:r>
              <a:r>
                <a:rPr lang="en-US" altLang="zh-CN" sz="4000" b="1" dirty="0">
                  <a:solidFill>
                    <a:srgbClr val="0033CC"/>
                  </a:solidFill>
                  <a:latin typeface="Arial" panose="020B0604020202020204" pitchFamily="34" charset="0"/>
                </a:rPr>
                <a:t>0.01</a:t>
              </a:r>
              <a:r>
                <a:rPr lang="zh-CN" altLang="en-US" sz="4000" b="1" dirty="0">
                  <a:latin typeface="Arial" panose="020B0604020202020204" pitchFamily="34" charset="0"/>
                </a:rPr>
                <a:t>）</a:t>
              </a:r>
              <a:endParaRPr lang="zh-CN" altLang="en-US" sz="4000" b="1" dirty="0">
                <a:latin typeface="Arial" panose="020B0604020202020204" pitchFamily="34" charset="0"/>
              </a:endParaRPr>
            </a:p>
          </p:txBody>
        </p:sp>
        <p:graphicFrame>
          <p:nvGraphicFramePr>
            <p:cNvPr id="7172" name="Object 7"/>
            <p:cNvGraphicFramePr/>
            <p:nvPr/>
          </p:nvGraphicFramePr>
          <p:xfrm>
            <a:off x="904" y="1834"/>
            <a:ext cx="1786" cy="58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107" name="" r:id="rId5" imgW="456565" imgH="215900" progId="Equation.3">
                    <p:embed/>
                  </p:oleObj>
                </mc:Choice>
                <mc:Fallback>
                  <p:oleObj name="" r:id="rId5" imgW="456565" imgH="215900" progId="Equation.3">
                    <p:embed/>
                    <p:pic>
                      <p:nvPicPr>
                        <p:cNvPr id="0" name="图片 3106"/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904" y="1834"/>
                          <a:ext cx="1786" cy="58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7174" name="Rectangle 11"/>
          <p:cNvSpPr/>
          <p:nvPr/>
        </p:nvSpPr>
        <p:spPr>
          <a:xfrm>
            <a:off x="0" y="571500"/>
            <a:ext cx="3663950" cy="9239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5400" b="1" dirty="0">
                <a:solidFill>
                  <a:srgbClr val="FF0000"/>
                </a:solidFill>
                <a:latin typeface="Arial" panose="020B0604020202020204" pitchFamily="34" charset="0"/>
              </a:rPr>
              <a:t>同类练习：</a:t>
            </a:r>
            <a:endParaRPr lang="zh-CN" altLang="en-US" sz="5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20" name="TextBox 1"/>
          <p:cNvSpPr txBox="1"/>
          <p:nvPr/>
        </p:nvSpPr>
        <p:spPr>
          <a:xfrm>
            <a:off x="428625" y="285750"/>
            <a:ext cx="72151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基本运算</a:t>
            </a: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3---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实数的综合运算</a:t>
            </a:r>
            <a:endParaRPr lang="zh-CN" altLang="en-US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9221" name="图片 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00563" y="1928813"/>
            <a:ext cx="4043362" cy="5000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Rectangle 3"/>
          <p:cNvSpPr/>
          <p:nvPr/>
        </p:nvSpPr>
        <p:spPr>
          <a:xfrm>
            <a:off x="285750" y="1071563"/>
            <a:ext cx="8270875" cy="1200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zh-CN" altLang="en-US" sz="2400" dirty="0">
                <a:latin typeface="Arial" panose="020B0604020202020204" pitchFamily="34" charset="0"/>
                <a:cs typeface="Times New Roman" panose="02020603050405020304" pitchFamily="18" charset="0"/>
              </a:rPr>
              <a:t>例</a:t>
            </a:r>
            <a:r>
              <a:rPr lang="en-US" altLang="zh-CN" sz="2400" dirty="0">
                <a:latin typeface="Arial" panose="020B0604020202020204" pitchFamily="34" charset="0"/>
                <a:cs typeface="Times New Roman" panose="02020603050405020304" pitchFamily="18" charset="0"/>
              </a:rPr>
              <a:t>3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、实数</a:t>
            </a:r>
            <a:r>
              <a:rPr lang="en-US" altLang="zh-CN" sz="2400" i="1" dirty="0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Arial" panose="020B0604020202020204" pitchFamily="34" charset="0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在轴上的位置如图所示，且</a:t>
            </a:r>
            <a:r>
              <a:rPr lang="en-US" altLang="zh-CN" sz="2400" dirty="0">
                <a:latin typeface="Arial" panose="020B0604020202020204" pitchFamily="34" charset="0"/>
                <a:cs typeface="Times New Roman" panose="02020603050405020304" pitchFamily="18" charset="0"/>
              </a:rPr>
              <a:t>|</a:t>
            </a:r>
            <a:r>
              <a:rPr lang="en-US" altLang="zh-CN" sz="2400" i="1" dirty="0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Arial" panose="020B0604020202020204" pitchFamily="34" charset="0"/>
                <a:cs typeface="Times New Roman" panose="02020603050405020304" pitchFamily="18" charset="0"/>
              </a:rPr>
              <a:t>|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＞</a:t>
            </a:r>
            <a:r>
              <a:rPr lang="en-US" altLang="zh-CN" sz="2400" dirty="0">
                <a:latin typeface="Arial" panose="020B0604020202020204" pitchFamily="34" charset="0"/>
                <a:cs typeface="Times New Roman" panose="02020603050405020304" pitchFamily="18" charset="0"/>
              </a:rPr>
              <a:t>|</a:t>
            </a:r>
            <a:r>
              <a:rPr lang="en-US" altLang="zh-CN" sz="2400" i="1" dirty="0">
                <a:latin typeface="Arial" panose="020B0604020202020204" pitchFamily="34" charset="0"/>
                <a:cs typeface="Times New Roman" panose="02020603050405020304" pitchFamily="18" charset="0"/>
              </a:rPr>
              <a:t>b</a:t>
            </a:r>
            <a:r>
              <a:rPr lang="en-US" altLang="zh-CN" sz="2400" dirty="0">
                <a:latin typeface="Arial" panose="020B0604020202020204" pitchFamily="34" charset="0"/>
                <a:cs typeface="Times New Roman" panose="02020603050405020304" pitchFamily="18" charset="0"/>
              </a:rPr>
              <a:t>|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，则化简</a:t>
            </a:r>
            <a:endParaRPr lang="en-US" altLang="zh-CN" sz="2400" dirty="0">
              <a:latin typeface="新宋体" panose="02010609030101010101" pitchFamily="49" charset="-122"/>
              <a:cs typeface="Times New Roman" panose="02020603050405020304" pitchFamily="18" charset="0"/>
            </a:endParaRPr>
          </a:p>
          <a:p>
            <a:pPr fontAlgn="ctr"/>
            <a:endParaRPr lang="en-US" altLang="zh-CN" sz="2400" dirty="0">
              <a:latin typeface="新宋体" panose="02010609030101010101" pitchFamily="49" charset="-122"/>
              <a:cs typeface="Times New Roman" panose="02020603050405020304" pitchFamily="18" charset="0"/>
            </a:endParaRPr>
          </a:p>
          <a:p>
            <a:pPr fontAlgn="ctr"/>
            <a:r>
              <a:rPr lang="en-US" altLang="zh-CN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         的结果为（ ）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9223" name="Rectangle 5"/>
          <p:cNvSpPr/>
          <p:nvPr/>
        </p:nvSpPr>
        <p:spPr>
          <a:xfrm>
            <a:off x="928688" y="2571750"/>
            <a:ext cx="6599237" cy="36988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fontAlgn="ctr"/>
            <a:r>
              <a:rPr lang="en-US" altLang="zh-CN" sz="1000" dirty="0">
                <a:latin typeface="Arial" panose="020B0604020202020204" pitchFamily="34" charset="0"/>
                <a:cs typeface="Times New Roman" panose="02020603050405020304" pitchFamily="18" charset="0"/>
              </a:rPr>
              <a:t>   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A.2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+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                B.</a:t>
            </a:r>
            <a:r>
              <a:rPr lang="en-US" altLang="zh-CN" dirty="0">
                <a:latin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2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+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                C.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b</a:t>
            </a:r>
            <a:r>
              <a:rPr lang="en-US" altLang="zh-CN" dirty="0">
                <a:latin typeface="Arial" panose="020B0604020202020204" pitchFamily="34" charset="0"/>
                <a:cs typeface="Times New Roman" panose="02020603050405020304" pitchFamily="18" charset="0"/>
              </a:rPr>
              <a:t>                     D.2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en-US" altLang="zh-CN" dirty="0">
                <a:latin typeface="新宋体" panose="02010609030101010101" pitchFamily="49" charset="-122"/>
                <a:cs typeface="Times New Roman" panose="02020603050405020304" pitchFamily="18" charset="0"/>
              </a:rPr>
              <a:t>﹣</a:t>
            </a:r>
            <a:r>
              <a:rPr lang="en-US" altLang="zh-CN" i="1" dirty="0">
                <a:latin typeface="Arial" panose="020B0604020202020204" pitchFamily="34" charset="0"/>
                <a:cs typeface="Times New Roman" panose="02020603050405020304" pitchFamily="18" charset="0"/>
              </a:rPr>
              <a:t>b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graphicFrame>
        <p:nvGraphicFramePr>
          <p:cNvPr id="9218" name="Object 4"/>
          <p:cNvGraphicFramePr/>
          <p:nvPr/>
        </p:nvGraphicFramePr>
        <p:xfrm>
          <a:off x="750888" y="1785938"/>
          <a:ext cx="153987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9" name="" r:id="rId2" imgW="786765" imgH="292100" progId="Equation.DSMT4">
                  <p:embed/>
                </p:oleObj>
              </mc:Choice>
              <mc:Fallback>
                <p:oleObj name="" r:id="rId2" imgW="786765" imgH="292100" progId="Equation.DSMT4">
                  <p:embed/>
                  <p:pic>
                    <p:nvPicPr>
                      <p:cNvPr id="0" name="图片 3108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50888" y="1785938"/>
                        <a:ext cx="1539875" cy="571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4" name="Rectangle 2"/>
          <p:cNvSpPr/>
          <p:nvPr/>
        </p:nvSpPr>
        <p:spPr>
          <a:xfrm>
            <a:off x="0" y="3143250"/>
            <a:ext cx="9072563" cy="15081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例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4、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已知实数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互为相反数，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，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互为倒数，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是</a:t>
            </a:r>
            <a:r>
              <a:rPr lang="en-US" altLang="zh-C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64</a:t>
            </a: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zh-C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的立方根，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  <p:graphicFrame>
        <p:nvGraphicFramePr>
          <p:cNvPr id="9219" name="Object 7"/>
          <p:cNvGraphicFramePr/>
          <p:nvPr/>
        </p:nvGraphicFramePr>
        <p:xfrm>
          <a:off x="1785938" y="3929063"/>
          <a:ext cx="41973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0" name="" r:id="rId4" imgW="1752600" imgH="419100" progId="Equation.DSMT4">
                  <p:embed/>
                </p:oleObj>
              </mc:Choice>
              <mc:Fallback>
                <p:oleObj name="" r:id="rId4" imgW="1752600" imgH="419100" progId="Equation.DSMT4">
                  <p:embed/>
                  <p:pic>
                    <p:nvPicPr>
                      <p:cNvPr id="0" name="图片 3109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85938" y="3929063"/>
                        <a:ext cx="4197350" cy="10064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2" grpId="0"/>
      <p:bldP spid="9223" grpId="0"/>
      <p:bldP spid="92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6" name="图片 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857875" y="928688"/>
            <a:ext cx="2643188" cy="538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47" name="图片 3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38" y="1571625"/>
            <a:ext cx="2387600" cy="500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Rectangle 11"/>
          <p:cNvSpPr/>
          <p:nvPr/>
        </p:nvSpPr>
        <p:spPr>
          <a:xfrm>
            <a:off x="285750" y="1000125"/>
            <a:ext cx="6072188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fontAlgn="ctr"/>
            <a:r>
              <a:rPr lang="en-US" altLang="zh-CN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实数</a:t>
            </a:r>
            <a:r>
              <a:rPr lang="en-US" altLang="zh-CN" sz="2400" i="1" dirty="0">
                <a:latin typeface="Arial" panose="020B0604020202020204" pitchFamily="34" charset="0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新宋体" panose="02010609030101010101" pitchFamily="49" charset="-122"/>
                <a:cs typeface="Times New Roman" panose="02020603050405020304" pitchFamily="18" charset="0"/>
              </a:rPr>
              <a:t>在数轴上的位置如图所示，化简：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9224" name="Rectangle 13"/>
          <p:cNvSpPr/>
          <p:nvPr/>
        </p:nvSpPr>
        <p:spPr>
          <a:xfrm>
            <a:off x="0" y="148590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0250" name="TextBox 19"/>
          <p:cNvSpPr txBox="1"/>
          <p:nvPr/>
        </p:nvSpPr>
        <p:spPr>
          <a:xfrm>
            <a:off x="285750" y="428625"/>
            <a:ext cx="2193925" cy="584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同类练习</a:t>
            </a: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：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53" name="TextBox 51"/>
          <p:cNvSpPr txBox="1"/>
          <p:nvPr/>
        </p:nvSpPr>
        <p:spPr>
          <a:xfrm>
            <a:off x="357188" y="2357438"/>
            <a:ext cx="8623300" cy="14779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2.</a:t>
            </a:r>
            <a:r>
              <a:rPr lang="zh-CN" altLang="en-US" dirty="0">
                <a:latin typeface="Arial" panose="020B0604020202020204" pitchFamily="34" charset="0"/>
              </a:rPr>
              <a:t>如图，一只蚂蚁从点</a:t>
            </a:r>
            <a:r>
              <a:rPr lang="en-US" altLang="zh-CN" i="1" dirty="0">
                <a:latin typeface="Arial" panose="020B0604020202020204" pitchFamily="34" charset="0"/>
              </a:rPr>
              <a:t>A</a:t>
            </a:r>
            <a:r>
              <a:rPr lang="zh-CN" altLang="en-US" dirty="0">
                <a:latin typeface="Arial" panose="020B0604020202020204" pitchFamily="34" charset="0"/>
              </a:rPr>
              <a:t>沿数轴向右爬</a:t>
            </a:r>
            <a:r>
              <a:rPr lang="en-US" altLang="zh-CN" dirty="0">
                <a:latin typeface="Arial" panose="020B0604020202020204" pitchFamily="34" charset="0"/>
              </a:rPr>
              <a:t>       </a:t>
            </a:r>
            <a:r>
              <a:rPr lang="zh-CN" altLang="en-US" dirty="0">
                <a:latin typeface="Arial" panose="020B0604020202020204" pitchFamily="34" charset="0"/>
              </a:rPr>
              <a:t>个单位后到达点</a:t>
            </a:r>
            <a:r>
              <a:rPr lang="en-US" altLang="zh-CN" i="1" dirty="0">
                <a:latin typeface="Arial" panose="020B0604020202020204" pitchFamily="34" charset="0"/>
              </a:rPr>
              <a:t>B, </a:t>
            </a:r>
            <a:r>
              <a:rPr lang="zh-CN" altLang="en-US" dirty="0">
                <a:latin typeface="Arial" panose="020B0604020202020204" pitchFamily="34" charset="0"/>
              </a:rPr>
              <a:t>点</a:t>
            </a:r>
            <a:r>
              <a:rPr lang="en-US" altLang="zh-CN" i="1" dirty="0">
                <a:latin typeface="Arial" panose="020B0604020202020204" pitchFamily="34" charset="0"/>
              </a:rPr>
              <a:t>A</a:t>
            </a:r>
            <a:r>
              <a:rPr lang="zh-CN" altLang="en-US" dirty="0">
                <a:latin typeface="Arial" panose="020B0604020202020204" pitchFamily="34" charset="0"/>
              </a:rPr>
              <a:t>表示</a:t>
            </a:r>
            <a:r>
              <a:rPr lang="en-US" altLang="zh-CN" dirty="0">
                <a:latin typeface="Arial" panose="020B0604020202020204" pitchFamily="34" charset="0"/>
              </a:rPr>
              <a:t>-       ,</a:t>
            </a:r>
            <a:r>
              <a:rPr lang="zh-CN" altLang="en-US" dirty="0">
                <a:latin typeface="Arial" panose="020B0604020202020204" pitchFamily="34" charset="0"/>
              </a:rPr>
              <a:t>设点</a:t>
            </a:r>
            <a:r>
              <a:rPr lang="en-US" altLang="zh-CN" i="1" dirty="0">
                <a:latin typeface="Arial" panose="020B0604020202020204" pitchFamily="34" charset="0"/>
              </a:rPr>
              <a:t>B</a:t>
            </a:r>
            <a:r>
              <a:rPr lang="zh-CN" altLang="en-US" dirty="0">
                <a:latin typeface="Arial" panose="020B0604020202020204" pitchFamily="34" charset="0"/>
              </a:rPr>
              <a:t>所</a:t>
            </a:r>
            <a:endParaRPr lang="en-US" altLang="zh-CN" dirty="0">
              <a:latin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</a:rPr>
              <a:t>   </a:t>
            </a:r>
            <a:r>
              <a:rPr lang="zh-CN" altLang="en-US" dirty="0">
                <a:latin typeface="Arial" panose="020B0604020202020204" pitchFamily="34" charset="0"/>
              </a:rPr>
              <a:t>表示的数为</a:t>
            </a:r>
            <a:r>
              <a:rPr lang="en-US" altLang="zh-CN" i="1" dirty="0">
                <a:latin typeface="Arial" panose="020B0604020202020204" pitchFamily="34" charset="0"/>
              </a:rPr>
              <a:t>m</a:t>
            </a:r>
            <a:r>
              <a:rPr lang="en-US" altLang="zh-CN" dirty="0">
                <a:latin typeface="Arial" panose="020B0604020202020204" pitchFamily="34" charset="0"/>
              </a:rPr>
              <a:t>.</a:t>
            </a:r>
            <a:endParaRPr lang="zh-CN" altLang="en-US" dirty="0">
              <a:latin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</a:rPr>
              <a:t>  (1)</a:t>
            </a:r>
            <a:r>
              <a:rPr lang="zh-CN" altLang="en-US" dirty="0">
                <a:latin typeface="Arial" panose="020B0604020202020204" pitchFamily="34" charset="0"/>
              </a:rPr>
              <a:t>求</a:t>
            </a:r>
            <a:r>
              <a:rPr lang="en-US" altLang="zh-CN" i="1" dirty="0">
                <a:latin typeface="Arial" panose="020B0604020202020204" pitchFamily="34" charset="0"/>
              </a:rPr>
              <a:t>m</a:t>
            </a:r>
            <a:r>
              <a:rPr lang="zh-CN" altLang="en-US" dirty="0">
                <a:latin typeface="Arial" panose="020B0604020202020204" pitchFamily="34" charset="0"/>
              </a:rPr>
              <a:t>的值；</a:t>
            </a:r>
            <a:endParaRPr lang="zh-CN" altLang="en-US" dirty="0">
              <a:latin typeface="Arial" panose="020B0604020202020204" pitchFamily="34" charset="0"/>
            </a:endParaRPr>
          </a:p>
          <a:p>
            <a:r>
              <a:rPr lang="en-US" altLang="zh-CN" dirty="0">
                <a:latin typeface="Arial" panose="020B0604020202020204" pitchFamily="34" charset="0"/>
              </a:rPr>
              <a:t>  (2)</a:t>
            </a:r>
            <a:r>
              <a:rPr lang="zh-CN" altLang="en-US" dirty="0">
                <a:latin typeface="Arial" panose="020B0604020202020204" pitchFamily="34" charset="0"/>
              </a:rPr>
              <a:t>求</a:t>
            </a:r>
            <a:r>
              <a:rPr lang="en-US" altLang="zh-CN" dirty="0">
                <a:latin typeface="Arial" panose="020B0604020202020204" pitchFamily="34" charset="0"/>
              </a:rPr>
              <a:t>|</a:t>
            </a:r>
            <a:r>
              <a:rPr lang="en-US" altLang="zh-CN" i="1" dirty="0">
                <a:latin typeface="Arial" panose="020B0604020202020204" pitchFamily="34" charset="0"/>
              </a:rPr>
              <a:t>m</a:t>
            </a:r>
            <a:r>
              <a:rPr lang="zh-CN" altLang="en-US" dirty="0">
                <a:latin typeface="Arial" panose="020B0604020202020204" pitchFamily="34" charset="0"/>
              </a:rPr>
              <a:t>－</a:t>
            </a:r>
            <a:r>
              <a:rPr lang="en-US" altLang="zh-CN" dirty="0">
                <a:latin typeface="Arial" panose="020B0604020202020204" pitchFamily="34" charset="0"/>
              </a:rPr>
              <a:t>2      |</a:t>
            </a:r>
            <a:r>
              <a:rPr lang="zh-CN" altLang="en-US" dirty="0">
                <a:latin typeface="Arial" panose="020B0604020202020204" pitchFamily="34" charset="0"/>
              </a:rPr>
              <a:t>＋</a:t>
            </a:r>
            <a:r>
              <a:rPr lang="en-US" altLang="zh-CN" dirty="0">
                <a:latin typeface="Arial" panose="020B0604020202020204" pitchFamily="34" charset="0"/>
              </a:rPr>
              <a:t>(</a:t>
            </a:r>
            <a:r>
              <a:rPr lang="en-US" altLang="zh-CN" i="1" dirty="0">
                <a:latin typeface="Arial" panose="020B0604020202020204" pitchFamily="34" charset="0"/>
              </a:rPr>
              <a:t>m</a:t>
            </a:r>
            <a:r>
              <a:rPr lang="zh-CN" altLang="en-US" dirty="0">
                <a:latin typeface="Arial" panose="020B0604020202020204" pitchFamily="34" charset="0"/>
              </a:rPr>
              <a:t>－    </a:t>
            </a:r>
            <a:r>
              <a:rPr lang="en-US" altLang="zh-CN" dirty="0">
                <a:latin typeface="Arial" panose="020B0604020202020204" pitchFamily="34" charset="0"/>
              </a:rPr>
              <a:t>)</a:t>
            </a:r>
            <a:r>
              <a:rPr lang="en-US" altLang="zh-CN" baseline="30000" dirty="0">
                <a:latin typeface="Arial" panose="020B0604020202020204" pitchFamily="34" charset="0"/>
              </a:rPr>
              <a:t>2</a:t>
            </a:r>
            <a:r>
              <a:rPr lang="zh-CN" altLang="en-US" dirty="0">
                <a:latin typeface="Arial" panose="020B0604020202020204" pitchFamily="34" charset="0"/>
              </a:rPr>
              <a:t>的值．</a:t>
            </a:r>
            <a:endParaRPr lang="zh-CN" altLang="en-US" dirty="0">
              <a:latin typeface="Arial" panose="020B0604020202020204" pitchFamily="34" charset="0"/>
            </a:endParaRPr>
          </a:p>
          <a:p>
            <a:endParaRPr lang="zh-CN" altLang="en-US" dirty="0">
              <a:latin typeface="Arial" panose="020B0604020202020204" pitchFamily="34" charset="0"/>
            </a:endParaRPr>
          </a:p>
        </p:txBody>
      </p:sp>
      <p:pic>
        <p:nvPicPr>
          <p:cNvPr id="10254" name="Picture 43" descr="C:\Users\Administrator\AppData\Local\Temp\Rar$DIa11120.1866\J201A.TIF"/>
          <p:cNvPicPr>
            <a:picLocks noChangeAspect="1"/>
          </p:cNvPicPr>
          <p:nvPr/>
        </p:nvPicPr>
        <p:blipFill>
          <a:blip r:embed="rId3" r:link="rId4"/>
          <a:stretch>
            <a:fillRect/>
          </a:stretch>
        </p:blipFill>
        <p:spPr>
          <a:xfrm>
            <a:off x="4071938" y="2857500"/>
            <a:ext cx="2571750" cy="685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5" name="TextBox 53"/>
          <p:cNvSpPr txBox="1"/>
          <p:nvPr/>
        </p:nvSpPr>
        <p:spPr>
          <a:xfrm>
            <a:off x="214313" y="4357688"/>
            <a:ext cx="8429625" cy="2678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dirty="0">
                <a:latin typeface="Arial" panose="020B0604020202020204" pitchFamily="34" charset="0"/>
              </a:rPr>
              <a:t>3.</a:t>
            </a:r>
            <a:r>
              <a:rPr lang="zh-CN" altLang="en-US" sz="2400" dirty="0">
                <a:latin typeface="Arial" panose="020B0604020202020204" pitchFamily="34" charset="0"/>
              </a:rPr>
              <a:t>实数</a:t>
            </a:r>
            <a:r>
              <a:rPr lang="en-US" altLang="zh-CN" sz="2400" i="1" dirty="0">
                <a:latin typeface="Arial" panose="020B0604020202020204" pitchFamily="34" charset="0"/>
              </a:rPr>
              <a:t>a</a:t>
            </a:r>
            <a:r>
              <a:rPr lang="zh-CN" altLang="en-US" sz="2400" i="1" dirty="0">
                <a:latin typeface="Arial" panose="020B0604020202020204" pitchFamily="34" charset="0"/>
              </a:rPr>
              <a:t>、</a:t>
            </a:r>
            <a:r>
              <a:rPr lang="en-US" altLang="zh-CN" sz="2400" i="1" dirty="0">
                <a:latin typeface="Arial" panose="020B0604020202020204" pitchFamily="34" charset="0"/>
              </a:rPr>
              <a:t>b</a:t>
            </a:r>
            <a:r>
              <a:rPr lang="zh-CN" altLang="en-US" sz="2400" dirty="0">
                <a:latin typeface="Arial" panose="020B0604020202020204" pitchFamily="34" charset="0"/>
              </a:rPr>
              <a:t>互为相反数</a:t>
            </a:r>
            <a:r>
              <a:rPr lang="zh-CN" altLang="en-US" sz="2400" i="1" dirty="0">
                <a:latin typeface="Arial" panose="020B0604020202020204" pitchFamily="34" charset="0"/>
              </a:rPr>
              <a:t>，</a:t>
            </a:r>
            <a:r>
              <a:rPr lang="en-US" altLang="zh-CN" sz="2400" i="1" dirty="0">
                <a:latin typeface="Arial" panose="020B0604020202020204" pitchFamily="34" charset="0"/>
              </a:rPr>
              <a:t>c</a:t>
            </a:r>
            <a:r>
              <a:rPr lang="zh-CN" altLang="en-US" sz="2400" i="1" dirty="0">
                <a:latin typeface="Arial" panose="020B0604020202020204" pitchFamily="34" charset="0"/>
              </a:rPr>
              <a:t>、</a:t>
            </a:r>
            <a:r>
              <a:rPr lang="en-US" altLang="zh-CN" sz="2400" i="1" dirty="0">
                <a:latin typeface="Arial" panose="020B0604020202020204" pitchFamily="34" charset="0"/>
              </a:rPr>
              <a:t>d</a:t>
            </a:r>
            <a:r>
              <a:rPr lang="zh-CN" altLang="en-US" sz="2400" dirty="0">
                <a:latin typeface="Arial" panose="020B0604020202020204" pitchFamily="34" charset="0"/>
              </a:rPr>
              <a:t>互为倒数，</a:t>
            </a:r>
            <a:r>
              <a:rPr lang="en-US" altLang="zh-CN" sz="2400" i="1" dirty="0">
                <a:latin typeface="Arial" panose="020B0604020202020204" pitchFamily="34" charset="0"/>
              </a:rPr>
              <a:t>x</a:t>
            </a:r>
            <a:r>
              <a:rPr lang="zh-CN" altLang="en-US" sz="2400" dirty="0">
                <a:latin typeface="Arial" panose="020B0604020202020204" pitchFamily="34" charset="0"/>
              </a:rPr>
              <a:t>的绝对值为</a:t>
            </a:r>
            <a:r>
              <a:rPr lang="en-US" altLang="x-none" sz="2400" dirty="0">
                <a:latin typeface="Arial" panose="020B0604020202020204" pitchFamily="34" charset="0"/>
              </a:rPr>
              <a:t>       </a:t>
            </a:r>
            <a:r>
              <a:rPr lang="zh-CN" altLang="en-US" sz="2400" dirty="0">
                <a:latin typeface="Arial" panose="020B0604020202020204" pitchFamily="34" charset="0"/>
              </a:rPr>
              <a:t>，</a:t>
            </a:r>
            <a:endParaRPr lang="en-US" altLang="zh-CN" sz="2400" dirty="0">
              <a:latin typeface="Arial" panose="020B0604020202020204" pitchFamily="34" charset="0"/>
            </a:endParaRPr>
          </a:p>
          <a:p>
            <a:endParaRPr lang="en-US" altLang="zh-CN" sz="2400" dirty="0">
              <a:latin typeface="Arial" panose="020B0604020202020204" pitchFamily="34" charset="0"/>
            </a:endParaRPr>
          </a:p>
          <a:p>
            <a:r>
              <a:rPr lang="zh-CN" altLang="en-US" sz="2400" dirty="0">
                <a:latin typeface="Arial" panose="020B0604020202020204" pitchFamily="34" charset="0"/>
              </a:rPr>
              <a:t>求代数式                                            的值</a:t>
            </a:r>
            <a:r>
              <a:rPr lang="en-US" altLang="zh-CN" sz="2400" dirty="0">
                <a:latin typeface="Arial" panose="020B0604020202020204" pitchFamily="34" charset="0"/>
              </a:rPr>
              <a:t>.</a:t>
            </a:r>
            <a:r>
              <a:rPr lang="zh-CN" altLang="en-US" sz="2400" dirty="0">
                <a:latin typeface="Arial" panose="020B0604020202020204" pitchFamily="34" charset="0"/>
              </a:rPr>
              <a:t>                                                     </a:t>
            </a:r>
            <a:r>
              <a:rPr lang="en-US" altLang="zh-CN" sz="2400" dirty="0">
                <a:latin typeface="Arial" panose="020B0604020202020204" pitchFamily="34" charset="0"/>
              </a:rPr>
              <a:t>                                                                </a:t>
            </a:r>
            <a:endParaRPr lang="zh-CN" altLang="en-US" sz="2400" dirty="0">
              <a:latin typeface="Arial" panose="020B0604020202020204" pitchFamily="34" charset="0"/>
            </a:endParaRPr>
          </a:p>
          <a:p>
            <a:endParaRPr lang="en-US" altLang="zh-CN" sz="2400" dirty="0">
              <a:latin typeface="Arial" panose="020B0604020202020204" pitchFamily="34" charset="0"/>
            </a:endParaRPr>
          </a:p>
          <a:p>
            <a:endParaRPr lang="en-US" altLang="zh-CN" sz="2400" dirty="0">
              <a:latin typeface="Arial" panose="020B0604020202020204" pitchFamily="34" charset="0"/>
            </a:endParaRPr>
          </a:p>
          <a:p>
            <a:r>
              <a:rPr lang="en-US" altLang="zh-CN" sz="2400" dirty="0">
                <a:latin typeface="Arial" panose="020B0604020202020204" pitchFamily="34" charset="0"/>
              </a:rPr>
              <a:t>     </a:t>
            </a:r>
            <a:endParaRPr lang="en-US" altLang="zh-CN" sz="2400" dirty="0">
              <a:latin typeface="Arial" panose="020B0604020202020204" pitchFamily="34" charset="0"/>
            </a:endParaRPr>
          </a:p>
          <a:p>
            <a:r>
              <a:rPr lang="en-US" altLang="zh-CN" sz="2400" dirty="0">
                <a:latin typeface="Arial" panose="020B0604020202020204" pitchFamily="34" charset="0"/>
              </a:rPr>
              <a:t>                                                 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9229" name="Rectangle 45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45" name="Object 44"/>
          <p:cNvGraphicFramePr/>
          <p:nvPr/>
        </p:nvGraphicFramePr>
        <p:xfrm>
          <a:off x="1571625" y="5072063"/>
          <a:ext cx="3589338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1" name="" r:id="rId5" imgW="1918335" imgH="228600" progId="Equation.DSMT4">
                  <p:embed/>
                </p:oleObj>
              </mc:Choice>
              <mc:Fallback>
                <p:oleObj name="" r:id="rId5" imgW="1918335" imgH="228600" progId="Equation.DSMT4">
                  <p:embed/>
                  <p:pic>
                    <p:nvPicPr>
                      <p:cNvPr id="0" name="图片 311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71625" y="5072063"/>
                        <a:ext cx="3589338" cy="4286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0" name="Rectangle 18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57" name="Object 17" descr="学科网(www.zxxk.com)--国内最大的教育资源门户，提供试卷、教案、课件、论文、素材及各类教学资源下载，还有大量而丰富的教学相关资讯！"/>
          <p:cNvGraphicFramePr/>
          <p:nvPr/>
        </p:nvGraphicFramePr>
        <p:xfrm>
          <a:off x="4286250" y="2357438"/>
          <a:ext cx="409575" cy="28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2" name="" r:id="rId7" imgW="316865" imgH="215900" progId="Equation.DSMT4">
                  <p:embed/>
                </p:oleObj>
              </mc:Choice>
              <mc:Fallback>
                <p:oleObj name="" r:id="rId7" imgW="316865" imgH="215900" progId="Equation.DSMT4">
                  <p:embed/>
                  <p:pic>
                    <p:nvPicPr>
                      <p:cNvPr id="0" name="图片 3111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286250" y="2357438"/>
                        <a:ext cx="409575" cy="2857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59" name="Picture 59" descr="菁优网-jyeoo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00938" y="2428875"/>
            <a:ext cx="317500" cy="285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" name="Picture 59" descr="菁优网-jyeoo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4500" y="3286125"/>
            <a:ext cx="285750" cy="257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" name="Picture 59" descr="菁优网-jyeoo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6063" y="3286125"/>
            <a:ext cx="317500" cy="2857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34" name="Rectangle 21"/>
          <p:cNvSpPr/>
          <p:nvPr/>
        </p:nvSpPr>
        <p:spPr>
          <a:xfrm>
            <a:off x="0" y="0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lang="zh-CN" altLang="en-US" dirty="0">
              <a:latin typeface="Arial" panose="020B0604020202020204" pitchFamily="34" charset="0"/>
            </a:endParaRPr>
          </a:p>
        </p:txBody>
      </p:sp>
      <p:graphicFrame>
        <p:nvGraphicFramePr>
          <p:cNvPr id="10260" name="Object 20" descr="学科网(www.zxxk.com)--国内最大的教育资源门户，提供试卷、教案、课件、论文、素材及各类教学资源下载，还有大量而丰富的教学相关资讯！"/>
          <p:cNvGraphicFramePr/>
          <p:nvPr/>
        </p:nvGraphicFramePr>
        <p:xfrm>
          <a:off x="7572375" y="4214813"/>
          <a:ext cx="428625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3" name="" r:id="rId10" imgW="241300" imgH="228600" progId="Equation.DSMT4">
                  <p:embed/>
                </p:oleObj>
              </mc:Choice>
              <mc:Fallback>
                <p:oleObj name="" r:id="rId10" imgW="241300" imgH="228600" progId="Equation.DSMT4">
                  <p:embed/>
                  <p:pic>
                    <p:nvPicPr>
                      <p:cNvPr id="0" name="图片 3112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7572375" y="4214813"/>
                        <a:ext cx="428625" cy="414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50" grpId="0"/>
      <p:bldP spid="10253" grpId="0"/>
      <p:bldP spid="102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Box 11"/>
          <p:cNvSpPr txBox="1"/>
          <p:nvPr/>
        </p:nvSpPr>
        <p:spPr>
          <a:xfrm>
            <a:off x="327025" y="500063"/>
            <a:ext cx="8816975" cy="15700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4000" b="1" dirty="0">
                <a:solidFill>
                  <a:srgbClr val="FF0000"/>
                </a:solidFill>
                <a:latin typeface="Arial" panose="020B0604020202020204" pitchFamily="34" charset="0"/>
              </a:rPr>
              <a:t>总结与反思：</a:t>
            </a:r>
            <a:endParaRPr lang="en-US" altLang="zh-CN" sz="40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latin typeface="Arial" panose="020B0604020202020204" pitchFamily="34" charset="0"/>
              </a:rPr>
              <a:t>    1.</a:t>
            </a:r>
            <a:r>
              <a:rPr lang="zh-CN" altLang="en-US" sz="2800" b="1" dirty="0">
                <a:latin typeface="Arial" panose="020B0604020202020204" pitchFamily="34" charset="0"/>
              </a:rPr>
              <a:t>数的范围从有理数扩充到实数后，原先的运算规律</a:t>
            </a:r>
            <a:endParaRPr lang="en-US" altLang="zh-CN" sz="2800" b="1" dirty="0">
              <a:latin typeface="Arial" panose="020B0604020202020204" pitchFamily="34" charset="0"/>
            </a:endParaRPr>
          </a:p>
          <a:p>
            <a:r>
              <a:rPr lang="zh-CN" altLang="en-US" sz="2800" b="1" dirty="0">
                <a:latin typeface="Arial" panose="020B0604020202020204" pitchFamily="34" charset="0"/>
              </a:rPr>
              <a:t>和方法同样适用；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sp>
        <p:nvSpPr>
          <p:cNvPr id="23555" name="TextBox 12"/>
          <p:cNvSpPr txBox="1"/>
          <p:nvPr/>
        </p:nvSpPr>
        <p:spPr>
          <a:xfrm>
            <a:off x="428625" y="2000250"/>
            <a:ext cx="8839200" cy="9540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dirty="0">
                <a:latin typeface="仿宋" panose="02010609060101010101" pitchFamily="49" charset="-122"/>
                <a:ea typeface="仿宋" panose="02010609060101010101" pitchFamily="49" charset="-122"/>
              </a:rPr>
              <a:t>  2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.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带根号的无理数的计算，通常保留根号（化简），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如要取近似值，则按要求；</a:t>
            </a:r>
            <a:endParaRPr lang="zh-CN" altLang="en-US" sz="2800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3556" name="矩形 13"/>
          <p:cNvSpPr/>
          <p:nvPr/>
        </p:nvSpPr>
        <p:spPr>
          <a:xfrm>
            <a:off x="714375" y="3071813"/>
            <a:ext cx="625475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3.</a:t>
            </a:r>
            <a:r>
              <a:rPr lang="zh-CN" altLang="en-US" sz="2800" b="1" dirty="0">
                <a:latin typeface="Arial" panose="020B0604020202020204" pitchFamily="34" charset="0"/>
              </a:rPr>
              <a:t>计算与化简依然是我们的首要能力。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23557" name="TextBox 15"/>
          <p:cNvSpPr txBox="1"/>
          <p:nvPr/>
        </p:nvSpPr>
        <p:spPr>
          <a:xfrm rot="-572065">
            <a:off x="687388" y="4222750"/>
            <a:ext cx="7954962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7200" dirty="0">
                <a:solidFill>
                  <a:srgbClr val="FF0000"/>
                </a:solidFill>
                <a:latin typeface="Arial" panose="020B0604020202020204" pitchFamily="34" charset="0"/>
              </a:rPr>
              <a:t>祝同学们学习进步！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uiExpand="1" build="allAtOnce"/>
      <p:bldP spid="23556" grpId="0"/>
      <p:bldP spid="23557" grpId="0"/>
    </p:bldLst>
  </p:timing>
</p:sld>
</file>

<file path=ppt/theme/theme1.xml><?xml version="1.0" encoding="utf-8"?>
<a:theme xmlns:a="http://schemas.openxmlformats.org/drawingml/2006/main" name="1_TS101674557">
  <a:themeElements>
    <a:clrScheme name="1_TS101674557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S101674557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TS101674557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S101674557">
  <a:themeElements>
    <a:clrScheme name="TS101674557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TS101674557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TS101674557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TS101674557">
  <a:themeElements>
    <a:clrScheme name="2_TS101674557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TS101674557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2_TS101674557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模板">
  <a:themeElements>
    <a:clrScheme name="1_模板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模板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模板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模板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模板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模板">
  <a:themeElements>
    <a:clrScheme name="2_模板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模板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2_模板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演示文稿1">
  <a:themeElements>
    <a:clrScheme name="演示文稿1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演示文稿1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演示文稿1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演示文稿1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演示文稿1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1703</Words>
  <Application>WPS 演示</Application>
  <PresentationFormat>全屏显示(4:3)</PresentationFormat>
  <Paragraphs>127</Paragraphs>
  <Slides>13</Slides>
  <Notes>3</Notes>
  <HiddenSlides>0</HiddenSlides>
  <MMClips>0</MMClips>
  <ScaleCrop>false</ScaleCrop>
  <HeadingPairs>
    <vt:vector size="8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7</vt:i4>
      </vt:variant>
      <vt:variant>
        <vt:lpstr>嵌入 OLE 服务器</vt:lpstr>
      </vt:variant>
      <vt:variant>
        <vt:i4>38</vt:i4>
      </vt:variant>
      <vt:variant>
        <vt:lpstr>幻灯片标题</vt:lpstr>
      </vt:variant>
      <vt:variant>
        <vt:i4>13</vt:i4>
      </vt:variant>
    </vt:vector>
  </HeadingPairs>
  <TitlesOfParts>
    <vt:vector size="73" baseType="lpstr">
      <vt:lpstr>Arial</vt:lpstr>
      <vt:lpstr>宋体</vt:lpstr>
      <vt:lpstr>Wingdings</vt:lpstr>
      <vt:lpstr>Calibri</vt:lpstr>
      <vt:lpstr>隶书</vt:lpstr>
      <vt:lpstr>Times New Roman</vt:lpstr>
      <vt:lpstr>黑体</vt:lpstr>
      <vt:lpstr>华文细黑</vt:lpstr>
      <vt:lpstr>华文楷体</vt:lpstr>
      <vt:lpstr>楷体</vt:lpstr>
      <vt:lpstr>楷体_GB2312</vt:lpstr>
      <vt:lpstr>新宋体</vt:lpstr>
      <vt:lpstr>仿宋</vt:lpstr>
      <vt:lpstr>微软雅黑</vt:lpstr>
      <vt:lpstr>Arial Unicode MS</vt:lpstr>
      <vt:lpstr>1_TS101674557</vt:lpstr>
      <vt:lpstr>TS101674557</vt:lpstr>
      <vt:lpstr>2_TS101674557</vt:lpstr>
      <vt:lpstr>1_模板</vt:lpstr>
      <vt:lpstr>模板</vt:lpstr>
      <vt:lpstr>2_模板</vt:lpstr>
      <vt:lpstr>演示文稿1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Equation.DSMT4</vt:lpstr>
      <vt:lpstr>Equation.3</vt:lpstr>
      <vt:lpstr>Equation.3</vt:lpstr>
      <vt:lpstr>Equation.3</vt:lpstr>
      <vt:lpstr>Equation.DSMT4</vt:lpstr>
      <vt:lpstr>Equation.DSMT4</vt:lpstr>
      <vt:lpstr>Equation.DSMT4</vt:lpstr>
      <vt:lpstr>Equation.DSMT4</vt:lpstr>
      <vt:lpstr>Equation.DSMT4</vt:lpstr>
      <vt:lpstr>Equation.3</vt:lpstr>
      <vt:lpstr>Equation.3</vt:lpstr>
      <vt:lpstr>Equation.3</vt:lpstr>
      <vt:lpstr>Equation.3</vt:lpstr>
      <vt:lpstr>Equation.3</vt:lpstr>
      <vt:lpstr>Equation.3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  <Manager>www.czsx.com.cn</Manager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cp:keywords>www.czsx.com.cn</cp:keywords>
  <dc:description>www.czsx.com.cn</dc:description>
  <dc:subject>www.czsx.com.cn</dc:subject>
  <cp:category>www.czsx.com.cn</cp:category>
  <cp:lastModifiedBy>一二三</cp:lastModifiedBy>
  <cp:revision>11</cp:revision>
  <dcterms:created xsi:type="dcterms:W3CDTF">2005-05-11T11:31:00Z</dcterms:created>
  <dcterms:modified xsi:type="dcterms:W3CDTF">2018-03-27T01:13:50Z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2052-10.1.0.7224</vt:lpwstr>
  </property>
</Properties>
</file>