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22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389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91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060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331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413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82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644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531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780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879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3DFC7-35E8-4B6D-AF7D-BFA8F31880A8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830DB-400C-41B1-82AF-54B981271F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384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氧化还原滴定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0.1000mol/L</a:t>
            </a:r>
            <a:r>
              <a:rPr lang="zh-CN" altLang="en-US" dirty="0" smtClean="0">
                <a:solidFill>
                  <a:srgbClr val="FF0000"/>
                </a:solidFill>
              </a:rPr>
              <a:t>酸性高锰酸钾</a:t>
            </a:r>
            <a:r>
              <a:rPr lang="zh-CN" altLang="en-US" dirty="0" smtClean="0"/>
              <a:t>溶液滴定未知浓度</a:t>
            </a:r>
            <a:r>
              <a:rPr lang="zh-CN" altLang="en-US" dirty="0" smtClean="0">
                <a:solidFill>
                  <a:srgbClr val="FF0000"/>
                </a:solidFill>
              </a:rPr>
              <a:t>草酸</a:t>
            </a:r>
            <a:r>
              <a:rPr lang="zh-CN" altLang="en-US" dirty="0" smtClean="0"/>
              <a:t>溶液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4231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5xx4rjhx70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3186217" y="2110532"/>
            <a:ext cx="1764357" cy="3479270"/>
          </a:xfrm>
          <a:prstGeom prst="rect">
            <a:avLst/>
          </a:prstGeom>
        </p:spPr>
      </p:pic>
      <p:pic>
        <p:nvPicPr>
          <p:cNvPr id="5" name="15xx4rjhx70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7003563" y="2252200"/>
            <a:ext cx="1764357" cy="34792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0"/>
            <a:ext cx="171289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反应原理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1009687" y="683771"/>
            <a:ext cx="10187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2KMnO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+5H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O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+3H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SO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=K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SO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+10CO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↑+2MnSO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+8H</a:t>
            </a:r>
            <a:r>
              <a:rPr lang="en-US" altLang="zh-CN" sz="36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36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O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755018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75152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分组实验</a:t>
            </a:r>
            <a:endParaRPr lang="en-US" altLang="zh-CN" sz="2400" dirty="0" smtClean="0"/>
          </a:p>
        </p:txBody>
      </p:sp>
      <p:sp>
        <p:nvSpPr>
          <p:cNvPr id="5" name="文本框 4"/>
          <p:cNvSpPr txBox="1"/>
          <p:nvPr/>
        </p:nvSpPr>
        <p:spPr>
          <a:xfrm>
            <a:off x="0" y="778306"/>
            <a:ext cx="11526592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实验目的：用</a:t>
            </a:r>
            <a:r>
              <a:rPr lang="en-US" altLang="zh-CN" sz="2400" dirty="0" smtClean="0"/>
              <a:t>0.1000mol/L </a:t>
            </a:r>
            <a:r>
              <a:rPr lang="zh-CN" altLang="en-US" sz="2400" dirty="0" smtClean="0"/>
              <a:t>酸性高锰酸钾标准溶液</a:t>
            </a:r>
            <a:r>
              <a:rPr lang="zh-CN" altLang="en-US" sz="2400" dirty="0"/>
              <a:t>滴定</a:t>
            </a:r>
            <a:r>
              <a:rPr lang="en-US" altLang="zh-CN" sz="2400" dirty="0" smtClean="0"/>
              <a:t>20.00mL</a:t>
            </a:r>
            <a:r>
              <a:rPr lang="zh-CN" altLang="en-US" sz="2400" dirty="0" smtClean="0"/>
              <a:t>某浓度的草酸溶液，测定其浓度</a:t>
            </a:r>
            <a:endParaRPr lang="zh-CN" altLang="en-US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实验步骤：</a:t>
            </a:r>
            <a:endParaRPr lang="en-US" altLang="zh-CN" sz="2400" dirty="0" smtClean="0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452912"/>
              </p:ext>
            </p:extLst>
          </p:nvPr>
        </p:nvGraphicFramePr>
        <p:xfrm>
          <a:off x="1" y="2514594"/>
          <a:ext cx="7335948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579"/>
                <a:gridCol w="875702"/>
                <a:gridCol w="5983667"/>
              </a:tblGrid>
              <a:tr h="370840">
                <a:tc rowSpan="6">
                  <a:txBody>
                    <a:bodyPr/>
                    <a:lstStyle/>
                    <a:p>
                      <a:r>
                        <a:rPr lang="zh-CN" altLang="en-US" sz="2400" dirty="0" smtClean="0"/>
                        <a:t>滴定管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r>
                        <a:rPr lang="zh-CN" altLang="en-US" sz="2400" dirty="0" smtClean="0"/>
                        <a:t>查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检查是否漏水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</a:t>
                      </a:r>
                      <a:r>
                        <a:rPr lang="zh-CN" altLang="en-US" sz="2400" dirty="0" smtClean="0"/>
                        <a:t>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用蒸馏水洗涤滴定管</a:t>
                      </a:r>
                      <a:r>
                        <a:rPr lang="en-US" altLang="zh-CN" sz="2400" dirty="0" smtClean="0"/>
                        <a:t>2~3</a:t>
                      </a:r>
                      <a:r>
                        <a:rPr lang="zh-CN" altLang="en-US" sz="2400" dirty="0" smtClean="0"/>
                        <a:t>次（共</a:t>
                      </a:r>
                      <a:r>
                        <a:rPr lang="en-US" altLang="zh-CN" sz="2400" dirty="0" smtClean="0"/>
                        <a:t>4~6</a:t>
                      </a:r>
                      <a:r>
                        <a:rPr lang="zh-CN" altLang="en-US" sz="2400" dirty="0" smtClean="0"/>
                        <a:t>次）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3</a:t>
                      </a:r>
                      <a:r>
                        <a:rPr lang="zh-CN" altLang="en-US" sz="2400" dirty="0" smtClean="0"/>
                        <a:t>润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用草酸溶液润洗酸式滴定管</a:t>
                      </a:r>
                      <a:r>
                        <a:rPr lang="en-US" altLang="zh-CN" sz="2400" dirty="0" smtClean="0"/>
                        <a:t>I2~3</a:t>
                      </a:r>
                      <a:r>
                        <a:rPr lang="zh-CN" altLang="en-US" sz="2400" dirty="0" smtClean="0"/>
                        <a:t>次、用高锰酸钾溶液润洗酸式滴定管</a:t>
                      </a:r>
                      <a:r>
                        <a:rPr lang="en-US" altLang="zh-CN" sz="2400" dirty="0" smtClean="0"/>
                        <a:t>II2~3</a:t>
                      </a:r>
                      <a:r>
                        <a:rPr lang="zh-CN" altLang="en-US" sz="2400" dirty="0" smtClean="0"/>
                        <a:t>次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4</a:t>
                      </a:r>
                      <a:r>
                        <a:rPr lang="zh-CN" altLang="en-US" sz="2400" dirty="0" smtClean="0"/>
                        <a:t>装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将草酸溶液、酸性高锰酸钾溶液分别装进酸式滴定管</a:t>
                      </a:r>
                      <a:r>
                        <a:rPr lang="en-US" altLang="zh-CN" sz="2400" dirty="0" smtClean="0"/>
                        <a:t>I</a:t>
                      </a:r>
                      <a:r>
                        <a:rPr lang="zh-CN" altLang="en-US" sz="2400" dirty="0" smtClean="0"/>
                        <a:t>和</a:t>
                      </a:r>
                      <a:r>
                        <a:rPr lang="en-US" altLang="zh-CN" sz="2400" dirty="0" smtClean="0"/>
                        <a:t>II</a:t>
                      </a:r>
                      <a:r>
                        <a:rPr lang="zh-CN" altLang="en-US" sz="2400" dirty="0" smtClean="0"/>
                        <a:t>中，使液面在</a:t>
                      </a:r>
                      <a:r>
                        <a:rPr lang="en-US" altLang="zh-CN" sz="2400" dirty="0" smtClean="0"/>
                        <a:t>0</a:t>
                      </a:r>
                      <a:r>
                        <a:rPr lang="zh-CN" altLang="en-US" sz="2400" dirty="0" smtClean="0"/>
                        <a:t>刻度以上</a:t>
                      </a:r>
                      <a:r>
                        <a:rPr lang="en-US" altLang="zh-CN" sz="2400" dirty="0" smtClean="0"/>
                        <a:t>2-3</a:t>
                      </a:r>
                      <a:r>
                        <a:rPr lang="zh-CN" altLang="en-US" sz="2400" dirty="0" smtClean="0"/>
                        <a:t>厘米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5</a:t>
                      </a:r>
                      <a:r>
                        <a:rPr lang="zh-CN" altLang="en-US" sz="2400" dirty="0" smtClean="0"/>
                        <a:t>排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调节液面，使尖嘴充满液体，使液面位于某一刻度。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6</a:t>
                      </a:r>
                      <a:r>
                        <a:rPr lang="zh-CN" altLang="en-US" sz="2400" dirty="0" smtClean="0"/>
                        <a:t>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记下此时刻度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873876" y="1841170"/>
            <a:ext cx="2112136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dirty="0" smtClean="0">
                <a:solidFill>
                  <a:srgbClr val="002060"/>
                </a:solidFill>
              </a:rPr>
              <a:t>准备工作</a:t>
            </a:r>
            <a:endParaRPr lang="zh-CN" altLang="en-US" sz="2800" dirty="0">
              <a:solidFill>
                <a:srgbClr val="002060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384202"/>
              </p:ext>
            </p:extLst>
          </p:nvPr>
        </p:nvGraphicFramePr>
        <p:xfrm>
          <a:off x="8225960" y="2514594"/>
          <a:ext cx="3583968" cy="3840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8947"/>
                <a:gridCol w="669701"/>
                <a:gridCol w="2305320"/>
              </a:tblGrid>
              <a:tr h="1280160">
                <a:tc rowSpan="3">
                  <a:txBody>
                    <a:bodyPr/>
                    <a:lstStyle/>
                    <a:p>
                      <a:r>
                        <a:rPr lang="zh-CN" altLang="en-US" sz="2400" dirty="0" smtClean="0"/>
                        <a:t>锥形瓶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r>
                        <a:rPr lang="zh-CN" altLang="en-US" sz="2400" dirty="0" smtClean="0"/>
                        <a:t>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只用蒸馏水洗</a:t>
                      </a:r>
                      <a:endParaRPr lang="zh-CN" altLang="en-US" sz="2400" dirty="0"/>
                    </a:p>
                  </a:txBody>
                  <a:tcPr/>
                </a:tc>
              </a:tr>
              <a:tr h="128016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</a:t>
                      </a:r>
                      <a:r>
                        <a:rPr lang="zh-CN" altLang="en-US" sz="2400" dirty="0" smtClean="0"/>
                        <a:t>装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用酸式滴定管装入</a:t>
                      </a:r>
                      <a:r>
                        <a:rPr lang="en-US" altLang="zh-CN" sz="2400" dirty="0" smtClean="0"/>
                        <a:t>20.00mL</a:t>
                      </a:r>
                      <a:r>
                        <a:rPr lang="zh-CN" altLang="en-US" sz="2400" dirty="0" smtClean="0"/>
                        <a:t>草酸溶液</a:t>
                      </a:r>
                      <a:endParaRPr lang="zh-CN" altLang="en-US" sz="2400" dirty="0"/>
                    </a:p>
                  </a:txBody>
                  <a:tcPr/>
                </a:tc>
              </a:tr>
              <a:tr h="128016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3</a:t>
                      </a:r>
                      <a:r>
                        <a:rPr lang="zh-CN" altLang="en-US" sz="2400" dirty="0" smtClean="0"/>
                        <a:t>滴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不需要额外指示剂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842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2"/>
          <a:srcRect l="40348" b="-2991"/>
          <a:stretch/>
        </p:blipFill>
        <p:spPr>
          <a:xfrm>
            <a:off x="2060809" y="4276918"/>
            <a:ext cx="2220634" cy="2163321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7912" y="2591912"/>
            <a:ext cx="3597133" cy="3658101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0" y="0"/>
            <a:ext cx="175152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分组实验</a:t>
            </a:r>
            <a:endParaRPr lang="en-US" altLang="zh-CN" sz="2400" dirty="0" smtClean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11526592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实验目的：用</a:t>
            </a:r>
            <a:r>
              <a:rPr lang="en-US" altLang="zh-CN" sz="2400" dirty="0" smtClean="0"/>
              <a:t>0.1000mol/L </a:t>
            </a:r>
            <a:r>
              <a:rPr lang="zh-CN" altLang="en-US" sz="2400" dirty="0" smtClean="0"/>
              <a:t>酸性高锰酸钾标准溶液</a:t>
            </a:r>
            <a:r>
              <a:rPr lang="zh-CN" altLang="en-US" sz="2400" dirty="0"/>
              <a:t>滴定</a:t>
            </a:r>
            <a:r>
              <a:rPr lang="en-US" altLang="zh-CN" sz="2400" dirty="0" smtClean="0"/>
              <a:t>20.00mL</a:t>
            </a:r>
            <a:r>
              <a:rPr lang="zh-CN" altLang="en-US" sz="2400" dirty="0" smtClean="0"/>
              <a:t>某浓度的草酸溶液，测定其浓度</a:t>
            </a:r>
            <a:endParaRPr lang="zh-CN" altLang="en-US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实验步骤：</a:t>
            </a:r>
            <a:endParaRPr lang="en-US" altLang="zh-CN" sz="2400" dirty="0" smtClean="0"/>
          </a:p>
        </p:txBody>
      </p:sp>
      <p:sp>
        <p:nvSpPr>
          <p:cNvPr id="7" name="文本框 6"/>
          <p:cNvSpPr txBox="1"/>
          <p:nvPr/>
        </p:nvSpPr>
        <p:spPr>
          <a:xfrm>
            <a:off x="-1" y="1991374"/>
            <a:ext cx="6059509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2060"/>
                </a:solidFill>
              </a:rPr>
              <a:t>②</a:t>
            </a:r>
            <a:r>
              <a:rPr lang="zh-CN" altLang="en-US" sz="2800" dirty="0" smtClean="0">
                <a:solidFill>
                  <a:srgbClr val="002060"/>
                </a:solidFill>
              </a:rPr>
              <a:t>滴定过程</a:t>
            </a:r>
            <a:r>
              <a:rPr lang="en-US" altLang="zh-CN" sz="2800" dirty="0" smtClean="0">
                <a:solidFill>
                  <a:srgbClr val="002060"/>
                </a:solidFill>
              </a:rPr>
              <a:t>-</a:t>
            </a:r>
            <a:r>
              <a:rPr lang="zh-CN" altLang="en-US" sz="2800" dirty="0" smtClean="0">
                <a:solidFill>
                  <a:srgbClr val="002060"/>
                </a:solidFill>
              </a:rPr>
              <a:t>平行滴定</a:t>
            </a:r>
            <a:r>
              <a:rPr lang="en-US" altLang="zh-CN" sz="2800" dirty="0" smtClean="0">
                <a:solidFill>
                  <a:srgbClr val="002060"/>
                </a:solidFill>
              </a:rPr>
              <a:t>3</a:t>
            </a:r>
            <a:r>
              <a:rPr lang="zh-CN" altLang="en-US" sz="2800" dirty="0" smtClean="0">
                <a:solidFill>
                  <a:srgbClr val="002060"/>
                </a:solidFill>
              </a:rPr>
              <a:t>次，一人操作</a:t>
            </a:r>
            <a:endParaRPr lang="zh-CN" altLang="en-US" sz="2800" dirty="0">
              <a:solidFill>
                <a:srgbClr val="002060"/>
              </a:solidFill>
            </a:endParaRPr>
          </a:p>
        </p:txBody>
      </p:sp>
      <p:cxnSp>
        <p:nvCxnSpPr>
          <p:cNvPr id="12" name="直接箭头连接符 11"/>
          <p:cNvCxnSpPr/>
          <p:nvPr/>
        </p:nvCxnSpPr>
        <p:spPr>
          <a:xfrm>
            <a:off x="3277170" y="3044084"/>
            <a:ext cx="1863866" cy="85410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3773414" y="5020787"/>
            <a:ext cx="1867437" cy="26764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>
            <a:stCxn id="16" idx="1"/>
          </p:cNvCxnSpPr>
          <p:nvPr/>
        </p:nvCxnSpPr>
        <p:spPr>
          <a:xfrm flipH="1" flipV="1">
            <a:off x="6709039" y="5172123"/>
            <a:ext cx="2047384" cy="43947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1396854" y="2615508"/>
            <a:ext cx="1880316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左手向内包住玻璃活塞，并转动玻璃活塞，使酸性高锰酸钾溶液滴下，先快后满</a:t>
            </a:r>
            <a:endParaRPr lang="zh-CN" altLang="en-US" dirty="0"/>
          </a:p>
        </p:txBody>
      </p:sp>
      <p:sp>
        <p:nvSpPr>
          <p:cNvPr id="16" name="文本框 15"/>
          <p:cNvSpPr txBox="1"/>
          <p:nvPr/>
        </p:nvSpPr>
        <p:spPr>
          <a:xfrm>
            <a:off x="8756423" y="5288436"/>
            <a:ext cx="2164861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右手旋摇锥形瓶，使反应液混合均匀</a:t>
            </a:r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154024" y="4276918"/>
            <a:ext cx="1880316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眼睛注视锥形瓶中溶液颜色的变化，稍微关注一下滴定管中液体，别流到最大刻度下面了。</a:t>
            </a:r>
            <a:endParaRPr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8935787" y="2068692"/>
            <a:ext cx="3103809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060"/>
                </a:solidFill>
              </a:rPr>
              <a:t>滴定终点的判断</a:t>
            </a:r>
            <a:endParaRPr lang="zh-CN" altLang="en-US" sz="2800" dirty="0">
              <a:solidFill>
                <a:srgbClr val="00206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35787" y="2591912"/>
            <a:ext cx="3103809" cy="181588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滴入最后一滴酸性高锰酸钾标准液，溶液变为</a:t>
            </a:r>
            <a:r>
              <a:rPr lang="zh-CN" altLang="en-US" sz="2800" dirty="0"/>
              <a:t>浅红</a:t>
            </a:r>
            <a:r>
              <a:rPr lang="zh-CN" altLang="en-US" sz="2800" dirty="0" smtClean="0"/>
              <a:t>色，且</a:t>
            </a:r>
            <a:r>
              <a:rPr lang="en-US" altLang="zh-CN" sz="2800" dirty="0" smtClean="0"/>
              <a:t>30s</a:t>
            </a:r>
            <a:r>
              <a:rPr lang="zh-CN" altLang="en-US" sz="2800" dirty="0" smtClean="0"/>
              <a:t>不恢复。</a:t>
            </a:r>
            <a:endParaRPr lang="en-US" altLang="zh-CN" sz="2800" dirty="0" smtClean="0"/>
          </a:p>
        </p:txBody>
      </p:sp>
    </p:spTree>
    <p:extLst>
      <p:ext uri="{BB962C8B-B14F-4D97-AF65-F5344CB8AC3E}">
        <p14:creationId xmlns:p14="http://schemas.microsoft.com/office/powerpoint/2010/main" val="246827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75152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分组实验</a:t>
            </a:r>
            <a:endParaRPr lang="en-US" altLang="zh-CN" sz="2400" dirty="0" smtClean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11526592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实验目的：用</a:t>
            </a:r>
            <a:r>
              <a:rPr lang="en-US" altLang="zh-CN" sz="2400" dirty="0" smtClean="0"/>
              <a:t>0.1000mol/L </a:t>
            </a:r>
            <a:r>
              <a:rPr lang="zh-CN" altLang="en-US" sz="2400" dirty="0" smtClean="0"/>
              <a:t>酸性高锰酸钾标准溶液</a:t>
            </a:r>
            <a:r>
              <a:rPr lang="zh-CN" altLang="en-US" sz="2400" dirty="0"/>
              <a:t>滴定</a:t>
            </a:r>
            <a:r>
              <a:rPr lang="en-US" altLang="zh-CN" sz="2400" dirty="0" smtClean="0"/>
              <a:t>20.00mL</a:t>
            </a:r>
            <a:r>
              <a:rPr lang="zh-CN" altLang="en-US" sz="2400" dirty="0" smtClean="0"/>
              <a:t>某浓度的草酸溶液，测定其浓度</a:t>
            </a:r>
            <a:endParaRPr lang="zh-CN" altLang="en-US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实验步骤：</a:t>
            </a:r>
            <a:endParaRPr lang="en-US" altLang="zh-CN" sz="2400" dirty="0" smtClean="0"/>
          </a:p>
        </p:txBody>
      </p:sp>
      <p:sp>
        <p:nvSpPr>
          <p:cNvPr id="21" name="文本框 20"/>
          <p:cNvSpPr txBox="1"/>
          <p:nvPr/>
        </p:nvSpPr>
        <p:spPr>
          <a:xfrm>
            <a:off x="0" y="1991374"/>
            <a:ext cx="1390918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2060"/>
                </a:solidFill>
              </a:rPr>
              <a:t>③</a:t>
            </a:r>
            <a:r>
              <a:rPr lang="zh-CN" altLang="en-US" sz="2800" dirty="0" smtClean="0">
                <a:solidFill>
                  <a:srgbClr val="002060"/>
                </a:solidFill>
              </a:rPr>
              <a:t>结果</a:t>
            </a:r>
            <a:endParaRPr lang="zh-CN" altLang="en-US" sz="2800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3" name="表格 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7581970"/>
                  </p:ext>
                </p:extLst>
              </p:nvPr>
            </p:nvGraphicFramePr>
            <p:xfrm>
              <a:off x="0" y="2682018"/>
              <a:ext cx="12093263" cy="22839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94704"/>
                    <a:gridCol w="1725769"/>
                    <a:gridCol w="1918952"/>
                    <a:gridCol w="2073499"/>
                    <a:gridCol w="1931831"/>
                    <a:gridCol w="3348508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实验编号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c(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KMnO</m:t>
                                  </m:r>
                                </m:e>
                                <m:sub>
                                  <m:r>
                                    <a:rPr lang="en-US" altLang="zh-CN" sz="240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dirty="0" smtClean="0"/>
                            <a:t>)/</a:t>
                          </a: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smtClean="0">
                                        <a:latin typeface="Cambria Math" panose="02040503050406030204" pitchFamily="18" charset="0"/>
                                      </a:rPr>
                                      <m:t>mol</m:t>
                                    </m:r>
                                    <m:r>
                                      <a:rPr lang="en-US" altLang="zh-CN" sz="2400" smtClean="0">
                                        <a:latin typeface="Cambria Math" panose="02040503050406030204" pitchFamily="18" charset="0"/>
                                      </a:rPr>
                                      <m:t>∙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smtClean="0">
                                        <a:latin typeface="Cambria Math" panose="02040503050406030204" pitchFamily="18" charset="0"/>
                                      </a:rPr>
                                      <m:t>L</m:t>
                                    </m:r>
                                  </m:e>
                                  <m:sup>
                                    <m:r>
                                      <a:rPr lang="en-US" altLang="zh-CN" sz="2400" smtClean="0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2400" b="0" i="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dirty="0" smtClean="0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zh-CN" altLang="en-US" sz="2400" i="1" dirty="0" smtClean="0">
                                      <a:latin typeface="Cambria Math" panose="02040503050406030204" pitchFamily="18" charset="0"/>
                                    </a:rPr>
                                    <m:t>初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dirty="0" smtClean="0"/>
                            <a:t>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KMnO</m:t>
                                  </m:r>
                                </m:e>
                                <m:sub>
                                  <m:r>
                                    <a:rPr lang="en-US" altLang="zh-CN" sz="240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dirty="0" smtClean="0"/>
                            <a:t>)/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mL</a:t>
                          </a:r>
                          <a:endParaRPr lang="zh-CN" altLang="en-US" sz="24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dirty="0" smtClean="0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zh-CN" altLang="en-US" sz="2400" i="1" dirty="0" smtClean="0">
                                      <a:latin typeface="Cambria Math" panose="02040503050406030204" pitchFamily="18" charset="0"/>
                                    </a:rPr>
                                    <m:t>末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dirty="0" smtClean="0"/>
                            <a:t>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KMnO</m:t>
                                  </m:r>
                                </m:e>
                                <m:sub>
                                  <m:r>
                                    <a:rPr lang="en-US" altLang="zh-CN" sz="240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）</a:t>
                          </a:r>
                          <a:r>
                            <a:rPr lang="en-US" altLang="zh-CN" sz="2400" dirty="0" smtClean="0"/>
                            <a:t>/mL</a:t>
                          </a:r>
                          <a:endParaRPr lang="zh-CN" altLang="en-US" sz="24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V(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C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dirty="0" smtClean="0"/>
                            <a:t>)/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mL</a:t>
                          </a:r>
                          <a:endParaRPr lang="zh-CN" altLang="en-US" sz="24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c(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C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dirty="0" smtClean="0"/>
                            <a:t>)/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smtClean="0">
                                      <a:latin typeface="Cambria Math" panose="02040503050406030204" pitchFamily="18" charset="0"/>
                                    </a:rPr>
                                    <m:t>mol</m:t>
                                  </m:r>
                                  <m:r>
                                    <a:rPr lang="en-US" altLang="zh-CN" sz="2400" smtClean="0">
                                      <a:latin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smtClean="0">
                                      <a:latin typeface="Cambria Math" panose="02040503050406030204" pitchFamily="18" charset="0"/>
                                    </a:rPr>
                                    <m:t>L</m:t>
                                  </m:r>
                                </m:e>
                                <m:sup>
                                  <m:r>
                                    <a:rPr lang="en-US" altLang="zh-CN" sz="240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0.1000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20.00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rowSpan="3"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0.1000</a:t>
                          </a:r>
                          <a:endParaRPr lang="zh-CN" altLang="en-US" sz="24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20.00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0.1000</a:t>
                          </a:r>
                          <a:endParaRPr lang="zh-CN" altLang="en-US" sz="24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20.00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3" name="表格 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7581970"/>
                  </p:ext>
                </p:extLst>
              </p:nvPr>
            </p:nvGraphicFramePr>
            <p:xfrm>
              <a:off x="0" y="2682018"/>
              <a:ext cx="12093263" cy="22839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94704"/>
                    <a:gridCol w="1725769"/>
                    <a:gridCol w="1918952"/>
                    <a:gridCol w="2073499"/>
                    <a:gridCol w="1931831"/>
                    <a:gridCol w="3348508"/>
                  </a:tblGrid>
                  <a:tr h="912368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实验编号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311" t="-6667" r="-538163" b="-166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7619" t="-6667" r="-383492" b="-166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9412" t="-6667" r="-255294" b="-166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53312" t="-6667" r="-173817" b="-166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61749" t="-6667" r="-364" b="-166000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0.1000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20.00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rowSpan="3"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0.1000</a:t>
                          </a:r>
                          <a:endParaRPr lang="zh-CN" altLang="en-US" sz="24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20.00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dirty="0" smtClean="0"/>
                            <a:t>0.1000</a:t>
                          </a:r>
                          <a:endParaRPr lang="zh-CN" altLang="en-US" sz="24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20.00</a:t>
                          </a:r>
                          <a:endParaRPr lang="zh-CN" altLang="en-US" sz="24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96040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328</Words>
  <Application>Microsoft Office PowerPoint</Application>
  <PresentationFormat>宽屏</PresentationFormat>
  <Paragraphs>62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氧化还原滴定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氧化还原滴定</dc:title>
  <dc:creator>XiaZaiMa.COM</dc:creator>
  <cp:lastModifiedBy>XiaZaiMa.COM</cp:lastModifiedBy>
  <cp:revision>5</cp:revision>
  <dcterms:created xsi:type="dcterms:W3CDTF">2019-12-15T15:50:14Z</dcterms:created>
  <dcterms:modified xsi:type="dcterms:W3CDTF">2019-12-17T13:22:26Z</dcterms:modified>
</cp:coreProperties>
</file>