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5"/>
  </p:notesMasterIdLst>
  <p:handoutMasterIdLst>
    <p:handoutMasterId r:id="rId16"/>
  </p:handoutMasterIdLst>
  <p:sldIdLst>
    <p:sldId id="591" r:id="rId3"/>
    <p:sldId id="620" r:id="rId4"/>
    <p:sldId id="593" r:id="rId5"/>
    <p:sldId id="628" r:id="rId6"/>
    <p:sldId id="629" r:id="rId7"/>
    <p:sldId id="630" r:id="rId8"/>
    <p:sldId id="631" r:id="rId9"/>
    <p:sldId id="594" r:id="rId10"/>
    <p:sldId id="634" r:id="rId11"/>
    <p:sldId id="635" r:id="rId12"/>
    <p:sldId id="632" r:id="rId13"/>
    <p:sldId id="633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FF"/>
    <a:srgbClr val="FFFFCC"/>
    <a:srgbClr val="CCECFF"/>
    <a:srgbClr val="66CCFF"/>
    <a:srgbClr val="00CC00"/>
    <a:srgbClr val="FF9900"/>
    <a:srgbClr val="FF0000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3676"/>
  </p:normalViewPr>
  <p:slideViewPr>
    <p:cSldViewPr>
      <p:cViewPr>
        <p:scale>
          <a:sx n="50" d="100"/>
          <a:sy n="50" d="100"/>
        </p:scale>
        <p:origin x="-552" y="-58"/>
      </p:cViewPr>
      <p:guideLst>
        <p:guide orient="horz" pos="2160"/>
        <p:guide pos="28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F2193E32-73AA-4811-ABAA-C38028E1FC1F}" type="datetimeFigureOut">
              <a:rPr lang="zh-CN" altLang="en-US"/>
              <a:pPr>
                <a:defRPr/>
              </a:pPr>
              <a:t>2018/12/30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4E8A90B7-ACCF-4622-9312-68B3B05C9BC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846C2C28-8CC8-4043-8077-29A6114118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E87E1-CBE1-417A-A78C-4C8F99E460C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24F90-3B9D-4C50-A649-43C3C6FEC40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531D4-969B-4661-92DD-0541419CCA4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3813A-6609-4E05-94BA-DCD9715D71C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43107-9576-4F97-8D5D-EEC2AFE4B62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85EC8-1DC6-4E82-ACC8-E08D4129CA9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B5835-FA9A-491D-B24A-ED7AC79AC8C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BF661-EB1A-47E9-965A-4CCD83420AF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BEE9A-5EB1-4908-8EF9-34967B1CF77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B670B-2512-4295-8934-C13581DA1A9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777CE-22FC-4253-ABDA-47106726F94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10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C17C2-751B-4AC0-9881-3E12A928302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A5059-A7E8-4C19-BE03-B9A7EB60F08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ACE11-F080-41D7-AC71-627E0B9ADEA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64C30-9817-49B5-82A7-4637BAB1C40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95343-9142-46B2-BEC4-0B376D4D92E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1110B-89B3-47AE-BE12-3FD85F299C8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C4E48-A809-4768-9BCA-4409C67CF8E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8C38A-541C-4F78-A83E-0541D4ED2D8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E031F-ECCC-4542-9224-57C2DD72107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456BB-9ABC-470D-B6EA-2D330ACA769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81A5A-499D-4A8D-97C7-46FF5C76C52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186BF-EE4C-4DDE-AA2C-B38AB59DBA6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10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80101-0561-47D2-BCDD-9DDA27CEF52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AE0E5DF-A5BC-4B9F-AD01-E464E44314F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29" name="标题占位符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30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Tx/>
              <a:buChar char="•"/>
              <a:defRPr sz="1200">
                <a:solidFill>
                  <a:srgbClr val="045C75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8E6E1350-CA65-48E6-B7FB-D13AC9F6DCE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pic>
        <p:nvPicPr>
          <p:cNvPr id="1034" name="图片 1"/>
          <p:cNvPicPr>
            <a:picLocks noChangeAspect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0" descr="英语周报标志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7019925" y="76200"/>
            <a:ext cx="2016125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</a:t>
            </a:r>
            <a:r>
              <a:rPr lang="en-US" altLang="zh-CN" dirty="0" smtClean="0">
                <a:solidFill>
                  <a:srgbClr val="5F5F5F"/>
                </a:solidFill>
                <a:latin typeface="Comic Sans MS" panose="030F0702030302020204" pitchFamily="66" charset="0"/>
              </a:rPr>
              <a:t>8 Listening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4" r:id="rId2"/>
    <p:sldLayoutId id="2147483673" r:id="rId3"/>
    <p:sldLayoutId id="2147483672" r:id="rId4"/>
    <p:sldLayoutId id="2147483671" r:id="rId5"/>
    <p:sldLayoutId id="2147483670" r:id="rId6"/>
    <p:sldLayoutId id="2147483669" r:id="rId7"/>
    <p:sldLayoutId id="2147483668" r:id="rId8"/>
    <p:sldLayoutId id="2147483667" r:id="rId9"/>
    <p:sldLayoutId id="2147483666" r:id="rId10"/>
    <p:sldLayoutId id="2147483665" r:id="rId11"/>
    <p:sldLayoutId id="2147483687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4340" name="组合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sp>
        <p:nvSpPr>
          <p:cNvPr id="14341" name="标题占位符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4342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Tx/>
              <a:buChar char="•"/>
              <a:defRPr sz="1200">
                <a:solidFill>
                  <a:srgbClr val="045C75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74E5FCB9-51E7-4BFE-97B1-BC06736167F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pic>
        <p:nvPicPr>
          <p:cNvPr id="14346" name="图片 1"/>
          <p:cNvPicPr>
            <a:picLocks noChangeAspect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10" descr="英语周报标志"/>
          <p:cNvPicPr>
            <a:picLocks noChangeAspect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019925" y="76200"/>
            <a:ext cx="2016125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</a:t>
            </a:r>
            <a:r>
              <a:rPr lang="en-US" altLang="zh-CN" dirty="0" smtClean="0">
                <a:solidFill>
                  <a:srgbClr val="5F5F5F"/>
                </a:solidFill>
                <a:latin typeface="Comic Sans MS" panose="030F0702030302020204" pitchFamily="66" charset="0"/>
              </a:rPr>
              <a:t>8 Listening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80" r:id="rId7"/>
    <p:sldLayoutId id="2147483679" r:id="rId8"/>
    <p:sldLayoutId id="2147483678" r:id="rId9"/>
    <p:sldLayoutId id="2147483677" r:id="rId10"/>
    <p:sldLayoutId id="2147483676" r:id="rId11"/>
    <p:sldLayoutId id="2147483688" r:id="rId12"/>
    <p:sldLayoutId id="2147483689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9.xml"/><Relationship Id="rId1" Type="http://schemas.openxmlformats.org/officeDocument/2006/relationships/audio" Target="file:///D:\7&#24180;&#32423;&#19978;\Unit%208\A&#20876;&#21548;&#21147;\U8%20Listening.mp3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523875" y="639763"/>
            <a:ext cx="8364538" cy="830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4800" b="1" dirty="0">
                <a:solidFill>
                  <a:srgbClr val="0000FF"/>
                </a:solidFill>
                <a:latin typeface="+mj-lt"/>
                <a:ea typeface="微软雅黑" pitchFamily="34" charset="-122"/>
                <a:cs typeface="Times New Roman" panose="02020603050405020304" pitchFamily="18" charset="0"/>
              </a:rPr>
              <a:t>Unit 8 	</a:t>
            </a:r>
            <a:r>
              <a:rPr lang="en-US" altLang="zh-CN" sz="4800" b="1" dirty="0">
                <a:solidFill>
                  <a:srgbClr val="0000FF"/>
                </a:solidFill>
                <a:latin typeface="+mj-lt"/>
                <a:ea typeface="微软雅黑" pitchFamily="34" charset="-122"/>
                <a:cs typeface="Times New Roman" panose="02020603050405020304" pitchFamily="18" charset="0"/>
                <a:sym typeface="+mn-ea"/>
              </a:rPr>
              <a:t>Collecting things</a:t>
            </a:r>
            <a:endParaRPr lang="en-US" altLang="zh-CN" sz="4800" b="1" dirty="0">
              <a:solidFill>
                <a:srgbClr val="0000FF"/>
              </a:solidFill>
              <a:latin typeface="+mj-lt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3081" name="TextBox 6"/>
          <p:cNvSpPr txBox="1">
            <a:spLocks noChangeArrowheads="1"/>
          </p:cNvSpPr>
          <p:nvPr/>
        </p:nvSpPr>
        <p:spPr bwMode="auto">
          <a:xfrm>
            <a:off x="5508625" y="1557338"/>
            <a:ext cx="2632075" cy="8286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4800" b="1" dirty="0">
                <a:solidFill>
                  <a:srgbClr val="0000FF"/>
                </a:solidFill>
                <a:latin typeface="+mj-lt"/>
                <a:ea typeface="微软雅黑" pitchFamily="34" charset="-122"/>
                <a:cs typeface="Times New Roman" panose="02020603050405020304" pitchFamily="18" charset="0"/>
              </a:rPr>
              <a:t>Listening</a:t>
            </a:r>
          </a:p>
        </p:txBody>
      </p:sp>
      <p:pic>
        <p:nvPicPr>
          <p:cNvPr id="4098" name="Picture 2" descr="http://www.thisiscolossal.com/wp-content/uploads/2011/12/toy-3-600x4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2025" y="2482235"/>
            <a:ext cx="6116222" cy="3718809"/>
          </a:xfrm>
          <a:prstGeom prst="roundRect">
            <a:avLst>
              <a:gd name="adj" fmla="val 9072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2" descr="pc-computer-games_159775"/>
          <p:cNvPicPr>
            <a:picLocks noChangeAspect="1" noChangeArrowheads="1"/>
          </p:cNvPicPr>
          <p:nvPr/>
        </p:nvPicPr>
        <p:blipFill>
          <a:blip r:embed="rId2"/>
          <a:srcRect l="3436" r="6905" b="2856"/>
          <a:stretch>
            <a:fillRect/>
          </a:stretch>
        </p:blipFill>
        <p:spPr bwMode="auto">
          <a:xfrm>
            <a:off x="-36513" y="3457575"/>
            <a:ext cx="4679951" cy="340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11" descr="th (1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0"/>
            <a:ext cx="23050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10" descr="t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4114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2" descr="902272114571599"/>
          <p:cNvPicPr>
            <a:picLocks noChangeAspect="1"/>
          </p:cNvPicPr>
          <p:nvPr/>
        </p:nvPicPr>
        <p:blipFill>
          <a:blip r:embed="rId5"/>
          <a:srcRect t="11154" r="47775" b="12486"/>
          <a:stretch>
            <a:fillRect/>
          </a:stretch>
        </p:blipFill>
        <p:spPr bwMode="auto">
          <a:xfrm>
            <a:off x="4643438" y="0"/>
            <a:ext cx="4500562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7" descr="th (3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0" name="Rectangle 8"/>
          <p:cNvSpPr>
            <a:spLocks noChangeArrowheads="1"/>
          </p:cNvSpPr>
          <p:nvPr/>
        </p:nvSpPr>
        <p:spPr bwMode="auto">
          <a:xfrm>
            <a:off x="468313" y="2708275"/>
            <a:ext cx="3743325" cy="57626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b="1"/>
              <a:t>a collection of car </a:t>
            </a:r>
            <a:r>
              <a:rPr lang="en-US" altLang="zh-CN" b="1" u="sng">
                <a:solidFill>
                  <a:srgbClr val="FF0066"/>
                </a:solidFill>
              </a:rPr>
              <a:t>magazines</a:t>
            </a:r>
          </a:p>
          <a:p>
            <a:pPr algn="ctr"/>
            <a:r>
              <a:rPr lang="en-US" altLang="zh-CN" b="1"/>
              <a:t>a </a:t>
            </a:r>
            <a:r>
              <a:rPr lang="en-US" altLang="zh-CN" b="1" u="sng">
                <a:solidFill>
                  <a:srgbClr val="FF0066"/>
                </a:solidFill>
              </a:rPr>
              <a:t>car magazine</a:t>
            </a:r>
            <a:r>
              <a:rPr lang="en-US" altLang="zh-CN" b="1"/>
              <a:t> collection</a:t>
            </a:r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468313" y="6021388"/>
            <a:ext cx="3743325" cy="57626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b="1"/>
              <a:t>a collection of </a:t>
            </a:r>
            <a:r>
              <a:rPr lang="en-US" altLang="zh-CN" b="1" u="sng">
                <a:solidFill>
                  <a:srgbClr val="FF0066"/>
                </a:solidFill>
              </a:rPr>
              <a:t>computer games</a:t>
            </a:r>
          </a:p>
          <a:p>
            <a:pPr algn="ctr"/>
            <a:r>
              <a:rPr lang="en-US" altLang="zh-CN" b="1"/>
              <a:t>a computer game collection</a:t>
            </a:r>
          </a:p>
        </p:txBody>
      </p:sp>
      <p:sp>
        <p:nvSpPr>
          <p:cNvPr id="33802" name="Rectangle 10"/>
          <p:cNvSpPr>
            <a:spLocks noChangeArrowheads="1"/>
          </p:cNvSpPr>
          <p:nvPr/>
        </p:nvSpPr>
        <p:spPr bwMode="auto">
          <a:xfrm>
            <a:off x="5076825" y="6021388"/>
            <a:ext cx="3743325" cy="576262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b="1"/>
              <a:t>a collection of shells</a:t>
            </a:r>
          </a:p>
          <a:p>
            <a:pPr algn="ctr"/>
            <a:r>
              <a:rPr lang="en-US" altLang="zh-CN" b="1"/>
              <a:t>a shell collection</a:t>
            </a:r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5003800" y="2708275"/>
            <a:ext cx="3743325" cy="57626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CN" b="1"/>
              <a:t>a collection of stamps</a:t>
            </a:r>
          </a:p>
          <a:p>
            <a:pPr algn="ctr"/>
            <a:r>
              <a:rPr lang="en-US" altLang="zh-CN" b="1"/>
              <a:t>a stamp collection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1" grpId="0" animBg="1"/>
      <p:bldP spid="33802" grpId="0" animBg="1"/>
      <p:bldP spid="3380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 Box 2"/>
          <p:cNvSpPr txBox="1">
            <a:spLocks noChangeArrowheads="1"/>
          </p:cNvSpPr>
          <p:nvPr/>
        </p:nvSpPr>
        <p:spPr bwMode="auto">
          <a:xfrm>
            <a:off x="971550" y="765175"/>
            <a:ext cx="7129463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/>
              <a:t>           If you want to learn about other people’s collections, </a:t>
            </a:r>
          </a:p>
          <a:p>
            <a:r>
              <a:rPr lang="en-US" altLang="zh-CN" sz="3600" b="1"/>
              <a:t>you can</a:t>
            </a:r>
          </a:p>
        </p:txBody>
      </p:sp>
      <p:sp>
        <p:nvSpPr>
          <p:cNvPr id="32770" name="Text Box 3"/>
          <p:cNvSpPr txBox="1">
            <a:spLocks noChangeArrowheads="1"/>
          </p:cNvSpPr>
          <p:nvPr/>
        </p:nvSpPr>
        <p:spPr bwMode="auto">
          <a:xfrm>
            <a:off x="2913063" y="1700213"/>
            <a:ext cx="50673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6000" b="1">
                <a:solidFill>
                  <a:srgbClr val="9900CC"/>
                </a:solidFill>
              </a:rPr>
              <a:t>interview </a:t>
            </a:r>
            <a:r>
              <a:rPr lang="en-US" altLang="zh-CN" sz="4000" b="1"/>
              <a:t>them</a:t>
            </a:r>
            <a:r>
              <a:rPr lang="en-US" altLang="zh-CN" sz="4400" b="1"/>
              <a:t>.</a:t>
            </a:r>
          </a:p>
        </p:txBody>
      </p:sp>
      <p:pic>
        <p:nvPicPr>
          <p:cNvPr id="32771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2852738"/>
            <a:ext cx="3960813" cy="347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Text Box 5"/>
          <p:cNvSpPr txBox="1">
            <a:spLocks noChangeArrowheads="1"/>
          </p:cNvSpPr>
          <p:nvPr/>
        </p:nvSpPr>
        <p:spPr bwMode="auto">
          <a:xfrm rot="-1136120">
            <a:off x="468313" y="3686175"/>
            <a:ext cx="2233612" cy="8223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/>
              <a:t>an interviewer</a:t>
            </a:r>
          </a:p>
          <a:p>
            <a:r>
              <a:rPr lang="zh-CN" altLang="en-US" sz="2400" b="1"/>
              <a:t>一位采访者</a:t>
            </a:r>
          </a:p>
        </p:txBody>
      </p:sp>
      <p:sp>
        <p:nvSpPr>
          <p:cNvPr id="32773" name="Text Box 6"/>
          <p:cNvSpPr txBox="1">
            <a:spLocks noChangeArrowheads="1"/>
          </p:cNvSpPr>
          <p:nvPr/>
        </p:nvSpPr>
        <p:spPr bwMode="auto">
          <a:xfrm rot="1017723">
            <a:off x="6605588" y="3749675"/>
            <a:ext cx="2014537" cy="11874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/>
              <a:t>three </a:t>
            </a:r>
          </a:p>
          <a:p>
            <a:r>
              <a:rPr lang="en-US" altLang="zh-CN" sz="2400" b="1"/>
              <a:t>interviewees</a:t>
            </a:r>
          </a:p>
          <a:p>
            <a:r>
              <a:rPr lang="zh-CN" altLang="en-US" sz="2400" b="1"/>
              <a:t>三位受访者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2" grpId="0" animBg="1"/>
      <p:bldP spid="3277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69" name="Group 2"/>
          <p:cNvGraphicFramePr>
            <a:graphicFrameLocks noGrp="1"/>
          </p:cNvGraphicFramePr>
          <p:nvPr/>
        </p:nvGraphicFramePr>
        <p:xfrm>
          <a:off x="468313" y="1149350"/>
          <a:ext cx="8304212" cy="5287963"/>
        </p:xfrm>
        <a:graphic>
          <a:graphicData uri="http://schemas.openxmlformats.org/drawingml/2006/table">
            <a:tbl>
              <a:tblPr/>
              <a:tblGrid>
                <a:gridCol w="3956050"/>
                <a:gridCol w="1438275"/>
                <a:gridCol w="1439862"/>
                <a:gridCol w="1470025"/>
              </a:tblGrid>
              <a:tr h="4683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Sentences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Alan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Ivy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A parent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895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1.Collecting computer games is a waste of time.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34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2.I collect car magazines.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5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3. My teacher told me it's bad for the environment.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69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4. I'm happy he's interested in something.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5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5. I collected shells from the beach.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6. I really love cars.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33" name="Text Box 45"/>
          <p:cNvSpPr txBox="1">
            <a:spLocks noChangeArrowheads="1"/>
          </p:cNvSpPr>
          <p:nvPr/>
        </p:nvSpPr>
        <p:spPr bwMode="auto">
          <a:xfrm>
            <a:off x="7783513" y="1835150"/>
            <a:ext cx="609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sym typeface="Arial" charset="0"/>
              </a:rPr>
              <a:t>√</a:t>
            </a:r>
          </a:p>
        </p:txBody>
      </p:sp>
      <p:sp>
        <p:nvSpPr>
          <p:cNvPr id="32812" name="Text Box 46"/>
          <p:cNvSpPr txBox="1">
            <a:spLocks noChangeArrowheads="1"/>
          </p:cNvSpPr>
          <p:nvPr/>
        </p:nvSpPr>
        <p:spPr bwMode="auto">
          <a:xfrm>
            <a:off x="4811713" y="2565400"/>
            <a:ext cx="768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sym typeface="Arial" charset="0"/>
              </a:rPr>
              <a:t>√</a:t>
            </a:r>
          </a:p>
        </p:txBody>
      </p:sp>
      <p:sp>
        <p:nvSpPr>
          <p:cNvPr id="32813" name="Text Box 47"/>
          <p:cNvSpPr txBox="1">
            <a:spLocks noChangeArrowheads="1"/>
          </p:cNvSpPr>
          <p:nvPr/>
        </p:nvSpPr>
        <p:spPr bwMode="auto">
          <a:xfrm>
            <a:off x="6335713" y="3327400"/>
            <a:ext cx="7667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sym typeface="Arial" charset="0"/>
              </a:rPr>
              <a:t>√</a:t>
            </a:r>
          </a:p>
        </p:txBody>
      </p:sp>
      <p:sp>
        <p:nvSpPr>
          <p:cNvPr id="32814" name="Text Box 48"/>
          <p:cNvSpPr txBox="1">
            <a:spLocks noChangeArrowheads="1"/>
          </p:cNvSpPr>
          <p:nvPr/>
        </p:nvSpPr>
        <p:spPr bwMode="auto">
          <a:xfrm>
            <a:off x="7783513" y="4165600"/>
            <a:ext cx="7667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sym typeface="Arial" charset="0"/>
              </a:rPr>
              <a:t>√</a:t>
            </a:r>
          </a:p>
        </p:txBody>
      </p:sp>
      <p:sp>
        <p:nvSpPr>
          <p:cNvPr id="32815" name="Text Box 49"/>
          <p:cNvSpPr txBox="1">
            <a:spLocks noChangeArrowheads="1"/>
          </p:cNvSpPr>
          <p:nvPr/>
        </p:nvSpPr>
        <p:spPr bwMode="auto">
          <a:xfrm>
            <a:off x="6335713" y="5080000"/>
            <a:ext cx="768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sym typeface="Arial" charset="0"/>
              </a:rPr>
              <a:t>√</a:t>
            </a:r>
          </a:p>
        </p:txBody>
      </p:sp>
      <p:sp>
        <p:nvSpPr>
          <p:cNvPr id="32816" name="Text Box 50"/>
          <p:cNvSpPr txBox="1">
            <a:spLocks noChangeArrowheads="1"/>
          </p:cNvSpPr>
          <p:nvPr/>
        </p:nvSpPr>
        <p:spPr bwMode="auto">
          <a:xfrm>
            <a:off x="4887913" y="5842000"/>
            <a:ext cx="768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zh-CN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sym typeface="Arial" charset="0"/>
              </a:rPr>
              <a:t>√</a:t>
            </a:r>
          </a:p>
        </p:txBody>
      </p:sp>
      <p:pic>
        <p:nvPicPr>
          <p:cNvPr id="32818" name="U8 Listening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39750" y="333375"/>
            <a:ext cx="6286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42" name="Rectangle 3"/>
          <p:cNvSpPr>
            <a:spLocks noChangeArrowheads="1"/>
          </p:cNvSpPr>
          <p:nvPr/>
        </p:nvSpPr>
        <p:spPr bwMode="auto">
          <a:xfrm>
            <a:off x="1135063" y="188913"/>
            <a:ext cx="768508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 i="1">
                <a:solidFill>
                  <a:srgbClr val="0070C0"/>
                </a:solidFill>
                <a:latin typeface="Times New Roman" pitchFamily="18" charset="0"/>
              </a:rPr>
              <a:t>Listen to a TV reporter interviewing three  people  about  students' collections.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28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12144" fill="hold"/>
                                        <p:tgtEl>
                                          <p:spTgt spid="328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818"/>
                  </p:tgtEl>
                </p:cond>
              </p:nextCondLst>
            </p:seq>
            <p:audio>
              <p:cMediaNode vol="100000">
                <p:cTn id="4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818"/>
                </p:tgtEl>
              </p:cMediaNode>
            </p:audio>
          </p:childTnLst>
        </p:cTn>
      </p:par>
    </p:tnLst>
    <p:bldLst>
      <p:bldP spid="12333" grpId="0" bldLvl="0"/>
      <p:bldP spid="32812" grpId="0" bldLvl="0"/>
      <p:bldP spid="32813" grpId="0" bldLvl="0"/>
      <p:bldP spid="32814" grpId="0" bldLvl="0"/>
      <p:bldP spid="32815" grpId="0" bldLvl="0"/>
      <p:bldP spid="32816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>
          <a:xfrm>
            <a:off x="476250" y="519113"/>
            <a:ext cx="8229600" cy="487362"/>
          </a:xfrm>
        </p:spPr>
        <p:txBody>
          <a:bodyPr/>
          <a:lstStyle/>
          <a:p>
            <a:r>
              <a:rPr lang="en-US" altLang="zh-CN" sz="3200" b="1" smtClean="0">
                <a:solidFill>
                  <a:srgbClr val="0070C0"/>
                </a:solidFill>
              </a:rPr>
              <a:t>  Tapescript(</a:t>
            </a:r>
            <a:r>
              <a:rPr lang="zh-CN" altLang="en-US" sz="3200" b="1" smtClean="0">
                <a:solidFill>
                  <a:srgbClr val="0070C0"/>
                </a:solidFill>
              </a:rPr>
              <a:t>录音文本</a:t>
            </a:r>
            <a:r>
              <a:rPr lang="en-US" altLang="zh-CN" sz="3200" b="1" smtClean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34818" name="Rectangle 3"/>
          <p:cNvSpPr>
            <a:spLocks noGrp="1"/>
          </p:cNvSpPr>
          <p:nvPr>
            <p:ph idx="1"/>
          </p:nvPr>
        </p:nvSpPr>
        <p:spPr>
          <a:xfrm>
            <a:off x="611188" y="1085850"/>
            <a:ext cx="8532812" cy="5006975"/>
          </a:xfrm>
        </p:spPr>
        <p:txBody>
          <a:bodyPr/>
          <a:lstStyle/>
          <a:p>
            <a:pPr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b="1" smtClean="0">
                <a:solidFill>
                  <a:srgbClr val="9900CC"/>
                </a:solidFill>
              </a:rPr>
              <a:t>TV reporter: Good morning, it's Anne Ling here.    </a:t>
            </a:r>
          </a:p>
          <a:p>
            <a:pPr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b="1" smtClean="0">
                <a:solidFill>
                  <a:srgbClr val="9900CC"/>
                </a:solidFill>
              </a:rPr>
              <a:t>                       Today, I will find out more about    </a:t>
            </a:r>
          </a:p>
          <a:p>
            <a:pPr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b="1" smtClean="0">
                <a:solidFill>
                  <a:srgbClr val="9900CC"/>
                </a:solidFill>
              </a:rPr>
              <a:t>                       students' collections. Here's a student. </a:t>
            </a:r>
          </a:p>
          <a:p>
            <a:pPr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b="1" smtClean="0">
                <a:solidFill>
                  <a:srgbClr val="9900CC"/>
                </a:solidFill>
              </a:rPr>
              <a:t>                       Hello, what's your name?</a:t>
            </a:r>
          </a:p>
          <a:p>
            <a:pPr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b="1" smtClean="0"/>
              <a:t>Boy: Alan.</a:t>
            </a:r>
          </a:p>
          <a:p>
            <a:pPr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b="1" smtClean="0">
                <a:solidFill>
                  <a:srgbClr val="9900CC"/>
                </a:solidFill>
              </a:rPr>
              <a:t>TV reporter: Hi, Alan. Do you collect anything?</a:t>
            </a:r>
          </a:p>
          <a:p>
            <a:pPr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b="1" smtClean="0"/>
              <a:t>Boy: Yes, I do. I collect car magazines.</a:t>
            </a:r>
          </a:p>
          <a:p>
            <a:pPr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b="1" smtClean="0">
                <a:solidFill>
                  <a:srgbClr val="9900CC"/>
                </a:solidFill>
              </a:rPr>
              <a:t>TV reporter: That's interesting. Why car magazines?</a:t>
            </a:r>
          </a:p>
          <a:p>
            <a:pPr>
              <a:lnSpc>
                <a:spcPct val="110000"/>
              </a:lnSpc>
              <a:buFont typeface="Wingdings 2" pitchFamily="18" charset="2"/>
              <a:buNone/>
            </a:pPr>
            <a:r>
              <a:rPr lang="en-US" altLang="zh-CN" sz="2800" b="1" smtClean="0"/>
              <a:t>Boy: I really love cars.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/>
          </p:cNvSpPr>
          <p:nvPr>
            <p:ph idx="1"/>
          </p:nvPr>
        </p:nvSpPr>
        <p:spPr>
          <a:xfrm>
            <a:off x="395288" y="404813"/>
            <a:ext cx="8382000" cy="6249987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en-US" altLang="zh-CN" sz="2800" b="1" smtClean="0">
                <a:solidFill>
                  <a:srgbClr val="9900CC"/>
                </a:solidFill>
              </a:rPr>
              <a:t>TV reporter: Thanks, Alan. There's a girl. Hello,       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en-US" altLang="zh-CN" sz="2800" b="1" smtClean="0">
                <a:solidFill>
                  <a:srgbClr val="9900CC"/>
                </a:solidFill>
              </a:rPr>
              <a:t>                      what's your name?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en-US" altLang="zh-CN" sz="2800" b="1" smtClean="0"/>
              <a:t>Girl: Ivy.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en-US" altLang="zh-CN" sz="2800" b="1" smtClean="0">
                <a:solidFill>
                  <a:srgbClr val="9900CC"/>
                </a:solidFill>
              </a:rPr>
              <a:t>TV reporter: Do you collect anything, Ivy?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en-US" altLang="zh-CN" sz="2800" b="1" smtClean="0"/>
              <a:t>Girl: When I was small, I collected shells from the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en-US" altLang="zh-CN" sz="2800" b="1" smtClean="0"/>
              <a:t>         beach, but my teacher told me it's bad for the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en-US" altLang="zh-CN" sz="2800" b="1" smtClean="0"/>
              <a:t>         environment.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endParaRPr lang="en-US" altLang="zh-CN" sz="2800" b="1" smtClean="0"/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zh-CN" altLang="en-US" sz="2800" b="1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/>
          </p:cNvSpPr>
          <p:nvPr>
            <p:ph idx="1"/>
          </p:nvPr>
        </p:nvSpPr>
        <p:spPr>
          <a:xfrm>
            <a:off x="304800" y="1143000"/>
            <a:ext cx="8610600" cy="5192713"/>
          </a:xfrm>
        </p:spPr>
        <p:txBody>
          <a:bodyPr/>
          <a:lstStyle/>
          <a:p>
            <a:pPr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2800" b="1" smtClean="0">
                <a:solidFill>
                  <a:srgbClr val="9900CC"/>
                </a:solidFill>
              </a:rPr>
              <a:t>TV reporter: I think your teacher's right, Ivy. Here's    </a:t>
            </a:r>
          </a:p>
          <a:p>
            <a:pPr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2800" b="1" smtClean="0">
                <a:solidFill>
                  <a:srgbClr val="9900CC"/>
                </a:solidFill>
              </a:rPr>
              <a:t>                       a parent. Does your child collect         </a:t>
            </a:r>
          </a:p>
          <a:p>
            <a:pPr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2800" b="1" smtClean="0">
                <a:solidFill>
                  <a:srgbClr val="9900CC"/>
                </a:solidFill>
              </a:rPr>
              <a:t>                       anything?</a:t>
            </a:r>
          </a:p>
          <a:p>
            <a:pPr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2800" b="1" smtClean="0"/>
              <a:t>Man: Yes, my son collects computer games.</a:t>
            </a:r>
          </a:p>
          <a:p>
            <a:pPr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2800" b="1" smtClean="0">
                <a:solidFill>
                  <a:srgbClr val="9900CC"/>
                </a:solidFill>
              </a:rPr>
              <a:t>TV reporter: What do you think of this?</a:t>
            </a:r>
          </a:p>
          <a:p>
            <a:pPr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2800" b="1" smtClean="0"/>
              <a:t>Man: I'm happy he's interested in something, but I </a:t>
            </a:r>
          </a:p>
          <a:p>
            <a:pPr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2800" b="1" smtClean="0"/>
              <a:t>          think collecting computer games is a waste of </a:t>
            </a:r>
          </a:p>
          <a:p>
            <a:pPr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2800" b="1" smtClean="0"/>
              <a:t>          time.</a:t>
            </a:r>
          </a:p>
          <a:p>
            <a:pPr>
              <a:lnSpc>
                <a:spcPct val="115000"/>
              </a:lnSpc>
              <a:buFont typeface="Wingdings 2" pitchFamily="18" charset="2"/>
              <a:buNone/>
            </a:pPr>
            <a:r>
              <a:rPr lang="en-US" altLang="zh-CN" sz="2800" b="1" smtClean="0">
                <a:solidFill>
                  <a:srgbClr val="9900CC"/>
                </a:solidFill>
              </a:rPr>
              <a:t>TV reporter: Thanks for your time.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 Box 2"/>
          <p:cNvSpPr txBox="1">
            <a:spLocks noChangeArrowheads="1"/>
          </p:cNvSpPr>
          <p:nvPr/>
        </p:nvSpPr>
        <p:spPr bwMode="auto">
          <a:xfrm>
            <a:off x="1042988" y="4076700"/>
            <a:ext cx="7437437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</a:rPr>
              <a:t> </a:t>
            </a:r>
            <a:r>
              <a:rPr lang="en-US" altLang="zh-CN" sz="2800" b="1">
                <a:solidFill>
                  <a:srgbClr val="0000FF"/>
                </a:solidFill>
              </a:rPr>
              <a:t>A survey is an investigation(</a:t>
            </a:r>
            <a:r>
              <a:rPr lang="zh-CN" altLang="en-US" sz="2800" b="1">
                <a:solidFill>
                  <a:srgbClr val="0000FF"/>
                </a:solidFill>
              </a:rPr>
              <a:t>调查</a:t>
            </a:r>
            <a:r>
              <a:rPr lang="en-US" altLang="zh-CN" sz="2800" b="1">
                <a:solidFill>
                  <a:srgbClr val="0000FF"/>
                </a:solidFill>
              </a:rPr>
              <a:t>) to collect the amount(</a:t>
            </a:r>
            <a:r>
              <a:rPr lang="zh-CN" altLang="en-US" sz="2800" b="1">
                <a:solidFill>
                  <a:srgbClr val="0000FF"/>
                </a:solidFill>
              </a:rPr>
              <a:t>数量</a:t>
            </a:r>
            <a:r>
              <a:rPr lang="en-US" altLang="zh-CN" sz="2800" b="1">
                <a:solidFill>
                  <a:srgbClr val="0000FF"/>
                </a:solidFill>
              </a:rPr>
              <a:t>) of opinions usually done by asking people questions.</a:t>
            </a:r>
            <a:r>
              <a:rPr lang="en-US" altLang="zh-CN" sz="2800">
                <a:solidFill>
                  <a:srgbClr val="0000FF"/>
                </a:solidFill>
              </a:rPr>
              <a:t> </a:t>
            </a:r>
            <a:endParaRPr lang="zh-CN" altLang="en-US" sz="2800">
              <a:solidFill>
                <a:srgbClr val="0000FF"/>
              </a:solidFill>
            </a:endParaRPr>
          </a:p>
        </p:txBody>
      </p:sp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827088" y="765175"/>
            <a:ext cx="7704137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600" b="1"/>
              <a:t>       If you want to know how many people have their own collections and how many parents agree on collecting, you can</a:t>
            </a:r>
          </a:p>
        </p:txBody>
      </p:sp>
      <p:sp>
        <p:nvSpPr>
          <p:cNvPr id="37892" name="Text Box 3"/>
          <p:cNvSpPr txBox="1">
            <a:spLocks noChangeArrowheads="1"/>
          </p:cNvSpPr>
          <p:nvPr/>
        </p:nvSpPr>
        <p:spPr bwMode="auto">
          <a:xfrm>
            <a:off x="3105150" y="2636838"/>
            <a:ext cx="56070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4000" b="1"/>
              <a:t>carry out a</a:t>
            </a:r>
            <a:r>
              <a:rPr lang="en-US" altLang="zh-CN" sz="6000" b="1">
                <a:solidFill>
                  <a:srgbClr val="9900CC"/>
                </a:solidFill>
              </a:rPr>
              <a:t> survey</a:t>
            </a:r>
            <a:r>
              <a:rPr lang="en-US" altLang="zh-CN" sz="4400" b="1"/>
              <a:t>.</a:t>
            </a: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89" grpId="0"/>
      <p:bldP spid="3789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7"/>
          <p:cNvPicPr>
            <a:picLocks noChangeAspect="1" noChangeArrowheads="1"/>
          </p:cNvPicPr>
          <p:nvPr/>
        </p:nvPicPr>
        <p:blipFill>
          <a:blip r:embed="rId2"/>
          <a:srcRect t="16307" b="19612"/>
          <a:stretch>
            <a:fillRect/>
          </a:stretch>
        </p:blipFill>
        <p:spPr bwMode="auto">
          <a:xfrm>
            <a:off x="5364163" y="2049463"/>
            <a:ext cx="2663825" cy="1739900"/>
          </a:xfrm>
          <a:prstGeom prst="rect">
            <a:avLst/>
          </a:prstGeom>
          <a:noFill/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611188" y="549275"/>
            <a:ext cx="7510462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n-US" altLang="zh-CN" sz="2800" b="1"/>
              <a:t>Work in groups of four (ABCD).</a:t>
            </a:r>
          </a:p>
          <a:p>
            <a:pPr>
              <a:buFontTx/>
              <a:buChar char="•"/>
            </a:pPr>
            <a:r>
              <a:rPr lang="en-US" altLang="zh-CN" sz="2800" b="1"/>
              <a:t>Interview each other and finish the survey.</a:t>
            </a:r>
          </a:p>
          <a:p>
            <a:pPr>
              <a:buFontTx/>
              <a:buChar char="•"/>
            </a:pPr>
            <a:r>
              <a:rPr lang="en-US" altLang="zh-CN" sz="2800" b="1"/>
              <a:t>One of group member do an oral report.</a:t>
            </a: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5508625" y="1916113"/>
            <a:ext cx="3095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</a:rPr>
              <a:t> A</a:t>
            </a:r>
            <a:r>
              <a:rPr lang="en-US" altLang="zh-CN" sz="2000" b="1"/>
              <a:t>      </a:t>
            </a:r>
            <a:r>
              <a:rPr lang="en-US" altLang="zh-CN" sz="2000" b="1">
                <a:solidFill>
                  <a:srgbClr val="00CC00"/>
                </a:solidFill>
              </a:rPr>
              <a:t>B  </a:t>
            </a:r>
            <a:r>
              <a:rPr lang="en-US" altLang="zh-CN" sz="2000" b="1"/>
              <a:t>    </a:t>
            </a:r>
            <a:r>
              <a:rPr lang="en-US" altLang="zh-CN" sz="2000" b="1">
                <a:solidFill>
                  <a:schemeClr val="accent2"/>
                </a:solidFill>
              </a:rPr>
              <a:t>C</a:t>
            </a:r>
            <a:r>
              <a:rPr lang="en-US" altLang="zh-CN" sz="2000" b="1"/>
              <a:t>      </a:t>
            </a:r>
            <a:r>
              <a:rPr lang="en-US" altLang="zh-CN" sz="2000" b="1">
                <a:solidFill>
                  <a:srgbClr val="FF9900"/>
                </a:solidFill>
              </a:rPr>
              <a:t>D</a:t>
            </a:r>
          </a:p>
        </p:txBody>
      </p:sp>
      <p:sp>
        <p:nvSpPr>
          <p:cNvPr id="44064" name="Text Box 32"/>
          <p:cNvSpPr txBox="1">
            <a:spLocks noChangeArrowheads="1"/>
          </p:cNvSpPr>
          <p:nvPr/>
        </p:nvSpPr>
        <p:spPr bwMode="auto">
          <a:xfrm>
            <a:off x="757238" y="3789363"/>
            <a:ext cx="7775575" cy="2647950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400" b="1">
                <a:latin typeface="Times New Roman" pitchFamily="18" charset="0"/>
              </a:rPr>
              <a:t>We asked ______ students about their collections. Here are the results(</a:t>
            </a:r>
            <a:r>
              <a:rPr lang="zh-CN" altLang="en-US" sz="2400" b="1">
                <a:latin typeface="Times New Roman" pitchFamily="18" charset="0"/>
              </a:rPr>
              <a:t>结果</a:t>
            </a:r>
            <a:r>
              <a:rPr lang="en-US" altLang="zh-CN" sz="2400" b="1">
                <a:latin typeface="Times New Roman" pitchFamily="18" charset="0"/>
              </a:rPr>
              <a:t>):</a:t>
            </a:r>
          </a:p>
          <a:p>
            <a:r>
              <a:rPr lang="en-US" altLang="zh-CN" sz="2400" b="1">
                <a:latin typeface="Times New Roman" pitchFamily="18" charset="0"/>
              </a:rPr>
              <a:t>_____ students collect things, such as _______. ____ don’t collect anything because ____________.</a:t>
            </a:r>
          </a:p>
          <a:p>
            <a:r>
              <a:rPr lang="en-US" altLang="zh-CN" sz="2400" b="1">
                <a:latin typeface="Times New Roman" pitchFamily="18" charset="0"/>
              </a:rPr>
              <a:t>For parents, ______ parents agree with their children about collecting. But ______ parents don’t agree because they think ______________________.</a:t>
            </a:r>
          </a:p>
        </p:txBody>
      </p:sp>
      <p:sp>
        <p:nvSpPr>
          <p:cNvPr id="44090" name="Text Box 58"/>
          <p:cNvSpPr txBox="1">
            <a:spLocks noChangeArrowheads="1"/>
          </p:cNvSpPr>
          <p:nvPr/>
        </p:nvSpPr>
        <p:spPr bwMode="auto">
          <a:xfrm>
            <a:off x="755650" y="3213100"/>
            <a:ext cx="30511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/>
              <a:t>Do an oral report</a:t>
            </a:r>
          </a:p>
        </p:txBody>
      </p:sp>
      <p:sp>
        <p:nvSpPr>
          <p:cNvPr id="44091" name="Text Box 59"/>
          <p:cNvSpPr txBox="1">
            <a:spLocks noChangeArrowheads="1"/>
          </p:cNvSpPr>
          <p:nvPr/>
        </p:nvSpPr>
        <p:spPr bwMode="auto">
          <a:xfrm>
            <a:off x="827088" y="2174875"/>
            <a:ext cx="4124325" cy="82232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Arial Narrow" pitchFamily="34" charset="0"/>
              </a:rPr>
              <a:t>Parents and children have disagreement(</a:t>
            </a:r>
            <a:r>
              <a:rPr lang="zh-CN" altLang="en-US" sz="2400" b="1">
                <a:solidFill>
                  <a:srgbClr val="FF0000"/>
                </a:solidFill>
                <a:latin typeface="Arial Narrow" pitchFamily="34" charset="0"/>
              </a:rPr>
              <a:t>意见分歧</a:t>
            </a:r>
            <a:r>
              <a:rPr lang="en-US" altLang="zh-CN" sz="2400" b="1">
                <a:solidFill>
                  <a:srgbClr val="FF0000"/>
                </a:solidFill>
                <a:latin typeface="Arial Narrow" pitchFamily="34" charset="0"/>
              </a:rPr>
              <a:t>)</a:t>
            </a:r>
          </a:p>
        </p:txBody>
      </p:sp>
      <p:sp>
        <p:nvSpPr>
          <p:cNvPr id="44092" name="Text Box 60"/>
          <p:cNvSpPr txBox="1">
            <a:spLocks noChangeArrowheads="1"/>
          </p:cNvSpPr>
          <p:nvPr/>
        </p:nvSpPr>
        <p:spPr bwMode="auto">
          <a:xfrm>
            <a:off x="2389188" y="3716338"/>
            <a:ext cx="3825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/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9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79" name="Picture 23" descr="7"/>
          <p:cNvPicPr>
            <a:picLocks noChangeAspect="1" noChangeArrowheads="1"/>
          </p:cNvPicPr>
          <p:nvPr/>
        </p:nvPicPr>
        <p:blipFill>
          <a:blip r:embed="rId2"/>
          <a:srcRect t="16307" b="19612"/>
          <a:stretch>
            <a:fillRect/>
          </a:stretch>
        </p:blipFill>
        <p:spPr bwMode="auto">
          <a:xfrm>
            <a:off x="5795963" y="2601913"/>
            <a:ext cx="2663825" cy="1739900"/>
          </a:xfrm>
          <a:prstGeom prst="rect">
            <a:avLst/>
          </a:prstGeom>
          <a:noFill/>
        </p:spPr>
      </p:pic>
      <p:sp>
        <p:nvSpPr>
          <p:cNvPr id="45080" name="Text Box 24"/>
          <p:cNvSpPr txBox="1">
            <a:spLocks noChangeArrowheads="1"/>
          </p:cNvSpPr>
          <p:nvPr/>
        </p:nvSpPr>
        <p:spPr bwMode="auto">
          <a:xfrm>
            <a:off x="611188" y="404813"/>
            <a:ext cx="8532812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altLang="zh-CN" sz="2800" b="1"/>
              <a:t>Work in groups of four (</a:t>
            </a:r>
            <a:r>
              <a:rPr lang="en-US" altLang="zh-CN" sz="2800" b="1">
                <a:solidFill>
                  <a:srgbClr val="FF0000"/>
                </a:solidFill>
              </a:rPr>
              <a:t>A</a:t>
            </a:r>
            <a:r>
              <a:rPr lang="en-US" altLang="zh-CN" sz="2800" b="1">
                <a:solidFill>
                  <a:srgbClr val="009900"/>
                </a:solidFill>
              </a:rPr>
              <a:t>B</a:t>
            </a:r>
            <a:r>
              <a:rPr lang="en-US" altLang="zh-CN" sz="2800" b="1">
                <a:solidFill>
                  <a:schemeClr val="accent2"/>
                </a:solidFill>
              </a:rPr>
              <a:t>C</a:t>
            </a:r>
            <a:r>
              <a:rPr lang="en-US" altLang="zh-CN" sz="2800" b="1">
                <a:solidFill>
                  <a:srgbClr val="FF9900"/>
                </a:solidFill>
              </a:rPr>
              <a:t>D</a:t>
            </a:r>
            <a:r>
              <a:rPr lang="en-US" altLang="zh-CN" sz="2800" b="1"/>
              <a:t>)</a:t>
            </a:r>
          </a:p>
          <a:p>
            <a:pPr>
              <a:buFontTx/>
              <a:buChar char="•"/>
            </a:pPr>
            <a:r>
              <a:rPr lang="en-US" altLang="zh-CN" sz="2800" b="1"/>
              <a:t>Role play to try to persuade(</a:t>
            </a:r>
            <a:r>
              <a:rPr lang="zh-CN" altLang="en-US" sz="2800" b="1"/>
              <a:t>说服</a:t>
            </a:r>
            <a:r>
              <a:rPr lang="en-US" altLang="zh-CN" sz="2800" b="1"/>
              <a:t>) each other and finally come to an agreement(</a:t>
            </a:r>
            <a:r>
              <a:rPr lang="zh-CN" altLang="en-US" sz="2800" b="1"/>
              <a:t>达成一致</a:t>
            </a:r>
            <a:r>
              <a:rPr lang="en-US" altLang="zh-CN" sz="2800" b="1"/>
              <a:t>)</a:t>
            </a:r>
            <a:endParaRPr lang="zh-CN" altLang="en-US" sz="2800" b="1"/>
          </a:p>
          <a:p>
            <a:endParaRPr lang="en-US" altLang="zh-CN" sz="2800" b="1"/>
          </a:p>
          <a:p>
            <a:r>
              <a:rPr lang="en-US" altLang="zh-CN" sz="2800" b="1"/>
              <a:t> </a:t>
            </a:r>
          </a:p>
        </p:txBody>
      </p:sp>
      <p:sp>
        <p:nvSpPr>
          <p:cNvPr id="45081" name="Text Box 25"/>
          <p:cNvSpPr txBox="1">
            <a:spLocks noChangeArrowheads="1"/>
          </p:cNvSpPr>
          <p:nvPr/>
        </p:nvSpPr>
        <p:spPr bwMode="auto">
          <a:xfrm>
            <a:off x="5868988" y="2276475"/>
            <a:ext cx="3095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</a:rPr>
              <a:t> A</a:t>
            </a:r>
            <a:r>
              <a:rPr lang="en-US" altLang="zh-CN" sz="2000" b="1"/>
              <a:t>      </a:t>
            </a:r>
            <a:r>
              <a:rPr lang="en-US" altLang="zh-CN" sz="2000" b="1">
                <a:solidFill>
                  <a:srgbClr val="00CC00"/>
                </a:solidFill>
              </a:rPr>
              <a:t>B  </a:t>
            </a:r>
            <a:r>
              <a:rPr lang="en-US" altLang="zh-CN" sz="2000" b="1"/>
              <a:t>    </a:t>
            </a:r>
            <a:r>
              <a:rPr lang="en-US" altLang="zh-CN" sz="2000" b="1">
                <a:solidFill>
                  <a:schemeClr val="accent2"/>
                </a:solidFill>
              </a:rPr>
              <a:t>C</a:t>
            </a:r>
            <a:r>
              <a:rPr lang="en-US" altLang="zh-CN" sz="2000" b="1"/>
              <a:t>       </a:t>
            </a:r>
            <a:r>
              <a:rPr lang="en-US" altLang="zh-CN" sz="2000" b="1">
                <a:solidFill>
                  <a:srgbClr val="FF9900"/>
                </a:solidFill>
              </a:rPr>
              <a:t>D</a:t>
            </a:r>
          </a:p>
        </p:txBody>
      </p:sp>
      <p:graphicFrame>
        <p:nvGraphicFramePr>
          <p:cNvPr id="45122" name="Group 66"/>
          <p:cNvGraphicFramePr>
            <a:graphicFrameLocks noGrp="1"/>
          </p:cNvGraphicFramePr>
          <p:nvPr/>
        </p:nvGraphicFramePr>
        <p:xfrm>
          <a:off x="755650" y="2200275"/>
          <a:ext cx="4608513" cy="4181475"/>
        </p:xfrm>
        <a:graphic>
          <a:graphicData uri="http://schemas.openxmlformats.org/drawingml/2006/table">
            <a:tbl>
              <a:tblPr/>
              <a:tblGrid>
                <a:gridCol w="3887788"/>
                <a:gridCol w="720725"/>
              </a:tblGrid>
              <a:tr h="760413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Role play assessment</a:t>
                      </a:r>
                      <a:r>
                        <a:rPr kumimoji="0" lang="en-US" altLang="zh-CN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Show politeness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2’</a:t>
                      </a:r>
                      <a:endParaRPr kumimoji="0" lang="zh-CN" altLang="en-U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13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Come to an agreement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1’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03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Useful  expressions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3’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Persuasive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3’</a:t>
                      </a:r>
                      <a:endParaRPr kumimoji="0" lang="zh-CN" altLang="en-U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Volume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1’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10’</a:t>
                      </a:r>
                      <a:endParaRPr kumimoji="0" lang="zh-CN" altLang="en-U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5123" name="Text Box 67"/>
          <p:cNvSpPr txBox="1">
            <a:spLocks noChangeArrowheads="1"/>
          </p:cNvSpPr>
          <p:nvPr/>
        </p:nvSpPr>
        <p:spPr bwMode="auto">
          <a:xfrm>
            <a:off x="5651500" y="4570413"/>
            <a:ext cx="334803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/>
              <a:t>S</a:t>
            </a:r>
            <a:r>
              <a:rPr lang="en-US" altLang="zh-CN" sz="2800" b="1">
                <a:solidFill>
                  <a:srgbClr val="FF0000"/>
                </a:solidFill>
              </a:rPr>
              <a:t>a</a:t>
            </a:r>
            <a:r>
              <a:rPr lang="en-US" altLang="zh-CN" sz="2800" b="1">
                <a:solidFill>
                  <a:srgbClr val="00CC00"/>
                </a:solidFill>
              </a:rPr>
              <a:t>b</a:t>
            </a:r>
            <a:r>
              <a:rPr lang="en-US" altLang="zh-CN" sz="2800" b="1"/>
              <a:t> – the children </a:t>
            </a:r>
          </a:p>
          <a:p>
            <a:r>
              <a:rPr lang="en-US" altLang="zh-CN" sz="2800" b="1"/>
              <a:t>S</a:t>
            </a:r>
            <a:r>
              <a:rPr lang="en-US" altLang="zh-CN" sz="2800" b="1">
                <a:solidFill>
                  <a:schemeClr val="accent2"/>
                </a:solidFill>
              </a:rPr>
              <a:t>c</a:t>
            </a:r>
            <a:r>
              <a:rPr lang="en-US" altLang="zh-CN" sz="2800" b="1">
                <a:solidFill>
                  <a:srgbClr val="FF9900"/>
                </a:solidFill>
              </a:rPr>
              <a:t>d</a:t>
            </a:r>
            <a:r>
              <a:rPr lang="en-US" altLang="zh-CN" sz="2800" b="1"/>
              <a:t> – the parents</a:t>
            </a:r>
            <a:endParaRPr lang="zh-CN" altLang="en-US" sz="28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38" descr="christmas-lights-clipart-border-gif-6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765175"/>
            <a:ext cx="812482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2027" name="Group 43"/>
          <p:cNvGraphicFramePr>
            <a:graphicFrameLocks noGrp="1"/>
          </p:cNvGraphicFramePr>
          <p:nvPr/>
        </p:nvGraphicFramePr>
        <p:xfrm>
          <a:off x="1042988" y="1196975"/>
          <a:ext cx="7058025" cy="4248150"/>
        </p:xfrm>
        <a:graphic>
          <a:graphicData uri="http://schemas.openxmlformats.org/drawingml/2006/table">
            <a:tbl>
              <a:tblPr/>
              <a:tblGrid>
                <a:gridCol w="4033837"/>
                <a:gridCol w="3024188"/>
              </a:tblGrid>
              <a:tr h="760413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Role play assessment</a:t>
                      </a:r>
                      <a:r>
                        <a:rPr kumimoji="0" lang="en-US" altLang="zh-CN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0493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Polite words  5’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zh-CN" alt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477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Target expressions  5’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zh-CN" alt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823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Performance 5’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zh-CN" alt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Total   15’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zh-CN" alt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3993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smtClean="0"/>
          </a:p>
        </p:txBody>
      </p:sp>
      <p:pic>
        <p:nvPicPr>
          <p:cNvPr id="39939" name="Picture 4" descr="christmas-lights-clipart-border-gif-6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765175"/>
            <a:ext cx="8124825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3013" name="Group 5"/>
          <p:cNvGraphicFramePr>
            <a:graphicFrameLocks noGrp="1"/>
          </p:cNvGraphicFramePr>
          <p:nvPr/>
        </p:nvGraphicFramePr>
        <p:xfrm>
          <a:off x="1042988" y="1196975"/>
          <a:ext cx="7058025" cy="4322763"/>
        </p:xfrm>
        <a:graphic>
          <a:graphicData uri="http://schemas.openxmlformats.org/drawingml/2006/table">
            <a:tbl>
              <a:tblPr/>
              <a:tblGrid>
                <a:gridCol w="3695700"/>
                <a:gridCol w="3362325"/>
              </a:tblGrid>
              <a:tr h="736600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Report presentation assessment</a:t>
                      </a:r>
                      <a:r>
                        <a:rPr kumimoji="0" lang="en-US" altLang="zh-CN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Good and clear writing 5’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zh-CN" alt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Loud and fluent speaking 5’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zh-CN" alt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191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Catch people’s attention 5’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zh-CN" alt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altLang="zh-CN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charset="-122"/>
                        </a:rPr>
                        <a:t>Total   15’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zh-CN" alt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stening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Listening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Listening模板</Template>
  <TotalTime>282</TotalTime>
  <Words>486</Words>
  <Application>Microsoft Office PowerPoint</Application>
  <PresentationFormat>全屏显示(4:3)</PresentationFormat>
  <Paragraphs>104</Paragraphs>
  <Slides>12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演示文稿设计模板</vt:lpstr>
      </vt:variant>
      <vt:variant>
        <vt:i4>5</vt:i4>
      </vt:variant>
      <vt:variant>
        <vt:lpstr>幻灯片标题</vt:lpstr>
      </vt:variant>
      <vt:variant>
        <vt:i4>12</vt:i4>
      </vt:variant>
    </vt:vector>
  </HeadingPairs>
  <TitlesOfParts>
    <vt:vector size="26" baseType="lpstr">
      <vt:lpstr>Arial</vt:lpstr>
      <vt:lpstr>宋体</vt:lpstr>
      <vt:lpstr>Times New Roman</vt:lpstr>
      <vt:lpstr>Wingdings 2</vt:lpstr>
      <vt:lpstr>Calibri</vt:lpstr>
      <vt:lpstr>Comic Sans MS</vt:lpstr>
      <vt:lpstr>微软雅黑</vt:lpstr>
      <vt:lpstr>+mn-ea</vt:lpstr>
      <vt:lpstr>Arial Narrow</vt:lpstr>
      <vt:lpstr>Listening模板</vt:lpstr>
      <vt:lpstr>1_Listening模板</vt:lpstr>
      <vt:lpstr>Listening模板</vt:lpstr>
      <vt:lpstr>1_Listening模板</vt:lpstr>
      <vt:lpstr>1_Listening模板</vt:lpstr>
      <vt:lpstr>幻灯片 1</vt:lpstr>
      <vt:lpstr>幻灯片 2</vt:lpstr>
      <vt:lpstr>幻灯片 3</vt:lpstr>
      <vt:lpstr>幻灯片 4</vt:lpstr>
      <vt:lpstr>  Tapescript(录音文本)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</vt:vector>
  </TitlesOfParts>
  <Company>http://www.windows89.com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eva</cp:lastModifiedBy>
  <cp:revision>36</cp:revision>
  <dcterms:created xsi:type="dcterms:W3CDTF">2017-06-09T03:00:00Z</dcterms:created>
  <dcterms:modified xsi:type="dcterms:W3CDTF">2018-12-30T02:00:58Z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