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60" r:id="rId3"/>
    <p:sldId id="274" r:id="rId4"/>
    <p:sldId id="287" r:id="rId6"/>
    <p:sldId id="288" r:id="rId7"/>
    <p:sldId id="297" r:id="rId8"/>
    <p:sldId id="298" r:id="rId9"/>
    <p:sldId id="342" r:id="rId10"/>
    <p:sldId id="308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7C80"/>
    <a:srgbClr val="FFCC00"/>
    <a:srgbClr val="3EC0B8"/>
    <a:srgbClr val="F2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7" autoAdjust="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D5BEF-69FC-499C-A257-BAE6D2311E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976B3-8EB0-4531-AE5A-498CCED82B9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3.jpeg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3.jpeg"/><Relationship Id="rId6" Type="http://schemas.openxmlformats.org/officeDocument/2006/relationships/image" Target="../media/image12.jpeg"/><Relationship Id="rId5" Type="http://schemas.openxmlformats.org/officeDocument/2006/relationships/image" Target="../media/image10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52355"/>
            <a:ext cx="2397125" cy="2451735"/>
          </a:xfrm>
          <a:prstGeom prst="rect">
            <a:avLst/>
          </a:prstGeom>
        </p:spPr>
      </p:pic>
      <p:pic>
        <p:nvPicPr>
          <p:cNvPr id="6" name="图片 5" descr="rBEIDE_yfXUIAAAAAAG0fC2Eaz0AADnaQFLH3YAAbSU5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065" y="3551555"/>
            <a:ext cx="5953125" cy="330263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403648" y="2204864"/>
            <a:ext cx="6610350" cy="119888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lstStyle/>
          <a:p>
            <a:pPr algn="ctr"/>
            <a:r>
              <a:rPr lang="zh-CN" altLang="en-US" sz="7200" b="1" dirty="0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85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10800000"/>
                  <a:tileRect r="-100000" b="-10000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心有暖阳笑意生</a:t>
            </a:r>
            <a:endParaRPr lang="zh-CN" altLang="en-US" sz="7200" b="1" dirty="0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85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10800000"/>
                <a:tileRect r="-100000" b="-10000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31849"/>
            <a:ext cx="9605158" cy="685546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243" y="692696"/>
            <a:ext cx="8229600" cy="998984"/>
          </a:xfrm>
          <a:noFill/>
        </p:spPr>
        <p:txBody>
          <a:bodyPr>
            <a:prstTxWarp prst="textDeflateBottom">
              <a:avLst>
                <a:gd name="adj" fmla="val 100000"/>
              </a:avLst>
            </a:prstTxWarp>
            <a:normAutofit fontScale="90000"/>
          </a:bodyPr>
          <a:lstStyle/>
          <a:p>
            <a:r>
              <a:rPr lang="zh-CN" altLang="en-US" dirty="0" smtClean="0">
                <a:solidFill>
                  <a:srgbClr val="FF6600"/>
                </a:solidFill>
              </a:rPr>
              <a:t>集体抽签：你所抽到的学号就是你要化身天使去守护的人。</a:t>
            </a:r>
            <a:endParaRPr lang="zh-CN" altLang="en-US" dirty="0">
              <a:solidFill>
                <a:srgbClr val="FF66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9861" y="3717368"/>
            <a:ext cx="3740364" cy="2274332"/>
          </a:xfrm>
          <a:prstGeom prst="ellipse">
            <a:avLst/>
          </a:prstGeom>
          <a:ln>
            <a:noFill/>
          </a:ln>
          <a:effectLst>
            <a:reflection blurRad="6350" stA="50000" endA="300" endPos="55500" dist="101600" dir="5400000" sy="-100000" algn="bl" rotWithShape="0"/>
            <a:softEdge rad="112500"/>
          </a:effectLst>
        </p:spPr>
      </p:pic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3928" y="3501008"/>
            <a:ext cx="1740350" cy="104908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180205" y="2586355"/>
            <a:ext cx="3734435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prstTxWarp prst="textArchDownPour">
              <a:avLst/>
            </a:prstTxWarp>
            <a:spAutoFit/>
            <a:scene3d>
              <a:camera prst="perspectiveBelow"/>
              <a:lightRig rig="threePt" dir="t"/>
            </a:scene3d>
          </a:bodyPr>
          <a:lstStyle/>
          <a:p>
            <a:pPr algn="ctr"/>
            <a:endParaRPr lang="zh-CN" altLang="en-US" sz="28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098665" y="1906905"/>
            <a:ext cx="30988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endParaRPr lang="zh-CN" altLang="en-US" sz="7200" b="1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64088" y="1847175"/>
            <a:ext cx="2232248" cy="92333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4097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 dirty="0"/>
          </a:p>
        </p:txBody>
      </p:sp>
      <p:sp>
        <p:nvSpPr>
          <p:cNvPr id="4099" name="文本占位符 409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100" name="图片 4099" descr="200808211542282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23837"/>
            <a:ext cx="9144000" cy="6865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矩形 4100"/>
          <p:cNvSpPr/>
          <p:nvPr/>
        </p:nvSpPr>
        <p:spPr>
          <a:xfrm>
            <a:off x="1371600" y="2438400"/>
            <a:ext cx="6858000" cy="1371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en-US" altLang="zh-CN" sz="3600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600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组：请静心观看，</a:t>
            </a:r>
            <a:r>
              <a:rPr lang="zh-CN" altLang="en-US" sz="3600" dirty="0" smtClean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并留意你</a:t>
            </a:r>
            <a:r>
              <a:rPr lang="zh-CN" altLang="en-US" sz="3600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的第一感受。</a:t>
            </a:r>
            <a:endParaRPr lang="zh-CN" altLang="en-US" sz="3600" dirty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7" b="50000"/>
          <a:stretch>
            <a:fillRect/>
          </a:stretch>
        </p:blipFill>
        <p:spPr>
          <a:xfrm>
            <a:off x="0" y="3572866"/>
            <a:ext cx="4887636" cy="3429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" r="50000"/>
          <a:stretch>
            <a:fillRect/>
          </a:stretch>
        </p:blipFill>
        <p:spPr>
          <a:xfrm>
            <a:off x="-55680" y="708343"/>
            <a:ext cx="1956979" cy="29371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 r="50000"/>
          <a:stretch>
            <a:fillRect/>
          </a:stretch>
        </p:blipFill>
        <p:spPr>
          <a:xfrm>
            <a:off x="3701118" y="736217"/>
            <a:ext cx="1932072" cy="285072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" r="50000"/>
          <a:stretch>
            <a:fillRect/>
          </a:stretch>
        </p:blipFill>
        <p:spPr>
          <a:xfrm>
            <a:off x="1874251" y="726926"/>
            <a:ext cx="1951015" cy="286930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9" r="51437"/>
          <a:stretch>
            <a:fillRect/>
          </a:stretch>
        </p:blipFill>
        <p:spPr>
          <a:xfrm>
            <a:off x="6740141" y="736218"/>
            <a:ext cx="2751554" cy="32773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>
            <a:fillRect/>
          </a:stretch>
        </p:blipFill>
        <p:spPr>
          <a:xfrm>
            <a:off x="4139952" y="3546598"/>
            <a:ext cx="5200379" cy="3429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" t="4507" r="51816"/>
          <a:stretch>
            <a:fillRect/>
          </a:stretch>
        </p:blipFill>
        <p:spPr>
          <a:xfrm>
            <a:off x="5508104" y="725592"/>
            <a:ext cx="1899138" cy="2846603"/>
          </a:xfrm>
          <a:prstGeom prst="rect">
            <a:avLst/>
          </a:prstGeom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4337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 dirty="0"/>
          </a:p>
        </p:txBody>
      </p:sp>
      <p:sp>
        <p:nvSpPr>
          <p:cNvPr id="14339" name="文本占位符 1433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4340" name="图片 14339" descr="200808211542282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7937"/>
            <a:ext cx="9144000" cy="6865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1" name="矩形 14340"/>
          <p:cNvSpPr/>
          <p:nvPr/>
        </p:nvSpPr>
        <p:spPr>
          <a:xfrm>
            <a:off x="1447800" y="2209800"/>
            <a:ext cx="6400800" cy="1905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3600" dirty="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78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你有什么感受？</a:t>
            </a:r>
            <a:endParaRPr lang="zh-CN" altLang="en-US" sz="3600" dirty="0"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78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1038225" y="5124645"/>
            <a:ext cx="7219950" cy="12311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★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按照</a:t>
            </a:r>
            <a:r>
              <a:rPr lang="zh-CN" altLang="en-US" sz="2800" u="sng" dirty="0">
                <a:latin typeface="隶书" panose="02010509060101010101" pitchFamily="49" charset="-122"/>
                <a:ea typeface="隶书" panose="02010509060101010101" pitchFamily="49" charset="-122"/>
              </a:rPr>
              <a:t>愉悦度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0-10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代表非常不愉快到非常愉快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r>
              <a:rPr lang="zh-CN" altLang="en-US" sz="2800" u="sng" dirty="0">
                <a:latin typeface="隶书" panose="02010509060101010101" pitchFamily="49" charset="-122"/>
                <a:ea typeface="隶书" panose="02010509060101010101" pitchFamily="49" charset="-122"/>
              </a:rPr>
              <a:t>吸引力</a:t>
            </a:r>
            <a:r>
              <a:rPr lang="zh-CN" altLang="zh-CN" u="sng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0-10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代表没有魅力到非常有魅力），</a:t>
            </a:r>
            <a:r>
              <a:rPr lang="zh-CN" altLang="zh-CN" sz="2800" u="sng" dirty="0">
                <a:latin typeface="隶书" panose="02010509060101010101" pitchFamily="49" charset="-122"/>
                <a:ea typeface="隶书" panose="02010509060101010101" pitchFamily="49" charset="-122"/>
              </a:rPr>
              <a:t>距离感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0-10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代表难以接近到感到很亲近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zh-CN" altLang="en-US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给自己的感受评分，把分数写在课堂体验本上。</a:t>
            </a:r>
            <a:endParaRPr lang="zh-CN" altLang="en-US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标题 4096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 dirty="0"/>
          </a:p>
        </p:txBody>
      </p:sp>
      <p:sp>
        <p:nvSpPr>
          <p:cNvPr id="40963" name="文本占位符 4096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0964" name="图片 40963" descr="200808211542282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23837"/>
            <a:ext cx="9144000" cy="6865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矩形 40964"/>
          <p:cNvSpPr/>
          <p:nvPr/>
        </p:nvSpPr>
        <p:spPr>
          <a:xfrm>
            <a:off x="1371600" y="2438400"/>
            <a:ext cx="6858000" cy="1371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en-US" altLang="zh-CN" sz="3600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</a:t>
            </a:r>
            <a:r>
              <a:rPr lang="zh-CN" altLang="en-US" sz="3600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组：请静心观看，</a:t>
            </a:r>
            <a:r>
              <a:rPr lang="zh-CN" altLang="en-US" sz="3600" dirty="0" smtClean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并留意你</a:t>
            </a:r>
            <a:r>
              <a:rPr lang="zh-CN" altLang="en-US" sz="3600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的第一感受</a:t>
            </a:r>
            <a:r>
              <a:rPr lang="zh-CN" altLang="en-US" sz="3600" dirty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600" dirty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>
          <a:xfrm>
            <a:off x="3707904" y="745493"/>
            <a:ext cx="1907081" cy="288446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97" t="21138" r="2442"/>
          <a:stretch>
            <a:fillRect/>
          </a:stretch>
        </p:blipFill>
        <p:spPr>
          <a:xfrm>
            <a:off x="6588224" y="721903"/>
            <a:ext cx="2725616" cy="379180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1" t="50366"/>
          <a:stretch>
            <a:fillRect/>
          </a:stretch>
        </p:blipFill>
        <p:spPr>
          <a:xfrm>
            <a:off x="-94575" y="3653544"/>
            <a:ext cx="4412550" cy="31981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>
          <a:xfrm>
            <a:off x="-94575" y="721903"/>
            <a:ext cx="1939747" cy="297629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>
          <a:xfrm>
            <a:off x="1824920" y="745493"/>
            <a:ext cx="1954992" cy="290805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" t="50084"/>
          <a:stretch>
            <a:fillRect/>
          </a:stretch>
        </p:blipFill>
        <p:spPr>
          <a:xfrm>
            <a:off x="4317974" y="3629953"/>
            <a:ext cx="4826025" cy="322804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51" t="101" r="2104" b="330"/>
          <a:stretch>
            <a:fillRect/>
          </a:stretch>
        </p:blipFill>
        <p:spPr>
          <a:xfrm>
            <a:off x="5451122" y="745493"/>
            <a:ext cx="1770860" cy="2825176"/>
          </a:xfrm>
          <a:prstGeom prst="rect">
            <a:avLst/>
          </a:prstGeom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 26625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 dirty="0"/>
          </a:p>
        </p:txBody>
      </p:sp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26628" name="图片 26627" descr="200808211542282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7937"/>
            <a:ext cx="9144000" cy="6865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矩形 26628"/>
          <p:cNvSpPr/>
          <p:nvPr/>
        </p:nvSpPr>
        <p:spPr>
          <a:xfrm>
            <a:off x="1447800" y="2209800"/>
            <a:ext cx="6400800" cy="1905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78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你有什么感受？</a:t>
            </a:r>
            <a:endParaRPr lang="zh-CN" altLang="en-US" sz="3600"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78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14341"/>
          <p:cNvSpPr txBox="1"/>
          <p:nvPr/>
        </p:nvSpPr>
        <p:spPr>
          <a:xfrm>
            <a:off x="1115616" y="5085184"/>
            <a:ext cx="7219950" cy="12311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★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按照</a:t>
            </a:r>
            <a:r>
              <a:rPr lang="zh-CN" altLang="en-US" sz="2800" u="sng" dirty="0">
                <a:latin typeface="隶书" panose="02010509060101010101" pitchFamily="49" charset="-122"/>
                <a:ea typeface="隶书" panose="02010509060101010101" pitchFamily="49" charset="-122"/>
              </a:rPr>
              <a:t>愉悦度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0-10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代表非常不愉快到非常愉快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r>
              <a:rPr lang="zh-CN" altLang="en-US" sz="2800" u="sng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吸引力</a:t>
            </a:r>
            <a:r>
              <a:rPr lang="zh-CN" altLang="en-US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0-10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代表没有魅力到非常有魅力），</a:t>
            </a:r>
            <a:r>
              <a:rPr lang="zh-CN" altLang="zh-CN" sz="2800" u="sng" dirty="0">
                <a:latin typeface="隶书" panose="02010509060101010101" pitchFamily="49" charset="-122"/>
                <a:ea typeface="隶书" panose="02010509060101010101" pitchFamily="49" charset="-122"/>
              </a:rPr>
              <a:t>距离感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0-10</a:t>
            </a:r>
            <a:r>
              <a:rPr lang="zh-CN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代表难以接近到感到很亲近</a:t>
            </a:r>
            <a:r>
              <a:rPr lang="zh-CN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zh-CN" altLang="en-US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给自己的感受评分，把分数写在课堂体验本上。</a:t>
            </a:r>
            <a:endParaRPr lang="zh-CN" altLang="en-US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WPS 演示</Application>
  <PresentationFormat>全屏显示(4:3)</PresentationFormat>
  <Paragraphs>16</Paragraphs>
  <Slides>8</Slides>
  <Notes>8</Notes>
  <HiddenSlides>0</HiddenSlides>
  <MMClips>2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2" baseType="lpstr">
      <vt:lpstr>Arial</vt:lpstr>
      <vt:lpstr>宋体</vt:lpstr>
      <vt:lpstr>Wingdings</vt:lpstr>
      <vt:lpstr>幼圆</vt:lpstr>
      <vt:lpstr>华文新魏</vt:lpstr>
      <vt:lpstr>方正粗宋简体</vt:lpstr>
      <vt:lpstr>方正姚体</vt:lpstr>
      <vt:lpstr>黑体</vt:lpstr>
      <vt:lpstr>隶书</vt:lpstr>
      <vt:lpstr>Calibri</vt:lpstr>
      <vt:lpstr>微软雅黑</vt:lpstr>
      <vt:lpstr>Arial Unicode MS</vt:lpstr>
      <vt:lpstr>华文琥珀</vt:lpstr>
      <vt:lpstr>Office 主题</vt:lpstr>
      <vt:lpstr>PowerPoint 演示文稿</vt:lpstr>
      <vt:lpstr>集体抽签：你所抽到的学号就是你要化身天使去守护的人。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Yan</cp:lastModifiedBy>
  <cp:revision>65</cp:revision>
  <dcterms:created xsi:type="dcterms:W3CDTF">2017-10-09T07:04:00Z</dcterms:created>
  <dcterms:modified xsi:type="dcterms:W3CDTF">2019-01-22T00:28:45Z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