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2"/>
  </p:sldMasterIdLst>
  <p:notesMasterIdLst>
    <p:notesMasterId r:id="rId23"/>
  </p:notesMasterIdLst>
  <p:handoutMasterIdLst>
    <p:handoutMasterId r:id="rId24"/>
  </p:handoutMasterIdLst>
  <p:sldIdLst>
    <p:sldId id="631" r:id="rId3"/>
    <p:sldId id="633" r:id="rId4"/>
    <p:sldId id="632" r:id="rId5"/>
    <p:sldId id="634" r:id="rId6"/>
    <p:sldId id="635" r:id="rId7"/>
    <p:sldId id="636" r:id="rId8"/>
    <p:sldId id="637" r:id="rId9"/>
    <p:sldId id="638" r:id="rId10"/>
    <p:sldId id="613" r:id="rId11"/>
    <p:sldId id="639" r:id="rId12"/>
    <p:sldId id="619" r:id="rId13"/>
    <p:sldId id="640" r:id="rId14"/>
    <p:sldId id="642" r:id="rId15"/>
    <p:sldId id="643" r:id="rId16"/>
    <p:sldId id="644" r:id="rId17"/>
    <p:sldId id="645" r:id="rId18"/>
    <p:sldId id="646" r:id="rId19"/>
    <p:sldId id="647" r:id="rId20"/>
    <p:sldId id="648" r:id="rId21"/>
    <p:sldId id="630" r:id="rId2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1">
          <p15:clr>
            <a:srgbClr val="A4A3A4"/>
          </p15:clr>
        </p15:guide>
        <p15:guide id="2" pos="291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FFCC"/>
    <a:srgbClr val="FFFF66"/>
    <a:srgbClr val="FFFFCC"/>
    <a:srgbClr val="CCECFF"/>
    <a:srgbClr val="CCFFFF"/>
    <a:srgbClr val="CCCCFF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 varScale="1">
        <p:scale>
          <a:sx n="80" d="100"/>
          <a:sy n="80" d="100"/>
        </p:scale>
        <p:origin x="1522" y="67"/>
      </p:cViewPr>
      <p:guideLst>
        <p:guide orient="horz" pos="2141"/>
        <p:guide pos="291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2020/11/23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5014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endParaRPr kumimoji="0" lang="zh-CN" altLang="en-US" sz="26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日期占位符 3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4"/>
          <p:cNvSpPr>
            <a:spLocks noGrp="1" noChangeArrowheads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endParaRPr kumimoji="0" lang="zh-CN" altLang="en-US" sz="26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日期占位符 3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4"/>
          <p:cNvSpPr>
            <a:spLocks noGrp="1" noChangeArrowheads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052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053" name="Picture 10" descr="英语周报标志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4 Writing</a:t>
            </a:r>
          </a:p>
        </p:txBody>
      </p:sp>
      <p:sp>
        <p:nvSpPr>
          <p:cNvPr id="2055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2056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052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053" name="Picture 10" descr="英语周报标志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4 Writing</a:t>
            </a:r>
          </a:p>
        </p:txBody>
      </p:sp>
      <p:sp>
        <p:nvSpPr>
          <p:cNvPr id="2055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2056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gdau://e55bc49af2ed389d33e86ef6764f6a16/uk_pron/m/mil/milit/military__gb_1.mp3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5" y="1105535"/>
            <a:ext cx="9130665" cy="5755640"/>
          </a:xfrm>
          <a:prstGeom prst="rect">
            <a:avLst/>
          </a:prstGeom>
        </p:spPr>
      </p:pic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151130" y="349885"/>
            <a:ext cx="8386445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4 	Seasons </a:t>
            </a:r>
          </a:p>
        </p:txBody>
      </p:sp>
      <p:sp>
        <p:nvSpPr>
          <p:cNvPr id="6" name="矩形 5"/>
          <p:cNvSpPr/>
          <p:nvPr/>
        </p:nvSpPr>
        <p:spPr>
          <a:xfrm>
            <a:off x="1943166" y="1922187"/>
            <a:ext cx="5257662" cy="1685310"/>
          </a:xfrm>
          <a:prstGeom prst="rect">
            <a:avLst/>
          </a:prstGeom>
          <a:noFill/>
        </p:spPr>
        <p:txBody>
          <a:bodyPr spcFirstLastPara="1" wrap="none" numCol="1">
            <a:prstTxWarp prst="textArchUp">
              <a:avLst>
                <a:gd name="adj" fmla="val 10530036"/>
              </a:avLst>
            </a:prstTxWarp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8000" b="1" i="0" u="none" strike="noStrike" kern="1200" cap="none" spc="0" normalizeH="0" baseline="0" noProof="0" dirty="0">
                <a:ln w="50800"/>
                <a:solidFill>
                  <a:srgbClr val="0000FF"/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Writing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/>
          <p:nvPr/>
        </p:nvSpPr>
        <p:spPr>
          <a:xfrm>
            <a:off x="2123728" y="149190"/>
            <a:ext cx="5334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the Dragon Boat Festival</a:t>
            </a:r>
          </a:p>
        </p:txBody>
      </p:sp>
      <p:pic>
        <p:nvPicPr>
          <p:cNvPr id="8195" name="Picture 3" descr="26_130~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1022247"/>
            <a:ext cx="6858000" cy="353236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A438BBAC-CB60-421F-8294-4EE37963D226}"/>
              </a:ext>
            </a:extLst>
          </p:cNvPr>
          <p:cNvSpPr txBox="1"/>
          <p:nvPr/>
        </p:nvSpPr>
        <p:spPr>
          <a:xfrm>
            <a:off x="827584" y="4844100"/>
            <a:ext cx="5334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in summer</a:t>
            </a: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8A323000-F34D-48F7-820B-6688616D755E}"/>
              </a:ext>
            </a:extLst>
          </p:cNvPr>
          <p:cNvSpPr txBox="1"/>
          <p:nvPr/>
        </p:nvSpPr>
        <p:spPr>
          <a:xfrm>
            <a:off x="827584" y="5543970"/>
            <a:ext cx="7848872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Activities: It’s exciting to eat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zongzi.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          and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watch the dragon boat race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/>
          <p:nvPr/>
        </p:nvSpPr>
        <p:spPr>
          <a:xfrm>
            <a:off x="418994" y="5085327"/>
            <a:ext cx="2833404" cy="5847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Children's Day</a:t>
            </a:r>
          </a:p>
        </p:txBody>
      </p:sp>
      <p:sp>
        <p:nvSpPr>
          <p:cNvPr id="7171" name="Rectangle 3"/>
          <p:cNvSpPr/>
          <p:nvPr/>
        </p:nvSpPr>
        <p:spPr>
          <a:xfrm>
            <a:off x="1835696" y="413067"/>
            <a:ext cx="68707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2800" b="1" noProof="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</a:rPr>
              <a:t>Talk about four seasons and festivals</a:t>
            </a:r>
          </a:p>
        </p:txBody>
      </p:sp>
      <p:pic>
        <p:nvPicPr>
          <p:cNvPr id="7172" name="Picture 4" descr="QQ截图201406261746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052737"/>
            <a:ext cx="6569075" cy="3600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 Box 2">
            <a:extLst>
              <a:ext uri="{FF2B5EF4-FFF2-40B4-BE49-F238E27FC236}">
                <a16:creationId xmlns:a16="http://schemas.microsoft.com/office/drawing/2014/main" id="{C35B89DE-E65C-44D6-8FC0-E53A4609847B}"/>
              </a:ext>
            </a:extLst>
          </p:cNvPr>
          <p:cNvSpPr txBox="1"/>
          <p:nvPr/>
        </p:nvSpPr>
        <p:spPr>
          <a:xfrm>
            <a:off x="4204888" y="5085326"/>
            <a:ext cx="2132315" cy="5847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in Summer</a:t>
            </a: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909D5854-BED8-43EC-BA93-8D1C7A0AB255}"/>
              </a:ext>
            </a:extLst>
          </p:cNvPr>
          <p:cNvSpPr txBox="1"/>
          <p:nvPr/>
        </p:nvSpPr>
        <p:spPr>
          <a:xfrm>
            <a:off x="337490" y="5769890"/>
            <a:ext cx="7791044" cy="5847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Receive presents from </a:t>
            </a:r>
            <a:r>
              <a:rPr lang="en-US" altLang="zh-CN" sz="3200" b="1" dirty="0">
                <a:latin typeface="Times New Roman" panose="02020603050405020304" pitchFamily="18" charset="0"/>
              </a:rPr>
              <a:t>parents and teachers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/>
          <p:nvPr/>
        </p:nvSpPr>
        <p:spPr>
          <a:xfrm>
            <a:off x="2411760" y="4085341"/>
            <a:ext cx="55181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the Mid-Autumn Festival</a:t>
            </a:r>
          </a:p>
        </p:txBody>
      </p:sp>
      <p:pic>
        <p:nvPicPr>
          <p:cNvPr id="9219" name="Picture 3" descr="QQ截图201406261753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908050"/>
            <a:ext cx="5942360" cy="302500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8A9E968C-E8D1-4AB2-9988-5A12A58EC355}"/>
              </a:ext>
            </a:extLst>
          </p:cNvPr>
          <p:cNvSpPr txBox="1"/>
          <p:nvPr/>
        </p:nvSpPr>
        <p:spPr>
          <a:xfrm>
            <a:off x="2335833" y="4529408"/>
            <a:ext cx="55181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in autumn</a:t>
            </a: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CE81196A-6D9C-4257-974D-9E73E9DA195A}"/>
              </a:ext>
            </a:extLst>
          </p:cNvPr>
          <p:cNvSpPr txBox="1"/>
          <p:nvPr/>
        </p:nvSpPr>
        <p:spPr>
          <a:xfrm>
            <a:off x="827584" y="5288340"/>
            <a:ext cx="7848872" cy="15696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Activities: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eat mooncakes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Family members get together and celebrate the festival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188640"/>
            <a:ext cx="5903912" cy="4829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Text Box 3"/>
          <p:cNvSpPr txBox="1"/>
          <p:nvPr/>
        </p:nvSpPr>
        <p:spPr>
          <a:xfrm>
            <a:off x="369922" y="4822398"/>
            <a:ext cx="26396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Teachers' Day</a:t>
            </a: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C3E5A4D7-FFB5-4554-8927-6C031C2244F3}"/>
              </a:ext>
            </a:extLst>
          </p:cNvPr>
          <p:cNvSpPr txBox="1"/>
          <p:nvPr/>
        </p:nvSpPr>
        <p:spPr>
          <a:xfrm>
            <a:off x="4210050" y="4797152"/>
            <a:ext cx="2040943" cy="5847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In autumn</a:t>
            </a:r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FF2CDF34-AA3A-4C6D-B624-0FF866E2F93C}"/>
              </a:ext>
            </a:extLst>
          </p:cNvPr>
          <p:cNvSpPr txBox="1"/>
          <p:nvPr/>
        </p:nvSpPr>
        <p:spPr>
          <a:xfrm>
            <a:off x="556228" y="5592142"/>
            <a:ext cx="8552275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Send cards to our teachers and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express our thanks to </a:t>
            </a:r>
            <a:r>
              <a:rPr lang="en-US" altLang="zh-CN" sz="3200" b="1" dirty="0">
                <a:latin typeface="Times New Roman" panose="02020603050405020304" pitchFamily="18" charset="0"/>
              </a:rPr>
              <a:t>them; behave well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5073812_123312232000_2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-34677"/>
            <a:ext cx="8382000" cy="4051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Text Box 3"/>
          <p:cNvSpPr txBox="1"/>
          <p:nvPr/>
        </p:nvSpPr>
        <p:spPr>
          <a:xfrm>
            <a:off x="1403648" y="4293096"/>
            <a:ext cx="24745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National Day</a:t>
            </a: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FDD46C0E-03BE-4F57-87F2-CF93E12AA993}"/>
              </a:ext>
            </a:extLst>
          </p:cNvPr>
          <p:cNvSpPr txBox="1"/>
          <p:nvPr/>
        </p:nvSpPr>
        <p:spPr>
          <a:xfrm>
            <a:off x="4211960" y="4293096"/>
            <a:ext cx="2040943" cy="5847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In autumn</a:t>
            </a:r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C83B396C-81DB-44BC-B6C0-23665BE89E28}"/>
              </a:ext>
            </a:extLst>
          </p:cNvPr>
          <p:cNvSpPr txBox="1"/>
          <p:nvPr/>
        </p:nvSpPr>
        <p:spPr>
          <a:xfrm>
            <a:off x="1187624" y="5013176"/>
            <a:ext cx="7601568" cy="15696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Watch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military parade  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观看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阅兵仪式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 military    </a:t>
            </a:r>
            <a:r>
              <a:rPr lang="en-US" altLang="zh-CN" sz="3200" dirty="0"/>
              <a:t>/ˈ</a:t>
            </a:r>
            <a:r>
              <a:rPr lang="en-US" altLang="zh-CN" sz="3200" dirty="0" err="1"/>
              <a:t>mɪlətri</a:t>
            </a:r>
            <a:r>
              <a:rPr lang="en-US" altLang="zh-CN" sz="3200" dirty="0"/>
              <a:t>/</a:t>
            </a:r>
            <a:r>
              <a:rPr lang="en-US" altLang="zh-CN" sz="3200" dirty="0">
                <a:hlinkClick r:id="rId3" tooltip=" pronunciation English"/>
              </a:rPr>
              <a:t> </a:t>
            </a:r>
            <a:r>
              <a:rPr lang="zh-CN" altLang="en-US" sz="3200" dirty="0"/>
              <a:t>军队的</a:t>
            </a:r>
            <a:endParaRPr lang="en-US" altLang="zh-CN" sz="3200" dirty="0"/>
          </a:p>
          <a:p>
            <a:r>
              <a:rPr lang="en-US" altLang="zh-CN" sz="3200" dirty="0"/>
              <a:t> </a:t>
            </a:r>
            <a:r>
              <a:rPr lang="en-US" altLang="zh-CN" sz="3200" b="1" dirty="0">
                <a:latin typeface="Times New Roman" panose="02020603050405020304" pitchFamily="18" charset="0"/>
              </a:rPr>
              <a:t>parade </a:t>
            </a:r>
            <a:r>
              <a:rPr lang="en-US" altLang="zh-CN" sz="3200" dirty="0"/>
              <a:t>/</a:t>
            </a:r>
            <a:r>
              <a:rPr lang="en-US" altLang="zh-CN" sz="3200" dirty="0" err="1"/>
              <a:t>pəˈreɪd</a:t>
            </a:r>
            <a:r>
              <a:rPr lang="en-US" altLang="zh-CN" sz="3200" dirty="0"/>
              <a:t>/</a:t>
            </a:r>
            <a:r>
              <a:rPr lang="zh-CN" altLang="en-US" sz="3200" dirty="0"/>
              <a:t>游行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/>
          <p:nvPr/>
        </p:nvSpPr>
        <p:spPr>
          <a:xfrm>
            <a:off x="716632" y="4509120"/>
            <a:ext cx="198882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Christmas</a:t>
            </a:r>
          </a:p>
        </p:txBody>
      </p:sp>
      <p:pic>
        <p:nvPicPr>
          <p:cNvPr id="12291" name="Picture 3" descr="QQ截图2014062617500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787" y="-13345"/>
            <a:ext cx="7718425" cy="4456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22E4953D-D9FE-4AD0-8AF1-A0069F5B715F}"/>
              </a:ext>
            </a:extLst>
          </p:cNvPr>
          <p:cNvSpPr txBox="1"/>
          <p:nvPr/>
        </p:nvSpPr>
        <p:spPr>
          <a:xfrm>
            <a:off x="3923928" y="4523184"/>
            <a:ext cx="1814920" cy="5847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In winter</a:t>
            </a: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3361DFA4-D340-45D5-A3DF-5709DBD1DF0F}"/>
              </a:ext>
            </a:extLst>
          </p:cNvPr>
          <p:cNvSpPr txBox="1"/>
          <p:nvPr/>
        </p:nvSpPr>
        <p:spPr>
          <a:xfrm>
            <a:off x="712787" y="5126171"/>
            <a:ext cx="8008474" cy="15696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Decorate Christmas trees, have a big dinner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Receive presents from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Santa Claus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圣诞老人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                          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Father Christmas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86E26F~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188640"/>
            <a:ext cx="6276975" cy="477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Text Box 3"/>
          <p:cNvSpPr txBox="1"/>
          <p:nvPr/>
        </p:nvSpPr>
        <p:spPr>
          <a:xfrm>
            <a:off x="251520" y="5101438"/>
            <a:ext cx="345694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the Spring Festival</a:t>
            </a: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14B59CEE-1585-43B0-AA69-75AAB5299348}"/>
              </a:ext>
            </a:extLst>
          </p:cNvPr>
          <p:cNvSpPr txBox="1"/>
          <p:nvPr/>
        </p:nvSpPr>
        <p:spPr>
          <a:xfrm>
            <a:off x="4572744" y="5101438"/>
            <a:ext cx="1814920" cy="5847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In winter</a:t>
            </a:r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F1EADF24-1254-498B-AD83-6E3635D012DE}"/>
              </a:ext>
            </a:extLst>
          </p:cNvPr>
          <p:cNvSpPr txBox="1"/>
          <p:nvPr/>
        </p:nvSpPr>
        <p:spPr>
          <a:xfrm>
            <a:off x="247378" y="5685003"/>
            <a:ext cx="6836680" cy="107721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get red packets/lucky money from our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parents and relatives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/>
          </p:cNvSpPr>
          <p:nvPr>
            <p:ph idx="1"/>
          </p:nvPr>
        </p:nvSpPr>
        <p:spPr>
          <a:xfrm>
            <a:off x="173990" y="1236980"/>
            <a:ext cx="7008495" cy="4525010"/>
          </a:xfrm>
        </p:spPr>
        <p:txBody>
          <a:bodyPr vert="horz" wrap="square" lIns="91440" tIns="45720" rIns="91440" bIns="45720" anchor="t">
            <a:spAutoFit/>
          </a:bodyPr>
          <a:lstStyle/>
          <a:p>
            <a:pPr eaLnBrk="1" hangingPunct="1">
              <a:lnSpc>
                <a:spcPct val="130000"/>
              </a:lnSpc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grandparent 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n. </a:t>
            </a:r>
            <a:r>
              <a:rPr 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祖父（母）；外祖父（母）</a:t>
            </a: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usually plural</a:t>
            </a: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（外）祖父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____________</a:t>
            </a:r>
          </a:p>
          <a:p>
            <a:pPr eaLnBrk="1" hangingPunct="1">
              <a:lnSpc>
                <a:spcPct val="130000"/>
              </a:lnSpc>
              <a:buNone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（外）祖母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______________</a:t>
            </a:r>
          </a:p>
          <a:p>
            <a:pPr eaLnBrk="1" hangingPunct="1">
              <a:lnSpc>
                <a:spcPct val="130000"/>
              </a:lnSpc>
              <a:buNone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（外）孙子；（外）孙女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_____________</a:t>
            </a:r>
          </a:p>
          <a:p>
            <a:pPr eaLnBrk="1" hangingPunct="1">
              <a:lnSpc>
                <a:spcPct val="130000"/>
              </a:lnSpc>
              <a:buNone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（外）孙子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__________</a:t>
            </a:r>
          </a:p>
          <a:p>
            <a:pPr eaLnBrk="1" hangingPunct="1">
              <a:lnSpc>
                <a:spcPct val="130000"/>
              </a:lnSpc>
              <a:buNone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（外）孙女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___________</a:t>
            </a:r>
          </a:p>
        </p:txBody>
      </p:sp>
      <p:sp>
        <p:nvSpPr>
          <p:cNvPr id="5" name="Rectangle 2"/>
          <p:cNvSpPr txBox="1"/>
          <p:nvPr/>
        </p:nvSpPr>
        <p:spPr>
          <a:xfrm>
            <a:off x="2883535" y="591820"/>
            <a:ext cx="318198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zh-CN" sz="3600" b="1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Notes </a:t>
            </a:r>
            <a:r>
              <a:rPr kumimoji="0" lang="en-US" altLang="zh-CN" sz="3600" b="1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(Writing)</a:t>
            </a:r>
            <a:r>
              <a:rPr kumimoji="0" lang="zh-CN" altLang="zh-CN" sz="3600" b="1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kumimoji="0" lang="en-US" altLang="zh-CN" sz="3600" b="1" cap="none" spc="0" normalizeH="0" baseline="0" noProof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" name="图片 1" descr="095801ubb4f9v7tro4bv7j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0865" y="3794125"/>
            <a:ext cx="2713355" cy="2713355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A11B7A0-75EE-467B-93BB-9F06BE4F78CD}"/>
              </a:ext>
            </a:extLst>
          </p:cNvPr>
          <p:cNvSpPr txBox="1"/>
          <p:nvPr/>
        </p:nvSpPr>
        <p:spPr>
          <a:xfrm>
            <a:off x="2183765" y="2479100"/>
            <a:ext cx="45815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grandfather</a:t>
            </a:r>
            <a:endParaRPr lang="zh-CN" altLang="en-US" sz="32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AA5D08F-1CCD-4BDD-B967-0D0D0FAFE52C}"/>
              </a:ext>
            </a:extLst>
          </p:cNvPr>
          <p:cNvSpPr txBox="1"/>
          <p:nvPr/>
        </p:nvSpPr>
        <p:spPr>
          <a:xfrm>
            <a:off x="2123728" y="3124260"/>
            <a:ext cx="45815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grandmother</a:t>
            </a:r>
            <a:endParaRPr lang="zh-CN" altLang="en-US" sz="32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46D92E1-896C-4C7D-85BC-36DB359C5153}"/>
              </a:ext>
            </a:extLst>
          </p:cNvPr>
          <p:cNvSpPr txBox="1"/>
          <p:nvPr/>
        </p:nvSpPr>
        <p:spPr>
          <a:xfrm>
            <a:off x="4211960" y="3750945"/>
            <a:ext cx="45815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sym typeface="+mn-ea"/>
              </a:rPr>
              <a:t>grandchild</a:t>
            </a:r>
            <a:endParaRPr lang="zh-CN" altLang="en-US" sz="3200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74B2C4B-3673-4AC3-949B-8A991FB10CDF}"/>
              </a:ext>
            </a:extLst>
          </p:cNvPr>
          <p:cNvSpPr txBox="1"/>
          <p:nvPr/>
        </p:nvSpPr>
        <p:spPr>
          <a:xfrm>
            <a:off x="2123728" y="4416077"/>
            <a:ext cx="45815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grandson</a:t>
            </a:r>
            <a:endParaRPr lang="zh-CN" altLang="en-US" sz="3200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422A7DA-7177-4810-8BEF-1FFA8726D6BA}"/>
              </a:ext>
            </a:extLst>
          </p:cNvPr>
          <p:cNvSpPr txBox="1"/>
          <p:nvPr/>
        </p:nvSpPr>
        <p:spPr>
          <a:xfrm>
            <a:off x="1961515" y="5022790"/>
            <a:ext cx="45815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granddaughter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/>
          </p:cNvSpPr>
          <p:nvPr>
            <p:ph idx="1"/>
          </p:nvPr>
        </p:nvSpPr>
        <p:spPr>
          <a:xfrm>
            <a:off x="515620" y="814070"/>
            <a:ext cx="7008495" cy="5170805"/>
          </a:xfrm>
        </p:spPr>
        <p:txBody>
          <a:bodyPr vert="horz" wrap="square" lIns="91440" tIns="45720" rIns="91440" bIns="45720" anchor="t">
            <a:spAutoFit/>
          </a:bodyPr>
          <a:lstStyle/>
          <a:p>
            <a:pPr eaLnBrk="1" hangingPunct="1">
              <a:lnSpc>
                <a:spcPct val="13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1. red packet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红包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		</a:t>
            </a:r>
          </a:p>
          <a:p>
            <a:pPr eaLnBrk="1" hangingPunct="1">
              <a:lnSpc>
                <a:spcPct val="130000"/>
              </a:lnSpc>
              <a:buNone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也可以翻译为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red envelope/ lucky money</a:t>
            </a: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2. go  swimming	</a:t>
            </a: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go+V-ing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形式，表示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去做某事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”</a:t>
            </a:r>
          </a:p>
          <a:p>
            <a:pPr eaLnBrk="1" hangingPunct="1">
              <a:lnSpc>
                <a:spcPct val="130000"/>
              </a:lnSpc>
              <a:buNone/>
            </a:pPr>
            <a:r>
              <a:rPr lang="zh-CN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去骑车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________		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去钓鱼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__________</a:t>
            </a: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3. have a picnic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去野餐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		</a:t>
            </a: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=go on a picnic                  </a:t>
            </a: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4. fly kites 		         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pic>
        <p:nvPicPr>
          <p:cNvPr id="2" name="图片 1" descr="t01263fb827f2a0e4b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8230" y="4634230"/>
            <a:ext cx="2505710" cy="1891665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89548834-B964-481C-A656-84CA2DF7FC5B}"/>
              </a:ext>
            </a:extLst>
          </p:cNvPr>
          <p:cNvSpPr txBox="1"/>
          <p:nvPr/>
        </p:nvSpPr>
        <p:spPr>
          <a:xfrm>
            <a:off x="1632858" y="3284984"/>
            <a:ext cx="45815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</a:rPr>
              <a:t>go cycling </a:t>
            </a:r>
            <a:endParaRPr lang="zh-CN" altLang="en-US" sz="32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42AA6F5-00AF-4E01-8071-F415298D9283}"/>
              </a:ext>
            </a:extLst>
          </p:cNvPr>
          <p:cNvSpPr txBox="1"/>
          <p:nvPr/>
        </p:nvSpPr>
        <p:spPr>
          <a:xfrm>
            <a:off x="5508104" y="3257005"/>
            <a:ext cx="45815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</a:rPr>
              <a:t>go fishing 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387" name="TextBox 4"/>
          <p:cNvSpPr txBox="1"/>
          <p:nvPr/>
        </p:nvSpPr>
        <p:spPr>
          <a:xfrm>
            <a:off x="1763713" y="3414713"/>
            <a:ext cx="56737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37158" y="-110033"/>
            <a:ext cx="8243888" cy="495300"/>
          </a:xfr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 Mandy has written about her favourite season, winter.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2954" y="383779"/>
            <a:ext cx="7775575" cy="4392613"/>
          </a:xfrm>
        </p:spPr>
        <p:txBody>
          <a:bodyPr vert="horz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My favourite season is winter.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Winter is very cold and sometimes snowy. It is 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interesting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to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m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ake snowmen in winter.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algn="just">
              <a:lnSpc>
                <a:spcPct val="110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The Spring Festival is in winer and it is my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favourite holiday. </a:t>
            </a:r>
          </a:p>
          <a:p>
            <a:pPr algn="just">
              <a:lnSpc>
                <a:spcPct val="110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I visit my grandparents and eat lots of nice food. </a:t>
            </a:r>
          </a:p>
          <a:p>
            <a:pPr algn="just">
              <a:lnSpc>
                <a:spcPct val="110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It is exciting to get red packets during the Spring Festival.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Is there a festival or holiday in this season?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is it?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does she eat at this festival or holiday?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does she think of this festival?</a:t>
            </a: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 panose="05020102010507070707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</a:t>
            </a:r>
          </a:p>
        </p:txBody>
      </p:sp>
      <p:sp>
        <p:nvSpPr>
          <p:cNvPr id="2" name="矩形 1"/>
          <p:cNvSpPr/>
          <p:nvPr/>
        </p:nvSpPr>
        <p:spPr>
          <a:xfrm>
            <a:off x="7147620" y="1484784"/>
            <a:ext cx="175895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p53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内容占位符 2"/>
          <p:cNvSpPr>
            <a:spLocks noGrp="1"/>
          </p:cNvSpPr>
          <p:nvPr>
            <p:ph idx="1"/>
          </p:nvPr>
        </p:nvSpPr>
        <p:spPr>
          <a:xfrm>
            <a:off x="468313" y="2349500"/>
            <a:ext cx="8075612" cy="2933065"/>
          </a:xfrm>
          <a:gradFill rotWithShape="1">
            <a:gsLst>
              <a:gs pos="0">
                <a:srgbClr val="FFFF80">
                  <a:alpha val="100000"/>
                </a:srgbClr>
              </a:gs>
              <a:gs pos="50000">
                <a:srgbClr val="FFFFB3">
                  <a:alpha val="100000"/>
                </a:srgbClr>
              </a:gs>
              <a:gs pos="100000">
                <a:srgbClr val="FFFFDA">
                  <a:alpha val="100000"/>
                </a:srgbClr>
              </a:gs>
            </a:gsLst>
            <a:lin ang="5400000" scaled="1"/>
            <a:tileRect/>
          </a:gradFill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☆warm/ hot/ cool/ cold/ wet/ rainy/ windy/ cloudy/ sunny/ snowy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☆exciting/ </a:t>
            </a:r>
            <a:r>
              <a:rPr lang="zh-CN" altLang="en-US" sz="2800" dirty="0">
                <a:latin typeface="Times New Roman" panose="02020603050405020304" pitchFamily="18" charset="0"/>
              </a:rPr>
              <a:t>nice</a:t>
            </a:r>
            <a:r>
              <a:rPr lang="en-US" altLang="zh-CN" sz="2800" dirty="0">
                <a:latin typeface="Times New Roman" panose="02020603050405020304" pitchFamily="18" charset="0"/>
              </a:rPr>
              <a:t>/ interesting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☆plant trees/ fly kites/ go swimming/ have a picnic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☆the Mid-Autumn Festival/ the Dragon Boat Festival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95288" y="1052513"/>
            <a:ext cx="8424863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2800" b="1" i="1" kern="1200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 Write a short passage about your favourite season. Follow the example in A.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eps85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1545" y="4017645"/>
            <a:ext cx="2987675" cy="2705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Rectangle 2"/>
          <p:cNvSpPr>
            <a:spLocks noGrp="1"/>
          </p:cNvSpPr>
          <p:nvPr>
            <p:ph type="title"/>
          </p:nvPr>
        </p:nvSpPr>
        <p:spPr>
          <a:xfrm>
            <a:off x="427038" y="919163"/>
            <a:ext cx="6767512" cy="725487"/>
          </a:xfrm>
        </p:spPr>
        <p:txBody>
          <a:bodyPr vert="horz" wrap="square" lIns="0" rIns="0" bIns="0" anchor="b"/>
          <a:lstStyle/>
          <a:p>
            <a:r>
              <a:rPr lang="zh-CN" altLang="zh-CN" sz="2800" b="1" i="1" kern="120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Learn to write a passage</a:t>
            </a:r>
          </a:p>
        </p:txBody>
      </p:sp>
      <p:sp>
        <p:nvSpPr>
          <p:cNvPr id="17412" name="Rectangle 3"/>
          <p:cNvSpPr>
            <a:spLocks noGrp="1"/>
          </p:cNvSpPr>
          <p:nvPr>
            <p:ph type="body"/>
          </p:nvPr>
        </p:nvSpPr>
        <p:spPr>
          <a:xfrm>
            <a:off x="323850" y="1773238"/>
            <a:ext cx="8002588" cy="1922145"/>
          </a:xfrm>
        </p:spPr>
        <p:txBody>
          <a:bodyPr vert="horz" wrap="square" anchor="t"/>
          <a:lstStyle/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zh-CN" altLang="en-US" sz="2800" dirty="0">
                <a:solidFill>
                  <a:srgbClr val="FF9900"/>
                </a:solidFill>
                <a:latin typeface="Times New Roman" panose="02020603050405020304" pitchFamily="18" charset="0"/>
              </a:rPr>
              <a:t>1.What is your favourite season?</a:t>
            </a:r>
          </a:p>
          <a:p>
            <a:pPr>
              <a:lnSpc>
                <a:spcPct val="125000"/>
              </a:lnSpc>
              <a:spcBef>
                <a:spcPct val="25000"/>
              </a:spcBef>
              <a:buChar char="•"/>
            </a:pPr>
            <a:r>
              <a:rPr lang="zh-CN" altLang="en-US" sz="2800" dirty="0">
                <a:latin typeface="Times New Roman" panose="02020603050405020304" pitchFamily="18" charset="0"/>
              </a:rPr>
              <a:t>My favorite season is ______.</a:t>
            </a:r>
          </a:p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</a:t>
            </a:r>
            <a:r>
              <a:rPr lang="en-US" altLang="zh-CN" sz="2800" dirty="0">
                <a:latin typeface="Times New Roman" panose="02020603050405020304" pitchFamily="18" charset="0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</a:rPr>
              <a:t>spring/summer/autumn/winter)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/>
          </p:cNvSpPr>
          <p:nvPr>
            <p:ph type="body"/>
          </p:nvPr>
        </p:nvSpPr>
        <p:spPr>
          <a:xfrm>
            <a:off x="395288" y="1052513"/>
            <a:ext cx="8424862" cy="2922905"/>
          </a:xfrm>
        </p:spPr>
        <p:txBody>
          <a:bodyPr vert="horz" wrap="square" anchor="t"/>
          <a:lstStyle/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zh-CN" altLang="en-US" sz="3200" dirty="0">
                <a:solidFill>
                  <a:srgbClr val="FF9900"/>
                </a:solidFill>
                <a:latin typeface="Times New Roman" panose="02020603050405020304" pitchFamily="18" charset="0"/>
              </a:rPr>
              <a:t>2.What is the weather like?</a:t>
            </a:r>
          </a:p>
          <a:p>
            <a:pPr>
              <a:lnSpc>
                <a:spcPct val="125000"/>
              </a:lnSpc>
              <a:spcBef>
                <a:spcPct val="25000"/>
              </a:spcBef>
              <a:buChar char="•"/>
            </a:pPr>
            <a:r>
              <a:rPr lang="zh-CN" altLang="en-US" sz="3200" dirty="0">
                <a:latin typeface="Times New Roman" panose="02020603050405020304" pitchFamily="18" charset="0"/>
              </a:rPr>
              <a:t>It is ______ and sometimes ______ (weather).</a:t>
            </a:r>
          </a:p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(w</a:t>
            </a:r>
            <a:r>
              <a:rPr lang="zh-CN" altLang="en-US" sz="3200" dirty="0">
                <a:latin typeface="Times New Roman" panose="02020603050405020304" pitchFamily="18" charset="0"/>
              </a:rPr>
              <a:t>arm/hot/cool/cold/wet/rainy/windy/</a:t>
            </a:r>
          </a:p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zh-CN" altLang="en-US" sz="3200" dirty="0">
                <a:latin typeface="Times New Roman" panose="02020603050405020304" pitchFamily="18" charset="0"/>
              </a:rPr>
              <a:t>cloudy/sunny/snowy...)</a:t>
            </a:r>
          </a:p>
        </p:txBody>
      </p:sp>
      <p:pic>
        <p:nvPicPr>
          <p:cNvPr id="18435" name="Picture 5" descr="QQ截图201507101502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275" y="5229225"/>
            <a:ext cx="7189788" cy="13620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873600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25" y="5002213"/>
            <a:ext cx="2771775" cy="1855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Rectangle 3"/>
          <p:cNvSpPr>
            <a:spLocks noGrp="1"/>
          </p:cNvSpPr>
          <p:nvPr>
            <p:ph type="body"/>
          </p:nvPr>
        </p:nvSpPr>
        <p:spPr>
          <a:xfrm>
            <a:off x="250825" y="981075"/>
            <a:ext cx="8424863" cy="3128010"/>
          </a:xfrm>
        </p:spPr>
        <p:txBody>
          <a:bodyPr vert="horz" wrap="square" anchor="t"/>
          <a:lstStyle/>
          <a:p>
            <a:pPr>
              <a:lnSpc>
                <a:spcPct val="125000"/>
              </a:lnSpc>
              <a:buNone/>
            </a:pPr>
            <a:r>
              <a:rPr lang="zh-CN" altLang="en-US" sz="2800" dirty="0">
                <a:solidFill>
                  <a:srgbClr val="FF9900"/>
                </a:solidFill>
                <a:latin typeface="Times New Roman" panose="02020603050405020304" pitchFamily="18" charset="0"/>
              </a:rPr>
              <a:t>3.What do you do? And how do you feel about it?</a:t>
            </a:r>
          </a:p>
          <a:p>
            <a:pPr>
              <a:lnSpc>
                <a:spcPct val="125000"/>
              </a:lnSpc>
              <a:buChar char="•"/>
            </a:pPr>
            <a:r>
              <a:rPr lang="zh-CN" altLang="en-US" sz="2800" dirty="0">
                <a:latin typeface="Times New Roman" panose="02020603050405020304" pitchFamily="18" charset="0"/>
              </a:rPr>
              <a:t>It is _____</a:t>
            </a:r>
            <a:r>
              <a:rPr lang="en-US" altLang="zh-CN" sz="2800" dirty="0"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</a:rPr>
              <a:t>to</a:t>
            </a:r>
            <a:r>
              <a:rPr lang="en-US" altLang="zh-CN" sz="2800" dirty="0">
                <a:latin typeface="Times New Roman" panose="02020603050405020304" pitchFamily="18" charset="0"/>
              </a:rPr>
              <a:t> _______________(</a:t>
            </a:r>
            <a:r>
              <a:rPr lang="zh-CN" altLang="en-US" sz="2800" dirty="0">
                <a:latin typeface="Times New Roman" panose="02020603050405020304" pitchFamily="18" charset="0"/>
              </a:rPr>
              <a:t>acivity).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(e</a:t>
            </a:r>
            <a:r>
              <a:rPr lang="zh-CN" altLang="en-US" sz="2800" dirty="0">
                <a:latin typeface="Times New Roman" panose="02020603050405020304" pitchFamily="18" charset="0"/>
              </a:rPr>
              <a:t>xciting/</a:t>
            </a:r>
            <a:r>
              <a:rPr lang="en-US" altLang="zh-CN" sz="2800" dirty="0"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</a:rPr>
              <a:t>nice/</a:t>
            </a:r>
            <a:r>
              <a:rPr lang="en-US" altLang="zh-CN" sz="2800" dirty="0"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</a:rPr>
              <a:t>interesting...)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</a:t>
            </a:r>
            <a:r>
              <a:rPr lang="zh-CN" altLang="en-US" sz="2800" dirty="0">
                <a:latin typeface="Times New Roman" panose="02020603050405020304" pitchFamily="18" charset="0"/>
              </a:rPr>
              <a:t>(</a:t>
            </a:r>
            <a:r>
              <a:rPr lang="en-US" altLang="zh-CN" sz="2800" dirty="0">
                <a:latin typeface="Times New Roman" panose="02020603050405020304" pitchFamily="18" charset="0"/>
              </a:rPr>
              <a:t>p</a:t>
            </a:r>
            <a:r>
              <a:rPr lang="zh-CN" altLang="en-US" sz="2800" dirty="0">
                <a:latin typeface="Times New Roman" panose="02020603050405020304" pitchFamily="18" charset="0"/>
              </a:rPr>
              <a:t>lant trees/</a:t>
            </a:r>
            <a:r>
              <a:rPr lang="en-US" altLang="zh-CN" sz="2800" dirty="0"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</a:rPr>
              <a:t>fly kites/</a:t>
            </a:r>
            <a:r>
              <a:rPr lang="en-US" altLang="zh-CN" sz="2800" dirty="0"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</a:rPr>
              <a:t>go swimming/</a:t>
            </a:r>
            <a:r>
              <a:rPr lang="en-US" altLang="zh-CN" sz="2800" dirty="0">
                <a:latin typeface="Times New Roman" panose="02020603050405020304" pitchFamily="18" charset="0"/>
              </a:rPr>
              <a:t>   </a:t>
            </a:r>
          </a:p>
          <a:p>
            <a:pPr>
              <a:lnSpc>
                <a:spcPct val="125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have a picnic…)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QQ截图201507101508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4802188"/>
            <a:ext cx="4500562" cy="20558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Rectangle 3"/>
          <p:cNvSpPr>
            <a:spLocks noGrp="1"/>
          </p:cNvSpPr>
          <p:nvPr>
            <p:ph type="body"/>
          </p:nvPr>
        </p:nvSpPr>
        <p:spPr>
          <a:xfrm>
            <a:off x="323850" y="981075"/>
            <a:ext cx="8229600" cy="2568575"/>
          </a:xfrm>
        </p:spPr>
        <p:txBody>
          <a:bodyPr vert="horz" wrap="square" anchor="t"/>
          <a:lstStyle/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zh-CN" altLang="en-US" sz="2800" dirty="0">
                <a:solidFill>
                  <a:srgbClr val="FF9900"/>
                </a:solidFill>
                <a:latin typeface="Times New Roman" panose="02020603050405020304" pitchFamily="18" charset="0"/>
              </a:rPr>
              <a:t>4.What festival does it have?</a:t>
            </a:r>
          </a:p>
          <a:p>
            <a:pPr>
              <a:lnSpc>
                <a:spcPct val="125000"/>
              </a:lnSpc>
              <a:spcBef>
                <a:spcPct val="25000"/>
              </a:spcBef>
              <a:buChar char="•"/>
            </a:pPr>
            <a:r>
              <a:rPr lang="zh-CN" altLang="en-US" sz="2800" dirty="0">
                <a:latin typeface="Times New Roman" panose="02020603050405020304" pitchFamily="18" charset="0"/>
              </a:rPr>
              <a:t>______(festival) is in ______(season).</a:t>
            </a:r>
          </a:p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(The Mid-Autumn Festival/the Dragon Boat Festival...)</a:t>
            </a:r>
          </a:p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(s</a:t>
            </a:r>
            <a:r>
              <a:rPr lang="zh-CN" altLang="en-US" sz="2800" dirty="0">
                <a:latin typeface="Times New Roman" panose="02020603050405020304" pitchFamily="18" charset="0"/>
              </a:rPr>
              <a:t>pring/summer/autumn/winter)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/>
          </p:cNvSpPr>
          <p:nvPr>
            <p:ph type="body"/>
          </p:nvPr>
        </p:nvSpPr>
        <p:spPr>
          <a:xfrm>
            <a:off x="468313" y="1196975"/>
            <a:ext cx="7940675" cy="2568575"/>
          </a:xfrm>
        </p:spPr>
        <p:txBody>
          <a:bodyPr vert="horz" wrap="square" anchor="t"/>
          <a:lstStyle/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en-US" altLang="zh-CN" sz="2800" dirty="0">
                <a:solidFill>
                  <a:srgbClr val="FF9900"/>
                </a:solidFill>
                <a:latin typeface="Times New Roman" panose="02020603050405020304" pitchFamily="18" charset="0"/>
              </a:rPr>
              <a:t>5</a:t>
            </a:r>
            <a:r>
              <a:rPr lang="zh-CN" altLang="en-US" sz="2800" dirty="0">
                <a:solidFill>
                  <a:srgbClr val="FF9900"/>
                </a:solidFill>
                <a:latin typeface="Times New Roman" panose="02020603050405020304" pitchFamily="18" charset="0"/>
              </a:rPr>
              <a:t>.What do you do at this festival?</a:t>
            </a:r>
          </a:p>
          <a:p>
            <a:pPr>
              <a:lnSpc>
                <a:spcPct val="125000"/>
              </a:lnSpc>
              <a:spcBef>
                <a:spcPct val="25000"/>
              </a:spcBef>
              <a:buChar char="•"/>
            </a:pPr>
            <a:r>
              <a:rPr lang="zh-CN" altLang="en-US" sz="2800" dirty="0">
                <a:latin typeface="Times New Roman" panose="02020603050405020304" pitchFamily="18" charset="0"/>
              </a:rPr>
              <a:t>I _________________________.</a:t>
            </a:r>
          </a:p>
          <a:p>
            <a:pPr>
              <a:lnSpc>
                <a:spcPct val="125000"/>
              </a:lnSpc>
              <a:spcBef>
                <a:spcPct val="25000"/>
              </a:spcBef>
              <a:buChar char="•"/>
            </a:pPr>
            <a:r>
              <a:rPr lang="zh-CN" altLang="en-US" sz="2800" dirty="0">
                <a:latin typeface="Times New Roman" panose="02020603050405020304" pitchFamily="18" charset="0"/>
              </a:rPr>
              <a:t>It is _____ to_________________</a:t>
            </a:r>
          </a:p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(activity).</a:t>
            </a:r>
          </a:p>
        </p:txBody>
      </p:sp>
      <p:pic>
        <p:nvPicPr>
          <p:cNvPr id="21507" name="Picture 5" descr="W0201306075079869066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6688" y="4230688"/>
            <a:ext cx="2627312" cy="26273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/>
          </p:nvPr>
        </p:nvSpPr>
        <p:spPr>
          <a:xfrm>
            <a:off x="395288" y="836613"/>
            <a:ext cx="8229600" cy="725487"/>
          </a:xfrm>
        </p:spPr>
        <p:txBody>
          <a:bodyPr vert="horz" wrap="square" lIns="0" rIns="0" bIns="0" anchor="b"/>
          <a:lstStyle/>
          <a:p>
            <a:r>
              <a:rPr lang="zh-CN" altLang="zh-CN" sz="2800" b="1" i="1" kern="120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Join the sentences into a passage.</a:t>
            </a:r>
          </a:p>
        </p:txBody>
      </p:sp>
      <p:sp>
        <p:nvSpPr>
          <p:cNvPr id="22531" name="Rectangle 3"/>
          <p:cNvSpPr>
            <a:spLocks noGrp="1"/>
          </p:cNvSpPr>
          <p:nvPr>
            <p:ph type="body"/>
          </p:nvPr>
        </p:nvSpPr>
        <p:spPr>
          <a:xfrm>
            <a:off x="395288" y="1773238"/>
            <a:ext cx="8280400" cy="2848610"/>
          </a:xfrm>
        </p:spPr>
        <p:txBody>
          <a:bodyPr vert="horz" wrap="square" anchor="t"/>
          <a:lstStyle/>
          <a:p>
            <a:pPr>
              <a:lnSpc>
                <a:spcPct val="12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My favourite season is ______. It is ______ and sometimes ______(weather). It is _____to _______________(acivity). _______(festival) is in ______(season). I _________________________.</a:t>
            </a:r>
          </a:p>
          <a:p>
            <a:pPr marL="0" indent="0">
              <a:lnSpc>
                <a:spcPct val="12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It is _____ to _______________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</a:rPr>
              <a:t>(activity).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699" name="TextBox 4"/>
          <p:cNvSpPr txBox="1"/>
          <p:nvPr/>
        </p:nvSpPr>
        <p:spPr>
          <a:xfrm>
            <a:off x="3040063" y="3414713"/>
            <a:ext cx="2566987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Writ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Writ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Writing模板</Template>
  <TotalTime>380</TotalTime>
  <Words>669</Words>
  <Application>Microsoft Office PowerPoint</Application>
  <PresentationFormat>全屏显示(4:3)</PresentationFormat>
  <Paragraphs>100</Paragraphs>
  <Slides>20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28" baseType="lpstr">
      <vt:lpstr>Arial</vt:lpstr>
      <vt:lpstr>Calibri</vt:lpstr>
      <vt:lpstr>Comic Sans MS</vt:lpstr>
      <vt:lpstr>Cooper Black</vt:lpstr>
      <vt:lpstr>Times New Roman</vt:lpstr>
      <vt:lpstr>Wingdings 2</vt:lpstr>
      <vt:lpstr>Writing模板</vt:lpstr>
      <vt:lpstr>1_Writing模板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 Mandy has written about her favourite season, winter.</vt:lpstr>
      <vt:lpstr>PowerPoint 演示文稿</vt:lpstr>
      <vt:lpstr>Learn to write a passage</vt:lpstr>
      <vt:lpstr>PowerPoint 演示文稿</vt:lpstr>
      <vt:lpstr>PowerPoint 演示文稿</vt:lpstr>
      <vt:lpstr>PowerPoint 演示文稿</vt:lpstr>
      <vt:lpstr>PowerPoint 演示文稿</vt:lpstr>
      <vt:lpstr>Join the sentences into a passage.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雨林木风</dc:creator>
  <cp:lastModifiedBy>chen yimin</cp:lastModifiedBy>
  <cp:revision>30</cp:revision>
  <dcterms:created xsi:type="dcterms:W3CDTF">2017-06-02T02:03:00Z</dcterms:created>
  <dcterms:modified xsi:type="dcterms:W3CDTF">2020-11-23T06:32:09Z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