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83" r:id="rId3"/>
    <p:sldId id="272" r:id="rId4"/>
    <p:sldId id="271" r:id="rId5"/>
    <p:sldId id="305" r:id="rId6"/>
    <p:sldId id="279" r:id="rId7"/>
    <p:sldId id="280" r:id="rId8"/>
    <p:sldId id="282" r:id="rId9"/>
    <p:sldId id="277" r:id="rId10"/>
    <p:sldId id="278" r:id="rId11"/>
    <p:sldId id="266" r:id="rId12"/>
    <p:sldId id="318" r:id="rId13"/>
    <p:sldId id="319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  <a:srgbClr val="99FF66"/>
    <a:srgbClr val="99FF99"/>
    <a:srgbClr val="66FF99"/>
    <a:srgbClr val="66FF66"/>
    <a:srgbClr val="00FFCC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1" autoAdjust="0"/>
  </p:normalViewPr>
  <p:slideViewPr>
    <p:cSldViewPr>
      <p:cViewPr varScale="1">
        <p:scale>
          <a:sx n="104" d="100"/>
          <a:sy n="104" d="100"/>
        </p:scale>
        <p:origin x="18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B137A-A789-4D97-9B4F-0635583211C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39907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199A1-8A97-47BE-89CC-794D8172F1D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5226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11411-015D-417C-879D-5B8BD8A282F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2196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EA1D0-C08A-407E-B97A-8003AE82A69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20183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3EC59-5EEC-493B-B184-F6F36C79348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1251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A91F6-8B1E-416C-8DF4-997BCA4B1D0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8701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B6C48-B40B-4D31-B268-C8E243BF486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6540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356C8-7503-492F-8CED-08D06ED8729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0183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324F-6F47-49EE-B338-726A2CB005C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625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E2E84-B67B-451F-AB40-9AD2C5A31AB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2180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D06B8-9448-41EE-87D2-F822A318F9D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2585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67145-0863-4975-9398-568B56A3126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66711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17C11EE-493E-4D9C-89C4-1C681871CFF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6512" y="-3776"/>
            <a:ext cx="9180512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</a:ln>
        </p:spPr>
      </p:pic>
      <p:sp>
        <p:nvSpPr>
          <p:cNvPr id="19" name="矩形 18"/>
          <p:cNvSpPr/>
          <p:nvPr/>
        </p:nvSpPr>
        <p:spPr>
          <a:xfrm>
            <a:off x="107504" y="37073"/>
            <a:ext cx="8928992" cy="1015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 eaLnBrk="0" hangingPunct="0"/>
            <a:r>
              <a:rPr lang="en-US" altLang="zh-CN" sz="6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 </a:t>
            </a:r>
            <a:r>
              <a:rPr lang="zh-CN" altLang="en-US" sz="6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新学校  新征程</a:t>
            </a:r>
          </a:p>
        </p:txBody>
      </p:sp>
      <p:sp>
        <p:nvSpPr>
          <p:cNvPr id="26" name="矩形 25"/>
          <p:cNvSpPr/>
          <p:nvPr/>
        </p:nvSpPr>
        <p:spPr>
          <a:xfrm>
            <a:off x="107504" y="3009146"/>
            <a:ext cx="8928992" cy="861774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 eaLnBrk="0" hangingPunct="0"/>
            <a:r>
              <a:rPr lang="en-US" altLang="zh-CN" sz="5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§1.2 </a:t>
            </a:r>
            <a:r>
              <a:rPr lang="zh-CN" altLang="en-US" sz="5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新同学  新朋友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5496" y="1130548"/>
            <a:ext cx="6768752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    来到新学校，进入新环境，有了新同学，结交新朋友。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    好朋友，可以在你感到彷徨、犹豫、伤心、难过的时候，给你继续努力的信心和希望；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    好朋友，像一面明镜，可以帮助你更清晰地认识自己的对与错。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8" y="3650828"/>
            <a:ext cx="1872208" cy="193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30548"/>
            <a:ext cx="1944216" cy="2082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2195736" y="3650828"/>
            <a:ext cx="6768752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    心声对你倾诉，困惑为你排解，欢乐和你分享，责任与你共担。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哪管先进后进，不论男生女生，获得成绩，我们互相赞赏；遇到挫折，我们彼此激励。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为了美丽的青春之梦，我们走在一起，聚在一起，学习、生活、成长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……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1560" y="404664"/>
            <a:ext cx="4104456" cy="553998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eaLnBrk="0" hangingPunct="0"/>
            <a:r>
              <a:rPr lang="en-US" altLang="zh-CN" sz="3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§1.2 </a:t>
            </a:r>
            <a:r>
              <a:rPr lang="zh-CN" altLang="en-US" sz="3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新同学  新朋友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2" name="Group 3"/>
          <p:cNvGrpSpPr>
            <a:grpSpLocks/>
          </p:cNvGrpSpPr>
          <p:nvPr/>
        </p:nvGrpSpPr>
        <p:grpSpPr bwMode="auto">
          <a:xfrm>
            <a:off x="828030" y="479078"/>
            <a:ext cx="4464050" cy="501650"/>
            <a:chOff x="1474" y="1253"/>
            <a:chExt cx="2812" cy="316"/>
          </a:xfrm>
        </p:grpSpPr>
        <p:grpSp>
          <p:nvGrpSpPr>
            <p:cNvPr id="53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5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6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7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4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8" name="Text Box 40"/>
          <p:cNvSpPr txBox="1">
            <a:spLocks noChangeArrowheads="1"/>
          </p:cNvSpPr>
          <p:nvPr/>
        </p:nvSpPr>
        <p:spPr bwMode="auto">
          <a:xfrm>
            <a:off x="1475730" y="479078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我的个人档案</a:t>
            </a:r>
          </a:p>
        </p:txBody>
      </p:sp>
      <p:grpSp>
        <p:nvGrpSpPr>
          <p:cNvPr id="5124" name="Group 3"/>
          <p:cNvGrpSpPr>
            <a:grpSpLocks/>
          </p:cNvGrpSpPr>
          <p:nvPr/>
        </p:nvGrpSpPr>
        <p:grpSpPr bwMode="auto">
          <a:xfrm>
            <a:off x="2339975" y="1557338"/>
            <a:ext cx="4464050" cy="501650"/>
            <a:chOff x="1474" y="1253"/>
            <a:chExt cx="2812" cy="316"/>
          </a:xfrm>
        </p:grpSpPr>
        <p:grpSp>
          <p:nvGrpSpPr>
            <p:cNvPr id="5162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64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5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6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63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5" name="Group 9"/>
          <p:cNvGrpSpPr>
            <a:grpSpLocks/>
          </p:cNvGrpSpPr>
          <p:nvPr/>
        </p:nvGrpSpPr>
        <p:grpSpPr bwMode="auto">
          <a:xfrm>
            <a:off x="2339975" y="2206452"/>
            <a:ext cx="4464050" cy="501650"/>
            <a:chOff x="1474" y="1253"/>
            <a:chExt cx="2812" cy="316"/>
          </a:xfrm>
        </p:grpSpPr>
        <p:grpSp>
          <p:nvGrpSpPr>
            <p:cNvPr id="5157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59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0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1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58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6" name="Group 15"/>
          <p:cNvGrpSpPr>
            <a:grpSpLocks/>
          </p:cNvGrpSpPr>
          <p:nvPr/>
        </p:nvGrpSpPr>
        <p:grpSpPr bwMode="auto">
          <a:xfrm>
            <a:off x="2339975" y="2856111"/>
            <a:ext cx="4464050" cy="501650"/>
            <a:chOff x="1474" y="1253"/>
            <a:chExt cx="2812" cy="316"/>
          </a:xfrm>
        </p:grpSpPr>
        <p:grpSp>
          <p:nvGrpSpPr>
            <p:cNvPr id="5152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54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5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6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53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7" name="Group 21"/>
          <p:cNvGrpSpPr>
            <a:grpSpLocks/>
          </p:cNvGrpSpPr>
          <p:nvPr/>
        </p:nvGrpSpPr>
        <p:grpSpPr bwMode="auto">
          <a:xfrm>
            <a:off x="2339975" y="3504183"/>
            <a:ext cx="4464050" cy="501650"/>
            <a:chOff x="1474" y="1253"/>
            <a:chExt cx="2812" cy="316"/>
          </a:xfrm>
        </p:grpSpPr>
        <p:grpSp>
          <p:nvGrpSpPr>
            <p:cNvPr id="5147" name="Group 22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49" name="Oval 23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0" name="Rectangle 24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1" name="Oval 25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48" name="Oval 26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8" name="Group 27"/>
          <p:cNvGrpSpPr>
            <a:grpSpLocks/>
          </p:cNvGrpSpPr>
          <p:nvPr/>
        </p:nvGrpSpPr>
        <p:grpSpPr bwMode="auto">
          <a:xfrm>
            <a:off x="2339975" y="4152255"/>
            <a:ext cx="4464050" cy="501650"/>
            <a:chOff x="1474" y="1253"/>
            <a:chExt cx="2812" cy="316"/>
          </a:xfrm>
        </p:grpSpPr>
        <p:grpSp>
          <p:nvGrpSpPr>
            <p:cNvPr id="5142" name="Group 28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44" name="Oval 29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5" name="Rectangle 30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6" name="Oval 31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43" name="Oval 32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9" name="Group 33"/>
          <p:cNvGrpSpPr>
            <a:grpSpLocks/>
          </p:cNvGrpSpPr>
          <p:nvPr/>
        </p:nvGrpSpPr>
        <p:grpSpPr bwMode="auto">
          <a:xfrm>
            <a:off x="2339975" y="4797152"/>
            <a:ext cx="4464050" cy="501650"/>
            <a:chOff x="1474" y="1253"/>
            <a:chExt cx="2812" cy="316"/>
          </a:xfrm>
        </p:grpSpPr>
        <p:grpSp>
          <p:nvGrpSpPr>
            <p:cNvPr id="5137" name="Group 3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39" name="Oval 3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0" name="Rectangle 3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1" name="Oval 3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38" name="Oval 3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31" name="Text Box 40"/>
          <p:cNvSpPr txBox="1">
            <a:spLocks noChangeArrowheads="1"/>
          </p:cNvSpPr>
          <p:nvPr/>
        </p:nvSpPr>
        <p:spPr bwMode="auto">
          <a:xfrm>
            <a:off x="2987675" y="1557338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个人的基本资料</a:t>
            </a:r>
          </a:p>
        </p:txBody>
      </p:sp>
      <p:sp>
        <p:nvSpPr>
          <p:cNvPr id="5132" name="Text Box 41"/>
          <p:cNvSpPr txBox="1">
            <a:spLocks noChangeArrowheads="1"/>
          </p:cNvSpPr>
          <p:nvPr/>
        </p:nvSpPr>
        <p:spPr bwMode="auto">
          <a:xfrm>
            <a:off x="2987675" y="2204864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我的性格特点</a:t>
            </a:r>
          </a:p>
        </p:txBody>
      </p:sp>
      <p:sp>
        <p:nvSpPr>
          <p:cNvPr id="5133" name="Text Box 42"/>
          <p:cNvSpPr txBox="1">
            <a:spLocks noChangeArrowheads="1"/>
          </p:cNvSpPr>
          <p:nvPr/>
        </p:nvSpPr>
        <p:spPr bwMode="auto">
          <a:xfrm>
            <a:off x="2987675" y="2852936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FF0066"/>
                </a:solidFill>
              </a:rPr>
              <a:t>我的兴趣爱好</a:t>
            </a:r>
          </a:p>
        </p:txBody>
      </p:sp>
      <p:sp>
        <p:nvSpPr>
          <p:cNvPr id="5134" name="Text Box 43"/>
          <p:cNvSpPr txBox="1">
            <a:spLocks noChangeArrowheads="1"/>
          </p:cNvSpPr>
          <p:nvPr/>
        </p:nvSpPr>
        <p:spPr bwMode="auto">
          <a:xfrm>
            <a:off x="2987675" y="3501008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我最喜爱的格言</a:t>
            </a:r>
          </a:p>
        </p:txBody>
      </p:sp>
      <p:sp>
        <p:nvSpPr>
          <p:cNvPr id="5135" name="Text Box 44"/>
          <p:cNvSpPr txBox="1">
            <a:spLocks noChangeArrowheads="1"/>
          </p:cNvSpPr>
          <p:nvPr/>
        </p:nvSpPr>
        <p:spPr bwMode="auto">
          <a:xfrm>
            <a:off x="2987675" y="4149080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我的近期目标</a:t>
            </a:r>
          </a:p>
        </p:txBody>
      </p:sp>
      <p:sp>
        <p:nvSpPr>
          <p:cNvPr id="5136" name="Text Box 45"/>
          <p:cNvSpPr txBox="1">
            <a:spLocks noChangeArrowheads="1"/>
          </p:cNvSpPr>
          <p:nvPr/>
        </p:nvSpPr>
        <p:spPr bwMode="auto">
          <a:xfrm>
            <a:off x="2987675" y="4797152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三年后的我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80" y="3176736"/>
            <a:ext cx="1054100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099" name="Group 9"/>
          <p:cNvGrpSpPr>
            <a:grpSpLocks/>
          </p:cNvGrpSpPr>
          <p:nvPr/>
        </p:nvGrpSpPr>
        <p:grpSpPr bwMode="auto">
          <a:xfrm>
            <a:off x="2339975" y="1850182"/>
            <a:ext cx="4464050" cy="501650"/>
            <a:chOff x="1474" y="1253"/>
            <a:chExt cx="2812" cy="316"/>
          </a:xfrm>
        </p:grpSpPr>
        <p:grpSp>
          <p:nvGrpSpPr>
            <p:cNvPr id="4138" name="Group 7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40" name="Oval 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41" name="Rectangle 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42" name="Oval 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39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0" name="Group 10"/>
          <p:cNvGrpSpPr>
            <a:grpSpLocks/>
          </p:cNvGrpSpPr>
          <p:nvPr/>
        </p:nvGrpSpPr>
        <p:grpSpPr bwMode="auto">
          <a:xfrm>
            <a:off x="2339975" y="2495302"/>
            <a:ext cx="4464050" cy="501650"/>
            <a:chOff x="1474" y="1253"/>
            <a:chExt cx="2812" cy="316"/>
          </a:xfrm>
        </p:grpSpPr>
        <p:grpSp>
          <p:nvGrpSpPr>
            <p:cNvPr id="4133" name="Group 11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35" name="Oval 12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6" name="Rectangle 13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7" name="Oval 14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34" name="Oval 15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1" name="Group 16"/>
          <p:cNvGrpSpPr>
            <a:grpSpLocks/>
          </p:cNvGrpSpPr>
          <p:nvPr/>
        </p:nvGrpSpPr>
        <p:grpSpPr bwMode="auto">
          <a:xfrm>
            <a:off x="2339975" y="3146549"/>
            <a:ext cx="4464050" cy="501650"/>
            <a:chOff x="1474" y="1253"/>
            <a:chExt cx="2812" cy="316"/>
          </a:xfrm>
        </p:grpSpPr>
        <p:grpSp>
          <p:nvGrpSpPr>
            <p:cNvPr id="4128" name="Group 17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30" name="Oval 18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1" name="Rectangle 19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2" name="Oval 20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29" name="Oval 21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2" name="Group 22"/>
          <p:cNvGrpSpPr>
            <a:grpSpLocks/>
          </p:cNvGrpSpPr>
          <p:nvPr/>
        </p:nvGrpSpPr>
        <p:grpSpPr bwMode="auto">
          <a:xfrm>
            <a:off x="2339975" y="3794621"/>
            <a:ext cx="4464050" cy="501650"/>
            <a:chOff x="1474" y="1253"/>
            <a:chExt cx="2812" cy="316"/>
          </a:xfrm>
        </p:grpSpPr>
        <p:grpSp>
          <p:nvGrpSpPr>
            <p:cNvPr id="4123" name="Group 23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5" name="Oval 2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6" name="Rectangle 2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7" name="Oval 2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24" name="Oval 27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3" name="Group 28"/>
          <p:cNvGrpSpPr>
            <a:grpSpLocks/>
          </p:cNvGrpSpPr>
          <p:nvPr/>
        </p:nvGrpSpPr>
        <p:grpSpPr bwMode="auto">
          <a:xfrm>
            <a:off x="2339975" y="4442693"/>
            <a:ext cx="4464050" cy="501650"/>
            <a:chOff x="1474" y="1253"/>
            <a:chExt cx="2812" cy="316"/>
          </a:xfrm>
        </p:grpSpPr>
        <p:grpSp>
          <p:nvGrpSpPr>
            <p:cNvPr id="4118" name="Group 29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0" name="Oval 30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1" name="Rectangle 31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2" name="Oval 32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19" name="Oval 33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4" name="Group 34"/>
          <p:cNvGrpSpPr>
            <a:grpSpLocks/>
          </p:cNvGrpSpPr>
          <p:nvPr/>
        </p:nvGrpSpPr>
        <p:grpSpPr bwMode="auto">
          <a:xfrm>
            <a:off x="2339975" y="5087590"/>
            <a:ext cx="4464050" cy="501650"/>
            <a:chOff x="1474" y="1253"/>
            <a:chExt cx="2812" cy="316"/>
          </a:xfrm>
        </p:grpSpPr>
        <p:grpSp>
          <p:nvGrpSpPr>
            <p:cNvPr id="4113" name="Group 35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15" name="Oval 36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16" name="Rectangle 37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17" name="Oval 38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14" name="Oval 39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106" name="Text Box 42"/>
          <p:cNvSpPr txBox="1">
            <a:spLocks noChangeArrowheads="1"/>
          </p:cNvSpPr>
          <p:nvPr/>
        </p:nvSpPr>
        <p:spPr bwMode="auto">
          <a:xfrm>
            <a:off x="2987675" y="1850182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外貌特征</a:t>
            </a:r>
          </a:p>
        </p:txBody>
      </p:sp>
      <p:sp>
        <p:nvSpPr>
          <p:cNvPr id="4107" name="Text Box 43"/>
          <p:cNvSpPr txBox="1">
            <a:spLocks noChangeArrowheads="1"/>
          </p:cNvSpPr>
          <p:nvPr/>
        </p:nvSpPr>
        <p:spPr bwMode="auto">
          <a:xfrm>
            <a:off x="2987675" y="2495302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性格特点</a:t>
            </a:r>
          </a:p>
        </p:txBody>
      </p:sp>
      <p:sp>
        <p:nvSpPr>
          <p:cNvPr id="4108" name="Text Box 44"/>
          <p:cNvSpPr txBox="1">
            <a:spLocks noChangeArrowheads="1"/>
          </p:cNvSpPr>
          <p:nvPr/>
        </p:nvSpPr>
        <p:spPr bwMode="auto">
          <a:xfrm>
            <a:off x="2987675" y="3143374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兴趣爱好</a:t>
            </a:r>
          </a:p>
        </p:txBody>
      </p:sp>
      <p:sp>
        <p:nvSpPr>
          <p:cNvPr id="4109" name="Text Box 45"/>
          <p:cNvSpPr txBox="1">
            <a:spLocks noChangeArrowheads="1"/>
          </p:cNvSpPr>
          <p:nvPr/>
        </p:nvSpPr>
        <p:spPr bwMode="auto">
          <a:xfrm>
            <a:off x="2987675" y="3791446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强项特长</a:t>
            </a:r>
          </a:p>
        </p:txBody>
      </p:sp>
      <p:sp>
        <p:nvSpPr>
          <p:cNvPr id="4110" name="Text Box 46"/>
          <p:cNvSpPr txBox="1">
            <a:spLocks noChangeArrowheads="1"/>
          </p:cNvSpPr>
          <p:nvPr/>
        </p:nvSpPr>
        <p:spPr bwMode="auto">
          <a:xfrm>
            <a:off x="2987675" y="4439518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喜爱格言</a:t>
            </a:r>
          </a:p>
        </p:txBody>
      </p:sp>
      <p:sp>
        <p:nvSpPr>
          <p:cNvPr id="4111" name="Text Box 47"/>
          <p:cNvSpPr txBox="1">
            <a:spLocks noChangeArrowheads="1"/>
          </p:cNvSpPr>
          <p:nvPr/>
        </p:nvSpPr>
        <p:spPr bwMode="auto">
          <a:xfrm>
            <a:off x="2987675" y="5087590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社交软件号码</a:t>
            </a:r>
          </a:p>
        </p:txBody>
      </p:sp>
      <p:pic>
        <p:nvPicPr>
          <p:cNvPr id="37936" name="Picture 48" descr="PE02043_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52320" y="1375840"/>
            <a:ext cx="1053268" cy="19519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50" name="Group 9"/>
          <p:cNvGrpSpPr>
            <a:grpSpLocks/>
          </p:cNvGrpSpPr>
          <p:nvPr/>
        </p:nvGrpSpPr>
        <p:grpSpPr bwMode="auto">
          <a:xfrm>
            <a:off x="828030" y="448300"/>
            <a:ext cx="4464050" cy="501650"/>
            <a:chOff x="1474" y="1253"/>
            <a:chExt cx="2812" cy="316"/>
          </a:xfrm>
        </p:grpSpPr>
        <p:grpSp>
          <p:nvGrpSpPr>
            <p:cNvPr id="51" name="Group 7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3" name="Oval 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" name="Rectangle 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" name="Oval 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2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1691680" y="488285"/>
            <a:ext cx="251863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CC00FF"/>
                </a:solidFill>
              </a:rPr>
              <a:t>好朋友个人档案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062912" cy="720725"/>
          </a:xfrm>
        </p:spPr>
        <p:txBody>
          <a:bodyPr/>
          <a:lstStyle/>
          <a:p>
            <a:pPr eaLnBrk="1" hangingPunct="1"/>
            <a:r>
              <a:rPr lang="zh-CN" altLang="en-US" sz="2800" b="1">
                <a:solidFill>
                  <a:schemeClr val="accent2"/>
                </a:solidFill>
                <a:latin typeface="宋体" pitchFamily="2" charset="-122"/>
              </a:rPr>
              <a:t>理想的好朋友的特质有哪些</a:t>
            </a:r>
            <a:r>
              <a:rPr lang="en-US" altLang="zh-CN" sz="2800" b="1">
                <a:solidFill>
                  <a:schemeClr val="accent2"/>
                </a:solidFill>
                <a:latin typeface="宋体" pitchFamily="2" charset="-122"/>
              </a:rPr>
              <a:t>?(</a:t>
            </a:r>
            <a:r>
              <a:rPr lang="zh-CN" altLang="en-US" sz="2800" b="1">
                <a:solidFill>
                  <a:schemeClr val="accent2"/>
                </a:solidFill>
                <a:latin typeface="宋体" pitchFamily="2" charset="-122"/>
              </a:rPr>
              <a:t>请用几个词语描述</a:t>
            </a:r>
            <a:r>
              <a:rPr lang="en-US" altLang="zh-CN" sz="2800" b="1">
                <a:solidFill>
                  <a:schemeClr val="accent2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611188" y="1157288"/>
            <a:ext cx="7920037" cy="5008562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认真、聪明、漂亮、踏实、好学、英俊、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活泼、大方、善良、健壮、可爱、勤奋、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机灵、幽默、宽容、热心、温柔、成熟、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潇洒、活跃、谦虚、诚恳、友好、开朗、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豪爽、随和、沉静、体贴、有孝心、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有礼貌、有爱心、有责任心、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爱运动</a:t>
            </a:r>
            <a:r>
              <a:rPr lang="en-US" altLang="zh-CN" sz="3200" b="1">
                <a:solidFill>
                  <a:srgbClr val="008000"/>
                </a:solidFill>
                <a:latin typeface="Arial" charset="0"/>
              </a:rPr>
              <a:t>……</a:t>
            </a:r>
            <a:endParaRPr lang="en-US" altLang="zh-CN" sz="3200" b="1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4613" y="188913"/>
            <a:ext cx="8458200" cy="731837"/>
          </a:xfrm>
        </p:spPr>
        <p:txBody>
          <a:bodyPr/>
          <a:lstStyle/>
          <a:p>
            <a:pPr algn="l" eaLnBrk="1" hangingPunct="1"/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结识新朋友</a:t>
            </a:r>
            <a:r>
              <a:rPr lang="en-US" altLang="zh-CN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</a:t>
            </a:r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案例</a:t>
            </a:r>
            <a:r>
              <a:rPr lang="en-US" altLang="zh-CN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23850" y="981075"/>
            <a:ext cx="8667750" cy="1398588"/>
          </a:xfrm>
          <a:prstGeom prst="rect">
            <a:avLst/>
          </a:prstGeom>
          <a:solidFill>
            <a:srgbClr val="CCFFFF"/>
          </a:solidFill>
          <a:ln w="254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304800"/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来到新的班级，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很不习惯。班上同学看上去不是太傲气，就是有点俗气。我与他们格格不入，觉得自己挺孤单、挺苦闷的。 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381000" y="2924175"/>
            <a:ext cx="830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en-US" sz="2800" b="1">
              <a:solidFill>
                <a:schemeClr val="accent2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62498" name="Group 34"/>
          <p:cNvGraphicFramePr>
            <a:graphicFrameLocks noGrp="1"/>
          </p:cNvGraphicFramePr>
          <p:nvPr>
            <p:ph idx="1"/>
          </p:nvPr>
        </p:nvGraphicFramePr>
        <p:xfrm>
          <a:off x="395288" y="2781300"/>
          <a:ext cx="8569325" cy="3465592"/>
        </p:xfrm>
        <a:graphic>
          <a:graphicData uri="http://schemas.openxmlformats.org/drawingml/2006/table">
            <a:tbl>
              <a:tblPr/>
              <a:tblGrid>
                <a:gridCol w="856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015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我会对他（她）说：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8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75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2499" name="AutoShape 35"/>
          <p:cNvSpPr>
            <a:spLocks noChangeArrowheads="1"/>
          </p:cNvSpPr>
          <p:nvPr/>
        </p:nvSpPr>
        <p:spPr bwMode="auto">
          <a:xfrm>
            <a:off x="1258888" y="3429000"/>
            <a:ext cx="7056437" cy="2520950"/>
          </a:xfrm>
          <a:prstGeom prst="wedgeRectCallout">
            <a:avLst>
              <a:gd name="adj1" fmla="val -34949"/>
              <a:gd name="adj2" fmla="val 56361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）什么是傲气？什么是俗气？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）傲气与俗气是客观存在还是主观认识？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）如何与傲气、俗气的人交往？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）劝导的方式？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）融入班集体的关键？</a:t>
            </a:r>
          </a:p>
        </p:txBody>
      </p:sp>
      <p:sp>
        <p:nvSpPr>
          <p:cNvPr id="62501" name="AutoShape 37"/>
          <p:cNvSpPr>
            <a:spLocks noChangeArrowheads="1"/>
          </p:cNvSpPr>
          <p:nvPr/>
        </p:nvSpPr>
        <p:spPr bwMode="auto">
          <a:xfrm>
            <a:off x="3743325" y="2565400"/>
            <a:ext cx="5400675" cy="1512888"/>
          </a:xfrm>
          <a:prstGeom prst="wedgeRectCallout">
            <a:avLst>
              <a:gd name="adj1" fmla="val -90065"/>
              <a:gd name="adj2" fmla="val 79593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）人格平等原则，不卑不亢；</a:t>
            </a:r>
            <a:endParaRPr lang="en-US" altLang="zh-CN" sz="2800" b="1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）非利用原则，端正交友态度；</a:t>
            </a:r>
          </a:p>
          <a:p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）包容原则。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2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animBg="1"/>
      <p:bldP spid="62499" grpId="0" animBg="1"/>
      <p:bldP spid="6250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88913"/>
            <a:ext cx="7772400" cy="731837"/>
          </a:xfrm>
        </p:spPr>
        <p:txBody>
          <a:bodyPr/>
          <a:lstStyle/>
          <a:p>
            <a:pPr algn="l" eaLnBrk="1" hangingPunct="1"/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结识新朋友</a:t>
            </a:r>
            <a:r>
              <a:rPr lang="en-US" altLang="zh-CN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</a:t>
            </a:r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案例</a:t>
            </a:r>
            <a:r>
              <a:rPr lang="en-US" altLang="zh-CN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2</a:t>
            </a: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381000" y="981075"/>
            <a:ext cx="8610600" cy="1398588"/>
          </a:xfrm>
          <a:prstGeom prst="rect">
            <a:avLst/>
          </a:prstGeom>
          <a:solidFill>
            <a:srgbClr val="CCFFFF"/>
          </a:solidFill>
          <a:ln w="254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304800"/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个性好强，喜欢独来独往。我的兴趣爱好多，知识面广，争论问题时我总认为自己的见解是对的。我常常沾沾自喜，因为我比别人强。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81000" y="2924175"/>
            <a:ext cx="830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en-US" sz="2800" b="1">
              <a:solidFill>
                <a:schemeClr val="accent2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64529" name="Group 17"/>
          <p:cNvGraphicFramePr>
            <a:graphicFrameLocks noGrp="1"/>
          </p:cNvGraphicFramePr>
          <p:nvPr>
            <p:ph idx="1"/>
          </p:nvPr>
        </p:nvGraphicFramePr>
        <p:xfrm>
          <a:off x="395288" y="2781300"/>
          <a:ext cx="8569325" cy="3432255"/>
        </p:xfrm>
        <a:graphic>
          <a:graphicData uri="http://schemas.openxmlformats.org/drawingml/2006/table">
            <a:tbl>
              <a:tblPr/>
              <a:tblGrid>
                <a:gridCol w="856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63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我会对他（她）说：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3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7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4530" name="AutoShape 18"/>
          <p:cNvSpPr>
            <a:spLocks noChangeArrowheads="1"/>
          </p:cNvSpPr>
          <p:nvPr/>
        </p:nvSpPr>
        <p:spPr bwMode="auto">
          <a:xfrm>
            <a:off x="1187450" y="3860800"/>
            <a:ext cx="7056438" cy="1441450"/>
          </a:xfrm>
          <a:prstGeom prst="wedgeRectCallout">
            <a:avLst>
              <a:gd name="adj1" fmla="val -33935"/>
              <a:gd name="adj2" fmla="val 106056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的优点有哪些？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的缺点有哪些？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）劝导的方式？</a:t>
            </a:r>
          </a:p>
          <a:p>
            <a:endParaRPr lang="zh-CN" altLang="en-US" sz="2800" b="1">
              <a:solidFill>
                <a:srgbClr val="33CC33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animBg="1"/>
      <p:bldP spid="645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15888"/>
            <a:ext cx="7772400" cy="731837"/>
          </a:xfrm>
        </p:spPr>
        <p:txBody>
          <a:bodyPr/>
          <a:lstStyle/>
          <a:p>
            <a:pPr algn="l" eaLnBrk="1" hangingPunct="1"/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结识新朋友</a:t>
            </a:r>
            <a:r>
              <a:rPr lang="en-US" altLang="zh-CN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</a:t>
            </a:r>
            <a:r>
              <a:rPr lang="zh-CN" altLang="en-US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案例</a:t>
            </a:r>
            <a:r>
              <a:rPr lang="en-US" altLang="zh-CN" sz="36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3</a:t>
            </a: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323850" y="981075"/>
            <a:ext cx="8596313" cy="1825625"/>
          </a:xfrm>
          <a:prstGeom prst="rect">
            <a:avLst/>
          </a:prstGeom>
          <a:solidFill>
            <a:srgbClr val="CCFFFF"/>
          </a:solidFill>
          <a:ln w="254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304800"/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  小明成绩较差，上课喜欢讲话，总是搞一些小破坏、小闹剧，与同学的关系都较为紧张。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认为对这样的人就应该全班同学一起彻底孤立他，让他得不到班集体的温暖与快乐、自动退学。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81000" y="2924175"/>
            <a:ext cx="830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en-US" sz="2800" b="1">
              <a:solidFill>
                <a:schemeClr val="accent2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66578" name="Group 18"/>
          <p:cNvGraphicFramePr>
            <a:graphicFrameLocks noGrp="1"/>
          </p:cNvGraphicFramePr>
          <p:nvPr>
            <p:ph idx="1"/>
          </p:nvPr>
        </p:nvGraphicFramePr>
        <p:xfrm>
          <a:off x="395288" y="3127375"/>
          <a:ext cx="8569325" cy="3411616"/>
        </p:xfrm>
        <a:graphic>
          <a:graphicData uri="http://schemas.openxmlformats.org/drawingml/2006/table">
            <a:tbl>
              <a:tblPr/>
              <a:tblGrid>
                <a:gridCol w="856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015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我会对他（她）说：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3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88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6577" name="AutoShape 17"/>
          <p:cNvSpPr>
            <a:spLocks noChangeArrowheads="1"/>
          </p:cNvSpPr>
          <p:nvPr/>
        </p:nvSpPr>
        <p:spPr bwMode="auto">
          <a:xfrm>
            <a:off x="1187450" y="3860800"/>
            <a:ext cx="7056438" cy="1441450"/>
          </a:xfrm>
          <a:prstGeom prst="wedgeRectCallout">
            <a:avLst>
              <a:gd name="adj1" fmla="val -33935"/>
              <a:gd name="adj2" fmla="val 106056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）小明为什么喜欢讲话、搞破坏等？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）全班一起孤立小明，对吗？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）作为小明，他应该怎么做？</a:t>
            </a:r>
          </a:p>
          <a:p>
            <a:endParaRPr lang="zh-CN" altLang="en-US" sz="2800" b="1">
              <a:solidFill>
                <a:srgbClr val="33CC33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animBg="1"/>
      <p:bldP spid="665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E6DCA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04800" y="228600"/>
            <a:ext cx="3244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结交朋友小秘诀 </a:t>
            </a: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04800" y="893763"/>
            <a:ext cx="25066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1、回音效应：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304800" y="1447800"/>
            <a:ext cx="5006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2、自信、开朗的人更有魅力：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44488" y="2057400"/>
            <a:ext cx="429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3、谁都渴望和他人分享：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304800" y="2605088"/>
            <a:ext cx="3578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4、话不投机半句多：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304800" y="3200400"/>
            <a:ext cx="3935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5、快乐是可以传染的：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304800" y="3810000"/>
            <a:ext cx="2506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6、人性本善：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304800" y="4433888"/>
            <a:ext cx="3578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7、深刻的第一印象：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304800" y="5029200"/>
            <a:ext cx="5364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8、人人都喜欢得到接纳与认可：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7" name="Rectangle 11"/>
          <p:cNvSpPr>
            <a:spLocks noChangeArrowheads="1"/>
          </p:cNvSpPr>
          <p:nvPr/>
        </p:nvSpPr>
        <p:spPr bwMode="auto">
          <a:xfrm>
            <a:off x="304800" y="5653088"/>
            <a:ext cx="46497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9、幽默永远是一种润滑剂：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5516563" y="914400"/>
            <a:ext cx="33988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付出什么就得到什么</a:t>
            </a:r>
          </a:p>
        </p:txBody>
      </p:sp>
      <p:sp>
        <p:nvSpPr>
          <p:cNvPr id="60429" name="Rectangle 13"/>
          <p:cNvSpPr>
            <a:spLocks noChangeArrowheads="1"/>
          </p:cNvSpPr>
          <p:nvPr/>
        </p:nvSpPr>
        <p:spPr bwMode="auto">
          <a:xfrm>
            <a:off x="5497513" y="1462088"/>
            <a:ext cx="1970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喜欢你自己</a:t>
            </a:r>
          </a:p>
        </p:txBody>
      </p:sp>
      <p:sp>
        <p:nvSpPr>
          <p:cNvPr id="60430" name="Rectangle 14"/>
          <p:cNvSpPr>
            <a:spLocks noChangeArrowheads="1"/>
          </p:cNvSpPr>
          <p:nvPr/>
        </p:nvSpPr>
        <p:spPr bwMode="auto">
          <a:xfrm>
            <a:off x="5475288" y="2057400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要适当倾诉</a:t>
            </a:r>
          </a:p>
        </p:txBody>
      </p:sp>
      <p:sp>
        <p:nvSpPr>
          <p:cNvPr id="60431" name="Rectangle 15"/>
          <p:cNvSpPr>
            <a:spLocks noChangeArrowheads="1"/>
          </p:cNvSpPr>
          <p:nvPr/>
        </p:nvSpPr>
        <p:spPr bwMode="auto">
          <a:xfrm>
            <a:off x="5492750" y="2605088"/>
            <a:ext cx="26844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学会寻找共同点</a:t>
            </a:r>
          </a:p>
        </p:txBody>
      </p:sp>
      <p:sp>
        <p:nvSpPr>
          <p:cNvPr id="60432" name="Rectangle 16"/>
          <p:cNvSpPr>
            <a:spLocks noChangeArrowheads="1"/>
          </p:cNvSpPr>
          <p:nvPr/>
        </p:nvSpPr>
        <p:spPr bwMode="auto">
          <a:xfrm>
            <a:off x="5492750" y="3200400"/>
            <a:ext cx="2463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每天带着笑容</a:t>
            </a:r>
          </a:p>
        </p:txBody>
      </p:sp>
      <p:sp>
        <p:nvSpPr>
          <p:cNvPr id="60433" name="Rectangle 17"/>
          <p:cNvSpPr>
            <a:spLocks noChangeArrowheads="1"/>
          </p:cNvSpPr>
          <p:nvPr/>
        </p:nvSpPr>
        <p:spPr bwMode="auto">
          <a:xfrm>
            <a:off x="5486400" y="3810000"/>
            <a:ext cx="2327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适当求助他人</a:t>
            </a:r>
          </a:p>
        </p:txBody>
      </p:sp>
      <p:sp>
        <p:nvSpPr>
          <p:cNvPr id="60434" name="Rectangle 18"/>
          <p:cNvSpPr>
            <a:spLocks noChangeArrowheads="1"/>
          </p:cNvSpPr>
          <p:nvPr/>
        </p:nvSpPr>
        <p:spPr bwMode="auto">
          <a:xfrm>
            <a:off x="5486400" y="4419600"/>
            <a:ext cx="304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适度打点你的仪表</a:t>
            </a:r>
          </a:p>
        </p:txBody>
      </p:sp>
      <p:sp>
        <p:nvSpPr>
          <p:cNvPr id="60435" name="Rectangle 19"/>
          <p:cNvSpPr>
            <a:spLocks noChangeArrowheads="1"/>
          </p:cNvSpPr>
          <p:nvPr/>
        </p:nvSpPr>
        <p:spPr bwMode="auto">
          <a:xfrm>
            <a:off x="5492750" y="5029200"/>
            <a:ext cx="304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多给他人真诚赞美</a:t>
            </a:r>
          </a:p>
        </p:txBody>
      </p:sp>
      <p:sp>
        <p:nvSpPr>
          <p:cNvPr id="60436" name="Rectangle 20"/>
          <p:cNvSpPr>
            <a:spLocks noChangeArrowheads="1"/>
          </p:cNvSpPr>
          <p:nvPr/>
        </p:nvSpPr>
        <p:spPr bwMode="auto">
          <a:xfrm>
            <a:off x="5557838" y="5661248"/>
            <a:ext cx="304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每天分享一个笑话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60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60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6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60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utoUpdateAnimBg="0"/>
      <p:bldP spid="60420" grpId="0" autoUpdateAnimBg="0"/>
      <p:bldP spid="60421" grpId="0" autoUpdateAnimBg="0"/>
      <p:bldP spid="60422" grpId="0" autoUpdateAnimBg="0"/>
      <p:bldP spid="60423" grpId="0" autoUpdateAnimBg="0"/>
      <p:bldP spid="60424" grpId="0" autoUpdateAnimBg="0"/>
      <p:bldP spid="60425" grpId="0" autoUpdateAnimBg="0"/>
      <p:bldP spid="60426" grpId="0" autoUpdateAnimBg="0"/>
      <p:bldP spid="60427" grpId="0" autoUpdateAnimBg="0"/>
      <p:bldP spid="60428" grpId="0" autoUpdateAnimBg="0"/>
      <p:bldP spid="60429" grpId="0" autoUpdateAnimBg="0"/>
      <p:bldP spid="60430" grpId="0" autoUpdateAnimBg="0"/>
      <p:bldP spid="60431" grpId="0" autoUpdateAnimBg="0"/>
      <p:bldP spid="60432" grpId="0" autoUpdateAnimBg="0"/>
      <p:bldP spid="60433" grpId="0" autoUpdateAnimBg="0"/>
      <p:bldP spid="60434" grpId="0" autoUpdateAnimBg="0"/>
      <p:bldP spid="60435" grpId="0" autoUpdateAnimBg="0"/>
      <p:bldP spid="6043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619250" y="4405313"/>
            <a:ext cx="6324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允许他人与自己不同，维护他人个性；</a:t>
            </a:r>
            <a:endParaRPr lang="zh-CN" altLang="en-US" sz="2800" b="1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152400" y="588963"/>
            <a:ext cx="8763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10、白天不懂夜的黑：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152400" y="1898650"/>
            <a:ext cx="8763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11、硬币有正反两面，任何事物也都是这样：</a:t>
            </a: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152400" y="3276600"/>
            <a:ext cx="868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12、世上没有完全相同的两片树叶：</a:t>
            </a:r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228600" y="5272088"/>
            <a:ext cx="8915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13、与他人同穿一双鞋：</a:t>
            </a:r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1619250" y="1157288"/>
            <a:ext cx="69707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在不了解时不要轻易对他人做判断、下结论</a:t>
            </a: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1619250" y="2452688"/>
            <a:ext cx="23272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接纳他人缺点</a:t>
            </a:r>
          </a:p>
        </p:txBody>
      </p:sp>
      <p:sp>
        <p:nvSpPr>
          <p:cNvPr id="61449" name="Rectangle 9"/>
          <p:cNvSpPr>
            <a:spLocks noChangeArrowheads="1"/>
          </p:cNvSpPr>
          <p:nvPr/>
        </p:nvSpPr>
        <p:spPr bwMode="auto">
          <a:xfrm>
            <a:off x="1619250" y="3795713"/>
            <a:ext cx="6400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允许自己与他人不同，保持自我个性；</a:t>
            </a:r>
          </a:p>
        </p:txBody>
      </p:sp>
      <p:sp>
        <p:nvSpPr>
          <p:cNvPr id="61450" name="Rectangle 10"/>
          <p:cNvSpPr>
            <a:spLocks noChangeArrowheads="1"/>
          </p:cNvSpPr>
          <p:nvPr/>
        </p:nvSpPr>
        <p:spPr bwMode="auto">
          <a:xfrm>
            <a:off x="1619250" y="5805488"/>
            <a:ext cx="55419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站在对方的立场和角度寻找共鸣。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utoUpdateAnimBg="0"/>
      <p:bldP spid="61443" grpId="0" autoUpdateAnimBg="0"/>
      <p:bldP spid="61444" grpId="0" autoUpdateAnimBg="0"/>
      <p:bldP spid="61445" grpId="0" autoUpdateAnimBg="0"/>
      <p:bldP spid="61446" grpId="0" autoUpdateAnimBg="0"/>
      <p:bldP spid="61447" grpId="0" autoUpdateAnimBg="0"/>
      <p:bldP spid="61448" grpId="0" autoUpdateAnimBg="0"/>
      <p:bldP spid="61449" grpId="0" autoUpdateAnimBg="0"/>
      <p:bldP spid="6145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179388" y="1700213"/>
            <a:ext cx="331311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千里修书只为墙，</a:t>
            </a:r>
          </a:p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让他三尺又何妨。</a:t>
            </a:r>
          </a:p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万里长城今犹在，</a:t>
            </a:r>
          </a:p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不见当年秦始皇。 </a:t>
            </a:r>
          </a:p>
        </p:txBody>
      </p:sp>
      <p:pic>
        <p:nvPicPr>
          <p:cNvPr id="16387" name="Picture 9" descr="0d7299440fb5485f510ffec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8913"/>
            <a:ext cx="48958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981075"/>
            <a:ext cx="1944687" cy="576263"/>
          </a:xfrm>
        </p:spPr>
        <p:txBody>
          <a:bodyPr/>
          <a:lstStyle/>
          <a:p>
            <a:pPr eaLnBrk="1" hangingPunct="1"/>
            <a:r>
              <a:rPr lang="zh-CN" altLang="en-US" sz="3600" b="1">
                <a:solidFill>
                  <a:schemeClr val="folHlink"/>
                </a:solidFill>
                <a:latin typeface="黑体" pitchFamily="2" charset="-122"/>
                <a:ea typeface="黑体" pitchFamily="2" charset="-122"/>
              </a:rPr>
              <a:t>六尺巷</a:t>
            </a:r>
            <a:endParaRPr lang="en-US" altLang="zh-CN" sz="3600" b="1">
              <a:solidFill>
                <a:schemeClr val="folHlink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433387"/>
          </a:xfrm>
        </p:spPr>
        <p:txBody>
          <a:bodyPr/>
          <a:lstStyle/>
          <a:p>
            <a:pPr eaLnBrk="1" hangingPunct="1"/>
            <a:r>
              <a:rPr lang="zh-CN" altLang="en-US" sz="2800" b="1" dirty="0">
                <a:solidFill>
                  <a:schemeClr val="hlink"/>
                </a:solidFill>
              </a:rPr>
              <a:t>六尺巷 的典故</a:t>
            </a:r>
          </a:p>
        </p:txBody>
      </p:sp>
      <p:sp>
        <p:nvSpPr>
          <p:cNvPr id="17411" name="Rectangle 8"/>
          <p:cNvSpPr>
            <a:spLocks noChangeArrowheads="1"/>
          </p:cNvSpPr>
          <p:nvPr/>
        </p:nvSpPr>
        <p:spPr bwMode="auto">
          <a:xfrm>
            <a:off x="179388" y="695008"/>
            <a:ext cx="8785225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    在“桐城派”的故乡</a:t>
            </a:r>
            <a:r>
              <a:rPr lang="en-US" altLang="zh-CN" sz="2100" b="1" dirty="0">
                <a:solidFill>
                  <a:schemeClr val="accent2"/>
                </a:solidFill>
                <a:latin typeface="+mn-ea"/>
                <a:ea typeface="+mn-ea"/>
              </a:rPr>
              <a:t>——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今安徽省桐城市的西南一隅，在市区西环城路的宰相府内（省康复医院内）。六尺巷，东起西后街巷，西抵百子堂。巷南为宰相府，巷北为吴氏宅，全长</a:t>
            </a:r>
            <a:r>
              <a:rPr lang="en-US" altLang="zh-CN" sz="2100" b="1" dirty="0">
                <a:solidFill>
                  <a:schemeClr val="accent2"/>
                </a:solidFill>
                <a:latin typeface="+mn-ea"/>
                <a:ea typeface="+mn-ea"/>
              </a:rPr>
              <a:t>100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米、宽</a:t>
            </a:r>
            <a:r>
              <a:rPr lang="en-US" altLang="zh-CN" sz="2100" b="1" dirty="0">
                <a:solidFill>
                  <a:schemeClr val="accent2"/>
                </a:solidFill>
                <a:latin typeface="+mn-ea"/>
                <a:ea typeface="+mn-ea"/>
              </a:rPr>
              <a:t>2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米，均由鹅卵石铺就。</a:t>
            </a:r>
          </a:p>
          <a:p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　　据</a:t>
            </a:r>
            <a:r>
              <a:rPr lang="en-US" altLang="zh-CN" sz="2100" b="1" dirty="0">
                <a:solidFill>
                  <a:schemeClr val="accent2"/>
                </a:solidFill>
                <a:latin typeface="+mn-ea"/>
                <a:ea typeface="+mn-ea"/>
              </a:rPr>
              <a:t>《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桐城县志</a:t>
            </a:r>
            <a:r>
              <a:rPr lang="en-US" altLang="zh-CN" sz="2100" b="1" dirty="0">
                <a:solidFill>
                  <a:schemeClr val="accent2"/>
                </a:solidFill>
                <a:latin typeface="+mn-ea"/>
                <a:ea typeface="+mn-ea"/>
              </a:rPr>
              <a:t>》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记载，清代（康熙年间）</a:t>
            </a:r>
            <a:r>
              <a:rPr lang="zh-CN" altLang="en-US" sz="2100" b="1" dirty="0">
                <a:solidFill>
                  <a:schemeClr val="hlink"/>
                </a:solidFill>
                <a:latin typeface="+mn-ea"/>
                <a:ea typeface="+mn-ea"/>
              </a:rPr>
              <a:t>文华殿大学士兼礼部尚书张英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的老家人与邻居吴家在宅基地问题上发生了争执，家人飞书京城，让张英打招呼“摆平”吴家。而张英回馈给老家人的是一首打油诗“</a:t>
            </a:r>
            <a:r>
              <a:rPr lang="zh-CN" altLang="en-US" sz="2100" b="1" dirty="0">
                <a:solidFill>
                  <a:schemeClr val="hlink"/>
                </a:solidFill>
                <a:latin typeface="+mn-ea"/>
                <a:ea typeface="+mn-ea"/>
              </a:rPr>
              <a:t>千里修书只为墙，让他三尺又何妨。万里长城今犹在，不见当年秦始皇。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”家人见书，主动在争执线上退让了三尺，下垒建墙，而邻居吴氏也深受感动，退地三尺，建宅置院，于是两家的院墙之间有一条宽六尺的巷子。六尺巷由此而来。</a:t>
            </a:r>
          </a:p>
          <a:p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　　毛主席在建国后会见苏联驻华大使尤金时，曾经讲到这个故事，说起这四句诗，用来表达两国之间的事宜应该谦让、平等。</a:t>
            </a:r>
          </a:p>
          <a:p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　　包容忍让、平等待人，作为一种美德，在我们古代已经提倡了，但真正能做到的人并不是很多，尤其涉及到自己切身利益的时候。心胸宽广、放眼远处、恭谦礼让的人无论在何时都是受人尊敬的。</a:t>
            </a:r>
          </a:p>
          <a:p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　　这条巷子现存于桐城市城内，作为中国文化的遗产，是中华民族和睦谦让美德的见证。六尺巷已经是桐城古城的旅游景点</a:t>
            </a:r>
            <a:r>
              <a:rPr lang="en-US" altLang="zh-CN" sz="2100" b="1" dirty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是国家</a:t>
            </a:r>
            <a:r>
              <a:rPr lang="en-US" altLang="zh-CN" sz="2100" b="1" dirty="0">
                <a:solidFill>
                  <a:schemeClr val="accent2"/>
                </a:solidFill>
                <a:latin typeface="+mn-ea"/>
                <a:ea typeface="+mn-ea"/>
              </a:rPr>
              <a:t>3A</a:t>
            </a:r>
            <a:r>
              <a:rPr lang="zh-CN" altLang="en-US" sz="2100" b="1" dirty="0">
                <a:solidFill>
                  <a:schemeClr val="accent2"/>
                </a:solidFill>
                <a:latin typeface="+mn-ea"/>
                <a:ea typeface="+mn-ea"/>
              </a:rPr>
              <a:t>级旅游景区。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20688"/>
            <a:ext cx="7772400" cy="584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dirty="0">
                <a:solidFill>
                  <a:srgbClr val="FF0000"/>
                </a:solidFill>
                <a:ea typeface="黑体" pitchFamily="2" charset="-122"/>
              </a:rPr>
              <a:t>学会宽容、乐善交友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23850" y="1628800"/>
            <a:ext cx="84963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        宽容是一种美德，宽容将使我们赢得更多的朋友。我们要了解自己，也要了解别人；要善待自己，更要善待别人。</a:t>
            </a:r>
            <a:r>
              <a:rPr lang="zh-CN" altLang="en-US" sz="3200" dirty="0">
                <a:solidFill>
                  <a:srgbClr val="0000FF"/>
                </a:solidFill>
                <a:latin typeface="Arial" charset="0"/>
                <a:ea typeface="华文新魏" pitchFamily="2" charset="-122"/>
              </a:rPr>
              <a:t>“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人无完人，金无足赤</a:t>
            </a:r>
            <a:r>
              <a:rPr lang="zh-CN" altLang="en-US" sz="3200" dirty="0">
                <a:solidFill>
                  <a:srgbClr val="0000FF"/>
                </a:solidFill>
                <a:latin typeface="Arial" charset="0"/>
                <a:ea typeface="华文新魏" pitchFamily="2" charset="-122"/>
              </a:rPr>
              <a:t>”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让我们</a:t>
            </a:r>
            <a:r>
              <a:rPr lang="zh-CN" altLang="en-US" sz="3200" dirty="0">
                <a:solidFill>
                  <a:schemeClr val="hlink"/>
                </a:solidFill>
                <a:ea typeface="华文新魏" pitchFamily="2" charset="-122"/>
              </a:rPr>
              <a:t>学会宽容，乐善交友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。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23528" y="3835747"/>
            <a:ext cx="84963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        世界上没有两片完全相同的叶子。一滴水只有在大海中才不会干涸。面对新环境，我们要</a:t>
            </a:r>
            <a:r>
              <a:rPr lang="zh-CN" altLang="en-US" sz="3200" dirty="0">
                <a:solidFill>
                  <a:schemeClr val="hlink"/>
                </a:solidFill>
                <a:ea typeface="华文新魏" pitchFamily="2" charset="-122"/>
              </a:rPr>
              <a:t>主动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融入到新的集体中，</a:t>
            </a:r>
            <a:r>
              <a:rPr lang="zh-CN" altLang="en-US" sz="3200" dirty="0">
                <a:solidFill>
                  <a:schemeClr val="hlink"/>
                </a:solidFill>
                <a:ea typeface="华文新魏" pitchFamily="2" charset="-122"/>
              </a:rPr>
              <a:t>主动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去接近身边的同龄人，听取他们的意见，学习他们的长处。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5708</TotalTime>
  <Words>1255</Words>
  <Application>Microsoft Office PowerPoint</Application>
  <PresentationFormat>全屏显示(4:3)</PresentationFormat>
  <Paragraphs>96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8" baseType="lpstr">
      <vt:lpstr>黑体</vt:lpstr>
      <vt:lpstr>宋体</vt:lpstr>
      <vt:lpstr>Arial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理想的好朋友的特质有哪些?(请用几个词语描述)</vt:lpstr>
      <vt:lpstr>结识新朋友--案例1</vt:lpstr>
      <vt:lpstr>结识新朋友--案例2</vt:lpstr>
      <vt:lpstr>结识新朋友--案例3</vt:lpstr>
      <vt:lpstr>PowerPoint 演示文稿</vt:lpstr>
      <vt:lpstr>PowerPoint 演示文稿</vt:lpstr>
      <vt:lpstr>六尺巷</vt:lpstr>
      <vt:lpstr>六尺巷 的典故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390</cp:revision>
  <dcterms:created xsi:type="dcterms:W3CDTF">1601-01-01T00:00:00Z</dcterms:created>
  <dcterms:modified xsi:type="dcterms:W3CDTF">2022-09-20T01:04:32Z</dcterms:modified>
</cp:coreProperties>
</file>