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3" r:id="rId8"/>
    <p:sldId id="264" r:id="rId9"/>
    <p:sldId id="261" r:id="rId10"/>
    <p:sldId id="265" r:id="rId11"/>
    <p:sldId id="266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功率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机车启动问题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48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52413" y="2276475"/>
            <a:ext cx="82804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EC1A04"/>
                </a:solidFill>
                <a:ea typeface="华文新魏" pitchFamily="2" charset="-122"/>
              </a:rPr>
              <a:t>        在汽车等交通工具一类问题中，式中</a:t>
            </a:r>
            <a:r>
              <a:rPr lang="zh-CN" altLang="en-US" sz="4000" b="1" i="1">
                <a:solidFill>
                  <a:srgbClr val="EC1A04"/>
                </a:solidFill>
                <a:ea typeface="华文新魏" pitchFamily="2" charset="-122"/>
              </a:rPr>
              <a:t>P </a:t>
            </a:r>
            <a:r>
              <a:rPr lang="zh-CN" altLang="en-US" sz="4000" b="1">
                <a:solidFill>
                  <a:srgbClr val="EC1A04"/>
                </a:solidFill>
                <a:ea typeface="华文新魏" pitchFamily="2" charset="-122"/>
              </a:rPr>
              <a:t>为发动机的功率，</a:t>
            </a:r>
            <a:r>
              <a:rPr lang="zh-CN" altLang="en-US" sz="4000" b="1" i="1">
                <a:solidFill>
                  <a:srgbClr val="EC1A04"/>
                </a:solidFill>
                <a:ea typeface="华文新魏" pitchFamily="2" charset="-122"/>
              </a:rPr>
              <a:t>F </a:t>
            </a:r>
            <a:r>
              <a:rPr lang="zh-CN" altLang="en-US" sz="4000" b="1">
                <a:solidFill>
                  <a:srgbClr val="EC1A04"/>
                </a:solidFill>
                <a:ea typeface="华文新魏" pitchFamily="2" charset="-122"/>
              </a:rPr>
              <a:t>为发动机的牵引力，v为汽车的瞬时速度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9750" y="908050"/>
            <a:ext cx="23764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05050B"/>
                </a:solidFill>
              </a:rPr>
              <a:t>P=Fv</a:t>
            </a:r>
          </a:p>
        </p:txBody>
      </p:sp>
    </p:spTree>
    <p:extLst>
      <p:ext uri="{BB962C8B-B14F-4D97-AF65-F5344CB8AC3E}">
        <p14:creationId xmlns:p14="http://schemas.microsoft.com/office/powerpoint/2010/main" val="299290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604250" cy="2332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请思考：</a:t>
            </a:r>
            <a:r>
              <a:rPr lang="en-US" altLang="zh-CN" sz="3200" b="1" i="1">
                <a:solidFill>
                  <a:srgbClr val="EC1A04"/>
                </a:solidFill>
                <a:latin typeface="Times New Roman" pitchFamily="18" charset="0"/>
                <a:ea typeface="楷体_GB2312" pitchFamily="1" charset="-122"/>
              </a:rPr>
              <a:t>P</a:t>
            </a:r>
            <a:r>
              <a:rPr lang="en-US" altLang="zh-CN" sz="3200" b="1">
                <a:solidFill>
                  <a:srgbClr val="EC1A04"/>
                </a:solidFill>
                <a:latin typeface="楷体_GB2312" pitchFamily="1" charset="-122"/>
                <a:ea typeface="楷体_GB2312" pitchFamily="1" charset="-122"/>
              </a:rPr>
              <a:t>=</a:t>
            </a:r>
            <a:r>
              <a:rPr lang="en-US" altLang="zh-CN" sz="3200" b="1" i="1">
                <a:solidFill>
                  <a:srgbClr val="EC1A04"/>
                </a:solidFill>
                <a:latin typeface="Times New Roman" pitchFamily="18" charset="0"/>
                <a:ea typeface="楷体_GB2312" pitchFamily="1" charset="-122"/>
              </a:rPr>
              <a:t>FV</a:t>
            </a:r>
          </a:p>
          <a:p>
            <a:pPr>
              <a:spcBef>
                <a:spcPct val="20000"/>
              </a:spcBef>
            </a:pP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１、当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Ｐ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一定，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Ｆ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与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Ｖ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有什么关系？</a:t>
            </a:r>
          </a:p>
          <a:p>
            <a:pPr>
              <a:spcBef>
                <a:spcPct val="20000"/>
              </a:spcBef>
            </a:pP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、当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Ｆ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一定，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Ｐ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与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Ｖ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有什么关系？</a:t>
            </a:r>
          </a:p>
          <a:p>
            <a:pPr>
              <a:spcBef>
                <a:spcPct val="20000"/>
              </a:spcBef>
            </a:pPr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、当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Ｖ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一定，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Ｆ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与</a:t>
            </a:r>
            <a:r>
              <a:rPr lang="zh-CN" altLang="en-US" sz="3200" b="1" i="1">
                <a:latin typeface="Times New Roman" pitchFamily="18" charset="0"/>
                <a:ea typeface="楷体_GB2312" pitchFamily="1" charset="-122"/>
              </a:rPr>
              <a:t>Ｐ</a:t>
            </a:r>
            <a:r>
              <a:rPr lang="zh-CN" altLang="en-US" sz="3200" b="1">
                <a:latin typeface="楷体_GB2312" pitchFamily="1" charset="-122"/>
                <a:ea typeface="楷体_GB2312" pitchFamily="1" charset="-122"/>
              </a:rPr>
              <a:t>有什么关系？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8313" y="2997200"/>
            <a:ext cx="8064500" cy="333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latin typeface="Arial" pitchFamily="34" charset="0"/>
                <a:ea typeface="楷体_GB2312" pitchFamily="1" charset="-122"/>
              </a:rPr>
              <a:t>那么请再思考：</a:t>
            </a: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Arial" pitchFamily="34" charset="0"/>
                <a:ea typeface="楷体_GB2312" pitchFamily="1" charset="-122"/>
              </a:rPr>
              <a:t>１、当汽车于恒定的功率上坡时，司机常用换低档的方法来减小速度，为什么？</a:t>
            </a: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Arial" pitchFamily="34" charset="0"/>
                <a:ea typeface="楷体_GB2312" pitchFamily="1" charset="-122"/>
              </a:rPr>
              <a:t>２、汽车上坡时，要保持速度不变，就必须加大油门，为什么？</a:t>
            </a: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Arial" pitchFamily="34" charset="0"/>
                <a:ea typeface="楷体_GB2312" pitchFamily="1" charset="-122"/>
              </a:rPr>
              <a:t>３、起重机在竖直方向匀速吊起某一重物时，为什么发动机的输出功率越大，吊起的速度就越大？</a:t>
            </a:r>
          </a:p>
        </p:txBody>
      </p:sp>
    </p:spTree>
    <p:extLst>
      <p:ext uri="{BB962C8B-B14F-4D97-AF65-F5344CB8AC3E}">
        <p14:creationId xmlns:p14="http://schemas.microsoft.com/office/powerpoint/2010/main" val="221565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333375"/>
            <a:ext cx="850741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例：</a:t>
            </a:r>
            <a:r>
              <a:rPr lang="zh-CN" altLang="en-US" sz="3200" b="1" dirty="0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汽车发动机的额定功率为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60KW</a:t>
            </a:r>
            <a:r>
              <a:rPr lang="zh-CN" altLang="en-US" sz="3200" b="1" dirty="0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，汽车的质量为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5t</a:t>
            </a:r>
            <a:r>
              <a:rPr lang="zh-CN" altLang="en-US" sz="3200" b="1" dirty="0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，汽车在水平路面上行驶时，阻力是车重的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0.1</a:t>
            </a:r>
            <a:r>
              <a:rPr lang="zh-CN" altLang="en-US" sz="3200" b="1" dirty="0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倍，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g=10m/s</a:t>
            </a:r>
            <a:r>
              <a:rPr lang="en-US" altLang="zh-CN" sz="3200" b="1" baseline="30000" dirty="0">
                <a:solidFill>
                  <a:srgbClr val="05050B"/>
                </a:solidFill>
                <a:latin typeface="Times New Roman" pitchFamily="18" charset="0"/>
              </a:rPr>
              <a:t>2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。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2349500"/>
            <a:ext cx="9144000" cy="388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170" tIns="144145" rIns="90170" bIns="144145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（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1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）</a:t>
            </a:r>
            <a:r>
              <a:rPr lang="zh-CN" altLang="en-US" sz="3200" b="1" dirty="0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汽车保持额定功率不变从静止启动后，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5050B"/>
                </a:solidFill>
                <a:latin typeface="Arial" pitchFamily="34" charset="0"/>
              </a:rPr>
              <a:t>  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①</a:t>
            </a:r>
            <a:r>
              <a:rPr lang="zh-CN" altLang="en-US" sz="3200" b="1" dirty="0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汽车所能达到的最大速度是多大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？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5050B"/>
                </a:solidFill>
                <a:latin typeface="宋体" pitchFamily="2" charset="-122"/>
              </a:rPr>
              <a:t> 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②</a:t>
            </a: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当汽车的加速度为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2m/s</a:t>
            </a:r>
            <a:r>
              <a:rPr lang="en-US" altLang="zh-CN" sz="3200" b="1" baseline="30000" dirty="0">
                <a:solidFill>
                  <a:srgbClr val="05050B"/>
                </a:solidFill>
                <a:latin typeface="Times New Roman" pitchFamily="18" charset="0"/>
              </a:rPr>
              <a:t>2</a:t>
            </a: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时速度多大</a:t>
            </a:r>
            <a:r>
              <a:rPr lang="zh-CN" altLang="en-US" sz="3200" b="1" dirty="0">
                <a:solidFill>
                  <a:srgbClr val="05050B"/>
                </a:solidFill>
                <a:latin typeface="宋体" pitchFamily="2" charset="-122"/>
              </a:rPr>
              <a:t>？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5050B"/>
                </a:solidFill>
                <a:latin typeface="宋体" pitchFamily="2" charset="-122"/>
              </a:rPr>
              <a:t> 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③</a:t>
            </a: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当汽车的速度为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6m/s</a:t>
            </a: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时加速度多大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？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（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</a:rPr>
              <a:t>2</a:t>
            </a:r>
            <a:r>
              <a:rPr lang="zh-CN" altLang="en-US" sz="3200" b="1" dirty="0">
                <a:solidFill>
                  <a:srgbClr val="05050B"/>
                </a:solidFill>
                <a:latin typeface="Times New Roman" pitchFamily="18" charset="0"/>
              </a:rPr>
              <a:t>）</a:t>
            </a: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若汽车从静止开始，保持以</a:t>
            </a:r>
            <a:r>
              <a:rPr lang="en-US" altLang="zh-CN" sz="3200" b="1" dirty="0">
                <a:solidFill>
                  <a:srgbClr val="05050B"/>
                </a:solidFill>
                <a:latin typeface="Times New Roman" pitchFamily="18" charset="0"/>
                <a:ea typeface="仿宋_GB2312" pitchFamily="1" charset="-122"/>
              </a:rPr>
              <a:t>0.5m/s</a:t>
            </a:r>
            <a:r>
              <a:rPr lang="en-US" altLang="zh-CN" sz="3200" b="1" baseline="30000" dirty="0">
                <a:solidFill>
                  <a:srgbClr val="05050B"/>
                </a:solidFill>
                <a:latin typeface="Times New Roman" pitchFamily="18" charset="0"/>
                <a:ea typeface="仿宋_GB2312" pitchFamily="1" charset="-122"/>
              </a:rPr>
              <a:t>2</a:t>
            </a: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的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 加速度做</a:t>
            </a:r>
            <a:r>
              <a:rPr lang="zh-CN" altLang="en-US" sz="3200" b="1" dirty="0" smtClean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匀加速</a:t>
            </a: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直线运动，这一过程能维持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 多长时间？</a:t>
            </a:r>
          </a:p>
        </p:txBody>
      </p:sp>
    </p:spTree>
    <p:extLst>
      <p:ext uri="{BB962C8B-B14F-4D97-AF65-F5344CB8AC3E}">
        <p14:creationId xmlns:p14="http://schemas.microsoft.com/office/powerpoint/2010/main" val="336569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574675" y="838200"/>
            <a:ext cx="8569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5050B"/>
                </a:solidFill>
                <a:latin typeface="Arial" pitchFamily="34" charset="0"/>
                <a:ea typeface="仿宋_GB2312" pitchFamily="1" charset="-122"/>
              </a:rPr>
              <a:t>汽车由静止启动，运动的情况有两种：</a:t>
            </a:r>
          </a:p>
        </p:txBody>
      </p:sp>
      <p:sp>
        <p:nvSpPr>
          <p:cNvPr id="23555" name="Text Box 3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22300" y="1905000"/>
            <a:ext cx="4711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1.</a:t>
            </a:r>
            <a:r>
              <a:rPr lang="zh-CN" altLang="en-US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以额定功率</a:t>
            </a:r>
            <a:r>
              <a:rPr lang="en-US" altLang="zh-CN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P</a:t>
            </a:r>
            <a:r>
              <a:rPr lang="zh-CN" altLang="en-US" sz="3600" b="1" baseline="-25000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额</a:t>
            </a:r>
            <a:r>
              <a:rPr lang="zh-CN" altLang="en-US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启动</a:t>
            </a:r>
          </a:p>
        </p:txBody>
      </p:sp>
      <p:sp>
        <p:nvSpPr>
          <p:cNvPr id="23556" name="Text Box 4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09600" y="3124200"/>
            <a:ext cx="69135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2.</a:t>
            </a:r>
            <a:r>
              <a:rPr lang="zh-CN" altLang="en-US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在恒定的牵引力</a:t>
            </a:r>
            <a:r>
              <a:rPr lang="en-US" altLang="zh-CN" sz="3600" b="1">
                <a:solidFill>
                  <a:srgbClr val="05050B"/>
                </a:solidFill>
                <a:latin typeface="Times New Roman" pitchFamily="18" charset="0"/>
                <a:ea typeface="仿宋_GB2312" pitchFamily="1" charset="-122"/>
              </a:rPr>
              <a:t>F</a:t>
            </a:r>
            <a:r>
              <a:rPr lang="zh-CN" altLang="en-US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作用下启动</a:t>
            </a:r>
          </a:p>
        </p:txBody>
      </p:sp>
    </p:spTree>
    <p:extLst>
      <p:ext uri="{BB962C8B-B14F-4D97-AF65-F5344CB8AC3E}">
        <p14:creationId xmlns:p14="http://schemas.microsoft.com/office/powerpoint/2010/main" val="252876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autoUpdateAnimBg="0"/>
      <p:bldP spid="2355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07950" y="44450"/>
            <a:ext cx="77771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1.</a:t>
            </a:r>
            <a:r>
              <a:rPr lang="zh-CN" altLang="en-US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在额定功率下运动：</a:t>
            </a:r>
          </a:p>
        </p:txBody>
      </p:sp>
      <p:grpSp>
        <p:nvGrpSpPr>
          <p:cNvPr id="24579" name="Group 3"/>
          <p:cNvGrpSpPr>
            <a:grpSpLocks/>
          </p:cNvGrpSpPr>
          <p:nvPr/>
        </p:nvGrpSpPr>
        <p:grpSpPr bwMode="auto">
          <a:xfrm>
            <a:off x="1260475" y="1412875"/>
            <a:ext cx="1511300" cy="1152525"/>
            <a:chOff x="0" y="0"/>
            <a:chExt cx="952" cy="726"/>
          </a:xfrm>
        </p:grpSpPr>
        <p:sp>
          <p:nvSpPr>
            <p:cNvPr id="24580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952" cy="726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581" name="Text Box 5"/>
            <p:cNvSpPr txBox="1">
              <a:spLocks noChangeArrowheads="1"/>
            </p:cNvSpPr>
            <p:nvPr/>
          </p:nvSpPr>
          <p:spPr bwMode="auto">
            <a:xfrm>
              <a:off x="45" y="0"/>
              <a:ext cx="862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功率</a:t>
              </a:r>
              <a:r>
                <a:rPr lang="en-US" altLang="zh-CN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P</a:t>
              </a: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一定</a:t>
              </a:r>
            </a:p>
          </p:txBody>
        </p:sp>
      </p:grpSp>
      <p:grpSp>
        <p:nvGrpSpPr>
          <p:cNvPr id="24582" name="Group 6"/>
          <p:cNvGrpSpPr>
            <a:grpSpLocks/>
          </p:cNvGrpSpPr>
          <p:nvPr/>
        </p:nvGrpSpPr>
        <p:grpSpPr bwMode="auto">
          <a:xfrm>
            <a:off x="4357688" y="1412875"/>
            <a:ext cx="1511300" cy="1152525"/>
            <a:chOff x="0" y="0"/>
            <a:chExt cx="952" cy="726"/>
          </a:xfrm>
        </p:grpSpPr>
        <p:sp>
          <p:nvSpPr>
            <p:cNvPr id="24583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952" cy="726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584" name="Text Box 8"/>
            <p:cNvSpPr txBox="1">
              <a:spLocks noChangeArrowheads="1"/>
            </p:cNvSpPr>
            <p:nvPr/>
          </p:nvSpPr>
          <p:spPr bwMode="auto">
            <a:xfrm>
              <a:off x="44" y="0"/>
              <a:ext cx="908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牵引力</a:t>
              </a:r>
              <a:r>
                <a:rPr lang="en-US" altLang="zh-CN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F</a:t>
              </a:r>
            </a:p>
          </p:txBody>
        </p:sp>
        <p:sp>
          <p:nvSpPr>
            <p:cNvPr id="24585" name="Line 9"/>
            <p:cNvSpPr>
              <a:spLocks noChangeShapeType="1"/>
            </p:cNvSpPr>
            <p:nvPr/>
          </p:nvSpPr>
          <p:spPr bwMode="auto">
            <a:xfrm>
              <a:off x="407" y="363"/>
              <a:ext cx="0" cy="318"/>
            </a:xfrm>
            <a:prstGeom prst="line">
              <a:avLst/>
            </a:prstGeom>
            <a:noFill/>
            <a:ln w="57150" cmpd="sng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86" name="Group 10"/>
          <p:cNvGrpSpPr>
            <a:grpSpLocks/>
          </p:cNvGrpSpPr>
          <p:nvPr/>
        </p:nvGrpSpPr>
        <p:grpSpPr bwMode="auto">
          <a:xfrm>
            <a:off x="2771775" y="1341438"/>
            <a:ext cx="1584325" cy="649287"/>
            <a:chOff x="0" y="0"/>
            <a:chExt cx="998" cy="409"/>
          </a:xfrm>
        </p:grpSpPr>
        <p:sp>
          <p:nvSpPr>
            <p:cNvPr id="24587" name="Line 11"/>
            <p:cNvSpPr>
              <a:spLocks noChangeShapeType="1"/>
            </p:cNvSpPr>
            <p:nvPr/>
          </p:nvSpPr>
          <p:spPr bwMode="auto">
            <a:xfrm>
              <a:off x="0" y="408"/>
              <a:ext cx="998" cy="1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588" name="Group 12"/>
            <p:cNvGrpSpPr>
              <a:grpSpLocks/>
            </p:cNvGrpSpPr>
            <p:nvPr/>
          </p:nvGrpSpPr>
          <p:grpSpPr bwMode="auto">
            <a:xfrm>
              <a:off x="0" y="0"/>
              <a:ext cx="998" cy="365"/>
              <a:chOff x="0" y="0"/>
              <a:chExt cx="998" cy="365"/>
            </a:xfrm>
          </p:grpSpPr>
          <p:sp>
            <p:nvSpPr>
              <p:cNvPr id="24589" name="Text Box 1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9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3200" b="1">
                    <a:solidFill>
                      <a:srgbClr val="FF0000"/>
                    </a:solidFill>
                    <a:latin typeface="仿宋_GB2312" pitchFamily="1" charset="-122"/>
                    <a:ea typeface="仿宋_GB2312" pitchFamily="1" charset="-122"/>
                  </a:rPr>
                  <a:t>速度</a:t>
                </a:r>
                <a:r>
                  <a:rPr lang="en-US" altLang="zh-CN" sz="3200" b="1">
                    <a:solidFill>
                      <a:srgbClr val="FF0000"/>
                    </a:solidFill>
                    <a:latin typeface="仿宋_GB2312" pitchFamily="1" charset="-122"/>
                    <a:ea typeface="仿宋_GB2312" pitchFamily="1" charset="-122"/>
                  </a:rPr>
                  <a:t>v</a:t>
                </a:r>
              </a:p>
            </p:txBody>
          </p:sp>
          <p:sp>
            <p:nvSpPr>
              <p:cNvPr id="24590" name="Line 14"/>
              <p:cNvSpPr>
                <a:spLocks noChangeShapeType="1"/>
              </p:cNvSpPr>
              <p:nvPr/>
            </p:nvSpPr>
            <p:spPr bwMode="auto">
              <a:xfrm flipV="1">
                <a:off x="817" y="0"/>
                <a:ext cx="0" cy="363"/>
              </a:xfrm>
              <a:prstGeom prst="line">
                <a:avLst/>
              </a:prstGeom>
              <a:noFill/>
              <a:ln w="57150" cmpd="sng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pic>
        <p:nvPicPr>
          <p:cNvPr id="24591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963738"/>
            <a:ext cx="1439863" cy="110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4592" name="Group 16"/>
          <p:cNvGrpSpPr>
            <a:grpSpLocks/>
          </p:cNvGrpSpPr>
          <p:nvPr/>
        </p:nvGrpSpPr>
        <p:grpSpPr bwMode="auto">
          <a:xfrm>
            <a:off x="5868988" y="909638"/>
            <a:ext cx="1584325" cy="1081087"/>
            <a:chOff x="0" y="0"/>
            <a:chExt cx="998" cy="681"/>
          </a:xfrm>
        </p:grpSpPr>
        <p:sp>
          <p:nvSpPr>
            <p:cNvPr id="24593" name="Line 17"/>
            <p:cNvSpPr>
              <a:spLocks noChangeShapeType="1"/>
            </p:cNvSpPr>
            <p:nvPr/>
          </p:nvSpPr>
          <p:spPr bwMode="auto">
            <a:xfrm>
              <a:off x="0" y="680"/>
              <a:ext cx="998" cy="1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4" name="Text Box 18"/>
            <p:cNvSpPr txBox="1">
              <a:spLocks noChangeArrowheads="1"/>
            </p:cNvSpPr>
            <p:nvPr/>
          </p:nvSpPr>
          <p:spPr bwMode="auto">
            <a:xfrm>
              <a:off x="90" y="0"/>
              <a:ext cx="862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阻力</a:t>
              </a:r>
              <a:r>
                <a:rPr lang="en-US" altLang="zh-CN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F</a:t>
              </a:r>
              <a:r>
                <a:rPr lang="en-US" altLang="zh-CN" sz="3200" b="1" baseline="-25000">
                  <a:solidFill>
                    <a:srgbClr val="FF0000"/>
                  </a:solidFill>
                  <a:latin typeface="Times New Roman" pitchFamily="18" charset="0"/>
                  <a:ea typeface="仿宋_GB2312" pitchFamily="1" charset="-122"/>
                </a:rPr>
                <a:t>f</a:t>
              </a: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不变</a:t>
              </a:r>
            </a:p>
          </p:txBody>
        </p:sp>
      </p:grpSp>
      <p:pic>
        <p:nvPicPr>
          <p:cNvPr id="24595" name="Picture 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988" y="1949450"/>
            <a:ext cx="1584325" cy="11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4596" name="Group 20"/>
          <p:cNvGrpSpPr>
            <a:grpSpLocks/>
          </p:cNvGrpSpPr>
          <p:nvPr/>
        </p:nvGrpSpPr>
        <p:grpSpPr bwMode="auto">
          <a:xfrm>
            <a:off x="7453313" y="1412875"/>
            <a:ext cx="1655762" cy="1152525"/>
            <a:chOff x="0" y="0"/>
            <a:chExt cx="1043" cy="726"/>
          </a:xfrm>
        </p:grpSpPr>
        <p:grpSp>
          <p:nvGrpSpPr>
            <p:cNvPr id="24597" name="Group 21"/>
            <p:cNvGrpSpPr>
              <a:grpSpLocks/>
            </p:cNvGrpSpPr>
            <p:nvPr/>
          </p:nvGrpSpPr>
          <p:grpSpPr bwMode="auto">
            <a:xfrm>
              <a:off x="0" y="0"/>
              <a:ext cx="1043" cy="726"/>
              <a:chOff x="0" y="0"/>
              <a:chExt cx="1043" cy="726"/>
            </a:xfrm>
          </p:grpSpPr>
          <p:sp>
            <p:nvSpPr>
              <p:cNvPr id="24598" name="Rectangle 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52" cy="726"/>
              </a:xfrm>
              <a:prstGeom prst="rect">
                <a:avLst/>
              </a:prstGeom>
              <a:solidFill>
                <a:schemeClr val="accent1"/>
              </a:solidFill>
              <a:ln w="9525" cmpd="sng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599" name="Text Box 23"/>
              <p:cNvSpPr txBox="1">
                <a:spLocks noChangeArrowheads="1"/>
              </p:cNvSpPr>
              <p:nvPr/>
            </p:nvSpPr>
            <p:spPr bwMode="auto">
              <a:xfrm>
                <a:off x="44" y="0"/>
                <a:ext cx="999" cy="6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3200" b="1">
                    <a:solidFill>
                      <a:srgbClr val="FF0000"/>
                    </a:solidFill>
                    <a:latin typeface="仿宋_GB2312" pitchFamily="1" charset="-122"/>
                    <a:ea typeface="仿宋_GB2312" pitchFamily="1" charset="-122"/>
                  </a:rPr>
                  <a:t>加速度</a:t>
                </a:r>
                <a:r>
                  <a:rPr lang="en-US" altLang="zh-CN" sz="3200" b="1">
                    <a:solidFill>
                      <a:srgbClr val="FF0000"/>
                    </a:solidFill>
                    <a:latin typeface="仿宋_GB2312" pitchFamily="1" charset="-122"/>
                    <a:ea typeface="仿宋_GB2312" pitchFamily="1" charset="-122"/>
                  </a:rPr>
                  <a:t>a</a:t>
                </a:r>
              </a:p>
            </p:txBody>
          </p:sp>
        </p:grpSp>
        <p:sp>
          <p:nvSpPr>
            <p:cNvPr id="24600" name="Line 24"/>
            <p:cNvSpPr>
              <a:spLocks noChangeShapeType="1"/>
            </p:cNvSpPr>
            <p:nvPr/>
          </p:nvSpPr>
          <p:spPr bwMode="auto">
            <a:xfrm>
              <a:off x="362" y="363"/>
              <a:ext cx="0" cy="318"/>
            </a:xfrm>
            <a:prstGeom prst="line">
              <a:avLst/>
            </a:prstGeom>
            <a:noFill/>
            <a:ln w="57150" cmpd="sng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1" name="Group 25"/>
          <p:cNvGrpSpPr>
            <a:grpSpLocks/>
          </p:cNvGrpSpPr>
          <p:nvPr/>
        </p:nvGrpSpPr>
        <p:grpSpPr bwMode="auto">
          <a:xfrm>
            <a:off x="2052638" y="765175"/>
            <a:ext cx="6121400" cy="647700"/>
            <a:chOff x="0" y="0"/>
            <a:chExt cx="3856" cy="408"/>
          </a:xfrm>
        </p:grpSpPr>
        <p:sp>
          <p:nvSpPr>
            <p:cNvPr id="24602" name="Line 26"/>
            <p:cNvSpPr>
              <a:spLocks noChangeShapeType="1"/>
            </p:cNvSpPr>
            <p:nvPr/>
          </p:nvSpPr>
          <p:spPr bwMode="auto">
            <a:xfrm flipV="1">
              <a:off x="3855" y="0"/>
              <a:ext cx="1" cy="408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3" name="Line 27"/>
            <p:cNvSpPr>
              <a:spLocks noChangeShapeType="1"/>
            </p:cNvSpPr>
            <p:nvPr/>
          </p:nvSpPr>
          <p:spPr bwMode="auto">
            <a:xfrm flipH="1">
              <a:off x="2086" y="0"/>
              <a:ext cx="1769" cy="1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4" name="Line 28"/>
            <p:cNvSpPr>
              <a:spLocks noChangeShapeType="1"/>
            </p:cNvSpPr>
            <p:nvPr/>
          </p:nvSpPr>
          <p:spPr bwMode="auto">
            <a:xfrm flipH="1">
              <a:off x="0" y="0"/>
              <a:ext cx="2131" cy="1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5" name="Line 29"/>
            <p:cNvSpPr>
              <a:spLocks noChangeShapeType="1"/>
            </p:cNvSpPr>
            <p:nvPr/>
          </p:nvSpPr>
          <p:spPr bwMode="auto">
            <a:xfrm flipV="1">
              <a:off x="0" y="0"/>
              <a:ext cx="1" cy="408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 type="stealth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6" name="Group 30"/>
          <p:cNvGrpSpPr>
            <a:grpSpLocks/>
          </p:cNvGrpSpPr>
          <p:nvPr/>
        </p:nvGrpSpPr>
        <p:grpSpPr bwMode="auto">
          <a:xfrm>
            <a:off x="1871663" y="2709863"/>
            <a:ext cx="6445250" cy="1371600"/>
            <a:chOff x="0" y="0"/>
            <a:chExt cx="4060" cy="864"/>
          </a:xfrm>
        </p:grpSpPr>
        <p:sp>
          <p:nvSpPr>
            <p:cNvPr id="24607" name="AutoShape 31"/>
            <p:cNvSpPr>
              <a:spLocks/>
            </p:cNvSpPr>
            <p:nvPr/>
          </p:nvSpPr>
          <p:spPr bwMode="auto">
            <a:xfrm rot="5400000" flipH="1">
              <a:off x="1758" y="-1758"/>
              <a:ext cx="544" cy="4060"/>
            </a:xfrm>
            <a:prstGeom prst="leftBrace">
              <a:avLst>
                <a:gd name="adj1" fmla="val 62194"/>
                <a:gd name="adj2" fmla="val 50000"/>
              </a:avLst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608" name="Text Box 32"/>
            <p:cNvSpPr txBox="1">
              <a:spLocks noChangeArrowheads="1"/>
            </p:cNvSpPr>
            <p:nvPr/>
          </p:nvSpPr>
          <p:spPr bwMode="auto">
            <a:xfrm>
              <a:off x="1066" y="499"/>
              <a:ext cx="217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变加速直线运动</a:t>
              </a:r>
            </a:p>
          </p:txBody>
        </p:sp>
      </p:grpSp>
      <p:grpSp>
        <p:nvGrpSpPr>
          <p:cNvPr id="24609" name="Group 33"/>
          <p:cNvGrpSpPr>
            <a:grpSpLocks/>
          </p:cNvGrpSpPr>
          <p:nvPr/>
        </p:nvGrpSpPr>
        <p:grpSpPr bwMode="auto">
          <a:xfrm>
            <a:off x="5940425" y="4076700"/>
            <a:ext cx="2232025" cy="1296988"/>
            <a:chOff x="0" y="0"/>
            <a:chExt cx="1406" cy="817"/>
          </a:xfrm>
        </p:grpSpPr>
        <p:sp>
          <p:nvSpPr>
            <p:cNvPr id="24610" name="Rectangle 34"/>
            <p:cNvSpPr>
              <a:spLocks noChangeArrowheads="1"/>
            </p:cNvSpPr>
            <p:nvPr/>
          </p:nvSpPr>
          <p:spPr bwMode="auto">
            <a:xfrm>
              <a:off x="0" y="0"/>
              <a:ext cx="1225" cy="817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611" name="Text Box 35"/>
            <p:cNvSpPr txBox="1">
              <a:spLocks noChangeArrowheads="1"/>
            </p:cNvSpPr>
            <p:nvPr/>
          </p:nvSpPr>
          <p:spPr bwMode="auto">
            <a:xfrm>
              <a:off x="45" y="46"/>
              <a:ext cx="1361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达到最大速度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v</a:t>
              </a:r>
              <a:r>
                <a:rPr lang="en-US" altLang="zh-CN" sz="3200" b="1" baseline="-25000">
                  <a:solidFill>
                    <a:srgbClr val="FF0000"/>
                  </a:solidFill>
                  <a:latin typeface="Times New Roman" pitchFamily="18" charset="0"/>
                </a:rPr>
                <a:t>m</a:t>
              </a:r>
            </a:p>
          </p:txBody>
        </p:sp>
      </p:grpSp>
      <p:grpSp>
        <p:nvGrpSpPr>
          <p:cNvPr id="24612" name="Group 36"/>
          <p:cNvGrpSpPr>
            <a:grpSpLocks/>
          </p:cNvGrpSpPr>
          <p:nvPr/>
        </p:nvGrpSpPr>
        <p:grpSpPr bwMode="auto">
          <a:xfrm>
            <a:off x="3635375" y="4146550"/>
            <a:ext cx="2305050" cy="581025"/>
            <a:chOff x="0" y="0"/>
            <a:chExt cx="1452" cy="366"/>
          </a:xfrm>
        </p:grpSpPr>
        <p:sp>
          <p:nvSpPr>
            <p:cNvPr id="24613" name="Line 37"/>
            <p:cNvSpPr>
              <a:spLocks noChangeShapeType="1"/>
            </p:cNvSpPr>
            <p:nvPr/>
          </p:nvSpPr>
          <p:spPr bwMode="auto">
            <a:xfrm>
              <a:off x="0" y="365"/>
              <a:ext cx="1452" cy="1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4" name="Text Box 38"/>
            <p:cNvSpPr txBox="1">
              <a:spLocks noChangeArrowheads="1"/>
            </p:cNvSpPr>
            <p:nvPr/>
          </p:nvSpPr>
          <p:spPr bwMode="auto">
            <a:xfrm>
              <a:off x="273" y="0"/>
              <a:ext cx="108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F=F</a:t>
              </a:r>
              <a:r>
                <a:rPr lang="en-US" altLang="zh-CN" sz="3200" b="1" baseline="-25000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时</a:t>
              </a:r>
            </a:p>
          </p:txBody>
        </p:sp>
      </p:grpSp>
      <p:sp>
        <p:nvSpPr>
          <p:cNvPr id="24615" name="Text Box 39"/>
          <p:cNvSpPr txBox="1">
            <a:spLocks noChangeArrowheads="1"/>
          </p:cNvSpPr>
          <p:nvPr/>
        </p:nvSpPr>
        <p:spPr bwMode="auto">
          <a:xfrm>
            <a:off x="4284663" y="4652963"/>
            <a:ext cx="10080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a=0</a:t>
            </a:r>
          </a:p>
        </p:txBody>
      </p:sp>
      <p:grpSp>
        <p:nvGrpSpPr>
          <p:cNvPr id="24616" name="Group 40"/>
          <p:cNvGrpSpPr>
            <a:grpSpLocks/>
          </p:cNvGrpSpPr>
          <p:nvPr/>
        </p:nvGrpSpPr>
        <p:grpSpPr bwMode="auto">
          <a:xfrm>
            <a:off x="3708400" y="5373688"/>
            <a:ext cx="3960813" cy="1082675"/>
            <a:chOff x="0" y="0"/>
            <a:chExt cx="2495" cy="682"/>
          </a:xfrm>
        </p:grpSpPr>
        <p:sp>
          <p:nvSpPr>
            <p:cNvPr id="24617" name="AutoShape 41"/>
            <p:cNvSpPr>
              <a:spLocks/>
            </p:cNvSpPr>
            <p:nvPr/>
          </p:nvSpPr>
          <p:spPr bwMode="auto">
            <a:xfrm rot="5400000" flipH="1">
              <a:off x="1112" y="-1112"/>
              <a:ext cx="272" cy="2495"/>
            </a:xfrm>
            <a:prstGeom prst="leftBrace">
              <a:avLst>
                <a:gd name="adj1" fmla="val 76440"/>
                <a:gd name="adj2" fmla="val 50000"/>
              </a:avLst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618" name="Text Box 42"/>
            <p:cNvSpPr txBox="1">
              <a:spLocks noChangeArrowheads="1"/>
            </p:cNvSpPr>
            <p:nvPr/>
          </p:nvSpPr>
          <p:spPr bwMode="auto">
            <a:xfrm>
              <a:off x="408" y="317"/>
              <a:ext cx="186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匀速直线运动</a:t>
              </a:r>
            </a:p>
          </p:txBody>
        </p:sp>
      </p:grpSp>
      <p:grpSp>
        <p:nvGrpSpPr>
          <p:cNvPr id="24619" name="Group 43"/>
          <p:cNvGrpSpPr>
            <a:grpSpLocks/>
          </p:cNvGrpSpPr>
          <p:nvPr/>
        </p:nvGrpSpPr>
        <p:grpSpPr bwMode="auto">
          <a:xfrm>
            <a:off x="71438" y="3357563"/>
            <a:ext cx="3492500" cy="3500437"/>
            <a:chOff x="0" y="0"/>
            <a:chExt cx="2200" cy="2205"/>
          </a:xfrm>
        </p:grpSpPr>
        <p:sp>
          <p:nvSpPr>
            <p:cNvPr id="24620" name="Line 44"/>
            <p:cNvSpPr>
              <a:spLocks noChangeShapeType="1"/>
            </p:cNvSpPr>
            <p:nvPr/>
          </p:nvSpPr>
          <p:spPr bwMode="auto">
            <a:xfrm flipH="1">
              <a:off x="0" y="0"/>
              <a:ext cx="2200" cy="0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1" name="Line 45"/>
            <p:cNvSpPr>
              <a:spLocks noChangeShapeType="1"/>
            </p:cNvSpPr>
            <p:nvPr/>
          </p:nvSpPr>
          <p:spPr bwMode="auto">
            <a:xfrm>
              <a:off x="2200" y="0"/>
              <a:ext cx="0" cy="2205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22" name="Text Box 46"/>
          <p:cNvSpPr txBox="1">
            <a:spLocks noChangeArrowheads="1"/>
          </p:cNvSpPr>
          <p:nvPr/>
        </p:nvSpPr>
        <p:spPr bwMode="auto">
          <a:xfrm>
            <a:off x="0" y="3357563"/>
            <a:ext cx="3419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仿宋_GB2312" pitchFamily="1" charset="-122"/>
              </a:rPr>
              <a:t>当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F=F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仿宋_GB2312" pitchFamily="1" charset="-122"/>
              </a:rPr>
              <a:t>时速度最大</a:t>
            </a:r>
          </a:p>
        </p:txBody>
      </p:sp>
      <p:sp>
        <p:nvSpPr>
          <p:cNvPr id="24623" name="Text Box 47"/>
          <p:cNvSpPr txBox="1">
            <a:spLocks noChangeArrowheads="1"/>
          </p:cNvSpPr>
          <p:nvPr/>
        </p:nvSpPr>
        <p:spPr bwMode="auto">
          <a:xfrm>
            <a:off x="0" y="3933825"/>
            <a:ext cx="35639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仿宋_GB2312" pitchFamily="1" charset="-122"/>
              </a:rPr>
              <a:t>先变加速再匀速</a:t>
            </a:r>
          </a:p>
        </p:txBody>
      </p:sp>
      <p:sp>
        <p:nvSpPr>
          <p:cNvPr id="24624" name="Text Box 48"/>
          <p:cNvSpPr txBox="1">
            <a:spLocks noChangeArrowheads="1"/>
          </p:cNvSpPr>
          <p:nvPr/>
        </p:nvSpPr>
        <p:spPr bwMode="auto">
          <a:xfrm>
            <a:off x="0" y="4508500"/>
            <a:ext cx="35639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latin typeface="仿宋_GB2312" pitchFamily="1" charset="-122"/>
                <a:ea typeface="仿宋_GB2312" pitchFamily="1" charset="-122"/>
              </a:rPr>
              <a:t>速度</a:t>
            </a:r>
            <a:r>
              <a:rPr lang="en-US" altLang="zh-CN" sz="2800" b="1">
                <a:solidFill>
                  <a:srgbClr val="FF0000"/>
                </a:solidFill>
                <a:latin typeface="仿宋_GB2312" pitchFamily="1" charset="-122"/>
                <a:ea typeface="仿宋_GB2312" pitchFamily="1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仿宋_GB2312" pitchFamily="1" charset="-122"/>
                <a:ea typeface="仿宋_GB2312" pitchFamily="1" charset="-122"/>
              </a:rPr>
              <a:t>时间图象</a:t>
            </a:r>
          </a:p>
        </p:txBody>
      </p:sp>
      <p:grpSp>
        <p:nvGrpSpPr>
          <p:cNvPr id="24625" name="Group 49"/>
          <p:cNvGrpSpPr>
            <a:grpSpLocks/>
          </p:cNvGrpSpPr>
          <p:nvPr/>
        </p:nvGrpSpPr>
        <p:grpSpPr bwMode="auto">
          <a:xfrm>
            <a:off x="106363" y="4797425"/>
            <a:ext cx="3097212" cy="2060575"/>
            <a:chOff x="0" y="0"/>
            <a:chExt cx="1951" cy="1298"/>
          </a:xfrm>
        </p:grpSpPr>
        <p:sp>
          <p:nvSpPr>
            <p:cNvPr id="24626" name="Text Box 50"/>
            <p:cNvSpPr txBox="1">
              <a:spLocks noChangeArrowheads="1"/>
            </p:cNvSpPr>
            <p:nvPr/>
          </p:nvSpPr>
          <p:spPr bwMode="auto">
            <a:xfrm>
              <a:off x="228" y="0"/>
              <a:ext cx="45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itchFamily="18" charset="0"/>
                </a:rPr>
                <a:t>v</a:t>
              </a:r>
            </a:p>
          </p:txBody>
        </p:sp>
        <p:grpSp>
          <p:nvGrpSpPr>
            <p:cNvPr id="24627" name="Group 51"/>
            <p:cNvGrpSpPr>
              <a:grpSpLocks/>
            </p:cNvGrpSpPr>
            <p:nvPr/>
          </p:nvGrpSpPr>
          <p:grpSpPr bwMode="auto">
            <a:xfrm>
              <a:off x="0" y="108"/>
              <a:ext cx="1951" cy="1190"/>
              <a:chOff x="0" y="0"/>
              <a:chExt cx="1951" cy="1190"/>
            </a:xfrm>
          </p:grpSpPr>
          <p:grpSp>
            <p:nvGrpSpPr>
              <p:cNvPr id="24628" name="Group 52"/>
              <p:cNvGrpSpPr>
                <a:grpSpLocks/>
              </p:cNvGrpSpPr>
              <p:nvPr/>
            </p:nvGrpSpPr>
            <p:grpSpPr bwMode="auto">
              <a:xfrm>
                <a:off x="0" y="0"/>
                <a:ext cx="1634" cy="1190"/>
                <a:chOff x="0" y="0"/>
                <a:chExt cx="1634" cy="1190"/>
              </a:xfrm>
            </p:grpSpPr>
            <p:sp>
              <p:nvSpPr>
                <p:cNvPr id="24629" name="Line 53"/>
                <p:cNvSpPr>
                  <a:spLocks noChangeShapeType="1"/>
                </p:cNvSpPr>
                <p:nvPr/>
              </p:nvSpPr>
              <p:spPr bwMode="auto">
                <a:xfrm flipV="1">
                  <a:off x="228" y="0"/>
                  <a:ext cx="0" cy="1162"/>
                </a:xfrm>
                <a:prstGeom prst="line">
                  <a:avLst/>
                </a:prstGeom>
                <a:noFill/>
                <a:ln w="38100" cmpd="sng">
                  <a:solidFill>
                    <a:srgbClr val="0000FF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630" name="Line 54"/>
                <p:cNvSpPr>
                  <a:spLocks noChangeShapeType="1"/>
                </p:cNvSpPr>
                <p:nvPr/>
              </p:nvSpPr>
              <p:spPr bwMode="auto">
                <a:xfrm>
                  <a:off x="205" y="1117"/>
                  <a:ext cx="1429" cy="0"/>
                </a:xfrm>
                <a:prstGeom prst="line">
                  <a:avLst/>
                </a:prstGeom>
                <a:noFill/>
                <a:ln w="38100" cmpd="sng">
                  <a:solidFill>
                    <a:srgbClr val="0000FF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631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0" y="863"/>
                  <a:ext cx="454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solidFill>
                        <a:srgbClr val="0000FF"/>
                      </a:solidFill>
                      <a:latin typeface="Times New Roman" pitchFamily="18" charset="0"/>
                    </a:rPr>
                    <a:t>o</a:t>
                  </a:r>
                </a:p>
              </p:txBody>
            </p:sp>
          </p:grpSp>
          <p:sp>
            <p:nvSpPr>
              <p:cNvPr id="24632" name="Text Box 56"/>
              <p:cNvSpPr txBox="1">
                <a:spLocks noChangeArrowheads="1"/>
              </p:cNvSpPr>
              <p:nvPr/>
            </p:nvSpPr>
            <p:spPr bwMode="auto">
              <a:xfrm>
                <a:off x="1679" y="835"/>
                <a:ext cx="27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0000FF"/>
                    </a:solidFill>
                    <a:latin typeface="Times New Roman" pitchFamily="18" charset="0"/>
                  </a:rPr>
                  <a:t>t</a:t>
                </a:r>
              </a:p>
            </p:txBody>
          </p:sp>
        </p:grpSp>
      </p:grpSp>
      <p:grpSp>
        <p:nvGrpSpPr>
          <p:cNvPr id="24633" name="Group 57"/>
          <p:cNvGrpSpPr>
            <a:grpSpLocks/>
          </p:cNvGrpSpPr>
          <p:nvPr/>
        </p:nvGrpSpPr>
        <p:grpSpPr bwMode="auto">
          <a:xfrm>
            <a:off x="-30163" y="5445125"/>
            <a:ext cx="2514601" cy="1296988"/>
            <a:chOff x="0" y="0"/>
            <a:chExt cx="1588" cy="817"/>
          </a:xfrm>
        </p:grpSpPr>
        <p:grpSp>
          <p:nvGrpSpPr>
            <p:cNvPr id="24634" name="Group 58"/>
            <p:cNvGrpSpPr>
              <a:grpSpLocks/>
            </p:cNvGrpSpPr>
            <p:nvPr/>
          </p:nvGrpSpPr>
          <p:grpSpPr bwMode="auto">
            <a:xfrm>
              <a:off x="318" y="272"/>
              <a:ext cx="1270" cy="545"/>
              <a:chOff x="0" y="0"/>
              <a:chExt cx="1270" cy="545"/>
            </a:xfrm>
          </p:grpSpPr>
          <p:grpSp>
            <p:nvGrpSpPr>
              <p:cNvPr id="24635" name="Group 59"/>
              <p:cNvGrpSpPr>
                <a:grpSpLocks/>
              </p:cNvGrpSpPr>
              <p:nvPr/>
            </p:nvGrpSpPr>
            <p:grpSpPr bwMode="auto">
              <a:xfrm>
                <a:off x="0" y="0"/>
                <a:ext cx="1270" cy="545"/>
                <a:chOff x="0" y="0"/>
                <a:chExt cx="1270" cy="545"/>
              </a:xfrm>
            </p:grpSpPr>
            <p:sp>
              <p:nvSpPr>
                <p:cNvPr id="24636" name="Arc 60"/>
                <p:cNvSpPr>
                  <a:spLocks/>
                </p:cNvSpPr>
                <p:nvPr/>
              </p:nvSpPr>
              <p:spPr bwMode="auto">
                <a:xfrm flipH="1">
                  <a:off x="0" y="1"/>
                  <a:ext cx="544" cy="544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0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 cmpd="sng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4637" name="Line 61"/>
                <p:cNvSpPr>
                  <a:spLocks noChangeShapeType="1"/>
                </p:cNvSpPr>
                <p:nvPr/>
              </p:nvSpPr>
              <p:spPr bwMode="auto">
                <a:xfrm>
                  <a:off x="544" y="0"/>
                  <a:ext cx="726" cy="0"/>
                </a:xfrm>
                <a:prstGeom prst="line">
                  <a:avLst/>
                </a:prstGeom>
                <a:noFill/>
                <a:ln w="38100" cmpd="sng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4638" name="Line 62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408" cy="0"/>
              </a:xfrm>
              <a:prstGeom prst="line">
                <a:avLst/>
              </a:prstGeom>
              <a:noFill/>
              <a:ln w="38100" cmpd="sng">
                <a:solidFill>
                  <a:srgbClr val="0000FF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4639" name="Text Box 63"/>
            <p:cNvSpPr txBox="1">
              <a:spLocks noChangeArrowheads="1"/>
            </p:cNvSpPr>
            <p:nvPr/>
          </p:nvSpPr>
          <p:spPr bwMode="auto">
            <a:xfrm>
              <a:off x="0" y="0"/>
              <a:ext cx="40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itchFamily="18" charset="0"/>
                </a:rPr>
                <a:t>v</a:t>
              </a:r>
              <a:r>
                <a:rPr lang="en-US" altLang="zh-CN" sz="2800" b="1" baseline="-25000">
                  <a:solidFill>
                    <a:srgbClr val="0000FF"/>
                  </a:solidFill>
                  <a:latin typeface="Times New Roman" pitchFamily="18" charset="0"/>
                </a:rPr>
                <a:t>m</a:t>
              </a:r>
            </a:p>
          </p:txBody>
        </p:sp>
      </p:grpSp>
      <p:sp>
        <p:nvSpPr>
          <p:cNvPr id="24640" name="AutoShape 6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077200" y="6172200"/>
            <a:ext cx="850900" cy="536575"/>
          </a:xfrm>
          <a:prstGeom prst="actionButtonBackPrevious">
            <a:avLst/>
          </a:prstGeom>
          <a:gradFill rotWithShape="1">
            <a:gsLst>
              <a:gs pos="0">
                <a:srgbClr val="006699"/>
              </a:gs>
              <a:gs pos="19000">
                <a:srgbClr val="1170FF"/>
              </a:gs>
              <a:gs pos="28999">
                <a:srgbClr val="3333CC"/>
              </a:gs>
              <a:gs pos="39999">
                <a:srgbClr val="2E6792"/>
              </a:gs>
              <a:gs pos="53000">
                <a:srgbClr val="9999FF"/>
              </a:gs>
              <a:gs pos="84000">
                <a:srgbClr val="00CCCC"/>
              </a:gs>
              <a:gs pos="100000">
                <a:srgbClr val="33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30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4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4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4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4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4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4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24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24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2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615" grpId="0" autoUpdateAnimBg="0"/>
      <p:bldP spid="24622" grpId="0" autoUpdateAnimBg="0"/>
      <p:bldP spid="24623" grpId="0" autoUpdateAnimBg="0"/>
      <p:bldP spid="24624" grpId="0" autoUpdateAnimBg="0"/>
      <p:bldP spid="246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188640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zh-CN" sz="2800" dirty="0"/>
              <a:t>．</a:t>
            </a:r>
            <a:r>
              <a:rPr lang="en-US" altLang="zh-CN" sz="2800" dirty="0"/>
              <a:t>(</a:t>
            </a:r>
            <a:r>
              <a:rPr lang="zh-CN" altLang="zh-CN" sz="2800" dirty="0"/>
              <a:t>多选</a:t>
            </a:r>
            <a:r>
              <a:rPr lang="en-US" altLang="zh-CN" sz="2800" dirty="0"/>
              <a:t>)</a:t>
            </a:r>
            <a:r>
              <a:rPr lang="zh-CN" altLang="zh-CN" sz="2800" dirty="0"/>
              <a:t>一辆汽车以恒定的输出功率以某一初速度冲上一斜坡，在上坡过程中，它的运动情况可能是</a:t>
            </a:r>
            <a:r>
              <a:rPr lang="en-US" altLang="zh-CN" sz="2800" dirty="0"/>
              <a:t>(</a:t>
            </a:r>
            <a:r>
              <a:rPr lang="zh-CN" altLang="zh-CN" sz="2800" dirty="0"/>
              <a:t>　　</a:t>
            </a:r>
            <a:r>
              <a:rPr lang="en-US" altLang="zh-CN" sz="2800" dirty="0"/>
              <a:t>)</a:t>
            </a:r>
            <a:endParaRPr lang="zh-CN" altLang="zh-CN" sz="2800" dirty="0"/>
          </a:p>
          <a:p>
            <a:r>
              <a:rPr lang="en-US" altLang="zh-CN" sz="2800" dirty="0"/>
              <a:t>A</a:t>
            </a:r>
            <a:r>
              <a:rPr lang="zh-CN" altLang="zh-CN" sz="2800" dirty="0"/>
              <a:t>．先加速，后匀速</a:t>
            </a:r>
          </a:p>
          <a:p>
            <a:r>
              <a:rPr lang="en-US" altLang="zh-CN" sz="2800" dirty="0"/>
              <a:t>B</a:t>
            </a:r>
            <a:r>
              <a:rPr lang="zh-CN" altLang="zh-CN" sz="2800" dirty="0"/>
              <a:t>．先加速，后减速</a:t>
            </a:r>
          </a:p>
          <a:p>
            <a:r>
              <a:rPr lang="en-US" altLang="zh-CN" sz="2800" dirty="0"/>
              <a:t>C</a:t>
            </a:r>
            <a:r>
              <a:rPr lang="zh-CN" altLang="zh-CN" sz="2800" dirty="0"/>
              <a:t>．一直加速且加速度越来越小</a:t>
            </a:r>
          </a:p>
          <a:p>
            <a:r>
              <a:rPr lang="en-US" altLang="zh-CN" sz="2800" dirty="0"/>
              <a:t>D</a:t>
            </a:r>
            <a:r>
              <a:rPr lang="zh-CN" altLang="zh-CN" sz="2800" dirty="0"/>
              <a:t>．一直减速且加速度越来越大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85098"/>
            <a:ext cx="8568951" cy="1908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7" name="组合 36"/>
          <p:cNvGrpSpPr/>
          <p:nvPr/>
        </p:nvGrpSpPr>
        <p:grpSpPr>
          <a:xfrm>
            <a:off x="179513" y="2725741"/>
            <a:ext cx="2896357" cy="2242538"/>
            <a:chOff x="454367" y="2966434"/>
            <a:chExt cx="2896357" cy="2242538"/>
          </a:xfrm>
        </p:grpSpPr>
        <p:grpSp>
          <p:nvGrpSpPr>
            <p:cNvPr id="19" name="组合 18"/>
            <p:cNvGrpSpPr/>
            <p:nvPr/>
          </p:nvGrpSpPr>
          <p:grpSpPr>
            <a:xfrm>
              <a:off x="454367" y="3437384"/>
              <a:ext cx="2896357" cy="1097372"/>
              <a:chOff x="99119" y="4779900"/>
              <a:chExt cx="2896357" cy="1097372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971600" y="5373216"/>
                <a:ext cx="792088" cy="50405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1" name="直接箭头连接符 20"/>
              <p:cNvCxnSpPr/>
              <p:nvPr/>
            </p:nvCxnSpPr>
            <p:spPr>
              <a:xfrm>
                <a:off x="1475656" y="5625244"/>
                <a:ext cx="1440160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" name="直接箭头连接符 21"/>
              <p:cNvCxnSpPr/>
              <p:nvPr/>
            </p:nvCxnSpPr>
            <p:spPr>
              <a:xfrm flipH="1">
                <a:off x="99119" y="5625244"/>
                <a:ext cx="1376537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3" name="TextBox 22"/>
              <p:cNvSpPr txBox="1"/>
              <p:nvPr/>
            </p:nvSpPr>
            <p:spPr>
              <a:xfrm>
                <a:off x="2575168" y="4779900"/>
                <a:ext cx="42030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000" dirty="0" smtClean="0"/>
                  <a:t>F</a:t>
                </a:r>
                <a:endParaRPr lang="zh-CN" altLang="en-US" sz="4000" dirty="0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86666" y="4917358"/>
                <a:ext cx="34176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000" dirty="0" smtClean="0"/>
                  <a:t>f</a:t>
                </a:r>
                <a:endParaRPr lang="zh-CN" altLang="en-US" sz="4000" dirty="0"/>
              </a:p>
            </p:txBody>
          </p:sp>
        </p:grpSp>
        <p:cxnSp>
          <p:nvCxnSpPr>
            <p:cNvPr id="25" name="直接箭头连接符 24"/>
            <p:cNvCxnSpPr/>
            <p:nvPr/>
          </p:nvCxnSpPr>
          <p:spPr>
            <a:xfrm flipV="1">
              <a:off x="1825751" y="3273140"/>
              <a:ext cx="0" cy="99774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>
              <a:off x="1825751" y="4270884"/>
              <a:ext cx="0" cy="9380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28" name="矩形 27"/>
            <p:cNvSpPr/>
            <p:nvPr/>
          </p:nvSpPr>
          <p:spPr>
            <a:xfrm>
              <a:off x="1680519" y="2966434"/>
              <a:ext cx="48282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600" dirty="0" smtClean="0"/>
                <a:t>N</a:t>
              </a:r>
              <a:endParaRPr lang="zh-CN" altLang="en-US" sz="3600" dirty="0"/>
            </a:p>
          </p:txBody>
        </p:sp>
        <p:sp>
          <p:nvSpPr>
            <p:cNvPr id="30" name="矩形 29"/>
            <p:cNvSpPr/>
            <p:nvPr/>
          </p:nvSpPr>
          <p:spPr>
            <a:xfrm>
              <a:off x="1937160" y="4416762"/>
              <a:ext cx="77136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600" dirty="0" smtClean="0"/>
                <a:t>mg</a:t>
              </a:r>
              <a:endParaRPr lang="zh-CN" altLang="en-US" sz="3600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3723" y="2669022"/>
            <a:ext cx="2896357" cy="2241970"/>
            <a:chOff x="4547851" y="2543128"/>
            <a:chExt cx="2896357" cy="2241970"/>
          </a:xfrm>
        </p:grpSpPr>
        <p:grpSp>
          <p:nvGrpSpPr>
            <p:cNvPr id="16" name="组合 15"/>
            <p:cNvGrpSpPr/>
            <p:nvPr/>
          </p:nvGrpSpPr>
          <p:grpSpPr>
            <a:xfrm rot="19456407">
              <a:off x="4547851" y="2888698"/>
              <a:ext cx="2896357" cy="1097372"/>
              <a:chOff x="99119" y="4779900"/>
              <a:chExt cx="2896357" cy="1097372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971600" y="5373216"/>
                <a:ext cx="792088" cy="50405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" name="直接箭头连接符 7"/>
              <p:cNvCxnSpPr/>
              <p:nvPr/>
            </p:nvCxnSpPr>
            <p:spPr>
              <a:xfrm>
                <a:off x="1475656" y="5625244"/>
                <a:ext cx="1440160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" name="直接箭头连接符 9"/>
              <p:cNvCxnSpPr/>
              <p:nvPr/>
            </p:nvCxnSpPr>
            <p:spPr>
              <a:xfrm flipH="1">
                <a:off x="99119" y="5625244"/>
                <a:ext cx="1376537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2575168" y="4779900"/>
                <a:ext cx="42030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000" dirty="0" smtClean="0"/>
                  <a:t>F</a:t>
                </a:r>
                <a:endParaRPr lang="zh-CN" altLang="en-US" sz="4000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86666" y="4917358"/>
                <a:ext cx="34176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000" dirty="0" smtClean="0"/>
                  <a:t>f</a:t>
                </a:r>
                <a:endParaRPr lang="zh-CN" altLang="en-US" sz="4000" dirty="0"/>
              </a:p>
            </p:txBody>
          </p:sp>
        </p:grpSp>
        <p:cxnSp>
          <p:nvCxnSpPr>
            <p:cNvPr id="31" name="直接箭头连接符 30"/>
            <p:cNvCxnSpPr/>
            <p:nvPr/>
          </p:nvCxnSpPr>
          <p:spPr>
            <a:xfrm flipH="1" flipV="1">
              <a:off x="5342121" y="3068960"/>
              <a:ext cx="696627" cy="77805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32" name="矩形 31"/>
            <p:cNvSpPr/>
            <p:nvPr/>
          </p:nvSpPr>
          <p:spPr>
            <a:xfrm rot="21435698">
              <a:off x="5443595" y="2543128"/>
              <a:ext cx="48282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600" dirty="0" smtClean="0"/>
                <a:t>N</a:t>
              </a:r>
              <a:endParaRPr lang="zh-CN" altLang="en-US" sz="3600" dirty="0"/>
            </a:p>
          </p:txBody>
        </p:sp>
        <p:cxnSp>
          <p:nvCxnSpPr>
            <p:cNvPr id="35" name="直接箭头连接符 34"/>
            <p:cNvCxnSpPr/>
            <p:nvPr/>
          </p:nvCxnSpPr>
          <p:spPr>
            <a:xfrm>
              <a:off x="6042130" y="3847010"/>
              <a:ext cx="0" cy="9380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6168406" y="4077381"/>
              <a:ext cx="77136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600" dirty="0" smtClean="0"/>
                <a:t>mg</a:t>
              </a:r>
              <a:endParaRPr lang="zh-CN" altLang="en-US" sz="3600" dirty="0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6369930" y="2407897"/>
            <a:ext cx="2776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、若</a:t>
            </a:r>
            <a:r>
              <a:rPr lang="en-US" altLang="zh-CN" sz="2800" dirty="0" smtClean="0"/>
              <a:t>F&gt;</a:t>
            </a:r>
            <a:r>
              <a:rPr lang="en-US" altLang="zh-CN" sz="2800" dirty="0" err="1" smtClean="0"/>
              <a:t>f+mgsin</a:t>
            </a:r>
            <a:r>
              <a:rPr lang="el-GR" altLang="zh-CN" sz="2800" dirty="0" smtClean="0"/>
              <a:t>θ</a:t>
            </a:r>
            <a:endParaRPr lang="zh-CN" altLang="en-US" sz="2800" dirty="0"/>
          </a:p>
        </p:txBody>
      </p:sp>
      <p:sp>
        <p:nvSpPr>
          <p:cNvPr id="40" name="TextBox 39"/>
          <p:cNvSpPr txBox="1"/>
          <p:nvPr/>
        </p:nvSpPr>
        <p:spPr>
          <a:xfrm>
            <a:off x="6394880" y="3054332"/>
            <a:ext cx="2776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、若</a:t>
            </a:r>
            <a:r>
              <a:rPr lang="en-US" altLang="zh-CN" sz="2800" dirty="0" smtClean="0"/>
              <a:t>F=</a:t>
            </a:r>
            <a:r>
              <a:rPr lang="en-US" altLang="zh-CN" sz="2800" dirty="0" err="1" smtClean="0"/>
              <a:t>f+mgsin</a:t>
            </a:r>
            <a:r>
              <a:rPr lang="el-GR" altLang="zh-CN" sz="2800" dirty="0" smtClean="0"/>
              <a:t>θ</a:t>
            </a:r>
            <a:endParaRPr lang="zh-CN" altLang="en-US" sz="2800" dirty="0"/>
          </a:p>
        </p:txBody>
      </p:sp>
      <p:sp>
        <p:nvSpPr>
          <p:cNvPr id="41" name="TextBox 40"/>
          <p:cNvSpPr txBox="1"/>
          <p:nvPr/>
        </p:nvSpPr>
        <p:spPr>
          <a:xfrm>
            <a:off x="6418703" y="3760053"/>
            <a:ext cx="2776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、若</a:t>
            </a:r>
            <a:r>
              <a:rPr lang="en-US" altLang="zh-CN" sz="2800" dirty="0" smtClean="0"/>
              <a:t>F&lt;</a:t>
            </a:r>
            <a:r>
              <a:rPr lang="en-US" altLang="zh-CN" sz="2800" dirty="0" err="1" smtClean="0"/>
              <a:t>f+mgsin</a:t>
            </a:r>
            <a:r>
              <a:rPr lang="el-GR" altLang="zh-CN" sz="2800" dirty="0" smtClean="0"/>
              <a:t>θ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51197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88641"/>
            <a:ext cx="8229600" cy="252028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dirty="0"/>
              <a:t>4</a:t>
            </a:r>
            <a:r>
              <a:rPr lang="zh-CN" altLang="zh-CN" sz="2400" dirty="0"/>
              <a:t>．一列火车在恒定功率的牵引下由静止从车站出发，沿平直轨道运动，行驶了</a:t>
            </a:r>
            <a:r>
              <a:rPr lang="en-US" altLang="zh-CN" sz="2400" dirty="0"/>
              <a:t>5 min</a:t>
            </a:r>
            <a:r>
              <a:rPr lang="zh-CN" altLang="zh-CN" sz="2400" dirty="0"/>
              <a:t>速度刚好达到</a:t>
            </a:r>
            <a:r>
              <a:rPr lang="en-US" altLang="zh-CN" sz="2400" dirty="0"/>
              <a:t>20 m/s</a:t>
            </a:r>
            <a:r>
              <a:rPr lang="zh-CN" altLang="zh-CN" sz="2400" dirty="0"/>
              <a:t>，设列车所受阻力恒定，则可以判断列车在这段时间内行驶的距离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zh-CN" sz="2400" dirty="0"/>
          </a:p>
          <a:p>
            <a:pPr marL="0" indent="0">
              <a:buNone/>
            </a:pPr>
            <a:r>
              <a:rPr lang="en-US" altLang="zh-CN" sz="2400" dirty="0" smtClean="0"/>
              <a:t>    A</a:t>
            </a:r>
            <a:r>
              <a:rPr lang="zh-CN" altLang="zh-CN" sz="2400" dirty="0"/>
              <a:t>．可能等于</a:t>
            </a:r>
            <a:r>
              <a:rPr lang="en-US" altLang="zh-CN" sz="2400" dirty="0"/>
              <a:t>3 km         B</a:t>
            </a:r>
            <a:r>
              <a:rPr lang="zh-CN" altLang="zh-CN" sz="2400" dirty="0"/>
              <a:t>．一定大于</a:t>
            </a:r>
            <a:r>
              <a:rPr lang="en-US" altLang="zh-CN" sz="2400" dirty="0"/>
              <a:t>3 km</a:t>
            </a:r>
            <a:endParaRPr lang="zh-CN" altLang="zh-CN" sz="2400" dirty="0"/>
          </a:p>
          <a:p>
            <a:pPr marL="0" indent="0">
              <a:buNone/>
            </a:pPr>
            <a:r>
              <a:rPr lang="en-US" altLang="zh-CN" sz="2400" dirty="0" smtClean="0"/>
              <a:t>    C</a:t>
            </a:r>
            <a:r>
              <a:rPr lang="zh-CN" altLang="zh-CN" sz="2400" dirty="0"/>
              <a:t>．一定小于</a:t>
            </a:r>
            <a:r>
              <a:rPr lang="en-US" altLang="zh-CN" sz="2400" dirty="0"/>
              <a:t>3 km         D</a:t>
            </a:r>
            <a:r>
              <a:rPr lang="zh-CN" altLang="zh-CN" sz="2400" dirty="0"/>
              <a:t>．以上说法都不对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2050" name="Picture 2" descr="wl29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0000" b="57922"/>
          <a:stretch/>
        </p:blipFill>
        <p:spPr bwMode="auto">
          <a:xfrm>
            <a:off x="539552" y="2276872"/>
            <a:ext cx="3131255" cy="2120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wl29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0000" b="57922"/>
          <a:stretch/>
        </p:blipFill>
        <p:spPr bwMode="auto">
          <a:xfrm>
            <a:off x="4287376" y="2276872"/>
            <a:ext cx="3343872" cy="2264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/>
          <p:nvPr/>
        </p:nvCxnSpPr>
        <p:spPr>
          <a:xfrm flipV="1">
            <a:off x="971600" y="2992760"/>
            <a:ext cx="936104" cy="101230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07704" y="3068960"/>
            <a:ext cx="0" cy="936104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4716016" y="2992760"/>
            <a:ext cx="2088232" cy="108850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6804248" y="3068960"/>
            <a:ext cx="0" cy="1012304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971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1331913" y="1982788"/>
            <a:ext cx="1511300" cy="1152525"/>
            <a:chOff x="0" y="0"/>
            <a:chExt cx="952" cy="726"/>
          </a:xfrm>
        </p:grpSpPr>
        <p:sp>
          <p:nvSpPr>
            <p:cNvPr id="2560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52" cy="726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04" name="Text Box 4"/>
            <p:cNvSpPr txBox="1">
              <a:spLocks noChangeArrowheads="1"/>
            </p:cNvSpPr>
            <p:nvPr/>
          </p:nvSpPr>
          <p:spPr bwMode="auto">
            <a:xfrm>
              <a:off x="45" y="0"/>
              <a:ext cx="862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加速度</a:t>
              </a:r>
              <a:r>
                <a:rPr lang="en-US" altLang="zh-CN" sz="28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a</a:t>
              </a:r>
              <a:r>
                <a:rPr lang="zh-CN" altLang="en-US" sz="28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一定</a:t>
              </a:r>
            </a:p>
          </p:txBody>
        </p:sp>
      </p:grpSp>
      <p:grpSp>
        <p:nvGrpSpPr>
          <p:cNvPr id="25605" name="Group 5"/>
          <p:cNvGrpSpPr>
            <a:grpSpLocks/>
          </p:cNvGrpSpPr>
          <p:nvPr/>
        </p:nvGrpSpPr>
        <p:grpSpPr bwMode="auto">
          <a:xfrm>
            <a:off x="4429125" y="1989138"/>
            <a:ext cx="1511300" cy="1152525"/>
            <a:chOff x="0" y="0"/>
            <a:chExt cx="952" cy="726"/>
          </a:xfrm>
        </p:grpSpPr>
        <p:sp>
          <p:nvSpPr>
            <p:cNvPr id="25606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952" cy="726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07" name="Text Box 7"/>
            <p:cNvSpPr txBox="1">
              <a:spLocks noChangeArrowheads="1"/>
            </p:cNvSpPr>
            <p:nvPr/>
          </p:nvSpPr>
          <p:spPr bwMode="auto">
            <a:xfrm>
              <a:off x="44" y="138"/>
              <a:ext cx="90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速度</a:t>
              </a:r>
              <a:r>
                <a:rPr lang="en-US" altLang="zh-CN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v</a:t>
              </a:r>
            </a:p>
          </p:txBody>
        </p:sp>
        <p:sp>
          <p:nvSpPr>
            <p:cNvPr id="25608" name="Line 8"/>
            <p:cNvSpPr>
              <a:spLocks noChangeShapeType="1"/>
            </p:cNvSpPr>
            <p:nvPr/>
          </p:nvSpPr>
          <p:spPr bwMode="auto">
            <a:xfrm>
              <a:off x="816" y="183"/>
              <a:ext cx="0" cy="318"/>
            </a:xfrm>
            <a:prstGeom prst="line">
              <a:avLst/>
            </a:prstGeom>
            <a:noFill/>
            <a:ln w="57150" cmpd="sng">
              <a:solidFill>
                <a:srgbClr val="FF0000"/>
              </a:solidFill>
              <a:round/>
              <a:headEnd type="stealth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09" name="Group 9"/>
          <p:cNvGrpSpPr>
            <a:grpSpLocks/>
          </p:cNvGrpSpPr>
          <p:nvPr/>
        </p:nvGrpSpPr>
        <p:grpSpPr bwMode="auto">
          <a:xfrm>
            <a:off x="2843213" y="1909763"/>
            <a:ext cx="1584325" cy="650875"/>
            <a:chOff x="0" y="0"/>
            <a:chExt cx="998" cy="410"/>
          </a:xfrm>
        </p:grpSpPr>
        <p:sp>
          <p:nvSpPr>
            <p:cNvPr id="25610" name="Line 10"/>
            <p:cNvSpPr>
              <a:spLocks noChangeShapeType="1"/>
            </p:cNvSpPr>
            <p:nvPr/>
          </p:nvSpPr>
          <p:spPr bwMode="auto">
            <a:xfrm>
              <a:off x="0" y="409"/>
              <a:ext cx="998" cy="1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1" name="Text Box 11"/>
            <p:cNvSpPr txBox="1">
              <a:spLocks noChangeArrowheads="1"/>
            </p:cNvSpPr>
            <p:nvPr/>
          </p:nvSpPr>
          <p:spPr bwMode="auto">
            <a:xfrm>
              <a:off x="136" y="0"/>
              <a:ext cx="81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0000"/>
                  </a:solidFill>
                  <a:latin typeface="Times New Roman" pitchFamily="18" charset="0"/>
                  <a:ea typeface="仿宋_GB2312" pitchFamily="1" charset="-122"/>
                </a:rPr>
                <a:t>v=at</a:t>
              </a:r>
            </a:p>
          </p:txBody>
        </p:sp>
      </p:grpSp>
      <p:grpSp>
        <p:nvGrpSpPr>
          <p:cNvPr id="25612" name="Group 12"/>
          <p:cNvGrpSpPr>
            <a:grpSpLocks/>
          </p:cNvGrpSpPr>
          <p:nvPr/>
        </p:nvGrpSpPr>
        <p:grpSpPr bwMode="auto">
          <a:xfrm>
            <a:off x="5867400" y="1498600"/>
            <a:ext cx="1657350" cy="1066800"/>
            <a:chOff x="0" y="0"/>
            <a:chExt cx="1044" cy="672"/>
          </a:xfrm>
        </p:grpSpPr>
        <p:sp>
          <p:nvSpPr>
            <p:cNvPr id="25613" name="Line 13"/>
            <p:cNvSpPr>
              <a:spLocks noChangeShapeType="1"/>
            </p:cNvSpPr>
            <p:nvPr/>
          </p:nvSpPr>
          <p:spPr bwMode="auto">
            <a:xfrm>
              <a:off x="46" y="668"/>
              <a:ext cx="998" cy="1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4" name="Text Box 14"/>
            <p:cNvSpPr txBox="1">
              <a:spLocks noChangeArrowheads="1"/>
            </p:cNvSpPr>
            <p:nvPr/>
          </p:nvSpPr>
          <p:spPr bwMode="auto">
            <a:xfrm>
              <a:off x="0" y="0"/>
              <a:ext cx="1044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牵引力不变</a:t>
              </a:r>
            </a:p>
          </p:txBody>
        </p:sp>
      </p:grpSp>
      <p:grpSp>
        <p:nvGrpSpPr>
          <p:cNvPr id="25615" name="Group 15"/>
          <p:cNvGrpSpPr>
            <a:grpSpLocks/>
          </p:cNvGrpSpPr>
          <p:nvPr/>
        </p:nvGrpSpPr>
        <p:grpSpPr bwMode="auto">
          <a:xfrm>
            <a:off x="1943100" y="3141663"/>
            <a:ext cx="6445250" cy="1011237"/>
            <a:chOff x="0" y="0"/>
            <a:chExt cx="4060" cy="637"/>
          </a:xfrm>
        </p:grpSpPr>
        <p:sp>
          <p:nvSpPr>
            <p:cNvPr id="25616" name="AutoShape 16"/>
            <p:cNvSpPr>
              <a:spLocks/>
            </p:cNvSpPr>
            <p:nvPr/>
          </p:nvSpPr>
          <p:spPr bwMode="auto">
            <a:xfrm rot="5400000" flipH="1">
              <a:off x="1866" y="-1870"/>
              <a:ext cx="319" cy="4060"/>
            </a:xfrm>
            <a:prstGeom prst="leftBrace">
              <a:avLst>
                <a:gd name="adj1" fmla="val 106061"/>
                <a:gd name="adj2" fmla="val 50000"/>
              </a:avLst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17" name="Text Box 17"/>
            <p:cNvSpPr txBox="1">
              <a:spLocks noChangeArrowheads="1"/>
            </p:cNvSpPr>
            <p:nvPr/>
          </p:nvSpPr>
          <p:spPr bwMode="auto">
            <a:xfrm>
              <a:off x="1066" y="272"/>
              <a:ext cx="217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匀加速直线运动</a:t>
              </a:r>
            </a:p>
          </p:txBody>
        </p:sp>
      </p:grpSp>
      <p:grpSp>
        <p:nvGrpSpPr>
          <p:cNvPr id="25618" name="Group 18"/>
          <p:cNvGrpSpPr>
            <a:grpSpLocks/>
          </p:cNvGrpSpPr>
          <p:nvPr/>
        </p:nvGrpSpPr>
        <p:grpSpPr bwMode="auto">
          <a:xfrm>
            <a:off x="6946900" y="4214813"/>
            <a:ext cx="2232025" cy="1296987"/>
            <a:chOff x="0" y="0"/>
            <a:chExt cx="1406" cy="817"/>
          </a:xfrm>
        </p:grpSpPr>
        <p:sp>
          <p:nvSpPr>
            <p:cNvPr id="25619" name="Rectangle 19"/>
            <p:cNvSpPr>
              <a:spLocks noChangeArrowheads="1"/>
            </p:cNvSpPr>
            <p:nvPr/>
          </p:nvSpPr>
          <p:spPr bwMode="auto">
            <a:xfrm>
              <a:off x="0" y="0"/>
              <a:ext cx="1225" cy="817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0" name="Text Box 20"/>
            <p:cNvSpPr txBox="1">
              <a:spLocks noChangeArrowheads="1"/>
            </p:cNvSpPr>
            <p:nvPr/>
          </p:nvSpPr>
          <p:spPr bwMode="auto">
            <a:xfrm>
              <a:off x="45" y="46"/>
              <a:ext cx="1361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达到最大速度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v</a:t>
              </a:r>
              <a:r>
                <a:rPr lang="en-US" altLang="zh-CN" sz="3200" b="1" baseline="-25000">
                  <a:solidFill>
                    <a:srgbClr val="FF0000"/>
                  </a:solidFill>
                  <a:latin typeface="Times New Roman" pitchFamily="18" charset="0"/>
                </a:rPr>
                <a:t>m</a:t>
              </a:r>
            </a:p>
          </p:txBody>
        </p:sp>
      </p:grpSp>
      <p:grpSp>
        <p:nvGrpSpPr>
          <p:cNvPr id="25621" name="Group 21"/>
          <p:cNvGrpSpPr>
            <a:grpSpLocks/>
          </p:cNvGrpSpPr>
          <p:nvPr/>
        </p:nvGrpSpPr>
        <p:grpSpPr bwMode="auto">
          <a:xfrm>
            <a:off x="3922713" y="5511800"/>
            <a:ext cx="4537075" cy="1012825"/>
            <a:chOff x="0" y="0"/>
            <a:chExt cx="2858" cy="638"/>
          </a:xfrm>
        </p:grpSpPr>
        <p:sp>
          <p:nvSpPr>
            <p:cNvPr id="25622" name="AutoShape 22"/>
            <p:cNvSpPr>
              <a:spLocks/>
            </p:cNvSpPr>
            <p:nvPr/>
          </p:nvSpPr>
          <p:spPr bwMode="auto">
            <a:xfrm rot="5400000" flipH="1">
              <a:off x="1293" y="-1293"/>
              <a:ext cx="272" cy="2858"/>
            </a:xfrm>
            <a:prstGeom prst="leftBrace">
              <a:avLst>
                <a:gd name="adj1" fmla="val 87561"/>
                <a:gd name="adj2" fmla="val 50000"/>
              </a:avLst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3" name="Text Box 23"/>
            <p:cNvSpPr txBox="1">
              <a:spLocks noChangeArrowheads="1"/>
            </p:cNvSpPr>
            <p:nvPr/>
          </p:nvSpPr>
          <p:spPr bwMode="auto">
            <a:xfrm>
              <a:off x="454" y="273"/>
              <a:ext cx="204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变加速直线运动</a:t>
              </a:r>
            </a:p>
          </p:txBody>
        </p:sp>
      </p:grpSp>
      <p:grpSp>
        <p:nvGrpSpPr>
          <p:cNvPr id="25624" name="Group 24"/>
          <p:cNvGrpSpPr>
            <a:grpSpLocks/>
          </p:cNvGrpSpPr>
          <p:nvPr/>
        </p:nvGrpSpPr>
        <p:grpSpPr bwMode="auto">
          <a:xfrm>
            <a:off x="7524750" y="1982788"/>
            <a:ext cx="1655763" cy="1152525"/>
            <a:chOff x="0" y="0"/>
            <a:chExt cx="1043" cy="726"/>
          </a:xfrm>
        </p:grpSpPr>
        <p:sp>
          <p:nvSpPr>
            <p:cNvPr id="25625" name="Rectangle 25"/>
            <p:cNvSpPr>
              <a:spLocks noChangeArrowheads="1"/>
            </p:cNvSpPr>
            <p:nvPr/>
          </p:nvSpPr>
          <p:spPr bwMode="auto">
            <a:xfrm>
              <a:off x="0" y="0"/>
              <a:ext cx="952" cy="726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6" name="Text Box 26"/>
            <p:cNvSpPr txBox="1">
              <a:spLocks noChangeArrowheads="1"/>
            </p:cNvSpPr>
            <p:nvPr/>
          </p:nvSpPr>
          <p:spPr bwMode="auto">
            <a:xfrm>
              <a:off x="44" y="136"/>
              <a:ext cx="99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功率</a:t>
              </a:r>
              <a:r>
                <a:rPr lang="en-US" altLang="zh-CN" sz="3200" b="1">
                  <a:solidFill>
                    <a:srgbClr val="FF0000"/>
                  </a:solidFill>
                  <a:latin typeface="仿宋_GB2312" pitchFamily="1" charset="-122"/>
                  <a:ea typeface="仿宋_GB2312" pitchFamily="1" charset="-122"/>
                </a:rPr>
                <a:t>P</a:t>
              </a:r>
            </a:p>
          </p:txBody>
        </p:sp>
        <p:sp>
          <p:nvSpPr>
            <p:cNvPr id="25627" name="Line 27"/>
            <p:cNvSpPr>
              <a:spLocks noChangeShapeType="1"/>
            </p:cNvSpPr>
            <p:nvPr/>
          </p:nvSpPr>
          <p:spPr bwMode="auto">
            <a:xfrm flipV="1">
              <a:off x="862" y="183"/>
              <a:ext cx="0" cy="318"/>
            </a:xfrm>
            <a:prstGeom prst="line">
              <a:avLst/>
            </a:prstGeom>
            <a:noFill/>
            <a:ln w="57150" cmpd="sng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28" name="Group 28"/>
          <p:cNvGrpSpPr>
            <a:grpSpLocks/>
          </p:cNvGrpSpPr>
          <p:nvPr/>
        </p:nvGrpSpPr>
        <p:grpSpPr bwMode="auto">
          <a:xfrm>
            <a:off x="2124075" y="688975"/>
            <a:ext cx="6121400" cy="1293813"/>
            <a:chOff x="0" y="0"/>
            <a:chExt cx="3856" cy="815"/>
          </a:xfrm>
        </p:grpSpPr>
        <p:grpSp>
          <p:nvGrpSpPr>
            <p:cNvPr id="25629" name="Group 29"/>
            <p:cNvGrpSpPr>
              <a:grpSpLocks/>
            </p:cNvGrpSpPr>
            <p:nvPr/>
          </p:nvGrpSpPr>
          <p:grpSpPr bwMode="auto">
            <a:xfrm>
              <a:off x="0" y="407"/>
              <a:ext cx="3856" cy="408"/>
              <a:chOff x="0" y="0"/>
              <a:chExt cx="3856" cy="408"/>
            </a:xfrm>
          </p:grpSpPr>
          <p:sp>
            <p:nvSpPr>
              <p:cNvPr id="25630" name="Line 30"/>
              <p:cNvSpPr>
                <a:spLocks noChangeShapeType="1"/>
              </p:cNvSpPr>
              <p:nvPr/>
            </p:nvSpPr>
            <p:spPr bwMode="auto">
              <a:xfrm flipV="1">
                <a:off x="3855" y="0"/>
                <a:ext cx="1" cy="408"/>
              </a:xfrm>
              <a:prstGeom prst="line">
                <a:avLst/>
              </a:prstGeom>
              <a:noFill/>
              <a:ln w="57150" cmpd="sng">
                <a:solidFill>
                  <a:srgbClr val="0000FF"/>
                </a:solidFill>
                <a:round/>
                <a:headEnd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31" name="Line 31"/>
              <p:cNvSpPr>
                <a:spLocks noChangeShapeType="1"/>
              </p:cNvSpPr>
              <p:nvPr/>
            </p:nvSpPr>
            <p:spPr bwMode="auto">
              <a:xfrm flipH="1">
                <a:off x="2086" y="0"/>
                <a:ext cx="1769" cy="1"/>
              </a:xfrm>
              <a:prstGeom prst="line">
                <a:avLst/>
              </a:prstGeom>
              <a:noFill/>
              <a:ln w="57150" cmpd="sng">
                <a:solidFill>
                  <a:srgbClr val="0000FF"/>
                </a:solidFill>
                <a:round/>
                <a:headEnd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32" name="Line 32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2131" cy="1"/>
              </a:xfrm>
              <a:prstGeom prst="line">
                <a:avLst/>
              </a:prstGeom>
              <a:noFill/>
              <a:ln w="57150" cmpd="sng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33" name="Line 33"/>
              <p:cNvSpPr>
                <a:spLocks noChangeShapeType="1"/>
              </p:cNvSpPr>
              <p:nvPr/>
            </p:nvSpPr>
            <p:spPr bwMode="auto">
              <a:xfrm flipV="1">
                <a:off x="0" y="0"/>
                <a:ext cx="1" cy="408"/>
              </a:xfrm>
              <a:prstGeom prst="line">
                <a:avLst/>
              </a:prstGeom>
              <a:noFill/>
              <a:ln w="57150" cmpd="sng">
                <a:solidFill>
                  <a:srgbClr val="0000FF"/>
                </a:solidFill>
                <a:round/>
                <a:headEnd type="stealth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634" name="Text Box 34"/>
            <p:cNvSpPr txBox="1">
              <a:spLocks noChangeArrowheads="1"/>
            </p:cNvSpPr>
            <p:nvPr/>
          </p:nvSpPr>
          <p:spPr bwMode="auto">
            <a:xfrm>
              <a:off x="725" y="0"/>
              <a:ext cx="276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P&lt;P</a:t>
              </a:r>
              <a:r>
                <a:rPr lang="zh-CN" altLang="en-US" sz="3200" b="1" baseline="-25000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额</a:t>
              </a: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</a:rPr>
                <a:t>，</a:t>
              </a: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继续匀加速</a:t>
              </a:r>
            </a:p>
          </p:txBody>
        </p:sp>
      </p:grpSp>
      <p:pic>
        <p:nvPicPr>
          <p:cNvPr id="25635" name="Picture 3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2565400"/>
            <a:ext cx="1393825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5636" name="Group 36"/>
          <p:cNvGrpSpPr>
            <a:grpSpLocks/>
          </p:cNvGrpSpPr>
          <p:nvPr/>
        </p:nvGrpSpPr>
        <p:grpSpPr bwMode="auto">
          <a:xfrm>
            <a:off x="5292725" y="4284663"/>
            <a:ext cx="1727200" cy="581025"/>
            <a:chOff x="0" y="0"/>
            <a:chExt cx="1088" cy="366"/>
          </a:xfrm>
        </p:grpSpPr>
        <p:sp>
          <p:nvSpPr>
            <p:cNvPr id="25637" name="Line 37"/>
            <p:cNvSpPr>
              <a:spLocks noChangeShapeType="1"/>
            </p:cNvSpPr>
            <p:nvPr/>
          </p:nvSpPr>
          <p:spPr bwMode="auto">
            <a:xfrm>
              <a:off x="0" y="366"/>
              <a:ext cx="1042" cy="0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5638" name="Group 38"/>
            <p:cNvGrpSpPr>
              <a:grpSpLocks/>
            </p:cNvGrpSpPr>
            <p:nvPr/>
          </p:nvGrpSpPr>
          <p:grpSpPr bwMode="auto">
            <a:xfrm>
              <a:off x="0" y="0"/>
              <a:ext cx="1088" cy="365"/>
              <a:chOff x="0" y="0"/>
              <a:chExt cx="1088" cy="365"/>
            </a:xfrm>
          </p:grpSpPr>
          <p:sp>
            <p:nvSpPr>
              <p:cNvPr id="25639" name="Text Box 39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08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FF0000"/>
                    </a:solidFill>
                    <a:latin typeface="Times New Roman" pitchFamily="18" charset="0"/>
                  </a:rPr>
                  <a:t>v        F</a:t>
                </a:r>
                <a:endParaRPr lang="en-US" altLang="zh-CN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endParaRPr>
              </a:p>
            </p:txBody>
          </p:sp>
          <p:sp>
            <p:nvSpPr>
              <p:cNvPr id="25640" name="Line 40"/>
              <p:cNvSpPr>
                <a:spLocks noChangeShapeType="1"/>
              </p:cNvSpPr>
              <p:nvPr/>
            </p:nvSpPr>
            <p:spPr bwMode="auto">
              <a:xfrm flipV="1">
                <a:off x="272" y="1"/>
                <a:ext cx="0" cy="318"/>
              </a:xfrm>
              <a:prstGeom prst="line">
                <a:avLst/>
              </a:prstGeom>
              <a:noFill/>
              <a:ln w="57150" cmpd="sng">
                <a:solidFill>
                  <a:srgbClr val="FF0000"/>
                </a:solidFill>
                <a:round/>
                <a:headEnd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1" name="Line 41"/>
              <p:cNvSpPr>
                <a:spLocks noChangeShapeType="1"/>
              </p:cNvSpPr>
              <p:nvPr/>
            </p:nvSpPr>
            <p:spPr bwMode="auto">
              <a:xfrm flipV="1">
                <a:off x="907" y="1"/>
                <a:ext cx="0" cy="318"/>
              </a:xfrm>
              <a:prstGeom prst="line">
                <a:avLst/>
              </a:prstGeom>
              <a:noFill/>
              <a:ln w="57150" cmpd="sng">
                <a:solidFill>
                  <a:srgbClr val="FF0000"/>
                </a:solidFill>
                <a:round/>
                <a:headEnd type="stealth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2" name="Line 42"/>
              <p:cNvSpPr>
                <a:spLocks noChangeShapeType="1"/>
              </p:cNvSpPr>
              <p:nvPr/>
            </p:nvSpPr>
            <p:spPr bwMode="auto">
              <a:xfrm>
                <a:off x="363" y="182"/>
                <a:ext cx="317" cy="0"/>
              </a:xfrm>
              <a:prstGeom prst="line">
                <a:avLst/>
              </a:prstGeom>
              <a:noFill/>
              <a:ln w="57150" cmpd="sng">
                <a:solidFill>
                  <a:srgbClr val="FF0000"/>
                </a:solidFill>
                <a:round/>
                <a:headEnd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5643" name="Group 43"/>
          <p:cNvGrpSpPr>
            <a:grpSpLocks/>
          </p:cNvGrpSpPr>
          <p:nvPr/>
        </p:nvGrpSpPr>
        <p:grpSpPr bwMode="auto">
          <a:xfrm>
            <a:off x="5651500" y="4791075"/>
            <a:ext cx="1008063" cy="647700"/>
            <a:chOff x="0" y="0"/>
            <a:chExt cx="635" cy="408"/>
          </a:xfrm>
        </p:grpSpPr>
        <p:sp>
          <p:nvSpPr>
            <p:cNvPr id="25644" name="Text Box 44"/>
            <p:cNvSpPr txBox="1">
              <a:spLocks noChangeArrowheads="1"/>
            </p:cNvSpPr>
            <p:nvPr/>
          </p:nvSpPr>
          <p:spPr bwMode="auto">
            <a:xfrm>
              <a:off x="0" y="0"/>
              <a:ext cx="63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25645" name="Line 45"/>
            <p:cNvSpPr>
              <a:spLocks noChangeShapeType="1"/>
            </p:cNvSpPr>
            <p:nvPr/>
          </p:nvSpPr>
          <p:spPr bwMode="auto">
            <a:xfrm flipV="1">
              <a:off x="318" y="90"/>
              <a:ext cx="0" cy="318"/>
            </a:xfrm>
            <a:prstGeom prst="line">
              <a:avLst/>
            </a:prstGeom>
            <a:noFill/>
            <a:ln w="57150" cmpd="sng">
              <a:solidFill>
                <a:srgbClr val="FF0000"/>
              </a:solidFill>
              <a:round/>
              <a:headEnd type="stealth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46" name="Group 46"/>
          <p:cNvGrpSpPr>
            <a:grpSpLocks/>
          </p:cNvGrpSpPr>
          <p:nvPr/>
        </p:nvGrpSpPr>
        <p:grpSpPr bwMode="auto">
          <a:xfrm>
            <a:off x="3346450" y="4214813"/>
            <a:ext cx="2089150" cy="1295400"/>
            <a:chOff x="0" y="0"/>
            <a:chExt cx="1316" cy="816"/>
          </a:xfrm>
        </p:grpSpPr>
        <p:sp>
          <p:nvSpPr>
            <p:cNvPr id="25647" name="Rectangle 47"/>
            <p:cNvSpPr>
              <a:spLocks noChangeArrowheads="1"/>
            </p:cNvSpPr>
            <p:nvPr/>
          </p:nvSpPr>
          <p:spPr bwMode="auto">
            <a:xfrm>
              <a:off x="0" y="0"/>
              <a:ext cx="1225" cy="816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48" name="Text Box 48"/>
            <p:cNvSpPr txBox="1">
              <a:spLocks noChangeArrowheads="1"/>
            </p:cNvSpPr>
            <p:nvPr/>
          </p:nvSpPr>
          <p:spPr bwMode="auto">
            <a:xfrm>
              <a:off x="46" y="90"/>
              <a:ext cx="1270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保持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P</a:t>
              </a:r>
              <a:r>
                <a:rPr lang="zh-CN" altLang="en-US" sz="3200" b="1" baseline="-25000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额</a:t>
              </a: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继续加速</a:t>
              </a:r>
            </a:p>
          </p:txBody>
        </p:sp>
      </p:grpSp>
      <p:grpSp>
        <p:nvGrpSpPr>
          <p:cNvPr id="25649" name="Group 49"/>
          <p:cNvGrpSpPr>
            <a:grpSpLocks/>
          </p:cNvGrpSpPr>
          <p:nvPr/>
        </p:nvGrpSpPr>
        <p:grpSpPr bwMode="auto">
          <a:xfrm>
            <a:off x="1476375" y="4214813"/>
            <a:ext cx="2016125" cy="654050"/>
            <a:chOff x="0" y="0"/>
            <a:chExt cx="1270" cy="412"/>
          </a:xfrm>
        </p:grpSpPr>
        <p:sp>
          <p:nvSpPr>
            <p:cNvPr id="25650" name="Line 50"/>
            <p:cNvSpPr>
              <a:spLocks noChangeShapeType="1"/>
            </p:cNvSpPr>
            <p:nvPr/>
          </p:nvSpPr>
          <p:spPr bwMode="auto">
            <a:xfrm flipV="1">
              <a:off x="0" y="410"/>
              <a:ext cx="1179" cy="2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51" name="Text Box 51"/>
            <p:cNvSpPr txBox="1">
              <a:spLocks noChangeArrowheads="1"/>
            </p:cNvSpPr>
            <p:nvPr/>
          </p:nvSpPr>
          <p:spPr bwMode="auto">
            <a:xfrm>
              <a:off x="0" y="0"/>
              <a:ext cx="127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达到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itchFamily="18" charset="0"/>
                </a:rPr>
                <a:t>P</a:t>
              </a:r>
              <a:r>
                <a:rPr lang="zh-CN" altLang="en-US" sz="3200" b="1" baseline="-25000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额</a:t>
              </a: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仿宋_GB2312" pitchFamily="1" charset="-122"/>
                </a:rPr>
                <a:t>时</a:t>
              </a:r>
            </a:p>
          </p:txBody>
        </p:sp>
      </p:grpSp>
      <p:sp>
        <p:nvSpPr>
          <p:cNvPr id="25652" name="Text Box 52"/>
          <p:cNvSpPr txBox="1">
            <a:spLocks noChangeArrowheads="1"/>
          </p:cNvSpPr>
          <p:nvPr/>
        </p:nvSpPr>
        <p:spPr bwMode="auto">
          <a:xfrm>
            <a:off x="1908175" y="4789488"/>
            <a:ext cx="12239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F&gt;F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</a:rPr>
              <a:t>f </a:t>
            </a:r>
          </a:p>
        </p:txBody>
      </p:sp>
      <p:sp>
        <p:nvSpPr>
          <p:cNvPr id="25653" name="Text Box 53"/>
          <p:cNvSpPr txBox="1">
            <a:spLocks noChangeArrowheads="1"/>
          </p:cNvSpPr>
          <p:nvPr/>
        </p:nvSpPr>
        <p:spPr bwMode="auto">
          <a:xfrm>
            <a:off x="107950" y="44450"/>
            <a:ext cx="79930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2.</a:t>
            </a:r>
            <a:r>
              <a:rPr lang="zh-CN" altLang="en-US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由静止开始以恒定的牵引力</a:t>
            </a:r>
            <a:r>
              <a:rPr lang="en-US" altLang="zh-CN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F</a:t>
            </a:r>
            <a:r>
              <a:rPr lang="zh-CN" altLang="en-US" sz="3600" b="1">
                <a:solidFill>
                  <a:srgbClr val="05050B"/>
                </a:solidFill>
                <a:latin typeface="仿宋_GB2312" pitchFamily="1" charset="-122"/>
                <a:ea typeface="仿宋_GB2312" pitchFamily="1" charset="-122"/>
              </a:rPr>
              <a:t>启动</a:t>
            </a:r>
          </a:p>
        </p:txBody>
      </p:sp>
      <p:grpSp>
        <p:nvGrpSpPr>
          <p:cNvPr id="25654" name="Group 54"/>
          <p:cNvGrpSpPr>
            <a:grpSpLocks/>
          </p:cNvGrpSpPr>
          <p:nvPr/>
        </p:nvGrpSpPr>
        <p:grpSpPr bwMode="auto">
          <a:xfrm>
            <a:off x="323850" y="5373688"/>
            <a:ext cx="4356100" cy="1484312"/>
            <a:chOff x="0" y="0"/>
            <a:chExt cx="2200" cy="2205"/>
          </a:xfrm>
        </p:grpSpPr>
        <p:sp>
          <p:nvSpPr>
            <p:cNvPr id="25655" name="Line 55"/>
            <p:cNvSpPr>
              <a:spLocks noChangeShapeType="1"/>
            </p:cNvSpPr>
            <p:nvPr/>
          </p:nvSpPr>
          <p:spPr bwMode="auto">
            <a:xfrm flipH="1">
              <a:off x="0" y="0"/>
              <a:ext cx="2200" cy="0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56" name="Line 56"/>
            <p:cNvSpPr>
              <a:spLocks noChangeShapeType="1"/>
            </p:cNvSpPr>
            <p:nvPr/>
          </p:nvSpPr>
          <p:spPr bwMode="auto">
            <a:xfrm>
              <a:off x="2200" y="0"/>
              <a:ext cx="0" cy="2205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57" name="Text Box 57"/>
          <p:cNvSpPr txBox="1">
            <a:spLocks noChangeArrowheads="1"/>
          </p:cNvSpPr>
          <p:nvPr/>
        </p:nvSpPr>
        <p:spPr bwMode="auto">
          <a:xfrm>
            <a:off x="0" y="5373688"/>
            <a:ext cx="3419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仿宋_GB2312" pitchFamily="1" charset="-122"/>
              </a:rPr>
              <a:t>当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F=F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仿宋_GB2312" pitchFamily="1" charset="-122"/>
              </a:rPr>
              <a:t>时速度最大</a:t>
            </a:r>
          </a:p>
        </p:txBody>
      </p:sp>
      <p:sp>
        <p:nvSpPr>
          <p:cNvPr id="25658" name="Text Box 58"/>
          <p:cNvSpPr txBox="1">
            <a:spLocks noChangeArrowheads="1"/>
          </p:cNvSpPr>
          <p:nvPr/>
        </p:nvSpPr>
        <p:spPr bwMode="auto">
          <a:xfrm>
            <a:off x="0" y="5862638"/>
            <a:ext cx="5076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仿宋_GB2312" pitchFamily="1" charset="-122"/>
              </a:rPr>
              <a:t>先匀加速再变加速最后匀速</a:t>
            </a:r>
          </a:p>
        </p:txBody>
      </p:sp>
      <p:sp>
        <p:nvSpPr>
          <p:cNvPr id="25659" name="Text Box 59"/>
          <p:cNvSpPr txBox="1">
            <a:spLocks noChangeArrowheads="1"/>
          </p:cNvSpPr>
          <p:nvPr/>
        </p:nvSpPr>
        <p:spPr bwMode="auto">
          <a:xfrm>
            <a:off x="0" y="6365875"/>
            <a:ext cx="35639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仿宋_GB2312" pitchFamily="1" charset="-122"/>
                <a:ea typeface="仿宋_GB2312" pitchFamily="1" charset="-122"/>
              </a:rPr>
              <a:t>速度</a:t>
            </a:r>
            <a:r>
              <a:rPr lang="en-US" altLang="zh-CN" sz="2800" b="1" dirty="0">
                <a:solidFill>
                  <a:srgbClr val="FF0000"/>
                </a:solidFill>
                <a:latin typeface="仿宋_GB2312" pitchFamily="1" charset="-122"/>
                <a:ea typeface="仿宋_GB2312" pitchFamily="1" charset="-122"/>
              </a:rPr>
              <a:t>-</a:t>
            </a:r>
            <a:r>
              <a:rPr lang="zh-CN" altLang="en-US" sz="2800" b="1" dirty="0">
                <a:solidFill>
                  <a:srgbClr val="FF0000"/>
                </a:solidFill>
                <a:latin typeface="仿宋_GB2312" pitchFamily="1" charset="-122"/>
                <a:ea typeface="仿宋_GB2312" pitchFamily="1" charset="-122"/>
              </a:rPr>
              <a:t>时间图象</a:t>
            </a:r>
          </a:p>
        </p:txBody>
      </p:sp>
      <p:sp>
        <p:nvSpPr>
          <p:cNvPr id="25660" name="AutoShape 6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2600" y="6159500"/>
            <a:ext cx="850900" cy="536575"/>
          </a:xfrm>
          <a:prstGeom prst="actionButtonBackPrevious">
            <a:avLst/>
          </a:prstGeom>
          <a:gradFill rotWithShape="1">
            <a:gsLst>
              <a:gs pos="0">
                <a:srgbClr val="006699"/>
              </a:gs>
              <a:gs pos="19000">
                <a:srgbClr val="1170FF"/>
              </a:gs>
              <a:gs pos="28999">
                <a:srgbClr val="3333CC"/>
              </a:gs>
              <a:gs pos="39999">
                <a:srgbClr val="2E6792"/>
              </a:gs>
              <a:gs pos="53000">
                <a:srgbClr val="9999FF"/>
              </a:gs>
              <a:gs pos="84000">
                <a:srgbClr val="00CCCC"/>
              </a:gs>
              <a:gs pos="100000">
                <a:srgbClr val="33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94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5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2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52" grpId="0" autoUpdateAnimBg="0"/>
      <p:bldP spid="25657" grpId="0" autoUpdateAnimBg="0"/>
      <p:bldP spid="25658" grpId="0" autoUpdateAnimBg="0"/>
      <p:bldP spid="25659" grpId="0" autoUpdateAnimBg="0"/>
      <p:bldP spid="2566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332656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sz="3000" dirty="0"/>
              <a:t>8</a:t>
            </a:r>
            <a:r>
              <a:rPr lang="zh-CN" altLang="zh-CN" sz="3000" dirty="0"/>
              <a:t>．图</a:t>
            </a:r>
            <a:r>
              <a:rPr lang="en-US" altLang="zh-CN" sz="3000" dirty="0"/>
              <a:t>LZ3</a:t>
            </a:r>
            <a:r>
              <a:rPr lang="zh-CN" altLang="zh-CN" sz="3000" dirty="0"/>
              <a:t>­</a:t>
            </a:r>
            <a:r>
              <a:rPr lang="en-US" altLang="zh-CN" sz="3000" dirty="0"/>
              <a:t>2</a:t>
            </a:r>
            <a:r>
              <a:rPr lang="zh-CN" altLang="zh-CN" sz="3000" dirty="0"/>
              <a:t>为修建高层建筑常用的塔式起重机．在起重机将质量</a:t>
            </a:r>
            <a:r>
              <a:rPr lang="en-US" altLang="zh-CN" sz="3000" dirty="0"/>
              <a:t>m</a:t>
            </a:r>
            <a:r>
              <a:rPr lang="zh-CN" altLang="zh-CN" sz="3000" dirty="0"/>
              <a:t>＝</a:t>
            </a:r>
            <a:r>
              <a:rPr lang="en-US" altLang="zh-CN" sz="3000" dirty="0"/>
              <a:t>5</a:t>
            </a:r>
            <a:r>
              <a:rPr lang="zh-CN" altLang="zh-CN" sz="3000" dirty="0"/>
              <a:t>×</a:t>
            </a:r>
            <a:r>
              <a:rPr lang="en-US" altLang="zh-CN" sz="3000" dirty="0"/>
              <a:t>10</a:t>
            </a:r>
            <a:r>
              <a:rPr lang="en-US" altLang="zh-CN" sz="3000" baseline="30000" dirty="0"/>
              <a:t>3</a:t>
            </a:r>
            <a:r>
              <a:rPr lang="en-US" altLang="zh-CN" sz="3000" dirty="0"/>
              <a:t> kg</a:t>
            </a:r>
            <a:r>
              <a:rPr lang="zh-CN" altLang="zh-CN" sz="3000" dirty="0"/>
              <a:t>的重物竖直吊起的过程中，重物由静止开始向上做匀加速直线运动，加速度</a:t>
            </a:r>
            <a:r>
              <a:rPr lang="en-US" altLang="zh-CN" sz="3000" dirty="0"/>
              <a:t>a</a:t>
            </a:r>
            <a:r>
              <a:rPr lang="zh-CN" altLang="zh-CN" sz="3000" dirty="0"/>
              <a:t>＝</a:t>
            </a:r>
            <a:r>
              <a:rPr lang="en-US" altLang="zh-CN" sz="3000" dirty="0"/>
              <a:t>0.2 m/s</a:t>
            </a:r>
            <a:r>
              <a:rPr lang="en-US" altLang="zh-CN" sz="3000" baseline="30000" dirty="0"/>
              <a:t>2</a:t>
            </a:r>
            <a:r>
              <a:rPr lang="zh-CN" altLang="zh-CN" sz="3000" dirty="0" smtClean="0"/>
              <a:t>，</a:t>
            </a:r>
            <a:r>
              <a:rPr lang="zh-CN" altLang="zh-CN" sz="3000" dirty="0" smtClean="0">
                <a:solidFill>
                  <a:srgbClr val="FF0000"/>
                </a:solidFill>
              </a:rPr>
              <a:t>当</a:t>
            </a:r>
            <a:r>
              <a:rPr lang="zh-CN" altLang="zh-CN" sz="3000" dirty="0">
                <a:solidFill>
                  <a:srgbClr val="FF0000"/>
                </a:solidFill>
              </a:rPr>
              <a:t>起重机输出功率达到其允许的最大值时，保持该功率直到重物做速度为</a:t>
            </a:r>
            <a:r>
              <a:rPr lang="en-US" altLang="zh-CN" sz="3000" dirty="0" err="1">
                <a:solidFill>
                  <a:srgbClr val="FF0000"/>
                </a:solidFill>
              </a:rPr>
              <a:t>v</a:t>
            </a:r>
            <a:r>
              <a:rPr lang="en-US" altLang="zh-CN" sz="3000" baseline="-25000" dirty="0" err="1">
                <a:solidFill>
                  <a:srgbClr val="FF0000"/>
                </a:solidFill>
              </a:rPr>
              <a:t>m</a:t>
            </a:r>
            <a:r>
              <a:rPr lang="zh-CN" altLang="zh-CN" sz="3000" dirty="0">
                <a:solidFill>
                  <a:srgbClr val="FF0000"/>
                </a:solidFill>
              </a:rPr>
              <a:t>＝</a:t>
            </a:r>
            <a:r>
              <a:rPr lang="en-US" altLang="zh-CN" sz="3000" dirty="0">
                <a:solidFill>
                  <a:srgbClr val="FF0000"/>
                </a:solidFill>
              </a:rPr>
              <a:t>1.02 m/s</a:t>
            </a:r>
            <a:r>
              <a:rPr lang="zh-CN" altLang="zh-CN" sz="3000" dirty="0">
                <a:solidFill>
                  <a:srgbClr val="FF0000"/>
                </a:solidFill>
              </a:rPr>
              <a:t>的匀速运动</a:t>
            </a:r>
            <a:r>
              <a:rPr lang="zh-CN" altLang="zh-CN" sz="3000" dirty="0"/>
              <a:t>．</a:t>
            </a:r>
            <a:r>
              <a:rPr lang="en-US" altLang="zh-CN" sz="3000" dirty="0"/>
              <a:t>g</a:t>
            </a:r>
            <a:r>
              <a:rPr lang="zh-CN" altLang="zh-CN" sz="3000" dirty="0"/>
              <a:t>取</a:t>
            </a:r>
            <a:r>
              <a:rPr lang="en-US" altLang="zh-CN" sz="3000" dirty="0"/>
              <a:t>10 m/s</a:t>
            </a:r>
            <a:r>
              <a:rPr lang="en-US" altLang="zh-CN" sz="3000" baseline="30000" dirty="0"/>
              <a:t>2</a:t>
            </a:r>
            <a:r>
              <a:rPr lang="zh-CN" altLang="zh-CN" sz="3000" dirty="0"/>
              <a:t>，不计额外功．求：</a:t>
            </a:r>
          </a:p>
          <a:p>
            <a:r>
              <a:rPr lang="en-US" altLang="zh-CN" sz="3000" dirty="0"/>
              <a:t>(1)</a:t>
            </a:r>
            <a:r>
              <a:rPr lang="zh-CN" altLang="zh-CN" sz="3000" dirty="0"/>
              <a:t>起重机允许输出的最大功率；</a:t>
            </a:r>
          </a:p>
          <a:p>
            <a:r>
              <a:rPr lang="en-US" altLang="zh-CN" sz="3000" dirty="0"/>
              <a:t>(2)</a:t>
            </a:r>
            <a:r>
              <a:rPr lang="zh-CN" altLang="zh-CN" sz="3000" dirty="0"/>
              <a:t>重物做匀加速运动所经历的时间和起重机在第</a:t>
            </a:r>
            <a:r>
              <a:rPr lang="en-US" altLang="zh-CN" sz="3000" dirty="0"/>
              <a:t>2 s</a:t>
            </a:r>
            <a:r>
              <a:rPr lang="zh-CN" altLang="zh-CN" sz="3000" dirty="0"/>
              <a:t>末的输出功率</a:t>
            </a:r>
            <a:r>
              <a:rPr lang="zh-CN" altLang="zh-CN" dirty="0"/>
              <a:t>．</a:t>
            </a:r>
          </a:p>
          <a:p>
            <a:pPr marL="0" indent="0">
              <a:buNone/>
            </a:pPr>
            <a:r>
              <a:rPr lang="en-US" altLang="zh-CN" dirty="0"/>
              <a:t> </a:t>
            </a:r>
            <a:endParaRPr lang="zh-CN" altLang="zh-CN" dirty="0"/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3074" name="Picture 2" descr="wl29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221088"/>
            <a:ext cx="2449562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216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305705"/>
            <a:ext cx="81003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/>
              <a:t>6</a:t>
            </a:r>
            <a:r>
              <a:rPr lang="zh-CN" altLang="zh-CN" sz="2400" dirty="0"/>
              <a:t>．</a:t>
            </a:r>
            <a:r>
              <a:rPr lang="en-US" altLang="zh-CN" sz="2400" dirty="0"/>
              <a:t>(</a:t>
            </a:r>
            <a:r>
              <a:rPr lang="zh-CN" altLang="zh-CN" sz="2400" dirty="0"/>
              <a:t>多选</a:t>
            </a:r>
            <a:r>
              <a:rPr lang="en-US" altLang="zh-CN" sz="2400" dirty="0"/>
              <a:t>)</a:t>
            </a:r>
            <a:r>
              <a:rPr lang="zh-CN" altLang="zh-CN" sz="2400" dirty="0"/>
              <a:t>火车从车站开出做匀加速运动，若阻力与速度成正比，则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zh-CN" sz="2400" dirty="0"/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．火车发动机的功率一定越来越大，牵引力越来越大</a:t>
            </a:r>
          </a:p>
          <a:p>
            <a:r>
              <a:rPr lang="en-US" altLang="zh-CN" sz="2400" dirty="0"/>
              <a:t>B</a:t>
            </a:r>
            <a:r>
              <a:rPr lang="zh-CN" altLang="zh-CN" sz="2400" dirty="0"/>
              <a:t>．火车发动机的功率恒定不变，牵引力越来越小</a:t>
            </a:r>
          </a:p>
          <a:p>
            <a:r>
              <a:rPr lang="en-US" altLang="zh-CN" sz="2400" dirty="0"/>
              <a:t>C</a:t>
            </a:r>
            <a:r>
              <a:rPr lang="zh-CN" altLang="zh-CN" sz="2400" dirty="0"/>
              <a:t>．当火车达到某一速率时，若要保持此速率做匀速运动，则发动机的功率这时应减小</a:t>
            </a:r>
          </a:p>
          <a:p>
            <a:r>
              <a:rPr lang="en-US" altLang="zh-CN" sz="2400" dirty="0"/>
              <a:t>D</a:t>
            </a:r>
            <a:r>
              <a:rPr lang="zh-CN" altLang="zh-CN" sz="2400" dirty="0"/>
              <a:t>．当火车达到某一速率时，若要保持此速率做匀速运动，则发动机的功率一定跟此时速率的二次方成正比</a:t>
            </a:r>
          </a:p>
        </p:txBody>
      </p:sp>
    </p:spTree>
    <p:extLst>
      <p:ext uri="{BB962C8B-B14F-4D97-AF65-F5344CB8AC3E}">
        <p14:creationId xmlns:p14="http://schemas.microsoft.com/office/powerpoint/2010/main" val="299403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672</Words>
  <Application>Microsoft Office PowerPoint</Application>
  <PresentationFormat>全屏显示(4:3)</PresentationFormat>
  <Paragraphs>86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功率——机车启动问题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功率——机车启动问题</dc:title>
  <dc:creator>辰昊</dc:creator>
  <cp:lastModifiedBy>辰昊</cp:lastModifiedBy>
  <cp:revision>10</cp:revision>
  <dcterms:created xsi:type="dcterms:W3CDTF">2017-03-30T10:49:57Z</dcterms:created>
  <dcterms:modified xsi:type="dcterms:W3CDTF">2017-04-06T06:34:17Z</dcterms:modified>
</cp:coreProperties>
</file>