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heme/theme2.xml" ContentType="application/vnd.openxmlformats-officedocument.them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heme/theme3.xml" ContentType="application/vnd.openxmlformats-officedocument.theme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1658" r:id="rId2"/>
    <p:sldId id="1565" r:id="rId3"/>
    <p:sldId id="1567" r:id="rId4"/>
    <p:sldId id="1598" r:id="rId5"/>
    <p:sldId id="1599" r:id="rId6"/>
    <p:sldId id="1616" r:id="rId7"/>
    <p:sldId id="1618" r:id="rId8"/>
    <p:sldId id="1617" r:id="rId9"/>
    <p:sldId id="1620" r:id="rId10"/>
    <p:sldId id="1619" r:id="rId11"/>
    <p:sldId id="1621" r:id="rId12"/>
    <p:sldId id="1622" r:id="rId13"/>
    <p:sldId id="1623" r:id="rId14"/>
    <p:sldId id="1624" r:id="rId15"/>
    <p:sldId id="1569" r:id="rId16"/>
    <p:sldId id="1625" r:id="rId17"/>
    <p:sldId id="1626" r:id="rId18"/>
    <p:sldId id="1627" r:id="rId19"/>
    <p:sldId id="1629" r:id="rId20"/>
    <p:sldId id="1630" r:id="rId21"/>
    <p:sldId id="1628" r:id="rId22"/>
    <p:sldId id="1571" r:id="rId23"/>
    <p:sldId id="1573" r:id="rId24"/>
    <p:sldId id="1632" r:id="rId25"/>
    <p:sldId id="1631" r:id="rId26"/>
    <p:sldId id="1633" r:id="rId27"/>
    <p:sldId id="1635" r:id="rId28"/>
    <p:sldId id="1634" r:id="rId29"/>
    <p:sldId id="1637" r:id="rId30"/>
    <p:sldId id="1638" r:id="rId31"/>
    <p:sldId id="1575" r:id="rId32"/>
    <p:sldId id="1636" r:id="rId33"/>
    <p:sldId id="1640" r:id="rId34"/>
    <p:sldId id="1639" r:id="rId35"/>
    <p:sldId id="1607" r:id="rId36"/>
    <p:sldId id="1644" r:id="rId37"/>
    <p:sldId id="1642" r:id="rId38"/>
    <p:sldId id="1643" r:id="rId39"/>
    <p:sldId id="1580" r:id="rId40"/>
    <p:sldId id="1645" r:id="rId41"/>
    <p:sldId id="1646" r:id="rId42"/>
    <p:sldId id="1647" r:id="rId43"/>
    <p:sldId id="1648" r:id="rId44"/>
    <p:sldId id="1581" r:id="rId45"/>
    <p:sldId id="1649" r:id="rId46"/>
    <p:sldId id="1650" r:id="rId47"/>
    <p:sldId id="1610" r:id="rId48"/>
    <p:sldId id="1582" r:id="rId49"/>
    <p:sldId id="1611" r:id="rId50"/>
    <p:sldId id="1583" r:id="rId51"/>
    <p:sldId id="1590" r:id="rId52"/>
    <p:sldId id="1651" r:id="rId53"/>
    <p:sldId id="1613" r:id="rId54"/>
    <p:sldId id="1588" r:id="rId55"/>
    <p:sldId id="1652" r:id="rId56"/>
    <p:sldId id="1653" r:id="rId57"/>
    <p:sldId id="1654" r:id="rId58"/>
    <p:sldId id="1656" r:id="rId59"/>
    <p:sldId id="1591" r:id="rId60"/>
  </p:sldIdLst>
  <p:sldSz cx="12192000" cy="6858000"/>
  <p:notesSz cx="6858000" cy="9144000"/>
  <p:custDataLst>
    <p:tags r:id="rId6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ll" initials="d" lastIdx="0" clrIdx="0"/>
  <p:cmAuthor id="43" name="11209" initials="1" lastIdx="0" clrIdx="42"/>
  <p:cmAuthor id="1" name="xkb1.com" initials="x" lastIdx="0" clrIdx="0"/>
  <p:cmAuthor id="44" name="ZhuanZ(无密码)" initials="Z" lastIdx="0" clrIdx="43"/>
  <p:cmAuthor id="2" name="Administrator" initials="A" lastIdx="0" clrIdx="0"/>
  <p:cmAuthor id="45" name="兰长宜" initials="兰" lastIdx="0" clrIdx="44"/>
  <p:cmAuthor id="3" name="FtpDown" initials="F" lastIdx="0" clrIdx="0"/>
  <p:cmAuthor id="4" name="Windows 用户" initials="W" lastIdx="0" clrIdx="0"/>
  <p:cmAuthor id="5" name="CHINESE-BC06F90" initials="C" lastIdx="0" clrIdx="0"/>
  <p:cmAuthor id="6" name="lenovo" initials="l" lastIdx="0" clrIdx="0"/>
  <p:cmAuthor id="7" name="lixinru" initials="l" lastIdx="0" clrIdx="0"/>
  <p:cmAuthor id="8" name="翟宏帅" initials="翟" lastIdx="0" clrIdx="0"/>
  <p:cmAuthor id="9" name="dongyu" initials="d" lastIdx="0" clrIdx="8"/>
  <p:cmAuthor id="384584785" name="史智吳" initials="史" lastIdx="0" clrIdx="47"/>
  <p:cmAuthor id="10" name="weijia" initials="w" lastIdx="0" clrIdx="9"/>
  <p:cmAuthor id="11" name="MyPC" initials="M" lastIdx="0" clrIdx="11"/>
  <p:cmAuthor id="12" name="李彦利" initials="李" lastIdx="0" clrIdx="25"/>
  <p:cmAuthor id="13" name="PC" initials="P" lastIdx="0" clrIdx="12"/>
  <p:cmAuthor id="14" name="LJH" initials="L" lastIdx="0" clrIdx="0"/>
  <p:cmAuthor id="17" name="admin" initials="a" lastIdx="0" clrIdx="0"/>
  <p:cmAuthor id="18" name="222" initials="2" lastIdx="0" clrIdx="0"/>
  <p:cmAuthor id="573617610" name="飞" initials="飞" lastIdx="0" clrIdx="3"/>
  <p:cmAuthor id="19" name="jinli" initials="j" lastIdx="0" clrIdx="0"/>
  <p:cmAuthor id="20" name="Nicole Li  李倩" initials="N" lastIdx="0" clrIdx="0"/>
  <p:cmAuthor id="22" name="八九年" initials="八" lastIdx="0" clrIdx="4"/>
  <p:cmAuthor id="2000" name="张瑞霞" initials="authorId_524709945" lastIdx="0" clrIdx="0"/>
  <p:cmAuthor id="2001" name="Dino._6ZFrB7nA" initials="authorId_1257418890" lastIdx="0" clrIdx="1"/>
  <p:cmAuthor id="1059718210" name="简单" initials="简" lastIdx="0" clrIdx="19"/>
  <p:cmAuthor id="23" name="李丽" initials="李" lastIdx="0" clrIdx="14"/>
  <p:cmAuthor id="24" name="刘浩" initials="刘" lastIdx="0" clrIdx="0"/>
  <p:cmAuthor id="25" name="Vivian Liu" initials="V" lastIdx="0" clrIdx="1"/>
  <p:cmAuthor id="897816590" name="Musionnnnnnn" initials="M" lastIdx="0" clrIdx="44"/>
  <p:cmAuthor id="26" name="Mia Vida Villanueva" initials="M" lastIdx="0" clrIdx="0"/>
  <p:cmAuthor id="27" name="张 林娜" initials="张" lastIdx="0" clrIdx="0"/>
  <p:cmAuthor id="28" name="叶子" initials="叶" lastIdx="0" clrIdx="27"/>
  <p:cmAuthor id="29" name="韩琳晶" initials="韩" lastIdx="0" clrIdx="28"/>
  <p:cmAuthor id="30" name="liqian bao" initials="lb" lastIdx="0" clrIdx="29"/>
  <p:cmAuthor id="31" name="未知用户1" initials="未" lastIdx="0" clrIdx="22"/>
  <p:cmAuthor id="75" name="作者" initials="A" lastIdx="0" clrIdx="24"/>
  <p:cmAuthor id="573755654" name="高胖胖:D" initials="高" lastIdx="0" clrIdx="42"/>
  <p:cmAuthor id="32" name="陈庆" initials="陈" lastIdx="0" clrIdx="31"/>
  <p:cmAuthor id="76" name="1637354872@qq.com" initials="1" lastIdx="0" clrIdx="25"/>
  <p:cmAuthor id="1623324380" name="慎独" initials="慎" lastIdx="0" clrIdx="43"/>
  <p:cmAuthor id="34" name="a'su's" initials="a" lastIdx="0" clrIdx="33"/>
  <p:cmAuthor id="1483810881" name="WPS_1679281038" initials="W" lastIdx="0" clrIdx="2"/>
  <p:cmAuthor id="77" name="佳佳 程" initials="佳程" lastIdx="0" clrIdx="30"/>
  <p:cmAuthor id="35" name="陈芳" initials="" lastIdx="0" clrIdx="35"/>
  <p:cmAuthor id="36" name="Echo" initials="" lastIdx="0" clrIdx="30"/>
  <p:cmAuthor id="37" name="DELL" initials="" lastIdx="0" clrIdx="25"/>
  <p:cmAuthor id="38" name="邹 嘉豪" initials="" lastIdx="0" clrIdx="25"/>
  <p:cmAuthor id="1243228164" name="韦小宝韦小贝" initials="韦" lastIdx="0" clrIdx="19"/>
  <p:cmAuthor id="39" name="东凤中学" initials="" lastIdx="0" clrIdx="27"/>
  <p:cmAuthor id="40" name="乐胜中学微机室" initials="乐" lastIdx="0" clrIdx="39"/>
  <p:cmAuthor id="42" name="hanying" initials="h" lastIdx="0" clrIdx="4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4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heme" Target="../theme/theme3.xml"/><Relationship Id="rId5" Type="http://schemas.openxmlformats.org/officeDocument/2006/relationships/tags" Target="../tags/tag86.xml"/><Relationship Id="rId4" Type="http://schemas.openxmlformats.org/officeDocument/2006/relationships/tags" Target="../tags/tag8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7" Type="http://schemas.openxmlformats.org/officeDocument/2006/relationships/tags" Target="../tags/tag82.xml"/><Relationship Id="rId2" Type="http://schemas.openxmlformats.org/officeDocument/2006/relationships/tags" Target="../tags/tag77.xml"/><Relationship Id="rId1" Type="http://schemas.openxmlformats.org/officeDocument/2006/relationships/theme" Target="../theme/theme2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1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5.xml"/><Relationship Id="rId4" Type="http://schemas.openxmlformats.org/officeDocument/2006/relationships/tags" Target="../tags/tag5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8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10" Type="http://schemas.openxmlformats.org/officeDocument/2006/relationships/hyperlink" Target="2023-&#29983;&#29289;&#24635;&#30446;&#24405;-&#32034;&#24341;.pptx" TargetMode="External"/><Relationship Id="rId4" Type="http://schemas.openxmlformats.org/officeDocument/2006/relationships/tags" Target="../tags/tag72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Calibri" panose="020F0502020204030204"/>
                <a:ea typeface="宋体" panose="02010600030101010101" pitchFamily="2" charset="-122"/>
                <a:cs typeface="+mn-cs"/>
              </a:rPr>
              <a:t>2025/6/11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Calibri" panose="020F0502020204030204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Calibri" panose="020F0502020204030204"/>
                <a:ea typeface="宋体" panose="02010600030101010101" pitchFamily="2" charset="-122"/>
                <a:cs typeface="+mn-cs"/>
              </a:rPr>
              <a:t>2025/6/11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Calibri" panose="020F0502020204030204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 userDrawn="1">
            <p:custDataLst>
              <p:tags r:id="rId1"/>
            </p:custDataLst>
          </p:nvPr>
        </p:nvCxnSpPr>
        <p:spPr>
          <a:xfrm flipH="1">
            <a:off x="126365" y="662940"/>
            <a:ext cx="0" cy="5876290"/>
          </a:xfrm>
          <a:prstGeom prst="line">
            <a:avLst/>
          </a:prstGeom>
          <a:ln w="12700" cmpd="sng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 userDrawn="1">
            <p:custDataLst>
              <p:tags r:id="rId2"/>
            </p:custDataLst>
          </p:nvPr>
        </p:nvCxnSpPr>
        <p:spPr>
          <a:xfrm flipH="1">
            <a:off x="12013565" y="605155"/>
            <a:ext cx="0" cy="5934075"/>
          </a:xfrm>
          <a:prstGeom prst="line">
            <a:avLst/>
          </a:prstGeom>
          <a:ln w="12700" cmpd="sng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2057">
            <a:hlinkClick r:id="" action="ppaction://noaction"/>
          </p:cNvPr>
          <p:cNvSpPr txBox="1"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10981055" y="119063"/>
            <a:ext cx="1006475" cy="30670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返回首页</a:t>
            </a:r>
          </a:p>
        </p:txBody>
      </p:sp>
      <p:sp>
        <p:nvSpPr>
          <p:cNvPr id="3" name="文本框 2057">
            <a:hlinkClick r:id="rId10" action="ppaction://hlinkfile"/>
          </p:cNvPr>
          <p:cNvSpPr txBox="1">
            <a:spLocks noChangeArrowheads="1"/>
          </p:cNvSpPr>
          <p:nvPr userDrawn="1">
            <p:custDataLst>
              <p:tags r:id="rId4"/>
            </p:custDataLst>
          </p:nvPr>
        </p:nvSpPr>
        <p:spPr bwMode="auto">
          <a:xfrm>
            <a:off x="263525" y="119380"/>
            <a:ext cx="1198880" cy="30670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总目录索引</a:t>
            </a:r>
          </a:p>
        </p:txBody>
      </p:sp>
      <p:grpSp>
        <p:nvGrpSpPr>
          <p:cNvPr id="4" name="组合 3"/>
          <p:cNvGrpSpPr/>
          <p:nvPr userDrawn="1">
            <p:custDataLst>
              <p:tags r:id="rId5"/>
            </p:custDataLst>
          </p:nvPr>
        </p:nvGrpSpPr>
        <p:grpSpPr>
          <a:xfrm>
            <a:off x="575945" y="-8890"/>
            <a:ext cx="11616055" cy="384810"/>
            <a:chOff x="1173" y="-2"/>
            <a:chExt cx="13444" cy="951"/>
          </a:xfrm>
          <a:solidFill>
            <a:srgbClr val="00B050"/>
          </a:solidFill>
          <a:effectLst>
            <a:outerShdw blurRad="50800" dist="38100" dir="5880000" algn="l" rotWithShape="0">
              <a:schemeClr val="accent4">
                <a:lumMod val="50000"/>
                <a:alpha val="24000"/>
              </a:schemeClr>
            </a:outerShdw>
          </a:effectLst>
        </p:grpSpPr>
        <p:sp>
          <p:nvSpPr>
            <p:cNvPr id="5" name="直角三角形 4"/>
            <p:cNvSpPr/>
            <p:nvPr userDrawn="1">
              <p:custDataLst>
                <p:tags r:id="rId7"/>
              </p:custDataLst>
            </p:nvPr>
          </p:nvSpPr>
          <p:spPr>
            <a:xfrm rot="5400000">
              <a:off x="13956" y="287"/>
              <a:ext cx="950" cy="37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平行四边形 16"/>
            <p:cNvSpPr/>
            <p:nvPr userDrawn="1">
              <p:custDataLst>
                <p:tags r:id="rId8"/>
              </p:custDataLst>
            </p:nvPr>
          </p:nvSpPr>
          <p:spPr>
            <a:xfrm>
              <a:off x="1173" y="0"/>
              <a:ext cx="13074" cy="949"/>
            </a:xfrm>
            <a:prstGeom prst="parallelogram">
              <a:avLst>
                <a:gd name="adj" fmla="val 0"/>
              </a:avLst>
            </a:prstGeom>
            <a:grpFill/>
            <a:ln w="12700" cmpd="sng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/>
            </a:p>
            <a:p>
              <a:pPr algn="just"/>
              <a:endParaRPr lang="zh-CN" altLang="en-US"/>
            </a:p>
          </p:txBody>
        </p:sp>
      </p:grpSp>
      <p:sp>
        <p:nvSpPr>
          <p:cNvPr id="6" name="文本框 5"/>
          <p:cNvSpPr txBox="1"/>
          <p:nvPr userDrawn="1">
            <p:custDataLst>
              <p:tags r:id="rId6"/>
            </p:custDataLst>
          </p:nvPr>
        </p:nvSpPr>
        <p:spPr>
          <a:xfrm>
            <a:off x="736600" y="55245"/>
            <a:ext cx="64966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>
            <p:custDataLst>
              <p:tags r:id="rId17"/>
            </p:custDataLst>
          </p:nvPr>
        </p:nvSpPr>
        <p:spPr>
          <a:xfrm>
            <a:off x="29845" y="0"/>
            <a:ext cx="12162155" cy="6839585"/>
          </a:xfrm>
          <a:prstGeom prst="rect">
            <a:avLst/>
          </a:prstGeom>
          <a:noFill/>
          <a:ln w="6032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tags" Target="../tags/tag106.xml"/><Relationship Id="rId18" Type="http://schemas.openxmlformats.org/officeDocument/2006/relationships/tags" Target="../tags/tag111.xml"/><Relationship Id="rId26" Type="http://schemas.openxmlformats.org/officeDocument/2006/relationships/tags" Target="../tags/tag119.xml"/><Relationship Id="rId39" Type="http://schemas.openxmlformats.org/officeDocument/2006/relationships/tags" Target="../tags/tag132.xml"/><Relationship Id="rId3" Type="http://schemas.openxmlformats.org/officeDocument/2006/relationships/tags" Target="../tags/tag96.xml"/><Relationship Id="rId21" Type="http://schemas.openxmlformats.org/officeDocument/2006/relationships/tags" Target="../tags/tag114.xml"/><Relationship Id="rId34" Type="http://schemas.openxmlformats.org/officeDocument/2006/relationships/tags" Target="../tags/tag127.xml"/><Relationship Id="rId42" Type="http://schemas.openxmlformats.org/officeDocument/2006/relationships/tags" Target="../tags/tag135.xml"/><Relationship Id="rId47" Type="http://schemas.openxmlformats.org/officeDocument/2006/relationships/tags" Target="../tags/tag140.xml"/><Relationship Id="rId50" Type="http://schemas.openxmlformats.org/officeDocument/2006/relationships/slideLayout" Target="../slideLayouts/slideLayout13.xml"/><Relationship Id="rId7" Type="http://schemas.openxmlformats.org/officeDocument/2006/relationships/tags" Target="../tags/tag100.xml"/><Relationship Id="rId12" Type="http://schemas.openxmlformats.org/officeDocument/2006/relationships/tags" Target="../tags/tag105.xml"/><Relationship Id="rId17" Type="http://schemas.openxmlformats.org/officeDocument/2006/relationships/tags" Target="../tags/tag110.xml"/><Relationship Id="rId25" Type="http://schemas.openxmlformats.org/officeDocument/2006/relationships/tags" Target="../tags/tag118.xml"/><Relationship Id="rId33" Type="http://schemas.openxmlformats.org/officeDocument/2006/relationships/tags" Target="../tags/tag126.xml"/><Relationship Id="rId38" Type="http://schemas.openxmlformats.org/officeDocument/2006/relationships/tags" Target="../tags/tag131.xml"/><Relationship Id="rId46" Type="http://schemas.openxmlformats.org/officeDocument/2006/relationships/tags" Target="../tags/tag139.xml"/><Relationship Id="rId2" Type="http://schemas.openxmlformats.org/officeDocument/2006/relationships/tags" Target="../tags/tag95.xml"/><Relationship Id="rId16" Type="http://schemas.openxmlformats.org/officeDocument/2006/relationships/tags" Target="../tags/tag109.xml"/><Relationship Id="rId20" Type="http://schemas.openxmlformats.org/officeDocument/2006/relationships/tags" Target="../tags/tag113.xml"/><Relationship Id="rId29" Type="http://schemas.openxmlformats.org/officeDocument/2006/relationships/tags" Target="../tags/tag122.xml"/><Relationship Id="rId41" Type="http://schemas.openxmlformats.org/officeDocument/2006/relationships/tags" Target="../tags/tag134.xml"/><Relationship Id="rId1" Type="http://schemas.openxmlformats.org/officeDocument/2006/relationships/tags" Target="../tags/tag94.xml"/><Relationship Id="rId6" Type="http://schemas.openxmlformats.org/officeDocument/2006/relationships/tags" Target="../tags/tag99.xml"/><Relationship Id="rId11" Type="http://schemas.openxmlformats.org/officeDocument/2006/relationships/tags" Target="../tags/tag104.xml"/><Relationship Id="rId24" Type="http://schemas.openxmlformats.org/officeDocument/2006/relationships/tags" Target="../tags/tag117.xml"/><Relationship Id="rId32" Type="http://schemas.openxmlformats.org/officeDocument/2006/relationships/tags" Target="../tags/tag125.xml"/><Relationship Id="rId37" Type="http://schemas.openxmlformats.org/officeDocument/2006/relationships/tags" Target="../tags/tag130.xml"/><Relationship Id="rId40" Type="http://schemas.openxmlformats.org/officeDocument/2006/relationships/tags" Target="../tags/tag133.xml"/><Relationship Id="rId45" Type="http://schemas.openxmlformats.org/officeDocument/2006/relationships/tags" Target="../tags/tag138.xml"/><Relationship Id="rId5" Type="http://schemas.openxmlformats.org/officeDocument/2006/relationships/tags" Target="../tags/tag98.xml"/><Relationship Id="rId15" Type="http://schemas.openxmlformats.org/officeDocument/2006/relationships/tags" Target="../tags/tag108.xml"/><Relationship Id="rId23" Type="http://schemas.openxmlformats.org/officeDocument/2006/relationships/tags" Target="../tags/tag116.xml"/><Relationship Id="rId28" Type="http://schemas.openxmlformats.org/officeDocument/2006/relationships/tags" Target="../tags/tag121.xml"/><Relationship Id="rId36" Type="http://schemas.openxmlformats.org/officeDocument/2006/relationships/tags" Target="../tags/tag129.xml"/><Relationship Id="rId49" Type="http://schemas.openxmlformats.org/officeDocument/2006/relationships/tags" Target="../tags/tag142.xml"/><Relationship Id="rId10" Type="http://schemas.openxmlformats.org/officeDocument/2006/relationships/tags" Target="../tags/tag103.xml"/><Relationship Id="rId19" Type="http://schemas.openxmlformats.org/officeDocument/2006/relationships/tags" Target="../tags/tag112.xml"/><Relationship Id="rId31" Type="http://schemas.openxmlformats.org/officeDocument/2006/relationships/tags" Target="../tags/tag124.xml"/><Relationship Id="rId44" Type="http://schemas.openxmlformats.org/officeDocument/2006/relationships/tags" Target="../tags/tag137.xml"/><Relationship Id="rId4" Type="http://schemas.openxmlformats.org/officeDocument/2006/relationships/tags" Target="../tags/tag97.xml"/><Relationship Id="rId9" Type="http://schemas.openxmlformats.org/officeDocument/2006/relationships/tags" Target="../tags/tag102.xml"/><Relationship Id="rId14" Type="http://schemas.openxmlformats.org/officeDocument/2006/relationships/tags" Target="../tags/tag107.xml"/><Relationship Id="rId22" Type="http://schemas.openxmlformats.org/officeDocument/2006/relationships/tags" Target="../tags/tag115.xml"/><Relationship Id="rId27" Type="http://schemas.openxmlformats.org/officeDocument/2006/relationships/tags" Target="../tags/tag120.xml"/><Relationship Id="rId30" Type="http://schemas.openxmlformats.org/officeDocument/2006/relationships/tags" Target="../tags/tag123.xml"/><Relationship Id="rId35" Type="http://schemas.openxmlformats.org/officeDocument/2006/relationships/tags" Target="../tags/tag128.xml"/><Relationship Id="rId43" Type="http://schemas.openxmlformats.org/officeDocument/2006/relationships/tags" Target="../tags/tag136.xml"/><Relationship Id="rId48" Type="http://schemas.openxmlformats.org/officeDocument/2006/relationships/tags" Target="../tags/tag141.xml"/><Relationship Id="rId8" Type="http://schemas.openxmlformats.org/officeDocument/2006/relationships/tags" Target="../tags/tag101.xml"/><Relationship Id="rId5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4.xml"/><Relationship Id="rId1" Type="http://schemas.openxmlformats.org/officeDocument/2006/relationships/tags" Target="../tags/tag14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6.xml"/><Relationship Id="rId1" Type="http://schemas.openxmlformats.org/officeDocument/2006/relationships/tags" Target="../tags/tag14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8.xml"/><Relationship Id="rId1" Type="http://schemas.openxmlformats.org/officeDocument/2006/relationships/tags" Target="../tags/tag14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50.xml"/><Relationship Id="rId1" Type="http://schemas.openxmlformats.org/officeDocument/2006/relationships/tags" Target="../tags/tag14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52.xml"/><Relationship Id="rId1" Type="http://schemas.openxmlformats.org/officeDocument/2006/relationships/tags" Target="../tags/tag1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54.xml"/><Relationship Id="rId1" Type="http://schemas.openxmlformats.org/officeDocument/2006/relationships/tags" Target="../tags/tag15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60.xml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62.xml"/><Relationship Id="rId1" Type="http://schemas.openxmlformats.org/officeDocument/2006/relationships/tags" Target="../tags/tag16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64.xml"/><Relationship Id="rId1" Type="http://schemas.openxmlformats.org/officeDocument/2006/relationships/tags" Target="../tags/tag16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66.xml"/><Relationship Id="rId1" Type="http://schemas.openxmlformats.org/officeDocument/2006/relationships/tags" Target="../tags/tag16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68.xml"/><Relationship Id="rId1" Type="http://schemas.openxmlformats.org/officeDocument/2006/relationships/tags" Target="../tags/tag16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0.xml"/><Relationship Id="rId1" Type="http://schemas.openxmlformats.org/officeDocument/2006/relationships/tags" Target="../tags/tag16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2.xml"/><Relationship Id="rId1" Type="http://schemas.openxmlformats.org/officeDocument/2006/relationships/tags" Target="../tags/tag17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4.xml"/><Relationship Id="rId1" Type="http://schemas.openxmlformats.org/officeDocument/2006/relationships/tags" Target="../tags/tag17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6.xml"/><Relationship Id="rId1" Type="http://schemas.openxmlformats.org/officeDocument/2006/relationships/tags" Target="../tags/tag17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79.xml"/><Relationship Id="rId2" Type="http://schemas.openxmlformats.org/officeDocument/2006/relationships/tags" Target="../tags/tag178.xml"/><Relationship Id="rId1" Type="http://schemas.openxmlformats.org/officeDocument/2006/relationships/tags" Target="../tags/tag177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182.xml"/><Relationship Id="rId7" Type="http://schemas.openxmlformats.org/officeDocument/2006/relationships/image" Target="../media/image3.png"/><Relationship Id="rId2" Type="http://schemas.openxmlformats.org/officeDocument/2006/relationships/tags" Target="../tags/tag181.xml"/><Relationship Id="rId1" Type="http://schemas.openxmlformats.org/officeDocument/2006/relationships/tags" Target="../tags/tag180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84.xml"/><Relationship Id="rId4" Type="http://schemas.openxmlformats.org/officeDocument/2006/relationships/tags" Target="../tags/tag18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187.xml"/><Relationship Id="rId2" Type="http://schemas.openxmlformats.org/officeDocument/2006/relationships/tags" Target="../tags/tag186.xml"/><Relationship Id="rId1" Type="http://schemas.openxmlformats.org/officeDocument/2006/relationships/tags" Target="../tags/tag185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190.xml"/><Relationship Id="rId7" Type="http://schemas.openxmlformats.org/officeDocument/2006/relationships/image" Target="../media/image3.png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92.xml"/><Relationship Id="rId4" Type="http://schemas.openxmlformats.org/officeDocument/2006/relationships/tags" Target="../tags/tag19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94.xml"/><Relationship Id="rId1" Type="http://schemas.openxmlformats.org/officeDocument/2006/relationships/tags" Target="../tags/tag19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96.xml"/><Relationship Id="rId1" Type="http://schemas.openxmlformats.org/officeDocument/2006/relationships/tags" Target="../tags/tag19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98.xml"/><Relationship Id="rId1" Type="http://schemas.openxmlformats.org/officeDocument/2006/relationships/tags" Target="../tags/tag19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0.xml"/><Relationship Id="rId1" Type="http://schemas.openxmlformats.org/officeDocument/2006/relationships/tags" Target="../tags/tag19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2.xml"/><Relationship Id="rId1" Type="http://schemas.openxmlformats.org/officeDocument/2006/relationships/tags" Target="../tags/tag20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4.xml"/><Relationship Id="rId1" Type="http://schemas.openxmlformats.org/officeDocument/2006/relationships/tags" Target="../tags/tag20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6.xml"/><Relationship Id="rId1" Type="http://schemas.openxmlformats.org/officeDocument/2006/relationships/tags" Target="../tags/tag20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8.xml"/><Relationship Id="rId1" Type="http://schemas.openxmlformats.org/officeDocument/2006/relationships/tags" Target="../tags/tag20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10.xml"/><Relationship Id="rId1" Type="http://schemas.openxmlformats.org/officeDocument/2006/relationships/tags" Target="../tags/tag20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12.xml"/><Relationship Id="rId1" Type="http://schemas.openxmlformats.org/officeDocument/2006/relationships/tags" Target="../tags/tag2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14.xml"/><Relationship Id="rId1" Type="http://schemas.openxmlformats.org/officeDocument/2006/relationships/tags" Target="../tags/tag2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16.xml"/><Relationship Id="rId1" Type="http://schemas.openxmlformats.org/officeDocument/2006/relationships/tags" Target="../tags/tag2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18.xml"/><Relationship Id="rId1" Type="http://schemas.openxmlformats.org/officeDocument/2006/relationships/tags" Target="../tags/tag2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20.xml"/><Relationship Id="rId1" Type="http://schemas.openxmlformats.org/officeDocument/2006/relationships/tags" Target="../tags/tag21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22.xml"/><Relationship Id="rId1" Type="http://schemas.openxmlformats.org/officeDocument/2006/relationships/tags" Target="../tags/tag2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24.xml"/><Relationship Id="rId1" Type="http://schemas.openxmlformats.org/officeDocument/2006/relationships/tags" Target="../tags/tag2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26.xml"/><Relationship Id="rId1" Type="http://schemas.openxmlformats.org/officeDocument/2006/relationships/tags" Target="../tags/tag22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28.xml"/><Relationship Id="rId1" Type="http://schemas.openxmlformats.org/officeDocument/2006/relationships/tags" Target="../tags/tag22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0.xml"/><Relationship Id="rId1" Type="http://schemas.openxmlformats.org/officeDocument/2006/relationships/tags" Target="../tags/tag22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2.xml"/><Relationship Id="rId1" Type="http://schemas.openxmlformats.org/officeDocument/2006/relationships/tags" Target="../tags/tag23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4.xml"/><Relationship Id="rId1" Type="http://schemas.openxmlformats.org/officeDocument/2006/relationships/tags" Target="../tags/tag23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6.xml"/><Relationship Id="rId1" Type="http://schemas.openxmlformats.org/officeDocument/2006/relationships/tags" Target="../tags/tag23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38.xml"/><Relationship Id="rId1" Type="http://schemas.openxmlformats.org/officeDocument/2006/relationships/tags" Target="../tags/tag23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40.xml"/><Relationship Id="rId1" Type="http://schemas.openxmlformats.org/officeDocument/2006/relationships/tags" Target="../tags/tag23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42.xml"/><Relationship Id="rId1" Type="http://schemas.openxmlformats.org/officeDocument/2006/relationships/tags" Target="../tags/tag24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44.xml"/><Relationship Id="rId1" Type="http://schemas.openxmlformats.org/officeDocument/2006/relationships/tags" Target="../tags/tag24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46.xml"/><Relationship Id="rId1" Type="http://schemas.openxmlformats.org/officeDocument/2006/relationships/tags" Target="../tags/tag24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48.xml"/><Relationship Id="rId1" Type="http://schemas.openxmlformats.org/officeDocument/2006/relationships/tags" Target="../tags/tag24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50.xml"/><Relationship Id="rId1" Type="http://schemas.openxmlformats.org/officeDocument/2006/relationships/tags" Target="../tags/tag24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52.xml"/><Relationship Id="rId1" Type="http://schemas.openxmlformats.org/officeDocument/2006/relationships/tags" Target="../tags/tag25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54.xml"/><Relationship Id="rId1" Type="http://schemas.openxmlformats.org/officeDocument/2006/relationships/tags" Target="../tags/tag25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56.xml"/><Relationship Id="rId1" Type="http://schemas.openxmlformats.org/officeDocument/2006/relationships/tags" Target="../tags/tag25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58.xml"/><Relationship Id="rId1" Type="http://schemas.openxmlformats.org/officeDocument/2006/relationships/tags" Target="../tags/tag25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60.xml"/><Relationship Id="rId1" Type="http://schemas.openxmlformats.org/officeDocument/2006/relationships/tags" Target="../tags/tag25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tags" Target="../tags/tag26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65.xml"/><Relationship Id="rId1" Type="http://schemas.openxmlformats.org/officeDocument/2006/relationships/tags" Target="../tags/tag26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67.xml"/><Relationship Id="rId1" Type="http://schemas.openxmlformats.org/officeDocument/2006/relationships/tags" Target="../tags/tag2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>
            <p:custDataLst>
              <p:tags r:id="rId1"/>
            </p:custDataLst>
          </p:nvPr>
        </p:nvGrpSpPr>
        <p:grpSpPr>
          <a:xfrm>
            <a:off x="306705" y="379095"/>
            <a:ext cx="11530965" cy="6082030"/>
            <a:chOff x="990600" y="743016"/>
            <a:chExt cx="10210800" cy="53848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矩形 20"/>
            <p:cNvSpPr/>
            <p:nvPr>
              <p:custDataLst>
                <p:tags r:id="rId6"/>
              </p:custDataLst>
            </p:nvPr>
          </p:nvSpPr>
          <p:spPr>
            <a:xfrm>
              <a:off x="990600" y="743016"/>
              <a:ext cx="10210800" cy="5384801"/>
            </a:xfrm>
            <a:prstGeom prst="rect">
              <a:avLst/>
            </a:prstGeom>
            <a:solidFill>
              <a:srgbClr val="CA73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>
              <p:custDataLst>
                <p:tags r:id="rId7"/>
              </p:custDataLst>
            </p:nvPr>
          </p:nvSpPr>
          <p:spPr>
            <a:xfrm>
              <a:off x="1121520" y="876871"/>
              <a:ext cx="9957812" cy="5106679"/>
            </a:xfrm>
            <a:prstGeom prst="rect">
              <a:avLst/>
            </a:prstGeom>
            <a:pattFill prst="pct10">
              <a:fgClr>
                <a:srgbClr val="F6FBF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TextBox 5"/>
          <p:cNvSpPr txBox="1"/>
          <p:nvPr>
            <p:custDataLst>
              <p:tags r:id="rId2"/>
            </p:custDataLst>
          </p:nvPr>
        </p:nvSpPr>
        <p:spPr>
          <a:xfrm>
            <a:off x="834390" y="495300"/>
            <a:ext cx="3335020" cy="761365"/>
          </a:xfrm>
          <a:prstGeom prst="rect">
            <a:avLst/>
          </a:prstGeom>
          <a:noFill/>
        </p:spPr>
        <p:txBody>
          <a:bodyPr wrap="square" lIns="95185" tIns="47592" rIns="95185" bIns="47592" rtlCol="0">
            <a:noAutofit/>
          </a:bodyPr>
          <a:lstStyle/>
          <a:p>
            <a:pPr indent="0" algn="dist" defTabSz="951865" fontAlgn="auto">
              <a:lnSpc>
                <a:spcPct val="150000"/>
              </a:lnSpc>
              <a:defRPr/>
            </a:pPr>
            <a:r>
              <a: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方正小标宋简体" panose="02000000000000000000" charset="-122"/>
                <a:ea typeface="方正小标宋简体" panose="02000000000000000000" charset="-122"/>
                <a:cs typeface="方正小标宋简体" panose="02000000000000000000" charset="-122"/>
              </a:rPr>
              <a:t>七下</a:t>
            </a:r>
            <a:r>
              <a:rPr lang="en-US" altLang="zh-CN" sz="3600">
                <a:solidFill>
                  <a:schemeClr val="tx1">
                    <a:lumMod val="75000"/>
                    <a:lumOff val="25000"/>
                  </a:schemeClr>
                </a:solidFill>
                <a:latin typeface="方正小标宋简体" panose="02000000000000000000" charset="-122"/>
                <a:ea typeface="方正小标宋简体" panose="02000000000000000000" charset="-122"/>
                <a:cs typeface="方正小标宋简体" panose="02000000000000000000" charset="-122"/>
              </a:rPr>
              <a:t>·</a:t>
            </a:r>
            <a:r>
              <a: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方正小标宋简体" panose="02000000000000000000" charset="-122"/>
                <a:ea typeface="方正小标宋简体" panose="02000000000000000000" charset="-122"/>
                <a:cs typeface="方正小标宋简体" panose="02000000000000000000" charset="-122"/>
              </a:rPr>
              <a:t>历史</a:t>
            </a:r>
          </a:p>
        </p:txBody>
      </p:sp>
      <p:sp>
        <p:nvSpPr>
          <p:cNvPr id="30" name="矩形 259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63224" y="1606454"/>
            <a:ext cx="9687037" cy="123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/>
              </a:defRPr>
            </a:lvl9pPr>
          </a:lstStyle>
          <a:p>
            <a:pPr algn="ctr">
              <a:buNone/>
            </a:pPr>
            <a:r>
              <a:rPr lang="zh-CN" altLang="en-US" sz="8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简体" panose="02000000000000000000" charset="-122"/>
                <a:ea typeface="方正小标宋简体" panose="02000000000000000000" charset="-122"/>
                <a:cs typeface="+mn-ea"/>
                <a:sym typeface="+mn-lt"/>
              </a:rPr>
              <a:t>期末</a:t>
            </a:r>
            <a:r>
              <a:rPr lang="zh-CN" altLang="en-US" sz="8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简体" panose="02000000000000000000" charset="-122"/>
                <a:ea typeface="方正小标宋简体" panose="02000000000000000000" charset="-122"/>
                <a:cs typeface="+mn-ea"/>
                <a:sym typeface="+mn-lt"/>
              </a:rPr>
              <a:t>考点一遍过</a:t>
            </a:r>
            <a:endParaRPr lang="en-US" altLang="zh-CN" sz="8000" spc="600" dirty="0">
              <a:solidFill>
                <a:schemeClr val="tx1">
                  <a:lumMod val="75000"/>
                  <a:lumOff val="25000"/>
                </a:schemeClr>
              </a:solidFill>
              <a:latin typeface="方正小标宋简体" panose="02000000000000000000" charset="-122"/>
              <a:ea typeface="方正小标宋简体" panose="02000000000000000000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>
            <p:custDataLst>
              <p:tags r:id="rId4"/>
            </p:custDataLst>
          </p:nvPr>
        </p:nvSpPr>
        <p:spPr>
          <a:xfrm>
            <a:off x="4161106" y="699138"/>
            <a:ext cx="4431021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spc="300" dirty="0">
                <a:solidFill>
                  <a:srgbClr val="C96C6C"/>
                </a:solidFill>
                <a:latin typeface="方正小标宋简体" panose="02000000000000000000" charset="-122"/>
                <a:ea typeface="方正小标宋简体" panose="02000000000000000000" charset="-122"/>
                <a:cs typeface="方正小标宋简体" panose="02000000000000000000" charset="-122"/>
              </a:rPr>
              <a:t>2024-2025</a:t>
            </a:r>
            <a:r>
              <a:rPr lang="zh-CN" altLang="en-US" sz="3600" spc="300" dirty="0">
                <a:solidFill>
                  <a:srgbClr val="C96C6C"/>
                </a:solidFill>
                <a:latin typeface="方正小标宋简体" panose="02000000000000000000" charset="-122"/>
                <a:ea typeface="方正小标宋简体" panose="02000000000000000000" charset="-122"/>
                <a:cs typeface="方正小标宋简体" panose="02000000000000000000" charset="-122"/>
              </a:rPr>
              <a:t>学年</a:t>
            </a:r>
          </a:p>
        </p:txBody>
      </p:sp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454552" y="2837180"/>
            <a:ext cx="11245268" cy="2573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200" b="1" spc="4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  <a:sym typeface="+mn-ea"/>
            </a:endParaRPr>
          </a:p>
          <a:p>
            <a:pPr marL="0" indent="0" algn="ctr" defTabSz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spc="4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历史</a:t>
            </a:r>
            <a:r>
              <a:rPr lang="zh-CN" altLang="en-US" sz="6000" b="1" spc="4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发展主线及核心知识填空</a:t>
            </a:r>
          </a:p>
          <a:p>
            <a:pPr marL="0" indent="0" algn="ctr" defTabSz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5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箭头连接符 3"/>
          <p:cNvCxnSpPr/>
          <p:nvPr>
            <p:custDataLst>
              <p:tags r:id="rId1"/>
            </p:custDataLst>
          </p:nvPr>
        </p:nvCxnSpPr>
        <p:spPr>
          <a:xfrm>
            <a:off x="524510" y="3435033"/>
            <a:ext cx="1137856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矩形 72"/>
          <p:cNvSpPr/>
          <p:nvPr>
            <p:custDataLst>
              <p:tags r:id="rId2"/>
            </p:custDataLst>
          </p:nvPr>
        </p:nvSpPr>
        <p:spPr bwMode="auto">
          <a:xfrm>
            <a:off x="2457450" y="201930"/>
            <a:ext cx="6619240" cy="58356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lnSpc>
                <a:spcPct val="100000"/>
              </a:lnSpc>
              <a:buClrTx/>
              <a:buSzTx/>
              <a:buFontTx/>
            </a:pPr>
            <a:r>
              <a:rPr lang="zh-CN" altLang="en-US" sz="2400" b="1">
                <a:sym typeface="+mn-ea"/>
              </a:rPr>
              <a:t>中国古代史（下册）历史发展的主线</a:t>
            </a:r>
            <a:r>
              <a:rPr lang="zh-CN" altLang="en-US" sz="2400" b="1" smtClean="0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（隋</a:t>
            </a:r>
            <a:r>
              <a:rPr lang="en-US" altLang="zh-CN" sz="2400" b="1" smtClean="0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—</a:t>
            </a:r>
            <a:r>
              <a:rPr lang="zh-CN" altLang="en-US" sz="2400" b="1" smtClean="0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清）</a:t>
            </a:r>
            <a:endParaRPr lang="zh-CN" altLang="en-US" sz="2400" b="1">
              <a:sym typeface="+mn-ea"/>
            </a:endParaRPr>
          </a:p>
        </p:txBody>
      </p:sp>
      <p:sp>
        <p:nvSpPr>
          <p:cNvPr id="51" name="文本框 50"/>
          <p:cNvSpPr txBox="1"/>
          <p:nvPr>
            <p:custDataLst>
              <p:tags r:id="rId3"/>
            </p:custDataLst>
          </p:nvPr>
        </p:nvSpPr>
        <p:spPr>
          <a:xfrm>
            <a:off x="1012190" y="3110230"/>
            <a:ext cx="584200" cy="593725"/>
          </a:xfrm>
          <a:prstGeom prst="round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隋</a:t>
            </a:r>
          </a:p>
        </p:txBody>
      </p:sp>
      <p:sp>
        <p:nvSpPr>
          <p:cNvPr id="52" name="文本框 51"/>
          <p:cNvSpPr txBox="1"/>
          <p:nvPr>
            <p:custDataLst>
              <p:tags r:id="rId4"/>
            </p:custDataLst>
          </p:nvPr>
        </p:nvSpPr>
        <p:spPr>
          <a:xfrm>
            <a:off x="2311400" y="3110230"/>
            <a:ext cx="584200" cy="593725"/>
          </a:xfrm>
          <a:prstGeom prst="round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唐</a:t>
            </a:r>
          </a:p>
        </p:txBody>
      </p:sp>
      <p:sp>
        <p:nvSpPr>
          <p:cNvPr id="53" name="圆角矩形 52"/>
          <p:cNvSpPr/>
          <p:nvPr>
            <p:custDataLst>
              <p:tags r:id="rId5"/>
            </p:custDataLst>
          </p:nvPr>
        </p:nvSpPr>
        <p:spPr>
          <a:xfrm>
            <a:off x="3238659" y="3235802"/>
            <a:ext cx="1399223" cy="351949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五代十国</a:t>
            </a:r>
          </a:p>
        </p:txBody>
      </p:sp>
      <p:sp>
        <p:nvSpPr>
          <p:cNvPr id="54" name="圆角矩形 53"/>
          <p:cNvSpPr/>
          <p:nvPr>
            <p:custDataLst>
              <p:tags r:id="rId6"/>
            </p:custDataLst>
          </p:nvPr>
        </p:nvSpPr>
        <p:spPr>
          <a:xfrm>
            <a:off x="8305165" y="3096260"/>
            <a:ext cx="584200" cy="579755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元</a:t>
            </a:r>
          </a:p>
        </p:txBody>
      </p:sp>
      <p:sp>
        <p:nvSpPr>
          <p:cNvPr id="55" name="文本框 54"/>
          <p:cNvSpPr txBox="1"/>
          <p:nvPr>
            <p:custDataLst>
              <p:tags r:id="rId7"/>
            </p:custDataLst>
          </p:nvPr>
        </p:nvSpPr>
        <p:spPr>
          <a:xfrm>
            <a:off x="9464040" y="3096260"/>
            <a:ext cx="584200" cy="639337"/>
          </a:xfrm>
          <a:prstGeom prst="roundRect">
            <a:avLst/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明</a:t>
            </a:r>
          </a:p>
        </p:txBody>
      </p:sp>
      <p:sp>
        <p:nvSpPr>
          <p:cNvPr id="56" name="文本框 55"/>
          <p:cNvSpPr txBox="1"/>
          <p:nvPr>
            <p:custDataLst>
              <p:tags r:id="rId8"/>
            </p:custDataLst>
          </p:nvPr>
        </p:nvSpPr>
        <p:spPr>
          <a:xfrm>
            <a:off x="10883900" y="3096260"/>
            <a:ext cx="584200" cy="639337"/>
          </a:xfrm>
          <a:prstGeom prst="roundRect">
            <a:avLst/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清</a:t>
            </a:r>
          </a:p>
        </p:txBody>
      </p:sp>
      <p:grpSp>
        <p:nvGrpSpPr>
          <p:cNvPr id="57" name="组合 16"/>
          <p:cNvGrpSpPr/>
          <p:nvPr>
            <p:custDataLst>
              <p:tags r:id="rId9"/>
            </p:custDataLst>
          </p:nvPr>
        </p:nvGrpSpPr>
        <p:grpSpPr>
          <a:xfrm>
            <a:off x="6691630" y="2818765"/>
            <a:ext cx="1231265" cy="1152525"/>
            <a:chOff x="8753" y="2024"/>
            <a:chExt cx="2316" cy="2150"/>
          </a:xfrm>
          <a:solidFill>
            <a:srgbClr val="C00000"/>
          </a:solidFill>
        </p:grpSpPr>
        <p:sp>
          <p:nvSpPr>
            <p:cNvPr id="58" name="椭圆 57"/>
            <p:cNvSpPr/>
            <p:nvPr>
              <p:custDataLst>
                <p:tags r:id="rId47"/>
              </p:custDataLst>
            </p:nvPr>
          </p:nvSpPr>
          <p:spPr>
            <a:xfrm>
              <a:off x="8753" y="2024"/>
              <a:ext cx="2316" cy="2151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endParaRPr>
            </a:p>
          </p:txBody>
        </p:sp>
        <p:cxnSp>
          <p:nvCxnSpPr>
            <p:cNvPr id="59" name="直接连接符 58"/>
            <p:cNvCxnSpPr>
              <a:stCxn id="58" idx="2"/>
              <a:endCxn id="58" idx="6"/>
            </p:cNvCxnSpPr>
            <p:nvPr>
              <p:custDataLst>
                <p:tags r:id="rId48"/>
              </p:custDataLst>
            </p:nvPr>
          </p:nvCxnSpPr>
          <p:spPr>
            <a:xfrm>
              <a:off x="8753" y="3100"/>
              <a:ext cx="2316" cy="0"/>
            </a:xfrm>
            <a:prstGeom prst="line">
              <a:avLst/>
            </a:prstGeom>
            <a:grpFill/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>
              <a:stCxn id="58" idx="0"/>
            </p:cNvCxnSpPr>
            <p:nvPr>
              <p:custDataLst>
                <p:tags r:id="rId49"/>
              </p:custDataLst>
            </p:nvPr>
          </p:nvCxnSpPr>
          <p:spPr>
            <a:xfrm>
              <a:off x="9911" y="2024"/>
              <a:ext cx="8" cy="1067"/>
            </a:xfrm>
            <a:prstGeom prst="line">
              <a:avLst/>
            </a:prstGeom>
            <a:grpFill/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>
            <p:custDataLst>
              <p:tags r:id="rId10"/>
            </p:custDataLst>
          </p:nvPr>
        </p:nvGrpSpPr>
        <p:grpSpPr>
          <a:xfrm>
            <a:off x="5010150" y="2818130"/>
            <a:ext cx="1405255" cy="1182370"/>
            <a:chOff x="7890" y="4438"/>
            <a:chExt cx="2213" cy="1862"/>
          </a:xfrm>
        </p:grpSpPr>
        <p:grpSp>
          <p:nvGrpSpPr>
            <p:cNvPr id="61" name="组合 17"/>
            <p:cNvGrpSpPr/>
            <p:nvPr>
              <p:custDataLst>
                <p:tags r:id="rId40"/>
              </p:custDataLst>
            </p:nvPr>
          </p:nvGrpSpPr>
          <p:grpSpPr>
            <a:xfrm>
              <a:off x="7963" y="4438"/>
              <a:ext cx="2141" cy="1863"/>
              <a:chOff x="8753" y="2024"/>
              <a:chExt cx="2316" cy="2150"/>
            </a:xfrm>
            <a:solidFill>
              <a:srgbClr val="C00000"/>
            </a:solidFill>
          </p:grpSpPr>
          <p:sp>
            <p:nvSpPr>
              <p:cNvPr id="62" name="椭圆 61"/>
              <p:cNvSpPr/>
              <p:nvPr>
                <p:custDataLst>
                  <p:tags r:id="rId44"/>
                </p:custDataLst>
              </p:nvPr>
            </p:nvSpPr>
            <p:spPr>
              <a:xfrm>
                <a:off x="8753" y="2024"/>
                <a:ext cx="2316" cy="2151"/>
              </a:xfrm>
              <a:prstGeom prst="ellipse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方正粗黑宋简体" panose="02000000000000000000" pitchFamily="2" charset="-122"/>
                  <a:ea typeface="方正粗黑宋简体" panose="02000000000000000000" pitchFamily="2" charset="-122"/>
                </a:endParaRPr>
              </a:p>
            </p:txBody>
          </p:sp>
          <p:cxnSp>
            <p:nvCxnSpPr>
              <p:cNvPr id="63" name="直接连接符 62"/>
              <p:cNvCxnSpPr>
                <a:stCxn id="62" idx="2"/>
                <a:endCxn id="62" idx="6"/>
              </p:cNvCxnSpPr>
              <p:nvPr>
                <p:custDataLst>
                  <p:tags r:id="rId45"/>
                </p:custDataLst>
              </p:nvPr>
            </p:nvCxnSpPr>
            <p:spPr>
              <a:xfrm>
                <a:off x="8753" y="3100"/>
                <a:ext cx="2316" cy="0"/>
              </a:xfrm>
              <a:prstGeom prst="line">
                <a:avLst/>
              </a:prstGeom>
              <a:grpFill/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stCxn id="62" idx="0"/>
              </p:cNvCxnSpPr>
              <p:nvPr>
                <p:custDataLst>
                  <p:tags r:id="rId46"/>
                </p:custDataLst>
              </p:nvPr>
            </p:nvCxnSpPr>
            <p:spPr>
              <a:xfrm>
                <a:off x="9911" y="2024"/>
                <a:ext cx="8" cy="1067"/>
              </a:xfrm>
              <a:prstGeom prst="line">
                <a:avLst/>
              </a:prstGeom>
              <a:grpFill/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5" name="圆角矩形 64"/>
            <p:cNvSpPr/>
            <p:nvPr>
              <p:custDataLst>
                <p:tags r:id="rId41"/>
              </p:custDataLst>
            </p:nvPr>
          </p:nvSpPr>
          <p:spPr>
            <a:xfrm>
              <a:off x="7890" y="4849"/>
              <a:ext cx="1192" cy="55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r>
                <a:rPr lang="zh-CN" altLang="en-US" sz="2000"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西夏</a:t>
              </a:r>
            </a:p>
          </p:txBody>
        </p:sp>
        <p:sp>
          <p:nvSpPr>
            <p:cNvPr id="66" name="圆角矩形 65"/>
            <p:cNvSpPr/>
            <p:nvPr>
              <p:custDataLst>
                <p:tags r:id="rId42"/>
              </p:custDataLst>
            </p:nvPr>
          </p:nvSpPr>
          <p:spPr>
            <a:xfrm>
              <a:off x="8323" y="5477"/>
              <a:ext cx="1141" cy="55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r>
                <a:rPr lang="zh-CN" altLang="en-US" sz="2000" smtClean="0"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北宋</a:t>
              </a:r>
            </a:p>
          </p:txBody>
        </p:sp>
        <p:sp>
          <p:nvSpPr>
            <p:cNvPr id="67" name="圆角矩形 66"/>
            <p:cNvSpPr/>
            <p:nvPr>
              <p:custDataLst>
                <p:tags r:id="rId43"/>
              </p:custDataLst>
            </p:nvPr>
          </p:nvSpPr>
          <p:spPr>
            <a:xfrm>
              <a:off x="8827" y="4790"/>
              <a:ext cx="1141" cy="55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r>
                <a:rPr lang="zh-CN" altLang="en-US" sz="2000"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辽</a:t>
              </a:r>
            </a:p>
          </p:txBody>
        </p:sp>
      </p:grpSp>
      <p:sp>
        <p:nvSpPr>
          <p:cNvPr id="68" name="圆角矩形 67"/>
          <p:cNvSpPr/>
          <p:nvPr>
            <p:custDataLst>
              <p:tags r:id="rId11"/>
            </p:custDataLst>
          </p:nvPr>
        </p:nvSpPr>
        <p:spPr>
          <a:xfrm>
            <a:off x="5381467" y="5316855"/>
            <a:ext cx="724376" cy="3519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西夏</a:t>
            </a:r>
          </a:p>
        </p:txBody>
      </p:sp>
      <p:sp>
        <p:nvSpPr>
          <p:cNvPr id="69" name="圆角矩形 68"/>
          <p:cNvSpPr/>
          <p:nvPr>
            <p:custDataLst>
              <p:tags r:id="rId12"/>
            </p:custDataLst>
          </p:nvPr>
        </p:nvSpPr>
        <p:spPr>
          <a:xfrm>
            <a:off x="6631940" y="3032760"/>
            <a:ext cx="808355" cy="3956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西夏</a:t>
            </a:r>
          </a:p>
        </p:txBody>
      </p:sp>
      <p:sp>
        <p:nvSpPr>
          <p:cNvPr id="70" name="圆角矩形 69"/>
          <p:cNvSpPr/>
          <p:nvPr>
            <p:custDataLst>
              <p:tags r:id="rId13"/>
            </p:custDataLst>
          </p:nvPr>
        </p:nvSpPr>
        <p:spPr>
          <a:xfrm>
            <a:off x="7136130" y="3034665"/>
            <a:ext cx="808355" cy="3956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金</a:t>
            </a:r>
          </a:p>
        </p:txBody>
      </p:sp>
      <p:sp>
        <p:nvSpPr>
          <p:cNvPr id="71" name="圆角矩形 70"/>
          <p:cNvSpPr/>
          <p:nvPr>
            <p:custDataLst>
              <p:tags r:id="rId14"/>
            </p:custDataLst>
          </p:nvPr>
        </p:nvSpPr>
        <p:spPr>
          <a:xfrm>
            <a:off x="6882765" y="3420110"/>
            <a:ext cx="808355" cy="3956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南宋</a:t>
            </a:r>
          </a:p>
        </p:txBody>
      </p:sp>
      <p:sp>
        <p:nvSpPr>
          <p:cNvPr id="72" name="文本框 28"/>
          <p:cNvSpPr txBox="1"/>
          <p:nvPr>
            <p:custDataLst>
              <p:tags r:id="rId15"/>
            </p:custDataLst>
          </p:nvPr>
        </p:nvSpPr>
        <p:spPr>
          <a:xfrm>
            <a:off x="713105" y="3829685"/>
            <a:ext cx="1095375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581-618</a:t>
            </a:r>
          </a:p>
        </p:txBody>
      </p:sp>
      <p:sp>
        <p:nvSpPr>
          <p:cNvPr id="74" name="文本框 29"/>
          <p:cNvSpPr txBox="1"/>
          <p:nvPr>
            <p:custDataLst>
              <p:tags r:id="rId16"/>
            </p:custDataLst>
          </p:nvPr>
        </p:nvSpPr>
        <p:spPr>
          <a:xfrm>
            <a:off x="799465" y="4205764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都长安</a:t>
            </a:r>
          </a:p>
        </p:txBody>
      </p:sp>
      <p:sp>
        <p:nvSpPr>
          <p:cNvPr id="75" name="文本框 30"/>
          <p:cNvSpPr txBox="1"/>
          <p:nvPr>
            <p:custDataLst>
              <p:tags r:id="rId17"/>
            </p:custDataLst>
          </p:nvPr>
        </p:nvSpPr>
        <p:spPr>
          <a:xfrm>
            <a:off x="803751" y="4642009"/>
            <a:ext cx="913448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隋文帝</a:t>
            </a:r>
          </a:p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杨坚</a:t>
            </a:r>
          </a:p>
        </p:txBody>
      </p:sp>
      <p:sp>
        <p:nvSpPr>
          <p:cNvPr id="76" name="文本框 32"/>
          <p:cNvSpPr txBox="1"/>
          <p:nvPr>
            <p:custDataLst>
              <p:tags r:id="rId18"/>
            </p:custDataLst>
          </p:nvPr>
        </p:nvSpPr>
        <p:spPr>
          <a:xfrm>
            <a:off x="2002790" y="3815715"/>
            <a:ext cx="123571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618-907</a:t>
            </a:r>
          </a:p>
        </p:txBody>
      </p:sp>
      <p:sp>
        <p:nvSpPr>
          <p:cNvPr id="77" name="文本框 33"/>
          <p:cNvSpPr txBox="1"/>
          <p:nvPr>
            <p:custDataLst>
              <p:tags r:id="rId19"/>
            </p:custDataLst>
          </p:nvPr>
        </p:nvSpPr>
        <p:spPr>
          <a:xfrm>
            <a:off x="2002790" y="4196239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都长安</a:t>
            </a:r>
          </a:p>
        </p:txBody>
      </p:sp>
      <p:sp>
        <p:nvSpPr>
          <p:cNvPr id="78" name="文本框 34"/>
          <p:cNvSpPr txBox="1"/>
          <p:nvPr>
            <p:custDataLst>
              <p:tags r:id="rId20"/>
            </p:custDataLst>
          </p:nvPr>
        </p:nvSpPr>
        <p:spPr>
          <a:xfrm>
            <a:off x="2002790" y="4632484"/>
            <a:ext cx="1009174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唐高祖</a:t>
            </a:r>
          </a:p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李渊</a:t>
            </a:r>
          </a:p>
        </p:txBody>
      </p:sp>
      <p:sp>
        <p:nvSpPr>
          <p:cNvPr id="79" name="文本框 35"/>
          <p:cNvSpPr txBox="1"/>
          <p:nvPr>
            <p:custDataLst>
              <p:tags r:id="rId21"/>
            </p:custDataLst>
          </p:nvPr>
        </p:nvSpPr>
        <p:spPr>
          <a:xfrm>
            <a:off x="3308350" y="3815715"/>
            <a:ext cx="124079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907-979</a:t>
            </a:r>
          </a:p>
        </p:txBody>
      </p:sp>
      <p:sp>
        <p:nvSpPr>
          <p:cNvPr id="80" name="文本框 36"/>
          <p:cNvSpPr txBox="1"/>
          <p:nvPr>
            <p:custDataLst>
              <p:tags r:id="rId22"/>
            </p:custDataLst>
          </p:nvPr>
        </p:nvSpPr>
        <p:spPr>
          <a:xfrm>
            <a:off x="5105241" y="4001929"/>
            <a:ext cx="117348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960-1127</a:t>
            </a:r>
          </a:p>
        </p:txBody>
      </p:sp>
      <p:sp>
        <p:nvSpPr>
          <p:cNvPr id="81" name="文本框 37"/>
          <p:cNvSpPr txBox="1"/>
          <p:nvPr>
            <p:custDataLst>
              <p:tags r:id="rId23"/>
            </p:custDataLst>
          </p:nvPr>
        </p:nvSpPr>
        <p:spPr>
          <a:xfrm>
            <a:off x="6651625" y="3973830"/>
            <a:ext cx="131699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1127-1279</a:t>
            </a:r>
          </a:p>
        </p:txBody>
      </p:sp>
      <p:sp>
        <p:nvSpPr>
          <p:cNvPr id="82" name="文本框 38"/>
          <p:cNvSpPr txBox="1"/>
          <p:nvPr>
            <p:custDataLst>
              <p:tags r:id="rId24"/>
            </p:custDataLst>
          </p:nvPr>
        </p:nvSpPr>
        <p:spPr>
          <a:xfrm>
            <a:off x="9267666" y="3787775"/>
            <a:ext cx="129921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1368-1644</a:t>
            </a:r>
          </a:p>
        </p:txBody>
      </p:sp>
      <p:sp>
        <p:nvSpPr>
          <p:cNvPr id="83" name="文本框 39"/>
          <p:cNvSpPr txBox="1"/>
          <p:nvPr>
            <p:custDataLst>
              <p:tags r:id="rId25"/>
            </p:custDataLst>
          </p:nvPr>
        </p:nvSpPr>
        <p:spPr>
          <a:xfrm>
            <a:off x="7954645" y="3787775"/>
            <a:ext cx="143891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1271-1368</a:t>
            </a:r>
          </a:p>
        </p:txBody>
      </p:sp>
      <p:sp>
        <p:nvSpPr>
          <p:cNvPr id="84" name="文本框 40"/>
          <p:cNvSpPr txBox="1"/>
          <p:nvPr>
            <p:custDataLst>
              <p:tags r:id="rId26"/>
            </p:custDataLst>
          </p:nvPr>
        </p:nvSpPr>
        <p:spPr>
          <a:xfrm>
            <a:off x="10566876" y="3773805"/>
            <a:ext cx="1370648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1644-1912</a:t>
            </a:r>
          </a:p>
        </p:txBody>
      </p:sp>
      <p:sp>
        <p:nvSpPr>
          <p:cNvPr id="85" name="文本框 41"/>
          <p:cNvSpPr txBox="1"/>
          <p:nvPr>
            <p:custDataLst>
              <p:tags r:id="rId27"/>
            </p:custDataLst>
          </p:nvPr>
        </p:nvSpPr>
        <p:spPr>
          <a:xfrm>
            <a:off x="3138334" y="4205853"/>
            <a:ext cx="1872208" cy="25304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五代</a:t>
            </a:r>
          </a:p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北方：后梁唐晋汉周</a:t>
            </a:r>
          </a:p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十国南方：吴唐吴越前后蜀，南北两汉闽平楚。（北汉在北方）</a:t>
            </a:r>
          </a:p>
        </p:txBody>
      </p:sp>
      <p:sp>
        <p:nvSpPr>
          <p:cNvPr id="86" name="文本框 42"/>
          <p:cNvSpPr txBox="1"/>
          <p:nvPr>
            <p:custDataLst>
              <p:tags r:id="rId28"/>
            </p:custDataLst>
          </p:nvPr>
        </p:nvSpPr>
        <p:spPr>
          <a:xfrm>
            <a:off x="5185728" y="4377532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都开封</a:t>
            </a:r>
          </a:p>
        </p:txBody>
      </p:sp>
      <p:sp>
        <p:nvSpPr>
          <p:cNvPr id="87" name="文本框 43"/>
          <p:cNvSpPr txBox="1"/>
          <p:nvPr>
            <p:custDataLst>
              <p:tags r:id="rId29"/>
            </p:custDataLst>
          </p:nvPr>
        </p:nvSpPr>
        <p:spPr>
          <a:xfrm>
            <a:off x="5208588" y="4722813"/>
            <a:ext cx="1009174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宋太祖</a:t>
            </a:r>
          </a:p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赵匡胤</a:t>
            </a:r>
          </a:p>
        </p:txBody>
      </p:sp>
      <p:sp>
        <p:nvSpPr>
          <p:cNvPr id="88" name="文本框 44"/>
          <p:cNvSpPr txBox="1"/>
          <p:nvPr>
            <p:custDataLst>
              <p:tags r:id="rId30"/>
            </p:custDataLst>
          </p:nvPr>
        </p:nvSpPr>
        <p:spPr>
          <a:xfrm>
            <a:off x="6883013" y="4349993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0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都临安</a:t>
            </a:r>
          </a:p>
        </p:txBody>
      </p:sp>
      <p:sp>
        <p:nvSpPr>
          <p:cNvPr id="89" name="文本框 45"/>
          <p:cNvSpPr txBox="1"/>
          <p:nvPr>
            <p:custDataLst>
              <p:tags r:id="rId31"/>
            </p:custDataLst>
          </p:nvPr>
        </p:nvSpPr>
        <p:spPr>
          <a:xfrm>
            <a:off x="6913722" y="4722813"/>
            <a:ext cx="1009174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宋高宗</a:t>
            </a:r>
            <a:endParaRPr lang="en-US" altLang="zh-CN" sz="2000" b="1" smtClean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000" b="1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赵构</a:t>
            </a:r>
          </a:p>
        </p:txBody>
      </p:sp>
      <p:sp>
        <p:nvSpPr>
          <p:cNvPr id="90" name="文本框 46"/>
          <p:cNvSpPr txBox="1"/>
          <p:nvPr>
            <p:custDataLst>
              <p:tags r:id="rId32"/>
            </p:custDataLst>
          </p:nvPr>
        </p:nvSpPr>
        <p:spPr>
          <a:xfrm>
            <a:off x="8103712" y="4149726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都大京</a:t>
            </a:r>
          </a:p>
        </p:txBody>
      </p:sp>
      <p:sp>
        <p:nvSpPr>
          <p:cNvPr id="91" name="文本框 47"/>
          <p:cNvSpPr txBox="1"/>
          <p:nvPr>
            <p:custDataLst>
              <p:tags r:id="rId33"/>
            </p:custDataLst>
          </p:nvPr>
        </p:nvSpPr>
        <p:spPr>
          <a:xfrm>
            <a:off x="8103712" y="4525487"/>
            <a:ext cx="1009174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忽必烈</a:t>
            </a:r>
          </a:p>
        </p:txBody>
      </p:sp>
      <p:sp>
        <p:nvSpPr>
          <p:cNvPr id="92" name="文本框 48"/>
          <p:cNvSpPr txBox="1"/>
          <p:nvPr>
            <p:custDataLst>
              <p:tags r:id="rId34"/>
            </p:custDataLst>
          </p:nvPr>
        </p:nvSpPr>
        <p:spPr>
          <a:xfrm>
            <a:off x="9267825" y="4149725"/>
            <a:ext cx="1299210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都应天府（南京）</a:t>
            </a:r>
          </a:p>
        </p:txBody>
      </p:sp>
      <p:sp>
        <p:nvSpPr>
          <p:cNvPr id="93" name="文本框 49"/>
          <p:cNvSpPr txBox="1"/>
          <p:nvPr>
            <p:custDataLst>
              <p:tags r:id="rId35"/>
            </p:custDataLst>
          </p:nvPr>
        </p:nvSpPr>
        <p:spPr>
          <a:xfrm>
            <a:off x="9407208" y="4847273"/>
            <a:ext cx="1009174" cy="6838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明太祖</a:t>
            </a:r>
          </a:p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朱元璋</a:t>
            </a:r>
          </a:p>
        </p:txBody>
      </p:sp>
      <p:sp>
        <p:nvSpPr>
          <p:cNvPr id="94" name="文本框 50"/>
          <p:cNvSpPr txBox="1"/>
          <p:nvPr>
            <p:custDataLst>
              <p:tags r:id="rId36"/>
            </p:custDataLst>
          </p:nvPr>
        </p:nvSpPr>
        <p:spPr>
          <a:xfrm>
            <a:off x="10828020" y="4163695"/>
            <a:ext cx="1019175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都北京</a:t>
            </a:r>
          </a:p>
        </p:txBody>
      </p:sp>
      <p:sp>
        <p:nvSpPr>
          <p:cNvPr id="98" name="文本框 97"/>
          <p:cNvSpPr txBox="1"/>
          <p:nvPr>
            <p:custDataLst>
              <p:tags r:id="rId37"/>
            </p:custDataLst>
          </p:nvPr>
        </p:nvSpPr>
        <p:spPr>
          <a:xfrm>
            <a:off x="1012825" y="1971040"/>
            <a:ext cx="1998980" cy="76073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时代特征：</a:t>
            </a:r>
          </a:p>
          <a:p>
            <a:pPr lvl="0" algn="l" eaLnBrk="0" hangingPunct="0">
              <a:buClrTx/>
              <a:buSzTx/>
              <a:buFontTx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繁荣与开放</a:t>
            </a:r>
          </a:p>
        </p:txBody>
      </p:sp>
      <p:sp>
        <p:nvSpPr>
          <p:cNvPr id="99" name="矩形 98"/>
          <p:cNvSpPr/>
          <p:nvPr>
            <p:custDataLst>
              <p:tags r:id="rId38"/>
            </p:custDataLst>
          </p:nvPr>
        </p:nvSpPr>
        <p:spPr>
          <a:xfrm>
            <a:off x="3238500" y="1971040"/>
            <a:ext cx="5874385" cy="76009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时代特征：</a:t>
            </a:r>
          </a:p>
          <a:p>
            <a:pPr lvl="0" algn="l">
              <a:buClrTx/>
              <a:buSzTx/>
              <a:buFontTx/>
            </a:pPr>
            <a:r>
              <a:rPr lang="zh-CN" altLang="en-US" sz="24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民族政权并立、民族交融</a:t>
            </a:r>
          </a:p>
        </p:txBody>
      </p:sp>
      <p:sp>
        <p:nvSpPr>
          <p:cNvPr id="100" name="文本框 99"/>
          <p:cNvSpPr txBox="1"/>
          <p:nvPr>
            <p:custDataLst>
              <p:tags r:id="rId39"/>
            </p:custDataLst>
          </p:nvPr>
        </p:nvSpPr>
        <p:spPr>
          <a:xfrm>
            <a:off x="9407525" y="1795780"/>
            <a:ext cx="2440305" cy="119888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时代特征：</a:t>
            </a:r>
          </a:p>
          <a:p>
            <a:pPr lvl="0" algn="l" eaLnBrk="0" hangingPunct="0">
              <a:buClrTx/>
              <a:buSzTx/>
              <a:buFontTx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统一多民族国家的巩固和发展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72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8" grpId="0" animBg="1"/>
      <p:bldP spid="99" grpId="0" animBg="1"/>
      <p:bldP spid="1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7150" y="15240"/>
            <a:ext cx="12115165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第1课　隋朝的统一与灭亡  </a:t>
            </a:r>
          </a:p>
        </p:txBody>
      </p:sp>
      <p:sp>
        <p:nvSpPr>
          <p:cNvPr id="5121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14300" y="655320"/>
            <a:ext cx="11944350" cy="6000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建立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，被称为隋文帝；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，隋文帝灭掉陈朝，统一全国。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隋朝大运河：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605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年起，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开凿一条贯通南北的大运河。目的：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</a:t>
            </a:r>
            <a:r>
              <a:rPr kumimoji="0" lang="zh-CN" altLang="en-US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为中心，北抵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，南至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；包括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kumimoji="0" lang="zh-CN" altLang="en-US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kumimoji="0" lang="zh-CN" altLang="en-US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；沟通海河、黄河、淮河、长江和钱塘江五大水系。全长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2000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多千米，是古代世界上最长的运河。作用：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       </a:t>
            </a:r>
            <a:r>
              <a:rPr kumimoji="0" lang="zh-CN" altLang="en-US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科举制：初步形成：隋文帝时，初步确立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的制度；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创立：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设立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，标志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作用：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）中国古代选官制度的变革，加强了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，扩大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）推动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）成为历朝选拔官吏的主要制度，持续了约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1300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隋炀帝的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，如多次巡游、三次征辽东，导致隋末农民起义的爆发；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年，隋炀帝在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被部下杀死。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7150" y="15240"/>
            <a:ext cx="12115165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 dirty="0">
                <a:sym typeface="宋体" panose="02010600030101010101" pitchFamily="2" charset="-122"/>
              </a:rPr>
              <a:t>第1课　隋朝的统一与灭亡  </a:t>
            </a:r>
          </a:p>
        </p:txBody>
      </p:sp>
      <p:sp>
        <p:nvSpPr>
          <p:cNvPr id="5121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642257"/>
            <a:ext cx="12192000" cy="6000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kumimoji="0" lang="en-US" altLang="zh-CN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581</a:t>
            </a:r>
            <a:r>
              <a:rPr kumimoji="0" lang="zh-CN" altLang="en-US" sz="2400" b="1" i="0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杨坚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建立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隋朝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，被称为隋文帝；</a:t>
            </a:r>
            <a:r>
              <a:rPr kumimoji="0" lang="en-US" altLang="zh-CN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589</a:t>
            </a:r>
            <a:r>
              <a:rPr kumimoji="0" lang="zh-CN" altLang="en-US" sz="2400" b="1" i="0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，隋文帝灭掉陈朝，统一全国。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隋朝大运河：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605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年起，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隋炀帝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开凿一条贯通南北的大运河。目的：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加强南北交通，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巩固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对全国的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统治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以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洛阳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为中心，北抵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涿郡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，南至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余杭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；包括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永济渠、通济渠、邗沟、江南河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；沟通海河、黄河、淮河、长江和钱塘江五大水系。全长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2000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多千米，是古代世界上最长的运河。作用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带动了沿河城市的繁荣和发展，加强了南北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政治、经济和文化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交流，有利于国家统一和民族交融。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科举制：初步形成：隋文帝时，初步确立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通过考试选拔人才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的制度；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创立：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隋炀帝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设立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进士科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，标志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着科举制正式确立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作用：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）中国古代选官制度的变革，加强了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皇帝选官和用人的权力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，扩大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官吏选拔范围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）推动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教育发展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）成为历朝选拔官吏的主要制度，持续了约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1300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隋炀帝的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残暴统治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如多次巡游、三次征辽东，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导致隋末农民起义的爆发；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618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年，隋炀帝在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江都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被部下杀死。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第2课　唐朝建立与</a:t>
            </a:r>
            <a:r>
              <a:rPr lang="en-US" altLang="zh-CN" sz="2400" b="1">
                <a:sym typeface="宋体" panose="02010600030101010101" pitchFamily="2" charset="-122"/>
              </a:rPr>
              <a:t>“</a:t>
            </a:r>
            <a:r>
              <a:rPr lang="zh-CN" altLang="en-US" sz="2400" b="1">
                <a:sym typeface="宋体" panose="02010600030101010101" pitchFamily="2" charset="-122"/>
              </a:rPr>
              <a:t>贞观之治</a:t>
            </a:r>
            <a:r>
              <a:rPr lang="en-US" altLang="zh-CN" sz="2400" b="1">
                <a:sym typeface="宋体" panose="02010600030101010101" pitchFamily="2" charset="-122"/>
              </a:rPr>
              <a:t>”</a:t>
            </a:r>
            <a:r>
              <a:rPr lang="zh-CN" altLang="en-US" sz="2400" b="1">
                <a:sym typeface="宋体" panose="02010600030101010101" pitchFamily="2" charset="-122"/>
              </a:rPr>
              <a:t>  </a:t>
            </a:r>
          </a:p>
        </p:txBody>
      </p:sp>
      <p:sp>
        <p:nvSpPr>
          <p:cNvPr id="3073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32715" y="459105"/>
            <a:ext cx="12002770" cy="62464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1.618年，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建立唐朝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，定都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626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继位，次年改年号为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2.“贞观之治”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：唐太宗吸取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的历史教训，励精图治，勤于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，澄清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，虚心纳谏，从善如流，戒奢从简，施行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的政策。唐太宗广纳贤才，知人善任。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名臣：敢于直言的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(镜子)、善于谋略的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、敢于决断的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措施：政治：①进一步完善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②制定法律，减省刑法  ③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④严格考察各级官吏的政绩。⑤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关注民间疾苦，减轻百姓的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负担，鼓励发展农业生产。</a:t>
            </a: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贡献：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唐太宗统治期间，政治比较清明，经济得到恢复和发展，国力增强，文教昌盛，各族友好关系进一步发展，历史上称为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年，武则天改国号为周，以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为都城。她是我国历史上唯一的女皇帝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武则天统治时期，大力发展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，创立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，亲自面试考生。她鼓励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，不拘一格选拔人才。她继续推行减轻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的政策和措施，重视发展生产。武则天参与执政和在位的时间累计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年。这期间，经济得以持续发展，社会相对安定，人口不断增长，为后来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局面的出现奠定了基础。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第2课　唐朝建立与</a:t>
            </a:r>
            <a:r>
              <a:rPr lang="en-US" altLang="zh-CN" sz="2400" b="1">
                <a:sym typeface="宋体" panose="02010600030101010101" pitchFamily="2" charset="-122"/>
              </a:rPr>
              <a:t>“</a:t>
            </a:r>
            <a:r>
              <a:rPr lang="zh-CN" altLang="en-US" sz="2400" b="1">
                <a:sym typeface="宋体" panose="02010600030101010101" pitchFamily="2" charset="-122"/>
              </a:rPr>
              <a:t>贞观之治</a:t>
            </a:r>
            <a:r>
              <a:rPr lang="en-US" altLang="zh-CN" sz="2400" b="1">
                <a:sym typeface="宋体" panose="02010600030101010101" pitchFamily="2" charset="-122"/>
              </a:rPr>
              <a:t>”</a:t>
            </a:r>
            <a:r>
              <a:rPr lang="zh-CN" altLang="en-US" sz="2400" b="1"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3073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32715" y="459105"/>
            <a:ext cx="12002770" cy="62464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1.618年，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李渊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建立唐朝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，定都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长安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626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李世民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继位，次年改年号为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贞观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2.“贞观之治”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：唐太宗吸取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隋朝速亡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的历史教训，励精图治，勤于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政事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，澄清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吏治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，虚心纳谏，从善如流，戒奢从简，施行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与民休息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的政策。唐太宗广纳贤才，知人善任。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名臣：敢于直言的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魏征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(镜子)、善于谋略的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房玄龄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、敢于决断的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杜如晦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措施：政治：①进一步完善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三省六部制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②制定法律，减省刑法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③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增加科举考试科目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④严格考察各级官吏的政绩。⑤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关注民间疾苦，减轻百姓的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田租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劳役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负担，鼓励发展农业生产。</a:t>
            </a: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贡献：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唐太宗统治期间，政治比较清明，经济得到恢复和发展，国力增强，文教昌盛，各族友好关系进一步发展，历史上称为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贞观之治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lvl="0" algn="l" fontAlgn="base">
              <a:lnSpc>
                <a:spcPct val="120000"/>
              </a:lnSpc>
              <a:buClrTx/>
              <a:buSzTx/>
              <a:buFontTx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690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年，武则天改国号为周，以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洛阳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为都城。她是我国历史上唯一的女皇帝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武则天统治时期，大力发展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科举制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，创立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殿试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，亲自面试考生。她鼓励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举荐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自荐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，不拘一格选拔人才。她继续推行减轻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百姓负担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的政策和措施，重视发展生产。武则天参与执政和在位的时间累计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年。这期间，经济得以持续发展，社会相对安定，人口不断增长，为后来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开元盛世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局面的出现奠定了基础。</a:t>
            </a:r>
            <a:endParaRPr lang="en-US" altLang="zh-CN" sz="24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第3课　开元盛世 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0" y="550545"/>
            <a:ext cx="12190730" cy="63861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盛世局面的出现：李隆基统治前期，励精图治，重用贤能，在贤相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的辅佐下，实行了一系列改革：政治上，抑制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，整顿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，裁减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；经济上，大力发展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，注重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，整顿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,改革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；文化上，注重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，编修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。唐玄宗在位前期政治稳定，经济繁荣，文化发达，国库充盈，人口数量增长明显，民众生活安定。唐朝的国力达到前所未有的强大，出现了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局面。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2.在农业方面：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面积逐渐扩大，农业生产技术不断改进，发明并推广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等重要的生产工具，有效提高了粮食亩产量。唐朝经济作物尤其是茶叶种植有长足的发展。唐朝茶叶的产量、品种都远超前朝，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之风盛行。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在唐朝已成为生活必需品。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手工业达到很高水平：纺织业：纺织品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，丝织工艺水平最为突出，其中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以色彩艳丽、纹饰精妙冠绝全国。陶瓷：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生产的青瓷如冰如玉，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生产的白瓷类雪似银，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造型精美、色彩亮丽。此外，造船业、矿冶业、造纸业等颇具规模。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商业十分繁荣，水陆交通发达，国内贸易兴盛，出现了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等大都市，长江和运河沿线以及东南沿海港口城市获得很大发展，甚至有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的说法。草市逐渐兴起。商品种类日益丰富。唐朝时，丝绸之路畅通，东南沿海的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发挥着越来越重要的作用。唐朝与周边各族及国外的贸易往来都非常频繁。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国际大都市长安：都城长安是以隋朝大兴城为基础扩建而成的，规模宏伟。长安城分为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城，规划井然有序。宫城是皇帝起居和办公的地方，皇城是中央官署所在地，外郭城实行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制度。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为居民居住区，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为商品交易区，两者有严格的区分，坊门和市门按规定开闭，便于管理。后来，随着城市和商品经济的发展，坊市制度逐渐松弛，商业活动和居民日常生活在时间和空间上都逐渐突破坊市制度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的严格规定。长安聚集了各地各族和各国的商人、使者、艺人、学子、僧侣、工匠等，居住人口达百万。长安城既是政治、经济、文化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，也是闻名中外的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第3课　开元盛世 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6515" y="550545"/>
            <a:ext cx="11988800" cy="63861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盛世局面的出现：李隆基统治前期，励精图治，重用贤能，在贤相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姚崇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宋璟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的辅佐下，实行了一系列改革：政治上，抑制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权贵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，整顿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吏治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，裁减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冗员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；经济上，大力发展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农业生产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，注重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兴修水利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，整顿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漕运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,改革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税制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；文化上，注重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文教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，编修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图籍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。唐玄宗在位前期政治稳定，经济繁荣，文化发达，国库充盈，人口数量增长明显，民众生活安定。唐朝的国力达到前所未有的强大，出现了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开元盛世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局面。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2.在农业方面：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垦田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面积逐渐扩大，农业生产技术不断改进，发明并推广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曲辕犁、筒车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等重要的生产工具，有效提高了粮食亩产量。唐朝经济作物尤其是茶叶种植有长足的发展。唐朝茶叶的产量、品种都远超前朝，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饮茶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之风盛行。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茶叶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在唐朝已成为生活必需品。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手工业达到很高水平：纺织业：纺织品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种类繁多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，丝织工艺水平最为突出，其中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蜀锦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以色彩艳丽、纹饰精妙冠绝全国。陶瓷：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越窑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生产的青瓷如冰如玉，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邢窑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生产的白瓷类雪似银，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唐三彩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造型精美、色彩亮丽。此外，造船业、矿冶业、造纸业等颇具规模。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商业十分繁荣，水陆交通发达，国内贸易兴盛，出现了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长安、洛阳、扬州、广州、益州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等大都市，长江和运河沿线以及东南沿海港口城市获得很大发展，甚至有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扬一益二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的说法。草市逐渐兴起。商品种类日益丰富。唐朝时，丝绸之路畅通，东南沿海的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海上丝绸之路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发挥着越来越重要的作用。唐朝与周边各族及国外的贸易往来都非常频繁。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国际大都市长安：都城长安是以隋朝大兴城为基础扩建而成的，规模宏伟。长安城分为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宫城、皇城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外郭城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，规划井然有序。宫城是皇帝起居和办公的地方，皇城是中央官署所在地，外郭城实行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坊市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制度。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坊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为居民居住区，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市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为商品交易区，两者有严格的区分，坊门和市门按规定开闭，便于管理。后来，随着城市和商品经济的发展，坊市制度逐渐松弛，商业活动和居民日常生活在时间和空间上都逐渐突破坊市制度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的严格规定。长安聚集了各地各族和各国的商人、使者、艺人、学子、僧侣、工匠等，居住人口达百万。长安城既是政治、经济、文化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交流中心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，也是闻名中外的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国际大都市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468630"/>
            <a:ext cx="12192000" cy="62814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zh-CN" sz="2200" b="1" i="0" u="none" strike="noStrike" cap="none" normalizeH="0" baseline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1.安史之乱：7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到</a:t>
            </a:r>
            <a:r>
              <a:rPr lang="en-US" altLang="zh-CN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763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节度使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和部将史思明发动叛乱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史称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影响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: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安史之乱对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造成极大的破坏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唐朝国势从此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中央权力衰微，安史旧部和内地节度使拥兵自重，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逐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渐形成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2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的局面。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 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</a:p>
          <a:p>
            <a:pPr algn="just" defTabSz="967740" fontAlgn="base">
              <a:lnSpc>
                <a:spcPct val="130000"/>
              </a:lnSpc>
              <a:spcBef>
                <a:spcPct val="0"/>
              </a:spcBef>
            </a:pPr>
            <a:r>
              <a:rPr kumimoji="0" lang="zh-CN" altLang="zh-CN" sz="2200" b="1" i="0" u="none" strike="noStrike" cap="none" normalizeH="0" baseline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2.黄巢起义：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唐朝后期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统治腐朽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en-US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民众赋役沉重，生活困苦，又遇到连年的灾荒，无以为生。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874</a:t>
            </a:r>
            <a:r>
              <a:rPr lang="zh-CN" altLang="en-US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年，王仙芝在今河南起义，后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起义军在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的率领下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en-US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转战南北，夺取广州，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攻入长安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,881</a:t>
            </a:r>
            <a:r>
              <a:rPr lang="zh-CN" altLang="en-US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年，黄巢建立大齐政权，唐僖宗逃亡成都，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唐朝受到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打击。</a:t>
            </a:r>
            <a:r>
              <a:rPr lang="en-US" altLang="zh-CN" sz="2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 </a:t>
            </a:r>
            <a:endParaRPr lang="zh-CN" altLang="zh-CN" sz="22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en-US" altLang="zh-CN" sz="22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22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唐朝灭亡：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907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建立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政权，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唐朝灭亡，我国进入五代十国时期。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五代十国的更迭与分立：唐朝灭亡后，北方黄河流域先后出现后梁、后唐、后晋、后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汉、后周五个政权，南方地区出现吴等九个政权，再加上北方割据太原的北汉，史称五代十国。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五代十国的实质：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唐末以来藩镇割据局面的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，国君主都是掌握兵权的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五代十国的影响：北方政权更迭，战事不断，政局动荡不安。南方地区由于受战乱影响较小，政局相对稳定，北方人口大量迁入，经济有一定的发展。各地经济、文化发展联系日益密切，各族交往进一步加强，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始终是一个客观存在的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。五代十国后期，后周的第二个皇帝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的改革使政权强大起来，为日后</a:t>
            </a:r>
            <a:r>
              <a:rPr lang="en-US" altLang="zh-CN" sz="22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的统一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打下基础。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安史之乱与唐朝衰亡</a:t>
            </a: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826453"/>
            <a:ext cx="12192000" cy="58756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zh-CN" sz="2200" b="1" i="0" u="none" strike="noStrike" cap="none" normalizeH="0" baseline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1.安史之乱：7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到</a:t>
            </a:r>
            <a:r>
              <a:rPr lang="en-US" altLang="zh-CN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763</a:t>
            </a:r>
            <a:r>
              <a:rPr lang="zh-CN" altLang="en-US" sz="22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节度使</a:t>
            </a:r>
            <a:r>
              <a:rPr lang="zh-CN" altLang="zh-CN" sz="22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安禄山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和部将史思明发动叛乱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史称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2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安史之乱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影响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安史之乱对</a:t>
            </a:r>
            <a:r>
              <a:rPr lang="zh-CN" altLang="zh-CN" sz="22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社会经济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造成极大的破坏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唐朝国势从此</a:t>
            </a:r>
            <a:r>
              <a:rPr lang="zh-CN" sz="22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由盛转衰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，</a:t>
            </a:r>
            <a:r>
              <a:rPr lang="zh-CN" altLang="en-US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中央权力衰微，安史旧部和内地节度使拥兵自重，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逐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渐形成</a:t>
            </a:r>
            <a:r>
              <a:rPr lang="zh-CN" altLang="en-US" sz="2200" b="1" u="sng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藩镇割据</a:t>
            </a:r>
            <a:r>
              <a:rPr lang="zh-CN" altLang="en-US" sz="22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的局面。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 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algn="just" defTabSz="967740" fontAlgn="base">
              <a:lnSpc>
                <a:spcPct val="130000"/>
              </a:lnSpc>
              <a:spcBef>
                <a:spcPct val="0"/>
              </a:spcBef>
            </a:pPr>
            <a:r>
              <a:rPr kumimoji="0" lang="zh-CN" altLang="zh-CN" sz="2200" b="1" i="0" u="none" strike="noStrike" cap="none" normalizeH="0" baseline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2.黄巢起义：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唐朝后期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统治腐朽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民众赋役沉重，生活困苦，又遇到连年的灾荒，无以为生。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874</a:t>
            </a:r>
            <a:r>
              <a:rPr lang="zh-CN" altLang="en-US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年，王仙芝在今河南起义，后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起义军在</a:t>
            </a:r>
            <a:r>
              <a:rPr lang="zh-CN" altLang="zh-CN" sz="22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黄巢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的率领下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转战南北，夺取广州，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攻入长安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,881</a:t>
            </a:r>
            <a:r>
              <a:rPr lang="zh-CN" altLang="en-US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年，黄巢建立大齐政权，唐僖宗逃亡成都，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唐朝受到</a:t>
            </a:r>
            <a:r>
              <a:rPr lang="zh-CN" altLang="zh-CN" sz="22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致命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打击。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 </a:t>
            </a:r>
            <a:endParaRPr lang="zh-CN" altLang="zh-CN" sz="220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en-US" altLang="zh-CN" sz="22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2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唐朝灭亡：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907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朱温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建立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后梁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政权，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唐朝灭亡，我国进入五代十国时期。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五代十国的更迭与分立：唐朝灭亡后，北方黄河流域先后出现后梁、后唐、后晋、后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汉、后周五个政权，南方地区出现吴等九个政权，再加上北方割据太原的北汉，史称五代十国。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五代十国的实质：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唐末以来藩镇割据局面的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延续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，国君主都是掌握兵权的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武将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五代十国的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影响：北方政权更迭，战事不断，政局动荡不安。南方地区由于受战乱影响较小，政局相对稳定，北方人口大量迁入，经济有一定的发展。各地经济、文化发展联系日益密切，各族交往进一步加强，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统一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始终是一个客观存在的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必然趋势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。五代十国后期，后周的第二个皇帝</a:t>
            </a:r>
            <a:r>
              <a:rPr kumimoji="0" lang="zh-CN" altLang="en-US" sz="2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周世宗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的改革使政权强大起来，为日后</a:t>
            </a:r>
            <a:r>
              <a:rPr kumimoji="0" lang="zh-CN" altLang="zh-CN" sz="2200" b="1" i="0" u="sng" strike="noStrike" cap="none" normalizeH="0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北宋</a:t>
            </a:r>
            <a:r>
              <a:rPr kumimoji="0" lang="zh-CN" altLang="en-US" sz="2200" b="1" i="0" strike="noStrike" cap="none" normalizeH="0" baseline="0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的统一</a:t>
            </a:r>
            <a:r>
              <a:rPr kumimoji="0" lang="zh-CN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打下基础。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安史之乱与唐朝衰亡</a:t>
            </a: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5</a:t>
            </a:r>
            <a:r>
              <a:rPr lang="zh-CN" altLang="en-US" sz="2400" b="1">
                <a:sym typeface="宋体" panose="02010600030101010101" pitchFamily="2" charset="-122"/>
              </a:rPr>
              <a:t>课　隋唐时期的民族交往与交融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0" y="582295"/>
            <a:ext cx="12134215" cy="64204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文成公主入藏：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时期，吐蕃松赞干布统一青藏高原，定都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（今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）。松赞干布仰慕中原文化，多次派使者去唐朝请婚。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嫁给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年，文成公主入藏，带去了蔬菜种子、茶叶、丝绸、工艺品，以及佛经、医药、历法、生产技术等方面的书籍。松赞干布为了更好地学习中原文化，派遣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到长安学习，还请求唐朝给予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，派遣掌握各种专业技能的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。唐蕃和亲，促进了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经济和社会的发展，也增进了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的友好关系。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突厥：隋朝时，突厥分裂为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，分据阿尔泰山以东和以西。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年，唐太宗击败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，各酋长及子嗣继位者接受唐廷的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。唐太宗实行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的民族政策，被西北地区各族首领奉为“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”。唐高宗时，唐朝灭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，中央政权完全统一西域。唐朝先后设置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，管辖西域的天山南北地区。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年，唐朝联合漠北回纥等出兵平定了后突厥汗国。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回纥：唐玄宗时，回纥首领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统一漠北，建立回纥汗国，他接受唐玄宗的册封，号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。唐朝后期，双方贸易往来频繁，唐朝多用绢帛换取回鹘的马匹。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9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世纪，回鹘部众离散，汗国灭亡。余众一部分南下融入汉人等当地民众中，其他大多数西迁到新疆地区，逐渐与当地民众融合，成为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的主体。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渤海和南诏：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是我国东北黑龙江流域的古老民族，其中一个分支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于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7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世纪基本统一各部，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建立政权。唐玄宗封渤海国首领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，以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为号。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与唐朝经贸往来频繁，多次派遣留学生到唐朝求学，经济文化发展很快，被称为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隋唐时期，云南苍山洱海一带分布着六个部落，称为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，其中最南部的部落统一了其他五诏。唐玄宗册封其首领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政权建立。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唐朝的疆域：东到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，西到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，西北到巴尔喀什湖以东、以南地区，北达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，东北至黑龙江以北、外兴安岭一带，南及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，超过了西汉鼎盛时期。唐朝成为当时世界上版图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、势力最强的国家。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0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5</a:t>
            </a:r>
            <a:r>
              <a:rPr lang="zh-CN" altLang="en-US" sz="2400" b="1">
                <a:sym typeface="宋体" panose="02010600030101010101" pitchFamily="2" charset="-122"/>
              </a:rPr>
              <a:t>课　隋唐时期的民族交往与交融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0" y="582295"/>
            <a:ext cx="12134215" cy="64204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文成公主入藏：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唐太宗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时期，吐蕃松赞干布统一青藏高原，定都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逻些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（今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拉萨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）。松赞干布仰慕中原文化，多次派使者去唐朝请婚。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唐太宗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文成公主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嫁给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松赞干布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641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年，文成公主入藏，带去了蔬菜种子、茶叶、丝绸、工艺品，以及佛经、医药、历法、生产技术等方面的书籍。松赞干布为了更好地学习中原文化，派遣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贵族子弟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到长安学习，还请求唐朝给予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蚕种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，派遣掌握各种专业技能的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工匠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。唐蕃和亲，促进了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吐蕃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经济和社会的发展，也增进了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唐蕃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的友好关系。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突厥：隋朝时，突厥分裂为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东突厥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西突厥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，分据阿尔泰山以东和以西。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630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年，唐太宗击败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东突厥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，各酋长及子嗣继位者接受唐廷的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册封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。唐太宗实行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开明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的民族政策，被西北地区各族首领奉为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天可汗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”。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唐高宗时，唐朝灭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西突厥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，中央政权完全统一西域。唐朝先后设置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安西都护府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北庭都护府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，管辖西域的天山南北地区。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744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年，唐朝联合漠北回纥等出兵平定了后突厥汗国。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回纥：唐玄宗时，回纥首领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骨力裴罗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统一漠北，建立回纥汗国，他接受唐玄宗的册封，号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怀仁可汗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。唐朝后期，双方贸易往来频繁，唐朝多用绢帛换取回鹘的马匹。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世纪，回鹘部众离散，汗国灭亡。余众一部分南下融入汉人等当地民众中，其他大多数西迁到新疆地区，逐渐与当地民众融合，成为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维吾尔族先民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的主体。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渤海和南诏：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靺鞨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是我国东北黑龙江流域的古老民族，其中一个分支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粟末靺鞨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于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世纪基本统一各部，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建立政权。唐玄宗封渤海国首领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大祚（zuò)荣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渤海郡王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，以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渤海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为号。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渤海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与唐朝经贸往来频繁，多次派遣留学生到唐朝求学，经济文化发展很快，被称为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海东盛国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隋唐时期，云南苍山洱海一带分布着六个部落，称为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六诏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，其中最南部的部落统一了其他五诏。唐玄宗册封其首领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皮逻阁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云南王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南诏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政权建立。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唐朝的疆域：东到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大海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，西到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咸海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，西北到巴尔喀什湖以东、以南地区，北达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贝加尔湖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，东北至黑龙江以北、外兴安岭一带，南及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南海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，超过了西汉鼎盛时期。唐朝成为当时世界上版图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最大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、势力最强的国家。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0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隋唐时期的中外文化交流 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-635" y="471170"/>
            <a:ext cx="12192000" cy="6523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遣隨史和遣唐使：隋唐时期中日两国的交流频繁。日本派到中国的使团称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。跟随使节来华的有很多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等。影响：把唐朝先进的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、天文历法、文字、典籍、书法艺术、建筑艺术等传回日本，对日本社会的发展产生了深远的影响。遣唐使团中的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是留学生中的杰出人物。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鉴真东渡：鉴真是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的高僧，受日本的邀请东渡，先后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都没有成功，还因辛劳过度而双目失明。但其矢志不渝，继续进行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东渡，最终抵达日本。他在日本传授佛经，还传播中国的医药、文学、书法、建筑、绘画等，对中日文化交流作出了卓越贡献。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与新罗交往：隋唐和古代朝鲜半岛的国家往来频繁。新罗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，他通过科举考试成为唐朝的官员。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许多新罗商人来到中国经商，双方陆上和海上贸易往来都非常活跃，新罗物产居唐朝进口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；新罗仿唐制建立了政治制度，采用科举制选拔官员，还引入了中国的医学、天文、历算等科学技术，建筑、艺术、服饰多受唐朝的影响。朝鲜半岛的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也传入中国，不仅在唐朝宫廷演出，</a:t>
            </a: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而且广泛流行于民间。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.玄奘西行：玄奘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经过</a:t>
            </a: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年的长途跋涉到达天竺。遍访名寺，研习佛法，</a:t>
            </a:r>
            <a:r>
              <a:rPr 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在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那烂陀寺游学，并在多地讲学，成为远近闻名的佛学大师。贡献：（</a:t>
            </a: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）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取经（</a:t>
            </a: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）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记载了他所游历过的100多个国家和地区的山川风物及社会习俗，是研究中外交流史的珍贵文献。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5.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与东罗马帝国、大食的交往：东罗马帝国与唐朝交往频繁。贞观年间，东罗马帝国的使臣到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。开元时，东罗马帝国多次派使臣来华，进贡狮子、羚羊等。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唐朝称古代阿拉伯人建立的帝国为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派遣使臣与唐朝通好，史书记载的就有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多次。中国的造纸术还通过大食传播到西方，促进了世界文化的发展。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唐朝与亚洲、欧洲和非洲的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多个国家和地区有往来。繁盛的唐朝在世界上声望很高，中国人被称为“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”。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隋唐时期的中外文化交流 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-635" y="471170"/>
            <a:ext cx="12192000" cy="64835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遣隨史和遣唐使：隋唐时期中日两国的交流频繁。日本派到中国的使团称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“遣隋使”“遣唐使”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。跟随使节来华的有很多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留学生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留学僧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等。影响：把唐朝先进的典章制度、天文历法、文字、典籍、书法艺术、建筑艺术等传回日本，对日本社会的发展产生了深远的影响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阿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倍仲麻吕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是留学生中的杰出人物。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鉴真东渡：鉴真是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扬州大明寺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的高僧，受日本的邀请东渡，先后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五次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都没有成功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，且双目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失明。但其矢志不渝，继续进行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第六次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东渡，最终抵达日本。他在日本传授佛经，还传播中国的医药、文学、书法、建筑、绘画等，对中日文化交流作出了卓越贡献。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与新罗交往：隋唐和古代朝鲜半岛的国家往来频繁。新罗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崔致远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，他通过科举考试成为唐朝的官员。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许多</a:t>
            </a:r>
            <a:r>
              <a:rPr lang="zh-CN" altLang="en-US" sz="20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新罗商人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来到中国经商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，新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罗物产居唐朝进口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首位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；新罗仿唐制建立了政治制度，采用科举制选拔官员，还引入了中国的医学、天文、历算等科学技术，建筑、艺术、服饰多受唐朝的影响。朝鲜半岛的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音乐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也传入中国，不仅在唐朝宫廷演出，</a:t>
            </a: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而且广泛流行于民间。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0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.玄奘西行：玄奘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经过</a:t>
            </a: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年的长途跋涉到达</a:t>
            </a:r>
            <a:r>
              <a:rPr lang="zh-CN" altLang="en-US" sz="20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天竺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。遍访名寺，研习佛法，</a:t>
            </a:r>
            <a:r>
              <a:rPr 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那烂陀寺游学，并在多地讲学，成为远近闻名的佛学大师。贡献：（</a:t>
            </a: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玄奘西行天竺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取经（</a:t>
            </a: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《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大唐西域记</a:t>
            </a:r>
            <a:r>
              <a:rPr lang="en-US" altLang="zh-CN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</a:t>
            </a: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记载了他所游历过的100多个国家和地区的山川风物及社会习俗，是研究中外交流史的珍贵文献。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与东罗马帝国、大食的交往：东罗马帝国与唐朝交往频繁。贞观年间，东罗马帝国的使臣到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长安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。开元时，东罗马帝国多次派使臣来华，进贡狮子、羚羊等。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唐朝称古代阿拉伯人建立的帝国为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大食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大食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派遣使臣与唐朝通好，史书记载的就有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40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多次。中国的</a:t>
            </a:r>
            <a:r>
              <a:rPr lang="zh-CN" altLang="en-US" sz="20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造纸术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还通过大食传播到西方，促进了世界文化的发展。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唐朝与亚洲、欧洲和非洲的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70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多个国家和地区有往来。繁盛的唐朝在世界上声望很高，中国人被称为“</a:t>
            </a:r>
            <a:r>
              <a:rPr lang="zh-CN" altLang="en-US" sz="20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唐人</a:t>
            </a:r>
            <a:r>
              <a:rPr lang="zh-CN" altLang="en-US" sz="2000" b="1" dirty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”。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隋唐时期的科技与文化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7150" y="687705"/>
            <a:ext cx="12134215" cy="64198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雕版印刷术：唐朝时，我国已有雕版印刷的书籍、日历等。雕版印刷术传入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、日本和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，经波斯传到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与欧洲，促进了世界不同地区文化的交流传播与文明的发展。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天文学与医药学：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在唐玄宗时被征召入宫，开始专门从事天文历法的研究。他通过天文观测制定了《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》，还组织实测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长度。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孙思邈所著的《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》，总结唐以前历代的医学理论和实践经验，收集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多个药方，记载了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800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多种药物。他还非常重视药物的采集、配制和使用。孙思邈在医学和药物学方面贡献很大，被后世尊为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唐高宗时编修的《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》，是世界上第一部由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的药典。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3.唐朝的思想家：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魏晋以来，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地位也受到挑战。唐朝思想家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强烈抨击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，主张复兴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。他指责佛教耗费大量财富，加重百姓负担，应全面加以禁绝。唐宪宗迎佛骨至宫中供养，韩愈上表反对。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柳宗元是唐朝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思想的杰出代表。他认为，宇宙是由混沌的、运动着的元气构成的；向天呼号，希望它有赏罚，或得到它的怜悯和恩赐，都是极其荒谬的想法；只要人们掌握了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，人力足以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隋唐时期的科技与文化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0" y="687705"/>
            <a:ext cx="12134215" cy="64198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4.唐诗：题材丰富，风格多样，传世诗歌有近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万首。著名的诗人有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盛唐时期的李白有“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的美誉。他的诗具有浓郁的浪漫情怀，抒发了昂扬进取的时代精神。被誉为“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”的杜甫，生活在唐朝由盛转衰的时期。他的很多诗作反映了战争和 政治腐败给人民带来的痛苦，有“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”之称。白居易生活在唐朝后期，他的诗直面社会现实，通俗易懂，深受大众欢迎。李白的《静夜思》《早发白帝城》《将进酒》，杜甫的“三吏”“三别”，白居易的《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》等，寓意丰富，传诵千年而历久弥新。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书法与绘画：隋唐时期书法名家辈出。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的字端正劲美，雄浑敦厚；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的字方折峻丽，笔力劲健。唐朝绘画的题材和类型广泛，有人物画、山水画、花鸟画以及宗教画。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的人物画，人物形态各异，神形兼备；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的画落笔雄劲，风格奔放。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6.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敦煌莫高窟：随着文化的繁荣，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世纪到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世纪的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多年间，在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上，人们陆续开凿了上千座洞窟，创作了大量造型精美的雕塑和色彩绚丽的壁画。唐朝开凿的石窟，数量最多，保存最完好。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莫高窟现存壁画近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平方米，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各种彩塑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多身，生动反映了当时的中外交流、民族交往、社会生活、商贸往来和思想文化，是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的艺术宝库。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隋唐时期的科技与文化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7150" y="687705"/>
            <a:ext cx="12134215" cy="64198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雕版印刷术：唐朝时，我国已有雕版印刷的书籍、日历等。雕版印刷术传入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新罗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、日本和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波斯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，经波斯传到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埃及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与欧洲，促进了世界不同地区文化的交流传播与文明的发展。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天文学与医药学：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僧一行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在唐玄宗时被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征召，专门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从事天文历法的研究。他通过天文观测制定了《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大衍历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》，还组织实测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地球子午线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长度。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孙思邈所著的《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千金方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》，总结唐以前历代的医学理论和实践经验，收集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5300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多个药方，记载了</a:t>
            </a:r>
            <a:r>
              <a:rPr lang="en-US" altLang="zh-CN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800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多种药物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。孙思邈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在医学和药物学方面贡献很大，被后世尊为</a:t>
            </a:r>
            <a:r>
              <a:rPr lang="en-US" altLang="zh-CN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药王</a:t>
            </a:r>
            <a:r>
              <a:rPr lang="en-US" altLang="zh-CN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唐高宗时编修的《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唐本草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》，是世界上第一部由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国家编定颁布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的药典。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3.唐朝的思想家：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魏晋以来，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儒学正统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地位也受到挑战。唐朝思想家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韩愈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强烈抨击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佛教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，主张复兴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儒学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。他指责佛教耗费大量财富，加重百姓负担，应全面加以禁绝。唐宪宗迎佛骨至宫中供养，韩愈上表反对。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柳宗元是唐朝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无神论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朴素唯物主义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思想的杰出代表。他认为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，只要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人们掌握了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客观规律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，人力足以</a:t>
            </a:r>
            <a:r>
              <a:rPr lang="zh-CN" altLang="en-US" sz="2400" b="1" u="sng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支配自然</a:t>
            </a:r>
            <a:r>
              <a:rPr lang="zh-CN" altLang="en-US" sz="2400" b="1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隋唐时期的科技与文化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0" y="687705"/>
            <a:ext cx="12134215" cy="64198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4.唐诗：题材丰富，风格多样，传世诗歌有近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五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万首。著名的诗人有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李白、杜甫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白居易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盛唐时期的李白有“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诗仙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的美誉。他的诗具有浓郁的浪漫情怀，抒发了昂扬进取的时代精神。被誉为“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诗圣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”的杜甫，生活在唐朝由盛转衰的时期。他的很多诗作反映了战争和 政治腐败给人民带来的痛苦，有“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诗史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”之称。白居易生活在唐朝后期，他的诗直面社会现实，通俗易懂，深受大众欢迎。李白的《静夜思》《早发白帝城》《将进酒》，杜甫的“三吏”“三别”，白居易的《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长恨歌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》《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琵琶行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》等，寓意丰富，传诵千年而历久弥新。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书法与绘画：隋唐时期书法名家辈出。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颜真卿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的字端正劲美，雄浑敦厚；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柳公权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的字方折峻丽，笔力劲健。唐朝绘画的题材和类型广泛，有人物画、山水画、花鸟画以及宗教画。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阎立本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的人物画，人物形态各异，神形兼备；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吴道子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的画落笔雄劲，风格奔放。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6.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敦煌莫高窟：随着文化的繁荣，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世纪到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13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世纪的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900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多年间，在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甘肃敦煌东南鸣沙山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上，人们陆续开凿了上千座洞窟，创作了大量造型精美的雕塑和色彩绚丽的壁画。唐朝开凿的石窟，数量最多，保存最完好。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莫高窟现存壁画近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50000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平方米，</a:t>
            </a:r>
            <a:r>
              <a:rPr lang="en-US" altLang="zh-CN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各种彩塑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2400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多身，生动反映了当时的中外交流、民族交往、社会生活、商贸往来和思想文化，是</a:t>
            </a:r>
            <a:r>
              <a:rPr lang="zh-CN" altLang="en-US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闻名世界</a:t>
            </a:r>
            <a:r>
              <a:rPr lang="zh-CN" altLang="en-US" sz="24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的艺术宝库。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8</a:t>
            </a:r>
            <a:r>
              <a:rPr lang="zh-CN" altLang="en-US" sz="2400" b="1">
                <a:sym typeface="宋体" panose="02010600030101010101" pitchFamily="2" charset="-122"/>
              </a:rPr>
              <a:t>课　北宋的政治</a:t>
            </a:r>
          </a:p>
        </p:txBody>
      </p:sp>
      <p:sp>
        <p:nvSpPr>
          <p:cNvPr id="60417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610870"/>
            <a:ext cx="11989435" cy="62471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陈桥兵变和北宋的建立：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960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</a:t>
            </a:r>
            <a:r>
              <a:rPr kumimoji="0" lang="en-US" altLang="zh-CN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（宋太祖）发动陈桥兵变，改国号为宋，以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为都城。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宋太祖依照先南后北的战略方针，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陆续消灭南唐等割据政权。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979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年，宋太宗消灭最后一个割据政权北汉，结束了五代十国的分裂局面。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中央集权的的加强：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背景：宋初统治者针对唐末以来武将专权、政权动荡的历史积弊，实行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的方针，采取一系列强化中央集权、维护政权稳定的措施。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措施：①军事上：采取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的方法，解除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将领的兵权；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任用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管理军务，使禁军将领有握兵之重而无发兵之权。经常调换军队将领，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换防，使“兵不识将，将不专兵”；②在政治上：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中央（相权）：采取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的办法，削弱相权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在宰相之下又设相当于副宰相的若干人，与宰相共同议政。地方：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派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担任各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地州县长官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，实施三年一换的制度；设置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，以分知州权力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；经济上：取消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收税权力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设置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，把地方财赋收归中央。</a:t>
            </a:r>
            <a:endParaRPr lang="zh-CN" altLang="en-US" sz="2000" b="1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宋体" panose="02010600030101010101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宋朝统治者注重发展文教事业，改革和发展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。严格科举考试程序，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成为定制，录取及名次直接由皇帝掌握，大幅度增加科举取士名额。科举制度的发展，为读书人进入仕途开辟了道路，使北宋政权基础进一步扩大。营造了浓厚的读书风气，促进了整个社会文化素养的提高，造就了宋朝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的文治局面。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宋朝的崇文抑武方针，使文官得到重用，扭转了五代十国时期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的风气，杜绝了武将跋扈和兵变政移的情况发生，有利于政权的稳固和社会的安定。但文臣掌兵，大多不熟悉军务，导致军队战斗力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。政府机构重叠，相互牵制，官吏冗余，人浮于事，有时三五个人担任同一官职。官员互相推卸责任，办事效率低下，同时也增加了朝廷的财政支出。这些导致北宋统治出现危机。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8</a:t>
            </a:r>
            <a:r>
              <a:rPr lang="zh-CN" altLang="en-US" sz="2400" b="1">
                <a:sym typeface="宋体" panose="02010600030101010101" pitchFamily="2" charset="-122"/>
              </a:rPr>
              <a:t>课　北宋的政治</a:t>
            </a:r>
          </a:p>
        </p:txBody>
      </p:sp>
      <p:sp>
        <p:nvSpPr>
          <p:cNvPr id="60417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594360"/>
            <a:ext cx="12249150" cy="16916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王安石变法：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①背景：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北宋中期，在边疆战事中，北宋屡次战败，政府官俸和军费开支不断膨胀，财政入不敷出。与此同时，土地高度集中，赋役不均，弊端丛生，改革呼声日益高涨。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范仲淹、王安石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等相继进行改革变法，以挽救社会危机。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概括：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1069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年宋神宗任用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王安石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主持变法，希望摆脱统治危机，实现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富国强兵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的目的。王安石变法涉及经济、军事和教育等领域。</a:t>
            </a: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32715" y="2304415"/>
          <a:ext cx="11926570" cy="3492500"/>
        </p:xfrm>
        <a:graphic>
          <a:graphicData uri="http://schemas.openxmlformats.org/drawingml/2006/table">
            <a:tbl>
              <a:tblPr/>
              <a:tblGrid>
                <a:gridCol w="662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6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300"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领域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措施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7470" indent="3810" algn="ctr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目的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600">
                <a:tc rowSpan="3"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经济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青苗法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每年青黄不接时，官府向农民提供谷物或贷款；收获时，农民付利息偿还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7470" indent="381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限制大地主和高利贷者对农民的盘剥，增加政府收入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9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募役法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6200" indent="-3175" algn="l" eaLnBrk="0" fontAlgn="base">
                        <a:lnSpc>
                          <a:spcPct val="108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征收役钱，用来雇人到官府服役；原先不服役的官僚等，也要交纳役钱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4295" indent="635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限制权贵的特权，减轻农民劳役负担，增加政府收入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62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方田均税法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4930" indent="-1905" algn="l" eaLnBrk="0" fontAlgn="base">
                        <a:lnSpc>
                          <a:spcPct val="108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核实土地，按土地的多少、好坏平均征税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27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避免官僚和大地主隐瞒土地、逃避赋税，增加政府收入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7420">
                <a:tc>
                  <a:txBody>
                    <a:bodyPr/>
                    <a:lstStyle/>
                    <a:p>
                      <a:pPr marL="72390" indent="2540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军事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保甲法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2540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把农村人户编制起来，有两个以上成年男子的人户，出一人为保丁；保丁平时种田，农闲练兵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5565" indent="635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加强对民众的控制，稳定统治秩序，增强国家的军事力量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32715" y="5815330"/>
            <a:ext cx="11807825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" indent="0" algn="just" defTabSz="266700" eaLnBrk="0" fontAlgn="base">
              <a:lnSpc>
                <a:spcPct val="110000"/>
              </a:lnSpc>
              <a:spcBef>
                <a:spcPts val="3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评价：变法收到一些成效，政府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财政收入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大幅度增加，兴修水利工程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一万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多处。但是，一些措施在执行过程中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加重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了贫苦人民的负担，损害了大地主、权贵的利益，后遭到强烈反对，新法几乎全部被废除。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8</a:t>
            </a:r>
            <a:r>
              <a:rPr lang="zh-CN" altLang="en-US" sz="2400" b="1">
                <a:sym typeface="宋体" panose="02010600030101010101" pitchFamily="2" charset="-122"/>
              </a:rPr>
              <a:t>课　北宋的政治</a:t>
            </a:r>
          </a:p>
        </p:txBody>
      </p:sp>
      <p:sp>
        <p:nvSpPr>
          <p:cNvPr id="60417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610870"/>
            <a:ext cx="11989435" cy="62471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陈桥兵变和北宋的建立：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960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赵匡胤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（宋太祖）发动陈桥兵变，改国号为宋，以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开封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为都城。</a:t>
            </a:r>
            <a:r>
              <a:rPr lang="zh-CN" altLang="en-US" sz="20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宋太祖依照先南后北的战略方针，</a:t>
            </a:r>
            <a:r>
              <a:rPr lang="en-US" altLang="zh-CN" sz="20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0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陆续消灭南唐等割据政权。</a:t>
            </a:r>
            <a:r>
              <a:rPr lang="en-US" altLang="zh-CN" sz="20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979</a:t>
            </a:r>
            <a:r>
              <a:rPr lang="zh-CN" altLang="en-US" sz="2000" b="1" smtClean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年，宋太宗消灭最后一个割据政权北汉，结束了五代十国的分裂局面。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中央集权的的加强：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背景：宋初统治者针对唐末以来武将专权、政权动荡的历史积弊，实行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崇文抑武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的方针，采取一系列强化中央集权、维护政权稳定的措施。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措施：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军事上：采取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杯酒释兵权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的方法，解除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禁军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将领的兵权；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任用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文臣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管理军务，使禁军将领有握兵之重而无发兵之权。经常调换军队将领，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定期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换防，使“兵不识将，将不专兵”；</a:t>
            </a:r>
            <a:r>
              <a:rPr lang="zh-CN" altLang="en-US" sz="2000" b="1" smtClean="0">
                <a:ln>
                  <a:noFill/>
                </a:ln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②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在政治上：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中央（相权）：采取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分化事权</a:t>
            </a:r>
            <a:r>
              <a:rPr kumimoji="0" lang="zh-CN" altLang="en-US" sz="2000" b="1" i="0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的办法，削弱相权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在宰相之下又设相当于副宰相的若干人，与宰相共同议政。地方：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派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文臣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担任各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地州县长官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，实施三年一换的制度；设置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通判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，以分知州权力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；经济上：取消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节度使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收税权力</a:t>
            </a:r>
            <a:r>
              <a:rPr lang="zh-CN" altLang="en-US" sz="2000" b="1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设置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转运使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，把地方财赋收归中央。</a:t>
            </a:r>
            <a:endParaRPr lang="zh-CN" altLang="en-US" sz="2000" b="1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宋朝统治者注重发展文教事业，改革和发展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科举制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。严格科举考试程序，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殿试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成为定制，录取及名次直接由皇帝掌握，大幅度增加科举取士名额。科举制度的发展，为读书人进入仕途开辟了道路，使北宋政权基础进一步扩大。营造了浓厚的读书风气，促进了整个社会文化素养的提高，造就了宋朝</a:t>
            </a:r>
            <a:r>
              <a:rPr kumimoji="0" lang="zh-CN" altLang="en-US" sz="20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科技发达、文化昌盛、人才辈出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的文治局面。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宋朝的崇文抑武方针，使文官得到重用，扭转了五代十国时期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尚武轻文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的风气，杜绝了武将跋扈和兵变政移的情况发生，有利于政权的稳固和社会的安定。但文臣掌兵，大多不熟悉军务，导致军队战斗力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减弱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。政府机构重叠，相互牵制，官吏冗余，人浮于事，有时三五个人担任同一官职。官员互相推卸责任，办事效率低下，同时也增加了朝廷的财政支出。这些导致北宋统治出现危机。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8</a:t>
            </a:r>
            <a:r>
              <a:rPr lang="zh-CN" altLang="en-US" sz="2400" b="1">
                <a:sym typeface="宋体" panose="02010600030101010101" pitchFamily="2" charset="-122"/>
              </a:rPr>
              <a:t>课　北宋的政治</a:t>
            </a:r>
          </a:p>
        </p:txBody>
      </p:sp>
      <p:sp>
        <p:nvSpPr>
          <p:cNvPr id="60417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594360"/>
            <a:ext cx="12249150" cy="16916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王安石变法：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①背景：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北宋中期，在边疆战事中，北宋屡次战败，政府官俸和军费开支不断膨胀，财政入不敷出。与此同时，土地高度集中，赋役不均，弊端丛生，改革呼声日益高涨。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</a:t>
            </a:r>
            <a:r>
              <a:rPr lang="zh-CN" altLang="en-US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等相继进行改革变法，以挽救社会危机。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概括：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1069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年宋神宗任用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主持变法，希望摆脱统治危机，实现</a:t>
            </a:r>
            <a:r>
              <a:rPr lang="en-US" altLang="zh-CN" sz="2000" b="1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的目的。王安石变法涉及经济、军事和教育等领域。</a:t>
            </a:r>
          </a:p>
        </p:txBody>
      </p:sp>
      <p:pic>
        <p:nvPicPr>
          <p:cNvPr id="2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 flipH="1">
            <a:off x="10795000" y="12446000"/>
            <a:ext cx="0" cy="0"/>
          </a:xfrm>
          <a:prstGeom prst="rect">
            <a:avLst/>
          </a:prstGeom>
          <a:ln>
            <a:noFill/>
          </a:ln>
        </p:spPr>
      </p:pic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32715" y="2304415"/>
          <a:ext cx="11926570" cy="3492500"/>
        </p:xfrm>
        <a:graphic>
          <a:graphicData uri="http://schemas.openxmlformats.org/drawingml/2006/table">
            <a:tbl>
              <a:tblPr/>
              <a:tblGrid>
                <a:gridCol w="662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6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300"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领域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措施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7470" indent="3810" algn="ctr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目的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600">
                <a:tc rowSpan="3"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经济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青苗法</a:t>
                      </a:r>
                      <a:r>
                        <a:rPr lang="en-US" altLang="zh-CN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      </a:t>
                      </a:r>
                      <a:endParaRPr lang="zh-CN" altLang="en-US" sz="2000" b="1" u="sng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每年青黄不接时，官府向农民提供谷物或贷款；收获时，农民付利息偿还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7470" indent="381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限制大地主和高利贷者对农民的盘剥，增加政府收入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9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募役法</a:t>
                      </a:r>
                      <a:r>
                        <a:rPr lang="en-US" altLang="zh-CN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     </a:t>
                      </a:r>
                      <a:endParaRPr lang="zh-CN" altLang="en-US" sz="2000" b="1" u="sng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6200" indent="-3175" algn="l" eaLnBrk="0" fontAlgn="base">
                        <a:lnSpc>
                          <a:spcPct val="108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征收役钱，用来雇人到官府服役；原先不服役的官僚等，也要交纳役钱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4295" indent="635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限制权贵的特权，减轻农民劳役负担，增加政府收入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62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方田均税法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4930" indent="-1905" algn="l" eaLnBrk="0" fontAlgn="base">
                        <a:lnSpc>
                          <a:spcPct val="108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核实土地，按土地的多少、好坏平均征税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270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避免官僚和大地主隐瞒土地、逃避赋税，增加政府收入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7420">
                <a:tc>
                  <a:txBody>
                    <a:bodyPr/>
                    <a:lstStyle/>
                    <a:p>
                      <a:pPr marL="72390" indent="2540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军事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3025" indent="1905" algn="ctr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u="sng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保甲法</a:t>
                      </a:r>
                    </a:p>
                  </a:txBody>
                  <a:tcPr marL="0" marR="0" marT="0" marB="0" anchor="ctr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2540" algn="just" eaLnBrk="0" fontAlgn="base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把农村人户编制起来，有两个以上成年男子的人户，出一人为保丁；保丁平时种田，农闲练兵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marL="75565" indent="635" algn="l" eaLnBrk="0" fontAlgn="base">
                        <a:lnSpc>
                          <a:spcPct val="107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200" b="1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加强对民众的控制，稳定统治秩序，增强国家的军事力量</a:t>
                      </a:r>
                    </a:p>
                  </a:txBody>
                  <a:tcPr marL="0" marR="0" marT="0" marB="0">
                    <a:lnL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175" cap="flat" cmpd="sng">
                      <a:solidFill>
                        <a:srgbClr val="228D7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32715" y="5815330"/>
            <a:ext cx="11807825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" indent="0" algn="just" defTabSz="266700" eaLnBrk="0" fontAlgn="base">
              <a:lnSpc>
                <a:spcPct val="110000"/>
              </a:lnSpc>
              <a:spcBef>
                <a:spcPts val="3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smtClean="0">
                <a:ln>
                  <a:noFill/>
                </a:ln>
                <a:effectLst/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评价：变法收到一些成效，政府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大幅度增加，兴修水利工程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多处。但是，一些措施在执行过程中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en-US" sz="20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了贫苦人民的负担，损害了大地主、权贵的利益，后遭到强烈反对，新法几乎全部被废除。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 bwMode="auto">
          <a:xfrm>
            <a:off x="56515" y="649605"/>
            <a:ext cx="12134850" cy="61239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spAutoFit/>
          </a:bodyPr>
          <a:lstStyle/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1．辽与西夏的建立：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916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，契丹首领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统一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各部，建立政权，都城在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后国号为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阿保机建立政权后，发展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，创制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，国力不断增强。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1038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，党项族首领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称大夏皇帝，定都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，史称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元昊仿效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制度，定立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和法律，鼓励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，发展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，还创制了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辽与北宋的和战：①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晚期，北宋与辽保持友好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关系，双方互通使节。②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即位后，向辽发动两次战争试图夺回燕云地区遭到失败，只好采取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政策。③</a:t>
            </a:r>
            <a:r>
              <a:rPr lang="en-US" altLang="zh-CN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时辽军大举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攻宋，一直打到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城下，宰相寇准力劝皇帝亲征，打退辽军。宋辽议和：辽军撤回，宋朝给辽钱物，史称“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”。此后很长时间，辽宋之间保持着和平局面。</a:t>
            </a:r>
            <a:endParaRPr lang="zh-CN" altLang="zh-CN" sz="2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．西夏与北宋的关系：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多次亲率军队进攻北宋，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宋军被动挨打，节节败退，损失惨重。西夏虽在军事上屡屡获胜，但由于立国时间短，人力和物力有限，连年的战争使西夏遭受很大损耗，人民处于困苦中。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年，北宋与西夏进行和谈，订立和约，</a:t>
            </a:r>
          </a:p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向宋称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，宋给西夏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，称为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议和后，宋夏边境贸易兴旺。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9</a:t>
            </a:r>
            <a:r>
              <a:rPr lang="zh-CN" altLang="en-US" sz="2400" b="1">
                <a:sym typeface="宋体" panose="02010600030101010101" pitchFamily="2" charset="-122"/>
              </a:rPr>
              <a:t>课　辽、西夏与北宋的并立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 bwMode="auto">
          <a:xfrm>
            <a:off x="56515" y="565150"/>
            <a:ext cx="12134850" cy="6292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spAutoFit/>
          </a:bodyPr>
          <a:lstStyle/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1．辽与西夏的建立：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916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，契丹首领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耶律阿保机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统一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契丹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各部，建立政权，都城在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上京，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后国号为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辽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阿保机建立政权后，发展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生产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，创制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文字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，国力不断增强。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1038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，党项族首领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元昊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称大夏皇帝，定都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兴庆府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，史称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西夏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元昊仿效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唐宋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制度，定立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官制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军制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和法律，鼓励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垦荒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，发展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农牧经济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，还创制了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西夏文字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辽与北宋的和战：</a:t>
            </a:r>
            <a:r>
              <a:rPr lang="zh-CN" altLang="en-US" sz="2400" b="1">
                <a:solidFill>
                  <a:srgbClr val="00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①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宋太祖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晚期，北宋与辽保持友好关系，双方互通使节。</a:t>
            </a:r>
            <a:r>
              <a:rPr lang="zh-CN" altLang="en-US" sz="2400" b="1">
                <a:solidFill>
                  <a:srgbClr val="00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②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宋太宗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即位后，向辽发动两次战争试图夺回燕云地区，均遭到失败，只好采取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防御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政策。</a:t>
            </a:r>
            <a:r>
              <a:rPr lang="zh-CN" altLang="en-US" sz="2400" b="1">
                <a:solidFill>
                  <a:srgbClr val="00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③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宋真宗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时辽军大举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攻宋，一直打到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澶州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城下，宰相寇准力劝皇帝亲征，打退辽军。宋辽议和：辽军撤回，宋朝给辽钱物，史称“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澶渊之盟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”。此后很长时间，辽宋之间保持着和平局面。</a:t>
            </a:r>
            <a:endParaRPr lang="zh-CN" altLang="zh-CN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 defTabSz="914400" fontAlgn="base">
              <a:lnSpc>
                <a:spcPct val="14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．西夏与北宋的关系：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元昊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多次亲率军队进攻北宋，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宋军被动挨打，节节败退，损失惨重。西夏虽在军事上屡屡获胜，但由于立国时间短，人力和物力有限，连年的战争使西夏遭受很大损耗，人民处于困苦中。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1044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年，北宋与西夏进行和谈，订立和约，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元昊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向宋称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臣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，宋给西夏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钱物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，称为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岁赐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议和后，宋夏边境贸易兴旺。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9</a:t>
            </a:r>
            <a:r>
              <a:rPr lang="zh-CN" altLang="en-US" sz="2400" b="1">
                <a:sym typeface="宋体" panose="02010600030101010101" pitchFamily="2" charset="-122"/>
              </a:rPr>
              <a:t>课　辽、西夏与北宋的并立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10</a:t>
            </a:r>
            <a:r>
              <a:rPr lang="zh-CN" altLang="en-US" sz="2400" b="1">
                <a:sym typeface="宋体" panose="02010600030101010101" pitchFamily="2" charset="-122"/>
              </a:rPr>
              <a:t>课　金与南宋的对峙</a:t>
            </a: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 bwMode="auto">
          <a:xfrm>
            <a:off x="56515" y="620078"/>
            <a:ext cx="11983085" cy="61080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l" defTabSz="914400" fontAlgn="base">
              <a:lnSpc>
                <a:spcPct val="11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.金的建立：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1世纪末，完颜部首领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统一了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各部。1115年，阿骨打建立女真政权，国号大金。他就是金太祖。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金太祖模仿中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原王朝制度，改革女真部落体制，颁行女真文字，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发展生产，女真势力迅速壮大。</a:t>
            </a:r>
          </a:p>
          <a:p>
            <a:pPr lvl="0" algn="l" defTabSz="914400" fontAlgn="base">
              <a:lnSpc>
                <a:spcPct val="11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金灭辽及北宋：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1125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被金灭亡。1127年，金军攻破开封，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掳走宋徽宗和宋钦宗后北上，北宋灭亡。这一年是宋钦宗靖康二年，史称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靖康之变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 defTabSz="914400" fontAlgn="base">
              <a:lnSpc>
                <a:spcPct val="12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岳飞抗金和南宋偏安：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1127年，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(宋高宗)称帝，后来定都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，史称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 defTabSz="914400" fontAlgn="base">
              <a:lnSpc>
                <a:spcPct val="12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等抗金将领从金军手中收复了许多失地，“岳家军”在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大败金军主力，迫使金军后撤。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和权臣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害怕抗金力量壮大，危及他们的统治，便向金求和。宋高宗连下诏令命岳飞等班师回朝。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年，宋金达成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。南宋向金称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，并送钱物；双方以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至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一线划定分界线，以北为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统治区，以南为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统治区。宋金对峙局面形成。不久，宋高宗和秦桧以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“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罪名杀害岳飞。后来，金为了加强对黄河流域的统治，迁都燕京，改名</a:t>
            </a:r>
            <a:r>
              <a:rPr lang="en-US" altLang="zh-CN" sz="24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。南宋统治者满足于现状，偏安江南一隅。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10</a:t>
            </a:r>
            <a:r>
              <a:rPr lang="zh-CN" altLang="en-US" sz="2400" b="1">
                <a:sym typeface="宋体" panose="02010600030101010101" pitchFamily="2" charset="-122"/>
              </a:rPr>
              <a:t>课　金与南宋的对峙</a:t>
            </a: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 bwMode="auto">
          <a:xfrm>
            <a:off x="56515" y="1062990"/>
            <a:ext cx="11983085" cy="52222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l" defTabSz="914400" fontAlgn="base">
              <a:lnSpc>
                <a:spcPct val="11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.金的建立：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1世纪末，完颜部首领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阿骨打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统一了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女真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各部。1115年，阿骨打建立女真政权，国号大金。他就是金太祖。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金太祖模仿中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原王朝制度，改革女真部落体制，颁行女真文字，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发展生产，女真势力迅速壮大。</a:t>
            </a:r>
          </a:p>
          <a:p>
            <a:pPr lvl="0" algn="l" defTabSz="914400" fontAlgn="base">
              <a:lnSpc>
                <a:spcPct val="11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金灭辽及北宋：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1125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辽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被金灭亡。1127年，金军攻破开封，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掳走宋徽宗和宋钦宗后北上，北宋灭亡。这一年是宋钦宗靖康二年，史称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靖康之变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lvl="0" algn="l" defTabSz="914400" fontAlgn="base">
              <a:lnSpc>
                <a:spcPct val="120000"/>
              </a:lnSpc>
              <a:buClrTx/>
              <a:buSzTx/>
              <a:buFontTx/>
              <a:tabLst>
                <a:tab pos="228600" algn="l"/>
              </a:tabLst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岳飞抗金和南宋偏安：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1127年，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赵构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(宋高宗)称帝，后来定都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临安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，史称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南宋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岳飞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等抗金将领从金军手中收复了许多失地，“岳家军”在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郾城</a:t>
            </a:r>
            <a:r>
              <a:rPr lang="zh-CN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大败金军主力，迫使金军后撤。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宋高宗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和权臣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秦桧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害怕抗金力量壮大，危及他们的统治，便向金求和。宋高宗连下诏令命岳飞等班师回朝。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1141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年，宋金达成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和议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。南宋向金称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臣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，并送钱物；双方以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淮水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至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大散关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一线划定分界线，以北为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金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统治区，以南为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宋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统治区。宋金对峙局面形成。不久，宋高宗和秦桧以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“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莫须有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罪名杀害岳飞。后来，金为了加强对黄河流域的统治，迁都燕京，改名</a:t>
            </a:r>
            <a:r>
              <a:rPr lang="zh-CN" altLang="zh-CN" sz="24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中都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。南宋统治者满足于现状，偏安江南一隅。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0" y="557530"/>
            <a:ext cx="12068810" cy="6369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1.元朝的建立：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于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年完成了蒙古草原的统一，建立了蒙古政权，被尊称为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1227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年蒙古灭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1234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年，蒙古灭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1260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继承了汗位。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年，忽必烈改国号为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，次年定都于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2.元朝的统一：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年，元灭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等继续展开抗元斗争。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年，元灭南宋，完成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统一，结束了较长时期的分裂割据局面，为统一多民族国家的进一步发展奠定了基础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。元朝疆域“北逾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，西极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，东尽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，南越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”，超越汉朝和唐朝，是我国历史上版图最大的朝代。</a:t>
            </a:r>
          </a:p>
          <a:p>
            <a:pPr>
              <a:lnSpc>
                <a:spcPct val="120000"/>
              </a:lnSpc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3.元朝的统治：元世祖在汉族士人的帮助下，参照中原历代王朝的统治方式，逐步确立了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制度。在中央，设中书省掌管全国的行政事务，下分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六部；设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负责全国的军政事务，调度全国的军队；设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负责监察事务；设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管理全国宗教和西藏地区军政事务。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在地方，设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，简称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行省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元朝把山东、山西和河北称作“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”，直属于中央的中书省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；剩下的全国共设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个行省</a:t>
            </a:r>
            <a:r>
              <a:rPr 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辖区广阔，军政大权集中，提高了行政效率。行省制度的创立，是我国古代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制度的重大改革，成为我国省制的开端。在边疆地区：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元朝采取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的方式，在东南地区设置了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，负责管理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，这是历史上中央政府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在台湾地区正式建立的行政机构。设置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等机构管理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的军政事务。设立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，由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直接统辖，掌管西藏的军民各项事务。从此，西藏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成为中央直接管辖下的一个地方行政区域。</a:t>
            </a:r>
          </a:p>
          <a:p>
            <a:pPr>
              <a:lnSpc>
                <a:spcPct val="12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元朝的民族交融：边疆各族大量迁入中原和江南，同汉人等杂居相处。元朝还不断加强对边疆地区的开发与治理。来自中亚、西亚的人移居中国，同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等人，长期杂居相处，互通婚姻，逐渐交融，形成新的民族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。它是我国回族的前身。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ym typeface="宋体" panose="02010600030101010101" pitchFamily="2" charset="-122"/>
              </a:rPr>
              <a:t>课　元朝的建立与统一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0" y="557530"/>
            <a:ext cx="12068810" cy="6369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1.元朝的建立：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铁木真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于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1206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年完成了蒙古草原的统一，建立了蒙古政权，被尊称为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成吉思汗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1227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年蒙古灭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西夏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1234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年，蒙古灭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金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1260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忽必烈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继承了汗位。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1271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年，忽必烈改国号为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元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，次年定都于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大都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2.元朝的统一：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1276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年，元灭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南宋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陆秀夫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文天祥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等继续展开抗元斗争。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1279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年，元灭南宋，完成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统一，结束了较长时期的分裂割据局面，为统一多民族国家的进一步发展奠定了基础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。元朝疆域“北逾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阴山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，西极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流沙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，东尽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辽左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，南越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海表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”，超越汉朝和唐朝，是我国历史上版图最大的朝代。</a:t>
            </a:r>
          </a:p>
          <a:p>
            <a:pPr>
              <a:lnSpc>
                <a:spcPct val="120000"/>
              </a:lnSpc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3.元朝的统治：元世祖在汉族士人的帮助下，参照中原历代王朝的统治方式，逐步确立了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中央集权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制度。在中央，设中书省掌管全国的行政事务，下分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吏、户、礼、兵、刑、工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六部；设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枢密院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负责全国的军政事务，调度全国的军队；设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御史台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负责监察事务；设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宣政院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管理全国宗教和西藏地区军政事务。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在地方，设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行中书省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，简称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行省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元朝把山东、山西和河北称作“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腹里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”，直属于中央的中书省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；剩下的全国共设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个行省</a:t>
            </a:r>
            <a:r>
              <a:rPr 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辖区广阔，军政大权集中，提高了行政效率。行省制度的创立，是我国古代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地方行政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制度的重大改革，成为我国省制的开端。在边疆地区：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元朝采取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因地制宜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的方式，在东南地区设置了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澎湖巡检司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，负责管理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澎湖和琉球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，这是历史上中央政府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首次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在台湾地区正式建立的行政机构。设置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北庭都元帅府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等机构管理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西域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的军政事务。设立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宣慰使司都元帅府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，由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宣政院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直接统辖，掌管西藏的军民各项事务。从此，西藏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正式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成为中央直接管辖下的一个地方行政区域。</a:t>
            </a:r>
          </a:p>
          <a:p>
            <a:pPr>
              <a:lnSpc>
                <a:spcPct val="12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元朝的民族交融：边疆各族大量迁入中原和江南，同汉人等杂居相处。元朝还不断加强对边疆地区的开发与治理。来自中亚、西亚的人移居中国，同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汉、蒙古、畏兀儿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等人，长期杂居相处，互通婚姻，逐渐交融，形成新的民族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回回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。它是我国回族的前身。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ym typeface="宋体" panose="02010600030101010101" pitchFamily="2" charset="-122"/>
              </a:rPr>
              <a:t>课　元朝的建立与统一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-635" y="446405"/>
            <a:ext cx="12192635" cy="6413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1.农业的发展：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①背景：唐朝安史之乱后，北方人民大批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，带去了中原的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；南方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的自然条件；南方统治者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农业。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②表现：南方的水稻种植面积迅速增加。由越南传入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，南方农民还培育出许多优良品种；宋朝时，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产量跃居粮食作物首位。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一带成为丰饶的粮仓，出现了“苏湖熟，天下足”或“苏常熟，天下足”的谚语。辽金时期，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地区和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地区的农业开发，效果显著。经济作物在南方有很大的发展。南方各地普遍种植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；到南宋后期，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种植区已推进到江淮和川蜀一带。元朝时期，南方植棉逐渐普遍。元朝为了便利南粮北运，忽必烈令人开凿</a:t>
            </a:r>
            <a:r>
              <a:rPr lang="en-US" altLang="zh-CN" sz="2200" b="1" u="sng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，与原有运河连通，使粮船可以从杭州直通大都；还开辟了规模空前的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航线，粮食运输一度以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为主。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手工业的兴盛：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①北宋时，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地区的丝织生产发达；南宋后期，棉纺织业兴起，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已有比较先进的棉纺织工具。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推广海南黎族地区先进的棉纺织技术到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。元朝时，江南棉纺织业发达，棉布逐渐代替了麻布，成为人们主要的衣被原料。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成为全国棉纺织业中心。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是西夏手工业的重要部门。毡毯、战靴、毡帽等成为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人的生活必需品。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②宋代是我国瓷器发展史上的辉煌时代。河北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、河南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等地烧制的瓷器各具特色。南宋时，江南地区成为我国制瓷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。辽金的制瓷技术也相当进步。辽的瓷器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，反映出契丹人善于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12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辽宋夏金元时期经济的发展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0" y="626745"/>
            <a:ext cx="12192635" cy="6041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骑马的民族特色。金的耀州瓷以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为主。元朝时烧制的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，代表了制瓷技术的高超水平。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③北宋时，煤得到大量开采。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煤的产量和使用相当可观。煤还广泛用于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。辽的铁制农具制作水平较高，铁甲、马镫等是铁器中的精品。西夏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制作精良，西夏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锋利无比。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④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的造船业，在当时世界上居于领先地位。北宋东京郊外，建有世上现存最早的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。南宋沿海地区制造的海船，不仅规模宏大，设计科学，还配备了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商业的繁荣：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①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商业城市：城市最大的是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，人口多达百万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。城市中的店铺不断增加。北宋时大城市的商业活动已突破坊和市的界限，人口聚集或流动性大的地方都可以开设店铺；经商的时间不再受限制，出现了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和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。都市的商贸活动也辐射到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，城市和乡村之间的交通要道发展成为重要的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②辽、西夏、金的商业也有一定的发展。辽的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、西夏的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和金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商业都很繁盛。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③纸币出现：商业的繁荣促进了货币交易量的增长。北宋前期，四川地区出现</a:t>
            </a: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，这是世界上最早的纸币。南宋时，纸币发展成与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并行的货币。元朝时纸币在全国范围内作为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发行。纸币的产生，有利于商业的发展。  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经济重心南移：从唐朝中期开始的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，到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时最后完成。那时中央的财政收入，主要来自南方，特别是</a:t>
            </a:r>
            <a:r>
              <a:rPr lang="en-US" altLang="zh-CN" sz="22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2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地区。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12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辽宋夏金元时期经济的发展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-635" y="446405"/>
            <a:ext cx="12192635" cy="6413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1.农业的发展：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①背景：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唐朝安史之乱后，北方人民大批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南迁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，带去了中原的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生产技术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；南方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优越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的自然条件；南方统治者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重视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农业。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表现：南方的水稻种植面积迅速增加。由越南传入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占城稻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，南方农民还培育出许多优良品种；宋朝时，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水稻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产量跃居粮食作物首位。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长江下游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太湖流域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一带成为丰饶的粮仓，出现了“苏湖熟，天下足”或“苏常熟，天下足”的谚语。辽金时期，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东北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地区和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西北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地区的农业开发，效果显著。经济作物在南方有很大的发展。南方各地普遍种植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茶树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；到南宋后期，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棉花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种植区已推进到江淮和川蜀一带。元朝时期，南方植棉逐渐普遍。元朝为了便利南粮北运，忽必烈令人开凿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会通河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通惠河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，与原有运河连通，使粮船可以从杭州直通大都；还开辟了规模空前的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海运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航线，粮食运输一度以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海运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为主。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手工业的兴盛：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北宋时，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四川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江浙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地区的丝织生产发达；南宋后期，棉纺织业兴起，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海南岛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已有比较先进的棉纺织工具。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黄道婆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推广海南黎族地区先进的棉纺织技术到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松江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。元朝时，江南棉纺织业发达，棉布逐渐代替了麻布，成为人们主要的衣被原料。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松江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成为全国棉纺织业中心。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毛纺织业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是西夏手工业的重要部门。毡毯、战靴、毡帽等成为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党项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人的生活必需品。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②宋代是我国瓷器发展史上的辉煌时代。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河北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定窑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、河南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汝窑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等地烧制的瓷器各具特色。南宋时，江南地区成为我国制瓷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中心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。辽金的制瓷技术也相当进步。辽的瓷器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鸡冠壶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，反映出契丹人善于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12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辽宋夏金元时期经济的发展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0" y="626745"/>
            <a:ext cx="12192635" cy="6041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骑马的民族特色。金的耀州瓷以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青瓷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为主。元朝时烧制的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青花瓷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，代表了制瓷技术的高超水平。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北宋时，煤得到大量开采。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金朝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煤的产量和使用相当可观。煤还广泛用于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冶铁炼钢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。辽的铁制农具制作水平较高，铁甲、马镫等是铁器中的精品。西夏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兵器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制作精良，西夏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剑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锋利无比。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④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广州、泉州、明州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的造船业，在当时世界上居于领先地位。北宋东京郊外，建有世上现存最早的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船坞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。南宋沿海地区制造的海船，不仅规模宏大，设计科学，还配备了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指南针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商业的繁荣：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商业城市：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城市最大的是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开封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杭州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元大都，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人口多达百万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。城市中的店铺不断增加。北宋时大城市的商业活动已突破坊和市的界限，人口聚集或流动性大的地方都可以开设店铺；经商的时间不再受限制，出现了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早市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夜市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。都市的商贸活动也辐射到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乡镇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，城市和乡村之间的交通要道发展成为重要的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商贸区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辽、西夏、金的商业也有一定的发展。辽的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南京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、西夏的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凉州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和金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中都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商业都很繁盛。</a:t>
            </a:r>
          </a:p>
          <a:p>
            <a:pPr>
              <a:lnSpc>
                <a:spcPct val="11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③纸币出现：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商业的繁荣促进了货币交易量的增长。北宋前期，四川地区出现</a:t>
            </a:r>
            <a:r>
              <a:rPr lang="en-US" altLang="zh-CN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交子</a:t>
            </a:r>
            <a:r>
              <a:rPr lang="en-US" altLang="zh-CN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，这是世界上最早的纸币。南宋时，纸币发展成与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铜钱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并行的货币。元朝时纸币在全国范围内作为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主币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发行。纸币的产生，有利于商业的发展。  </a:t>
            </a:r>
          </a:p>
          <a:p>
            <a:pPr>
              <a:lnSpc>
                <a:spcPct val="110000"/>
              </a:lnSpc>
            </a:pPr>
            <a:r>
              <a:rPr lang="en-US" altLang="zh-CN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经济重心南移：从唐朝中期开始的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经济重心南移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，到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南宋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时最后完成。那时中央的财政收入，主要来自南方，特别是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东南</a:t>
            </a:r>
            <a:r>
              <a:rPr lang="zh-CN" altLang="en-US" sz="2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地区。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12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辽宋夏金元时期经济的发展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394335"/>
            <a:ext cx="12192635" cy="6565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一、发达的中外交通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宋代：①技术基础：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技术进步，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推动南方海上贸易。②交通格局：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成为中外贸易主通道，形成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航线，覆盖朝鲜、日本、东南亚、印度、阿拉伯等地区，远至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及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元朝：①陆路拓展：打通北方及西北陆路交通线，连接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及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。②海路鼎盛：海上丝绸之路进入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期，东海航线通朝鲜、日本，南海航线覆盖东南亚、南亚、西亚、北非、东非及欧洲，途经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多个国家和地区。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二、繁荣的海外贸易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政策支持：政府鼓励海外贸易，在主要港口设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，管理船舶、关税、外商招徕等，外贸税收为财政重要来源。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贸易范围：①地域：近至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，远达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；宋代贸易伙伴约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个，元朝超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个，以东亚、东南亚、印度及孟加拉湾、红海、东非为主。②商港：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为世界大商港。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③进出口商品：出口：瓷器、茶叶、丝织品。进口：香料、象牙、珠宝等，南宋进口商品从北宋前期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种激增至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余种。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三、密切的中外文化交往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西学东传：西方药物、天文、历法、数学、建筑、音乐、宗教等传入中国；元朝重用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主持天文历法，翻译阿拉伯医学书籍（如《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》记载骨折治疗法）。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中学西传：①科技：印刷术、火药、指南针、纸币、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制度等传至国外。②技术：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农业及手工业技术影响亚洲和欧洲。③文化产品：外销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受喜爱，西亚、北非仿制品具中国风格（如器型、花纹、色彩）。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总结：宋元时期通过交通网络的拓展、贸易政策的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及</a:t>
            </a:r>
            <a:r>
              <a:rPr lang="en-US" altLang="zh-CN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文化交流，成为中国古代中外交流的高峰阶段，对亚欧社会经济、科技文化发展产生深远影响。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第13课　辽宋夏金元时期的对外交流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394335"/>
            <a:ext cx="12192635" cy="6565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一、发达的中外交通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宋代：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技术基础：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造船与航海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技术进步，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经济重心南移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推动南方海上贸易。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交通格局：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海路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成为中外贸易主通道，形成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多条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航线，覆盖朝鲜、日本、东南亚、印度、阿拉伯等地区，远至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波斯湾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及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东非海岸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元朝：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陆路拓展：打通北方及西北陆路交通线，连接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中亚、西亚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及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东欧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海路鼎盛：海上丝绸之路进入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鼎盛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期，东海航线通朝鲜、日本，南海航线覆盖东南亚、南亚、西亚、北非、东非及欧洲，途经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100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多个国家和地区。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二、繁荣的海外贸易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政策支持：政府鼓励海外贸易，在主要港口设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市舶司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，管理船舶、关税、外商招徕等，外贸税收为财政重要来源。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贸易范围：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地域：近至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朝鲜、日本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，远达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阿拉伯半岛、非洲东海岸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；宋代贸易伙伴约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五六十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个，元朝超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140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个，以东亚、东南亚、印度及孟加拉湾、红海、东非为主。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商港：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广州、泉州、明州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为世界大商港。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进出口商品：出口：瓷器、茶叶、丝织品。进口：香料、象牙、珠宝等，南宋进口商品从北宋前期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50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种激增至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300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余种。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三、密切的中外文化交往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西学东传：西方药物、天文、历法、数学、建筑、音乐、宗教等传入中国；元朝重用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波斯人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主持天文历法，翻译阿拉伯医学书籍（如《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回回药方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》记载骨折治疗法）。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中学西传：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科技：印刷术、火药、指南针、纸币、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驿传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制度等传至国外。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技术：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天文、历法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、农业及手工业技术影响亚洲和欧洲。</a:t>
            </a:r>
            <a:r>
              <a:rPr lang="zh-CN" altLang="en-US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文化产品：外销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瓷器、丝绸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受喜爱，西亚、北非仿制品具中国风格（如器型、花纹、色彩）。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总结：宋元时期通过交通网络的拓展、贸易政策的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创新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及</a:t>
            </a:r>
            <a:r>
              <a:rPr lang="zh-CN" altLang="en-US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双向</a:t>
            </a:r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文化交流，成为中国古代中外交流的高峰阶段，对亚欧社会经济、科技文化发展产生深远影响。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3</a:t>
            </a:r>
            <a:r>
              <a:rPr lang="zh-CN" altLang="en-US" sz="2400" b="1">
                <a:sym typeface="宋体" panose="02010600030101010101" pitchFamily="2" charset="-122"/>
              </a:rPr>
              <a:t>课　</a:t>
            </a:r>
            <a:r>
              <a:rPr lang="en-US" altLang="zh-CN" sz="2400" b="1">
                <a:sym typeface="宋体" panose="02010600030101010101" pitchFamily="2" charset="-122"/>
              </a:rPr>
              <a:t> </a:t>
            </a:r>
            <a:r>
              <a:rPr lang="zh-CN" altLang="en-US" sz="2400" b="1">
                <a:sym typeface="宋体" panose="02010600030101010101" pitchFamily="2" charset="-122"/>
              </a:rPr>
              <a:t>辽宋夏金元时期的对外交流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365125"/>
            <a:ext cx="12192635" cy="6892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一、科技成就：四大发明与天文学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活字印刷术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发明：北宋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创泥活字，西夏沿用；元朝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总结木活字，后有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传播：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世纪传朝鲜、日本、东南亚，经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入欧洲。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意义：突破雕版局限，推动人类文明传播。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指南针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发展：宋代人造磁铁制指南工具，后成罗盘；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用于航海。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传播：经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传入欧洲。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影响：促进世界贸易与新航路开辟，为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奠基。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火药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应用：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军事使用，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广泛用于战争，元发明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传播：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世纪入阿拉伯，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世纪传欧洲。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作用：革新欧洲火器与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，加速封建制度瓦解。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天文学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沈括：北宋科学家，创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（节气与月份统一，利于农事），著《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》，汇总北宋科技成就。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endParaRPr lang="zh-CN" altLang="en-US" sz="20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辽宋夏金元时期的科技与文化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471170"/>
            <a:ext cx="12192635" cy="624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二、思想与文学：理学、宋词、元曲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理学（程朱理学）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代表：北宋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，南宋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（集大成者）。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核心：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为万物准则，关联伦理道德；朱熹主张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，维护封建统治，后成官方思想，影响东亚及欧洲。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评价：丰富文化内涵，束缚精神追求。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宋词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背景：宋代商业繁荣、市民增多，词适应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特点：句式长短不一，分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派。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代表：①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（气势豪迈）、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（爱国壮志）。②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（风格委婉）。③陆游：南宋爱国诗人，作品抒发家国情怀。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元曲：①形式：散曲与杂剧，融合前代说唱艺术。②代表：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（《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》）、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三、史学：《资治通鉴》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作者：北宋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内容：战国至五代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余年历史，侧重政治兴衰，供君主借鉴。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地位：与司马迁《史记》并称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，宋神宗赐名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“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鉴于往事，有资于治道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highlight>
                  <a:srgbClr val="FFFF00"/>
                </a:highligh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记忆口诀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四大发明：毕昇活字北宋创，指南罗盘海船装，唐火宋战元火铳，文明传播贡献强。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思想文学：程朱理学护统治，宋词豪放与婉约，元曲杂剧关汉卿，《窦娥冤》里诉悲凉。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史学巨著：司马《通鉴》编年体，战国五代千年史，以史为鉴治天下，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“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两司马</a:t>
            </a:r>
            <a:r>
              <a:rPr lang="en-US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名垂青史。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辽宋夏金元时期的科技与文化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365125"/>
            <a:ext cx="12192635" cy="6492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一、科技成就：四大发明与天文学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活字印刷术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发明：北宋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毕昇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创泥活字，西夏沿用；元朝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王祯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总结木活字，后有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锡活字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传播：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13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世纪传朝鲜、日本、东南亚，经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丝绸之路、蒙古西征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入欧洲。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意义：突破雕版局限，推动人类文明传播。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指南针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发展：宋代人造磁铁制指南工具，后成罗盘；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北宋末年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用于航海。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传播：经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阿拉伯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传入欧洲。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影响：促进世界贸易与新航路开辟，为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环球航行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奠基。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火药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应用：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唐末年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军事使用，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宋元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广泛用于战争，元发明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火铳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传播：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13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世纪入阿拉伯，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世纪传欧洲。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作用：革新欧洲火器与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作战方式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，加速封建制度瓦解。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天文学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沈括：北宋科学家，创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十二气历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（节气与月份统一，利于农事），著《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梦溪笔谈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》，汇总北宋科技成就。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endParaRPr lang="zh-CN" altLang="en-US" sz="2000" b="1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辽宋夏金元时期的科技与文化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6515" y="471170"/>
            <a:ext cx="12192635" cy="624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二、思想与文学：理学、宋词、元曲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理学（程朱理学）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代表：北宋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程颢、程颐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，南宋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朱熹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（集大成者）。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核心：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理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为万物准则，关联伦理道德；朱熹主张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存天理，灭人欲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，维护封建统治，后成官方思想，影响东亚及欧洲。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评价：丰富文化内涵，束缚精神追求。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宋词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背景：宋代商业繁荣、市民增多，词适应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市井需求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特点：句式长短不一，分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豪放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婉约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派。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代表：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豪放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苏轼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（气势豪迈）、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辛弃疾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（爱国壮志）。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婉约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李清照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（风格委婉）。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陆游：南宋爱国诗人，作品抒发家国情怀。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元曲：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形式：散曲与杂剧，融合前代说唱艺术。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代表：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关汉卿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（《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窦娥冤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》）、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马致远、王实甫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三、史学：《资治通鉴》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作者：北宋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司马光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编年体通史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内容：战国至五代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1300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余年历史，侧重政治兴衰，供君主借鉴。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地位：与司马迁《史记》并称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史学两司马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，宋神宗赐名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鉴于往事，有资于治道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记忆口诀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四大发明：毕昇活字北宋创，指南罗盘海船装，唐火宋战元火铳，文明传播贡献强。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思想文学：程朱理学护统治，宋词豪放与婉约，元曲杂剧关汉卿，《窦娥冤》里诉悲凉。</a:t>
            </a:r>
          </a:p>
          <a:p>
            <a:pPr lvl="0" algn="l">
              <a:lnSpc>
                <a:spcPct val="100000"/>
              </a:lnSpc>
              <a:buClrTx/>
              <a:buSzTx/>
              <a:buFontTx/>
            </a:pP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史学巨著：司马《通鉴》编年体，战国五代千年史，以史为鉴治天下，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两司马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名垂青史。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4</a:t>
            </a:r>
            <a:r>
              <a:rPr lang="zh-CN" altLang="en-US" sz="2400" b="1">
                <a:sym typeface="宋体" panose="02010600030101010101" pitchFamily="2" charset="-122"/>
              </a:rPr>
              <a:t>课　辽宋夏金元时期的科技与文化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-1270" y="471170"/>
            <a:ext cx="12192635" cy="6554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明朝建立：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1368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称帝，建立明朝，定都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，他就是明太祖。燕王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发动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，夺取帝位，他就是明成祖。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1421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年，迁都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 lvl="0" algn="l" fontAlgn="auto">
              <a:lnSpc>
                <a:spcPct val="14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强化皇权：朱元璋为了巩固统治，强化皇权。在地方：取消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，设立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，从而使行省的权力分散。先后分封诸子为王，巩固皇室。在中央：废除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，提升吏户礼兵刑工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的职权。将军队调动和武官任命的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，皇帝直接掌握了军事大权。朱元璋设立了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，明成祖设立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。这两个机构合称厂卫，成为皇帝的耳目和爪牙。</a:t>
            </a:r>
          </a:p>
          <a:p>
            <a:pPr lvl="0" algn="l" fontAlgn="auto">
              <a:lnSpc>
                <a:spcPct val="14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科举考试的变化：明朝思想上实行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，严格规定考试的题目必须来自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，考生对题目的解释，必须以《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为标准，不得自己随意发挥。答卷的格式称为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。其危害是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应试的人被录取后成为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；严重阻碍了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                      </a:t>
            </a:r>
            <a:r>
              <a:rPr lang="zh-CN" altLang="en-US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zh-CN" altLang="en-US" sz="2000" b="1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民族关系：①对东北地区的管理。措施：明成祖在黑龙江下游设立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，多次派官员巡视。范围：包括库页岛在内的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均纳入明朝有效管辖。</a:t>
            </a:r>
          </a:p>
          <a:p>
            <a:pPr>
              <a:lnSpc>
                <a:spcPct val="140000"/>
              </a:lnSpc>
            </a:pP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②与蒙古的关系。前期冲突：明初蒙古各部退居北方，与明朝时有战争。</a:t>
            </a:r>
          </a:p>
          <a:p>
            <a:pPr>
              <a:lnSpc>
                <a:spcPct val="140000"/>
              </a:lnSpc>
            </a:pP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lang="en-US" altLang="zh-CN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1571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年）。内容：明朝封蒙古俺答汗为顺义王，双方达成通贡、互市协议。</a:t>
            </a:r>
          </a:p>
          <a:p>
            <a:pPr>
              <a:lnSpc>
                <a:spcPct val="140000"/>
              </a:lnSpc>
            </a:pP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影响：结束近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年敌对状态，此后大规模战争减少，促进边境经济文化交流。</a:t>
            </a:r>
          </a:p>
          <a:p>
            <a:pPr>
              <a:lnSpc>
                <a:spcPct val="140000"/>
              </a:lnSpc>
            </a:pPr>
            <a:endParaRPr lang="zh-CN" altLang="en-US" sz="2000" b="1" smtClean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5</a:t>
            </a:r>
            <a:r>
              <a:rPr lang="zh-CN" altLang="en-US" sz="2400" b="1">
                <a:sym typeface="宋体" panose="02010600030101010101" pitchFamily="2" charset="-122"/>
              </a:rPr>
              <a:t>课　明朝的统治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-1270" y="471170"/>
            <a:ext cx="12192635" cy="698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明朝建立：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1368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朱元璋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称帝，建立明朝，定都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应天府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，他就是明太祖。燕王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朱棣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发动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靖难之役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，夺取帝位，他就是明成祖。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1421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年，迁都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北京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lvl="0" algn="l" fontAlgn="auto">
              <a:lnSpc>
                <a:spcPct val="14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强化皇权：朱元璋为了巩固统治，强化皇权。在地方：取消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行中书省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，设立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三司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，从而使行省的权力分散。先后分封诸子为王，巩固皇室。在中央：废除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丞相制度和中书省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，提升吏户礼兵刑工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六部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的职权。将军队调动和武官任命的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权力统归兵部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，皇帝直接掌握了军事大权。朱元璋设立了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锦衣卫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，明成祖设立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东厂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。这两个机构合称厂卫，成为皇帝的耳目和爪牙。</a:t>
            </a:r>
          </a:p>
          <a:p>
            <a:pPr lvl="0" algn="l" fontAlgn="auto">
              <a:lnSpc>
                <a:spcPct val="14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科举考试的变化：明朝思想上实行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八股取士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，严格规定考试的题目必须来自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四书五经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，考生对题目的解释，必须以《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朱熹的四书集注》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为标准，不得自己随意发挥。答卷的格式称为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八股文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。其危害是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内容空疏，形式呆板，又脱离实际，禁锢思想；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应试的人被录取后成为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皇帝旨意的顺从者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；严重阻碍了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中国古代思想文化、科技的发展、进步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20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民族关系：</a:t>
            </a:r>
            <a:r>
              <a:rPr lang="zh-CN" altLang="en-US" sz="20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对东北地区的管理。措施：明成祖在黑龙江下游设立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奴儿干都司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，多次派官员巡视。范围：包括库页岛在内的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黑龙江、乌苏里江、松花江流域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均纳入明朝有效管辖。</a:t>
            </a:r>
          </a:p>
          <a:p>
            <a:pPr>
              <a:lnSpc>
                <a:spcPct val="140000"/>
              </a:lnSpc>
            </a:pPr>
            <a:r>
              <a:rPr lang="zh-CN" altLang="en-US" sz="2000" b="1" smtClean="0"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与蒙古的关系。前期冲突：明初蒙古各部退居北方，与明朝时有战争。</a:t>
            </a:r>
          </a:p>
          <a:p>
            <a:pPr>
              <a:lnSpc>
                <a:spcPct val="140000"/>
              </a:lnSpc>
            </a:pP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隆庆和议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1571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年）。内容：明朝封蒙古俺答汗为顺义王，双方达成通贡、互市协议。</a:t>
            </a:r>
          </a:p>
          <a:p>
            <a:pPr>
              <a:lnSpc>
                <a:spcPct val="140000"/>
              </a:lnSpc>
            </a:pP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影响：结束近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200</a:t>
            </a:r>
            <a:r>
              <a:rPr lang="zh-CN" altLang="en-US" sz="20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年敌对状态，此后大规模战争减少，促进边境经济文化交流。</a:t>
            </a:r>
          </a:p>
          <a:p>
            <a:pPr>
              <a:lnSpc>
                <a:spcPct val="140000"/>
              </a:lnSpc>
            </a:pPr>
            <a:endParaRPr lang="zh-CN" altLang="en-US" sz="20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5</a:t>
            </a:r>
            <a:r>
              <a:rPr lang="zh-CN" altLang="en-US" sz="2400" b="1">
                <a:sym typeface="宋体" panose="02010600030101010101" pitchFamily="2" charset="-122"/>
              </a:rPr>
              <a:t>课　明朝的统治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470853"/>
            <a:ext cx="12192635" cy="64928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郑和下西洋：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明成祖称帝后，派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率领船队出使西洋，主要目的是为了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提高明朝在国外的地位和威望，示中国富强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，同时也用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中国的货物去换取海外的奇珍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1405-1433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年，郑和率领船队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次下西洋，郑和的船队先后到达亚洲和非洲的30多个国家和地区，最远到达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非洲东海岸和红海沿岸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。郑和的远航，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时间之长，规模之大，堪称世界航海史上的空前壮举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，增进了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中国与亚非国家和地区的相互了解和友好往来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，为人类的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航海事业作出了伟大贡献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戚继光抗倭：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明朝中期，倭患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严重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1561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戚家军在</a:t>
            </a:r>
            <a:r>
              <a:rPr lang="zh-CN" altLang="zh-CN" sz="20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台州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九战九捷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迅速平定了东南沿海的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倭患。此后，戚继光又率军进入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福建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地区的抗倭将领带领广大军民，消灭当地的倭寇，使东南沿海的倭患基本解除。戚继光领导的抗倭战争是一场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反侵略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的战争，他是我国历史上的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民族英雄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援朝战争：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朝贡贸易体系：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朝鲜、琉球、越南、缅甸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等周边国家向明朝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纳贡称臣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，明朝对其国王进行册封，双方开展贸易，形成以中国为中心的区域性国际秩序。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万历援朝战争（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1592-1598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年）。背景：日本权臣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丰臣秀吉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统一日本后，企图通过侵略朝鲜进攻中国，发动对朝战争，朝鲜向明朝求援。过程：明朝两次派军援朝，与朝鲜军队协同作战，最终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击败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日军，取得胜利。影响：对日本：沉重打击其军事势力，丰臣秀吉政权衰落，此后日本长期未敢大规模对外扩张。对明朝：消耗大量人力、物力、财力，国力受到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削弱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，间接影响明末边防与内部稳定。对东亚格局：巩固了朝鲜半岛政权，稳定了东亚政治军事秩序，朝贡体系得以延续。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4.1553年，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葡萄牙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殖民者攫取了在我国广东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澳门的居住权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明朝的对外关系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470853"/>
            <a:ext cx="12192635" cy="64928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郑和下西洋：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明成祖称帝后，派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率领船队出使西洋，主要目的是为了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提高明朝在国外的地位和威望，示中国富强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，同时也用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中国的货物去换取海外的奇珍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1405-1433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年，郑和率领船队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次下西洋，郑和的船队先后到达亚洲和非洲的30多个国家和地区，最远到达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非洲东海岸和红海沿岸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。郑和的远航，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时间之长，规模之大，堪称世界航海史上的空前壮举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，增进了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中国与亚非国家和地区的相互了解和友好往来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，为人类的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航海事业作出了伟大贡献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戚继光抗倭：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明朝中期，倭患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严重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1561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戚家军在</a:t>
            </a:r>
            <a:r>
              <a:rPr lang="zh-CN" altLang="zh-CN" sz="20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台州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九战九捷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迅速平定了东南沿海的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倭患。此后，戚继光又率军进入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福建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地区的抗倭将领带领广大军民，消灭当地的倭寇，使东南沿海的倭患基本解除。戚继光领导的抗倭战争是一场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反侵略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的战争，他是我国历史上的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民族英雄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援朝战争：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朝贡贸易体系：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朝鲜、琉球、越南、缅甸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等周边国家向明朝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纳贡称臣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，明朝对其国王进行册封，双方开展贸易，形成以中国为中心的区域性国际秩序。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万历援朝战争（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1592-1598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年）。背景：日本权臣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丰臣秀吉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统一日本后，企图通过侵略朝鲜进攻中国，发动对朝战争，朝鲜向明朝求援。过程：明朝两次派军援朝，与朝鲜军队协同作战，最终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击败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日军，取得胜利。影响：对日本：沉重打击其军事势力，丰臣秀吉政权衰落，此后日本长期未敢大规模对外扩张。对明朝：消耗大量人力、物力、财力，国力受到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削弱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，间接影响明末边防与内部稳定。对东亚格局：巩固了朝鲜半岛政权，稳定了东亚政治军事秩序，朝贡体系得以延续。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4.1553年，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葡萄牙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殖民者攫取了在我国广东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澳门的居住权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明朝的对外关系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637858"/>
            <a:ext cx="12192635" cy="609282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郑和下西洋：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明成祖称帝后，派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率领船队出使西洋，主要目的是为了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，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，同时也用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年，郑和率领船队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次下西洋，郑和的船队先后到达亚洲和非洲的30多个国家和地区，最远到达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。郑和的远航，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，增进了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，为人类的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戚继光抗倭：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明朝中期，倭患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严重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1561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戚家军在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九战九捷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迅速平定了东南沿海的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倭患。此后，戚继光又率军进入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地区的抗倭将领带领广大军民，消灭当地的倭寇，使东南沿海的倭患基本解除。戚继光领导的抗倭战争是一场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的战争，他是我国历史上的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援朝战争：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朝贡贸易体系：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等周边国家向明朝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，明朝对其国王进行册封，双方开展贸易，形成以中国为中心的区域性国际秩序。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万历援朝战争（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1592-1598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年）。背景：日本权臣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统一日本后，企图通过侵略朝鲜进攻中国，发动对朝战争，朝鲜向明朝求援。过程：明朝两次派军援朝，与朝鲜军队协同作战，最终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日军，取得胜利。影响：对日本：沉重打击其军事势力，丰臣秀吉政权衰落，此后日本长期未敢大规模对外扩张。对明朝：消耗大量人力、物力、财力，国力受到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，间接影响明末边防与内部稳定。对东亚格局：巩固了朝鲜半岛政权，稳定了东亚政治军事秩序，朝贡体系得以延续。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4.1553年，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殖民者攫取了在我国广东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明朝的对外关系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470853"/>
            <a:ext cx="12192635" cy="64928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郑和下西洋：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明成祖称帝后，派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郑和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率领船队出使西洋，主要目的是为了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提高明朝在国外的地位和威望，示中国富强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，同时也用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中国的货物去换取海外的奇珍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1405-1433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年，郑和率领船队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次下西洋，郑和的船队先后到达亚洲和非洲的30多个国家和地区，最远到达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非洲东海岸和红海沿岸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。郑和的远航，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时间之长，规模之大，堪称世界航海史上的空前壮举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，增进了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中国与亚非国家和地区的相互了解和友好往来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，为人类的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航海事业作出了伟大贡献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戚继光抗倭：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明朝中期，倭患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严重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1561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戚家军在</a:t>
            </a:r>
            <a:r>
              <a:rPr lang="zh-CN" altLang="zh-CN" sz="2000" b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台州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九战九捷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迅速平定了东南沿海的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倭患。此后，戚继光又率军进入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福建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广东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地区的抗倭将领带领广大军民，消灭当地的倭寇，使东南沿海的倭患基本解除。戚继光领导的抗倭战争是一场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反侵略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的战争，他是我国历史上的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民族英雄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援朝战争：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朝贡贸易体系：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朝鲜、琉球、越南、缅甸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等周边国家向明朝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纳贡称臣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，明朝对其国王进行册封，双方开展贸易，形成以中国为中心的区域性国际秩序。</a:t>
            </a:r>
            <a:r>
              <a:rPr lang="zh-CN" altLang="en-US" sz="2000" b="1" smtClean="0"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万历援朝战争（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1592-1598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年）。背景：日本权臣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丰臣秀吉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统一日本后，企图通过侵略朝鲜进攻中国，发动对朝战争，朝鲜向明朝求援。过程：明朝两次派军援朝，与朝鲜军队协同作战，最终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击败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日军，取得胜利。影响：对日本：沉重打击其军事势力，丰臣秀吉政权衰落，此后日本长期未敢大规模对外扩张。对明朝：消耗大量人力、物力、财力，国力受到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削弱</a:t>
            </a:r>
            <a:r>
              <a:rPr lang="zh-CN" altLang="en-US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，间接影响明末边防与内部稳定。对东亚格局：巩固了朝鲜半岛政权，稳定了东亚政治军事秩序，朝贡体系得以延续。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4.1553年，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葡萄牙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殖民者攫取了在我国广东</a:t>
            </a:r>
            <a:r>
              <a:rPr lang="en-US" altLang="zh-CN" sz="20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澳门的居住权</a:t>
            </a:r>
            <a:r>
              <a:rPr lang="en-US" altLang="zh-CN" sz="20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6</a:t>
            </a:r>
            <a:r>
              <a:rPr lang="zh-CN" altLang="en-US" sz="2400" b="1">
                <a:sym typeface="宋体" panose="02010600030101010101" pitchFamily="2" charset="-122"/>
              </a:rPr>
              <a:t>课　明朝的对外关系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856298"/>
            <a:ext cx="12192635" cy="580961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一、明朝政治腐败与张居正改革：明朝中后期政治日益腐败，皇帝怠政、宦官专权，统治集团内斗频繁，土地兼并严重，农民流离失所。万历初年，内阁首辅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推行改革：经济上实行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，合并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、按亩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，简化税收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、增加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收入；政治上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、巩固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，一度扭转颓势。但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去世后，改革终止，社会矛盾再度激化。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二、李自成起义与明朝灭亡：明末财政危机深重，朝廷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，恰逢陕西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，阶级矛盾爆发。李自成起义军提出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口号，军纪严明，深得民心，队伍迅速壮大。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年，李自成在西安建大顺政权，同年攻克北京，崇祯帝自缢，明朝灭亡。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三、清朝崛起与全国统治：明朝后期，女真首领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统一各部，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1616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年建后金，威胁明朝东北。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年皇太极改族名满洲、国号大清。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年，山海关守将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降清，引清军入关，联合击败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。清朝定都北京后，南下消灭南明及反清势力，沿袭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，加强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，推崇</a:t>
            </a:r>
            <a:r>
              <a:rPr lang="en-US" altLang="zh-CN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，逐步确立对全国的统治。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总结：明朝因腐败与改革失败走向崩溃，清朝乘势崛起，通过军事与政治手段完成统一，开启新的王朝统治周期。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明朝的灭亡和清朝的建立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856298"/>
            <a:ext cx="12192635" cy="580961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一、明朝政治腐败与张居正改革：明朝中后期政治日益腐败，皇帝怠政、宦官专权，统治集团内斗频繁，土地兼并严重，农民流离失所。万历初年，内阁首辅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张居正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推行改革：经济上实行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一条鞭法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，合并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赋役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、按亩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征银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，简化税收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流程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、增加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财政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收入；政治上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整顿吏治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、巩固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边防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，一度扭转颓势。但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张居正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去世后，改革终止，社会矛盾再度激化。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二、李自成起义与明朝灭亡：明末财政危机深重，朝廷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加税催征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，恰逢陕西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连年大旱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，阶级矛盾爆发。李自成起义军提出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“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均田免粮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口号，军纪严明，深得民心，队伍迅速壮大。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1644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年，李自成在西安建大顺政权，同年攻克北京，崇祯帝自缢，明朝灭亡。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三、清朝崛起与全国统治：明朝后期，女真首领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努尔哈赤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统一各部，</a:t>
            </a:r>
            <a:r>
              <a:rPr lang="en-US" altLang="zh-CN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1616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年建后金，威胁明朝东北。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1635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年皇太极改族名满洲、国号大清。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1644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年，山海关守将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吴三桂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降清，引清军入关，联合击败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李自成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。清朝定都北京后，南下消灭南明及反清势力，沿袭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中原制度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，加强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中央集权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，推崇</a:t>
            </a:r>
            <a:r>
              <a:rPr lang="zh-CN" altLang="en-US" sz="22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儒学</a:t>
            </a: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，逐步确立对全国的统治。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总结：明朝因腐败与改革失败走向崩溃，清朝乘势崛起，通过军事与政治手段完成统一，开启新的王朝统治周期。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</a:t>
            </a:r>
            <a:r>
              <a:rPr lang="en-US" altLang="zh-CN" sz="2400" b="1">
                <a:sym typeface="宋体" panose="02010600030101010101" pitchFamily="2" charset="-122"/>
              </a:rPr>
              <a:t>7</a:t>
            </a:r>
            <a:r>
              <a:rPr lang="zh-CN" altLang="en-US" sz="2400" b="1">
                <a:sym typeface="宋体" panose="02010600030101010101" pitchFamily="2" charset="-122"/>
              </a:rPr>
              <a:t>课　明朝的灭亡和清朝的建立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554673"/>
            <a:ext cx="12192635" cy="5846445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编写出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》是一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部规模空前具有总结性的药物学著作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对我国古代农业和手工业生产技术进行了全面的总结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此书被誉为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中国17世纪的    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是明代末年一部重要的农业科学巨著。    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2.明朝为了防御北方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南扰，修筑了东起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，西至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的明长城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明朝北京城有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、   、   和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，宫城即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，今称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，是北京城的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，北京城的建筑，以宫殿为重点，其中，最为雄伟壮丽的是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，是当时世界上最宏大最辉煌的皇家建筑群。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成书于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，俗称三国演义，作者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，三国志通俗演义是我国章回体小说的开山之作，也是我国最为流行的长篇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小说之一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作者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；《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西游记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出现于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，作者是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。这是一部富于浪漫主义色彩的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小说。 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4.明朝时期，书法名家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、绘画名家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是明朝后期最负盛名的剧作家，他的代表作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第16课　明朝的科技、建筑与文学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554673"/>
            <a:ext cx="12192635" cy="6326505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李时珍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编写出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本草纲目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》是一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部规模空前具有总结性的药物学著作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宋应星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天工开物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对我国古代农业和手工业生产技术进行了全面的总结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此书被誉为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中国17世纪的工艺百科全书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徐光启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农政全书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是明代末年一部重要的农业科学巨著。    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2.明朝为了防御北方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蒙古贵族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南扰，修筑了东起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鸭绿江边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，西至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嘉峪关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的明长城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明朝北京城有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宫城、皇城、内城和外城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，宫城即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紫禁城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，今称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故宫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，是北京城的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核心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，北京城的建筑，以宫殿为重点，其中，最为雄伟壮丽的是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紫禁城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，是当时世界上最宏大最辉煌的皇家建筑群。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三国志通俗演义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成书于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元末明初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，俗称三国演义，作者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罗贯中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，三国志通俗演义是我国章回体小说的开山之作，也是我国最为流行的长篇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历史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小说之一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水浒传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作者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施耐庵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；《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西游记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出现于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明代中期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，作者是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吴承恩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。这是一部富于浪漫主义色彩的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神话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小说。 </a:t>
            </a:r>
          </a:p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4.明朝时期，书法名家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董其昌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、绘画名家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徐渭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汤显祖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是明朝后期最负盛名的剧作家，他的代表作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牡丹亭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第16课　明朝的科技、建筑与文学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第18课　清朝的边疆治理</a:t>
            </a: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 bwMode="auto">
          <a:xfrm>
            <a:off x="56515" y="457200"/>
            <a:ext cx="12191365" cy="65855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l" fontAlgn="base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1.东南</a:t>
            </a:r>
            <a:r>
              <a:rPr lang="zh-CN" altLang="en-US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1662年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，他是我国历史上的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。1683年，清军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，台湾归入清朝的版图；1684年清朝设置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，隶属福建省。台湾府的设置，加强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，                 ，              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历史时期，1885年，台湾正式</a:t>
            </a:r>
            <a:r>
              <a:rPr lang="en-US" altLang="zh-CN" sz="20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 smtClean="0">
                <a:ln>
                  <a:noFill/>
                </a:ln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，成为中国的一个行省。</a:t>
            </a:r>
          </a:p>
          <a:p>
            <a:pPr lvl="0" algn="l" fontAlgn="base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2.西南：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（1）确立册封制度: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册封五世达赖为“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”的封号；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册封五世班禅为“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”的封号；确立了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            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。（2）设置机构: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年,清朝设置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,监督西藏地方政务。1751年,清朝在西藏地方设立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,授达赖喇嘛和驻藏大臣管理政教事务。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3）颁布法律:1793年,清朝颁布</a:t>
            </a:r>
            <a:r>
              <a:rPr lang="en-US" altLang="zh-CN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             》29条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,明确驻藏大臣政治上与达赖、班禅地位平等,共同管理西藏政教事务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，还掌管地方军事、外交事务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与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等大活佛的转世,需要通过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,最后报请朝廷批准。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）六世班禅参加乾隆帝寿辰，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乾隆帝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为其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修建了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须弥福寿庙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en-US" altLang="zh-CN" sz="20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00000"/>
              </a:lnSpc>
              <a:buClrTx/>
              <a:buSzTx/>
              <a:buFontTx/>
            </a:pP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西北：（1）平定叛乱：①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en-US" altLang="zh-CN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帝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平定了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叛乱，稳定了西北边疆。②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平定了回部上层贵族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叛乱。（2）设置机构:清朝设置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,管辖包括巴勒喀什池在内的整个新疆地区。（3)妥善安置土尔扈特部:1771年,蒙古族土尔扈特部在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领导下从沙俄返回新疆,得到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</a:t>
            </a:r>
            <a:r>
              <a:rPr lang="zh-CN" altLang="en-US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,</a:t>
            </a:r>
            <a:r>
              <a:rPr lang="zh-CN" altLang="en-US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为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</a:t>
            </a:r>
            <a:r>
              <a:rPr lang="en-US" altLang="zh-CN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000" b="1" u="sng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和发展谱写了光辉的篇章。</a:t>
            </a:r>
            <a:endParaRPr lang="zh-CN" altLang="en-US" sz="2000" b="1" u="sng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00000"/>
              </a:lnSpc>
              <a:buClrTx/>
              <a:buSzTx/>
              <a:buFontTx/>
            </a:pP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东北：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1685年和1686年，康熙帝组织两次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     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宋体" panose="02010600030101010101" pitchFamily="2" charset="-122"/>
              </a:rPr>
              <a:t>，划定了中俄两国东段边界。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1689年，中俄双方签订第一个边界条约《</a:t>
            </a:r>
            <a:r>
              <a:rPr lang="en-US" altLang="zh-CN" sz="2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》，从法律上肯定了黑龙江和乌苏里江流域包括库页岛在内的广大地区，都是中国的领土。</a:t>
            </a:r>
            <a:endParaRPr lang="zh-CN" altLang="en-US" sz="20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00000"/>
              </a:lnSpc>
              <a:buClrTx/>
              <a:buSzTx/>
              <a:buFontTx/>
            </a:pPr>
            <a:r>
              <a:rPr lang="en-US" altLang="zh-CN" sz="2000" b="1" smtClean="0">
                <a:ln>
                  <a:noFill/>
                </a:ln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5.</a:t>
            </a:r>
            <a:r>
              <a:rPr lang="zh-CN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清朝前期，中国的疆域西跨葱岭，西北至巴勒喀什池，北接西伯利亚，西南达喜马拉雅山脉，东北至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                         </a:t>
            </a:r>
            <a:r>
              <a:rPr lang="zh-CN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，东临太平洋，东南到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                 </a:t>
            </a:r>
            <a:r>
              <a:rPr lang="zh-CN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等，南至</a:t>
            </a:r>
            <a:r>
              <a:rPr lang="en-US" altLang="zh-CN" sz="20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zh-CN" sz="20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，成为一个幅员辽阔，人口纵多，国力强大的统一多民族国家。</a:t>
            </a:r>
            <a:endParaRPr lang="zh-CN" altLang="zh-CN" sz="2000" b="1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lvl="0" algn="l" fontAlgn="base">
              <a:lnSpc>
                <a:spcPct val="110000"/>
              </a:lnSpc>
              <a:buClrTx/>
              <a:buSzTx/>
              <a:buFontTx/>
            </a:pPr>
            <a:endParaRPr lang="en-US" altLang="zh-CN" sz="2000" b="1" smtClean="0">
              <a:ln>
                <a:noFill/>
              </a:ln>
              <a:solidFill>
                <a:srgbClr val="00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　第18课　清朝的边疆治理</a:t>
            </a: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 bwMode="auto">
          <a:xfrm>
            <a:off x="0" y="407353"/>
            <a:ext cx="12191365" cy="64503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l" fontAlgn="base">
              <a:lnSpc>
                <a:spcPct val="110000"/>
              </a:lnSpc>
              <a:buClrTx/>
              <a:buSzTx/>
              <a:buFontTx/>
            </a:pP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1.东南</a:t>
            </a:r>
            <a:r>
              <a:rPr lang="zh-CN" altLang="en-US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1662年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郑成功收复台湾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，他是我国历史上的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民族英雄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。1683年，清军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攻入台湾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，台湾归入清朝的版图；1684年清朝设置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台湾府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，隶属福建省。台湾府的设置，加强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了中央政府对台湾的管辖，巩固了祖国的东南海防，台湾的社会经济发展也步入了新的历史时期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，1885年，台湾正式</a:t>
            </a:r>
            <a:r>
              <a:rPr lang="en-US" altLang="zh-CN" sz="21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建省</a:t>
            </a:r>
            <a:r>
              <a:rPr lang="en-US" altLang="zh-CN" sz="2100" b="1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，成为中国的一个行省。</a:t>
            </a:r>
          </a:p>
          <a:p>
            <a:pPr lvl="0" algn="l" fontAlgn="base">
              <a:lnSpc>
                <a:spcPct val="90000"/>
              </a:lnSpc>
              <a:buClrTx/>
              <a:buSzTx/>
              <a:buFontTx/>
            </a:pPr>
            <a:r>
              <a:rPr lang="en-US" altLang="zh-CN" sz="21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2.西南：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（1）确立册封制度: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顺治帝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册封五世达赖为“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达赖喇嘛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”的封号；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康熙帝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册封五世班禅为“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班禅额尔德尼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”的封号；确立了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历代达赖和班禅必须经过中央政府册封的制度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。（2）设置机构: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1727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年,清朝设置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驻藏大臣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,监督西藏地方政务。1751年,清朝在西藏地方设立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噶</a:t>
            </a:r>
            <a:r>
              <a:rPr lang="zh-CN" altLang="en-US" sz="2100" b="1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厦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,授达赖喇嘛和驻藏大臣管理政教事务。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3）颁布法律:1793年,清朝颁布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《钦定藏内善后章程》29条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,明确驻藏大臣政治上与达赖、班禅地位平等,共同管理西藏政教事务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，还掌管地方军事、外交事务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达赖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</a:t>
            </a:r>
            <a:r>
              <a:rPr lang="en-US" altLang="zh-CN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班禅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等大活佛的转世,需要通过</a:t>
            </a:r>
            <a:r>
              <a:rPr lang="zh-CN" altLang="en-US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金瓶掣签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,最后报请朝廷批准。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）六世班禅参加乾隆帝寿辰，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乾隆帝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为其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修建了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须弥福寿庙</a:t>
            </a: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en-US" altLang="zh-CN" sz="21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l" fontAlgn="base">
              <a:lnSpc>
                <a:spcPct val="90000"/>
              </a:lnSpc>
              <a:buClrTx/>
              <a:buSzTx/>
              <a:buFontTx/>
            </a:pP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西北：（1）平定叛乱：①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康熙帝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平定了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噶尔丹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叛乱，稳定了西北边疆。②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乾隆帝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平定了回部上层贵族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大、小和卓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叛乱。（2）设置机构:清朝设置</a:t>
            </a:r>
            <a:r>
              <a:rPr lang="zh-CN" altLang="en-US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伊犁将军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,管辖包括巴勒喀什池在内的整个新疆地区。（3)妥善安置土尔扈特部:1771年,蒙古族土尔扈特部在</a:t>
            </a:r>
            <a:r>
              <a:rPr lang="zh-CN" altLang="en-US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渥巴锡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领导下从沙俄返回新疆,得到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清政府的妥善安置,为多民族国家的巩固和发展谱写了光辉的篇章</a:t>
            </a:r>
            <a:r>
              <a:rPr lang="zh-CN" altLang="en-US" sz="2100" b="1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2100" b="1" u="sng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l" fontAlgn="base">
              <a:lnSpc>
                <a:spcPct val="90000"/>
              </a:lnSpc>
              <a:buClrTx/>
              <a:buSzTx/>
              <a:buFontTx/>
            </a:pPr>
            <a:r>
              <a:rPr lang="en-US" altLang="zh-CN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东北：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1685年和1686年，康熙帝组织两次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雅克萨之战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，划定了中俄两国东段边界。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1689年，中俄双方签订第一个边界条约《</a:t>
            </a:r>
            <a:r>
              <a:rPr lang="zh-CN" altLang="en-US" sz="21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尼布楚条约</a:t>
            </a:r>
            <a:r>
              <a:rPr lang="zh-CN" altLang="en-US" sz="21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》，从法律上肯定了黑龙江和乌苏里江流域包括库页岛在内的广大地区，都是中国的领土。</a:t>
            </a:r>
            <a:endParaRPr lang="zh-CN" altLang="en-US" sz="21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l" fontAlgn="base">
              <a:lnSpc>
                <a:spcPct val="90000"/>
              </a:lnSpc>
              <a:buClrTx/>
              <a:buSzTx/>
              <a:buFontTx/>
            </a:pPr>
            <a:r>
              <a:rPr lang="en-US" altLang="zh-CN" sz="2100" b="1" smtClean="0">
                <a:ln>
                  <a:noFill/>
                </a:ln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5.</a:t>
            </a:r>
            <a:r>
              <a:rPr lang="zh-CN" altLang="zh-CN" sz="21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清朝前期，中国的疆域西跨葱岭，西北至巴勒喀什池，北接西伯利亚，西南达喜马拉雅山脉，东北至</a:t>
            </a:r>
            <a:r>
              <a:rPr lang="zh-CN" altLang="zh-CN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黑龙江以北的外兴安岭和库页岛</a:t>
            </a:r>
            <a:r>
              <a:rPr lang="zh-CN" altLang="zh-CN" sz="21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，东临太平洋，东南到</a:t>
            </a:r>
            <a:r>
              <a:rPr lang="zh-CN" altLang="zh-CN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台湾及其附属岛屿，包括钓鱼岛赤尾屿</a:t>
            </a:r>
            <a:r>
              <a:rPr lang="zh-CN" altLang="zh-CN" sz="21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等，南至</a:t>
            </a:r>
            <a:r>
              <a:rPr lang="zh-CN" altLang="zh-CN" sz="21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南海诸岛</a:t>
            </a:r>
            <a:r>
              <a:rPr lang="zh-CN" altLang="zh-CN" sz="21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，成为一个幅员辽阔，人口纵多，国力强大的统一多民族国家。</a:t>
            </a:r>
            <a:endParaRPr lang="en-US" altLang="zh-CN" sz="2100" b="1" smtClean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56515" y="600075"/>
            <a:ext cx="12192635" cy="6031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间，设立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，从而使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；康熙时期，部分官员向皇帝秘密呈送报告，经皇帝亲手批阅后返回，形成了奏折制度。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造成了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了许多人才，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了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人们的思想言论，严重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</a:t>
            </a:r>
            <a:r>
              <a:rPr lang="zh-CN" altLang="en-US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。清朝统治者为了维护集权统治，在文化上实行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。一方面，大力提倡尊孔读经，组织人力大规模进行整理文献和编纂书籍的活动；另一方面，对全国书籍进行全面检查，把认为是对清朝统治不利的书籍列为禁书，收缴并销毁。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乾隆以后，清朝的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从整体结构上呈现出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</a:t>
            </a:r>
            <a:r>
              <a:rPr lang="zh-CN" altLang="en-US" sz="23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趋势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废弛。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以后，朝廷出现了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，经济衰退。清朝中期以后社会的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十分严重，社会危机重重。</a:t>
            </a: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1796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年，白莲教起义爆发。清廷为镇压白莲教起义，历时</a:t>
            </a: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9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清朝统治者实行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，严格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en-US" altLang="zh-CN" sz="23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1757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年，下令只开放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一处作为对外通商口岸，并规定由朝廷特许的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统一经营对外贸易。清朝的闭关政策推行了近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年，对西方殖民者的侵略活动曾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3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zh-CN" altLang="en-US" sz="23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清廷仍然故步自封，闭关自守，</a:t>
            </a:r>
            <a:r>
              <a:rPr lang="en-US" altLang="zh-CN" sz="23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 </a:t>
            </a:r>
            <a:r>
              <a:rPr lang="zh-CN" altLang="en-US" sz="23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zh-CN" altLang="en-US" sz="2300" b="1" u="sng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19</a:t>
            </a:r>
            <a:r>
              <a:rPr lang="zh-CN" altLang="en-US" sz="2400" b="1">
                <a:sym typeface="宋体" panose="02010600030101010101" pitchFamily="2" charset="-122"/>
              </a:rPr>
              <a:t>课　清朝君主专制的强化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56515" y="471170"/>
            <a:ext cx="12192635" cy="652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雍正年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间，设立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军机处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，从而使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君主专制进一步强化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；康熙时期，部分官员向皇帝秘密呈送报告，经皇帝亲手批阅后返回，形成了奏折制度。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文字狱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造成了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社会恐怖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摧残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了许多人才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，禁锢</a:t>
            </a:r>
            <a:r>
              <a:rPr lang="zh-CN" altLang="en-US" sz="23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人们的思想言论，严重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阻碍了思想、学术的发展和进步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。清朝统治者为了维护集权统治，在文化上实行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专制政策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。一方面，大力提倡尊孔读经，组织人力大规模进行整理文献和编纂书籍的活动；另一方面，对全国书籍进行全面检查，把认为是对清朝统治不利的书籍列为禁书，收缴并销毁。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乾隆以后，清朝的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官僚体制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从整体结构上呈现出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日益腐败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lang="zh-CN" altLang="en-US" sz="23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趋势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军备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废弛。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嘉庆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以后，朝廷出现了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财政危机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，经济衰退。清朝中期以后社会的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贫富分化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十分严重，社会危机重重。</a:t>
            </a: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1796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年，白莲教起义爆发。清廷为镇压白莲教起义，历时</a:t>
            </a: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年。</a:t>
            </a:r>
          </a:p>
          <a:p>
            <a:pPr>
              <a:lnSpc>
                <a:spcPct val="140000"/>
              </a:lnSpc>
            </a:pPr>
            <a:r>
              <a:rPr lang="en-US" altLang="zh-CN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清朝统治者实行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闭关政策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，严格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限制对外贸易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sz="23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1757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年，下令只开放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广州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一处作为对外通商口岸，并规定由朝廷特许的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广州十三行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统一经营对外贸易。清朝的闭关政策推行了近</a:t>
            </a:r>
            <a:r>
              <a:rPr lang="en-US" altLang="zh-CN" sz="23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200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年，对西方殖民者的侵略活动曾</a:t>
            </a:r>
            <a:r>
              <a:rPr lang="zh-CN" altLang="en-US" sz="23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起到过一定的自卫作用</a:t>
            </a:r>
            <a:r>
              <a:rPr lang="zh-CN" altLang="en-US" sz="23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sz="23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清廷仍然故步自封，闭关自守，</a:t>
            </a:r>
            <a:r>
              <a:rPr lang="zh-CN" altLang="en-US" sz="23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中国逐渐落伍于世界历史的发展进程</a:t>
            </a:r>
            <a:r>
              <a:rPr lang="zh-CN" altLang="en-US" sz="23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2300" b="1" u="sng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19</a:t>
            </a:r>
            <a:r>
              <a:rPr lang="zh-CN" altLang="en-US" sz="2400" b="1">
                <a:sym typeface="宋体" panose="02010600030101010101" pitchFamily="2" charset="-122"/>
              </a:rPr>
              <a:t>课　清朝君主专制的强化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0" y="552450"/>
            <a:ext cx="12192635" cy="6179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．农业。原因：清初的统治者认识到恢复和发展农业生产，是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；顺治、康熙、雍正、乾隆诸位帝王，推行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为清朝前期的兴盛奠定了基础。表现：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(1)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耕地面积增加；对黄河、淮河等大河及大运河治理。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(2)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改进种植技术，改良新品种，推广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等高产作物。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(3)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经济作物的种植有较大发展，品种增加，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</a:t>
            </a:r>
            <a:r>
              <a:rPr lang="zh-CN" altLang="en-US" sz="2400" b="1" u="sng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烟草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、茶叶、药材等作物的种植面积扩大。作用：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             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r>
              <a:rPr lang="zh-CN" altLang="en-US" sz="2400" b="1" u="sng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农业产品品种和产量的增加，也对</a:t>
            </a:r>
            <a:r>
              <a:rPr lang="en-US" altLang="zh-CN" sz="2400" b="1" u="sng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</a:t>
            </a:r>
            <a:r>
              <a:rPr lang="zh-CN" altLang="en-US" sz="2400" b="1" u="sng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的发展起到推动作用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当时已经出现了比较成熟的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，如江宁著名的机户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等</a:t>
            </a:r>
            <a:endParaRPr lang="en-US" altLang="zh-CN" sz="24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3.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清朝前期的商业很发达，形成了由农村集市、城镇市场、区域性市场和全国性市场组成的商业网。如吴江县的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；湖北的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。乾隆时期的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，据载已拥有十万烟火，财富甲于天下，有的地段地值千金。山西商人组成的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晋商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，到乾隆时在全国各地开设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。与晋商相匹敌的是江南徽州府商人组成的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endParaRPr lang="en-US" altLang="zh-CN" sz="24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4.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清朝前期经济发展，国力增强，社会安定，人口的数量也有了很大的增长。到康熙时，全国人口总数达到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1.5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亿。乾隆末年，全国人口达到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3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亿，占当时世界人口的三分之一。</a:t>
            </a:r>
            <a:endParaRPr lang="en-US" altLang="zh-CN" sz="24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7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、人口的快速增长，也带来了许多问题。有些地方，由于人口密度大，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逐渐突出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，地力下降；庞大的人口也造成社会压力，影响了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。</a:t>
            </a:r>
            <a:endParaRPr lang="zh-CN" altLang="en-US" sz="2400" b="1" smtClean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第19课　清朝前期社会经济的发展</a:t>
            </a: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6515" y="638175"/>
            <a:ext cx="12192635" cy="5851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一、农业：政策引领下的复苏与突破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元末战乱后，明太祖推行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、移民屯田，鼓励垦荒，奠定经济基础。明清通过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、编制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规范赋税，既保障财政又推动公平。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耕地与水利：清朝前期大规模开垦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，治理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及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，修建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，农业生产条件显著改善。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作物革新：明引入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等美洲作物，清改良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，粮食产量激增；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等经济作物种植扩大，农产品商品化加速，乡村经济结构多元化。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二、手工业与商业：从区域繁荣到全球参与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手工业升级：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成行业标杆，清朝手工工场规模扩大（如江宁机户织机超五百张，佛山棉织工场雇工五万），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初现。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商业网络与商帮：水陆商路串联全国市场，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（票号为主）、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（多业经营）凭借雄厚资本构建跨区域贸易体系；瓷器、丝绸出口带动白银内流，中国深度融入早期全球化经济。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20</a:t>
            </a:r>
            <a:r>
              <a:rPr lang="zh-CN" altLang="en-US" sz="2400" b="1">
                <a:sym typeface="宋体" panose="02010600030101010101" pitchFamily="2" charset="-122"/>
              </a:rPr>
              <a:t>课　明清时期社会经济的发展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6515" y="715645"/>
            <a:ext cx="1219263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三、人口：增长红利与隐忧并存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明末人口因战乱锐减，清初经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“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r>
              <a:rPr lang="zh-CN" altLang="en-US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”“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等政策，人口从康熙时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亿激增至乾隆末年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en-US" altLang="zh-CN" sz="2400" b="1" u="sng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亿（占世界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1/3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积极影响：人口向边疆流动（如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闯关东</a:t>
            </a:r>
            <a:r>
              <a:rPr lang="en-US" altLang="zh-CN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）促进东北、西南开发，巩固疆域与经济多元。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潜在矛盾：中原人地矛盾加剧，人均资源紧张，生态压力累积，为近代社会转型埋下伏笔。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highlight>
                  <a:srgbClr val="FFFF00"/>
                </a:highligh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总结：</a:t>
            </a:r>
            <a:r>
              <a:rPr lang="zh-CN" altLang="en-US" sz="2400" b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明清通过政策调整实现农业复苏、手工业商业化突破及人口膨胀，缔造传统经济高峰，但过度依赖传统模式、忽视技术革新，加之人口压力，使社会发展逐渐面临结构性瓶颈。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20</a:t>
            </a:r>
            <a:r>
              <a:rPr lang="zh-CN" altLang="en-US" sz="2400" b="1">
                <a:sym typeface="宋体" panose="02010600030101010101" pitchFamily="2" charset="-122"/>
              </a:rPr>
              <a:t>课　明清时期社会经济的发展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6515" y="638175"/>
            <a:ext cx="12192635" cy="5851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一、农业：政策引领下的复苏与突破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元末战乱后，明太祖推行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轻徭薄赋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、移民屯田，鼓励垦荒，奠定经济基础。明清通过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核查土地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、编制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鱼鳞图册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规范赋税，既保障财政又推动公平。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耕地与水利：清朝前期大规模开垦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边疆荒地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，治理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黄河、淮河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及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大运河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，修建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堤坝海塘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，农业生产条件显著改善。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作物革新：明引入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玉米、甘薯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等美洲作物，清改良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种植技术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，粮食产量激增；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棉花、茶叶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等经济作物种植扩大，农产品商品化加速，乡村经济结构多元化。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二、手工业与商业：从区域繁荣到全球参与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手工业升级：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松江棉纺、苏州丝织、景德镇制瓷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成行业标杆，清朝手工工场规模扩大（如江宁机户织机超五百张，佛山棉织工场雇工五万），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资本主义萌芽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初现。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商业网络与商帮：水陆商路串联全国市场，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晋商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（票号为主）、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徽商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（多业经营）凭借雄厚资本构建跨区域贸易体系；瓷器、丝绸出口带动白银内流，中国深度融入早期全球化经济。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20</a:t>
            </a:r>
            <a:r>
              <a:rPr lang="zh-CN" altLang="en-US" sz="2400" b="1">
                <a:sym typeface="宋体" panose="02010600030101010101" pitchFamily="2" charset="-122"/>
              </a:rPr>
              <a:t>课　明清时期社会经济的发展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56515" y="715645"/>
            <a:ext cx="1219263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三、人口：增长红利与隐忧并存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明末人口因战乱锐减，清初经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“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滋生人丁，永不加赋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”“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摊丁入亩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等政策，人口从康熙时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1.5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亿激增至乾隆末年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en-US" altLang="zh-CN" sz="2400" b="1" u="sng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亿（占世界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1/3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积极影响：人口向边疆流动（如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闯关东</a:t>
            </a:r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）促进东北、西南开发，巩固疆域与经济多元。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潜在矛盾：中原人地矛盾加剧，人均资源紧张，生态压力累积，为近代社会转型埋下伏笔。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总结：明清通过政策调整实现农业复苏、手工业商业化突破及人口膨胀，缔造传统经济高峰，但过度依赖传统模式、忽视技术革新，加之人口压力，使社会发展逐渐面临结构性瓶颈。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</a:t>
            </a:r>
            <a:r>
              <a:rPr lang="en-US" altLang="zh-CN" sz="2400" b="1">
                <a:sym typeface="宋体" panose="02010600030101010101" pitchFamily="2" charset="-122"/>
              </a:rPr>
              <a:t>20</a:t>
            </a:r>
            <a:r>
              <a:rPr lang="zh-CN" altLang="en-US" sz="2400" b="1">
                <a:sym typeface="宋体" panose="02010600030101010101" pitchFamily="2" charset="-122"/>
              </a:rPr>
              <a:t>课　明清时期社会经济的发展</a:t>
            </a:r>
          </a:p>
        </p:txBody>
      </p:sp>
      <p:pic>
        <p:nvPicPr>
          <p:cNvPr id="3" name="Picture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2357100" y="10274300"/>
            <a:ext cx="0" cy="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4935" y="531813"/>
            <a:ext cx="12077065" cy="6292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科技著作：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历时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年完成《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》，记载药物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多种、药方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11000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多个，总结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成就，是世界医药史重要著作；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》全面总结农业生产经验与创新成果；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》总结农业、手工业技术，被誉为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中国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17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世纪的工艺百科全书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建筑成就：明朝为防蒙古南扰，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次修筑长城，形成东起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、西至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的完整防御体系；在元大都基础上营建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，紫禁城布局对称，彰显皇家威严。</a:t>
            </a:r>
          </a:p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思想变革：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主张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心即理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等学说；明末清初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批判君主专制，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提出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天下兴亡，匹夫有责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秉持朴素唯物史观。</a:t>
            </a:r>
          </a:p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文学艺术：明清小说繁荣，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流传至今；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经改良成全国性剧种，《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》等成经典；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融合多剧种形成</a:t>
            </a:r>
            <a:r>
              <a:rPr lang="en-US" altLang="zh-CN" sz="2400" b="1" u="sng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  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，成为国粹，展现当时文化的多元与活力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第21课　明清时期的科技与文化</a:t>
            </a:r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4935" y="862648"/>
            <a:ext cx="12077065" cy="5631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科技著作：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李时珍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历时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27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年完成《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本草纲目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》，记载药物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1800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多种、药方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11000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多个，总结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古代药物学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成就，是世界医药史重要著作；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徐光启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农政全书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》全面总结农业生产经验与创新成果；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宋应星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天工开物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》总结农业、手工业技术，被誉为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中国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17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世纪的工艺百科全书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建筑成就：明朝为防蒙古南扰，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18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次修筑长城，形成东起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鸭绿江边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、西至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嘉峪关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的完整防御体系；在元大都基础上营建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北京城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，紫禁城布局对称，彰显皇家威严。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思想变革：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王守仁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主张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心即理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等学说；明末清初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黄宗羲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批判君主专制，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顾炎武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提出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“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天下兴亡，匹夫有责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王夫之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秉持朴素唯物史观。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文学艺术：明清小说繁荣，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四大名著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流传至今；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昆曲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经改良成全国性剧种，《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牡丹亭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》等成经典；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徽调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融合多剧种形成</a:t>
            </a:r>
            <a:r>
              <a:rPr kumimoji="0" lang="en-US" altLang="zh-CN" sz="24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京剧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，成为国粹，展现当时文化的多元与活力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</p:txBody>
      </p:sp>
      <p:sp>
        <p:nvSpPr>
          <p:cNvPr id="22" name="文本框 1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515" y="15240"/>
            <a:ext cx="12134850" cy="4559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b="1">
                <a:sym typeface="宋体" panose="02010600030101010101" pitchFamily="2" charset="-122"/>
              </a:rPr>
              <a:t>第21课　明清时期的科技与文化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WNlN2VjMWM2MDI0NzI0ZjcwMmEwMzc2ZDQ2ZGMwMjEifQ=="/>
  <p:tag name="KSO_WPP_MARK_KEY" val="4a4fad9b-2172-44da-8cec-1cfa33aad80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9"/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9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69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6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4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5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3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4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5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7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9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7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8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9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3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6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9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6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7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8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9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1"/>
  <p:tag name="KSO_WM_BEAUTIFY_FLAG" val="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4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5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6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8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3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6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7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8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9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5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6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4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4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8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9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5"/>
  <p:tag name="KSO_WM_BEAUTIFY_FLAG" val="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6"/>
  <p:tag name="KSO_WM_BEAUTIFY_FLAG" val="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7"/>
  <p:tag name="KSO_WM_BEAUTIFY_FLAG" val="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6"/>
  <p:tag name="KSO_WM_BEAUTIFY_FLAG" val="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7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9"/>
  <p:tag name="KSO_WM_BEAUTIFY_FLAG" val="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2"/>
  <p:tag name="KSO_WM_BEAUTIFY_FLAG" val="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5"/>
  <p:tag name="KSO_WM_BEAUTIFY_FLAG" val="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3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2"/>
  <p:tag name="KSO_WM_BEAUTIFY_FLAG" val="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4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53"/>
  <p:tag name="TABLE_ENDDRAG_ORIGIN_RECT" val="939*259"/>
  <p:tag name="TABLE_ENDDRAG_RECT" val="10*181*939*259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54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2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1"/>
  <p:tag name="KSO_WM_BEAUTIFY_FLAG" val="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2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3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57"/>
  <p:tag name="TABLE_ENDDRAG_ORIGIN_RECT" val="939*259"/>
  <p:tag name="TABLE_ENDDRAG_RECT" val="10*181*939*25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58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9"/>
  <p:tag name="KSO_WM_BEAUTIFY_FLAG" val="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8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9"/>
  <p:tag name="KSO_WM_BEAUTIFY_FLAG" val="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9"/>
  <p:tag name="KSO_WM_BEAUTIFY_FLAG" val="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0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9"/>
  <p:tag name="KSO_WM_BEAUTIFY_FLAG" val="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2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3"/>
  <p:tag name="KSO_WM_BEAUTIFY_FLAG" val="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3"/>
  <p:tag name="KSO_WM_BEAUTIFY_FLAG" val="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5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6"/>
  <p:tag name="KSO_WM_BEAUTIFY_FLAG" val="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5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6"/>
  <p:tag name="KSO_WM_BEAUTIFY_FLAG" val="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5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6"/>
  <p:tag name="KSO_WM_BEAUTIFY_FLAG" val="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5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6"/>
  <p:tag name="KSO_WM_BEAUTIFY_FLAG" val="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5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6"/>
  <p:tag name="KSO_WM_BEAUTIFY_FLAG" val="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2"/>
  <p:tag name="KSO_WM_BEAUTIFY_FLAG" val="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2"/>
  <p:tag name="KSO_WM_BEAUTIFY_FLAG" val="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7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8"/>
  <p:tag name="KSO_WM_BEAUTIFY_FLAG" val="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0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1"/>
  <p:tag name="KSO_WM_BEAUTIFY_FLAG" val="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3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4"/>
  <p:tag name="KSO_WM_BEAUTIFY_FLAG" val="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7"/>
  <p:tag name="KSO_WM_BEAUTIFY_FLAG" val="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8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71"/>
  <p:tag name="KSO_WM_BEAUTIFY_FLAG" val="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72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7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8"/>
  <p:tag name="KSO_WM_BEAUTIFY_FLAG" val="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7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8"/>
  <p:tag name="KSO_WM_BEAUTIFY_FLAG" val="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78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79"/>
  <p:tag name="KSO_WM_BEAUTIFY_FLAG" val="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1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2"/>
  <p:tag name="KSO_WM_BEAUTIFY_FLAG" val="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1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2"/>
  <p:tag name="KSO_WM_BEAUTIFY_FLAG" val="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2"/>
  <p:tag name="KSO_WM_BEAUTIFY_FLAG" val="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1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2"/>
  <p:tag name="KSO_WM_BEAUTIFY_FLAG" val="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99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93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94"/>
  <p:tag name="KSO_WM_BEAUTIFY_FLAG" val="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93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94"/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17803</Words>
  <Application>Microsoft Office PowerPoint</Application>
  <PresentationFormat>宽屏</PresentationFormat>
  <Paragraphs>511</Paragraphs>
  <Slides>59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59</vt:i4>
      </vt:variant>
    </vt:vector>
  </HeadingPairs>
  <TitlesOfParts>
    <vt:vector size="69" baseType="lpstr">
      <vt:lpstr>方正粗黑宋简体</vt:lpstr>
      <vt:lpstr>方正小标宋简体</vt:lpstr>
      <vt:lpstr>黑体</vt:lpstr>
      <vt:lpstr>华文隶书</vt:lpstr>
      <vt:lpstr>宋体</vt:lpstr>
      <vt:lpstr>微软雅黑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个人用户</cp:lastModifiedBy>
  <cp:revision>2</cp:revision>
  <cp:lastPrinted>2025-05-23T17:29:00Z</cp:lastPrinted>
  <dcterms:created xsi:type="dcterms:W3CDTF">2025-05-23T17:29:00Z</dcterms:created>
  <dcterms:modified xsi:type="dcterms:W3CDTF">2025-06-11T10:44:59Z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