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wmf" ContentType="image/x-wmf"/>
  <Default Extension="png" ContentType="image/png"/>
  <Default Extension="jpeg" ContentType="image/jpe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503" r:id="rId3"/>
    <p:sldId id="504" r:id="rId4"/>
    <p:sldId id="505" r:id="rId5"/>
    <p:sldId id="506" r:id="rId6"/>
    <p:sldId id="507" r:id="rId7"/>
    <p:sldId id="508" r:id="rId8"/>
    <p:sldId id="509" r:id="rId9"/>
    <p:sldId id="510" r:id="rId10"/>
    <p:sldId id="511" r:id="rId11"/>
    <p:sldId id="512" r:id="rId12"/>
    <p:sldId id="513" r:id="rId13"/>
    <p:sldId id="514" r:id="rId14"/>
    <p:sldId id="515" r:id="rId15"/>
    <p:sldId id="516" r:id="rId16"/>
    <p:sldId id="517" r:id="rId17"/>
    <p:sldId id="518" r:id="rId18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80"/>
    <a:srgbClr val="CC0066"/>
    <a:srgbClr val="FFFF00"/>
    <a:srgbClr val="FB7884"/>
    <a:srgbClr val="FF7A74"/>
    <a:srgbClr val="F979C8"/>
    <a:srgbClr val="F808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8" d="100"/>
          <a:sy n="68" d="100"/>
        </p:scale>
        <p:origin x="-1428" y="-96"/>
      </p:cViewPr>
      <p:guideLst>
        <p:guide orient="horz" pos="241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9" Type="http://schemas.openxmlformats.org/officeDocument/2006/relationships/image" Target="../media/image15.wmf"/><Relationship Id="rId8" Type="http://schemas.openxmlformats.org/officeDocument/2006/relationships/image" Target="../media/image14.wmf"/><Relationship Id="rId7" Type="http://schemas.openxmlformats.org/officeDocument/2006/relationships/image" Target="../media/image13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5" Type="http://schemas.openxmlformats.org/officeDocument/2006/relationships/image" Target="../media/image21.wmf"/><Relationship Id="rId14" Type="http://schemas.openxmlformats.org/officeDocument/2006/relationships/image" Target="../media/image20.wmf"/><Relationship Id="rId13" Type="http://schemas.openxmlformats.org/officeDocument/2006/relationships/image" Target="../media/image19.wmf"/><Relationship Id="rId12" Type="http://schemas.openxmlformats.org/officeDocument/2006/relationships/image" Target="../media/image18.wmf"/><Relationship Id="rId11" Type="http://schemas.openxmlformats.org/officeDocument/2006/relationships/image" Target="../media/image17.wmf"/><Relationship Id="rId10" Type="http://schemas.openxmlformats.org/officeDocument/2006/relationships/image" Target="../media/image1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4.vml.rels><?xml version="1.0" encoding="UTF-8" standalone="yes"?>
<Relationships xmlns="http://schemas.openxmlformats.org/package/2006/relationships"><Relationship Id="rId9" Type="http://schemas.openxmlformats.org/officeDocument/2006/relationships/image" Target="../media/image31.wmf"/><Relationship Id="rId8" Type="http://schemas.openxmlformats.org/officeDocument/2006/relationships/image" Target="../media/image30.wmf"/><Relationship Id="rId7" Type="http://schemas.openxmlformats.org/officeDocument/2006/relationships/image" Target="../media/image29.wmf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0" Type="http://schemas.openxmlformats.org/officeDocument/2006/relationships/image" Target="../media/image32.wmf"/><Relationship Id="rId1" Type="http://schemas.openxmlformats.org/officeDocument/2006/relationships/image" Target="../media/image2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drawings/_rels/vmlDrawing7.vml.rels><?xml version="1.0" encoding="UTF-8" standalone="yes"?>
<Relationships xmlns="http://schemas.openxmlformats.org/package/2006/relationships"><Relationship Id="rId4" Type="http://schemas.openxmlformats.org/officeDocument/2006/relationships/image" Target="../media/image45.wmf"/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8.vml.rels><?xml version="1.0" encoding="UTF-8" standalone="yes"?>
<Relationships xmlns="http://schemas.openxmlformats.org/package/2006/relationships"><Relationship Id="rId4" Type="http://schemas.openxmlformats.org/officeDocument/2006/relationships/image" Target="../media/image49.wmf"/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9.vml.rels><?xml version="1.0" encoding="UTF-8" standalone="yes"?>
<Relationships xmlns="http://schemas.openxmlformats.org/package/2006/relationships"><Relationship Id="rId7" Type="http://schemas.openxmlformats.org/officeDocument/2006/relationships/image" Target="../media/image58.wmf"/><Relationship Id="rId6" Type="http://schemas.openxmlformats.org/officeDocument/2006/relationships/image" Target="../media/image57.wmf"/><Relationship Id="rId5" Type="http://schemas.openxmlformats.org/officeDocument/2006/relationships/image" Target="../media/image56.wmf"/><Relationship Id="rId4" Type="http://schemas.openxmlformats.org/officeDocument/2006/relationships/image" Target="../media/image53.wmf"/><Relationship Id="rId3" Type="http://schemas.openxmlformats.org/officeDocument/2006/relationships/image" Target="../media/image52.wmf"/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8434" name="Rectangle 2"/>
          <p:cNvSpPr>
            <a:spLocks noGrp="1"/>
          </p:cNvSpPr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538163" y="4387850"/>
            <a:ext cx="5780088" cy="3952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4.wmf"/><Relationship Id="rId4" Type="http://schemas.openxmlformats.org/officeDocument/2006/relationships/image" Target="../media/image3.wmf"/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image" Target="../media/image9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8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7.png"/><Relationship Id="rId34" Type="http://schemas.openxmlformats.org/officeDocument/2006/relationships/vmlDrawing" Target="../drawings/vmlDrawing2.vml"/><Relationship Id="rId33" Type="http://schemas.openxmlformats.org/officeDocument/2006/relationships/slideLayout" Target="../slideLayouts/slideLayout7.xml"/><Relationship Id="rId32" Type="http://schemas.openxmlformats.org/officeDocument/2006/relationships/image" Target="../media/image21.wmf"/><Relationship Id="rId31" Type="http://schemas.openxmlformats.org/officeDocument/2006/relationships/oleObject" Target="../embeddings/oleObject16.bin"/><Relationship Id="rId30" Type="http://schemas.openxmlformats.org/officeDocument/2006/relationships/image" Target="../media/image20.wmf"/><Relationship Id="rId3" Type="http://schemas.openxmlformats.org/officeDocument/2006/relationships/image" Target="../media/image6.jpeg"/><Relationship Id="rId29" Type="http://schemas.openxmlformats.org/officeDocument/2006/relationships/oleObject" Target="../embeddings/oleObject15.bin"/><Relationship Id="rId28" Type="http://schemas.openxmlformats.org/officeDocument/2006/relationships/image" Target="../media/image19.wmf"/><Relationship Id="rId27" Type="http://schemas.openxmlformats.org/officeDocument/2006/relationships/oleObject" Target="../embeddings/oleObject14.bin"/><Relationship Id="rId26" Type="http://schemas.openxmlformats.org/officeDocument/2006/relationships/image" Target="../media/image18.wmf"/><Relationship Id="rId25" Type="http://schemas.openxmlformats.org/officeDocument/2006/relationships/oleObject" Target="../embeddings/oleObject13.bin"/><Relationship Id="rId24" Type="http://schemas.openxmlformats.org/officeDocument/2006/relationships/image" Target="../media/image17.wmf"/><Relationship Id="rId23" Type="http://schemas.openxmlformats.org/officeDocument/2006/relationships/oleObject" Target="../embeddings/oleObject12.bin"/><Relationship Id="rId22" Type="http://schemas.openxmlformats.org/officeDocument/2006/relationships/image" Target="../media/image16.wmf"/><Relationship Id="rId21" Type="http://schemas.openxmlformats.org/officeDocument/2006/relationships/oleObject" Target="../embeddings/oleObject11.bin"/><Relationship Id="rId20" Type="http://schemas.openxmlformats.org/officeDocument/2006/relationships/image" Target="../media/image15.wmf"/><Relationship Id="rId2" Type="http://schemas.openxmlformats.org/officeDocument/2006/relationships/image" Target="../media/image5.wmf"/><Relationship Id="rId19" Type="http://schemas.openxmlformats.org/officeDocument/2006/relationships/oleObject" Target="../embeddings/oleObject10.bin"/><Relationship Id="rId18" Type="http://schemas.openxmlformats.org/officeDocument/2006/relationships/image" Target="../media/image14.wmf"/><Relationship Id="rId17" Type="http://schemas.openxmlformats.org/officeDocument/2006/relationships/oleObject" Target="../embeddings/oleObject9.bin"/><Relationship Id="rId16" Type="http://schemas.openxmlformats.org/officeDocument/2006/relationships/image" Target="../media/image13.wmf"/><Relationship Id="rId15" Type="http://schemas.openxmlformats.org/officeDocument/2006/relationships/oleObject" Target="../embeddings/oleObject8.bin"/><Relationship Id="rId14" Type="http://schemas.openxmlformats.org/officeDocument/2006/relationships/image" Target="../media/image12.wmf"/><Relationship Id="rId13" Type="http://schemas.openxmlformats.org/officeDocument/2006/relationships/oleObject" Target="../embeddings/oleObject7.bin"/><Relationship Id="rId12" Type="http://schemas.openxmlformats.org/officeDocument/2006/relationships/image" Target="../media/image11.wmf"/><Relationship Id="rId11" Type="http://schemas.openxmlformats.org/officeDocument/2006/relationships/oleObject" Target="../embeddings/oleObject6.bin"/><Relationship Id="rId10" Type="http://schemas.openxmlformats.org/officeDocument/2006/relationships/image" Target="../media/image10.wmf"/><Relationship Id="rId1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wmf"/><Relationship Id="rId1" Type="http://schemas.openxmlformats.org/officeDocument/2006/relationships/oleObject" Target="../embeddings/oleObject17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2.bin"/><Relationship Id="rId8" Type="http://schemas.openxmlformats.org/officeDocument/2006/relationships/image" Target="../media/image26.wmf"/><Relationship Id="rId7" Type="http://schemas.openxmlformats.org/officeDocument/2006/relationships/oleObject" Target="../embeddings/oleObject21.bin"/><Relationship Id="rId6" Type="http://schemas.openxmlformats.org/officeDocument/2006/relationships/image" Target="../media/image25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24.wmf"/><Relationship Id="rId3" Type="http://schemas.openxmlformats.org/officeDocument/2006/relationships/oleObject" Target="../embeddings/oleObject19.bin"/><Relationship Id="rId22" Type="http://schemas.openxmlformats.org/officeDocument/2006/relationships/vmlDrawing" Target="../drawings/vmlDrawing4.vml"/><Relationship Id="rId21" Type="http://schemas.openxmlformats.org/officeDocument/2006/relationships/slideLayout" Target="../slideLayouts/slideLayout7.xml"/><Relationship Id="rId20" Type="http://schemas.openxmlformats.org/officeDocument/2006/relationships/image" Target="../media/image32.wmf"/><Relationship Id="rId2" Type="http://schemas.openxmlformats.org/officeDocument/2006/relationships/image" Target="../media/image23.wmf"/><Relationship Id="rId19" Type="http://schemas.openxmlformats.org/officeDocument/2006/relationships/oleObject" Target="../embeddings/oleObject27.bin"/><Relationship Id="rId18" Type="http://schemas.openxmlformats.org/officeDocument/2006/relationships/image" Target="../media/image31.wmf"/><Relationship Id="rId17" Type="http://schemas.openxmlformats.org/officeDocument/2006/relationships/oleObject" Target="../embeddings/oleObject26.bin"/><Relationship Id="rId16" Type="http://schemas.openxmlformats.org/officeDocument/2006/relationships/image" Target="../media/image30.wmf"/><Relationship Id="rId15" Type="http://schemas.openxmlformats.org/officeDocument/2006/relationships/oleObject" Target="../embeddings/oleObject25.bin"/><Relationship Id="rId14" Type="http://schemas.openxmlformats.org/officeDocument/2006/relationships/image" Target="../media/image29.wmf"/><Relationship Id="rId13" Type="http://schemas.openxmlformats.org/officeDocument/2006/relationships/oleObject" Target="../embeddings/oleObject24.bin"/><Relationship Id="rId12" Type="http://schemas.openxmlformats.org/officeDocument/2006/relationships/image" Target="../media/image28.wmf"/><Relationship Id="rId11" Type="http://schemas.openxmlformats.org/officeDocument/2006/relationships/oleObject" Target="../embeddings/oleObject23.bin"/><Relationship Id="rId10" Type="http://schemas.openxmlformats.org/officeDocument/2006/relationships/image" Target="../media/image27.wmf"/><Relationship Id="rId1" Type="http://schemas.openxmlformats.org/officeDocument/2006/relationships/oleObject" Target="../embeddings/oleObject18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39.wmf"/><Relationship Id="rId7" Type="http://schemas.openxmlformats.org/officeDocument/2006/relationships/image" Target="../media/image38.wmf"/><Relationship Id="rId6" Type="http://schemas.openxmlformats.org/officeDocument/2006/relationships/image" Target="../media/image37.wmf"/><Relationship Id="rId5" Type="http://schemas.openxmlformats.org/officeDocument/2006/relationships/image" Target="../media/image36.wmf"/><Relationship Id="rId4" Type="http://schemas.openxmlformats.org/officeDocument/2006/relationships/oleObject" Target="../embeddings/oleObject28.bin"/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0" Type="http://schemas.openxmlformats.org/officeDocument/2006/relationships/vmlDrawing" Target="../drawings/vmlDrawing5.vml"/><Relationship Id="rId1" Type="http://schemas.openxmlformats.org/officeDocument/2006/relationships/image" Target="../media/image33.wmf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6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1.wmf"/><Relationship Id="rId2" Type="http://schemas.openxmlformats.org/officeDocument/2006/relationships/oleObject" Target="../embeddings/oleObject29.bin"/><Relationship Id="rId1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45.wmf"/><Relationship Id="rId7" Type="http://schemas.openxmlformats.org/officeDocument/2006/relationships/oleObject" Target="../embeddings/oleObject33.bin"/><Relationship Id="rId6" Type="http://schemas.openxmlformats.org/officeDocument/2006/relationships/image" Target="../media/image44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43.wmf"/><Relationship Id="rId3" Type="http://schemas.openxmlformats.org/officeDocument/2006/relationships/oleObject" Target="../embeddings/oleObject31.bin"/><Relationship Id="rId2" Type="http://schemas.openxmlformats.org/officeDocument/2006/relationships/image" Target="../media/image42.wmf"/><Relationship Id="rId10" Type="http://schemas.openxmlformats.org/officeDocument/2006/relationships/vmlDrawing" Target="../drawings/vmlDrawing7.vml"/><Relationship Id="rId1" Type="http://schemas.openxmlformats.org/officeDocument/2006/relationships/oleObject" Target="../embeddings/oleObject30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9.wmf"/><Relationship Id="rId7" Type="http://schemas.openxmlformats.org/officeDocument/2006/relationships/oleObject" Target="../embeddings/oleObject37.bin"/><Relationship Id="rId6" Type="http://schemas.openxmlformats.org/officeDocument/2006/relationships/image" Target="../media/image48.w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47.wmf"/><Relationship Id="rId3" Type="http://schemas.openxmlformats.org/officeDocument/2006/relationships/oleObject" Target="../embeddings/oleObject35.bin"/><Relationship Id="rId2" Type="http://schemas.openxmlformats.org/officeDocument/2006/relationships/image" Target="../media/image46.wmf"/><Relationship Id="rId10" Type="http://schemas.openxmlformats.org/officeDocument/2006/relationships/vmlDrawing" Target="../drawings/vmlDrawing8.vml"/><Relationship Id="rId1" Type="http://schemas.openxmlformats.org/officeDocument/2006/relationships/oleObject" Target="../embeddings/oleObject34.bin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54.wmf"/><Relationship Id="rId8" Type="http://schemas.openxmlformats.org/officeDocument/2006/relationships/image" Target="../media/image53.wmf"/><Relationship Id="rId7" Type="http://schemas.openxmlformats.org/officeDocument/2006/relationships/oleObject" Target="../embeddings/oleObject41.bin"/><Relationship Id="rId6" Type="http://schemas.openxmlformats.org/officeDocument/2006/relationships/image" Target="../media/image52.w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51.wmf"/><Relationship Id="rId3" Type="http://schemas.openxmlformats.org/officeDocument/2006/relationships/oleObject" Target="../embeddings/oleObject39.bin"/><Relationship Id="rId2" Type="http://schemas.openxmlformats.org/officeDocument/2006/relationships/image" Target="../media/image50.wmf"/><Relationship Id="rId19" Type="http://schemas.openxmlformats.org/officeDocument/2006/relationships/vmlDrawing" Target="../drawings/vmlDrawing9.vml"/><Relationship Id="rId18" Type="http://schemas.openxmlformats.org/officeDocument/2006/relationships/slideLayout" Target="../slideLayouts/slideLayout7.xml"/><Relationship Id="rId17" Type="http://schemas.openxmlformats.org/officeDocument/2006/relationships/image" Target="../media/image59.wmf"/><Relationship Id="rId16" Type="http://schemas.openxmlformats.org/officeDocument/2006/relationships/image" Target="../media/image58.wmf"/><Relationship Id="rId15" Type="http://schemas.openxmlformats.org/officeDocument/2006/relationships/oleObject" Target="../embeddings/oleObject44.bin"/><Relationship Id="rId14" Type="http://schemas.openxmlformats.org/officeDocument/2006/relationships/image" Target="../media/image57.wmf"/><Relationship Id="rId13" Type="http://schemas.openxmlformats.org/officeDocument/2006/relationships/oleObject" Target="../embeddings/oleObject43.bin"/><Relationship Id="rId12" Type="http://schemas.openxmlformats.org/officeDocument/2006/relationships/image" Target="../media/image56.wmf"/><Relationship Id="rId11" Type="http://schemas.openxmlformats.org/officeDocument/2006/relationships/oleObject" Target="../embeddings/oleObject42.bin"/><Relationship Id="rId10" Type="http://schemas.openxmlformats.org/officeDocument/2006/relationships/image" Target="../media/image55.wmf"/><Relationship Id="rId1" Type="http://schemas.openxmlformats.org/officeDocument/2006/relationships/oleObject" Target="../embeddings/oleObject38.bin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2.wmf"/><Relationship Id="rId2" Type="http://schemas.openxmlformats.org/officeDocument/2006/relationships/image" Target="../media/image61.GIF"/><Relationship Id="rId1" Type="http://schemas.openxmlformats.org/officeDocument/2006/relationships/image" Target="../media/image60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Rectangle 5"/>
          <p:cNvSpPr/>
          <p:nvPr/>
        </p:nvSpPr>
        <p:spPr>
          <a:xfrm>
            <a:off x="3203575" y="2498725"/>
            <a:ext cx="31178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4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6.1</a:t>
            </a:r>
            <a:r>
              <a:rPr lang="zh-CN" altLang="en-US" sz="4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平方根</a:t>
            </a:r>
            <a:endParaRPr lang="zh-CN" altLang="en-US" sz="4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Text Box 4"/>
          <p:cNvSpPr txBox="1"/>
          <p:nvPr/>
        </p:nvSpPr>
        <p:spPr>
          <a:xfrm>
            <a:off x="1735138" y="1347788"/>
            <a:ext cx="6437312" cy="1014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6000" dirty="0">
                <a:solidFill>
                  <a:srgbClr val="07070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第六章    实  数</a:t>
            </a:r>
            <a:endParaRPr lang="en-US" altLang="zh-CN" sz="6000" dirty="0">
              <a:solidFill>
                <a:srgbClr val="07070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052" name="文本框 1059"/>
          <p:cNvSpPr txBox="1"/>
          <p:nvPr/>
        </p:nvSpPr>
        <p:spPr>
          <a:xfrm>
            <a:off x="2725738" y="3381375"/>
            <a:ext cx="3536950" cy="6842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3600" dirty="0">
                <a:latin typeface="方正黑体_GBK"/>
                <a:ea typeface="方正黑体_GBK"/>
              </a:rPr>
              <a:t>第</a:t>
            </a:r>
            <a:r>
              <a:rPr lang="en-US" altLang="zh-CN" sz="3600" dirty="0">
                <a:latin typeface="Times New Roman" panose="02020603050405020304" pitchFamily="18" charset="0"/>
                <a:ea typeface="方正黑体_GBK"/>
              </a:rPr>
              <a:t>3</a:t>
            </a:r>
            <a:r>
              <a:rPr lang="zh-CN" altLang="en-US" sz="3600" dirty="0">
                <a:latin typeface="方正黑体_GBK"/>
                <a:ea typeface="方正黑体_GBK"/>
              </a:rPr>
              <a:t>课时   平方根</a:t>
            </a:r>
            <a:endParaRPr lang="en-US" altLang="zh-CN" sz="3600" dirty="0">
              <a:latin typeface="方正黑体_GBK"/>
              <a:ea typeface="方正黑体_GBK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958850" y="1943100"/>
            <a:ext cx="7620000" cy="24161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200025">
              <a:lnSpc>
                <a:spcPct val="18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掌握平方根的概念，并理解开方与开平方的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200025">
              <a:lnSpc>
                <a:spcPct val="18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关系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;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（重点）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indent="200025">
              <a:lnSpc>
                <a:spcPct val="18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会求非负数的平方根．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（难点）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5" name="MH_SubTitle_4"/>
          <p:cNvSpPr txBox="1"/>
          <p:nvPr/>
        </p:nvSpPr>
        <p:spPr>
          <a:xfrm>
            <a:off x="3397250" y="1239838"/>
            <a:ext cx="1839913" cy="633412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 anchor="ctr"/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32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13" name="矩形 16"/>
          <p:cNvSpPr/>
          <p:nvPr/>
        </p:nvSpPr>
        <p:spPr>
          <a:xfrm>
            <a:off x="682625" y="1250950"/>
            <a:ext cx="458946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什么叫做算术平方根？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Group 18"/>
          <p:cNvGrpSpPr/>
          <p:nvPr/>
        </p:nvGrpSpPr>
        <p:grpSpPr>
          <a:xfrm>
            <a:off x="682625" y="1692275"/>
            <a:ext cx="7561263" cy="1539875"/>
            <a:chOff x="-150" y="-1525"/>
            <a:chExt cx="11906" cy="2424"/>
          </a:xfrm>
        </p:grpSpPr>
        <p:sp>
          <p:nvSpPr>
            <p:cNvPr id="4115" name="Text Box 3"/>
            <p:cNvSpPr txBox="1"/>
            <p:nvPr/>
          </p:nvSpPr>
          <p:spPr>
            <a:xfrm>
              <a:off x="-150" y="-1525"/>
              <a:ext cx="11906" cy="242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lnSpc>
                  <a:spcPts val="3800"/>
                </a:lnSpc>
              </a:pPr>
              <a:r>
                <a:rPr lang="zh-CN" altLang="en-US" sz="28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2.</a:t>
              </a: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判断下列各数有没有算术平方根，如果有请 </a:t>
              </a:r>
              <a:endPara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eaLnBrk="0" hangingPunct="0">
                <a:lnSpc>
                  <a:spcPts val="3800"/>
                </a:lnSpc>
              </a:pP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 求出它们的算术平方根</a:t>
              </a:r>
              <a:r>
                <a:rPr lang="en-US" altLang="zh-CN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endPara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eaLnBrk="0" hangingPunct="0">
                <a:lnSpc>
                  <a:spcPts val="3800"/>
                </a:lnSpc>
              </a:pPr>
              <a:r>
                <a:rPr lang="zh-CN" altLang="en-US" sz="2400" dirty="0"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r>
                <a:rPr lang="zh-CN" altLang="en-US" sz="2800" dirty="0">
                  <a:latin typeface="Times New Roman" panose="02020603050405020304" pitchFamily="18" charset="0"/>
                </a:rPr>
                <a:t>100；1；      ;   0;  －0.0025;  (</a:t>
              </a: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-</a:t>
              </a:r>
              <a:r>
                <a:rPr lang="zh-CN" altLang="en-US" sz="2800" dirty="0">
                  <a:latin typeface="Times New Roman" panose="02020603050405020304" pitchFamily="18" charset="0"/>
                </a:rPr>
                <a:t>3)</a:t>
              </a:r>
              <a:r>
                <a:rPr lang="zh-CN" altLang="en-US" sz="2800" baseline="30000" dirty="0">
                  <a:latin typeface="Times New Roman" panose="02020603050405020304" pitchFamily="18" charset="0"/>
                </a:rPr>
                <a:t>2  </a:t>
              </a:r>
              <a:r>
                <a:rPr lang="zh-CN" altLang="en-US" sz="2800" dirty="0">
                  <a:latin typeface="Times New Roman" panose="02020603050405020304" pitchFamily="18" charset="0"/>
                </a:rPr>
                <a:t>; －25；</a:t>
              </a:r>
              <a:r>
                <a:rPr lang="zh-CN" altLang="en-US" sz="2800" b="1" dirty="0">
                  <a:latin typeface="Times New Roman" panose="02020603050405020304" pitchFamily="18" charset="0"/>
                </a:rPr>
                <a:t> </a:t>
              </a:r>
              <a:endParaRPr lang="zh-CN" altLang="en-US" sz="2800" b="1" baseline="300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graphicFrame>
          <p:nvGraphicFramePr>
            <p:cNvPr id="4116" name="Object 20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2412" y="63"/>
            <a:ext cx="566" cy="8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267335" imgH="394970" progId="Equation.DSMT4">
                    <p:embed/>
                  </p:oleObj>
                </mc:Choice>
                <mc:Fallback>
                  <p:oleObj name="" r:id="rId1" imgW="267335" imgH="394970" progId="Equation.DSMT4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412" y="63"/>
                          <a:ext cx="566" cy="83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100" name="矩形 1041"/>
          <p:cNvSpPr>
            <a:spLocks noTextEdit="1"/>
          </p:cNvSpPr>
          <p:nvPr/>
        </p:nvSpPr>
        <p:spPr>
          <a:xfrm>
            <a:off x="187325" y="674688"/>
            <a:ext cx="37433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问题发现   感受新知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5139" name="Text Box 3"/>
          <p:cNvSpPr txBox="1"/>
          <p:nvPr/>
        </p:nvSpPr>
        <p:spPr>
          <a:xfrm>
            <a:off x="533400" y="3748088"/>
            <a:ext cx="67833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sym typeface="Wingdings" panose="05000000000000000000" pitchFamily="2" charset="2"/>
              </a:rPr>
              <a:t>（</a:t>
            </a:r>
            <a:r>
              <a:rPr lang="en-US" altLang="zh-CN" sz="2400" b="1" dirty="0">
                <a:latin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sym typeface="Wingdings" panose="05000000000000000000" pitchFamily="2" charset="2"/>
              </a:rPr>
              <a:t>）</a:t>
            </a:r>
            <a:r>
              <a:rPr lang="zh-CN" altLang="en-US" sz="2400" b="1" dirty="0">
                <a:latin typeface="Times New Roman" panose="02020603050405020304" pitchFamily="18" charset="0"/>
              </a:rPr>
              <a:t>3</a:t>
            </a:r>
            <a:r>
              <a:rPr lang="zh-CN" altLang="en-US" sz="2400" b="1" baseline="30000" dirty="0">
                <a:latin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</a:rPr>
              <a:t>=</a:t>
            </a:r>
            <a:r>
              <a:rPr lang="zh-CN" altLang="en-US" sz="2400" b="1" u="sng" dirty="0">
                <a:latin typeface="Times New Roman" panose="02020603050405020304" pitchFamily="18" charset="0"/>
              </a:rPr>
              <a:t>         </a:t>
            </a:r>
            <a:r>
              <a:rPr lang="zh-CN" altLang="en-US" sz="2400" b="1" dirty="0">
                <a:latin typeface="Times New Roman" panose="02020603050405020304" pitchFamily="18" charset="0"/>
              </a:rPr>
              <a:t>，（－3）</a:t>
            </a:r>
            <a:r>
              <a:rPr lang="zh-CN" altLang="en-US" sz="2400" b="1" baseline="30000" dirty="0">
                <a:latin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</a:rPr>
              <a:t>=</a:t>
            </a:r>
            <a:r>
              <a:rPr lang="zh-CN" altLang="en-US" sz="2400" b="1" u="sng" dirty="0">
                <a:latin typeface="Times New Roman" panose="02020603050405020304" pitchFamily="18" charset="0"/>
              </a:rPr>
              <a:t>          </a:t>
            </a:r>
            <a:r>
              <a:rPr lang="zh-CN" altLang="en-US" sz="2400" b="1" dirty="0">
                <a:latin typeface="Times New Roman" panose="02020603050405020304" pitchFamily="18" charset="0"/>
              </a:rPr>
              <a:t>；</a:t>
            </a: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141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38" y="4395788"/>
            <a:ext cx="990600" cy="9636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42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8138" y="4324350"/>
            <a:ext cx="1198562" cy="963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43" name="Text Box 7"/>
          <p:cNvSpPr txBox="1"/>
          <p:nvPr/>
        </p:nvSpPr>
        <p:spPr>
          <a:xfrm>
            <a:off x="547688" y="5497513"/>
            <a:ext cx="64277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（</a:t>
            </a:r>
            <a:r>
              <a:rPr lang="en-US" altLang="zh-CN" sz="2400" b="1" dirty="0">
                <a:latin typeface="Times New Roman" panose="02020603050405020304" pitchFamily="18" charset="0"/>
              </a:rPr>
              <a:t>3</a:t>
            </a:r>
            <a:r>
              <a:rPr lang="zh-CN" altLang="en-US" sz="2400" b="1" dirty="0">
                <a:latin typeface="Times New Roman" panose="02020603050405020304" pitchFamily="18" charset="0"/>
              </a:rPr>
              <a:t>）0.8</a:t>
            </a:r>
            <a:r>
              <a:rPr lang="zh-CN" altLang="en-US" sz="2400" b="1" baseline="30000" dirty="0">
                <a:latin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</a:rPr>
              <a:t>=</a:t>
            </a:r>
            <a:r>
              <a:rPr lang="zh-CN" altLang="en-US" sz="2400" b="1" u="sng" dirty="0">
                <a:latin typeface="Times New Roman" panose="02020603050405020304" pitchFamily="18" charset="0"/>
              </a:rPr>
              <a:t>          </a:t>
            </a:r>
            <a:r>
              <a:rPr lang="zh-CN" altLang="en-US" sz="2400" b="1" dirty="0">
                <a:latin typeface="Times New Roman" panose="02020603050405020304" pitchFamily="18" charset="0"/>
              </a:rPr>
              <a:t>，（－0.8）</a:t>
            </a:r>
            <a:r>
              <a:rPr lang="zh-CN" altLang="en-US" sz="2400" b="1" baseline="30000" dirty="0">
                <a:latin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</a:rPr>
              <a:t>=</a:t>
            </a:r>
            <a:r>
              <a:rPr lang="zh-CN" altLang="en-US" sz="2400" b="1" u="sng" dirty="0">
                <a:latin typeface="Times New Roman" panose="02020603050405020304" pitchFamily="18" charset="0"/>
              </a:rPr>
              <a:t>             </a:t>
            </a:r>
            <a:r>
              <a:rPr lang="en-US" altLang="zh-CN" sz="2400" b="1" dirty="0">
                <a:latin typeface="Times New Roman" panose="02020603050405020304" pitchFamily="18" charset="0"/>
              </a:rPr>
              <a:t>.</a:t>
            </a:r>
            <a:endParaRPr lang="en-US" altLang="zh-CN" sz="2400" b="1" u="sng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144" name="Text Box 11"/>
          <p:cNvSpPr txBox="1"/>
          <p:nvPr/>
        </p:nvSpPr>
        <p:spPr>
          <a:xfrm>
            <a:off x="4411663" y="3748088"/>
            <a:ext cx="6699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9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145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5213" y="4324350"/>
            <a:ext cx="371475" cy="9588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46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1025" y="4252913"/>
            <a:ext cx="371475" cy="958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47" name="Text Box 14"/>
          <p:cNvSpPr txBox="1"/>
          <p:nvPr/>
        </p:nvSpPr>
        <p:spPr>
          <a:xfrm>
            <a:off x="2060575" y="5359400"/>
            <a:ext cx="106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0.64</a:t>
            </a:r>
            <a:endParaRPr lang="zh-CN" altLang="en-US" sz="2400" b="1" dirty="0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48" name="Text Box 15"/>
          <p:cNvSpPr txBox="1"/>
          <p:nvPr/>
        </p:nvSpPr>
        <p:spPr>
          <a:xfrm>
            <a:off x="4724400" y="5497513"/>
            <a:ext cx="106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CC0000"/>
                </a:solidFill>
                <a:latin typeface="Arial" panose="020B0604020202020204" pitchFamily="34" charset="0"/>
              </a:rPr>
              <a:t>0.64</a:t>
            </a:r>
            <a:endParaRPr lang="zh-CN" altLang="en-US" sz="2400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sp>
        <p:nvSpPr>
          <p:cNvPr id="5149" name="矩形 14"/>
          <p:cNvSpPr/>
          <p:nvPr/>
        </p:nvSpPr>
        <p:spPr>
          <a:xfrm>
            <a:off x="547688" y="3241675"/>
            <a:ext cx="151288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填空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50" name="Text Box 10"/>
          <p:cNvSpPr txBox="1"/>
          <p:nvPr/>
        </p:nvSpPr>
        <p:spPr>
          <a:xfrm>
            <a:off x="1987550" y="3748088"/>
            <a:ext cx="990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9</a:t>
            </a:r>
            <a:endParaRPr lang="zh-CN" altLang="en-US" sz="2400" b="1" dirty="0">
              <a:solidFill>
                <a:srgbClr val="CC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12" name="文本框 1"/>
          <p:cNvSpPr txBox="1"/>
          <p:nvPr/>
        </p:nvSpPr>
        <p:spPr>
          <a:xfrm>
            <a:off x="1536700" y="4914900"/>
            <a:ext cx="144145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latin typeface="Times New Roman" panose="02020603050405020304" pitchFamily="18" charset="0"/>
              </a:rPr>
              <a:t>         </a:t>
            </a:r>
            <a:r>
              <a:rPr lang="zh-CN" altLang="en-US" b="1" u="sng" dirty="0">
                <a:latin typeface="Times New Roman" panose="02020603050405020304" pitchFamily="18" charset="0"/>
              </a:rPr>
              <a:t>            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851400" y="4914900"/>
            <a:ext cx="1439863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b="1" dirty="0">
                <a:latin typeface="Times New Roman" panose="02020603050405020304" pitchFamily="18" charset="0"/>
              </a:rPr>
              <a:t>         </a:t>
            </a:r>
            <a:r>
              <a:rPr lang="zh-CN" altLang="en-US" b="1" u="sng" dirty="0">
                <a:latin typeface="Times New Roman" panose="02020603050405020304" pitchFamily="18" charset="0"/>
              </a:rPr>
              <a:t>            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线形标注 2(带边框和强调线) 5"/>
          <p:cNvSpPr/>
          <p:nvPr/>
        </p:nvSpPr>
        <p:spPr>
          <a:xfrm>
            <a:off x="6355715" y="3747770"/>
            <a:ext cx="2700020" cy="2504440"/>
          </a:xfrm>
          <a:prstGeom prst="accent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18887"/>
              <a:gd name="adj6" fmla="val -204712"/>
            </a:avLst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0" u="none" strike="noStrike" kern="1200" cap="none" spc="0" normalizeH="0" baseline="0" noProof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uLnTx/>
                <a:uFillTx/>
                <a:latin typeface="华文行楷" panose="02010800040101010101" charset="-122"/>
                <a:ea typeface="华文行楷" panose="02010800040101010101" charset="-122"/>
                <a:cs typeface="+mn-cs"/>
                <a:sym typeface="+mn-ea"/>
              </a:rPr>
              <a:t>思考：</a:t>
            </a: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00808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uLnTx/>
                <a:uFillTx/>
                <a:latin typeface="华文行楷" panose="02010800040101010101" charset="-122"/>
                <a:ea typeface="华文行楷" panose="02010800040101010101" charset="-122"/>
                <a:cs typeface="+mn-cs"/>
                <a:sym typeface="+mn-ea"/>
              </a:rPr>
              <a:t>反过来，如果已知一个数的平方，怎样求这个数？</a:t>
            </a:r>
            <a:endParaRPr kumimoji="0" lang="zh-CN" altLang="en-US" sz="2800" b="0" i="0" u="none" strike="noStrike" kern="1200" cap="none" spc="0" normalizeH="0" baseline="0" noProof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uLnTx/>
              <a:uFillTx/>
              <a:latin typeface="华文行楷" panose="02010800040101010101" charset="-122"/>
              <a:ea typeface="华文行楷" panose="02010800040101010101" charset="-122"/>
              <a:cs typeface="+mn-cs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3" grpId="0"/>
      <p:bldP spid="5139" grpId="0"/>
      <p:bldP spid="5143" grpId="0"/>
      <p:bldP spid="5144" grpId="0"/>
      <p:bldP spid="5147" grpId="0"/>
      <p:bldP spid="5148" grpId="0"/>
      <p:bldP spid="5149" grpId="0"/>
      <p:bldP spid="51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内容占位符 2"/>
          <p:cNvSpPr>
            <a:spLocks noGrp="1"/>
          </p:cNvSpPr>
          <p:nvPr>
            <p:ph idx="4294967295"/>
          </p:nvPr>
        </p:nvSpPr>
        <p:spPr>
          <a:xfrm>
            <a:off x="114300" y="1266825"/>
            <a:ext cx="8075613" cy="669925"/>
          </a:xfrm>
          <a:ln/>
        </p:spPr>
        <p:txBody>
          <a:bodyPr vert="horz" wrap="square" lIns="91440" tIns="45720" rIns="91440" bIns="45720" anchor="t"/>
          <a:p>
            <a:pPr>
              <a:buNone/>
            </a:pPr>
            <a:r>
              <a:rPr lang="en-US" altLang="zh-CN" sz="2800" dirty="0">
                <a:solidFill>
                  <a:srgbClr val="00808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如果一个数的平方等于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9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，这个数是多少？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4" name="组合 19"/>
          <p:cNvGrpSpPr/>
          <p:nvPr/>
        </p:nvGrpSpPr>
        <p:grpSpPr>
          <a:xfrm>
            <a:off x="-166687" y="2495550"/>
            <a:ext cx="5688012" cy="792163"/>
            <a:chOff x="-1447450" y="-5836903"/>
            <a:chExt cx="8929821" cy="2214578"/>
          </a:xfrm>
        </p:grpSpPr>
        <p:sp>
          <p:nvSpPr>
            <p:cNvPr id="5179" name="云形标注 18"/>
            <p:cNvSpPr/>
            <p:nvPr/>
          </p:nvSpPr>
          <p:spPr>
            <a:xfrm>
              <a:off x="-1233004" y="-5836903"/>
              <a:ext cx="8715375" cy="2214578"/>
            </a:xfrm>
            <a:prstGeom prst="cloudCallout">
              <a:avLst>
                <a:gd name="adj1" fmla="val -14421"/>
                <a:gd name="adj2" fmla="val -73407"/>
              </a:avLst>
            </a:prstGeom>
            <a:solidFill>
              <a:schemeClr val="bg1"/>
            </a:solidFill>
            <a:ln w="25400" cap="flat" cmpd="sng">
              <a:solidFill>
                <a:srgbClr val="00B0F0"/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p>
              <a:pPr algn="ctr"/>
              <a:endParaRPr lang="zh-CN" altLang="en-US" sz="2400" dirty="0">
                <a:solidFill>
                  <a:srgbClr val="FFFFFF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5180" name="TextBox 20"/>
            <p:cNvSpPr txBox="1"/>
            <p:nvPr/>
          </p:nvSpPr>
          <p:spPr>
            <a:xfrm>
              <a:off x="-1447450" y="-5454345"/>
              <a:ext cx="8929688" cy="14485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          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想一想：3和</a:t>
              </a: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-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3有什么特征？</a:t>
              </a:r>
              <a:r>
                <a:rPr lang="zh-CN" altLang="en-US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endPara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33801" name="TextBox 15"/>
          <p:cNvSpPr txBox="1"/>
          <p:nvPr/>
        </p:nvSpPr>
        <p:spPr>
          <a:xfrm>
            <a:off x="468313" y="1520825"/>
            <a:ext cx="6562725" cy="860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6000"/>
              </a:lnSpc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</a:rPr>
              <a:t>由于                  ，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所以这个数是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或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33802" name="对象 33801"/>
          <p:cNvGraphicFramePr>
            <a:graphicFrameLocks noChangeAspect="1"/>
          </p:cNvGraphicFramePr>
          <p:nvPr/>
        </p:nvGraphicFramePr>
        <p:xfrm>
          <a:off x="1604963" y="1785938"/>
          <a:ext cx="1296987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612900" imgH="635000" progId="Equation.DSMT4">
                  <p:embed/>
                </p:oleObj>
              </mc:Choice>
              <mc:Fallback>
                <p:oleObj name="" r:id="rId1" imgW="1612900" imgH="6350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04963" y="1785938"/>
                        <a:ext cx="1296987" cy="511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6" name="矩形 7"/>
          <p:cNvSpPr/>
          <p:nvPr/>
        </p:nvSpPr>
        <p:spPr>
          <a:xfrm>
            <a:off x="825500" y="417513"/>
            <a:ext cx="1671638" cy="762000"/>
          </a:xfrm>
          <a:custGeom>
            <a:avLst/>
            <a:gdLst>
              <a:gd name="txL" fmla="*/ 0 w 2520280"/>
              <a:gd name="txT" fmla="*/ 0 h 1872208"/>
              <a:gd name="txR" fmla="*/ 2520280 w 2520280"/>
              <a:gd name="txB" fmla="*/ 1872208 h 1872208"/>
            </a:gdLst>
            <a:ahLst/>
            <a:cxnLst>
              <a:cxn ang="0">
                <a:pos x="0" y="762000"/>
              </a:cxn>
              <a:cxn ang="0">
                <a:pos x="1671638" y="762000"/>
              </a:cxn>
              <a:cxn ang="0">
                <a:pos x="0" y="762000"/>
              </a:cxn>
              <a:cxn ang="0">
                <a:pos x="0" y="0"/>
              </a:cxn>
              <a:cxn ang="0">
                <a:pos x="608" y="0"/>
              </a:cxn>
              <a:cxn ang="0">
                <a:pos x="0" y="0"/>
              </a:cxn>
            </a:cxnLst>
            <a:rect l="txL" t="txT" r="txR" b="tx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 cmpd="sng">
            <a:solidFill>
              <a:srgbClr val="DDDDDD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127" name="文本框 6151"/>
          <p:cNvSpPr txBox="1"/>
          <p:nvPr/>
        </p:nvSpPr>
        <p:spPr>
          <a:xfrm>
            <a:off x="3287713" y="744538"/>
            <a:ext cx="3382962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平方根的定义及性质</a:t>
            </a:r>
            <a:endParaRPr lang="zh-CN" altLang="en-US" sz="2800" b="1" u="sng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grpSp>
        <p:nvGrpSpPr>
          <p:cNvPr id="5" name="组合 33822"/>
          <p:cNvGrpSpPr/>
          <p:nvPr/>
        </p:nvGrpSpPr>
        <p:grpSpPr>
          <a:xfrm>
            <a:off x="7454900" y="3984625"/>
            <a:ext cx="1493838" cy="2392363"/>
            <a:chOff x="3635" y="2432"/>
            <a:chExt cx="941" cy="1507"/>
          </a:xfrm>
        </p:grpSpPr>
        <p:pic>
          <p:nvPicPr>
            <p:cNvPr id="5177" name="图片 33823" descr="小孩"/>
            <p:cNvPicPr>
              <a:picLocks noChangeAspect="1"/>
            </p:cNvPicPr>
            <p:nvPr/>
          </p:nvPicPr>
          <p:blipFill>
            <a:blip r:embed="rId3"/>
            <a:srcRect l="52596"/>
            <a:stretch>
              <a:fillRect/>
            </a:stretch>
          </p:blipFill>
          <p:spPr>
            <a:xfrm>
              <a:off x="3651" y="2432"/>
              <a:ext cx="925" cy="150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178" name="图片 33824" descr="288921621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35" y="2976"/>
              <a:ext cx="136" cy="31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3826" name="椭圆形标注 33825"/>
          <p:cNvSpPr/>
          <p:nvPr/>
        </p:nvSpPr>
        <p:spPr>
          <a:xfrm>
            <a:off x="5095875" y="2297113"/>
            <a:ext cx="3514725" cy="990600"/>
          </a:xfrm>
          <a:prstGeom prst="wedgeEllipseCallout">
            <a:avLst>
              <a:gd name="adj1" fmla="val 33972"/>
              <a:gd name="adj2" fmla="val 136472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互为相反数，会不会是巧合呢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30" name="矩形 3126"/>
          <p:cNvSpPr>
            <a:spLocks noTextEdit="1"/>
          </p:cNvSpPr>
          <p:nvPr/>
        </p:nvSpPr>
        <p:spPr>
          <a:xfrm>
            <a:off x="179388" y="620713"/>
            <a:ext cx="310832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23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合作探究  获取新知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20481" name="Text Box 4"/>
          <p:cNvSpPr txBox="1"/>
          <p:nvPr/>
        </p:nvSpPr>
        <p:spPr>
          <a:xfrm>
            <a:off x="312738" y="3287713"/>
            <a:ext cx="65944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根据上面的研究过程填表：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34825" name="表格 34824"/>
          <p:cNvGraphicFramePr/>
          <p:nvPr/>
        </p:nvGraphicFramePr>
        <p:xfrm>
          <a:off x="468313" y="3744913"/>
          <a:ext cx="6805613" cy="1520825"/>
        </p:xfrm>
        <a:graphic>
          <a:graphicData uri="http://schemas.openxmlformats.org/drawingml/2006/table">
            <a:tbl>
              <a:tblPr/>
              <a:tblGrid>
                <a:gridCol w="1083360"/>
                <a:gridCol w="1050339"/>
                <a:gridCol w="1114477"/>
                <a:gridCol w="1009062"/>
                <a:gridCol w="1135433"/>
                <a:gridCol w="1412941"/>
              </a:tblGrid>
              <a:tr h="745490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4" marR="9144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4" marR="9144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4" marR="9144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4" marR="9144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4" marR="9144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4" marR="9144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5335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4" marR="9144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4" marR="9144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4" marR="9144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4" marR="9144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4" marR="9144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marL="91444" marR="91444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0505" name="对象 34847"/>
          <p:cNvGraphicFramePr>
            <a:graphicFrameLocks noChangeAspect="1"/>
          </p:cNvGraphicFramePr>
          <p:nvPr/>
        </p:nvGraphicFramePr>
        <p:xfrm>
          <a:off x="825500" y="3787775"/>
          <a:ext cx="509588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179070" imgH="204470" progId="Equation.DSMT4">
                  <p:embed/>
                </p:oleObj>
              </mc:Choice>
              <mc:Fallback>
                <p:oleObj name="" r:id="rId5" imgW="179070" imgH="20447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25500" y="3787775"/>
                        <a:ext cx="509588" cy="565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06" name="对象 34848"/>
          <p:cNvGraphicFramePr>
            <a:graphicFrameLocks noChangeAspect="1"/>
          </p:cNvGraphicFramePr>
          <p:nvPr/>
        </p:nvGraphicFramePr>
        <p:xfrm>
          <a:off x="1928813" y="3859213"/>
          <a:ext cx="2984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7" imgW="89535" imgH="165735" progId="Equation.DSMT4">
                  <p:embed/>
                </p:oleObj>
              </mc:Choice>
              <mc:Fallback>
                <p:oleObj name="" r:id="rId7" imgW="89535" imgH="165735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928813" y="3859213"/>
                        <a:ext cx="298450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07" name="对象 34849"/>
          <p:cNvGraphicFramePr>
            <a:graphicFrameLocks noChangeAspect="1"/>
          </p:cNvGraphicFramePr>
          <p:nvPr/>
        </p:nvGraphicFramePr>
        <p:xfrm>
          <a:off x="2901950" y="3867150"/>
          <a:ext cx="363538" cy="36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9" imgW="178435" imgH="178435" progId="Equation.DSMT4">
                  <p:embed/>
                </p:oleObj>
              </mc:Choice>
              <mc:Fallback>
                <p:oleObj name="" r:id="rId9" imgW="178435" imgH="178435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901950" y="3867150"/>
                        <a:ext cx="363538" cy="365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08" name="对象 34850"/>
          <p:cNvGraphicFramePr>
            <a:graphicFrameLocks noChangeAspect="1"/>
          </p:cNvGraphicFramePr>
          <p:nvPr/>
        </p:nvGraphicFramePr>
        <p:xfrm>
          <a:off x="3971925" y="3859213"/>
          <a:ext cx="360363" cy="341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1" imgW="191770" imgH="179070" progId="Equation.DSMT4">
                  <p:embed/>
                </p:oleObj>
              </mc:Choice>
              <mc:Fallback>
                <p:oleObj name="" r:id="rId11" imgW="191770" imgH="17907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971925" y="3859213"/>
                        <a:ext cx="360363" cy="3413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09" name="对象 34851"/>
          <p:cNvGraphicFramePr>
            <a:graphicFrameLocks noChangeAspect="1"/>
          </p:cNvGraphicFramePr>
          <p:nvPr/>
        </p:nvGraphicFramePr>
        <p:xfrm>
          <a:off x="4983163" y="3825875"/>
          <a:ext cx="449262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3" imgW="204470" imgH="179070" progId="Equation.DSMT4">
                  <p:embed/>
                </p:oleObj>
              </mc:Choice>
              <mc:Fallback>
                <p:oleObj name="" r:id="rId13" imgW="204470" imgH="17907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983163" y="3825875"/>
                        <a:ext cx="449262" cy="406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0" name="对象 34852"/>
          <p:cNvGraphicFramePr>
            <a:graphicFrameLocks noChangeAspect="1"/>
          </p:cNvGraphicFramePr>
          <p:nvPr/>
        </p:nvGraphicFramePr>
        <p:xfrm>
          <a:off x="6007100" y="3709988"/>
          <a:ext cx="531813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5" imgW="216535" imgH="394970" progId="Equation.DSMT4">
                  <p:embed/>
                </p:oleObj>
              </mc:Choice>
              <mc:Fallback>
                <p:oleObj name="" r:id="rId15" imgW="216535" imgH="394970" progId="Equation.DSMT4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6007100" y="3709988"/>
                        <a:ext cx="531813" cy="766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1" name="对象 34853"/>
          <p:cNvGraphicFramePr>
            <a:graphicFrameLocks noChangeAspect="1"/>
          </p:cNvGraphicFramePr>
          <p:nvPr/>
        </p:nvGraphicFramePr>
        <p:xfrm>
          <a:off x="825500" y="4640263"/>
          <a:ext cx="365125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7" imgW="127635" imgH="140970" progId="Equation.DSMT4">
                  <p:embed/>
                </p:oleObj>
              </mc:Choice>
              <mc:Fallback>
                <p:oleObj name="" r:id="rId17" imgW="127635" imgH="14097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825500" y="4640263"/>
                        <a:ext cx="365125" cy="42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55" name="对象 34854"/>
          <p:cNvGraphicFramePr>
            <a:graphicFrameLocks noChangeAspect="1"/>
          </p:cNvGraphicFramePr>
          <p:nvPr/>
        </p:nvGraphicFramePr>
        <p:xfrm>
          <a:off x="1801813" y="4656138"/>
          <a:ext cx="552450" cy="36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9" imgW="191770" imgH="166370" progId="Equation.DSMT4">
                  <p:embed/>
                </p:oleObj>
              </mc:Choice>
              <mc:Fallback>
                <p:oleObj name="" r:id="rId19" imgW="191770" imgH="16637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1801813" y="4656138"/>
                        <a:ext cx="552450" cy="365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56" name="对象 34855"/>
          <p:cNvGraphicFramePr>
            <a:graphicFrameLocks noChangeAspect="1"/>
          </p:cNvGraphicFramePr>
          <p:nvPr/>
        </p:nvGraphicFramePr>
        <p:xfrm>
          <a:off x="2863850" y="4595813"/>
          <a:ext cx="439738" cy="357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21" imgW="204470" imgH="166370" progId="Equation.DSMT4">
                  <p:embed/>
                </p:oleObj>
              </mc:Choice>
              <mc:Fallback>
                <p:oleObj name="" r:id="rId21" imgW="204470" imgH="16637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2863850" y="4595813"/>
                        <a:ext cx="439738" cy="357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57" name="对象 34856"/>
          <p:cNvGraphicFramePr>
            <a:graphicFrameLocks noChangeAspect="1"/>
          </p:cNvGraphicFramePr>
          <p:nvPr/>
        </p:nvGraphicFramePr>
        <p:xfrm>
          <a:off x="3873500" y="4656138"/>
          <a:ext cx="458788" cy="40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23" imgW="204470" imgH="179070" progId="Equation.DSMT4">
                  <p:embed/>
                </p:oleObj>
              </mc:Choice>
              <mc:Fallback>
                <p:oleObj name="" r:id="rId23" imgW="204470" imgH="17907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3873500" y="4656138"/>
                        <a:ext cx="458788" cy="407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58" name="对象 34857"/>
          <p:cNvGraphicFramePr>
            <a:graphicFrameLocks noChangeAspect="1"/>
          </p:cNvGraphicFramePr>
          <p:nvPr/>
        </p:nvGraphicFramePr>
        <p:xfrm>
          <a:off x="4983163" y="4595813"/>
          <a:ext cx="431800" cy="382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25" imgW="204470" imgH="179070" progId="Equation.DSMT4">
                  <p:embed/>
                </p:oleObj>
              </mc:Choice>
              <mc:Fallback>
                <p:oleObj name="" r:id="rId25" imgW="204470" imgH="17907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4983163" y="4595813"/>
                        <a:ext cx="431800" cy="382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59" name="对象 34858"/>
          <p:cNvGraphicFramePr>
            <a:graphicFrameLocks noChangeAspect="1"/>
          </p:cNvGraphicFramePr>
          <p:nvPr/>
        </p:nvGraphicFramePr>
        <p:xfrm>
          <a:off x="6061075" y="4475163"/>
          <a:ext cx="479425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27" imgW="254635" imgH="394970" progId="Equation.DSMT4">
                  <p:embed/>
                </p:oleObj>
              </mc:Choice>
              <mc:Fallback>
                <p:oleObj name="" r:id="rId27" imgW="254635" imgH="39497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6061075" y="4475163"/>
                        <a:ext cx="479425" cy="752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7" name="Rectangle 24"/>
          <p:cNvSpPr/>
          <p:nvPr/>
        </p:nvSpPr>
        <p:spPr>
          <a:xfrm>
            <a:off x="2151063" y="6067425"/>
            <a:ext cx="863600" cy="4572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Rectangle 24"/>
          <p:cNvSpPr/>
          <p:nvPr/>
        </p:nvSpPr>
        <p:spPr>
          <a:xfrm>
            <a:off x="2038350" y="5227638"/>
            <a:ext cx="863600" cy="4572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4861" name="Text Box 28"/>
          <p:cNvSpPr txBox="1"/>
          <p:nvPr/>
        </p:nvSpPr>
        <p:spPr>
          <a:xfrm>
            <a:off x="379413" y="5235575"/>
            <a:ext cx="7705725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如果我们把    　                                   分别叫做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25000"/>
              </a:lnSpc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　              的平方根，你能给出平方根的概念吗？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19495" name="对象 34861"/>
          <p:cNvGraphicFramePr>
            <a:graphicFrameLocks noChangeAspect="1"/>
          </p:cNvGraphicFramePr>
          <p:nvPr/>
        </p:nvGraphicFramePr>
        <p:xfrm>
          <a:off x="2838450" y="5167313"/>
          <a:ext cx="2933700" cy="819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29" imgW="3771900" imgH="1054100" progId="Equation.DSMT4">
                  <p:embed/>
                </p:oleObj>
              </mc:Choice>
              <mc:Fallback>
                <p:oleObj name="" r:id="rId29" imgW="3771900" imgH="10541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2838450" y="5167313"/>
                        <a:ext cx="2933700" cy="819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63" name="对象 34862"/>
          <p:cNvGraphicFramePr>
            <a:graphicFrameLocks noChangeAspect="1"/>
          </p:cNvGraphicFramePr>
          <p:nvPr/>
        </p:nvGraphicFramePr>
        <p:xfrm>
          <a:off x="525463" y="5886450"/>
          <a:ext cx="2160587" cy="76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31" imgW="2997200" imgH="1066800" progId="Equation.DSMT4">
                  <p:embed/>
                </p:oleObj>
              </mc:Choice>
              <mc:Fallback>
                <p:oleObj name="" r:id="rId31" imgW="2997200" imgH="10668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525463" y="5886450"/>
                        <a:ext cx="2160587" cy="769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70658"/>
          <p:cNvSpPr txBox="1"/>
          <p:nvPr/>
        </p:nvSpPr>
        <p:spPr>
          <a:xfrm>
            <a:off x="306388" y="3744913"/>
            <a:ext cx="6886575" cy="952500"/>
          </a:xfrm>
          <a:prstGeom prst="rect">
            <a:avLst/>
          </a:prstGeom>
          <a:solidFill>
            <a:srgbClr val="FFFFCC"/>
          </a:solidFill>
          <a:ln w="28575" cap="flat" cmpd="sng">
            <a:solidFill>
              <a:srgbClr val="CCFFFF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p>
            <a:pPr>
              <a:lnSpc>
                <a:spcPts val="3365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en-US" altLang="zh-CN" sz="2400" dirty="0">
                <a:solidFill>
                  <a:srgbClr val="0070C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如果有一个数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，使得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baseline="500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，那么我们把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叫作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的一个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平方根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，也叫作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二次方根</a:t>
            </a:r>
            <a:r>
              <a:rPr lang="en-US" altLang="zh-CN" sz="2800" dirty="0">
                <a:solidFill>
                  <a:srgbClr val="2A1DA3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2A1DA3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11" name="文本框 1"/>
          <p:cNvSpPr txBox="1"/>
          <p:nvPr/>
        </p:nvSpPr>
        <p:spPr>
          <a:xfrm>
            <a:off x="468313" y="3222625"/>
            <a:ext cx="2316162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平方根的概念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4"/>
          <p:cNvGrpSpPr/>
          <p:nvPr/>
        </p:nvGrpSpPr>
        <p:grpSpPr>
          <a:xfrm>
            <a:off x="312738" y="4806950"/>
            <a:ext cx="7777162" cy="1717675"/>
            <a:chOff x="1303" y="6657"/>
            <a:chExt cx="12247" cy="2706"/>
          </a:xfrm>
        </p:grpSpPr>
        <p:sp>
          <p:nvSpPr>
            <p:cNvPr id="5175" name="文本框 2"/>
            <p:cNvSpPr txBox="1"/>
            <p:nvPr/>
          </p:nvSpPr>
          <p:spPr>
            <a:xfrm>
              <a:off x="1303" y="7473"/>
              <a:ext cx="12247" cy="18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30000"/>
                </a:lnSpc>
              </a:pP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如果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x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是正数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的一个平方根，那么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的平方根有且只有两个：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x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与</a:t>
              </a:r>
              <a:r>
                <a:rPr lang="en-US" altLang="zh-CN" sz="2800" i="1" dirty="0">
                  <a:latin typeface="黑体" panose="02010609060101010101" pitchFamily="49" charset="-122"/>
                  <a:ea typeface="黑体" panose="02010609060101010101" pitchFamily="49" charset="-122"/>
                </a:rPr>
                <a:t>-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x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r>
                <a:rPr lang="zh-CN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即</a:t>
              </a:r>
              <a:r>
                <a:rPr lang="zh-CN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平方根互为相反数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5176" name="文本框 3"/>
            <p:cNvSpPr txBox="1"/>
            <p:nvPr/>
          </p:nvSpPr>
          <p:spPr>
            <a:xfrm>
              <a:off x="1342" y="6657"/>
              <a:ext cx="4208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平方根的性质：</a:t>
              </a:r>
              <a:endPara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" fill="hold"/>
                                        <p:tgtEl>
                                          <p:spTgt spid="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20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20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20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0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20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20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34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34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2000"/>
                                        <p:tgtEl>
                                          <p:spTgt spid="34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2000"/>
                                        <p:tgtEl>
                                          <p:spTgt spid="34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2000"/>
                                        <p:tgtEl>
                                          <p:spTgt spid="34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2000"/>
                                        <p:tgtEl>
                                          <p:spTgt spid="34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2000"/>
                                        <p:tgtEl>
                                          <p:spTgt spid="19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2000"/>
                                        <p:tgtEl>
                                          <p:spTgt spid="34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8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8" dur="2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1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4" dur="20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7" dur="2000"/>
                                        <p:tgtEl>
                                          <p:spTgt spid="205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0" dur="2000"/>
                                        <p:tgtEl>
                                          <p:spTgt spid="20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3" dur="2000"/>
                                        <p:tgtEl>
                                          <p:spTgt spid="20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6" dur="2000"/>
                                        <p:tgtEl>
                                          <p:spTgt spid="205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9" dur="2000"/>
                                        <p:tgtEl>
                                          <p:spTgt spid="205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2" dur="2000"/>
                                        <p:tgtEl>
                                          <p:spTgt spid="205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5" dur="2000"/>
                                        <p:tgtEl>
                                          <p:spTgt spid="348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8" dur="2000"/>
                                        <p:tgtEl>
                                          <p:spTgt spid="348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1" dur="2000"/>
                                        <p:tgtEl>
                                          <p:spTgt spid="348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4" dur="2000"/>
                                        <p:tgtEl>
                                          <p:spTgt spid="348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7" dur="2000"/>
                                        <p:tgtEl>
                                          <p:spTgt spid="348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0" dur="2000"/>
                                        <p:tgtEl>
                                          <p:spTgt spid="205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6" dur="2000"/>
                                        <p:tgtEl>
                                          <p:spTgt spid="348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9" dur="2000"/>
                                        <p:tgtEl>
                                          <p:spTgt spid="194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2" dur="2000"/>
                                        <p:tgtEl>
                                          <p:spTgt spid="348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1" grpId="0"/>
      <p:bldP spid="33826" grpId="0" bldLvl="0" animBg="1"/>
      <p:bldP spid="20481" grpId="0"/>
      <p:bldP spid="20481" grpId="1"/>
      <p:bldP spid="20517" grpId="0"/>
      <p:bldP spid="2" grpId="0"/>
      <p:bldP spid="34861" grpId="0"/>
      <p:bldP spid="34861" grpId="1"/>
      <p:bldP spid="3" grpId="0" bldLvl="0" animBg="1"/>
      <p:bldP spid="215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文本框 31750"/>
          <p:cNvSpPr txBox="1"/>
          <p:nvPr/>
        </p:nvSpPr>
        <p:spPr>
          <a:xfrm>
            <a:off x="852488" y="2219325"/>
            <a:ext cx="7467600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由于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en-US" altLang="zh-CN" sz="2800" baseline="500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=0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，而非零数的平方不等于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，因此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零的平方根就是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本身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3730" name="文本框 73729"/>
          <p:cNvSpPr txBox="1"/>
          <p:nvPr/>
        </p:nvSpPr>
        <p:spPr>
          <a:xfrm>
            <a:off x="739775" y="4213225"/>
            <a:ext cx="7580313" cy="16335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由于同号两数相乘得正数，所以任何一个数的平方都不会是负数，因此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-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9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没有平方根，进一步的，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所有的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负数都没有平方根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1" name="矩形 72711"/>
          <p:cNvSpPr/>
          <p:nvPr/>
        </p:nvSpPr>
        <p:spPr>
          <a:xfrm>
            <a:off x="1419225" y="1182688"/>
            <a:ext cx="732155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在上面的问题中，我们求平方根的数都是正数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08" name="圆角矩形 31"/>
          <p:cNvSpPr/>
          <p:nvPr/>
        </p:nvSpPr>
        <p:spPr>
          <a:xfrm>
            <a:off x="438150" y="1222375"/>
            <a:ext cx="981075" cy="482600"/>
          </a:xfrm>
          <a:prstGeom prst="roundRect">
            <a:avLst>
              <a:gd name="adj" fmla="val 16667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思考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245" name="文本框 1"/>
          <p:cNvSpPr txBox="1"/>
          <p:nvPr/>
        </p:nvSpPr>
        <p:spPr>
          <a:xfrm>
            <a:off x="839788" y="1704975"/>
            <a:ext cx="769302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零有平方根吗？如果有，它的平方根是多少？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11225" y="3605213"/>
            <a:ext cx="5586413" cy="5175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9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有平方根吗？负数有平方根吗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?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52" name="矩形 3126"/>
          <p:cNvSpPr>
            <a:spLocks noTextEdit="1"/>
          </p:cNvSpPr>
          <p:nvPr/>
        </p:nvSpPr>
        <p:spPr>
          <a:xfrm>
            <a:off x="179388" y="620713"/>
            <a:ext cx="310832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23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合作探究  获取新知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23553" name="圆角矩形 31"/>
          <p:cNvSpPr/>
          <p:nvPr/>
        </p:nvSpPr>
        <p:spPr>
          <a:xfrm>
            <a:off x="739775" y="1192213"/>
            <a:ext cx="1816100" cy="504825"/>
          </a:xfrm>
          <a:prstGeom prst="roundRect">
            <a:avLst>
              <a:gd name="adj" fmla="val 16667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总结归纳</a:t>
            </a: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39775" y="1814513"/>
            <a:ext cx="7202488" cy="2011362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1.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一个正数有两个平方根，它们互为相反数；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2.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零的平方根是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0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；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3.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负数没有平方根</a:t>
            </a:r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4" name="组合 10"/>
          <p:cNvGrpSpPr/>
          <p:nvPr/>
        </p:nvGrpSpPr>
        <p:grpSpPr>
          <a:xfrm>
            <a:off x="739775" y="4492625"/>
            <a:ext cx="6761163" cy="1420813"/>
            <a:chOff x="977" y="6808"/>
            <a:chExt cx="10648" cy="2238"/>
          </a:xfrm>
        </p:grpSpPr>
        <p:sp>
          <p:nvSpPr>
            <p:cNvPr id="6157" name="文本框 3"/>
            <p:cNvSpPr txBox="1"/>
            <p:nvPr/>
          </p:nvSpPr>
          <p:spPr>
            <a:xfrm>
              <a:off x="977" y="6808"/>
              <a:ext cx="10648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判断下列各数是否有平方根，请说明理由</a:t>
              </a:r>
              <a:r>
                <a:rPr lang="en-US" altLang="zh-CN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.</a:t>
              </a:r>
              <a:endPara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158" name="文本框 4"/>
            <p:cNvSpPr txBox="1"/>
            <p:nvPr/>
          </p:nvSpPr>
          <p:spPr>
            <a:xfrm>
              <a:off x="1506" y="8046"/>
              <a:ext cx="1004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-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4;</a:t>
              </a:r>
              <a:endPara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159" name="文本框 5"/>
            <p:cNvSpPr txBox="1"/>
            <p:nvPr/>
          </p:nvSpPr>
          <p:spPr>
            <a:xfrm>
              <a:off x="3246" y="8046"/>
              <a:ext cx="724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0;</a:t>
              </a:r>
              <a:endPara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160" name="文本框 6"/>
            <p:cNvSpPr txBox="1"/>
            <p:nvPr/>
          </p:nvSpPr>
          <p:spPr>
            <a:xfrm>
              <a:off x="4614" y="8045"/>
              <a:ext cx="2544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0.000001;</a:t>
              </a:r>
              <a:endPara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6161" name="文本框 8"/>
            <p:cNvSpPr txBox="1"/>
            <p:nvPr/>
          </p:nvSpPr>
          <p:spPr>
            <a:xfrm>
              <a:off x="7559" y="8046"/>
              <a:ext cx="1561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100;</a:t>
              </a:r>
              <a:endPara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6162" name="对象 9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10075" y="7861"/>
            <a:ext cx="764" cy="11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2" name="" r:id="rId1" imgW="254000" imgH="393700" progId="Equation.KSEE3">
                    <p:embed/>
                  </p:oleObj>
                </mc:Choice>
                <mc:Fallback>
                  <p:oleObj name="" r:id="rId1" imgW="254000" imgH="393700" progId="Equation.KSEE3">
                    <p:embed/>
                    <p:pic>
                      <p:nvPicPr>
                        <p:cNvPr id="0" name="图片 3091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0075" y="7861"/>
                          <a:ext cx="764" cy="118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2538" name="文本框 2"/>
          <p:cNvSpPr txBox="1"/>
          <p:nvPr/>
        </p:nvSpPr>
        <p:spPr>
          <a:xfrm>
            <a:off x="798513" y="3892550"/>
            <a:ext cx="1335087" cy="549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2800" dirty="0">
                <a:solidFill>
                  <a:srgbClr val="00808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练一练</a:t>
            </a:r>
            <a:r>
              <a:rPr lang="en-US" altLang="zh-CN" sz="2800" dirty="0">
                <a:solidFill>
                  <a:srgbClr val="00808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:</a:t>
            </a:r>
            <a:endParaRPr lang="en-US" altLang="zh-CN" sz="2800" dirty="0">
              <a:solidFill>
                <a:srgbClr val="00808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2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20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2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2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  <p:bldP spid="15361" grpId="1"/>
      <p:bldP spid="73730" grpId="0"/>
      <p:bldP spid="73730" grpId="1"/>
      <p:bldP spid="22531" grpId="0"/>
      <p:bldP spid="21508" grpId="0" bldLvl="0" animBg="1"/>
      <p:bldP spid="21508" grpId="1" animBg="1"/>
      <p:bldP spid="10245" grpId="0"/>
      <p:bldP spid="10245" grpId="1"/>
      <p:bldP spid="2" grpId="0"/>
      <p:bldP spid="2" grpId="1"/>
      <p:bldP spid="23553" grpId="0" animBg="1"/>
      <p:bldP spid="3" grpId="0" animBg="1"/>
      <p:bldP spid="225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Text Box 3"/>
          <p:cNvSpPr/>
          <p:nvPr/>
        </p:nvSpPr>
        <p:spPr>
          <a:xfrm>
            <a:off x="4267200" y="4187825"/>
            <a:ext cx="8610600" cy="581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endParaRPr lang="zh-CN" altLang="zh-CN" sz="3200" b="1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1" name="Rectangle 280"/>
          <p:cNvSpPr/>
          <p:nvPr/>
        </p:nvSpPr>
        <p:spPr>
          <a:xfrm>
            <a:off x="31750" y="30146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Constantia" panose="02030602050306030303" pitchFamily="18" charset="0"/>
            </a:endParaRPr>
          </a:p>
        </p:txBody>
      </p:sp>
      <p:sp>
        <p:nvSpPr>
          <p:cNvPr id="7172" name="Text Box 278"/>
          <p:cNvSpPr txBox="1"/>
          <p:nvPr/>
        </p:nvSpPr>
        <p:spPr>
          <a:xfrm>
            <a:off x="460375" y="1774825"/>
            <a:ext cx="8172450" cy="3932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判断下列说法是否正确，并说明理由．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49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的平方根是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7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的平方根；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25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的平方根；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64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的平方根是±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16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的平方根是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组合 63"/>
          <p:cNvGrpSpPr/>
          <p:nvPr/>
        </p:nvGrpSpPr>
        <p:grpSpPr>
          <a:xfrm>
            <a:off x="5072063" y="2716213"/>
            <a:ext cx="357187" cy="357187"/>
            <a:chOff x="0" y="0"/>
            <a:chExt cx="357190" cy="357190"/>
          </a:xfrm>
        </p:grpSpPr>
        <p:cxnSp>
          <p:nvCxnSpPr>
            <p:cNvPr id="7190" name="直接连接符 7"/>
            <p:cNvCxnSpPr/>
            <p:nvPr/>
          </p:nvCxnSpPr>
          <p:spPr>
            <a:xfrm rot="-5400000" flipH="1">
              <a:off x="0" y="0"/>
              <a:ext cx="357190" cy="35719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7191" name="直接连接符 8"/>
            <p:cNvCxnSpPr/>
            <p:nvPr/>
          </p:nvCxnSpPr>
          <p:spPr>
            <a:xfrm rot="5400000">
              <a:off x="0" y="0"/>
              <a:ext cx="357190" cy="35719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cxnSp>
      </p:grpSp>
      <p:grpSp>
        <p:nvGrpSpPr>
          <p:cNvPr id="3" name="组合 63"/>
          <p:cNvGrpSpPr/>
          <p:nvPr/>
        </p:nvGrpSpPr>
        <p:grpSpPr>
          <a:xfrm>
            <a:off x="5145088" y="5226050"/>
            <a:ext cx="285750" cy="357188"/>
            <a:chOff x="0" y="0"/>
            <a:chExt cx="357190" cy="357190"/>
          </a:xfrm>
        </p:grpSpPr>
        <p:cxnSp>
          <p:nvCxnSpPr>
            <p:cNvPr id="7188" name="直接连接符 10"/>
            <p:cNvCxnSpPr/>
            <p:nvPr/>
          </p:nvCxnSpPr>
          <p:spPr>
            <a:xfrm rot="-5400000" flipH="1">
              <a:off x="-1" y="1"/>
              <a:ext cx="357190" cy="35719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7189" name="直接连接符 11"/>
            <p:cNvCxnSpPr/>
            <p:nvPr/>
          </p:nvCxnSpPr>
          <p:spPr>
            <a:xfrm rot="5400000">
              <a:off x="-1" y="1"/>
              <a:ext cx="357190" cy="35719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cxnSp>
      </p:grpSp>
      <p:grpSp>
        <p:nvGrpSpPr>
          <p:cNvPr id="4" name="组合 72"/>
          <p:cNvGrpSpPr/>
          <p:nvPr/>
        </p:nvGrpSpPr>
        <p:grpSpPr>
          <a:xfrm>
            <a:off x="5103813" y="3359150"/>
            <a:ext cx="396875" cy="301625"/>
            <a:chOff x="0" y="0"/>
            <a:chExt cx="571504" cy="571504"/>
          </a:xfrm>
        </p:grpSpPr>
        <p:cxnSp>
          <p:nvCxnSpPr>
            <p:cNvPr id="7186" name="直接连接符 13"/>
            <p:cNvCxnSpPr/>
            <p:nvPr/>
          </p:nvCxnSpPr>
          <p:spPr>
            <a:xfrm rot="-5400000" flipH="1">
              <a:off x="-35718" y="321456"/>
              <a:ext cx="285752" cy="214315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7187" name="直接连接符 14"/>
            <p:cNvCxnSpPr/>
            <p:nvPr/>
          </p:nvCxnSpPr>
          <p:spPr>
            <a:xfrm rot="5400000" flipH="1" flipV="1">
              <a:off x="107143" y="107150"/>
              <a:ext cx="571504" cy="357189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cxnSp>
      </p:grpSp>
      <p:grpSp>
        <p:nvGrpSpPr>
          <p:cNvPr id="5" name="组合 72"/>
          <p:cNvGrpSpPr/>
          <p:nvPr/>
        </p:nvGrpSpPr>
        <p:grpSpPr>
          <a:xfrm>
            <a:off x="5084763" y="3905250"/>
            <a:ext cx="468312" cy="376238"/>
            <a:chOff x="0" y="0"/>
            <a:chExt cx="571504" cy="571504"/>
          </a:xfrm>
        </p:grpSpPr>
        <p:cxnSp>
          <p:nvCxnSpPr>
            <p:cNvPr id="7184" name="直接连接符 16"/>
            <p:cNvCxnSpPr/>
            <p:nvPr/>
          </p:nvCxnSpPr>
          <p:spPr>
            <a:xfrm rot="-5400000" flipH="1">
              <a:off x="-35718" y="321456"/>
              <a:ext cx="285752" cy="214315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7185" name="直接连接符 17"/>
            <p:cNvCxnSpPr/>
            <p:nvPr/>
          </p:nvCxnSpPr>
          <p:spPr>
            <a:xfrm rot="5400000" flipH="1" flipV="1">
              <a:off x="107143" y="107150"/>
              <a:ext cx="571504" cy="357189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cxnSp>
      </p:grpSp>
      <p:grpSp>
        <p:nvGrpSpPr>
          <p:cNvPr id="6" name="组合 72"/>
          <p:cNvGrpSpPr/>
          <p:nvPr/>
        </p:nvGrpSpPr>
        <p:grpSpPr>
          <a:xfrm>
            <a:off x="5143500" y="4573588"/>
            <a:ext cx="428625" cy="357187"/>
            <a:chOff x="0" y="0"/>
            <a:chExt cx="571504" cy="571504"/>
          </a:xfrm>
        </p:grpSpPr>
        <p:cxnSp>
          <p:nvCxnSpPr>
            <p:cNvPr id="7182" name="直接连接符 19"/>
            <p:cNvCxnSpPr/>
            <p:nvPr/>
          </p:nvCxnSpPr>
          <p:spPr>
            <a:xfrm rot="-5400000" flipH="1">
              <a:off x="-35719" y="321457"/>
              <a:ext cx="285752" cy="214313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7183" name="直接连接符 20"/>
            <p:cNvCxnSpPr/>
            <p:nvPr/>
          </p:nvCxnSpPr>
          <p:spPr>
            <a:xfrm rot="5400000" flipH="1" flipV="1">
              <a:off x="107142" y="107150"/>
              <a:ext cx="571504" cy="357191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cxnSp>
      </p:grpSp>
      <p:grpSp>
        <p:nvGrpSpPr>
          <p:cNvPr id="7178" name="组合 17"/>
          <p:cNvGrpSpPr/>
          <p:nvPr/>
        </p:nvGrpSpPr>
        <p:grpSpPr>
          <a:xfrm>
            <a:off x="569913" y="1230313"/>
            <a:ext cx="1395412" cy="519112"/>
            <a:chOff x="-8756" y="0"/>
            <a:chExt cx="3429133" cy="469392"/>
          </a:xfrm>
        </p:grpSpPr>
        <p:sp>
          <p:nvSpPr>
            <p:cNvPr id="24596" name="圆角矩形 31"/>
            <p:cNvSpPr/>
            <p:nvPr/>
          </p:nvSpPr>
          <p:spPr>
            <a:xfrm>
              <a:off x="-954" y="0"/>
              <a:ext cx="3421331" cy="469392"/>
            </a:xfrm>
            <a:prstGeom prst="roundRect">
              <a:avLst>
                <a:gd name="adj" fmla="val 16667"/>
              </a:avLst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  <a:sym typeface="宋体" panose="02010600030101010101" pitchFamily="2" charset="-122"/>
              </a:endParaRPr>
            </a:p>
          </p:txBody>
        </p:sp>
        <p:sp>
          <p:nvSpPr>
            <p:cNvPr id="24597" name="文本框 19"/>
            <p:cNvSpPr/>
            <p:nvPr/>
          </p:nvSpPr>
          <p:spPr>
            <a:xfrm>
              <a:off x="-8756" y="0"/>
              <a:ext cx="3386221" cy="436377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1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  <a:sym typeface="微软雅黑" panose="020B0503020204020204" pitchFamily="34" charset="-122"/>
                </a:rPr>
                <a:t>做一做</a:t>
              </a:r>
              <a:endPara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7179" name="矩形 5143"/>
          <p:cNvSpPr>
            <a:spLocks noTextEdit="1"/>
          </p:cNvSpPr>
          <p:nvPr/>
        </p:nvSpPr>
        <p:spPr>
          <a:xfrm>
            <a:off x="250825" y="620713"/>
            <a:ext cx="37433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实战演练 运用新知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文本框 99"/>
          <p:cNvSpPr txBox="1"/>
          <p:nvPr/>
        </p:nvSpPr>
        <p:spPr>
          <a:xfrm>
            <a:off x="469900" y="1485900"/>
            <a:ext cx="80232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266700"/>
            <a:r>
              <a:rPr lang="zh-CN" altLang="en-US" sz="2800" dirty="0">
                <a:solidFill>
                  <a:srgbClr val="00808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00808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一个正数的两个平方根分别是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indent="266700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求这个数．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12775" y="3103563"/>
            <a:ext cx="7881938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266700"/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解：由于一个正数的两个平方根是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，则有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，即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，解得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所以这个数为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(2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1)</a:t>
            </a:r>
            <a:r>
              <a:rPr lang="en-US" altLang="zh-CN" sz="28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＋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1)</a:t>
            </a:r>
            <a:r>
              <a:rPr lang="en-US" altLang="zh-CN" sz="28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46125" y="4981575"/>
            <a:ext cx="743585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方法归纳</a:t>
            </a:r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</a:rPr>
              <a:t>：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一个正数有两个平方根，它们互为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        相反数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8197" name="矩形 5143"/>
          <p:cNvSpPr>
            <a:spLocks noTextEdit="1"/>
          </p:cNvSpPr>
          <p:nvPr/>
        </p:nvSpPr>
        <p:spPr>
          <a:xfrm>
            <a:off x="250825" y="620713"/>
            <a:ext cx="37433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实战演练 运用新知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4757" name="椭圆 74756"/>
          <p:cNvSpPr/>
          <p:nvPr/>
        </p:nvSpPr>
        <p:spPr>
          <a:xfrm>
            <a:off x="1558925" y="2270125"/>
            <a:ext cx="1828800" cy="3276600"/>
          </a:xfrm>
          <a:prstGeom prst="ellipse">
            <a:avLst/>
          </a:prstGeom>
          <a:solidFill>
            <a:srgbClr val="CCFFCC"/>
          </a:solidFill>
          <a:ln w="9525">
            <a:noFill/>
          </a:ln>
        </p:spPr>
        <p:txBody>
          <a:bodyPr wrap="none" anchor="ctr"/>
          <a:p>
            <a:pPr algn="ctr">
              <a:lnSpc>
                <a:spcPct val="120000"/>
              </a:lnSpc>
            </a:pPr>
            <a:r>
              <a:rPr lang="en-US" altLang="zh-CN" sz="2400" dirty="0">
                <a:latin typeface="Times New Roman" panose="02020603050405020304" pitchFamily="18" charset="0"/>
              </a:rPr>
              <a:t>+1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</a:rPr>
              <a:t>1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altLang="zh-CN" sz="2400" dirty="0">
                <a:latin typeface="Times New Roman" panose="02020603050405020304" pitchFamily="18" charset="0"/>
              </a:rPr>
              <a:t>+2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</a:rPr>
              <a:t>2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altLang="zh-CN" sz="2400" dirty="0">
                <a:latin typeface="Times New Roman" panose="02020603050405020304" pitchFamily="18" charset="0"/>
              </a:rPr>
              <a:t>+3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</a:rPr>
              <a:t>3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74758" name="椭圆 74757"/>
          <p:cNvSpPr/>
          <p:nvPr/>
        </p:nvSpPr>
        <p:spPr>
          <a:xfrm>
            <a:off x="5367338" y="2327275"/>
            <a:ext cx="1828800" cy="3276600"/>
          </a:xfrm>
          <a:prstGeom prst="ellipse">
            <a:avLst/>
          </a:prstGeom>
          <a:solidFill>
            <a:srgbClr val="FFFF99"/>
          </a:solidFill>
          <a:ln w="9525">
            <a:noFill/>
          </a:ln>
        </p:spPr>
        <p:txBody>
          <a:bodyPr wrap="none" anchor="ctr"/>
          <a:p>
            <a:pPr algn="ctr">
              <a:lnSpc>
                <a:spcPct val="250000"/>
              </a:lnSpc>
            </a:pPr>
            <a:r>
              <a:rPr lang="en-US" altLang="zh-CN" sz="2400" dirty="0">
                <a:latin typeface="Times New Roman" panose="02020603050405020304" pitchFamily="18" charset="0"/>
              </a:rPr>
              <a:t>1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algn="ctr">
              <a:lnSpc>
                <a:spcPct val="250000"/>
              </a:lnSpc>
            </a:pPr>
            <a:r>
              <a:rPr lang="en-US" altLang="zh-CN" sz="2400" dirty="0">
                <a:latin typeface="Times New Roman" panose="02020603050405020304" pitchFamily="18" charset="0"/>
              </a:rPr>
              <a:t>4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algn="ctr">
              <a:lnSpc>
                <a:spcPct val="250000"/>
              </a:lnSpc>
            </a:pPr>
            <a:r>
              <a:rPr lang="en-US" altLang="zh-CN" sz="2400" dirty="0">
                <a:latin typeface="Times New Roman" panose="02020603050405020304" pitchFamily="18" charset="0"/>
              </a:rPr>
              <a:t>9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74759" name="直接连接符 74758"/>
          <p:cNvSpPr/>
          <p:nvPr/>
        </p:nvSpPr>
        <p:spPr>
          <a:xfrm>
            <a:off x="2700338" y="2860675"/>
            <a:ext cx="3429000" cy="304800"/>
          </a:xfrm>
          <a:prstGeom prst="line">
            <a:avLst/>
          </a:prstGeom>
          <a:ln w="38100" cap="flat" cmpd="sng">
            <a:solidFill>
              <a:srgbClr val="008000"/>
            </a:solidFill>
            <a:prstDash val="solid"/>
            <a:headEnd type="none" w="med" len="med"/>
            <a:tailEnd type="triangle" w="med" len="med"/>
          </a:ln>
        </p:spPr>
      </p:sp>
      <p:grpSp>
        <p:nvGrpSpPr>
          <p:cNvPr id="6" name="组合 74768"/>
          <p:cNvGrpSpPr/>
          <p:nvPr/>
        </p:nvGrpSpPr>
        <p:grpSpPr>
          <a:xfrm>
            <a:off x="3919538" y="1717675"/>
            <a:ext cx="1219200" cy="381000"/>
            <a:chOff x="2496" y="1056"/>
            <a:chExt cx="768" cy="240"/>
          </a:xfrm>
        </p:grpSpPr>
        <p:sp>
          <p:nvSpPr>
            <p:cNvPr id="9246" name="直接连接符 74764"/>
            <p:cNvSpPr/>
            <p:nvPr/>
          </p:nvSpPr>
          <p:spPr>
            <a:xfrm>
              <a:off x="2496" y="1296"/>
              <a:ext cx="768" cy="0"/>
            </a:xfrm>
            <a:prstGeom prst="line">
              <a:avLst/>
            </a:prstGeom>
            <a:ln w="38100" cap="flat" cmpd="sng">
              <a:solidFill>
                <a:srgbClr val="008000"/>
              </a:solidFill>
              <a:prstDash val="solid"/>
              <a:headEnd type="none" w="med" len="med"/>
              <a:tailEnd type="triangle" w="med" len="lg"/>
            </a:ln>
          </p:spPr>
        </p:sp>
        <p:sp>
          <p:nvSpPr>
            <p:cNvPr id="9247" name="矩形 74767"/>
            <p:cNvSpPr/>
            <p:nvPr/>
          </p:nvSpPr>
          <p:spPr>
            <a:xfrm>
              <a:off x="2666" y="1056"/>
              <a:ext cx="406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b="1" dirty="0">
                  <a:latin typeface="Arial" panose="020B0604020202020204" pitchFamily="34" charset="0"/>
                  <a:ea typeface="黑体" panose="02010609060101010101" pitchFamily="49" charset="-122"/>
                </a:rPr>
                <a:t>平方</a:t>
              </a:r>
              <a:endParaRPr lang="zh-CN" altLang="en-US" b="1" dirty="0"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74777" name="直接连接符 74776"/>
          <p:cNvSpPr/>
          <p:nvPr/>
        </p:nvSpPr>
        <p:spPr>
          <a:xfrm flipV="1">
            <a:off x="2776538" y="3241675"/>
            <a:ext cx="3352800" cy="152400"/>
          </a:xfrm>
          <a:prstGeom prst="line">
            <a:avLst/>
          </a:prstGeom>
          <a:ln w="38100" cap="flat" cmpd="sng">
            <a:solidFill>
              <a:srgbClr val="008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4778" name="直接连接符 74777"/>
          <p:cNvSpPr/>
          <p:nvPr/>
        </p:nvSpPr>
        <p:spPr>
          <a:xfrm>
            <a:off x="2700338" y="3775075"/>
            <a:ext cx="3429000" cy="381000"/>
          </a:xfrm>
          <a:prstGeom prst="line">
            <a:avLst/>
          </a:prstGeom>
          <a:ln w="38100" cap="flat" cmpd="sng">
            <a:solidFill>
              <a:srgbClr val="008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4779" name="直接连接符 74778"/>
          <p:cNvSpPr/>
          <p:nvPr/>
        </p:nvSpPr>
        <p:spPr>
          <a:xfrm flipV="1">
            <a:off x="2776538" y="4124325"/>
            <a:ext cx="3359150" cy="107950"/>
          </a:xfrm>
          <a:prstGeom prst="line">
            <a:avLst/>
          </a:prstGeom>
          <a:ln w="38100" cap="flat" cmpd="sng">
            <a:solidFill>
              <a:srgbClr val="008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4780" name="直接连接符 74779"/>
          <p:cNvSpPr/>
          <p:nvPr/>
        </p:nvSpPr>
        <p:spPr>
          <a:xfrm>
            <a:off x="2776538" y="4689475"/>
            <a:ext cx="3352800" cy="381000"/>
          </a:xfrm>
          <a:prstGeom prst="line">
            <a:avLst/>
          </a:prstGeom>
          <a:ln w="38100" cap="flat" cmpd="sng">
            <a:solidFill>
              <a:srgbClr val="008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4781" name="直接连接符 74780"/>
          <p:cNvSpPr/>
          <p:nvPr/>
        </p:nvSpPr>
        <p:spPr>
          <a:xfrm flipV="1">
            <a:off x="2700338" y="5043488"/>
            <a:ext cx="3397250" cy="103187"/>
          </a:xfrm>
          <a:prstGeom prst="line">
            <a:avLst/>
          </a:prstGeom>
          <a:ln w="38100" cap="flat" cmpd="sng">
            <a:solidFill>
              <a:srgbClr val="008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" name="文本框 1"/>
          <p:cNvSpPr txBox="1"/>
          <p:nvPr/>
        </p:nvSpPr>
        <p:spPr>
          <a:xfrm>
            <a:off x="303213" y="1125538"/>
            <a:ext cx="8275637" cy="5603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已知一个数，求它的平方的运算，叫作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平方运算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28" name="矩形 3126"/>
          <p:cNvSpPr>
            <a:spLocks noTextEdit="1"/>
          </p:cNvSpPr>
          <p:nvPr/>
        </p:nvSpPr>
        <p:spPr>
          <a:xfrm>
            <a:off x="179388" y="620713"/>
            <a:ext cx="310832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23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合作探究  获取新知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9229" name="文本框 1"/>
          <p:cNvSpPr txBox="1"/>
          <p:nvPr/>
        </p:nvSpPr>
        <p:spPr>
          <a:xfrm>
            <a:off x="3352800" y="620713"/>
            <a:ext cx="2316163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800" u="sng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开平方的概念</a:t>
            </a:r>
            <a:endParaRPr lang="zh-CN" altLang="zh-CN" sz="2800" u="sng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687513" y="2054225"/>
            <a:ext cx="1828800" cy="3276600"/>
          </a:xfrm>
          <a:prstGeom prst="ellipse">
            <a:avLst/>
          </a:prstGeom>
          <a:solidFill>
            <a:srgbClr val="CCFFCC"/>
          </a:solidFill>
          <a:ln w="9525">
            <a:noFill/>
          </a:ln>
        </p:spPr>
        <p:txBody>
          <a:bodyPr wrap="none" anchor="ctr"/>
          <a:p>
            <a:pPr algn="ctr">
              <a:lnSpc>
                <a:spcPct val="120000"/>
              </a:lnSpc>
            </a:pPr>
            <a:r>
              <a:rPr lang="en-US" altLang="zh-CN" sz="2400" dirty="0">
                <a:latin typeface="Times New Roman" panose="02020603050405020304" pitchFamily="18" charset="0"/>
              </a:rPr>
              <a:t>+1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</a:rPr>
              <a:t>1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altLang="zh-CN" sz="2400" dirty="0">
                <a:latin typeface="Times New Roman" panose="02020603050405020304" pitchFamily="18" charset="0"/>
              </a:rPr>
              <a:t>+2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</a:rPr>
              <a:t>2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altLang="zh-CN" sz="2400" dirty="0">
                <a:latin typeface="Times New Roman" panose="02020603050405020304" pitchFamily="18" charset="0"/>
              </a:rPr>
              <a:t>+3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algn="ctr">
              <a:lnSpc>
                <a:spcPct val="120000"/>
              </a:lnSpc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400" dirty="0">
                <a:latin typeface="Times New Roman" panose="02020603050405020304" pitchFamily="18" charset="0"/>
              </a:rPr>
              <a:t>3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5421313" y="2054225"/>
            <a:ext cx="1828800" cy="3276600"/>
          </a:xfrm>
          <a:prstGeom prst="ellipse">
            <a:avLst/>
          </a:prstGeom>
          <a:solidFill>
            <a:srgbClr val="FFFF99"/>
          </a:solidFill>
          <a:ln w="9525">
            <a:noFill/>
          </a:ln>
        </p:spPr>
        <p:txBody>
          <a:bodyPr wrap="none" anchor="ctr"/>
          <a:p>
            <a:pPr algn="ctr">
              <a:lnSpc>
                <a:spcPct val="250000"/>
              </a:lnSpc>
            </a:pPr>
            <a:r>
              <a:rPr lang="en-US" altLang="zh-CN" sz="2400" dirty="0">
                <a:latin typeface="Times New Roman" panose="02020603050405020304" pitchFamily="18" charset="0"/>
              </a:rPr>
              <a:t>1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algn="ctr">
              <a:lnSpc>
                <a:spcPct val="250000"/>
              </a:lnSpc>
            </a:pPr>
            <a:r>
              <a:rPr lang="en-US" altLang="zh-CN" sz="2400" dirty="0">
                <a:latin typeface="Times New Roman" panose="02020603050405020304" pitchFamily="18" charset="0"/>
              </a:rPr>
              <a:t>4</a:t>
            </a:r>
            <a:endParaRPr lang="en-US" altLang="zh-CN" sz="2400" dirty="0">
              <a:latin typeface="Times New Roman" panose="02020603050405020304" pitchFamily="18" charset="0"/>
            </a:endParaRPr>
          </a:p>
          <a:p>
            <a:pPr algn="ctr">
              <a:lnSpc>
                <a:spcPct val="250000"/>
              </a:lnSpc>
            </a:pPr>
            <a:r>
              <a:rPr lang="en-US" altLang="zh-CN" sz="2400" dirty="0">
                <a:latin typeface="Times New Roman" panose="02020603050405020304" pitchFamily="18" charset="0"/>
              </a:rPr>
              <a:t>9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grpSp>
        <p:nvGrpSpPr>
          <p:cNvPr id="7" name="组合 74769"/>
          <p:cNvGrpSpPr/>
          <p:nvPr/>
        </p:nvGrpSpPr>
        <p:grpSpPr>
          <a:xfrm>
            <a:off x="3894138" y="1930400"/>
            <a:ext cx="1323975" cy="365125"/>
            <a:chOff x="2496" y="1440"/>
            <a:chExt cx="720" cy="230"/>
          </a:xfrm>
        </p:grpSpPr>
        <p:sp>
          <p:nvSpPr>
            <p:cNvPr id="9244" name="直接连接符 74765"/>
            <p:cNvSpPr/>
            <p:nvPr/>
          </p:nvSpPr>
          <p:spPr>
            <a:xfrm flipH="1">
              <a:off x="2496" y="1440"/>
              <a:ext cx="720" cy="0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headEnd type="none" w="med" len="med"/>
              <a:tailEnd type="triangle" w="med" len="lg"/>
            </a:ln>
          </p:spPr>
        </p:sp>
        <p:sp>
          <p:nvSpPr>
            <p:cNvPr id="9245" name="矩形 74766"/>
            <p:cNvSpPr/>
            <p:nvPr/>
          </p:nvSpPr>
          <p:spPr>
            <a:xfrm>
              <a:off x="2592" y="1440"/>
              <a:ext cx="550" cy="2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b="1" dirty="0">
                  <a:latin typeface="Arial" panose="020B0604020202020204" pitchFamily="34" charset="0"/>
                  <a:ea typeface="黑体" panose="02010609060101010101" pitchFamily="49" charset="-122"/>
                </a:rPr>
                <a:t>？运算</a:t>
              </a:r>
              <a:endParaRPr lang="zh-CN" altLang="en-US" b="1" dirty="0"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8" name="组合 74787"/>
          <p:cNvGrpSpPr/>
          <p:nvPr/>
        </p:nvGrpSpPr>
        <p:grpSpPr>
          <a:xfrm>
            <a:off x="2736850" y="2589213"/>
            <a:ext cx="3429000" cy="533400"/>
            <a:chOff x="1728" y="1776"/>
            <a:chExt cx="2160" cy="336"/>
          </a:xfrm>
        </p:grpSpPr>
        <p:sp>
          <p:nvSpPr>
            <p:cNvPr id="9242" name="直接连接符 74785"/>
            <p:cNvSpPr/>
            <p:nvPr/>
          </p:nvSpPr>
          <p:spPr>
            <a:xfrm flipH="1" flipV="1">
              <a:off x="1728" y="1776"/>
              <a:ext cx="2160" cy="192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headEnd type="none" w="med" len="med"/>
              <a:tailEnd type="triangle" w="med" len="lg"/>
            </a:ln>
          </p:spPr>
        </p:sp>
        <p:sp>
          <p:nvSpPr>
            <p:cNvPr id="9243" name="直接连接符 74786"/>
            <p:cNvSpPr/>
            <p:nvPr/>
          </p:nvSpPr>
          <p:spPr>
            <a:xfrm flipH="1">
              <a:off x="1776" y="1968"/>
              <a:ext cx="2112" cy="144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headEnd type="none" w="med" len="med"/>
              <a:tailEnd type="triangle" w="med" len="lg"/>
            </a:ln>
          </p:spPr>
        </p:sp>
      </p:grpSp>
      <p:grpSp>
        <p:nvGrpSpPr>
          <p:cNvPr id="9" name="组合 74788"/>
          <p:cNvGrpSpPr/>
          <p:nvPr/>
        </p:nvGrpSpPr>
        <p:grpSpPr>
          <a:xfrm>
            <a:off x="2774950" y="3468688"/>
            <a:ext cx="3460750" cy="442912"/>
            <a:chOff x="1728" y="1776"/>
            <a:chExt cx="2160" cy="220"/>
          </a:xfrm>
        </p:grpSpPr>
        <p:sp>
          <p:nvSpPr>
            <p:cNvPr id="9240" name="直接连接符 74789"/>
            <p:cNvSpPr/>
            <p:nvPr/>
          </p:nvSpPr>
          <p:spPr>
            <a:xfrm flipH="1" flipV="1">
              <a:off x="1728" y="1776"/>
              <a:ext cx="2160" cy="192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headEnd type="none" w="med" len="med"/>
              <a:tailEnd type="triangle" w="med" len="lg"/>
            </a:ln>
          </p:spPr>
        </p:sp>
        <p:sp>
          <p:nvSpPr>
            <p:cNvPr id="9241" name="直接连接符 74790"/>
            <p:cNvSpPr/>
            <p:nvPr/>
          </p:nvSpPr>
          <p:spPr>
            <a:xfrm flipH="1">
              <a:off x="1730" y="1968"/>
              <a:ext cx="2158" cy="28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headEnd type="none" w="med" len="med"/>
              <a:tailEnd type="triangle" w="med" len="lg"/>
            </a:ln>
          </p:spPr>
        </p:sp>
      </p:grpSp>
      <p:grpSp>
        <p:nvGrpSpPr>
          <p:cNvPr id="10" name="组合 74792"/>
          <p:cNvGrpSpPr/>
          <p:nvPr/>
        </p:nvGrpSpPr>
        <p:grpSpPr>
          <a:xfrm>
            <a:off x="2725738" y="4341813"/>
            <a:ext cx="3511550" cy="484187"/>
            <a:chOff x="1728" y="1776"/>
            <a:chExt cx="2205" cy="278"/>
          </a:xfrm>
        </p:grpSpPr>
        <p:sp>
          <p:nvSpPr>
            <p:cNvPr id="9238" name="直接连接符 74793"/>
            <p:cNvSpPr/>
            <p:nvPr/>
          </p:nvSpPr>
          <p:spPr>
            <a:xfrm flipH="1" flipV="1">
              <a:off x="1728" y="1776"/>
              <a:ext cx="2205" cy="248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headEnd type="none" w="med" len="med"/>
              <a:tailEnd type="triangle" w="med" len="lg"/>
            </a:ln>
          </p:spPr>
        </p:sp>
        <p:sp>
          <p:nvSpPr>
            <p:cNvPr id="9239" name="直接连接符 74794"/>
            <p:cNvSpPr/>
            <p:nvPr/>
          </p:nvSpPr>
          <p:spPr>
            <a:xfrm flipH="1">
              <a:off x="1759" y="2024"/>
              <a:ext cx="2173" cy="30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headEnd type="none" w="med" len="med"/>
              <a:tailEnd type="triangle" w="med" len="lg"/>
            </a:ln>
          </p:spPr>
        </p:sp>
      </p:grpSp>
      <p:sp>
        <p:nvSpPr>
          <p:cNvPr id="26640" name="文本框 1"/>
          <p:cNvSpPr txBox="1"/>
          <p:nvPr/>
        </p:nvSpPr>
        <p:spPr>
          <a:xfrm>
            <a:off x="385763" y="1155700"/>
            <a:ext cx="8634412" cy="561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反之，已知一个数的平方，求这个数的运算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是什么？</a:t>
            </a:r>
            <a:endParaRPr lang="zh-CN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87438" y="5603875"/>
            <a:ext cx="6737350" cy="561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求一个数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的平方根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的运算叫作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开平方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4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74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4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4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74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3" dur="20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6" dur="20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9" dur="20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5" dur="2000"/>
                                        <p:tgtEl>
                                          <p:spTgt spid="747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8" dur="2000"/>
                                        <p:tgtEl>
                                          <p:spTgt spid="747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1" dur="2000"/>
                                        <p:tgtEl>
                                          <p:spTgt spid="747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4" dur="2000"/>
                                        <p:tgtEl>
                                          <p:spTgt spid="747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7" dur="2000"/>
                                        <p:tgtEl>
                                          <p:spTgt spid="747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4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 bldLvl="0" animBg="1"/>
      <p:bldP spid="74757" grpId="1" animBg="1"/>
      <p:bldP spid="74758" grpId="0" bldLvl="0" animBg="1"/>
      <p:bldP spid="74758" grpId="1" animBg="1"/>
      <p:bldP spid="2" grpId="0"/>
      <p:bldP spid="2" grpId="1"/>
      <p:bldP spid="3" grpId="0" bldLvl="0" animBg="1"/>
      <p:bldP spid="4" grpId="0" bldLvl="0" animBg="1"/>
      <p:bldP spid="26640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242" name="组合 32783"/>
          <p:cNvGrpSpPr/>
          <p:nvPr/>
        </p:nvGrpSpPr>
        <p:grpSpPr>
          <a:xfrm>
            <a:off x="250825" y="1027113"/>
            <a:ext cx="7162800" cy="909637"/>
            <a:chOff x="624" y="805"/>
            <a:chExt cx="4512" cy="573"/>
          </a:xfrm>
        </p:grpSpPr>
        <p:sp>
          <p:nvSpPr>
            <p:cNvPr id="10275" name="文本框 32771"/>
            <p:cNvSpPr txBox="1"/>
            <p:nvPr/>
          </p:nvSpPr>
          <p:spPr>
            <a:xfrm>
              <a:off x="624" y="805"/>
              <a:ext cx="4512" cy="57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90000"/>
                </a:lnSpc>
              </a:pPr>
              <a:r>
                <a:rPr lang="zh-CN" altLang="en-US" sz="2800" dirty="0">
                  <a:solidFill>
                    <a:srgbClr val="3C8C93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例</a:t>
              </a:r>
              <a:r>
                <a:rPr lang="en-US" altLang="zh-CN" sz="2800" dirty="0">
                  <a:solidFill>
                    <a:srgbClr val="3C8C93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zh-CN" altLang="en-US" sz="2800" dirty="0">
                  <a:solidFill>
                    <a:srgbClr val="3C8C93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 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分别求下列各数的平方根</a:t>
              </a:r>
              <a:r>
                <a:rPr lang="zh-CN" altLang="en-US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</a:t>
              </a: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36</a:t>
              </a:r>
              <a:r>
                <a:rPr lang="zh-CN" altLang="en-US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，    ，</a:t>
              </a: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1.21.</a:t>
              </a:r>
              <a:endPara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10276" name="对象 32775"/>
            <p:cNvGraphicFramePr/>
            <p:nvPr/>
          </p:nvGraphicFramePr>
          <p:xfrm>
            <a:off x="4162" y="986"/>
            <a:ext cx="196" cy="3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3" name="" r:id="rId1" imgW="381635" imgH="572135" progId="Equation.DSMT4">
                    <p:embed/>
                  </p:oleObj>
                </mc:Choice>
                <mc:Fallback>
                  <p:oleObj name="" r:id="rId1" imgW="381635" imgH="572135" progId="Equation.DSMT4">
                    <p:embed/>
                    <p:pic>
                      <p:nvPicPr>
                        <p:cNvPr id="0" name="图片 3092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162" y="986"/>
                          <a:ext cx="196" cy="32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2779" name="矩形 32778"/>
          <p:cNvSpPr/>
          <p:nvPr/>
        </p:nvSpPr>
        <p:spPr>
          <a:xfrm>
            <a:off x="-244475" y="2519363"/>
            <a:ext cx="60960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由于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 baseline="5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80" name="矩形 32779"/>
          <p:cNvSpPr/>
          <p:nvPr/>
        </p:nvSpPr>
        <p:spPr>
          <a:xfrm>
            <a:off x="441325" y="3038475"/>
            <a:ext cx="59436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因此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的平方根是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-6.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5" name="圆角矩形标注 32780"/>
          <p:cNvSpPr/>
          <p:nvPr/>
        </p:nvSpPr>
        <p:spPr>
          <a:xfrm flipH="1" flipV="1">
            <a:off x="2422525" y="2063750"/>
            <a:ext cx="1752600" cy="457200"/>
          </a:xfrm>
          <a:prstGeom prst="wedgeRoundRectCallout">
            <a:avLst>
              <a:gd name="adj1" fmla="val 70648"/>
              <a:gd name="adj2" fmla="val 28472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en-US" altLang="zh-CN" sz="20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36</a:t>
            </a:r>
            <a:r>
              <a:rPr lang="zh-CN" altLang="en-US" sz="2000" b="1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是正数</a:t>
            </a:r>
            <a:endParaRPr lang="zh-CN" altLang="en-US" sz="2000" b="1" dirty="0">
              <a:solidFill>
                <a:schemeClr val="hlink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82" name="文本框 32781"/>
          <p:cNvSpPr txBox="1"/>
          <p:nvPr/>
        </p:nvSpPr>
        <p:spPr>
          <a:xfrm>
            <a:off x="746125" y="1835150"/>
            <a:ext cx="5638800" cy="5667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36 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7" name="圆角矩形标注 32782"/>
          <p:cNvSpPr/>
          <p:nvPr/>
        </p:nvSpPr>
        <p:spPr>
          <a:xfrm flipH="1" flipV="1">
            <a:off x="2574925" y="2063750"/>
            <a:ext cx="2286000" cy="457200"/>
          </a:xfrm>
          <a:prstGeom prst="wedgeRoundRectCallout">
            <a:avLst>
              <a:gd name="adj1" fmla="val 65833"/>
              <a:gd name="adj2" fmla="val 28472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zh-CN" altLang="en-US" sz="2400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有两个平方根</a:t>
            </a:r>
            <a:endParaRPr lang="zh-CN" altLang="en-US" sz="2400" dirty="0">
              <a:solidFill>
                <a:schemeClr val="hlink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3" name="组合 32786"/>
          <p:cNvGrpSpPr/>
          <p:nvPr/>
        </p:nvGrpSpPr>
        <p:grpSpPr>
          <a:xfrm>
            <a:off x="441325" y="3543300"/>
            <a:ext cx="2436813" cy="517525"/>
            <a:chOff x="1360" y="3264"/>
            <a:chExt cx="1535" cy="326"/>
          </a:xfrm>
        </p:grpSpPr>
        <p:sp>
          <p:nvSpPr>
            <p:cNvPr id="10273" name="矩形 32784"/>
            <p:cNvSpPr/>
            <p:nvPr/>
          </p:nvSpPr>
          <p:spPr>
            <a:xfrm>
              <a:off x="1360" y="3264"/>
              <a:ext cx="1392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即</a:t>
              </a:r>
              <a:endPara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10274" name="对象 32785"/>
            <p:cNvGraphicFramePr/>
            <p:nvPr/>
          </p:nvGraphicFramePr>
          <p:xfrm>
            <a:off x="1911" y="3315"/>
            <a:ext cx="984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6" name="" r:id="rId3" imgW="1564640" imgH="355600" progId="Equation.DSMT4">
                    <p:embed/>
                  </p:oleObj>
                </mc:Choice>
                <mc:Fallback>
                  <p:oleObj name="" r:id="rId3" imgW="1564640" imgH="355600" progId="Equation.DSMT4">
                    <p:embed/>
                    <p:pic>
                      <p:nvPicPr>
                        <p:cNvPr id="0" name="图片 3095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911" y="3315"/>
                          <a:ext cx="984" cy="22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249" name="矩形 5143"/>
          <p:cNvSpPr>
            <a:spLocks noTextEdit="1"/>
          </p:cNvSpPr>
          <p:nvPr/>
        </p:nvSpPr>
        <p:spPr>
          <a:xfrm>
            <a:off x="250825" y="620713"/>
            <a:ext cx="37433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实战演练 运用新知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grpSp>
        <p:nvGrpSpPr>
          <p:cNvPr id="4" name="组合 35"/>
          <p:cNvGrpSpPr/>
          <p:nvPr/>
        </p:nvGrpSpPr>
        <p:grpSpPr>
          <a:xfrm>
            <a:off x="896938" y="3981450"/>
            <a:ext cx="5638800" cy="646113"/>
            <a:chOff x="1536" y="1393"/>
            <a:chExt cx="3552" cy="407"/>
          </a:xfrm>
        </p:grpSpPr>
        <p:sp>
          <p:nvSpPr>
            <p:cNvPr id="10271" name="文本框 33809"/>
            <p:cNvSpPr txBox="1"/>
            <p:nvPr/>
          </p:nvSpPr>
          <p:spPr>
            <a:xfrm>
              <a:off x="1536" y="1393"/>
              <a:ext cx="3552" cy="35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30000"/>
                </a:lnSpc>
              </a:pPr>
              <a:r>
                <a:rPr lang="zh-CN" altLang="en-US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（</a:t>
              </a:r>
              <a:r>
                <a:rPr lang="en-US" altLang="zh-CN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zh-CN" altLang="en-US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）  </a:t>
              </a:r>
              <a:endPara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10272" name="对象 33810"/>
            <p:cNvGraphicFramePr/>
            <p:nvPr/>
          </p:nvGraphicFramePr>
          <p:xfrm>
            <a:off x="2112" y="1440"/>
            <a:ext cx="240" cy="3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4" name="" r:id="rId5" imgW="381635" imgH="572135" progId="Equation.DSMT4">
                    <p:embed/>
                  </p:oleObj>
                </mc:Choice>
                <mc:Fallback>
                  <p:oleObj name="" r:id="rId5" imgW="381635" imgH="572135" progId="Equation.DSMT4">
                    <p:embed/>
                    <p:pic>
                      <p:nvPicPr>
                        <p:cNvPr id="0" name="图片 3093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2112" y="1440"/>
                          <a:ext cx="240" cy="36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组合 33816"/>
          <p:cNvGrpSpPr/>
          <p:nvPr/>
        </p:nvGrpSpPr>
        <p:grpSpPr>
          <a:xfrm>
            <a:off x="-98425" y="4651375"/>
            <a:ext cx="6096000" cy="585788"/>
            <a:chOff x="912" y="1802"/>
            <a:chExt cx="3840" cy="369"/>
          </a:xfrm>
        </p:grpSpPr>
        <p:sp>
          <p:nvSpPr>
            <p:cNvPr id="10268" name="矩形 33807"/>
            <p:cNvSpPr/>
            <p:nvPr/>
          </p:nvSpPr>
          <p:spPr>
            <a:xfrm>
              <a:off x="912" y="1824"/>
              <a:ext cx="3840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  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  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解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:    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由于      </a:t>
              </a:r>
              <a:r>
                <a:rPr lang="en-US" altLang="zh-CN" sz="2800" baseline="500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2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=       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，</a:t>
              </a:r>
              <a:endPara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10269" name="对象 33812"/>
            <p:cNvGraphicFramePr/>
            <p:nvPr/>
          </p:nvGraphicFramePr>
          <p:xfrm>
            <a:off x="2961" y="1824"/>
            <a:ext cx="216" cy="3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7" name="" r:id="rId7" imgW="343535" imgH="521970" progId="Equation.DSMT4">
                    <p:embed/>
                  </p:oleObj>
                </mc:Choice>
                <mc:Fallback>
                  <p:oleObj name="" r:id="rId7" imgW="343535" imgH="521970" progId="Equation.DSMT4">
                    <p:embed/>
                    <p:pic>
                      <p:nvPicPr>
                        <p:cNvPr id="0" name="图片 3096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2961" y="1824"/>
                          <a:ext cx="216" cy="32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70" name="对象 33813"/>
            <p:cNvGraphicFramePr/>
            <p:nvPr/>
          </p:nvGraphicFramePr>
          <p:xfrm>
            <a:off x="2413" y="1802"/>
            <a:ext cx="224" cy="3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8" name="" r:id="rId9" imgW="355600" imgH="584835" progId="Equation.DSMT4">
                    <p:embed/>
                  </p:oleObj>
                </mc:Choice>
                <mc:Fallback>
                  <p:oleObj name="" r:id="rId9" imgW="355600" imgH="584835" progId="Equation.DSMT4">
                    <p:embed/>
                    <p:pic>
                      <p:nvPicPr>
                        <p:cNvPr id="0" name="图片 3097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2413" y="1802"/>
                          <a:ext cx="224" cy="36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252" name="圆角矩形标注 44"/>
          <p:cNvSpPr/>
          <p:nvPr/>
        </p:nvSpPr>
        <p:spPr>
          <a:xfrm flipH="1" flipV="1">
            <a:off x="2954338" y="4208463"/>
            <a:ext cx="2376487" cy="457200"/>
          </a:xfrm>
          <a:prstGeom prst="wedgeRoundRectCallout">
            <a:avLst>
              <a:gd name="adj1" fmla="val 63426"/>
              <a:gd name="adj2" fmla="val 32639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zh-CN" altLang="en-US" sz="2400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有两个平方根 </a:t>
            </a:r>
            <a:endParaRPr lang="zh-CN" altLang="en-US" sz="2400" dirty="0">
              <a:solidFill>
                <a:schemeClr val="hlink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6" name="组合 45"/>
          <p:cNvGrpSpPr/>
          <p:nvPr/>
        </p:nvGrpSpPr>
        <p:grpSpPr>
          <a:xfrm>
            <a:off x="161925" y="5289550"/>
            <a:ext cx="5943600" cy="550863"/>
            <a:chOff x="1344" y="2216"/>
            <a:chExt cx="3744" cy="347"/>
          </a:xfrm>
        </p:grpSpPr>
        <p:sp>
          <p:nvSpPr>
            <p:cNvPr id="10264" name="矩形 33808"/>
            <p:cNvSpPr/>
            <p:nvPr/>
          </p:nvSpPr>
          <p:spPr>
            <a:xfrm>
              <a:off x="1344" y="2236"/>
              <a:ext cx="3744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  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因此      的平方根是  与    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10265" name="对象 33819"/>
            <p:cNvGraphicFramePr/>
            <p:nvPr/>
          </p:nvGraphicFramePr>
          <p:xfrm>
            <a:off x="3504" y="2216"/>
            <a:ext cx="128" cy="32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0" name="" r:id="rId11" imgW="203835" imgH="521970" progId="Equation.DSMT4">
                    <p:embed/>
                  </p:oleObj>
                </mc:Choice>
                <mc:Fallback>
                  <p:oleObj name="" r:id="rId11" imgW="203835" imgH="521970" progId="Equation.DSMT4">
                    <p:embed/>
                    <p:pic>
                      <p:nvPicPr>
                        <p:cNvPr id="0" name="图片 3099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3504" y="2216"/>
                          <a:ext cx="128" cy="32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66" name="对象 33821"/>
            <p:cNvGraphicFramePr/>
            <p:nvPr/>
          </p:nvGraphicFramePr>
          <p:xfrm>
            <a:off x="2098" y="2235"/>
            <a:ext cx="216" cy="3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1" name="" r:id="rId13" imgW="343535" imgH="521970" progId="Equation.DSMT4">
                    <p:embed/>
                  </p:oleObj>
                </mc:Choice>
                <mc:Fallback>
                  <p:oleObj name="" r:id="rId13" imgW="343535" imgH="521970" progId="Equation.DSMT4">
                    <p:embed/>
                    <p:pic>
                      <p:nvPicPr>
                        <p:cNvPr id="0" name="图片 3100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2098" y="2235"/>
                          <a:ext cx="216" cy="32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67" name="对象 33822"/>
            <p:cNvGraphicFramePr/>
            <p:nvPr/>
          </p:nvGraphicFramePr>
          <p:xfrm>
            <a:off x="3824" y="2217"/>
            <a:ext cx="232" cy="3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9" name="" r:id="rId15" imgW="369570" imgH="521970" progId="Equation.DSMT4">
                    <p:embed/>
                  </p:oleObj>
                </mc:Choice>
                <mc:Fallback>
                  <p:oleObj name="" r:id="rId15" imgW="369570" imgH="521970" progId="Equation.DSMT4">
                    <p:embed/>
                    <p:pic>
                      <p:nvPicPr>
                        <p:cNvPr id="0" name="图片 3098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3824" y="2217"/>
                          <a:ext cx="232" cy="32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7" name="组合 53"/>
          <p:cNvGrpSpPr/>
          <p:nvPr/>
        </p:nvGrpSpPr>
        <p:grpSpPr>
          <a:xfrm>
            <a:off x="488950" y="5886450"/>
            <a:ext cx="2133600" cy="685800"/>
            <a:chOff x="1776" y="1720"/>
            <a:chExt cx="1344" cy="432"/>
          </a:xfrm>
        </p:grpSpPr>
        <p:graphicFrame>
          <p:nvGraphicFramePr>
            <p:cNvPr id="10262" name="对象 33830"/>
            <p:cNvGraphicFramePr/>
            <p:nvPr/>
          </p:nvGraphicFramePr>
          <p:xfrm>
            <a:off x="2112" y="1720"/>
            <a:ext cx="1008" cy="4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5" name="" r:id="rId17" imgW="1602740" imgH="687070" progId="Equation.DSMT4">
                    <p:embed/>
                  </p:oleObj>
                </mc:Choice>
                <mc:Fallback>
                  <p:oleObj name="" r:id="rId17" imgW="1602740" imgH="687070" progId="Equation.DSMT4">
                    <p:embed/>
                    <p:pic>
                      <p:nvPicPr>
                        <p:cNvPr id="0" name="图片 3094"/>
                        <p:cNvPicPr/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2112" y="1720"/>
                          <a:ext cx="1008" cy="43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63" name="矩形 33831"/>
            <p:cNvSpPr/>
            <p:nvPr/>
          </p:nvSpPr>
          <p:spPr>
            <a:xfrm>
              <a:off x="1776" y="1776"/>
              <a:ext cx="339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即</a:t>
              </a:r>
              <a:endPara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33826" name="矩形 33825"/>
          <p:cNvSpPr/>
          <p:nvPr/>
        </p:nvSpPr>
        <p:spPr>
          <a:xfrm>
            <a:off x="3403600" y="3475038"/>
            <a:ext cx="60960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由于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1.1</a:t>
            </a:r>
            <a:r>
              <a:rPr lang="en-US" altLang="zh-CN" sz="2800" baseline="5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=1.21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56" name="圆角矩形标注 33827"/>
          <p:cNvSpPr/>
          <p:nvPr/>
        </p:nvSpPr>
        <p:spPr>
          <a:xfrm flipH="1" flipV="1">
            <a:off x="6438900" y="3017838"/>
            <a:ext cx="2286000" cy="457200"/>
          </a:xfrm>
          <a:prstGeom prst="wedgeRoundRectCallout">
            <a:avLst>
              <a:gd name="adj1" fmla="val 65833"/>
              <a:gd name="adj2" fmla="val 18750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rot="10800000" anchor="ctr"/>
          <a:p>
            <a:r>
              <a:rPr lang="zh-CN" altLang="en-US" sz="2400" dirty="0">
                <a:solidFill>
                  <a:schemeClr val="hlin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有两个平方根</a:t>
            </a:r>
            <a:endParaRPr lang="zh-CN" altLang="en-US" sz="2400" dirty="0">
              <a:solidFill>
                <a:schemeClr val="hlink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3829" name="文本框 33828"/>
          <p:cNvSpPr txBox="1"/>
          <p:nvPr/>
        </p:nvSpPr>
        <p:spPr>
          <a:xfrm>
            <a:off x="4467225" y="2789238"/>
            <a:ext cx="5638800" cy="5667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1.21 </a:t>
            </a:r>
            <a:endParaRPr lang="en-US" altLang="zh-CN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3830" name="矩形 33829"/>
          <p:cNvSpPr/>
          <p:nvPr/>
        </p:nvSpPr>
        <p:spPr>
          <a:xfrm>
            <a:off x="3803650" y="4084638"/>
            <a:ext cx="59436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因此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1.21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的平方根是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1.1.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8" name="组合 33835"/>
          <p:cNvGrpSpPr/>
          <p:nvPr/>
        </p:nvGrpSpPr>
        <p:grpSpPr>
          <a:xfrm>
            <a:off x="4130675" y="4662488"/>
            <a:ext cx="2452688" cy="517525"/>
            <a:chOff x="1824" y="3196"/>
            <a:chExt cx="1545" cy="326"/>
          </a:xfrm>
        </p:grpSpPr>
        <p:sp>
          <p:nvSpPr>
            <p:cNvPr id="10260" name="矩形 33832"/>
            <p:cNvSpPr/>
            <p:nvPr/>
          </p:nvSpPr>
          <p:spPr>
            <a:xfrm>
              <a:off x="1824" y="3196"/>
              <a:ext cx="339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即</a:t>
              </a:r>
              <a:endPara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10261" name="对象 33834"/>
            <p:cNvGraphicFramePr/>
            <p:nvPr/>
          </p:nvGraphicFramePr>
          <p:xfrm>
            <a:off x="2111" y="3232"/>
            <a:ext cx="1258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3" name="" r:id="rId19" imgW="1993900" imgH="355600" progId="Equation.DSMT4">
                    <p:embed/>
                  </p:oleObj>
                </mc:Choice>
                <mc:Fallback>
                  <p:oleObj name="" r:id="rId19" imgW="1993900" imgH="355600" progId="Equation.DSMT4">
                    <p:embed/>
                    <p:pic>
                      <p:nvPicPr>
                        <p:cNvPr id="0" name="图片 3102"/>
                        <p:cNvPicPr/>
                        <p:nvPr/>
                      </p:nvPicPr>
                      <p:blipFill>
                        <a:blip r:embed="rId20"/>
                        <a:stretch>
                          <a:fillRect/>
                        </a:stretch>
                      </p:blipFill>
                      <p:spPr>
                        <a:xfrm>
                          <a:off x="2111" y="3232"/>
                          <a:ext cx="1258" cy="22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2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3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3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2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3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9" grpId="0"/>
      <p:bldP spid="32780" grpId="0"/>
      <p:bldP spid="10245" grpId="0" bldLvl="0" animBg="1"/>
      <p:bldP spid="10245" grpId="1" bldLvl="0" animBg="1"/>
      <p:bldP spid="32782" grpId="0"/>
      <p:bldP spid="10247" grpId="0" bldLvl="0" animBg="1"/>
      <p:bldP spid="10247" grpId="1" bldLvl="0" animBg="1"/>
      <p:bldP spid="10252" grpId="0" bldLvl="0" animBg="1"/>
      <p:bldP spid="10252" grpId="1" bldLvl="0" animBg="1"/>
      <p:bldP spid="33826" grpId="0"/>
      <p:bldP spid="10256" grpId="0" bldLvl="0" animBg="1"/>
      <p:bldP spid="10256" grpId="1" bldLvl="0" animBg="1"/>
      <p:bldP spid="33829" grpId="0"/>
      <p:bldP spid="338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55" name="Picture 19"/>
          <p:cNvPicPr/>
          <p:nvPr/>
        </p:nvPicPr>
        <p:blipFill>
          <a:blip r:embed="rId1"/>
          <a:stretch>
            <a:fillRect/>
          </a:stretch>
        </p:blipFill>
        <p:spPr>
          <a:xfrm>
            <a:off x="466725" y="1676400"/>
            <a:ext cx="630238" cy="666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Text Box 20"/>
          <p:cNvSpPr txBox="1"/>
          <p:nvPr/>
        </p:nvSpPr>
        <p:spPr>
          <a:xfrm>
            <a:off x="1096963" y="1819275"/>
            <a:ext cx="29733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57" name="Text Box 21"/>
          <p:cNvSpPr txBox="1"/>
          <p:nvPr/>
        </p:nvSpPr>
        <p:spPr>
          <a:xfrm>
            <a:off x="1143000" y="1774825"/>
            <a:ext cx="35194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表示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的正的平方根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4358" name="Picture 22"/>
          <p:cNvPicPr/>
          <p:nvPr/>
        </p:nvPicPr>
        <p:blipFill>
          <a:blip r:embed="rId2"/>
          <a:stretch>
            <a:fillRect/>
          </a:stretch>
        </p:blipFill>
        <p:spPr>
          <a:xfrm>
            <a:off x="434975" y="2667000"/>
            <a:ext cx="711200" cy="596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59" name="Text Box 23"/>
          <p:cNvSpPr txBox="1"/>
          <p:nvPr/>
        </p:nvSpPr>
        <p:spPr>
          <a:xfrm>
            <a:off x="1146175" y="2751138"/>
            <a:ext cx="352901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表示</a:t>
            </a:r>
            <a:r>
              <a:rPr lang="en-US" altLang="zh-CN" sz="2800" b="1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的负的平方根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60" name="AutoShape 24"/>
          <p:cNvSpPr/>
          <p:nvPr/>
        </p:nvSpPr>
        <p:spPr>
          <a:xfrm>
            <a:off x="6321425" y="2049463"/>
            <a:ext cx="212725" cy="1214437"/>
          </a:xfrm>
          <a:prstGeom prst="rightBrace">
            <a:avLst>
              <a:gd name="adj1" fmla="val 55582"/>
              <a:gd name="adj2" fmla="val 50000"/>
            </a:avLst>
          </a:prstGeom>
          <a:noFill/>
          <a:ln w="12700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eaLnBrk="0" hangingPunct="0"/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14361" name="Picture 25"/>
          <p:cNvPicPr/>
          <p:nvPr/>
        </p:nvPicPr>
        <p:blipFill>
          <a:blip r:embed="rId3"/>
          <a:stretch>
            <a:fillRect/>
          </a:stretch>
        </p:blipFill>
        <p:spPr>
          <a:xfrm>
            <a:off x="7351713" y="2232025"/>
            <a:ext cx="984250" cy="777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62" name="Text Box 26"/>
          <p:cNvSpPr txBox="1"/>
          <p:nvPr/>
        </p:nvSpPr>
        <p:spPr>
          <a:xfrm>
            <a:off x="6430963" y="2428875"/>
            <a:ext cx="1185862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记作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11175" y="3514725"/>
            <a:ext cx="5165725" cy="635000"/>
            <a:chOff x="1165" y="2130"/>
            <a:chExt cx="8135" cy="998"/>
          </a:xfrm>
        </p:grpSpPr>
        <p:sp>
          <p:nvSpPr>
            <p:cNvPr id="11286" name="Rectangle 35"/>
            <p:cNvSpPr/>
            <p:nvPr/>
          </p:nvSpPr>
          <p:spPr>
            <a:xfrm>
              <a:off x="1165" y="2312"/>
              <a:ext cx="6728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zh-CN" altLang="en-US" sz="2800" i="1" dirty="0">
                  <a:solidFill>
                    <a:srgbClr val="3333FF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r>
                <a:rPr lang="en-US" altLang="zh-CN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﹙</a:t>
              </a:r>
              <a:r>
                <a:rPr lang="zh-CN" altLang="en-US" sz="2800" i="1" dirty="0">
                  <a:solidFill>
                    <a:srgbClr val="FF33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r>
                <a:rPr lang="zh-CN" altLang="en-US" sz="2800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≥0</a:t>
              </a:r>
              <a:r>
                <a:rPr lang="en-US" altLang="zh-CN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﹚</a:t>
              </a: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的平方根表示为</a:t>
              </a:r>
              <a:endPara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aphicFrame>
          <p:nvGraphicFramePr>
            <p:cNvPr id="11287" name="Object 36"/>
            <p:cNvGraphicFramePr/>
            <p:nvPr/>
          </p:nvGraphicFramePr>
          <p:xfrm>
            <a:off x="7860" y="2130"/>
            <a:ext cx="1440" cy="9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5" name="" r:id="rId4" imgW="331470" imgH="229235" progId="Equation.DSMT4">
                    <p:embed/>
                  </p:oleObj>
                </mc:Choice>
                <mc:Fallback>
                  <p:oleObj name="" r:id="rId4" imgW="331470" imgH="229235" progId="Equation.DSMT4">
                    <p:embed/>
                    <p:pic>
                      <p:nvPicPr>
                        <p:cNvPr id="0" name="图片 3104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7860" y="2130"/>
                          <a:ext cx="1440" cy="99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1275" name="Rectangle 37"/>
          <p:cNvSpPr>
            <a:spLocks noGrp="1"/>
          </p:cNvSpPr>
          <p:nvPr/>
        </p:nvSpPr>
        <p:spPr>
          <a:xfrm>
            <a:off x="434975" y="1203325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eaLnBrk="0" hangingPunct="0"/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一个</a:t>
            </a:r>
            <a:r>
              <a: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非负数</a:t>
            </a:r>
            <a:r>
              <a:rPr lang="zh-CN" altLang="en-US" sz="2800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rPr>
              <a:t>的平方根的表示方法：</a:t>
            </a:r>
            <a:endParaRPr lang="zh-CN" altLang="en-US" sz="2800" dirty="0">
              <a:solidFill>
                <a:schemeClr val="tx2"/>
              </a:solidFill>
              <a:latin typeface="Arial" panose="020B0604020202020204" pitchFamily="34" charset="0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14374" name="Text Box 38"/>
          <p:cNvSpPr txBox="1"/>
          <p:nvPr/>
        </p:nvSpPr>
        <p:spPr>
          <a:xfrm>
            <a:off x="4124325" y="1774825"/>
            <a:ext cx="2281238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算术平方根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77" name="文本框 2"/>
          <p:cNvSpPr txBox="1"/>
          <p:nvPr/>
        </p:nvSpPr>
        <p:spPr>
          <a:xfrm>
            <a:off x="190500" y="738188"/>
            <a:ext cx="3738563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平方根的数学符号表示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63" name="Text Box 27"/>
          <p:cNvSpPr txBox="1"/>
          <p:nvPr/>
        </p:nvSpPr>
        <p:spPr>
          <a:xfrm>
            <a:off x="561975" y="4206875"/>
            <a:ext cx="15573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808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说一说</a:t>
            </a:r>
            <a:endParaRPr lang="zh-CN" altLang="en-US" sz="2400" dirty="0">
              <a:solidFill>
                <a:srgbClr val="00808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64" name="Text Box 28"/>
          <p:cNvSpPr txBox="1"/>
          <p:nvPr/>
        </p:nvSpPr>
        <p:spPr>
          <a:xfrm>
            <a:off x="6137275" y="4808538"/>
            <a:ext cx="28749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各表示什么意义？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14365" name="Picture 29"/>
          <p:cNvPicPr/>
          <p:nvPr/>
        </p:nvPicPr>
        <p:blipFill>
          <a:blip r:embed="rId6"/>
          <a:stretch>
            <a:fillRect/>
          </a:stretch>
        </p:blipFill>
        <p:spPr>
          <a:xfrm>
            <a:off x="2962275" y="4759325"/>
            <a:ext cx="838200" cy="5572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66" name="Picture 30"/>
          <p:cNvPicPr/>
          <p:nvPr/>
        </p:nvPicPr>
        <p:blipFill>
          <a:blip r:embed="rId7"/>
          <a:stretch>
            <a:fillRect/>
          </a:stretch>
        </p:blipFill>
        <p:spPr>
          <a:xfrm>
            <a:off x="1025525" y="4700588"/>
            <a:ext cx="630238" cy="574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67" name="Picture 31"/>
          <p:cNvPicPr/>
          <p:nvPr/>
        </p:nvPicPr>
        <p:blipFill>
          <a:blip r:embed="rId8"/>
          <a:stretch>
            <a:fillRect/>
          </a:stretch>
        </p:blipFill>
        <p:spPr>
          <a:xfrm>
            <a:off x="5199063" y="4664075"/>
            <a:ext cx="676275" cy="646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68" name="Text Box 32"/>
          <p:cNvSpPr txBox="1"/>
          <p:nvPr/>
        </p:nvSpPr>
        <p:spPr>
          <a:xfrm>
            <a:off x="469900" y="5362575"/>
            <a:ext cx="1965325" cy="1189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表示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的平方根（即算术平方根）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69" name="Text Box 33"/>
          <p:cNvSpPr txBox="1"/>
          <p:nvPr/>
        </p:nvSpPr>
        <p:spPr>
          <a:xfrm>
            <a:off x="2779713" y="5316538"/>
            <a:ext cx="1508125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表示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负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的平方根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70" name="Text Box 34"/>
          <p:cNvSpPr txBox="1"/>
          <p:nvPr/>
        </p:nvSpPr>
        <p:spPr>
          <a:xfrm>
            <a:off x="5048250" y="5362575"/>
            <a:ext cx="125095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表示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的平方根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4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60" grpId="0" bldLvl="0" animBg="1"/>
      <p:bldP spid="143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73" name="Rectangle 3"/>
          <p:cNvSpPr>
            <a:spLocks noGrp="1"/>
          </p:cNvSpPr>
          <p:nvPr/>
        </p:nvSpPr>
        <p:spPr>
          <a:xfrm>
            <a:off x="-107950" y="1125538"/>
            <a:ext cx="9117013" cy="188118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ts val="336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  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平方根与算术平方根的联系：</a:t>
            </a:r>
            <a:endParaRPr kumimoji="0" lang="zh-CN" altLang="en-US" sz="2000" b="0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Arial" panose="020B0604020202020204" pitchFamily="34" charset="0"/>
            </a:endParaRPr>
          </a:p>
          <a:p>
            <a:pPr marL="342900" marR="0" lvl="0" indent="0" algn="l" defTabSz="914400" rtl="0" eaLnBrk="1" fontAlgn="base" latinLnBrk="0" hangingPunct="1">
              <a:lnSpc>
                <a:spcPts val="336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（</a:t>
            </a:r>
            <a:r>
              <a:rPr kumimoji="0" lang="en-US" altLang="zh-CN" sz="2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1</a:t>
            </a:r>
            <a:r>
              <a:rPr kumimoji="0" lang="zh-CN" altLang="en-US" sz="2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）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具有包含关系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: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平方根包含算术平方根，算术平方根是平方根的一种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;</a:t>
            </a:r>
            <a:endParaRPr kumimoji="0" lang="en-US" altLang="zh-CN" sz="2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ea"/>
              <a:sym typeface="Arial" panose="020B0604020202020204" pitchFamily="34" charset="0"/>
            </a:endParaRPr>
          </a:p>
          <a:p>
            <a:pPr marL="342900" marR="0" lvl="0" indent="0" algn="l" defTabSz="914400" rtl="0" eaLnBrk="1" fontAlgn="base" latinLnBrk="0" hangingPunct="1">
              <a:lnSpc>
                <a:spcPts val="336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（</a:t>
            </a:r>
            <a:r>
              <a:rPr kumimoji="0" lang="en-US" altLang="zh-CN" sz="2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2</a:t>
            </a:r>
            <a:r>
              <a:rPr kumimoji="0" lang="zh-CN" altLang="en-US" sz="2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）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存在条件相同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: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只非负数才有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平方根和算术平方根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;</a:t>
            </a:r>
            <a:endParaRPr kumimoji="0" lang="en-US" altLang="zh-CN" sz="2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Arial" panose="020B0604020202020204" pitchFamily="34" charset="0"/>
            </a:endParaRPr>
          </a:p>
          <a:p>
            <a:pPr marL="342900" marR="0" lvl="0" indent="0" algn="l" defTabSz="914400" rtl="0" eaLnBrk="1" fontAlgn="base" latinLnBrk="0" hangingPunct="1">
              <a:lnSpc>
                <a:spcPts val="336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（</a:t>
            </a:r>
            <a:r>
              <a:rPr kumimoji="0" lang="en-US" altLang="zh-CN" sz="2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3</a:t>
            </a:r>
            <a:r>
              <a:rPr kumimoji="0" lang="zh-CN" altLang="en-US" sz="2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）</a:t>
            </a:r>
            <a:r>
              <a:rPr kumimoji="0" lang="en-US" altLang="zh-CN" sz="2000" b="1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0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的平方根和算术平方根都是</a:t>
            </a:r>
            <a:r>
              <a:rPr kumimoji="0" lang="en-US" altLang="zh-CN" sz="2000" b="1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0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.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Arial" panose="020B0604020202020204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2291" name="文本框 2"/>
          <p:cNvSpPr txBox="1"/>
          <p:nvPr/>
        </p:nvSpPr>
        <p:spPr>
          <a:xfrm>
            <a:off x="3556000" y="641350"/>
            <a:ext cx="33845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平方根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与算术平方根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2292" name="矩形 3126"/>
          <p:cNvSpPr>
            <a:spLocks noTextEdit="1"/>
          </p:cNvSpPr>
          <p:nvPr/>
        </p:nvSpPr>
        <p:spPr>
          <a:xfrm>
            <a:off x="179388" y="620713"/>
            <a:ext cx="310832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23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合作探究  获取新知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2" name="Rectangle 3"/>
          <p:cNvSpPr>
            <a:spLocks noGrp="1"/>
          </p:cNvSpPr>
          <p:nvPr/>
        </p:nvSpPr>
        <p:spPr>
          <a:xfrm>
            <a:off x="-109537" y="3303588"/>
            <a:ext cx="8820150" cy="451961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ts val="288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  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平方根与算术平方根的区别：</a:t>
            </a:r>
            <a:endParaRPr kumimoji="0" lang="zh-CN" altLang="en-US" sz="2000" b="0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Arial" panose="020B0604020202020204" pitchFamily="34" charset="0"/>
            </a:endParaRPr>
          </a:p>
          <a:p>
            <a:pPr marL="342900" marR="0" lvl="0" indent="0" algn="l" defTabSz="914400" rtl="0" eaLnBrk="1" fontAlgn="base" latinLnBrk="0" hangingPunct="1">
              <a:lnSpc>
                <a:spcPts val="288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（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1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）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定义不同：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如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果一个数</a:t>
            </a:r>
            <a:r>
              <a:rPr kumimoji="0" lang="zh-CN" altLang="en-US" sz="2000" b="0" i="1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x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的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平方等于</a:t>
            </a:r>
            <a:r>
              <a:rPr kumimoji="0" lang="zh-CN" altLang="en-US" sz="2000" b="0" i="1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a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，那么这个数</a:t>
            </a:r>
            <a:r>
              <a:rPr kumimoji="0" lang="zh-CN" altLang="en-US" sz="2000" b="0" i="1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x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叫做</a:t>
            </a:r>
            <a:r>
              <a:rPr kumimoji="0" lang="zh-CN" altLang="en-US" sz="2000" b="0" i="1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 a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的平方根，如果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一个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正数</a:t>
            </a:r>
            <a:r>
              <a:rPr kumimoji="0" lang="en-US" altLang="zh-CN" sz="2000" b="0" i="1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x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的平方等于</a:t>
            </a:r>
            <a:r>
              <a:rPr kumimoji="0" lang="en-US" altLang="zh-CN" sz="2000" b="0" i="1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a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,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即</a:t>
            </a:r>
            <a:r>
              <a:rPr kumimoji="0" lang="en-US" altLang="zh-CN" sz="2000" b="0" i="1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x</a:t>
            </a:r>
            <a:r>
              <a:rPr kumimoji="0" lang="en-US" altLang="zh-CN" sz="2000" b="0" i="1" u="none" strike="noStrike" kern="1200" cap="none" spc="0" normalizeH="0" baseline="4200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2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 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=</a:t>
            </a:r>
            <a:r>
              <a:rPr kumimoji="0" lang="en-US" altLang="zh-CN" sz="2000" b="0" i="1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a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,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那么这个正数</a:t>
            </a:r>
            <a:r>
              <a:rPr kumimoji="0" lang="en-US" altLang="zh-CN" sz="2000" b="0" i="1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x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叫做</a:t>
            </a:r>
            <a:r>
              <a:rPr kumimoji="0" lang="en-US" altLang="zh-CN" sz="2000" b="0" i="1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a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的算术平方根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.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 </a:t>
            </a:r>
            <a:endParaRPr kumimoji="0" lang="zh-CN" altLang="en-US" sz="2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Arial" panose="020B0604020202020204" pitchFamily="34" charset="0"/>
            </a:endParaRPr>
          </a:p>
          <a:p>
            <a:pPr marL="342900" marR="0" lvl="0" indent="0" algn="l" defTabSz="914400" rtl="0" eaLnBrk="1" fontAlgn="base" latinLnBrk="0" hangingPunct="1">
              <a:lnSpc>
                <a:spcPts val="288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（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2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）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个数不同：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一个正数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有两个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平方根，而一个数的算术平方根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只有一个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;</a:t>
            </a:r>
            <a:endParaRPr kumimoji="0" lang="en-US" altLang="zh-CN" sz="2000" b="0" i="0" u="none" strike="noStrike" kern="1200" cap="none" spc="0" normalizeH="0" baseline="0" noProof="1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ea"/>
              <a:sym typeface="Arial" panose="020B0604020202020204" pitchFamily="34" charset="0"/>
            </a:endParaRPr>
          </a:p>
          <a:p>
            <a:pPr marL="342900" marR="0" lvl="0" indent="0" algn="l" defTabSz="914400" rtl="0" eaLnBrk="1" fontAlgn="base" latinLnBrk="0" hangingPunct="1">
              <a:lnSpc>
                <a:spcPts val="288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（</a:t>
            </a:r>
            <a:r>
              <a:rPr kumimoji="0" lang="en-US" altLang="zh-CN" sz="2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3</a:t>
            </a:r>
            <a:r>
              <a:rPr kumimoji="0" lang="zh-CN" altLang="en-US" sz="2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）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表示方法不同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：正数</a:t>
            </a:r>
            <a:r>
              <a:rPr kumimoji="0" lang="en-US" altLang="zh-CN" sz="2000" b="0" i="1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a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的算术平方根表示为    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，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而正数</a:t>
            </a:r>
            <a:r>
              <a:rPr kumimoji="0" lang="en-US" altLang="zh-CN" sz="2000" b="1" i="1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a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的平方根表示为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±   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Arial" panose="020B0604020202020204" pitchFamily="34" charset="0"/>
              </a:rPr>
              <a:t>.</a:t>
            </a:r>
            <a:endParaRPr kumimoji="0" lang="en-US" altLang="zh-CN" sz="20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0913" y="5256213"/>
            <a:ext cx="419100" cy="4000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643563" y="4914900"/>
          <a:ext cx="385762" cy="36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2" imgW="241935" imgH="229235" progId="Equation.DSMT4">
                  <p:embed/>
                </p:oleObj>
              </mc:Choice>
              <mc:Fallback>
                <p:oleObj name="" r:id="rId2" imgW="241935" imgH="229235" progId="Equation.DSMT4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643563" y="4914900"/>
                        <a:ext cx="385762" cy="365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>
                                            <p:txEl>
                                              <p:charRg st="16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73">
                                            <p:txEl>
                                              <p:charRg st="16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73">
                                            <p:txEl>
                                              <p:charRg st="16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>
                                            <p:txEl>
                                              <p:charRg st="56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73">
                                            <p:txEl>
                                              <p:charRg st="56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73">
                                            <p:txEl>
                                              <p:charRg st="56" end="8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>
                                            <p:txEl>
                                              <p:charRg st="83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73">
                                            <p:txEl>
                                              <p:charRg st="83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73">
                                            <p:txEl>
                                              <p:charRg st="83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6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charRg st="16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charRg st="16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04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charRg st="104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charRg st="104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145" end="1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charRg st="145" end="17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charRg st="145" end="17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Text Box 3"/>
          <p:cNvSpPr/>
          <p:nvPr/>
        </p:nvSpPr>
        <p:spPr>
          <a:xfrm>
            <a:off x="4124325" y="3613150"/>
            <a:ext cx="8610600" cy="581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endParaRPr lang="zh-CN" altLang="zh-CN" sz="3200" b="1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5" name="Rectangle 9"/>
          <p:cNvSpPr>
            <a:spLocks noGrp="1"/>
          </p:cNvSpPr>
          <p:nvPr/>
        </p:nvSpPr>
        <p:spPr>
          <a:xfrm>
            <a:off x="682625" y="1492250"/>
            <a:ext cx="8229600" cy="5461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eaLnBrk="0" hangingPunct="0"/>
            <a:r>
              <a:rPr lang="zh-CN" altLang="en-US" sz="2800" dirty="0">
                <a:solidFill>
                  <a:srgbClr val="00808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例</a:t>
            </a:r>
            <a:r>
              <a:rPr lang="en-US" altLang="zh-CN" sz="2800" b="1" dirty="0">
                <a:solidFill>
                  <a:srgbClr val="00808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3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　求下列各式的值：</a:t>
            </a:r>
            <a:endParaRPr lang="zh-CN" altLang="en-US" sz="28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  <a:sym typeface="Arial" panose="020B0604020202020204" pitchFamily="34" charset="0"/>
            </a:endParaRPr>
          </a:p>
        </p:txBody>
      </p:sp>
      <p:graphicFrame>
        <p:nvGraphicFramePr>
          <p:cNvPr id="13316" name="Object 21"/>
          <p:cNvGraphicFramePr>
            <a:graphicFrameLocks noChangeAspect="1"/>
          </p:cNvGraphicFramePr>
          <p:nvPr/>
        </p:nvGraphicFramePr>
        <p:xfrm>
          <a:off x="711200" y="1893888"/>
          <a:ext cx="5816600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1" imgW="2373630" imgH="444500" progId="Equation.DSMT4">
                  <p:embed/>
                </p:oleObj>
              </mc:Choice>
              <mc:Fallback>
                <p:oleObj name="" r:id="rId1" imgW="2373630" imgH="444500" progId="Equation.DSMT4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11200" y="1893888"/>
                        <a:ext cx="5816600" cy="1089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41" name="Rectangle 9"/>
          <p:cNvSpPr txBox="1"/>
          <p:nvPr/>
        </p:nvSpPr>
        <p:spPr>
          <a:xfrm>
            <a:off x="876300" y="2797175"/>
            <a:ext cx="58991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eaLnBrk="0" hangingPunct="0"/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：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（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）     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      ；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0742" name="Object 23"/>
          <p:cNvGraphicFramePr>
            <a:graphicFrameLocks noChangeAspect="1"/>
          </p:cNvGraphicFramePr>
          <p:nvPr/>
        </p:nvGraphicFramePr>
        <p:xfrm>
          <a:off x="2390775" y="3128963"/>
          <a:ext cx="127000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3" imgW="1485900" imgH="558800" progId="Equation.DSMT4">
                  <p:embed/>
                </p:oleObj>
              </mc:Choice>
              <mc:Fallback>
                <p:oleObj name="" r:id="rId3" imgW="1485900" imgH="558800" progId="Equation.DSMT4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90775" y="3128963"/>
                        <a:ext cx="1270000" cy="479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43" name="Rectangle 9"/>
          <p:cNvSpPr txBox="1"/>
          <p:nvPr/>
        </p:nvSpPr>
        <p:spPr>
          <a:xfrm>
            <a:off x="844550" y="3584575"/>
            <a:ext cx="6232525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eaLnBrk="0" hangingPunct="0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   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  （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）                 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      ；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0744" name="Object 25"/>
          <p:cNvGraphicFramePr>
            <a:graphicFrameLocks noChangeAspect="1"/>
          </p:cNvGraphicFramePr>
          <p:nvPr/>
        </p:nvGraphicFramePr>
        <p:xfrm>
          <a:off x="2206625" y="3889375"/>
          <a:ext cx="227965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5" imgW="2667000" imgH="558800" progId="Equation.DSMT4">
                  <p:embed/>
                </p:oleObj>
              </mc:Choice>
              <mc:Fallback>
                <p:oleObj name="" r:id="rId5" imgW="2667000" imgH="558800" progId="Equation.DSMT4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06625" y="3889375"/>
                        <a:ext cx="2279650" cy="479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45" name="Rectangle 9"/>
          <p:cNvSpPr txBox="1"/>
          <p:nvPr/>
        </p:nvSpPr>
        <p:spPr>
          <a:xfrm>
            <a:off x="846138" y="4511675"/>
            <a:ext cx="7000875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eaLnBrk="0" hangingPunct="0"/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    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）     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        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.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0746" name="Object 27"/>
          <p:cNvGraphicFramePr>
            <a:graphicFrameLocks noChangeAspect="1"/>
          </p:cNvGraphicFramePr>
          <p:nvPr/>
        </p:nvGraphicFramePr>
        <p:xfrm>
          <a:off x="2166938" y="4621213"/>
          <a:ext cx="1676400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7" imgW="2234565" imgH="1193800" progId="Equation.DSMT4">
                  <p:embed/>
                </p:oleObj>
              </mc:Choice>
              <mc:Fallback>
                <p:oleObj name="" r:id="rId7" imgW="2234565" imgH="1193800" progId="Equation.DSMT4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166938" y="4621213"/>
                        <a:ext cx="1676400" cy="895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3" name="矩形 5143"/>
          <p:cNvSpPr>
            <a:spLocks noTextEdit="1"/>
          </p:cNvSpPr>
          <p:nvPr/>
        </p:nvSpPr>
        <p:spPr>
          <a:xfrm>
            <a:off x="250825" y="706438"/>
            <a:ext cx="37433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实战演练 运用新知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0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0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30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30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30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2000"/>
                                        <p:tgtEl>
                                          <p:spTgt spid="30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1" grpId="0"/>
      <p:bldP spid="30743" grpId="0"/>
      <p:bldP spid="3074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框 40961"/>
          <p:cNvSpPr txBox="1"/>
          <p:nvPr/>
        </p:nvSpPr>
        <p:spPr>
          <a:xfrm>
            <a:off x="1752600" y="1219200"/>
            <a:ext cx="47244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/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判断下列说法是否正确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0966" name="矩形 40965"/>
          <p:cNvSpPr/>
          <p:nvPr/>
        </p:nvSpPr>
        <p:spPr>
          <a:xfrm>
            <a:off x="6400800" y="1981200"/>
            <a:ext cx="12954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正确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0975" name="文本框 40974"/>
          <p:cNvSpPr txBox="1"/>
          <p:nvPr/>
        </p:nvSpPr>
        <p:spPr>
          <a:xfrm>
            <a:off x="1752600" y="4175125"/>
            <a:ext cx="47244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/>
            <a:r>
              <a:rPr lang="en-US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en-US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-4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altLang="en-US" sz="2800" baseline="500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的平方根是-4.</a:t>
            </a:r>
            <a:endParaRPr lang="en-US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3" name="组合 40977"/>
          <p:cNvGrpSpPr/>
          <p:nvPr/>
        </p:nvGrpSpPr>
        <p:grpSpPr>
          <a:xfrm>
            <a:off x="1752600" y="1924050"/>
            <a:ext cx="4724400" cy="590550"/>
            <a:chOff x="1104" y="996"/>
            <a:chExt cx="2976" cy="372"/>
          </a:xfrm>
        </p:grpSpPr>
        <p:sp>
          <p:nvSpPr>
            <p:cNvPr id="14352" name="文本框 40970"/>
            <p:cNvSpPr txBox="1"/>
            <p:nvPr/>
          </p:nvSpPr>
          <p:spPr>
            <a:xfrm>
              <a:off x="1104" y="1008"/>
              <a:ext cx="2976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marL="342900" indent="-342900"/>
              <a:r>
                <a:rPr lang="en-US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（1）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</a:t>
              </a:r>
              <a:r>
                <a:rPr lang="en-US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是     的一个平方根；</a:t>
              </a:r>
              <a:endParaRPr lang="en-US" altLang="en-US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14353" name="对象 40975"/>
            <p:cNvGraphicFramePr/>
            <p:nvPr/>
          </p:nvGraphicFramePr>
          <p:xfrm>
            <a:off x="1634" y="1008"/>
            <a:ext cx="136" cy="3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1" name="" r:id="rId1" imgW="215900" imgH="570865" progId="Equation.DSMT4">
                    <p:embed/>
                  </p:oleObj>
                </mc:Choice>
                <mc:Fallback>
                  <p:oleObj name="" r:id="rId1" imgW="215900" imgH="570865" progId="Equation.DSMT4">
                    <p:embed/>
                    <p:pic>
                      <p:nvPicPr>
                        <p:cNvPr id="0" name="图片 3110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634" y="1008"/>
                          <a:ext cx="136" cy="36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354" name="对象 40976"/>
            <p:cNvGraphicFramePr/>
            <p:nvPr/>
          </p:nvGraphicFramePr>
          <p:xfrm>
            <a:off x="2093" y="996"/>
            <a:ext cx="240" cy="3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2" name="" r:id="rId3" imgW="381000" imgH="571500" progId="Equation.DSMT4">
                    <p:embed/>
                  </p:oleObj>
                </mc:Choice>
                <mc:Fallback>
                  <p:oleObj name="" r:id="rId3" imgW="381000" imgH="571500" progId="Equation.DSMT4">
                    <p:embed/>
                    <p:pic>
                      <p:nvPicPr>
                        <p:cNvPr id="0" name="图片 3111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093" y="996"/>
                          <a:ext cx="240" cy="35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组合 40979"/>
          <p:cNvGrpSpPr/>
          <p:nvPr/>
        </p:nvGrpSpPr>
        <p:grpSpPr>
          <a:xfrm>
            <a:off x="1765300" y="2725738"/>
            <a:ext cx="4724400" cy="517525"/>
            <a:chOff x="1104" y="1392"/>
            <a:chExt cx="2976" cy="326"/>
          </a:xfrm>
        </p:grpSpPr>
        <p:sp>
          <p:nvSpPr>
            <p:cNvPr id="14350" name="文本框 40972"/>
            <p:cNvSpPr txBox="1"/>
            <p:nvPr/>
          </p:nvSpPr>
          <p:spPr>
            <a:xfrm>
              <a:off x="1104" y="1392"/>
              <a:ext cx="2976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marL="342900" indent="-342900"/>
              <a:r>
                <a:rPr lang="en-US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（2）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</a:t>
              </a:r>
              <a:r>
                <a:rPr lang="en-US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是6的算术平方根；</a:t>
              </a:r>
              <a:endParaRPr lang="en-US" altLang="en-US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14351" name="对象 40978"/>
            <p:cNvGraphicFramePr/>
            <p:nvPr/>
          </p:nvGraphicFramePr>
          <p:xfrm>
            <a:off x="1575" y="1448"/>
            <a:ext cx="232" cy="2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9" name="" r:id="rId5" imgW="369570" imgH="356235" progId="Equation.DSMT4">
                    <p:embed/>
                  </p:oleObj>
                </mc:Choice>
                <mc:Fallback>
                  <p:oleObj name="" r:id="rId5" imgW="369570" imgH="356235" progId="Equation.DSMT4">
                    <p:embed/>
                    <p:pic>
                      <p:nvPicPr>
                        <p:cNvPr id="0" name="图片 3108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575" y="1448"/>
                          <a:ext cx="232" cy="22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5" name="组合 40981"/>
          <p:cNvGrpSpPr/>
          <p:nvPr/>
        </p:nvGrpSpPr>
        <p:grpSpPr>
          <a:xfrm>
            <a:off x="1752600" y="3489325"/>
            <a:ext cx="3886200" cy="517525"/>
            <a:chOff x="1104" y="1862"/>
            <a:chExt cx="2448" cy="326"/>
          </a:xfrm>
        </p:grpSpPr>
        <p:sp>
          <p:nvSpPr>
            <p:cNvPr id="14348" name="文本框 40973"/>
            <p:cNvSpPr txBox="1"/>
            <p:nvPr/>
          </p:nvSpPr>
          <p:spPr>
            <a:xfrm>
              <a:off x="1104" y="1862"/>
              <a:ext cx="2448" cy="3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marL="342900" indent="-342900"/>
              <a:r>
                <a:rPr lang="en-US" altLang="en-US" sz="24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（</a:t>
              </a:r>
              <a:r>
                <a:rPr lang="en-US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3）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  </a:t>
              </a:r>
              <a:r>
                <a:rPr lang="en-US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的值是±4； </a:t>
              </a:r>
              <a:endParaRPr lang="en-US" altLang="en-US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14349" name="对象 40980"/>
            <p:cNvGraphicFramePr/>
            <p:nvPr/>
          </p:nvGraphicFramePr>
          <p:xfrm>
            <a:off x="1578" y="1913"/>
            <a:ext cx="312" cy="2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3" name="" r:id="rId7" imgW="494665" imgH="355600" progId="Equation.DSMT4">
                    <p:embed/>
                  </p:oleObj>
                </mc:Choice>
                <mc:Fallback>
                  <p:oleObj name="" r:id="rId7" imgW="494665" imgH="355600" progId="Equation.DSMT4">
                    <p:embed/>
                    <p:pic>
                      <p:nvPicPr>
                        <p:cNvPr id="0" name="图片 3112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1578" y="1913"/>
                          <a:ext cx="312" cy="22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0984" name="矩形 40983"/>
          <p:cNvSpPr/>
          <p:nvPr/>
        </p:nvSpPr>
        <p:spPr>
          <a:xfrm>
            <a:off x="6477000" y="2743200"/>
            <a:ext cx="12954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正确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0985" name="矩形 40984"/>
          <p:cNvSpPr/>
          <p:nvPr/>
        </p:nvSpPr>
        <p:spPr>
          <a:xfrm>
            <a:off x="6022975" y="3505200"/>
            <a:ext cx="253047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不正确，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是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4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0986" name="矩形 40985"/>
          <p:cNvSpPr/>
          <p:nvPr/>
        </p:nvSpPr>
        <p:spPr>
          <a:xfrm>
            <a:off x="6096000" y="4191000"/>
            <a:ext cx="24384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不正确，是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±4.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47" name="矩形 1"/>
          <p:cNvSpPr>
            <a:spLocks noTextEdit="1"/>
          </p:cNvSpPr>
          <p:nvPr/>
        </p:nvSpPr>
        <p:spPr>
          <a:xfrm>
            <a:off x="111125" y="585788"/>
            <a:ext cx="3816350" cy="5095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巩固新知 深化理解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/>
      <p:bldP spid="40975" grpId="0"/>
      <p:bldP spid="40984" grpId="0"/>
      <p:bldP spid="40985" grpId="0"/>
      <p:bldP spid="4098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36876"/>
          <p:cNvGrpSpPr/>
          <p:nvPr/>
        </p:nvGrpSpPr>
        <p:grpSpPr>
          <a:xfrm>
            <a:off x="349250" y="822325"/>
            <a:ext cx="5943600" cy="858838"/>
            <a:chOff x="910" y="1712"/>
            <a:chExt cx="3744" cy="541"/>
          </a:xfrm>
        </p:grpSpPr>
        <p:sp>
          <p:nvSpPr>
            <p:cNvPr id="15382" name="文本框 36871"/>
            <p:cNvSpPr txBox="1"/>
            <p:nvPr/>
          </p:nvSpPr>
          <p:spPr>
            <a:xfrm>
              <a:off x="910" y="1712"/>
              <a:ext cx="3744" cy="54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marL="342900" indent="-342900">
                <a:lnSpc>
                  <a:spcPct val="180000"/>
                </a:lnSpc>
              </a:pP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2. 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分别求 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64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，    ，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6.25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的平方根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15383" name="对象 36874"/>
            <p:cNvGraphicFramePr/>
            <p:nvPr/>
          </p:nvGraphicFramePr>
          <p:xfrm>
            <a:off x="2298" y="1919"/>
            <a:ext cx="203" cy="3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4" name="" r:id="rId1" imgW="381000" imgH="571500" progId="Equation.DSMT4">
                    <p:embed/>
                  </p:oleObj>
                </mc:Choice>
                <mc:Fallback>
                  <p:oleObj name="" r:id="rId1" imgW="381000" imgH="571500" progId="Equation.DSMT4">
                    <p:embed/>
                    <p:pic>
                      <p:nvPicPr>
                        <p:cNvPr id="0" name="图片 3113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298" y="1919"/>
                          <a:ext cx="203" cy="33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" name="组合 1"/>
          <p:cNvGrpSpPr/>
          <p:nvPr/>
        </p:nvGrpSpPr>
        <p:grpSpPr>
          <a:xfrm>
            <a:off x="465138" y="1584325"/>
            <a:ext cx="6308725" cy="1370013"/>
            <a:chOff x="700" y="3042"/>
            <a:chExt cx="9934" cy="2160"/>
          </a:xfrm>
        </p:grpSpPr>
        <p:sp>
          <p:nvSpPr>
            <p:cNvPr id="15377" name="矩形 4"/>
            <p:cNvSpPr/>
            <p:nvPr/>
          </p:nvSpPr>
          <p:spPr>
            <a:xfrm>
              <a:off x="1034" y="3042"/>
              <a:ext cx="9600" cy="216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lnSpc>
                  <a:spcPct val="150000"/>
                </a:lnSpc>
              </a:pP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   64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的平方根是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8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与</a:t>
              </a:r>
              <a:r>
                <a:rPr lang="en-US" altLang="zh-CN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-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8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，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    的平方根是   </a:t>
              </a:r>
              <a:endPara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   与     ，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6.25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的平方根是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2.5</a:t>
              </a: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与</a:t>
              </a:r>
              <a:r>
                <a:rPr lang="en-US" altLang="zh-CN" sz="2800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-</a:t>
              </a: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2.5.</a:t>
              </a:r>
              <a:endPara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5378" name="文本框 3"/>
            <p:cNvSpPr txBox="1"/>
            <p:nvPr/>
          </p:nvSpPr>
          <p:spPr>
            <a:xfrm>
              <a:off x="700" y="3042"/>
              <a:ext cx="992" cy="115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解</a:t>
              </a:r>
              <a:r>
                <a:rPr lang="en-US" altLang="zh-CN" sz="26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:</a:t>
              </a:r>
              <a:endParaRPr lang="en-US" altLang="zh-CN" sz="26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aphicFrame>
          <p:nvGraphicFramePr>
            <p:cNvPr id="15379" name="对象 6"/>
            <p:cNvGraphicFramePr/>
            <p:nvPr/>
          </p:nvGraphicFramePr>
          <p:xfrm>
            <a:off x="6831" y="3300"/>
            <a:ext cx="467" cy="8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6" name="" r:id="rId3" imgW="368935" imgH="572135" progId="Equation.DSMT4">
                    <p:embed/>
                  </p:oleObj>
                </mc:Choice>
                <mc:Fallback>
                  <p:oleObj name="" r:id="rId3" imgW="368935" imgH="572135" progId="Equation.DSMT4">
                    <p:embed/>
                    <p:pic>
                      <p:nvPicPr>
                        <p:cNvPr id="0" name="图片 3115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6831" y="3300"/>
                          <a:ext cx="467" cy="81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380" name="对象 8"/>
            <p:cNvGraphicFramePr/>
            <p:nvPr/>
          </p:nvGraphicFramePr>
          <p:xfrm>
            <a:off x="10314" y="3300"/>
            <a:ext cx="320" cy="82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5" name="" r:id="rId5" imgW="203835" imgH="521970" progId="Equation.DSMT4">
                    <p:embed/>
                  </p:oleObj>
                </mc:Choice>
                <mc:Fallback>
                  <p:oleObj name="" r:id="rId5" imgW="203835" imgH="521970" progId="Equation.DSMT4">
                    <p:embed/>
                    <p:pic>
                      <p:nvPicPr>
                        <p:cNvPr id="0" name="图片 3114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0314" y="3300"/>
                          <a:ext cx="320" cy="82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5381" name="对象 10"/>
            <p:cNvGraphicFramePr/>
            <p:nvPr/>
          </p:nvGraphicFramePr>
          <p:xfrm>
            <a:off x="2178" y="4193"/>
            <a:ext cx="580" cy="8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0" name="" r:id="rId7" imgW="369570" imgH="521970" progId="Equation.DSMT4">
                    <p:embed/>
                  </p:oleObj>
                </mc:Choice>
                <mc:Fallback>
                  <p:oleObj name="" r:id="rId7" imgW="369570" imgH="521970" progId="Equation.DSMT4">
                    <p:embed/>
                    <p:pic>
                      <p:nvPicPr>
                        <p:cNvPr id="0" name="图片 3109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2178" y="4193"/>
                          <a:ext cx="580" cy="81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8689" name="Text Box 19"/>
          <p:cNvSpPr txBox="1"/>
          <p:nvPr/>
        </p:nvSpPr>
        <p:spPr>
          <a:xfrm>
            <a:off x="900113" y="4324350"/>
            <a:ext cx="21209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6404" name="Picture 20"/>
          <p:cNvPicPr/>
          <p:nvPr/>
        </p:nvPicPr>
        <p:blipFill>
          <a:blip r:embed="rId9"/>
          <a:stretch>
            <a:fillRect/>
          </a:stretch>
        </p:blipFill>
        <p:spPr>
          <a:xfrm>
            <a:off x="2097088" y="4179888"/>
            <a:ext cx="2105025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91" name="Text Box 21"/>
          <p:cNvSpPr txBox="1"/>
          <p:nvPr/>
        </p:nvSpPr>
        <p:spPr>
          <a:xfrm>
            <a:off x="1239838" y="5065713"/>
            <a:ext cx="15621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6406" name="Picture 22"/>
          <p:cNvPicPr/>
          <p:nvPr/>
        </p:nvPicPr>
        <p:blipFill>
          <a:blip r:embed="rId10"/>
          <a:stretch>
            <a:fillRect/>
          </a:stretch>
        </p:blipFill>
        <p:spPr>
          <a:xfrm>
            <a:off x="2112963" y="4953000"/>
            <a:ext cx="1944687" cy="576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8" name="Text Box 23"/>
          <p:cNvSpPr txBox="1"/>
          <p:nvPr/>
        </p:nvSpPr>
        <p:spPr>
          <a:xfrm>
            <a:off x="604838" y="2955925"/>
            <a:ext cx="64008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求下列各式的值：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5369" name="Object 24"/>
          <p:cNvGraphicFramePr/>
          <p:nvPr/>
        </p:nvGraphicFramePr>
        <p:xfrm>
          <a:off x="1638300" y="3498850"/>
          <a:ext cx="1057275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11" imgW="369570" imgH="216535" progId="Equation.DSMT4">
                  <p:embed/>
                </p:oleObj>
              </mc:Choice>
              <mc:Fallback>
                <p:oleObj name="" r:id="rId11" imgW="369570" imgH="216535" progId="Equation.DSMT4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638300" y="3498850"/>
                        <a:ext cx="1057275" cy="641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0" name="Object 26"/>
          <p:cNvGraphicFramePr/>
          <p:nvPr/>
        </p:nvGraphicFramePr>
        <p:xfrm>
          <a:off x="4248150" y="3473450"/>
          <a:ext cx="132080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13" imgW="509270" imgH="229235" progId="Equation.DSMT4">
                  <p:embed/>
                </p:oleObj>
              </mc:Choice>
              <mc:Fallback>
                <p:oleObj name="" r:id="rId13" imgW="509270" imgH="229235" progId="Equation.DSMT4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248150" y="3473450"/>
                        <a:ext cx="1320800" cy="64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71" name="Text Box 27"/>
          <p:cNvSpPr txBox="1"/>
          <p:nvPr/>
        </p:nvSpPr>
        <p:spPr>
          <a:xfrm>
            <a:off x="2982913" y="3616325"/>
            <a:ext cx="1752600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</a:rPr>
              <a:t>）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5372" name="Rectangle 28"/>
          <p:cNvSpPr/>
          <p:nvPr/>
        </p:nvSpPr>
        <p:spPr>
          <a:xfrm>
            <a:off x="6048375" y="3516313"/>
            <a:ext cx="13303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</a:rPr>
              <a:t>）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15373" name="Object 29"/>
          <p:cNvGraphicFramePr/>
          <p:nvPr/>
        </p:nvGraphicFramePr>
        <p:xfrm>
          <a:off x="7038975" y="3267075"/>
          <a:ext cx="1050925" cy="92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15" imgW="484505" imgH="446405" progId="Equation.DSMT4">
                  <p:embed/>
                </p:oleObj>
              </mc:Choice>
              <mc:Fallback>
                <p:oleObj name="" r:id="rId15" imgW="484505" imgH="446405" progId="Equation.DSMT4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038975" y="3267075"/>
                        <a:ext cx="1050925" cy="927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700" name="Rectangle 30"/>
          <p:cNvSpPr/>
          <p:nvPr/>
        </p:nvSpPr>
        <p:spPr>
          <a:xfrm>
            <a:off x="1068388" y="5767388"/>
            <a:ext cx="19843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（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6415" name="Picture 31"/>
          <p:cNvPicPr/>
          <p:nvPr/>
        </p:nvPicPr>
        <p:blipFill>
          <a:blip r:embed="rId17"/>
          <a:stretch>
            <a:fillRect/>
          </a:stretch>
        </p:blipFill>
        <p:spPr>
          <a:xfrm>
            <a:off x="1968500" y="5562600"/>
            <a:ext cx="2160588" cy="7921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76" name="矩形 2"/>
          <p:cNvSpPr>
            <a:spLocks noTextEdit="1"/>
          </p:cNvSpPr>
          <p:nvPr/>
        </p:nvSpPr>
        <p:spPr>
          <a:xfrm>
            <a:off x="111125" y="585788"/>
            <a:ext cx="3816350" cy="5095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巩固新知 深化理解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9" grpId="0"/>
      <p:bldP spid="28691" grpId="0"/>
      <p:bldP spid="2870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矩形 61442"/>
          <p:cNvSpPr/>
          <p:nvPr/>
        </p:nvSpPr>
        <p:spPr>
          <a:xfrm>
            <a:off x="1042988" y="2852738"/>
            <a:ext cx="6913562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通过今天的学习</a:t>
            </a:r>
            <a:r>
              <a:rPr lang="en-US" altLang="zh-CN" sz="2800" b="1" dirty="0">
                <a:latin typeface="Arial" panose="020B0604020202020204" pitchFamily="34" charset="0"/>
              </a:rPr>
              <a:t>,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能说说你的收获和体会吗</a:t>
            </a:r>
            <a:r>
              <a:rPr lang="en-US" altLang="zh-CN" sz="2800" b="1" dirty="0">
                <a:latin typeface="Arial" panose="020B0604020202020204" pitchFamily="34" charset="0"/>
              </a:rPr>
              <a:t>?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你有什么经验与收获让同学们共享呢？ 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16387" name="矩形 61443"/>
          <p:cNvSpPr/>
          <p:nvPr/>
        </p:nvSpPr>
        <p:spPr>
          <a:xfrm>
            <a:off x="1042988" y="3697288"/>
            <a:ext cx="184150" cy="822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en-US" sz="2400" b="1" dirty="0">
              <a:solidFill>
                <a:srgbClr val="800000"/>
              </a:solidFill>
              <a:latin typeface="Arial" panose="020B0604020202020204" pitchFamily="34" charset="0"/>
            </a:endParaRPr>
          </a:p>
          <a:p>
            <a:endParaRPr lang="zh-CN" altLang="en-US" sz="2400" b="1" dirty="0">
              <a:solidFill>
                <a:srgbClr val="800000"/>
              </a:solidFill>
              <a:latin typeface="Arial" panose="020B0604020202020204" pitchFamily="34" charset="0"/>
            </a:endParaRPr>
          </a:p>
        </p:txBody>
      </p:sp>
      <p:pic>
        <p:nvPicPr>
          <p:cNvPr id="16388" name="图片 61444" descr="j019966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67625" y="5589588"/>
            <a:ext cx="904875" cy="874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9" name="图片 61445" descr="05-精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9275"/>
            <a:ext cx="2627313" cy="18446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6390" name="组合 61446"/>
          <p:cNvGrpSpPr/>
          <p:nvPr/>
        </p:nvGrpSpPr>
        <p:grpSpPr>
          <a:xfrm>
            <a:off x="2555875" y="1125538"/>
            <a:ext cx="3708400" cy="1114425"/>
            <a:chOff x="0" y="21"/>
            <a:chExt cx="2640" cy="624"/>
          </a:xfrm>
        </p:grpSpPr>
        <p:grpSp>
          <p:nvGrpSpPr>
            <p:cNvPr id="16391" name="组合 61447"/>
            <p:cNvGrpSpPr/>
            <p:nvPr/>
          </p:nvGrpSpPr>
          <p:grpSpPr>
            <a:xfrm>
              <a:off x="0" y="21"/>
              <a:ext cx="2592" cy="624"/>
              <a:chOff x="0" y="18"/>
              <a:chExt cx="4176" cy="528"/>
            </a:xfrm>
          </p:grpSpPr>
          <p:sp>
            <p:nvSpPr>
              <p:cNvPr id="16394" name="横卷形 61448"/>
              <p:cNvSpPr/>
              <p:nvPr/>
            </p:nvSpPr>
            <p:spPr>
              <a:xfrm>
                <a:off x="0" y="18"/>
                <a:ext cx="4080" cy="528"/>
              </a:xfrm>
              <a:prstGeom prst="horizontalScroll">
                <a:avLst>
                  <a:gd name="adj" fmla="val 12500"/>
                </a:avLst>
              </a:prstGeom>
              <a:gradFill rotWithShape="0">
                <a:gsLst>
                  <a:gs pos="0">
                    <a:srgbClr val="FFEDED"/>
                  </a:gs>
                  <a:gs pos="100000">
                    <a:srgbClr val="FFFFFF"/>
                  </a:gs>
                </a:gsLst>
                <a:path path="rect">
                  <a:fillToRect r="100000" b="100000"/>
                </a:path>
                <a:tileRect/>
              </a:gradFill>
              <a:ln w="9525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6395" name="文本框 61449"/>
              <p:cNvSpPr txBox="1"/>
              <p:nvPr/>
            </p:nvSpPr>
            <p:spPr>
              <a:xfrm>
                <a:off x="47" y="50"/>
                <a:ext cx="4129" cy="17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>
                <a:spAutoFit/>
              </a:bodyPr>
              <a:p>
                <a:pPr algn="ctr"/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16392" name="图片 61450" descr="0zqoi2el[1]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722" y="69"/>
              <a:ext cx="726" cy="52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393" name="文本框 61451"/>
            <p:cNvSpPr txBox="1"/>
            <p:nvPr/>
          </p:nvSpPr>
          <p:spPr>
            <a:xfrm>
              <a:off x="144" y="117"/>
              <a:ext cx="2496" cy="35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3600" dirty="0">
                  <a:solidFill>
                    <a:srgbClr val="FF00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回顾与反思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37" name="Text Box 25"/>
          <p:cNvSpPr txBox="1"/>
          <p:nvPr/>
        </p:nvSpPr>
        <p:spPr>
          <a:xfrm>
            <a:off x="3108325" y="2262188"/>
            <a:ext cx="5900738" cy="460375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（1）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正数的平方根有两个，互为相反数；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38" name="Text Box 26"/>
          <p:cNvSpPr txBox="1"/>
          <p:nvPr/>
        </p:nvSpPr>
        <p:spPr>
          <a:xfrm>
            <a:off x="3106738" y="2957513"/>
            <a:ext cx="3589337" cy="522287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（2）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en-US" altLang="x-none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的平方根就是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x-none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en-US" altLang="x-none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39" name="Text Box 27"/>
          <p:cNvSpPr txBox="1"/>
          <p:nvPr/>
        </p:nvSpPr>
        <p:spPr>
          <a:xfrm>
            <a:off x="3108325" y="3617913"/>
            <a:ext cx="3384550" cy="460375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wrap="none">
            <a:spAutoFit/>
          </a:bodyPr>
          <a:p>
            <a:pPr eaLnBrk="0" hangingPunct="0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（3）</a:t>
            </a: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负数没有平方根．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40" name="Text Box 28"/>
          <p:cNvSpPr txBox="1"/>
          <p:nvPr/>
        </p:nvSpPr>
        <p:spPr>
          <a:xfrm>
            <a:off x="82550" y="2854325"/>
            <a:ext cx="2501900" cy="522288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2800" dirty="0">
                <a:latin typeface="Arial" panose="020B0604020202020204" pitchFamily="34" charset="0"/>
                <a:ea typeface="黑体" panose="02010609060101010101" pitchFamily="49" charset="-122"/>
              </a:rPr>
              <a:t>平方根的性质</a:t>
            </a:r>
            <a:r>
              <a:rPr lang="en-US" altLang="zh-CN" sz="2800" dirty="0">
                <a:latin typeface="Arial" panose="020B0604020202020204" pitchFamily="34" charset="0"/>
                <a:ea typeface="黑体" panose="02010609060101010101" pitchFamily="49" charset="-122"/>
              </a:rPr>
              <a:t>: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2550" y="4270375"/>
            <a:ext cx="2682875" cy="644525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被开方数取值范围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17415" name="文本框 2"/>
          <p:cNvSpPr txBox="1"/>
          <p:nvPr/>
        </p:nvSpPr>
        <p:spPr>
          <a:xfrm>
            <a:off x="3581400" y="4362450"/>
            <a:ext cx="4868863" cy="460375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wrap="none">
            <a:spAutoFit/>
          </a:bodyPr>
          <a:p>
            <a:r>
              <a:rPr lang="en-US" altLang="x-none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只有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rPr>
              <a:t>≥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en-US" altLang="x-none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时有意义，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en-US" altLang="x-none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＜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en-US" altLang="x-none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时无意义</a:t>
            </a: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7416" name="虚尾箭头 3"/>
          <p:cNvSpPr/>
          <p:nvPr/>
        </p:nvSpPr>
        <p:spPr>
          <a:xfrm>
            <a:off x="2919413" y="4448175"/>
            <a:ext cx="576262" cy="288925"/>
          </a:xfrm>
          <a:custGeom>
            <a:avLst/>
            <a:gdLst>
              <a:gd name="txL" fmla="*/ 0 w 576580"/>
              <a:gd name="txT" fmla="*/ 0 h 287655"/>
              <a:gd name="txR" fmla="*/ 576580 w 576580"/>
              <a:gd name="txB" fmla="*/ 287655 h 287655"/>
            </a:gdLst>
            <a:ahLst/>
            <a:cxnLst>
              <a:cxn ang="0">
                <a:pos x="0" y="72230"/>
              </a:cxn>
              <a:cxn ang="0">
                <a:pos x="8984" y="72230"/>
              </a:cxn>
              <a:cxn ang="0">
                <a:pos x="8984" y="216693"/>
              </a:cxn>
              <a:cxn ang="0">
                <a:pos x="0" y="216693"/>
              </a:cxn>
              <a:cxn ang="0">
                <a:pos x="17968" y="72230"/>
              </a:cxn>
              <a:cxn ang="0">
                <a:pos x="35936" y="72230"/>
              </a:cxn>
              <a:cxn ang="0">
                <a:pos x="35936" y="216693"/>
              </a:cxn>
              <a:cxn ang="0">
                <a:pos x="17968" y="216693"/>
              </a:cxn>
              <a:cxn ang="0">
                <a:pos x="44921" y="72230"/>
              </a:cxn>
              <a:cxn ang="0">
                <a:pos x="432513" y="72230"/>
              </a:cxn>
              <a:cxn ang="0">
                <a:pos x="432513" y="0"/>
              </a:cxn>
              <a:cxn ang="0">
                <a:pos x="576262" y="144462"/>
              </a:cxn>
              <a:cxn ang="0">
                <a:pos x="432513" y="288925"/>
              </a:cxn>
              <a:cxn ang="0">
                <a:pos x="432513" y="216693"/>
              </a:cxn>
              <a:cxn ang="0">
                <a:pos x="44921" y="216693"/>
              </a:cxn>
            </a:cxnLst>
            <a:rect l="txL" t="txT" r="txR" b="txB"/>
            <a:pathLst>
              <a:path w="576580" h="287655">
                <a:moveTo>
                  <a:pt x="0" y="71913"/>
                </a:moveTo>
                <a:lnTo>
                  <a:pt x="8989" y="71913"/>
                </a:lnTo>
                <a:lnTo>
                  <a:pt x="8989" y="215741"/>
                </a:lnTo>
                <a:lnTo>
                  <a:pt x="0" y="215741"/>
                </a:lnTo>
                <a:lnTo>
                  <a:pt x="0" y="71913"/>
                </a:lnTo>
                <a:close/>
                <a:moveTo>
                  <a:pt x="17978" y="71913"/>
                </a:moveTo>
                <a:lnTo>
                  <a:pt x="35956" y="71913"/>
                </a:lnTo>
                <a:lnTo>
                  <a:pt x="35956" y="215741"/>
                </a:lnTo>
                <a:lnTo>
                  <a:pt x="17978" y="215741"/>
                </a:lnTo>
                <a:lnTo>
                  <a:pt x="17978" y="71913"/>
                </a:lnTo>
                <a:close/>
                <a:moveTo>
                  <a:pt x="44946" y="71913"/>
                </a:moveTo>
                <a:lnTo>
                  <a:pt x="432752" y="71913"/>
                </a:lnTo>
                <a:lnTo>
                  <a:pt x="432752" y="0"/>
                </a:lnTo>
                <a:lnTo>
                  <a:pt x="576580" y="143827"/>
                </a:lnTo>
                <a:lnTo>
                  <a:pt x="432752" y="287655"/>
                </a:lnTo>
                <a:lnTo>
                  <a:pt x="432752" y="215741"/>
                </a:lnTo>
                <a:lnTo>
                  <a:pt x="44946" y="215741"/>
                </a:lnTo>
                <a:lnTo>
                  <a:pt x="44946" y="71913"/>
                </a:lnTo>
                <a:close/>
              </a:path>
            </a:pathLst>
          </a:custGeom>
          <a:solidFill>
            <a:srgbClr val="92D05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17" name="左大括号 4"/>
          <p:cNvSpPr/>
          <p:nvPr/>
        </p:nvSpPr>
        <p:spPr>
          <a:xfrm>
            <a:off x="2660650" y="2565400"/>
            <a:ext cx="258763" cy="1152525"/>
          </a:xfrm>
          <a:prstGeom prst="leftBrace">
            <a:avLst>
              <a:gd name="adj1" fmla="val 8330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eaLnBrk="0" hangingPunct="0"/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17418" name="Group 3"/>
          <p:cNvGrpSpPr/>
          <p:nvPr/>
        </p:nvGrpSpPr>
        <p:grpSpPr>
          <a:xfrm>
            <a:off x="115888" y="679450"/>
            <a:ext cx="1220787" cy="1795463"/>
            <a:chOff x="1740" y="-48"/>
            <a:chExt cx="4654" cy="1576"/>
          </a:xfrm>
        </p:grpSpPr>
        <p:grpSp>
          <p:nvGrpSpPr>
            <p:cNvPr id="17419" name="Group 4"/>
            <p:cNvGrpSpPr/>
            <p:nvPr/>
          </p:nvGrpSpPr>
          <p:grpSpPr>
            <a:xfrm>
              <a:off x="1740" y="-48"/>
              <a:ext cx="4654" cy="1576"/>
              <a:chOff x="1920" y="-32"/>
              <a:chExt cx="4654" cy="1576"/>
            </a:xfrm>
          </p:grpSpPr>
          <p:sp>
            <p:nvSpPr>
              <p:cNvPr id="13348" name="Rectangle 5"/>
              <p:cNvSpPr/>
              <p:nvPr/>
            </p:nvSpPr>
            <p:spPr>
              <a:xfrm>
                <a:off x="1920" y="59"/>
                <a:ext cx="2112" cy="1485"/>
              </a:xfrm>
              <a:prstGeom prst="rect">
                <a:avLst/>
              </a:prstGeom>
              <a:solidFill>
                <a:schemeClr val="hlink"/>
              </a:solidFill>
              <a:ln w="38100" cap="flat" cmpd="sng">
                <a:solidFill>
                  <a:srgbClr val="D60093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8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3200" b="1" i="0" u="none" strike="noStrike" kern="1200" cap="none" spc="0" normalizeH="0" baseline="0" noProof="1">
                    <a:ln>
                      <a:noFill/>
                    </a:ln>
                    <a:solidFill>
                      <a:schemeClr val="tx1"/>
                    </a:solidFill>
                    <a:effectLst>
                      <a:outerShdw blurRad="38100" dist="38100" dir="2700000">
                        <a:srgbClr val="FFFFFF"/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  <a:sym typeface="MS Outlook" panose="05010100010000000000" pitchFamily="2" charset="2"/>
                  </a:rPr>
                  <a:t>    回顾 </a:t>
                </a:r>
                <a:endParaRPr kumimoji="0" lang="zh-CN" altLang="en-US" sz="3600" b="1" i="0" u="none" strike="noStrike" kern="1200" cap="none" spc="0" normalizeH="0" baseline="0" noProof="1">
                  <a:ln>
                    <a:noFill/>
                  </a:ln>
                  <a:solidFill>
                    <a:schemeClr val="hlink"/>
                  </a:solidFill>
                  <a:effectLst/>
                  <a:uLnTx/>
                  <a:uFillTx/>
                  <a:latin typeface="Arial" panose="020B0604020202020204" pitchFamily="34" charset="0"/>
                  <a:ea typeface="BatangChe" panose="02030609000101010101" pitchFamily="49" charset="-127"/>
                  <a:cs typeface="+mn-cs"/>
                </a:endParaRPr>
              </a:p>
            </p:txBody>
          </p:sp>
          <p:sp>
            <p:nvSpPr>
              <p:cNvPr id="13349" name="Rectangle 6" descr="PE03255_"/>
              <p:cNvSpPr/>
              <p:nvPr/>
            </p:nvSpPr>
            <p:spPr>
              <a:xfrm>
                <a:off x="3596" y="-32"/>
                <a:ext cx="2978" cy="702"/>
              </a:xfrm>
              <a:prstGeom prst="rect">
                <a:avLst/>
              </a:prstGeom>
              <a:noFill/>
              <a:ln w="38100" cap="flat" cmpd="sng">
                <a:solidFill>
                  <a:srgbClr val="D60093"/>
                </a:solidFill>
                <a:prstDash val="solid"/>
                <a:miter/>
                <a:headEnd type="none" w="sm" len="sm"/>
                <a:tailEnd type="none" w="sm" len="sm"/>
              </a:ln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r>
                  <a:rPr kumimoji="0" lang="zh-CN" altLang="en-US" sz="4400" b="1" i="0" u="none" strike="noStrike" kern="1200" cap="none" spc="0" normalizeH="0" baseline="0" noProof="1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>
                        <a:srgbClr val="FFFFFF"/>
                      </a:outerShdw>
                    </a:effectLst>
                    <a:uLnTx/>
                    <a:uFillTx/>
                    <a:latin typeface="Arial" panose="020B0604020202020204" pitchFamily="34" charset="0"/>
                    <a:ea typeface="BatangChe" panose="02030609000101010101" pitchFamily="49" charset="-127"/>
                    <a:cs typeface="+mn-cs"/>
                  </a:rPr>
                  <a:t>☞</a:t>
                </a:r>
                <a:endParaRPr kumimoji="0" lang="zh-CN" altLang="en-US" sz="4400" b="1" i="0" u="none" strike="noStrike" kern="1200" cap="none" spc="0" normalizeH="0" baseline="0" noProof="1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>
                      <a:srgbClr val="FFFFFF"/>
                    </a:outerShdw>
                  </a:effectLst>
                  <a:uLnTx/>
                  <a:uFillTx/>
                  <a:latin typeface="Arial" panose="020B0604020202020204" pitchFamily="34" charset="0"/>
                  <a:ea typeface="BatangChe" panose="02030609000101010101" pitchFamily="49" charset="-127"/>
                  <a:cs typeface="+mn-cs"/>
                </a:endParaRPr>
              </a:p>
            </p:txBody>
          </p:sp>
        </p:grpSp>
        <p:grpSp>
          <p:nvGrpSpPr>
            <p:cNvPr id="17420" name="Group 7"/>
            <p:cNvGrpSpPr/>
            <p:nvPr/>
          </p:nvGrpSpPr>
          <p:grpSpPr>
            <a:xfrm>
              <a:off x="1824" y="96"/>
              <a:ext cx="206" cy="240"/>
              <a:chOff x="178" y="1296"/>
              <a:chExt cx="206" cy="240"/>
            </a:xfrm>
          </p:grpSpPr>
          <p:sp>
            <p:nvSpPr>
              <p:cNvPr id="17421" name="Freeform 8" descr="PE03255_"/>
              <p:cNvSpPr>
                <a:spLocks noChangeAspect="1"/>
              </p:cNvSpPr>
              <p:nvPr/>
            </p:nvSpPr>
            <p:spPr>
              <a:xfrm rot="1290791">
                <a:off x="178" y="1344"/>
                <a:ext cx="154" cy="172"/>
              </a:xfrm>
              <a:custGeom>
                <a:avLst/>
                <a:gdLst>
                  <a:gd name="txL" fmla="*/ 0 w 296"/>
                  <a:gd name="txT" fmla="*/ 0 h 288"/>
                  <a:gd name="txR" fmla="*/ 296 w 296"/>
                  <a:gd name="txB" fmla="*/ 288 h 288"/>
                </a:gdLst>
                <a:ahLst/>
                <a:cxnLst>
                  <a:cxn ang="0">
                    <a:pos x="154" y="143"/>
                  </a:cxn>
                  <a:cxn ang="0">
                    <a:pos x="104" y="172"/>
                  </a:cxn>
                  <a:cxn ang="0">
                    <a:pos x="29" y="143"/>
                  </a:cxn>
                  <a:cxn ang="0">
                    <a:pos x="4" y="86"/>
                  </a:cxn>
                  <a:cxn ang="0">
                    <a:pos x="4" y="0"/>
                  </a:cxn>
                </a:cxnLst>
                <a:rect l="txL" t="txT" r="txR" b="txB"/>
                <a:pathLst>
                  <a:path w="296" h="288">
                    <a:moveTo>
                      <a:pt x="296" y="240"/>
                    </a:moveTo>
                    <a:cubicBezTo>
                      <a:pt x="268" y="264"/>
                      <a:pt x="240" y="288"/>
                      <a:pt x="200" y="288"/>
                    </a:cubicBezTo>
                    <a:cubicBezTo>
                      <a:pt x="160" y="288"/>
                      <a:pt x="88" y="264"/>
                      <a:pt x="56" y="240"/>
                    </a:cubicBezTo>
                    <a:cubicBezTo>
                      <a:pt x="24" y="216"/>
                      <a:pt x="16" y="184"/>
                      <a:pt x="8" y="144"/>
                    </a:cubicBezTo>
                    <a:cubicBezTo>
                      <a:pt x="0" y="104"/>
                      <a:pt x="4" y="52"/>
                      <a:pt x="8" y="0"/>
                    </a:cubicBezTo>
                  </a:path>
                </a:pathLst>
              </a:custGeom>
              <a:noFill/>
              <a:ln w="38100" cap="flat" cmpd="sng">
                <a:solidFill>
                  <a:srgbClr val="D60093">
                    <a:alpha val="100000"/>
                  </a:srgbClr>
                </a:solidFill>
                <a:prstDash val="solid"/>
                <a:round/>
                <a:headEnd type="none" w="sm" len="sm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7422" name="Freeform 9" descr="PE03255_"/>
              <p:cNvSpPr>
                <a:spLocks noChangeAspect="1"/>
              </p:cNvSpPr>
              <p:nvPr/>
            </p:nvSpPr>
            <p:spPr>
              <a:xfrm rot="-9233357">
                <a:off x="230" y="1316"/>
                <a:ext cx="154" cy="172"/>
              </a:xfrm>
              <a:custGeom>
                <a:avLst/>
                <a:gdLst>
                  <a:gd name="txL" fmla="*/ 0 w 296"/>
                  <a:gd name="txT" fmla="*/ 0 h 288"/>
                  <a:gd name="txR" fmla="*/ 296 w 296"/>
                  <a:gd name="txB" fmla="*/ 288 h 288"/>
                </a:gdLst>
                <a:ahLst/>
                <a:cxnLst>
                  <a:cxn ang="0">
                    <a:pos x="154" y="143"/>
                  </a:cxn>
                  <a:cxn ang="0">
                    <a:pos x="104" y="172"/>
                  </a:cxn>
                  <a:cxn ang="0">
                    <a:pos x="29" y="143"/>
                  </a:cxn>
                  <a:cxn ang="0">
                    <a:pos x="4" y="86"/>
                  </a:cxn>
                  <a:cxn ang="0">
                    <a:pos x="4" y="0"/>
                  </a:cxn>
                </a:cxnLst>
                <a:rect l="txL" t="txT" r="txR" b="txB"/>
                <a:pathLst>
                  <a:path w="296" h="288">
                    <a:moveTo>
                      <a:pt x="296" y="240"/>
                    </a:moveTo>
                    <a:cubicBezTo>
                      <a:pt x="268" y="264"/>
                      <a:pt x="240" y="288"/>
                      <a:pt x="200" y="288"/>
                    </a:cubicBezTo>
                    <a:cubicBezTo>
                      <a:pt x="160" y="288"/>
                      <a:pt x="88" y="264"/>
                      <a:pt x="56" y="240"/>
                    </a:cubicBezTo>
                    <a:cubicBezTo>
                      <a:pt x="24" y="216"/>
                      <a:pt x="16" y="184"/>
                      <a:pt x="8" y="144"/>
                    </a:cubicBezTo>
                    <a:cubicBezTo>
                      <a:pt x="0" y="104"/>
                      <a:pt x="4" y="52"/>
                      <a:pt x="8" y="0"/>
                    </a:cubicBezTo>
                  </a:path>
                </a:pathLst>
              </a:custGeom>
              <a:noFill/>
              <a:ln w="38100" cap="flat" cmpd="sng">
                <a:solidFill>
                  <a:srgbClr val="D60093">
                    <a:alpha val="100000"/>
                  </a:srgbClr>
                </a:solidFill>
                <a:prstDash val="solid"/>
                <a:round/>
                <a:headEnd type="none" w="sm" len="sm"/>
                <a:tailEnd type="triangl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7423" name="Line 10"/>
              <p:cNvSpPr/>
              <p:nvPr/>
            </p:nvSpPr>
            <p:spPr>
              <a:xfrm flipV="1">
                <a:off x="192" y="1296"/>
                <a:ext cx="192" cy="240"/>
              </a:xfrm>
              <a:prstGeom prst="line">
                <a:avLst/>
              </a:prstGeom>
              <a:ln w="57150" cap="flat" cmpd="sng">
                <a:solidFill>
                  <a:srgbClr val="D60093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34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7" grpId="0" bldLvl="0" animBg="1"/>
      <p:bldP spid="13338" grpId="0" bldLvl="0" animBg="1"/>
      <p:bldP spid="13339" grpId="0" bldLvl="0" animBg="1"/>
      <p:bldP spid="13340" grpId="0" bldLvl="0"/>
      <p:bldP spid="13340" grpId="1" bldLvl="0" animBg="1"/>
      <p:bldP spid="2" grpId="0" bldLvl="0" animBg="1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2370</Words>
  <Application>WPS 演示</Application>
  <PresentationFormat>在屏幕上显示</PresentationFormat>
  <Paragraphs>305</Paragraphs>
  <Slides>16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44</vt:i4>
      </vt:variant>
      <vt:variant>
        <vt:lpstr>幻灯片标题</vt:lpstr>
      </vt:variant>
      <vt:variant>
        <vt:i4>16</vt:i4>
      </vt:variant>
    </vt:vector>
  </HeadingPairs>
  <TitlesOfParts>
    <vt:vector size="74" baseType="lpstr">
      <vt:lpstr>Arial</vt:lpstr>
      <vt:lpstr>宋体</vt:lpstr>
      <vt:lpstr>Wingdings</vt:lpstr>
      <vt:lpstr>Times New Roman</vt:lpstr>
      <vt:lpstr>黑体</vt:lpstr>
      <vt:lpstr>隶书</vt:lpstr>
      <vt:lpstr>方正黑体_GBK</vt:lpstr>
      <vt:lpstr>微软雅黑</vt:lpstr>
      <vt:lpstr>Constantia</vt:lpstr>
      <vt:lpstr>MS Outlook</vt:lpstr>
      <vt:lpstr>BatangChe</vt:lpstr>
      <vt:lpstr>Arial Unicode MS</vt:lpstr>
      <vt:lpstr>华文行楷</vt:lpstr>
      <vt:lpstr>默认设计模板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www.czsx.com.cn; Administrator</dc:creator>
  <dc:description>www.czsx.com.cn</dc:description>
  <dc:subject>www.czsx.com.cn</dc:subject>
  <cp:lastModifiedBy>一二三</cp:lastModifiedBy>
  <cp:revision>120</cp:revision>
  <dcterms:created xsi:type="dcterms:W3CDTF">2015-07-09T08:14:18Z</dcterms:created>
  <dcterms:modified xsi:type="dcterms:W3CDTF">2018-03-19T07:23:34Z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