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97" r:id="rId3"/>
    <p:sldId id="3992" r:id="rId5"/>
    <p:sldId id="3991" r:id="rId6"/>
    <p:sldId id="3989" r:id="rId7"/>
    <p:sldId id="4005" r:id="rId8"/>
    <p:sldId id="3996" r:id="rId9"/>
    <p:sldId id="3998" r:id="rId10"/>
    <p:sldId id="3997" r:id="rId11"/>
    <p:sldId id="3999" r:id="rId12"/>
    <p:sldId id="4007" r:id="rId13"/>
    <p:sldId id="4004" r:id="rId14"/>
    <p:sldId id="4006" r:id="rId15"/>
    <p:sldId id="4026" r:id="rId16"/>
    <p:sldId id="4003" r:id="rId17"/>
    <p:sldId id="4011" r:id="rId18"/>
    <p:sldId id="4002" r:id="rId19"/>
    <p:sldId id="4000" r:id="rId20"/>
    <p:sldId id="4021" r:id="rId21"/>
    <p:sldId id="4008" r:id="rId22"/>
    <p:sldId id="4009" r:id="rId23"/>
    <p:sldId id="4010" r:id="rId24"/>
  </p:sldIdLst>
  <p:sldSz cx="9144000" cy="5144135" type="screen16x9"/>
  <p:notesSz cx="6858000" cy="9144000"/>
  <p:custDataLst>
    <p:tags r:id="rId29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xkb1.com" initials="x" lastIdx="0" clrIdx="0"/>
  <p:cmAuthor id="2" name="新课标第一网" initials="新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1546"/>
        <p:guide pos="2832"/>
      </p:guideLst>
    </p:cSldViewPr>
  </p:slide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gs" Target="tags/tag25.xml"/><Relationship Id="rId28" Type="http://schemas.openxmlformats.org/officeDocument/2006/relationships/commentAuthors" Target="commentAuthors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D2A48B96-639E-45A3-A0BA-2464DFDB1FAA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7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A6837353-30EB-4A48-80EB-173D804AEFBD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b="0" u="none"/>
            </a:fld>
            <a:endParaRPr lang="zh-CN" altLang="en-US" sz="1200" b="0" u="none"/>
          </a:p>
        </p:txBody>
      </p:sp>
      <p:sp>
        <p:nvSpPr>
          <p:cNvPr id="96258" name="幻灯片图像占位符 96257"/>
          <p:cNvSpPr>
            <a:spLocks noTextEdit="1"/>
          </p:cNvSpPr>
          <p:nvPr>
            <p:ph type="sldImg"/>
          </p:nvPr>
        </p:nvSpPr>
        <p:spPr/>
      </p:sp>
      <p:sp>
        <p:nvSpPr>
          <p:cNvPr id="96259" name="文本占位符 9625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3375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8035" indent="0" algn="ctr">
              <a:buNone/>
              <a:defRPr sz="9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3375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699"/>
            <a:ext cx="7886700" cy="11253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803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360"/>
            <a:ext cx="4032504" cy="339506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360"/>
            <a:ext cx="4032504" cy="339506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8035" indent="0">
              <a:buNone/>
              <a:defRPr sz="101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8035" indent="0">
              <a:buNone/>
              <a:defRPr sz="101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2949178" cy="120036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698"/>
            <a:ext cx="4629150" cy="3655858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2949178" cy="28591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8035" indent="0">
              <a:buNone/>
              <a:defRPr sz="56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18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8035" indent="0">
              <a:buNone/>
              <a:defRPr sz="1125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8035" indent="0">
              <a:buNone/>
              <a:defRPr sz="79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15"/>
            <a:ext cx="2057400" cy="4389411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15"/>
            <a:ext cx="6052930" cy="4389411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85800" y="457280"/>
            <a:ext cx="7772400" cy="8574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486160"/>
            <a:ext cx="3810000" cy="148616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486160"/>
            <a:ext cx="3810000" cy="148616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3086640"/>
            <a:ext cx="3810000" cy="148616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086640"/>
            <a:ext cx="3810000" cy="148616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4684738"/>
            <a:ext cx="2133600" cy="357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4684738"/>
            <a:ext cx="2895600" cy="357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>
                <a:latin typeface="Times New Roman" panose="02020603050405020304" pitchFamily="18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www.1230.org 初中数学资源网 </a:t>
            </a: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4684738"/>
            <a:ext cx="2133600" cy="357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fld id="{9A0DB2DC-4C9A-4742-B13C-FB6460FD3503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15"/>
            <a:ext cx="8229600" cy="8574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200360"/>
            <a:ext cx="8229600" cy="3395066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82F288E0-7875-42C4-84C8-98DBBD3BF4D2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7D9BB5D0-35E4-459D-AEF3-FE4D7C45CC19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15"/>
            <a:ext cx="8229600" cy="8574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38"/>
            <a:ext cx="2133600" cy="357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E6AACD4-DC4F-4C96-AB3E-2C4A46EB2E58}" type="datetime1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38"/>
            <a:ext cx="2895600" cy="357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38"/>
            <a:ext cx="2133600" cy="357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0FE5C2-93BD-40C8-B64F-411E50CA1FAE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06015"/>
            <a:ext cx="8229600" cy="438941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8020496-ABA0-4027-92B4-F036C877821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369458"/>
            <a:ext cx="3886200" cy="326407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458"/>
            <a:ext cx="3886200" cy="157428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8060"/>
            <a:ext cx="3886200" cy="157547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458"/>
            <a:ext cx="3886200" cy="157428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8060"/>
            <a:ext cx="3886200" cy="157547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400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369458"/>
            <a:ext cx="3886200" cy="326407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02412" y="1941550"/>
            <a:ext cx="8139178" cy="674493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04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8" Type="http://schemas.openxmlformats.org/officeDocument/2006/relationships/theme" Target="../theme/theme1.xml"/><Relationship Id="rId27" Type="http://schemas.openxmlformats.org/officeDocument/2006/relationships/image" Target="file:///D:\qq&#25991;&#20214;\712321467\Image\C2C\Image2\%7b75232B38-A165-1FB7-499C-2E1C792CACB5%7d.png" TargetMode="External"/><Relationship Id="rId26" Type="http://schemas.openxmlformats.org/officeDocument/2006/relationships/image" Target="../media/image1.png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06015"/>
            <a:ext cx="8229600" cy="857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5"/>
          </p:nvPr>
        </p:nvSpPr>
        <p:spPr>
          <a:xfrm>
            <a:off x="457200" y="1200360"/>
            <a:ext cx="8229600" cy="3395066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4684738"/>
            <a:ext cx="2133600" cy="357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5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4684738"/>
            <a:ext cx="2895600" cy="357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5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4684738"/>
            <a:ext cx="2133600" cy="357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5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pic>
        <p:nvPicPr>
          <p:cNvPr id="1031" name="图片 1073743875" descr="学科网 zxxk.com"/>
          <p:cNvPicPr>
            <a:picLocks noChangeAspect="1"/>
          </p:cNvPicPr>
          <p:nvPr/>
        </p:nvPicPr>
        <p:blipFill>
          <a:blip r:embed="rId26" r:link="rId27"/>
          <a:stretch>
            <a:fillRect/>
          </a:stretch>
        </p:blipFill>
        <p:spPr>
          <a:xfrm>
            <a:off x="838200" y="273892"/>
            <a:ext cx="9525" cy="714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1600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4500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23377" y="1708131"/>
            <a:ext cx="6689149" cy="1614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lnSpc>
                <a:spcPct val="150000"/>
              </a:lnSpc>
            </a:pPr>
            <a:r>
              <a:rPr sz="33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zh-CN" sz="33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解法专题：</a:t>
            </a:r>
            <a:r>
              <a:rPr sz="33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选择</a:t>
            </a:r>
            <a:r>
              <a:rPr sz="33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适当的方法</a:t>
            </a:r>
            <a:endParaRPr sz="33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0" lvl="1" algn="ctr">
              <a:lnSpc>
                <a:spcPct val="150000"/>
              </a:lnSpc>
            </a:pPr>
            <a:r>
              <a:rPr sz="33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解二元一次方程组</a:t>
            </a:r>
            <a:endParaRPr sz="33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13374" y="988868"/>
            <a:ext cx="650576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zh-CN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解二元一次方程组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zh-CN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基本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思路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是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</a:t>
            </a:r>
            <a:r>
              <a:rPr lang="zh-CN" altLang="zh-CN" sz="1800" b="1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消元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”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也就是要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消去其中的一个未知数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，把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解二元一次方程组</a:t>
            </a:r>
            <a:r>
              <a:rPr lang="zh-CN" altLang="en-US" sz="1800" b="1"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sym typeface="+mn-ea"/>
              </a:rPr>
              <a:t>转化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成解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一元一次方程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Text Box 20"/>
          <p:cNvSpPr txBox="1">
            <a:spLocks noChangeArrowheads="1"/>
          </p:cNvSpPr>
          <p:nvPr/>
        </p:nvSpPr>
        <p:spPr bwMode="auto">
          <a:xfrm>
            <a:off x="1991702" y="2314027"/>
            <a:ext cx="1794348" cy="368300"/>
          </a:xfrm>
          <a:prstGeom prst="rect">
            <a:avLst/>
          </a:prstGeom>
          <a:noFill/>
          <a:ln w="57150">
            <a:solidFill>
              <a:srgbClr val="FF33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二元一次方程组</a:t>
            </a:r>
            <a:endParaRPr lang="zh-CN" altLang="en-US" sz="18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Line 21"/>
          <p:cNvSpPr>
            <a:spLocks noChangeShapeType="1"/>
          </p:cNvSpPr>
          <p:nvPr/>
        </p:nvSpPr>
        <p:spPr bwMode="auto">
          <a:xfrm>
            <a:off x="3858691" y="2507895"/>
            <a:ext cx="1028880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zh-CN" altLang="en-US" sz="100"/>
          </a:p>
        </p:txBody>
      </p:sp>
      <p:sp>
        <p:nvSpPr>
          <p:cNvPr id="9" name="Text Box 22"/>
          <p:cNvSpPr txBox="1">
            <a:spLocks noChangeArrowheads="1"/>
          </p:cNvSpPr>
          <p:nvPr/>
        </p:nvSpPr>
        <p:spPr bwMode="auto">
          <a:xfrm>
            <a:off x="4887809" y="2314980"/>
            <a:ext cx="1547131" cy="645160"/>
          </a:xfrm>
          <a:prstGeom prst="rect">
            <a:avLst/>
          </a:prstGeom>
          <a:noFill/>
          <a:ln w="57150">
            <a:solidFill>
              <a:srgbClr val="FF33CC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一元一次方程</a:t>
            </a:r>
            <a:endParaRPr lang="zh-CN" altLang="en-US" sz="18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 Box 23"/>
          <p:cNvSpPr txBox="1">
            <a:spLocks noChangeArrowheads="1"/>
          </p:cNvSpPr>
          <p:nvPr/>
        </p:nvSpPr>
        <p:spPr bwMode="auto">
          <a:xfrm>
            <a:off x="3944431" y="2055378"/>
            <a:ext cx="1170589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消   元</a:t>
            </a:r>
            <a:endParaRPr lang="zh-CN" altLang="en-US" sz="1800" b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13" name="Text Box 24"/>
          <p:cNvSpPr txBox="1">
            <a:spLocks noChangeArrowheads="1"/>
          </p:cNvSpPr>
          <p:nvPr/>
        </p:nvSpPr>
        <p:spPr bwMode="auto">
          <a:xfrm>
            <a:off x="4058751" y="2581727"/>
            <a:ext cx="82882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转化</a:t>
            </a:r>
            <a:endParaRPr lang="zh-CN" altLang="en-US" sz="1800" b="1">
              <a:solidFill>
                <a:srgbClr val="FF33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13374" y="573505"/>
            <a:ext cx="4526280" cy="368300"/>
          </a:xfrm>
          <a:prstGeom prst="rect">
            <a:avLst/>
          </a:prstGeom>
          <a:solidFill>
            <a:srgbClr val="0505C5"/>
          </a:solidFill>
        </p:spPr>
        <p:txBody>
          <a:bodyPr wrap="none" rtlCol="0">
            <a:spAutoFit/>
          </a:bodyPr>
          <a:lstStyle/>
          <a:p>
            <a:pPr marL="533400" indent="-533400" algn="l">
              <a:spcBef>
                <a:spcPct val="0"/>
              </a:spcBef>
              <a:buClr>
                <a:schemeClr val="tx1"/>
              </a:buClr>
              <a:buSzPct val="70000"/>
              <a:buFont typeface="Wingdings" panose="05000000000000000000" pitchFamily="2" charset="2"/>
            </a:pPr>
            <a:r>
              <a:rPr lang="zh-CN" altLang="en-US"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一、解二元一次方程组的基本思路是什么？</a:t>
            </a:r>
            <a:endParaRPr lang="zh-CN" altLang="en-US" sz="1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13850" y="3179525"/>
            <a:ext cx="2483602" cy="368300"/>
          </a:xfrm>
          <a:prstGeom prst="rect">
            <a:avLst/>
          </a:prstGeom>
          <a:solidFill>
            <a:srgbClr val="0505C5"/>
          </a:solidFill>
        </p:spPr>
        <p:txBody>
          <a:bodyPr wrap="square" rtlCol="0">
            <a:spAutoFit/>
          </a:bodyPr>
          <a:lstStyle/>
          <a:p>
            <a:pPr marL="533400" indent="-533400" algn="l">
              <a:spcBef>
                <a:spcPct val="0"/>
              </a:spcBef>
              <a:buClr>
                <a:schemeClr val="tx1"/>
              </a:buClr>
              <a:buSzPct val="70000"/>
              <a:buFont typeface="Wingdings" panose="05000000000000000000" pitchFamily="2" charset="2"/>
            </a:pPr>
            <a:r>
              <a:rPr lang="zh-CN" altLang="en-US"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二、代入消元法的概念</a:t>
            </a:r>
            <a:endParaRPr lang="zh-CN" altLang="en-US" sz="1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213850" y="3653953"/>
            <a:ext cx="669486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从</a:t>
            </a:r>
            <a:r>
              <a:rPr lang="zh-CN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一个方程中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求出</a:t>
            </a:r>
            <a:r>
              <a:rPr lang="zh-CN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某一个未知数的表达式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，再把它</a:t>
            </a:r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“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代入</a:t>
            </a:r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”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另一个方程求解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，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这种方法叫做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代入消元法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，简称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代入法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19316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知识回顾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ldLvl="0" animBg="1"/>
      <p:bldP spid="9" grpId="0" bldLvl="0" animBg="1"/>
      <p:bldP spid="10" grpId="0"/>
      <p:bldP spid="13" grpId="0"/>
      <p:bldP spid="21" grpId="0" bldLvl="0" animBg="1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6"/>
          <p:cNvSpPr txBox="1"/>
          <p:nvPr/>
        </p:nvSpPr>
        <p:spPr>
          <a:xfrm>
            <a:off x="1176220" y="585414"/>
            <a:ext cx="4686167" cy="3683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三、用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代入消元法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解二元一次方程组的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步骤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：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30045" y="4275091"/>
            <a:ext cx="5050086" cy="450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(5) 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写解：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将方程组的解表示成            的形式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230045" y="1040312"/>
            <a:ext cx="6701533" cy="810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(1) 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变形：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选择一个系数比较简单的方程，</a:t>
            </a:r>
            <a:r>
              <a:rPr lang="zh-CN" altLang="en-US" sz="1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用含有 x 的代数式</a:t>
            </a:r>
            <a:endParaRPr lang="zh-CN" altLang="en-US" sz="1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1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表示 y</a:t>
            </a:r>
            <a:r>
              <a:rPr lang="en-US" altLang="zh-CN" sz="1800" b="1">
                <a:solidFill>
                  <a:srgbClr val="19194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(</a:t>
            </a:r>
            <a:r>
              <a:rPr lang="zh-CN" altLang="en-US" sz="1800" b="1">
                <a:solidFill>
                  <a:srgbClr val="19194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或用含有 </a:t>
            </a:r>
            <a:r>
              <a:rPr lang="en-US" altLang="zh-CN" sz="1800" b="1">
                <a:solidFill>
                  <a:srgbClr val="19194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y </a:t>
            </a:r>
            <a:r>
              <a:rPr lang="zh-CN" altLang="en-US" sz="1800" b="1">
                <a:solidFill>
                  <a:srgbClr val="19194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的代数式表示 </a:t>
            </a:r>
            <a:r>
              <a:rPr lang="en-US" altLang="zh-CN" sz="1800" b="1">
                <a:solidFill>
                  <a:srgbClr val="19194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x )</a:t>
            </a:r>
            <a:r>
              <a:rPr lang="zh-CN" altLang="zh-CN" sz="1800" b="1">
                <a:solidFill>
                  <a:srgbClr val="19194D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；</a:t>
            </a:r>
            <a:endParaRPr lang="zh-CN" altLang="zh-CN" sz="1800" b="1">
              <a:solidFill>
                <a:srgbClr val="19194D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230045" y="3241925"/>
            <a:ext cx="6755835" cy="11703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(4) 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反代：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把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求得的未知数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的值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代入变形后的方程</a:t>
            </a:r>
            <a:endParaRPr lang="zh-CN" altLang="en-US" sz="1800" b="1">
              <a:solidFill>
                <a:srgbClr val="0606E2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              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(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或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代入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原方程组中任意的一个方程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)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中，</a:t>
            </a:r>
            <a:r>
              <a:rPr lang="zh-CN" altLang="en-US" sz="1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求得另一个未知数数的值；</a:t>
            </a:r>
            <a:endParaRPr lang="zh-CN" altLang="en-US" sz="1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230045" y="1912002"/>
            <a:ext cx="6681527" cy="810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(2) 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代入：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将变形后的方程代入另外一个方程中，</a:t>
            </a:r>
            <a:r>
              <a:rPr lang="zh-CN" altLang="en-US" sz="1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消去一个未知</a:t>
            </a:r>
            <a:endParaRPr lang="zh-CN" altLang="en-US" sz="1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1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数，得到一个一元一次方程；</a:t>
            </a:r>
            <a:endParaRPr lang="zh-CN" altLang="en-US" sz="1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230045" y="2729866"/>
            <a:ext cx="4185064" cy="450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(3) 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解：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解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消元后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一元一次方程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；</a:t>
            </a:r>
            <a:endParaRPr lang="zh-CN" altLang="en-US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左大括号 36"/>
          <p:cNvSpPr/>
          <p:nvPr/>
        </p:nvSpPr>
        <p:spPr>
          <a:xfrm>
            <a:off x="4497216" y="4260801"/>
            <a:ext cx="86693" cy="570171"/>
          </a:xfrm>
          <a:prstGeom prst="leftBrace">
            <a:avLst>
              <a:gd name="adj1" fmla="val 66164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>
              <a:lnSpc>
                <a:spcPct val="130000"/>
              </a:lnSpc>
            </a:pPr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583908" y="4137431"/>
            <a:ext cx="74403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x=a</a:t>
            </a:r>
            <a:endParaRPr lang="en-US" altLang="zh-CN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583908" y="4539456"/>
            <a:ext cx="69449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y=b</a:t>
            </a:r>
            <a:endParaRPr lang="en-US" altLang="zh-CN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08405" y="34290"/>
            <a:ext cx="12134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6555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知识回顾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3" grpId="0"/>
      <p:bldP spid="35" grpId="0"/>
      <p:bldP spid="36" grpId="0"/>
      <p:bldP spid="37" grpId="0" bldLvl="0" animBg="1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文本框 3"/>
          <p:cNvSpPr txBox="1"/>
          <p:nvPr/>
        </p:nvSpPr>
        <p:spPr>
          <a:xfrm>
            <a:off x="1174553" y="438227"/>
            <a:ext cx="2468880" cy="368300"/>
          </a:xfrm>
          <a:prstGeom prst="rect">
            <a:avLst/>
          </a:prstGeom>
          <a:solidFill>
            <a:srgbClr val="0505C5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四、加减消元法的概念</a:t>
            </a:r>
            <a:endParaRPr lang="zh-CN" altLang="en-US" sz="1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76786" y="826438"/>
            <a:ext cx="3383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当二元一次方程组的两个方程中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42527" y="826438"/>
            <a:ext cx="2240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solidFill>
                  <a:srgbClr val="0505C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同一个未知数的系数</a:t>
            </a:r>
            <a:endParaRPr lang="zh-CN" altLang="zh-CN" sz="1800" b="1">
              <a:solidFill>
                <a:srgbClr val="0505C5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28616" y="702115"/>
            <a:ext cx="6686767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                                                         </a:t>
            </a:r>
            <a:r>
              <a:rPr 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互为相反数</a:t>
            </a:r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或</a:t>
            </a:r>
            <a:r>
              <a:rPr 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相等</a:t>
            </a:r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时，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48626" y="1256091"/>
            <a:ext cx="2011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把</a:t>
            </a:r>
            <a:r>
              <a:rPr lang="zh-CN" sz="1800" b="1">
                <a:solidFill>
                  <a:srgbClr val="0505C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两个方程的两边</a:t>
            </a:r>
            <a:endParaRPr lang="zh-CN" altLang="zh-CN" sz="1800" b="1">
              <a:solidFill>
                <a:srgbClr val="0505C5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42527" y="1256091"/>
            <a:ext cx="1097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分别</a:t>
            </a:r>
            <a:r>
              <a:rPr 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相加</a:t>
            </a:r>
            <a:endParaRPr lang="zh-CN" altLang="zh-CN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10913" y="1256091"/>
            <a:ext cx="411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或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09098" y="1256091"/>
            <a:ext cx="640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相减</a:t>
            </a:r>
            <a:endParaRPr lang="zh-CN" altLang="zh-CN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1138437"/>
            <a:ext cx="6700104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                                                               </a:t>
            </a:r>
            <a:r>
              <a:rPr lang="zh-CN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消去一个未知数</a:t>
            </a:r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的方法，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90453" y="1692412"/>
            <a:ext cx="2079625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叫做</a:t>
            </a:r>
            <a:r>
              <a:rPr 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加减消元法</a:t>
            </a:r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97692" y="1692412"/>
            <a:ext cx="640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简称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92156" y="1692412"/>
            <a:ext cx="934085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solidFill>
                  <a:srgbClr val="0505C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加减法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圆角矩形 31"/>
          <p:cNvSpPr/>
          <p:nvPr/>
        </p:nvSpPr>
        <p:spPr>
          <a:xfrm>
            <a:off x="1192530" y="68580"/>
            <a:ext cx="1090930" cy="32512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365250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知识回顾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38" name="文本框 102401"/>
          <p:cNvSpPr txBox="1"/>
          <p:nvPr/>
        </p:nvSpPr>
        <p:spPr>
          <a:xfrm>
            <a:off x="1196226" y="2224000"/>
            <a:ext cx="5010550" cy="368300"/>
          </a:xfrm>
          <a:prstGeom prst="rect">
            <a:avLst/>
          </a:prstGeom>
          <a:solidFill>
            <a:srgbClr val="0505C5"/>
          </a:solidFill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五、加减消元法解二元一次方程组的一般步骤：</a:t>
            </a:r>
            <a:endParaRPr lang="zh-CN" altLang="en-US" sz="1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120312" y="2677946"/>
            <a:ext cx="607896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使两个方程中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同一个未知数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的系数变为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互为相反数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或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相等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;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129301" y="2677708"/>
            <a:ext cx="128729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(1) 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变形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云形标注 15366"/>
          <p:cNvSpPr>
            <a:spLocks noChangeArrowheads="1"/>
          </p:cNvSpPr>
          <p:nvPr/>
        </p:nvSpPr>
        <p:spPr bwMode="auto">
          <a:xfrm>
            <a:off x="5939783" y="1621436"/>
            <a:ext cx="2499797" cy="925992"/>
          </a:xfrm>
          <a:prstGeom prst="cloudCallout">
            <a:avLst>
              <a:gd name="adj1" fmla="val -9065"/>
              <a:gd name="adj2" fmla="val 72566"/>
            </a:avLst>
          </a:prstGeom>
          <a:solidFill>
            <a:srgbClr val="FFFF00"/>
          </a:solidFill>
          <a:ln w="9525">
            <a:noFill/>
            <a:round/>
          </a:ln>
        </p:spPr>
        <p:txBody>
          <a:bodyPr wrap="none" lIns="67639" tIns="35248" rIns="67639" bIns="35248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10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59" name="文本框 15367"/>
          <p:cNvSpPr txBox="1">
            <a:spLocks noChangeArrowheads="1"/>
          </p:cNvSpPr>
          <p:nvPr/>
        </p:nvSpPr>
        <p:spPr bwMode="auto">
          <a:xfrm>
            <a:off x="5867898" y="1828330"/>
            <a:ext cx="2223524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找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系数</a:t>
            </a:r>
            <a:r>
              <a:rPr lang="zh-CN" altLang="en-US" sz="1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最小公倍数</a:t>
            </a:r>
            <a:endParaRPr lang="zh-CN" altLang="en-US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2150798" y="4065981"/>
            <a:ext cx="553975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把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求得的未知数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的值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代入方程组中某个简单的方程中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;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2179140" y="3580121"/>
            <a:ext cx="456327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解</a:t>
            </a:r>
            <a:r>
              <a:rPr lang="zh-CN" altLang="en-US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消元后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一元一次方程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;</a:t>
            </a:r>
            <a:endParaRPr lang="en-US" altLang="zh-CN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088874" y="3122365"/>
            <a:ext cx="5456398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把</a:t>
            </a:r>
            <a:r>
              <a:rPr lang="zh-CN" sz="1800" b="1">
                <a:solidFill>
                  <a:srgbClr val="0505C5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两个方程的两边</a:t>
            </a:r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分别</a:t>
            </a:r>
            <a:r>
              <a:rPr 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相加</a:t>
            </a:r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或</a:t>
            </a:r>
            <a:r>
              <a:rPr 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相减</a:t>
            </a:r>
            <a:r>
              <a:rPr lang="zh-CN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消去一个未知数</a:t>
            </a:r>
            <a:r>
              <a:rPr lang="en-US" altLang="zh-CN" sz="18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;</a:t>
            </a:r>
            <a:endParaRPr lang="en-US" altLang="zh-CN" sz="1800" b="1">
              <a:solidFill>
                <a:srgbClr val="0606E2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129301" y="3122365"/>
            <a:ext cx="124370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(2)</a:t>
            </a:r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加减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129301" y="3580121"/>
            <a:ext cx="1155108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(3) 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求解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129301" y="4065981"/>
            <a:ext cx="1153917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(4)</a:t>
            </a:r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反代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1129301" y="4572800"/>
            <a:ext cx="1153917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(5) </a:t>
            </a:r>
            <a:r>
              <a:rPr lang="zh-CN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写解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2179378" y="4572800"/>
            <a:ext cx="5102482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将方程组的解表示成            的形式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8" name="左大括号 67"/>
          <p:cNvSpPr/>
          <p:nvPr/>
        </p:nvSpPr>
        <p:spPr>
          <a:xfrm>
            <a:off x="4437198" y="4534693"/>
            <a:ext cx="86693" cy="474904"/>
          </a:xfrm>
          <a:prstGeom prst="leftBrace">
            <a:avLst>
              <a:gd name="adj1" fmla="val 66164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523890" y="4393698"/>
            <a:ext cx="74403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x=a</a:t>
            </a:r>
            <a:endParaRPr lang="en-US" altLang="zh-CN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4523890" y="4739040"/>
            <a:ext cx="69449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y=b</a:t>
            </a:r>
            <a:endParaRPr lang="en-US" altLang="zh-CN" sz="1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5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10" grpId="0"/>
      <p:bldP spid="9" grpId="0"/>
      <p:bldP spid="11" grpId="0"/>
      <p:bldP spid="16" grpId="0"/>
      <p:bldP spid="38" grpId="0" bldLvl="0" animBg="1"/>
      <p:bldP spid="56" grpId="0"/>
      <p:bldP spid="55" grpId="0"/>
      <p:bldP spid="63" grpId="0"/>
      <p:bldP spid="62" grpId="0"/>
      <p:bldP spid="64" grpId="0"/>
      <p:bldP spid="61" grpId="0"/>
      <p:bldP spid="65" grpId="0"/>
      <p:bldP spid="60" grpId="0"/>
      <p:bldP spid="66" grpId="0"/>
      <p:bldP spid="67" grpId="0"/>
      <p:bldP spid="68" grpId="0" bldLvl="0" animBg="1"/>
      <p:bldP spid="69" grpId="0"/>
      <p:bldP spid="70" grpId="0"/>
      <p:bldP spid="59" grpId="0"/>
      <p:bldP spid="59" grpId="1"/>
      <p:bldP spid="58" grpId="0" bldLvl="0" animBg="1"/>
      <p:bldP spid="5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4"/>
          <p:cNvSpPr txBox="1"/>
          <p:nvPr/>
        </p:nvSpPr>
        <p:spPr>
          <a:xfrm>
            <a:off x="1315309" y="1020782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(1)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46" name="Text Box 8"/>
          <p:cNvSpPr txBox="1"/>
          <p:nvPr/>
        </p:nvSpPr>
        <p:spPr>
          <a:xfrm>
            <a:off x="5565155" y="1531412"/>
            <a:ext cx="2441208" cy="363220"/>
          </a:xfrm>
          <a:prstGeom prst="rect">
            <a:avLst/>
          </a:prstGeom>
          <a:noFill/>
          <a:ln w="9525">
            <a:noFill/>
          </a:ln>
        </p:spPr>
        <p:txBody>
          <a:bodyPr wrap="square" lIns="136945" tIns="34534" rIns="136945" bIns="34534" anchor="t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ct val="5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</a:pP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01" name="Text Box 4"/>
          <p:cNvSpPr txBox="1"/>
          <p:nvPr/>
        </p:nvSpPr>
        <p:spPr>
          <a:xfrm>
            <a:off x="7025117" y="670201"/>
            <a:ext cx="695447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  ①  </a:t>
            </a:r>
            <a:endParaRPr lang="zh-CN" altLang="zh-CN" sz="2100" b="1">
              <a:solidFill>
                <a:srgbClr val="0606E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02" name="Text Box 5"/>
          <p:cNvSpPr txBox="1"/>
          <p:nvPr/>
        </p:nvSpPr>
        <p:spPr>
          <a:xfrm>
            <a:off x="7106093" y="1347547"/>
            <a:ext cx="613994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 ②</a:t>
            </a:r>
            <a:endParaRPr lang="zh-CN" altLang="zh-CN" sz="2100" b="1">
              <a:solidFill>
                <a:srgbClr val="0606E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76586" y="1951061"/>
            <a:ext cx="71628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解：</a:t>
            </a:r>
            <a:endParaRPr lang="en-US" sz="21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56521" y="1951061"/>
            <a:ext cx="1791335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由 ②</a:t>
            </a:r>
            <a:r>
              <a:rPr lang="en-US" altLang="zh-CN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-</a:t>
            </a:r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①，得</a:t>
            </a:r>
            <a:r>
              <a:rPr lang="en-US" altLang="zh-CN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</a:t>
            </a:r>
            <a:endParaRPr lang="en-US" altLang="zh-CN" sz="21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95730" y="2353563"/>
            <a:ext cx="89916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y=-7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248156" y="2745585"/>
            <a:ext cx="2800985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把</a:t>
            </a:r>
            <a:r>
              <a:rPr lang="en-US" altLang="zh-CN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y</a:t>
            </a:r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＝</a:t>
            </a:r>
            <a:r>
              <a:rPr lang="en-US" altLang="zh-CN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-7</a:t>
            </a:r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代入</a:t>
            </a:r>
            <a:r>
              <a:rPr lang="en-US" altLang="zh-CN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①</a:t>
            </a:r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，得    </a:t>
            </a:r>
            <a:endParaRPr lang="zh-CN" altLang="en-US" sz="21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04959" y="3197149"/>
            <a:ext cx="140335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2x+21</a:t>
            </a:r>
            <a:r>
              <a:rPr lang="zh-CN" altLang="en-US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=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5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471794" y="3636091"/>
            <a:ext cx="795655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解得</a:t>
            </a:r>
            <a:r>
              <a:rPr lang="en-US" altLang="zh-CN" sz="21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 </a:t>
            </a:r>
            <a:endParaRPr lang="en-US" altLang="zh-CN" sz="21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107459" y="3612036"/>
            <a:ext cx="88646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x</a:t>
            </a:r>
            <a:r>
              <a:rPr lang="zh-CN" altLang="en-US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＝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-8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3" name="左大括号 12"/>
          <p:cNvSpPr/>
          <p:nvPr/>
        </p:nvSpPr>
        <p:spPr>
          <a:xfrm>
            <a:off x="7080366" y="4315419"/>
            <a:ext cx="115749" cy="566360"/>
          </a:xfrm>
          <a:prstGeom prst="leftBrace">
            <a:avLst>
              <a:gd name="adj1" fmla="val 59635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12787" y="4125362"/>
            <a:ext cx="926468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x=-7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35651" y="4587881"/>
            <a:ext cx="903128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y=-8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416425" y="4391660"/>
            <a:ext cx="261556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所以原方程组的解为：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64" name="矩形 18433"/>
          <p:cNvSpPr/>
          <p:nvPr/>
        </p:nvSpPr>
        <p:spPr>
          <a:xfrm>
            <a:off x="2390156" y="68592"/>
            <a:ext cx="372618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选择适当的方法解下列方程组</a:t>
            </a:r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166" name="文本框 64520"/>
          <p:cNvSpPr txBox="1"/>
          <p:nvPr/>
        </p:nvSpPr>
        <p:spPr>
          <a:xfrm>
            <a:off x="2123170" y="691160"/>
            <a:ext cx="1203218" cy="41402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y=2x-5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67" name="文本框 64521"/>
          <p:cNvSpPr txBox="1"/>
          <p:nvPr/>
        </p:nvSpPr>
        <p:spPr>
          <a:xfrm>
            <a:off x="2068392" y="1400896"/>
            <a:ext cx="1619533" cy="41402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3x +4y=2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280299" y="2009889"/>
            <a:ext cx="58589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解：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853089" y="1995837"/>
            <a:ext cx="279083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把 ① 代入 ②，得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016234" y="2455737"/>
            <a:ext cx="225067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3x+4(2x-5)=2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114596" y="2901346"/>
            <a:ext cx="758799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解得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856724" y="2901346"/>
            <a:ext cx="777376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x=2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866189" y="3331952"/>
            <a:ext cx="268652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把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x=2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代入 ①，得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772413" y="3749934"/>
            <a:ext cx="134564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y=-1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88900" y="4410075"/>
            <a:ext cx="280733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所以原方程组的解为：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左大括号 52"/>
          <p:cNvSpPr/>
          <p:nvPr/>
        </p:nvSpPr>
        <p:spPr>
          <a:xfrm>
            <a:off x="2701439" y="4356544"/>
            <a:ext cx="113367" cy="620186"/>
          </a:xfrm>
          <a:prstGeom prst="leftBrace">
            <a:avLst>
              <a:gd name="adj1" fmla="val 66087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867679" y="4219123"/>
            <a:ext cx="1101521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x=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2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2867679" y="4653062"/>
            <a:ext cx="134564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y=-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1</a:t>
            </a:r>
            <a:endParaRPr lang="en-US" altLang="zh-CN" sz="21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56" name="Text Box 4"/>
          <p:cNvSpPr txBox="1"/>
          <p:nvPr/>
        </p:nvSpPr>
        <p:spPr>
          <a:xfrm>
            <a:off x="3488104" y="691160"/>
            <a:ext cx="695447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  ①  </a:t>
            </a:r>
            <a:endParaRPr lang="zh-CN" altLang="zh-CN" sz="2100" b="1">
              <a:solidFill>
                <a:srgbClr val="0606E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Text Box 5"/>
          <p:cNvSpPr txBox="1"/>
          <p:nvPr/>
        </p:nvSpPr>
        <p:spPr>
          <a:xfrm>
            <a:off x="3541930" y="1354930"/>
            <a:ext cx="663294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 ②</a:t>
            </a:r>
            <a:endParaRPr lang="zh-CN" altLang="zh-CN" sz="2100" b="1">
              <a:solidFill>
                <a:srgbClr val="0606E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8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21740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探究新知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1920252" y="841681"/>
            <a:ext cx="121941" cy="851684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文本框 64520"/>
          <p:cNvSpPr txBox="1"/>
          <p:nvPr/>
        </p:nvSpPr>
        <p:spPr>
          <a:xfrm>
            <a:off x="5390817" y="670201"/>
            <a:ext cx="1661451" cy="41402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2x-3y=5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64521"/>
          <p:cNvSpPr txBox="1"/>
          <p:nvPr/>
        </p:nvSpPr>
        <p:spPr>
          <a:xfrm>
            <a:off x="5432734" y="1355645"/>
            <a:ext cx="1619533" cy="41402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2x-2y=-2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 Box 4"/>
          <p:cNvSpPr txBox="1"/>
          <p:nvPr/>
        </p:nvSpPr>
        <p:spPr>
          <a:xfrm>
            <a:off x="4710613" y="1009350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(2)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左大括号 27"/>
          <p:cNvSpPr/>
          <p:nvPr/>
        </p:nvSpPr>
        <p:spPr>
          <a:xfrm>
            <a:off x="5234580" y="779281"/>
            <a:ext cx="121941" cy="851684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 bldLvl="0" animBg="1"/>
      <p:bldP spid="8202" grpId="0" bldLvl="0" animBg="1"/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 bldLvl="0" animBg="1"/>
      <p:bldP spid="14" grpId="0"/>
      <p:bldP spid="15" grpId="0"/>
      <p:bldP spid="16" grpId="0"/>
      <p:bldP spid="42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 bldLvl="0" animBg="1"/>
      <p:bldP spid="54" grpId="0"/>
      <p:bldP spid="55" grpId="0"/>
      <p:bldP spid="56" grpId="0" bldLvl="0" animBg="1"/>
      <p:bldP spid="5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文本框 1"/>
          <p:cNvSpPr txBox="1"/>
          <p:nvPr/>
        </p:nvSpPr>
        <p:spPr>
          <a:xfrm>
            <a:off x="1338173" y="515631"/>
            <a:ext cx="250317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例 4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   解方程组：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8405" y="34290"/>
            <a:ext cx="16281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365250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探究新知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252" name="Text Box 5"/>
          <p:cNvSpPr txBox="1"/>
          <p:nvPr/>
        </p:nvSpPr>
        <p:spPr>
          <a:xfrm>
            <a:off x="3090603" y="1906286"/>
            <a:ext cx="3843057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10%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·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x+6%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·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y=8.5% ×800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1" name="Text Box 4"/>
          <p:cNvSpPr txBox="1"/>
          <p:nvPr/>
        </p:nvSpPr>
        <p:spPr>
          <a:xfrm>
            <a:off x="3056784" y="1142724"/>
            <a:ext cx="294993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2(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x-150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=5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(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3y+50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2868156" y="1257044"/>
            <a:ext cx="115749" cy="970767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2260831" y="1534270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(1)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2415" y="2989944"/>
            <a:ext cx="670391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                                                    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可先将方程组整理成</a:t>
            </a:r>
            <a:r>
              <a:rPr lang="zh-CN" altLang="en-US" sz="2100" b="1">
                <a:solidFill>
                  <a:srgbClr val="FF0000"/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标准形式</a:t>
            </a:r>
            <a:endParaRPr lang="zh-CN" altLang="en-US" sz="2100" b="1">
              <a:solidFill>
                <a:srgbClr val="FF0000"/>
              </a:solidFill>
              <a:highlight>
                <a:srgbClr val="FFFF00"/>
              </a:highligh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632071" y="3236209"/>
            <a:ext cx="4783815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当二元一次方程组中的</a:t>
            </a:r>
            <a:r>
              <a:rPr lang="zh-CN" altLang="en-US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系数较复杂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时，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2" name="Text Box 5"/>
          <p:cNvSpPr txBox="1"/>
          <p:nvPr/>
        </p:nvSpPr>
        <p:spPr>
          <a:xfrm>
            <a:off x="3707706" y="4156157"/>
            <a:ext cx="2353563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a</a:t>
            </a:r>
            <a:r>
              <a:rPr lang="en-US" altLang="zh-CN" sz="2100" b="1" baseline="-25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x+b</a:t>
            </a:r>
            <a:r>
              <a:rPr lang="en-US" altLang="zh-CN" sz="2100" b="1" baseline="-25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y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=</a:t>
            </a:r>
            <a:r>
              <a:rPr lang="en-US" altLang="zh-CN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</a:t>
            </a:r>
            <a:r>
              <a:rPr lang="en-US" altLang="zh-CN" sz="2100" b="1" baseline="-25000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  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Text Box 4"/>
          <p:cNvSpPr txBox="1"/>
          <p:nvPr/>
        </p:nvSpPr>
        <p:spPr>
          <a:xfrm>
            <a:off x="3684366" y="3651885"/>
            <a:ext cx="1775294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a</a:t>
            </a:r>
            <a:r>
              <a:rPr lang="en-US" altLang="zh-CN" sz="2100" b="1" baseline="-25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x+b</a:t>
            </a:r>
            <a:r>
              <a:rPr lang="en-US" altLang="zh-CN" sz="2100" b="1" baseline="-25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en-US" alt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y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=</a:t>
            </a:r>
            <a:r>
              <a:rPr lang="en-US" altLang="zh-CN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c</a:t>
            </a:r>
            <a:r>
              <a:rPr lang="en-US" altLang="zh-CN" sz="2100" b="1" baseline="-25000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  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4" name="左大括号 53"/>
          <p:cNvSpPr/>
          <p:nvPr/>
        </p:nvSpPr>
        <p:spPr>
          <a:xfrm>
            <a:off x="3432175" y="3796030"/>
            <a:ext cx="252095" cy="613410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678736" y="4041674"/>
            <a:ext cx="2697476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其中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是未知数，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142400" y="4526119"/>
            <a:ext cx="2125980" cy="41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其余字母为常数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.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7" name="矩形 102440"/>
          <p:cNvSpPr>
            <a:spLocks noChangeArrowheads="1"/>
          </p:cNvSpPr>
          <p:nvPr/>
        </p:nvSpPr>
        <p:spPr bwMode="auto">
          <a:xfrm>
            <a:off x="1208610" y="2752254"/>
            <a:ext cx="1248946" cy="368300"/>
          </a:xfrm>
          <a:prstGeom prst="rect">
            <a:avLst/>
          </a:prstGeom>
          <a:solidFill>
            <a:srgbClr val="0505C5"/>
          </a:solidFill>
          <a:ln w="2857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zh-CN" sz="18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方法点拨：</a:t>
            </a:r>
            <a:endParaRPr lang="zh-CN" altLang="zh-CN" sz="1800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 bldLvl="0" animBg="1"/>
      <p:bldP spid="55" grpId="0"/>
      <p:bldP spid="56" grpId="0"/>
      <p:bldP spid="5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文本框 1"/>
          <p:cNvSpPr txBox="1"/>
          <p:nvPr/>
        </p:nvSpPr>
        <p:spPr>
          <a:xfrm>
            <a:off x="1338173" y="515631"/>
            <a:ext cx="250317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solidFill>
                  <a:srgbClr val="0606E2"/>
                </a:solidFill>
                <a:latin typeface="微软雅黑" panose="020B0503020204020204" charset="-122"/>
                <a:ea typeface="微软雅黑" panose="020B0503020204020204" charset="-122"/>
              </a:rPr>
              <a:t>例 4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   解方程组：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8405" y="34290"/>
            <a:ext cx="12579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2872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探究新知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2799087" y="1534270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(2)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254462" y="1338497"/>
            <a:ext cx="906462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3x-2y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779520" y="1348105"/>
            <a:ext cx="363220" cy="436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3353063" y="1730043"/>
            <a:ext cx="67496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096619" y="1498545"/>
            <a:ext cx="41250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323830" y="1315633"/>
            <a:ext cx="90646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6x+y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59139" y="1684315"/>
            <a:ext cx="318191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3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422431" y="1707179"/>
            <a:ext cx="67496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143500" y="1498600"/>
            <a:ext cx="80391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=1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8405" y="34290"/>
            <a:ext cx="12719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07770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0252" name="Text Box 5"/>
          <p:cNvSpPr txBox="1"/>
          <p:nvPr/>
        </p:nvSpPr>
        <p:spPr>
          <a:xfrm>
            <a:off x="3306859" y="1955825"/>
            <a:ext cx="186198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x+0.4y=40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1" name="Text Box 4"/>
          <p:cNvSpPr txBox="1"/>
          <p:nvPr/>
        </p:nvSpPr>
        <p:spPr>
          <a:xfrm>
            <a:off x="3253105" y="1245870"/>
            <a:ext cx="237744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0.5x+0.7y=35</a:t>
            </a:r>
            <a:endParaRPr lang="en-US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3084411" y="1376603"/>
            <a:ext cx="118607" cy="868356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2492805" y="1564279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(1)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196" name="文本框 1"/>
          <p:cNvSpPr txBox="1"/>
          <p:nvPr/>
        </p:nvSpPr>
        <p:spPr>
          <a:xfrm>
            <a:off x="1279108" y="589463"/>
            <a:ext cx="2480945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、解下列方程组：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653329" y="3555352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(2)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108704" y="3359579"/>
            <a:ext cx="90646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2v+t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344013" y="3728261"/>
            <a:ext cx="318191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3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3207305" y="3751125"/>
            <a:ext cx="67496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950861" y="3519627"/>
            <a:ext cx="41250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78072" y="3336715"/>
            <a:ext cx="90646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3v-2t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13381" y="3705397"/>
            <a:ext cx="318191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8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4276673" y="3728261"/>
            <a:ext cx="67496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998085" y="3519805"/>
            <a:ext cx="88582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=3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19951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对应练习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196" name="文本框 1"/>
          <p:cNvSpPr txBox="1"/>
          <p:nvPr/>
        </p:nvSpPr>
        <p:spPr>
          <a:xfrm>
            <a:off x="1279108" y="589463"/>
            <a:ext cx="2480945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、解下列方程组：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 Box 5"/>
          <p:cNvSpPr txBox="1"/>
          <p:nvPr/>
        </p:nvSpPr>
        <p:spPr>
          <a:xfrm>
            <a:off x="3090603" y="1906286"/>
            <a:ext cx="4724274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0%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·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x+6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0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%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·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y=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10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% ×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60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 Box 4"/>
          <p:cNvSpPr txBox="1"/>
          <p:nvPr/>
        </p:nvSpPr>
        <p:spPr>
          <a:xfrm>
            <a:off x="3056784" y="1142724"/>
            <a:ext cx="294993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x+y=60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2868156" y="1257044"/>
            <a:ext cx="115749" cy="970767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Text Box 4"/>
          <p:cNvSpPr txBox="1"/>
          <p:nvPr/>
        </p:nvSpPr>
        <p:spPr>
          <a:xfrm>
            <a:off x="2260831" y="1534270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(3)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2922934" y="3191910"/>
            <a:ext cx="133850" cy="1056984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Text Box 4"/>
          <p:cNvSpPr txBox="1"/>
          <p:nvPr/>
        </p:nvSpPr>
        <p:spPr>
          <a:xfrm>
            <a:off x="2331328" y="3448177"/>
            <a:ext cx="591606" cy="414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(4)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106799" y="2924687"/>
            <a:ext cx="90646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2(x-y)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359255" y="3316233"/>
            <a:ext cx="318191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3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3168722" y="3339097"/>
            <a:ext cx="783092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3890843" y="3133321"/>
            <a:ext cx="426318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193315" y="2924687"/>
            <a:ext cx="90646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x+y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338120" y="3316233"/>
            <a:ext cx="318191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4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4255238" y="3339097"/>
            <a:ext cx="540162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795400" y="3133321"/>
            <a:ext cx="46680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-1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168722" y="3942611"/>
            <a:ext cx="281036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6(x+y)=4(2x-y)+16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5793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对应练习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196" name="文本框 1"/>
          <p:cNvSpPr txBox="1"/>
          <p:nvPr/>
        </p:nvSpPr>
        <p:spPr>
          <a:xfrm>
            <a:off x="1588248" y="834775"/>
            <a:ext cx="1147445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、已知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2901499" y="1108428"/>
            <a:ext cx="187008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y=3</a:t>
            </a:r>
            <a:endParaRPr 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2867679" y="560168"/>
            <a:ext cx="1418044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x=2,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2723827" y="653529"/>
            <a:ext cx="105746" cy="815483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文本框 1"/>
          <p:cNvSpPr txBox="1"/>
          <p:nvPr/>
        </p:nvSpPr>
        <p:spPr>
          <a:xfrm>
            <a:off x="5223148" y="865260"/>
            <a:ext cx="2517775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是关于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y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的二元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3671254" y="865498"/>
            <a:ext cx="50967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sz="2100" b="1">
                <a:latin typeface="微软雅黑" panose="020B0503020204020204" charset="-122"/>
                <a:ea typeface="微软雅黑" panose="020B0503020204020204" charset="-122"/>
              </a:rPr>
              <a:t>和</a:t>
            </a:r>
            <a:endParaRPr 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 Box 5"/>
          <p:cNvSpPr txBox="1"/>
          <p:nvPr/>
        </p:nvSpPr>
        <p:spPr>
          <a:xfrm>
            <a:off x="4319543" y="1108428"/>
            <a:ext cx="187008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y=2</a:t>
            </a:r>
            <a:endParaRPr 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4285724" y="560168"/>
            <a:ext cx="1418044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x=-4,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4141871" y="653529"/>
            <a:ext cx="105746" cy="815483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432011" y="1969638"/>
            <a:ext cx="5665470" cy="414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一次方程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2ax-by=2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的两个解，求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a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b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的值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18554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对应练习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196" name="文本框 1"/>
          <p:cNvSpPr txBox="1"/>
          <p:nvPr/>
        </p:nvSpPr>
        <p:spPr>
          <a:xfrm>
            <a:off x="1372945" y="834775"/>
            <a:ext cx="454914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、已知关于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y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的二元一次方程组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6131039" y="1054602"/>
            <a:ext cx="187008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2mx+ny=15</a:t>
            </a:r>
            <a:endParaRPr 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6097219" y="506342"/>
            <a:ext cx="1418044" cy="4140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4x-3y=5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5953367" y="599704"/>
            <a:ext cx="105746" cy="815483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"/>
          <p:cNvSpPr txBox="1"/>
          <p:nvPr/>
        </p:nvSpPr>
        <p:spPr>
          <a:xfrm>
            <a:off x="1308164" y="2064191"/>
            <a:ext cx="44958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与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Text Box 5"/>
          <p:cNvSpPr txBox="1"/>
          <p:nvPr/>
        </p:nvSpPr>
        <p:spPr>
          <a:xfrm>
            <a:off x="1958359" y="2343560"/>
            <a:ext cx="1147487" cy="4140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5y-x=3</a:t>
            </a:r>
            <a:endParaRPr 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Text Box 4"/>
          <p:cNvSpPr txBox="1"/>
          <p:nvPr/>
        </p:nvSpPr>
        <p:spPr>
          <a:xfrm>
            <a:off x="1924539" y="1741475"/>
            <a:ext cx="2859429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mx-3ny=11,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左大括号 18"/>
          <p:cNvSpPr/>
          <p:nvPr/>
        </p:nvSpPr>
        <p:spPr>
          <a:xfrm>
            <a:off x="1780687" y="1834836"/>
            <a:ext cx="105746" cy="815483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文本框 1"/>
          <p:cNvSpPr txBox="1"/>
          <p:nvPr/>
        </p:nvSpPr>
        <p:spPr>
          <a:xfrm>
            <a:off x="3615046" y="2100392"/>
            <a:ext cx="351917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有相同的解，求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m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n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的值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92415" y="797858"/>
            <a:ext cx="6228058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</a:t>
            </a: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、已知关于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的二元一次方程组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33667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6090551" y="1044123"/>
            <a:ext cx="1520456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x-y=9m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6081977" y="581603"/>
            <a:ext cx="1713371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x+2y=3m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5969086" y="701163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325788" y="1791490"/>
            <a:ext cx="5454493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的解也是方程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3x+2y=17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的解，求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的值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92415" y="797858"/>
            <a:ext cx="6228058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</a:t>
            </a: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、若关于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的二元一次方程组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43330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5767597" y="1044123"/>
            <a:ext cx="2224953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x+2y=2k+1 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②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5759023" y="581603"/>
            <a:ext cx="224257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2x+3y=k-3  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①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5646132" y="701163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325788" y="1737664"/>
            <a:ext cx="3846868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的解</a:t>
            </a:r>
            <a:r>
              <a:rPr lang="zh-CN" sz="21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互为相反数</a:t>
            </a:r>
            <a:r>
              <a:rPr 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，求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k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的值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8"/>
          <p:cNvSpPr/>
          <p:nvPr/>
        </p:nvSpPr>
        <p:spPr>
          <a:xfrm>
            <a:off x="1453208" y="664758"/>
            <a:ext cx="5988685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、在解方程组                           时，由于粗心， 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0" name="Rectangle 9"/>
          <p:cNvSpPr/>
          <p:nvPr/>
        </p:nvSpPr>
        <p:spPr>
          <a:xfrm>
            <a:off x="1587772" y="1645052"/>
            <a:ext cx="5213350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甲看错了方程组中</a:t>
            </a:r>
            <a:r>
              <a:rPr lang="zh-CN" altLang="en-US" sz="2100" b="1"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</a:rPr>
              <a:t>的 </a:t>
            </a:r>
            <a:r>
              <a:rPr lang="en-US" altLang="zh-CN" sz="2100" b="1"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2100" b="1"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而得解为              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1" name="Rectangle 10"/>
          <p:cNvSpPr/>
          <p:nvPr/>
        </p:nvSpPr>
        <p:spPr>
          <a:xfrm>
            <a:off x="1605872" y="2665119"/>
            <a:ext cx="4346065" cy="392430"/>
          </a:xfrm>
          <a:prstGeom prst="rect">
            <a:avLst/>
          </a:prstGeom>
          <a:noFill/>
          <a:ln w="9525">
            <a:noFill/>
          </a:ln>
        </p:spPr>
        <p:txBody>
          <a:bodyPr wrap="square" lIns="67511" tIns="35106" rIns="67511" bIns="35106" anchor="ctr">
            <a:spAutoFit/>
          </a:bodyPr>
          <a:lstStyle/>
          <a:p>
            <a:pPr eaLnBrk="0" hangingPunct="0"/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乙看错了方程组中</a:t>
            </a:r>
            <a:r>
              <a:rPr lang="zh-CN" altLang="en-US" sz="2100" b="1"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</a:rPr>
              <a:t>的 </a:t>
            </a:r>
            <a:r>
              <a:rPr lang="en-US" altLang="zh-CN" sz="2100" b="1"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，而得解为              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6" name="Rectangle 11"/>
          <p:cNvSpPr/>
          <p:nvPr/>
        </p:nvSpPr>
        <p:spPr>
          <a:xfrm>
            <a:off x="1643979" y="3617049"/>
            <a:ext cx="5503545" cy="103886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(1) </a:t>
            </a:r>
            <a:r>
              <a:rPr lang="zh-CN" altLang="en-US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甲把 </a:t>
            </a:r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a </a:t>
            </a:r>
            <a:r>
              <a:rPr lang="zh-CN" altLang="en-US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看成了什么，乙把 </a:t>
            </a:r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b </a:t>
            </a:r>
            <a:r>
              <a:rPr lang="zh-CN" altLang="en-US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看成了什么？</a:t>
            </a:r>
            <a:endParaRPr lang="zh-CN" altLang="en-US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/>
            <a:endParaRPr lang="zh-CN" altLang="en-US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/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(2) </a:t>
            </a:r>
            <a:r>
              <a:rPr lang="zh-CN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请你求出原方程的解</a:t>
            </a:r>
            <a:r>
              <a:rPr lang="en-US" altLang="zh-CN" sz="21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21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3" name="Text Box 4"/>
          <p:cNvSpPr txBox="1"/>
          <p:nvPr/>
        </p:nvSpPr>
        <p:spPr>
          <a:xfrm>
            <a:off x="3570747" y="422984"/>
            <a:ext cx="184341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x +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y 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15,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  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4" name="Text Box 5"/>
          <p:cNvSpPr txBox="1"/>
          <p:nvPr/>
        </p:nvSpPr>
        <p:spPr>
          <a:xfrm>
            <a:off x="3570747" y="884551"/>
            <a:ext cx="1685744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x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-b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y 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-4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5" name="左大括号 14"/>
          <p:cNvSpPr/>
          <p:nvPr/>
        </p:nvSpPr>
        <p:spPr>
          <a:xfrm>
            <a:off x="3465954" y="561597"/>
            <a:ext cx="104793" cy="598751"/>
          </a:xfrm>
          <a:prstGeom prst="leftBrace">
            <a:avLst>
              <a:gd name="adj1" fmla="val 6600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5859529" y="1359455"/>
            <a:ext cx="976483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x=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-3,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 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7" name="Text Box 5"/>
          <p:cNvSpPr txBox="1"/>
          <p:nvPr/>
        </p:nvSpPr>
        <p:spPr>
          <a:xfrm>
            <a:off x="5859529" y="1820546"/>
            <a:ext cx="91884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y=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-1,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298" name="左大括号 14"/>
          <p:cNvSpPr/>
          <p:nvPr/>
        </p:nvSpPr>
        <p:spPr>
          <a:xfrm>
            <a:off x="5738064" y="1511406"/>
            <a:ext cx="116702" cy="635905"/>
          </a:xfrm>
          <a:prstGeom prst="leftBrace">
            <a:avLst>
              <a:gd name="adj1" fmla="val 6598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9" name="Text Box 4"/>
          <p:cNvSpPr txBox="1"/>
          <p:nvPr/>
        </p:nvSpPr>
        <p:spPr>
          <a:xfrm>
            <a:off x="5904304" y="2385954"/>
            <a:ext cx="92694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x=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00" name="Text Box 5"/>
          <p:cNvSpPr txBox="1"/>
          <p:nvPr/>
        </p:nvSpPr>
        <p:spPr>
          <a:xfrm>
            <a:off x="5904304" y="2885151"/>
            <a:ext cx="812625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y=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301" name="左大括号 14"/>
          <p:cNvSpPr/>
          <p:nvPr/>
        </p:nvSpPr>
        <p:spPr>
          <a:xfrm>
            <a:off x="5783792" y="2531712"/>
            <a:ext cx="120512" cy="659722"/>
          </a:xfrm>
          <a:prstGeom prst="leftBrace">
            <a:avLst>
              <a:gd name="adj1" fmla="val 6654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30873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296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2296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8"/>
          <p:cNvSpPr/>
          <p:nvPr/>
        </p:nvSpPr>
        <p:spPr>
          <a:xfrm>
            <a:off x="1883813" y="664758"/>
            <a:ext cx="5779135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7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、解方程组                      时，甲同学因看错了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30111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3681733" y="393928"/>
            <a:ext cx="184341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x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-by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13,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  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 Box 5"/>
          <p:cNvSpPr txBox="1"/>
          <p:nvPr/>
        </p:nvSpPr>
        <p:spPr>
          <a:xfrm>
            <a:off x="3681733" y="855495"/>
            <a:ext cx="1685744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x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y =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lang="zh-CN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左大括号 14"/>
          <p:cNvSpPr/>
          <p:nvPr/>
        </p:nvSpPr>
        <p:spPr>
          <a:xfrm>
            <a:off x="3576940" y="532541"/>
            <a:ext cx="104793" cy="598751"/>
          </a:xfrm>
          <a:prstGeom prst="leftBrace">
            <a:avLst>
              <a:gd name="adj1" fmla="val 6600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Rectangle 8"/>
          <p:cNvSpPr/>
          <p:nvPr/>
        </p:nvSpPr>
        <p:spPr>
          <a:xfrm>
            <a:off x="1337935" y="1755085"/>
            <a:ext cx="3058795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b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的符号，从而求得解为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4556757" y="1466154"/>
            <a:ext cx="96886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x=3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 Box 5"/>
          <p:cNvSpPr txBox="1"/>
          <p:nvPr/>
        </p:nvSpPr>
        <p:spPr>
          <a:xfrm>
            <a:off x="4556757" y="1927721"/>
            <a:ext cx="109509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y=2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左大括号 14"/>
          <p:cNvSpPr/>
          <p:nvPr/>
        </p:nvSpPr>
        <p:spPr>
          <a:xfrm>
            <a:off x="4451964" y="1604767"/>
            <a:ext cx="104793" cy="598751"/>
          </a:xfrm>
          <a:prstGeom prst="leftBrace">
            <a:avLst>
              <a:gd name="adj1" fmla="val 6600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8"/>
          <p:cNvSpPr/>
          <p:nvPr/>
        </p:nvSpPr>
        <p:spPr>
          <a:xfrm>
            <a:off x="5474890" y="1701259"/>
            <a:ext cx="2218690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乙同学看漏了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Rectangle 8"/>
          <p:cNvSpPr/>
          <p:nvPr/>
        </p:nvSpPr>
        <p:spPr>
          <a:xfrm>
            <a:off x="1337935" y="2731568"/>
            <a:ext cx="668020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解得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Text Box 4"/>
          <p:cNvSpPr txBox="1"/>
          <p:nvPr/>
        </p:nvSpPr>
        <p:spPr>
          <a:xfrm>
            <a:off x="2173185" y="2474075"/>
            <a:ext cx="968862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x=5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 Box 5"/>
          <p:cNvSpPr txBox="1"/>
          <p:nvPr/>
        </p:nvSpPr>
        <p:spPr>
          <a:xfrm>
            <a:off x="2173185" y="2935642"/>
            <a:ext cx="1095090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y=1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左大括号 14"/>
          <p:cNvSpPr/>
          <p:nvPr/>
        </p:nvSpPr>
        <p:spPr>
          <a:xfrm>
            <a:off x="2068392" y="2612688"/>
            <a:ext cx="104793" cy="598751"/>
          </a:xfrm>
          <a:prstGeom prst="leftBrace">
            <a:avLst>
              <a:gd name="adj1" fmla="val 6600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Rectangle 8"/>
          <p:cNvSpPr/>
          <p:nvPr/>
        </p:nvSpPr>
        <p:spPr>
          <a:xfrm>
            <a:off x="3141810" y="2731568"/>
            <a:ext cx="3505200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则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a+b+c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</a:rPr>
              <a:t>的值应为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(          )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Rectangle 8"/>
          <p:cNvSpPr/>
          <p:nvPr/>
        </p:nvSpPr>
        <p:spPr>
          <a:xfrm>
            <a:off x="1791405" y="3915733"/>
            <a:ext cx="575945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sz="21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.2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Rectangle 8"/>
          <p:cNvSpPr/>
          <p:nvPr/>
        </p:nvSpPr>
        <p:spPr>
          <a:xfrm>
            <a:off x="3213736" y="3915733"/>
            <a:ext cx="557530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sz="2100" b="1"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.3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Rectangle 8"/>
          <p:cNvSpPr/>
          <p:nvPr/>
        </p:nvSpPr>
        <p:spPr>
          <a:xfrm>
            <a:off x="4775157" y="3915733"/>
            <a:ext cx="554990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sz="2100" b="1">
                <a:latin typeface="微软雅黑" panose="020B0503020204020204" charset="-122"/>
                <a:ea typeface="微软雅黑" panose="020B0503020204020204" charset="-122"/>
              </a:rPr>
              <a:t>C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.5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Rectangle 8"/>
          <p:cNvSpPr/>
          <p:nvPr/>
        </p:nvSpPr>
        <p:spPr>
          <a:xfrm>
            <a:off x="6197488" y="3915733"/>
            <a:ext cx="586105" cy="392430"/>
          </a:xfrm>
          <a:prstGeom prst="rect">
            <a:avLst/>
          </a:prstGeom>
          <a:noFill/>
          <a:ln w="9525">
            <a:noFill/>
          </a:ln>
        </p:spPr>
        <p:txBody>
          <a:bodyPr wrap="none" lIns="67511" tIns="35106" rIns="67511" bIns="35106" anchor="ctr">
            <a:spAutoFit/>
          </a:bodyPr>
          <a:lstStyle/>
          <a:p>
            <a:pPr eaLnBrk="0" hangingPunct="0"/>
            <a:r>
              <a:rPr lang="en-US" sz="2100" b="1">
                <a:latin typeface="微软雅黑" panose="020B0503020204020204" charset="-122"/>
                <a:ea typeface="微软雅黑" panose="020B0503020204020204" charset="-122"/>
              </a:rPr>
              <a:t>D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.7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Text Box 4"/>
          <p:cNvSpPr txBox="1"/>
          <p:nvPr/>
        </p:nvSpPr>
        <p:spPr>
          <a:xfrm>
            <a:off x="5651610" y="2547431"/>
            <a:ext cx="695447" cy="7835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45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D</a:t>
            </a:r>
            <a:endParaRPr lang="en-US" altLang="zh-CN" sz="45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文本框 1"/>
          <p:cNvSpPr txBox="1"/>
          <p:nvPr/>
        </p:nvSpPr>
        <p:spPr>
          <a:xfrm>
            <a:off x="1657793" y="525634"/>
            <a:ext cx="21526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解下列方程组：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2" name="Text Box 5"/>
          <p:cNvSpPr txBox="1"/>
          <p:nvPr/>
        </p:nvSpPr>
        <p:spPr>
          <a:xfrm>
            <a:off x="3844163" y="757370"/>
            <a:ext cx="24597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2(x+y)+4(x-y)=6.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51" name="Text Box 4"/>
          <p:cNvSpPr txBox="1"/>
          <p:nvPr/>
        </p:nvSpPr>
        <p:spPr>
          <a:xfrm>
            <a:off x="3813201" y="262936"/>
            <a:ext cx="2007269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5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(x+y)-3(x-y)=2,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3724603" y="387259"/>
            <a:ext cx="88598" cy="622568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41965" y="465616"/>
            <a:ext cx="172212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</a:rPr>
              <a:t>若设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x+y=A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37697" y="1557372"/>
            <a:ext cx="316420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x-y=B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，则原方程组可变形为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4612965" y="1787679"/>
            <a:ext cx="1431382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2A+4B=6.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Text Box 4"/>
          <p:cNvSpPr txBox="1"/>
          <p:nvPr/>
        </p:nvSpPr>
        <p:spPr>
          <a:xfrm>
            <a:off x="4582003" y="1293245"/>
            <a:ext cx="200726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5A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-3B=2,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4493405" y="1417568"/>
            <a:ext cx="88598" cy="622568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"/>
          <p:cNvSpPr txBox="1"/>
          <p:nvPr/>
        </p:nvSpPr>
        <p:spPr>
          <a:xfrm>
            <a:off x="5819041" y="1491162"/>
            <a:ext cx="1325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解方程组得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 Box 5"/>
          <p:cNvSpPr txBox="1"/>
          <p:nvPr/>
        </p:nvSpPr>
        <p:spPr>
          <a:xfrm>
            <a:off x="7250899" y="1760528"/>
            <a:ext cx="82215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B=1,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Text Box 4"/>
          <p:cNvSpPr txBox="1"/>
          <p:nvPr/>
        </p:nvSpPr>
        <p:spPr>
          <a:xfrm>
            <a:off x="7219937" y="1266094"/>
            <a:ext cx="85358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A=1,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7131339" y="1390417"/>
            <a:ext cx="88598" cy="622568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1283871" y="2598160"/>
            <a:ext cx="6400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</a:rPr>
              <a:t>所以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 Box 5"/>
          <p:cNvSpPr txBox="1"/>
          <p:nvPr/>
        </p:nvSpPr>
        <p:spPr>
          <a:xfrm>
            <a:off x="2015995" y="2867527"/>
            <a:ext cx="822151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x-y=1,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Text Box 4"/>
          <p:cNvSpPr txBox="1"/>
          <p:nvPr/>
        </p:nvSpPr>
        <p:spPr>
          <a:xfrm>
            <a:off x="1985034" y="2373093"/>
            <a:ext cx="132134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x+y=1,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左大括号 18"/>
          <p:cNvSpPr/>
          <p:nvPr/>
        </p:nvSpPr>
        <p:spPr>
          <a:xfrm>
            <a:off x="1896436" y="2497416"/>
            <a:ext cx="88598" cy="622568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文本框 1"/>
          <p:cNvSpPr txBox="1"/>
          <p:nvPr/>
        </p:nvSpPr>
        <p:spPr>
          <a:xfrm>
            <a:off x="2914836" y="2598160"/>
            <a:ext cx="1325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</a:rPr>
              <a:t>解方程组得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 Box 5"/>
          <p:cNvSpPr txBox="1"/>
          <p:nvPr/>
        </p:nvSpPr>
        <p:spPr>
          <a:xfrm>
            <a:off x="4380514" y="2855142"/>
            <a:ext cx="82215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y=0.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Text Box 4"/>
          <p:cNvSpPr txBox="1"/>
          <p:nvPr/>
        </p:nvSpPr>
        <p:spPr>
          <a:xfrm>
            <a:off x="4349552" y="2360708"/>
            <a:ext cx="132134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x=1,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3" name="左大括号 22"/>
          <p:cNvSpPr/>
          <p:nvPr/>
        </p:nvSpPr>
        <p:spPr>
          <a:xfrm>
            <a:off x="4260954" y="2485031"/>
            <a:ext cx="88598" cy="622568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文本框 1"/>
          <p:cNvSpPr txBox="1"/>
          <p:nvPr/>
        </p:nvSpPr>
        <p:spPr>
          <a:xfrm>
            <a:off x="5045475" y="2623406"/>
            <a:ext cx="26974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</a:rPr>
              <a:t>我们把某个式子看成一个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283871" y="3421026"/>
            <a:ext cx="5277485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整体，用一个字母去代替它，这种方法叫做换元法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337697" y="4317009"/>
            <a:ext cx="2697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请用这种方法解方程组：</a:t>
            </a:r>
            <a:endParaRPr lang="zh-CN" sz="1800" b="1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Text Box 5"/>
          <p:cNvSpPr txBox="1"/>
          <p:nvPr/>
        </p:nvSpPr>
        <p:spPr>
          <a:xfrm>
            <a:off x="4020882" y="4611383"/>
            <a:ext cx="245978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2(x+y)-3x+3y=24.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左大括号 28"/>
          <p:cNvSpPr/>
          <p:nvPr/>
        </p:nvSpPr>
        <p:spPr>
          <a:xfrm>
            <a:off x="3932284" y="4134573"/>
            <a:ext cx="88598" cy="689731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6" name="Text Box 5"/>
          <p:cNvSpPr txBox="1"/>
          <p:nvPr/>
        </p:nvSpPr>
        <p:spPr>
          <a:xfrm>
            <a:off x="5280308" y="4044070"/>
            <a:ext cx="59446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</a:rPr>
              <a:t>=6,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7" name="Text Box 4"/>
          <p:cNvSpPr txBox="1"/>
          <p:nvPr/>
        </p:nvSpPr>
        <p:spPr>
          <a:xfrm>
            <a:off x="4551518" y="4044070"/>
            <a:ext cx="43727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+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4063752" y="3871637"/>
            <a:ext cx="86502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x+y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4176643" y="4189351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2" name="直接连接符 81"/>
          <p:cNvCxnSpPr/>
          <p:nvPr/>
        </p:nvCxnSpPr>
        <p:spPr>
          <a:xfrm>
            <a:off x="4119483" y="4216979"/>
            <a:ext cx="43203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92542" y="3871637"/>
            <a:ext cx="86502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x-y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905433" y="4189351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3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848273" y="4216979"/>
            <a:ext cx="43203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32270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53892" y="744033"/>
            <a:ext cx="18272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、解方程组</a:t>
            </a:r>
            <a:endParaRPr lang="en-US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30111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6" name="Text Box 5"/>
          <p:cNvSpPr txBox="1"/>
          <p:nvPr/>
        </p:nvSpPr>
        <p:spPr>
          <a:xfrm>
            <a:off x="3822251" y="430605"/>
            <a:ext cx="563502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</a:rPr>
              <a:t>=7</a:t>
            </a:r>
            <a:endParaRPr 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 Box 4"/>
          <p:cNvSpPr txBox="1"/>
          <p:nvPr/>
        </p:nvSpPr>
        <p:spPr>
          <a:xfrm>
            <a:off x="3343536" y="430605"/>
            <a:ext cx="43727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+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2958183" y="513011"/>
            <a:ext cx="79071" cy="921705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96319" y="315333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096319" y="576363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x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3152050" y="626378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595993" y="315333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05996" y="554928"/>
            <a:ext cx="31009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3651724" y="626378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Box 5"/>
          <p:cNvSpPr txBox="1"/>
          <p:nvPr/>
        </p:nvSpPr>
        <p:spPr>
          <a:xfrm>
            <a:off x="3725556" y="1089374"/>
            <a:ext cx="74974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</a:rPr>
              <a:t>=14</a:t>
            </a:r>
            <a:endParaRPr 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 Box 4"/>
          <p:cNvSpPr txBox="1"/>
          <p:nvPr/>
        </p:nvSpPr>
        <p:spPr>
          <a:xfrm>
            <a:off x="3347823" y="1089851"/>
            <a:ext cx="24817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-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104417" y="978389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104417" y="1196549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x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3152050" y="1279431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3532641" y="966957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47407" y="1217984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3579798" y="1279431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5"/>
          <p:cNvSpPr txBox="1"/>
          <p:nvPr/>
        </p:nvSpPr>
        <p:spPr>
          <a:xfrm>
            <a:off x="4358603" y="744033"/>
            <a:ext cx="74974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时，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 Box 5"/>
          <p:cNvSpPr txBox="1"/>
          <p:nvPr/>
        </p:nvSpPr>
        <p:spPr>
          <a:xfrm>
            <a:off x="4837794" y="714500"/>
            <a:ext cx="74974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若设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420350" y="564455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426542" y="801193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x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5468459" y="876453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626126" y="668296"/>
            <a:ext cx="790713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=m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414934" y="563979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424937" y="793571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6463043" y="864069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6614994" y="655911"/>
            <a:ext cx="790713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=n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318538" y="691160"/>
            <a:ext cx="470617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则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167169" y="1935342"/>
            <a:ext cx="439465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原方程组可变形为关于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m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 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的方程组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3" name="Text Box 5"/>
          <p:cNvSpPr txBox="1"/>
          <p:nvPr/>
        </p:nvSpPr>
        <p:spPr>
          <a:xfrm>
            <a:off x="5336991" y="2120636"/>
            <a:ext cx="1799587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</a:rPr>
              <a:t>2m-n=14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Text Box 4"/>
          <p:cNvSpPr txBox="1"/>
          <p:nvPr/>
        </p:nvSpPr>
        <p:spPr>
          <a:xfrm>
            <a:off x="5328417" y="1658116"/>
            <a:ext cx="2241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3m+2n=7,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左大括号 44"/>
          <p:cNvSpPr/>
          <p:nvPr/>
        </p:nvSpPr>
        <p:spPr>
          <a:xfrm>
            <a:off x="5258396" y="1771007"/>
            <a:ext cx="86216" cy="627331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35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612136" y="1838170"/>
            <a:ext cx="138898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解这个方程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192415" y="2873243"/>
            <a:ext cx="263174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组，得到它的解为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8" name="Text Box 5"/>
          <p:cNvSpPr txBox="1"/>
          <p:nvPr/>
        </p:nvSpPr>
        <p:spPr>
          <a:xfrm>
            <a:off x="3268276" y="3083782"/>
            <a:ext cx="92313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n=-4.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Text Box 4"/>
          <p:cNvSpPr txBox="1"/>
          <p:nvPr/>
        </p:nvSpPr>
        <p:spPr>
          <a:xfrm>
            <a:off x="3259702" y="2621262"/>
            <a:ext cx="2241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m=5,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左大括号 49"/>
          <p:cNvSpPr/>
          <p:nvPr/>
        </p:nvSpPr>
        <p:spPr>
          <a:xfrm>
            <a:off x="3189681" y="2734153"/>
            <a:ext cx="86216" cy="627331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35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128057" y="2873243"/>
            <a:ext cx="50586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由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514840" y="2723198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516269" y="2966604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x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55" name="直接连接符 54"/>
          <p:cNvCxnSpPr/>
          <p:nvPr/>
        </p:nvCxnSpPr>
        <p:spPr>
          <a:xfrm>
            <a:off x="4562950" y="3035196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4720616" y="2827038"/>
            <a:ext cx="790713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=5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5429400" y="2735106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439403" y="2964699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5477510" y="3035196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5629460" y="2827038"/>
            <a:ext cx="790713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=-4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421602" y="2875148"/>
            <a:ext cx="158047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求得原方程组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1210516" y="4142194"/>
            <a:ext cx="1724327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的解为</a:t>
            </a:r>
            <a:endParaRPr lang="zh-CN" altLang="zh-CN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4" name="左大括号 63"/>
          <p:cNvSpPr/>
          <p:nvPr/>
        </p:nvSpPr>
        <p:spPr>
          <a:xfrm>
            <a:off x="2041241" y="4001200"/>
            <a:ext cx="86216" cy="627331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35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" name="Text Box 5"/>
          <p:cNvSpPr txBox="1"/>
          <p:nvPr/>
        </p:nvSpPr>
        <p:spPr>
          <a:xfrm>
            <a:off x="2136031" y="4392269"/>
            <a:ext cx="92313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y=-    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6" name="Text Box 4"/>
          <p:cNvSpPr txBox="1"/>
          <p:nvPr/>
        </p:nvSpPr>
        <p:spPr>
          <a:xfrm>
            <a:off x="2181283" y="3822099"/>
            <a:ext cx="96838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x=   </a:t>
            </a:r>
            <a:r>
              <a:rPr lang="zh-CN" altLang="en-US" sz="1800" b="1">
                <a:latin typeface="微软雅黑" panose="020B0503020204020204" charset="-122"/>
                <a:ea typeface="微软雅黑" panose="020B0503020204020204" charset="-122"/>
              </a:rPr>
              <a:t>，</a:t>
            </a:r>
            <a:endParaRPr lang="zh-CN" alt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2569495" y="3682533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2569495" y="3964999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5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70" name="直接连接符 69"/>
          <p:cNvCxnSpPr/>
          <p:nvPr/>
        </p:nvCxnSpPr>
        <p:spPr>
          <a:xfrm>
            <a:off x="2617604" y="3994531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2595217" y="4269852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95217" y="4552317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4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2643326" y="4581850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文本框 74"/>
          <p:cNvSpPr txBox="1"/>
          <p:nvPr/>
        </p:nvSpPr>
        <p:spPr>
          <a:xfrm>
            <a:off x="3149669" y="4167440"/>
            <a:ext cx="28670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利用上述方法解方程组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6" name="Text Box 5"/>
          <p:cNvSpPr txBox="1"/>
          <p:nvPr/>
        </p:nvSpPr>
        <p:spPr>
          <a:xfrm>
            <a:off x="6429700" y="3828767"/>
            <a:ext cx="888362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</a:rPr>
              <a:t>=11,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7" name="Text Box 4"/>
          <p:cNvSpPr txBox="1"/>
          <p:nvPr/>
        </p:nvSpPr>
        <p:spPr>
          <a:xfrm>
            <a:off x="5950985" y="3828767"/>
            <a:ext cx="437274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+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8" name="左大括号 77"/>
          <p:cNvSpPr/>
          <p:nvPr/>
        </p:nvSpPr>
        <p:spPr>
          <a:xfrm>
            <a:off x="5565631" y="3911173"/>
            <a:ext cx="79071" cy="921705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5703768" y="3713495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5703768" y="3974525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x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2" name="直接连接符 81"/>
          <p:cNvCxnSpPr/>
          <p:nvPr/>
        </p:nvCxnSpPr>
        <p:spPr>
          <a:xfrm>
            <a:off x="5759499" y="4024540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文本框 83"/>
          <p:cNvSpPr txBox="1"/>
          <p:nvPr/>
        </p:nvSpPr>
        <p:spPr>
          <a:xfrm>
            <a:off x="6203442" y="3713495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6213445" y="3953090"/>
            <a:ext cx="31009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86" name="直接连接符 85"/>
          <p:cNvCxnSpPr/>
          <p:nvPr/>
        </p:nvCxnSpPr>
        <p:spPr>
          <a:xfrm>
            <a:off x="6259173" y="4024540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 Box 5"/>
          <p:cNvSpPr txBox="1"/>
          <p:nvPr/>
        </p:nvSpPr>
        <p:spPr>
          <a:xfrm>
            <a:off x="6333004" y="4487536"/>
            <a:ext cx="749749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1800" b="1">
                <a:latin typeface="微软雅黑" panose="020B0503020204020204" charset="-122"/>
                <a:ea typeface="微软雅黑" panose="020B0503020204020204" charset="-122"/>
              </a:rPr>
              <a:t>=13.</a:t>
            </a:r>
            <a:endParaRPr lang="en-US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8" name="Text Box 4"/>
          <p:cNvSpPr txBox="1"/>
          <p:nvPr/>
        </p:nvSpPr>
        <p:spPr>
          <a:xfrm>
            <a:off x="5955272" y="4488012"/>
            <a:ext cx="24817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-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5711866" y="4376550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5711866" y="4615670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x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92" name="直接连接符 91"/>
          <p:cNvCxnSpPr/>
          <p:nvPr/>
        </p:nvCxnSpPr>
        <p:spPr>
          <a:xfrm>
            <a:off x="5759499" y="4677593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文本框 93"/>
          <p:cNvSpPr txBox="1"/>
          <p:nvPr/>
        </p:nvSpPr>
        <p:spPr>
          <a:xfrm>
            <a:off x="6140089" y="4365118"/>
            <a:ext cx="301043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6154856" y="4616146"/>
            <a:ext cx="318191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y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96" name="直接连接符 95"/>
          <p:cNvCxnSpPr/>
          <p:nvPr/>
        </p:nvCxnSpPr>
        <p:spPr>
          <a:xfrm>
            <a:off x="6187246" y="4677593"/>
            <a:ext cx="189104" cy="0"/>
          </a:xfrm>
          <a:prstGeom prst="line">
            <a:avLst/>
          </a:prstGeom>
          <a:ln w="381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86403" y="724027"/>
            <a:ext cx="5066757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、已知非零实数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z 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满足方程组</a:t>
            </a:r>
            <a:endParaRPr lang="zh-CN" altLang="en-US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1794977" y="1971544"/>
            <a:ext cx="2224953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sz="2100" b="1">
                <a:latin typeface="微软雅黑" panose="020B0503020204020204" charset="-122"/>
                <a:ea typeface="微软雅黑" panose="020B0503020204020204" charset="-122"/>
              </a:rPr>
              <a:t>7x+4y-5z=0,</a:t>
            </a:r>
            <a:endParaRPr lang="en-US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1786403" y="1293721"/>
            <a:ext cx="2242577" cy="41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</a:rPr>
              <a:t>x-2y+z=0,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1673512" y="1413281"/>
            <a:ext cx="78595" cy="842157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5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40798" y="1592382"/>
            <a:ext cx="1876753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求 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</a:t>
            </a:r>
            <a:r>
              <a:rPr lang="zh-CN" altLang="en-US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21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z.</a:t>
            </a:r>
            <a:endParaRPr lang="en-US" altLang="zh-CN" sz="21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5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86510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巩固练习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488218" y="832631"/>
            <a:ext cx="59965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已知关于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 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的方程组                        的解是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36980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拓展提升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4197602" y="1057460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x+b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y=c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4189028" y="594940"/>
            <a:ext cx="139184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ax+by=c, 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4076137" y="714500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6595940" y="1057460"/>
            <a:ext cx="76642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y=4.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6587366" y="594940"/>
            <a:ext cx="774518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x=3,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6474475" y="714500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569195" y="2183988"/>
            <a:ext cx="51234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(1) 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把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 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换成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m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 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换成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，得到方程组</a:t>
            </a:r>
            <a:endParaRPr lang="zh-CN" altLang="en-US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3" name="Text Box 5"/>
          <p:cNvSpPr txBox="1"/>
          <p:nvPr/>
        </p:nvSpPr>
        <p:spPr>
          <a:xfrm>
            <a:off x="6001000" y="2439303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m+b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n=c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Text Box 4"/>
          <p:cNvSpPr txBox="1"/>
          <p:nvPr/>
        </p:nvSpPr>
        <p:spPr>
          <a:xfrm>
            <a:off x="5992426" y="1922958"/>
            <a:ext cx="168622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am+bn=c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左大括号 15"/>
          <p:cNvSpPr/>
          <p:nvPr/>
        </p:nvSpPr>
        <p:spPr>
          <a:xfrm>
            <a:off x="5879535" y="2042517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380567" y="3174285"/>
            <a:ext cx="289467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则这个方程组的解是</a:t>
            </a:r>
            <a:endParaRPr lang="zh-CN" altLang="en-US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18" name="Text Box 5"/>
          <p:cNvSpPr txBox="1"/>
          <p:nvPr/>
        </p:nvSpPr>
        <p:spPr>
          <a:xfrm>
            <a:off x="3749372" y="3364342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n=</a:t>
            </a:r>
            <a:r>
              <a:rPr lang="en-US" altLang="zh-CN" sz="1800" b="1" u="sng">
                <a:latin typeface="微软雅黑" panose="020B0503020204020204" charset="-122"/>
                <a:ea typeface="微软雅黑" panose="020B0503020204020204" charset="-122"/>
              </a:rPr>
              <a:t>           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.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 Box 4"/>
          <p:cNvSpPr txBox="1"/>
          <p:nvPr/>
        </p:nvSpPr>
        <p:spPr>
          <a:xfrm>
            <a:off x="3740798" y="2901823"/>
            <a:ext cx="168622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m=</a:t>
            </a:r>
            <a:r>
              <a:rPr lang="en-US" altLang="zh-CN" sz="1800" b="1" u="sng">
                <a:latin typeface="微软雅黑" panose="020B0503020204020204" charset="-122"/>
                <a:ea typeface="微软雅黑" panose="020B0503020204020204" charset="-122"/>
              </a:rPr>
              <a:t>          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,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左大括号 19"/>
          <p:cNvSpPr/>
          <p:nvPr/>
        </p:nvSpPr>
        <p:spPr>
          <a:xfrm>
            <a:off x="3627907" y="3021382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488218" y="832631"/>
            <a:ext cx="59965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已知关于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 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的方程组                        的解是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27190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拓展提升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4197602" y="1057460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x+b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y=c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4189028" y="594940"/>
            <a:ext cx="139184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ax+by=c, 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4076137" y="714500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6595940" y="1057460"/>
            <a:ext cx="76642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y=4.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6587366" y="594940"/>
            <a:ext cx="774518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x=3,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6474475" y="714500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553476" y="2022511"/>
            <a:ext cx="51234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(2) 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把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 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换成 </a:t>
            </a:r>
            <a:r>
              <a:rPr lang="en-US" altLang="zh-CN" sz="1800" b="1">
                <a:solidFill>
                  <a:schemeClr val="tx1"/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2x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 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换成 </a:t>
            </a:r>
            <a:r>
              <a:rPr lang="en-US" altLang="zh-CN" sz="1800" b="1">
                <a:solidFill>
                  <a:schemeClr val="tx1"/>
                </a:solidFill>
                <a:highlight>
                  <a:srgbClr val="FFFF00"/>
                </a:highligh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4y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，得到方程组</a:t>
            </a:r>
            <a:endParaRPr lang="zh-CN" altLang="en-US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311022" y="2905157"/>
            <a:ext cx="289467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则这个方程组的解是</a:t>
            </a:r>
            <a:endParaRPr lang="zh-CN" altLang="en-US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6" name="Text Box 5"/>
          <p:cNvSpPr txBox="1"/>
          <p:nvPr/>
        </p:nvSpPr>
        <p:spPr>
          <a:xfrm>
            <a:off x="3679828" y="3095214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4y=</a:t>
            </a:r>
            <a:r>
              <a:rPr lang="en-US" altLang="zh-CN" sz="1800" b="1" u="sng">
                <a:latin typeface="微软雅黑" panose="020B0503020204020204" charset="-122"/>
                <a:ea typeface="微软雅黑" panose="020B0503020204020204" charset="-122"/>
              </a:rPr>
              <a:t>           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 Box 4"/>
          <p:cNvSpPr txBox="1"/>
          <p:nvPr/>
        </p:nvSpPr>
        <p:spPr>
          <a:xfrm>
            <a:off x="3671254" y="2632694"/>
            <a:ext cx="168622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2x=</a:t>
            </a:r>
            <a:r>
              <a:rPr lang="en-US" altLang="zh-CN" sz="1800" b="1" u="sng">
                <a:latin typeface="微软雅黑" panose="020B0503020204020204" charset="-122"/>
                <a:ea typeface="微软雅黑" panose="020B0503020204020204" charset="-122"/>
              </a:rPr>
              <a:t>          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,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左大括号 27"/>
          <p:cNvSpPr/>
          <p:nvPr/>
        </p:nvSpPr>
        <p:spPr>
          <a:xfrm>
            <a:off x="3558363" y="2752254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Text Box 5"/>
          <p:cNvSpPr txBox="1"/>
          <p:nvPr/>
        </p:nvSpPr>
        <p:spPr>
          <a:xfrm>
            <a:off x="6096743" y="2245435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2a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x+4b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y=c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 Box 4"/>
          <p:cNvSpPr txBox="1"/>
          <p:nvPr/>
        </p:nvSpPr>
        <p:spPr>
          <a:xfrm>
            <a:off x="6088169" y="1782916"/>
            <a:ext cx="158666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2ax+4by=c, 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左大括号 30"/>
          <p:cNvSpPr/>
          <p:nvPr/>
        </p:nvSpPr>
        <p:spPr>
          <a:xfrm>
            <a:off x="5975278" y="1902475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342707" y="2916589"/>
            <a:ext cx="233212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所以这个方程组的解</a:t>
            </a:r>
            <a:endParaRPr lang="zh-CN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2" name="Text Box 5"/>
          <p:cNvSpPr txBox="1"/>
          <p:nvPr/>
        </p:nvSpPr>
        <p:spPr>
          <a:xfrm>
            <a:off x="1960264" y="4224124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</a:t>
            </a:r>
            <a:r>
              <a:rPr lang="en-US" altLang="zh-CN" sz="1800" b="1" u="sng">
                <a:latin typeface="微软雅黑" panose="020B0503020204020204" charset="-122"/>
                <a:ea typeface="微软雅黑" panose="020B0503020204020204" charset="-122"/>
              </a:rPr>
              <a:t>           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,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 Box 4"/>
          <p:cNvSpPr txBox="1"/>
          <p:nvPr/>
        </p:nvSpPr>
        <p:spPr>
          <a:xfrm>
            <a:off x="1951690" y="3761604"/>
            <a:ext cx="168622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x=</a:t>
            </a:r>
            <a:r>
              <a:rPr lang="en-US" altLang="zh-CN" sz="1800" b="1" u="sng">
                <a:latin typeface="微软雅黑" panose="020B0503020204020204" charset="-122"/>
                <a:ea typeface="微软雅黑" panose="020B0503020204020204" charset="-122"/>
              </a:rPr>
              <a:t>           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,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左大括号 23"/>
          <p:cNvSpPr/>
          <p:nvPr/>
        </p:nvSpPr>
        <p:spPr>
          <a:xfrm>
            <a:off x="1838799" y="3881164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412005" y="3991673"/>
            <a:ext cx="53444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是</a:t>
            </a:r>
            <a:endParaRPr lang="zh-CN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1488218" y="832631"/>
            <a:ext cx="59965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已知关于 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x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 </a:t>
            </a:r>
            <a:r>
              <a:rPr lang="zh-CN" altLang="en-US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的方程组                        的解是</a:t>
            </a:r>
            <a:endParaRPr lang="en-US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圆角矩形 31"/>
          <p:cNvSpPr/>
          <p:nvPr/>
        </p:nvSpPr>
        <p:spPr>
          <a:xfrm>
            <a:off x="1192415" y="68592"/>
            <a:ext cx="1083658" cy="325336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08610" y="34296"/>
            <a:ext cx="1051744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zh-CN" altLang="en-US" sz="1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副标题 2"/>
          <p:cNvSpPr>
            <a:spLocks noGrp="1"/>
          </p:cNvSpPr>
          <p:nvPr userDrawn="1">
            <p:custDataLst>
              <p:tags r:id="rId1"/>
            </p:custDataLst>
          </p:nvPr>
        </p:nvSpPr>
        <p:spPr>
          <a:xfrm>
            <a:off x="1208405" y="68580"/>
            <a:ext cx="1718945" cy="369570"/>
          </a:xfrm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altLang="zh-CN" b="1" kern="1200" baseline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拓展提升</a:t>
            </a:r>
            <a:endParaRPr lang="zh-CN" altLang="zh-CN" b="1" kern="1200" baseline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8" name="Text Box 5"/>
          <p:cNvSpPr txBox="1"/>
          <p:nvPr/>
        </p:nvSpPr>
        <p:spPr>
          <a:xfrm>
            <a:off x="4197602" y="1057460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x+b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y=c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Text Box 4"/>
          <p:cNvSpPr txBox="1"/>
          <p:nvPr/>
        </p:nvSpPr>
        <p:spPr>
          <a:xfrm>
            <a:off x="4189028" y="594940"/>
            <a:ext cx="1391846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ax+by=c, 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4076137" y="714500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 Box 5"/>
          <p:cNvSpPr txBox="1"/>
          <p:nvPr/>
        </p:nvSpPr>
        <p:spPr>
          <a:xfrm>
            <a:off x="6595940" y="1057460"/>
            <a:ext cx="76642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y=4.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Text Box 4"/>
          <p:cNvSpPr txBox="1"/>
          <p:nvPr/>
        </p:nvSpPr>
        <p:spPr>
          <a:xfrm>
            <a:off x="6587366" y="594940"/>
            <a:ext cx="774518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x=3,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6474475" y="714500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553476" y="2237814"/>
            <a:ext cx="512344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(3) </a:t>
            </a:r>
            <a:r>
              <a:rPr lang="zh-CN" altLang="zh-CN" sz="1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参照以上方法解方程组</a:t>
            </a:r>
            <a:endParaRPr lang="zh-CN" altLang="zh-CN" sz="1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9" name="Text Box 5"/>
          <p:cNvSpPr txBox="1"/>
          <p:nvPr/>
        </p:nvSpPr>
        <p:spPr>
          <a:xfrm>
            <a:off x="4643450" y="2460738"/>
            <a:ext cx="19024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2a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x+4b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y=3c</a:t>
            </a:r>
            <a:r>
              <a:rPr lang="en-US" altLang="zh-CN" sz="1800" b="1" baseline="-25000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.</a:t>
            </a: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Text Box 4"/>
          <p:cNvSpPr txBox="1"/>
          <p:nvPr/>
        </p:nvSpPr>
        <p:spPr>
          <a:xfrm>
            <a:off x="4634865" y="1998345"/>
            <a:ext cx="2160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1800" b="1">
                <a:latin typeface="微软雅黑" panose="020B0503020204020204" charset="-122"/>
                <a:ea typeface="微软雅黑" panose="020B0503020204020204" charset="-122"/>
              </a:rPr>
              <a:t>2ax+4by=3c,  </a:t>
            </a:r>
            <a:endParaRPr lang="en-US" altLang="zh-CN" sz="1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左大括号 30"/>
          <p:cNvSpPr/>
          <p:nvPr/>
        </p:nvSpPr>
        <p:spPr>
          <a:xfrm>
            <a:off x="4521985" y="2117778"/>
            <a:ext cx="78595" cy="674012"/>
          </a:xfrm>
          <a:prstGeom prst="leftBrace">
            <a:avLst>
              <a:gd name="adj1" fmla="val 6623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5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KSO_WPP_MARK_KEY" val="77127ac5-2f96-46fa-b066-570f5ed511e8"/>
  <p:tag name="COMMONDATA" val="eyJoZGlkIjoiMTY3YmM5Y2NhMDNhMmY2NGYwNjEzNjVjNDIyMGMzMjI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38100" cap="flat" cmpd="sng">
          <a:solidFill>
            <a:srgbClr val="4C0B56"/>
          </a:solidFill>
          <a:prstDash val="solid"/>
          <a:round/>
          <a:headEnd type="none" w="med" len="med"/>
          <a:tailEnd type="none" w="med" len="med"/>
        </a:ln>
      </a:spPr>
      <a:bodyPr/>
      <a:lstStyle>
        <a:defPPr>
          <a:defRPr lang="zh-CN" altLang="en-US"/>
        </a:defPPr>
      </a:lstStyle>
    </a:spDef>
  </a:objectDefaul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2961</Words>
  <Application>WPS 演示</Application>
  <PresentationFormat>On-screen Show (4:3)</PresentationFormat>
  <Paragraphs>618</Paragraphs>
  <Slides>21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Arial</vt:lpstr>
      <vt:lpstr>宋体</vt:lpstr>
      <vt:lpstr>Wingdings</vt:lpstr>
      <vt:lpstr>Times New Roman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檀</cp:lastModifiedBy>
  <cp:revision>7</cp:revision>
  <cp:lastPrinted>2022-11-03T16:56:00Z</cp:lastPrinted>
  <dcterms:created xsi:type="dcterms:W3CDTF">2022-11-03T16:56:00Z</dcterms:created>
  <dcterms:modified xsi:type="dcterms:W3CDTF">2023-02-06T00:39:28Z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8011D3DE22C74437B69787EB5F1DA858</vt:lpwstr>
  </property>
  <property fmtid="{D5CDD505-2E9C-101B-9397-08002B2CF9AE}" pid="7" name="KSOProductBuildVer">
    <vt:lpwstr>2052-11.1.0.12763</vt:lpwstr>
  </property>
</Properties>
</file>