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9"/>
  </p:notesMasterIdLst>
  <p:sldIdLst>
    <p:sldId id="309" r:id="rId4"/>
    <p:sldId id="275" r:id="rId5"/>
    <p:sldId id="271" r:id="rId6"/>
    <p:sldId id="302" r:id="rId7"/>
    <p:sldId id="277" r:id="rId8"/>
    <p:sldId id="285" r:id="rId9"/>
    <p:sldId id="273" r:id="rId10"/>
    <p:sldId id="283" r:id="rId11"/>
    <p:sldId id="303" r:id="rId12"/>
    <p:sldId id="308" r:id="rId13"/>
    <p:sldId id="307" r:id="rId14"/>
    <p:sldId id="311" r:id="rId15"/>
    <p:sldId id="258" r:id="rId16"/>
    <p:sldId id="259" r:id="rId17"/>
    <p:sldId id="295" r:id="rId18"/>
    <p:sldId id="260" r:id="rId20"/>
    <p:sldId id="297" r:id="rId21"/>
    <p:sldId id="296" r:id="rId22"/>
    <p:sldId id="298" r:id="rId23"/>
    <p:sldId id="312" r:id="rId24"/>
    <p:sldId id="313" r:id="rId25"/>
    <p:sldId id="314" r:id="rId26"/>
    <p:sldId id="315" r:id="rId27"/>
    <p:sldId id="316" r:id="rId28"/>
    <p:sldId id="265" r:id="rId29"/>
    <p:sldId id="266" r:id="rId30"/>
    <p:sldId id="299" r:id="rId31"/>
    <p:sldId id="317" r:id="rId32"/>
  </p:sldIdLst>
  <p:sldSz cx="9144000" cy="6858000" type="screen4x3"/>
  <p:notesSz cx="6858000" cy="9144000"/>
  <p:custDataLst>
    <p:tags r:id="rId3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</p:showPr>
  <p:clrMru>
    <a:srgbClr val="0000FF"/>
    <a:srgbClr val="FF3300"/>
    <a:srgbClr val="66FF33"/>
    <a:srgbClr val="FFFF00"/>
    <a:srgbClr val="33CC33"/>
    <a:srgbClr val="CC9900"/>
    <a:srgbClr val="FFFF66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8"/>
    <p:restoredTop sz="93591"/>
  </p:normalViewPr>
  <p:slideViewPr>
    <p:cSldViewPr showGuides="1">
      <p:cViewPr varScale="1">
        <p:scale>
          <a:sx n="83" d="100"/>
          <a:sy n="83" d="100"/>
        </p:scale>
        <p:origin x="-98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6" Type="http://schemas.openxmlformats.org/officeDocument/2006/relationships/tags" Target="tags/tag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748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2771" name="Rectangle 2"/>
          <p:cNvSpPr>
            <a:spLocks noRot="1" noTextEdit="1"/>
          </p:cNvSpPr>
          <p:nvPr>
            <p:ph type="sldImg"/>
          </p:nvPr>
        </p:nvSpPr>
        <p:spPr>
          <a:xfrm>
            <a:off x="1141413" y="685800"/>
            <a:ext cx="4572000" cy="3429000"/>
          </a:xfrm>
          <a:ln/>
        </p:spPr>
      </p:sp>
      <p:sp>
        <p:nvSpPr>
          <p:cNvPr id="32772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000000"/>
                </a:solidFill>
                <a:latin typeface="ˎ̥" charset="0"/>
                <a:ea typeface="隶书" panose="02010509060101010101" pitchFamily="49" charset="-122"/>
                <a:sym typeface="+mn-ea"/>
              </a:rPr>
              <a:t>孤傲高洁</a:t>
            </a:r>
            <a:r>
              <a:rPr lang="zh-CN" altLang="en-US" dirty="0">
                <a:ea typeface="隶书" panose="02010509060101010101" pitchFamily="49" charset="-122"/>
                <a:sym typeface="+mn-ea"/>
              </a:rPr>
              <a:t> </a:t>
            </a:r>
            <a:endParaRPr lang="zh-CN" altLang="en-US" dirty="0">
              <a:ea typeface="隶书" panose="02010509060101010101" pitchFamily="49" charset="-122"/>
              <a:sym typeface="+mn-ea"/>
            </a:endParaRPr>
          </a:p>
          <a:p>
            <a:r>
              <a:rPr lang="zh-CN" altLang="en-US"/>
              <a:t>矢志不渝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饱经忧患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的词人。</a:t>
            </a:r>
            <a:endParaRPr lang="zh-CN" altLang="en-US" dirty="0"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  <a:p>
            <a:r>
              <a:rPr lang="zh-CN" altLang="en-US" dirty="0">
                <a:solidFill>
                  <a:schemeClr val="hlink"/>
                </a:solidFill>
                <a:ea typeface="华文新魏" panose="02010800040101010101" pitchFamily="2" charset="-122"/>
                <a:sym typeface="+mn-ea"/>
              </a:rPr>
              <a:t>当权</a:t>
            </a:r>
            <a:r>
              <a:rPr lang="zh-CN" altLang="en-US" dirty="0">
                <a:ea typeface="华文新魏" panose="02010800040101010101" pitchFamily="2" charset="-122"/>
                <a:sym typeface="+mn-ea"/>
              </a:rPr>
              <a:t>的投降派。</a:t>
            </a:r>
            <a:endParaRPr lang="zh-CN" altLang="en-US" dirty="0"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FF3300"/>
                </a:solidFill>
                <a:ea typeface="隶书" panose="02010509060101010101" pitchFamily="49" charset="-122"/>
                <a:sym typeface="+mn-ea"/>
              </a:rPr>
              <a:t>紧扣文本，联系经历各抒己见 ，言之成理   </a:t>
            </a:r>
            <a:endParaRPr lang="zh-CN" altLang="en-US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托物言志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作者以梅花自喻，借梅花孤高正直、操节自守、矢志不渝的高尚品质，抒发自己请缨无路、壮志难酬的苦闷和炽热的爱国情感，其实也正是作者一生标格孤高，绝不与争宠邀媚、阿谀奉迎之徒为伍的品格和不畏谗毁、坚贞不渝的铮铮傲骨的真实写照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1" sz="1400" smtClean="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1" sz="1400" smtClean="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8.png"/><Relationship Id="rId2" Type="http://schemas.microsoft.com/office/2007/relationships/media" Target="file:///C:\Users\Administrator.PC-20110903LMWA\Desktop\4&#38470;&#28216;&#12298;&#21340;&#31639;&#23376;&#183;&#21647;&#26757;&#12299;wav&#38899;&#39057;&#26391;&#35835;&#65288;&#30007;&#22768;&#65289;.wav" TargetMode="External"/><Relationship Id="rId1" Type="http://schemas.openxmlformats.org/officeDocument/2006/relationships/audio" Target="file:///C:\Users\Administrator.PC-20110903LMWA\Desktop\4&#38470;&#28216;&#12298;&#21340;&#31639;&#23376;&#183;&#21647;&#26757;&#12299;wav&#38899;&#39057;&#26391;&#35835;&#65288;&#30007;&#22768;&#65289;.wav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1" Type="http://schemas.openxmlformats.org/officeDocument/2006/relationships/image" Target="../media/image22.GIF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1" Type="http://schemas.openxmlformats.org/officeDocument/2006/relationships/image" Target="../media/image22.GIF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1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84" name="Picture 4" descr="Show12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35150" y="404813"/>
            <a:ext cx="4535488" cy="6048375"/>
          </a:xfrm>
          <a:prstGeom prst="rect">
            <a:avLst/>
          </a:prstGeom>
          <a:noFill/>
          <a:ln w="57150" cap="flat" cmpd="sng">
            <a:solidFill>
              <a:srgbClr val="CC99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1687" name="Text Box 7"/>
          <p:cNvSpPr txBox="1"/>
          <p:nvPr/>
        </p:nvSpPr>
        <p:spPr>
          <a:xfrm>
            <a:off x="7016750" y="981075"/>
            <a:ext cx="1155700" cy="4608513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6000" dirty="0">
                <a:latin typeface="Arial" panose="020B0604020202020204" pitchFamily="34" charset="0"/>
                <a:ea typeface="华文行楷" panose="02010800040101010101" pitchFamily="2" charset="-122"/>
              </a:rPr>
              <a:t>   </a:t>
            </a:r>
            <a:r>
              <a:rPr lang="zh-CN" altLang="en-US" sz="6000" dirty="0">
                <a:latin typeface="Arial" panose="020B0604020202020204" pitchFamily="34" charset="0"/>
                <a:ea typeface="华文行楷" panose="02010800040101010101" pitchFamily="2" charset="-122"/>
              </a:rPr>
              <a:t>梅花欣赏</a:t>
            </a:r>
            <a:endParaRPr lang="zh-CN" altLang="en-US" sz="60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82" name="Picture 6" descr="07120007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4099" name="Text Box 7"/>
          <p:cNvSpPr txBox="1"/>
          <p:nvPr/>
        </p:nvSpPr>
        <p:spPr>
          <a:xfrm>
            <a:off x="4714875" y="5929313"/>
            <a:ext cx="42497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zh-CN" altLang="en-US" sz="40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梅花喜欢漫天雪</a:t>
            </a:r>
            <a:endParaRPr lang="zh-CN" altLang="en-US" sz="4000" dirty="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 advClick="0" advTm="7000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Picture 6" descr="9027-3_G0008_b001-GG88_CO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571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123" name="Text Box 7"/>
          <p:cNvSpPr txBox="1"/>
          <p:nvPr/>
        </p:nvSpPr>
        <p:spPr>
          <a:xfrm>
            <a:off x="133350" y="692150"/>
            <a:ext cx="1846263" cy="50419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</a:rPr>
              <a:t>　</a:t>
            </a:r>
            <a:r>
              <a:rPr lang="zh-CN" altLang="en-US" sz="36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　</a:t>
            </a:r>
            <a:r>
              <a:rPr lang="zh-CN" altLang="en-US" sz="36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满城桃李望东君，</a:t>
            </a:r>
            <a:endParaRPr lang="zh-CN" altLang="en-US" sz="3600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破蜡红梅未上春。 </a:t>
            </a:r>
            <a:br>
              <a:rPr lang="zh-CN" altLang="en-US" sz="36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7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9" descr="20061001_4bc669137a98c1d47f3b685859dcacd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147" name="Text Box 10"/>
          <p:cNvSpPr txBox="1"/>
          <p:nvPr/>
        </p:nvSpPr>
        <p:spPr>
          <a:xfrm>
            <a:off x="539750" y="4797425"/>
            <a:ext cx="78486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Arial" panose="020B0604020202020204" pitchFamily="34" charset="0"/>
              </a:rPr>
              <a:t>                                                   </a:t>
            </a:r>
            <a:r>
              <a:rPr lang="zh-CN" altLang="en-US" sz="44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梅花香自苦寒来</a:t>
            </a:r>
            <a:endParaRPr lang="zh-CN" altLang="en-US" sz="4400" dirty="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 advClick="0" advTm="7000"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10" descr="10243256315618216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571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171" name="Text Box 7"/>
          <p:cNvSpPr txBox="1"/>
          <p:nvPr/>
        </p:nvSpPr>
        <p:spPr>
          <a:xfrm>
            <a:off x="285750" y="1214438"/>
            <a:ext cx="1416050" cy="40227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不受尘埃半点侵，         竹篱茅舍自甘心。</a:t>
            </a: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　</a:t>
            </a:r>
            <a:endParaRPr lang="zh-CN" altLang="en-US" sz="4000" dirty="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 advClick="0" advTm="7000">
    <p:pull dir="r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12" descr="oGfE0sbAhpydY1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9"/>
          <p:cNvSpPr txBox="1"/>
          <p:nvPr/>
        </p:nvSpPr>
        <p:spPr>
          <a:xfrm>
            <a:off x="428625" y="1357313"/>
            <a:ext cx="1416050" cy="40909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雪虐风饕愈凛然，      花中气节最高坚。</a:t>
            </a:r>
            <a:endParaRPr lang="zh-CN" altLang="en-US" sz="4000" dirty="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 advClick="0" advTm="7000">
    <p:cover dir="r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Picture 6" descr="20061001_f952285c34678a9c30082a522fe71a69"/>
          <p:cNvPicPr>
            <a:picLocks noChangeAspect="1"/>
          </p:cNvPicPr>
          <p:nvPr/>
        </p:nvPicPr>
        <p:blipFill>
          <a:blip r:embed="rId1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571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9219" name="Text Box 5"/>
          <p:cNvSpPr txBox="1"/>
          <p:nvPr/>
        </p:nvSpPr>
        <p:spPr>
          <a:xfrm>
            <a:off x="1042988" y="5157788"/>
            <a:ext cx="7273925" cy="1174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遥知不是雪，为有暗香来。</a:t>
            </a:r>
            <a:r>
              <a:rPr lang="zh-CN" altLang="en-US" sz="40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endParaRPr lang="zh-CN" altLang="en-US" sz="4000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Picture 5" descr="9019-3_G0008_b001-GG88_CO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571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0243" name="Text Box 6"/>
          <p:cNvSpPr txBox="1"/>
          <p:nvPr/>
        </p:nvSpPr>
        <p:spPr>
          <a:xfrm>
            <a:off x="3348038" y="4581525"/>
            <a:ext cx="4968875" cy="1477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　　          </a:t>
            </a:r>
            <a:r>
              <a:rPr lang="zh-CN" altLang="en-US" sz="36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忽然一夜清香发，</a:t>
            </a:r>
            <a:endParaRPr lang="zh-CN" altLang="en-US" sz="3600" dirty="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散作乾坤万里春。 </a:t>
            </a:r>
            <a:endParaRPr lang="zh-CN" altLang="en-US" sz="3600" dirty="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 advClick="0" advTm="8000"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7" descr="20061001_0159e07570ebcbdda82d2cf4114302b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 Box 5"/>
          <p:cNvSpPr txBox="1"/>
          <p:nvPr/>
        </p:nvSpPr>
        <p:spPr>
          <a:xfrm>
            <a:off x="900113" y="5373688"/>
            <a:ext cx="7632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只有梅花吹不尽，依然新白抱新红。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7000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Picture 10" descr="4_xdtPWdurSH4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571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291" name="Text Box 9"/>
          <p:cNvSpPr txBox="1"/>
          <p:nvPr/>
        </p:nvSpPr>
        <p:spPr>
          <a:xfrm>
            <a:off x="611188" y="5949950"/>
            <a:ext cx="8137525" cy="1054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sz="36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向来冰雪凝严地，力斡春回竟是谁？ </a:t>
            </a:r>
            <a:endParaRPr lang="zh-CN" altLang="en-US" sz="3600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7000">
    <p:wheel spokes="4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Picture 7" descr="071000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550" y="404813"/>
            <a:ext cx="4321175" cy="6002337"/>
          </a:xfrm>
          <a:prstGeom prst="rect">
            <a:avLst/>
          </a:prstGeom>
          <a:noFill/>
          <a:ln w="571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3315" name="Text Box 8"/>
          <p:cNvSpPr txBox="1"/>
          <p:nvPr/>
        </p:nvSpPr>
        <p:spPr>
          <a:xfrm>
            <a:off x="5724525" y="1989138"/>
            <a:ext cx="3419475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当年腊月半，</a:t>
            </a:r>
            <a:endParaRPr lang="zh-CN" altLang="en-US" sz="4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已觉梅花阑。 </a:t>
            </a:r>
            <a:b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</a:br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不信今春晚，俱来雪里看。 </a:t>
            </a:r>
            <a:b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</a:br>
            <a:endParaRPr lang="zh-CN" altLang="en-US" sz="4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>
    <p:cover dir="l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Picture 8" descr="Show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550" y="333375"/>
            <a:ext cx="4824413" cy="6119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Text Box 9"/>
          <p:cNvSpPr txBox="1"/>
          <p:nvPr/>
        </p:nvSpPr>
        <p:spPr>
          <a:xfrm>
            <a:off x="5129213" y="692150"/>
            <a:ext cx="3475037" cy="532923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6000" dirty="0">
                <a:solidFill>
                  <a:schemeClr val="accent2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卜算子</a:t>
            </a:r>
            <a:r>
              <a:rPr lang="en-US" altLang="zh-CN" sz="6000" dirty="0">
                <a:solidFill>
                  <a:schemeClr val="accent2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·</a:t>
            </a:r>
            <a:r>
              <a:rPr lang="zh-CN" altLang="en-US" sz="6000" dirty="0">
                <a:solidFill>
                  <a:schemeClr val="accent2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咏梅</a:t>
            </a:r>
            <a:endParaRPr lang="zh-CN" altLang="en-US" sz="6000" dirty="0">
              <a:solidFill>
                <a:schemeClr val="accent2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4400" b="1" dirty="0">
                <a:solidFill>
                  <a:schemeClr val="accent2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陆游</a:t>
            </a:r>
            <a:endParaRPr lang="zh-CN" altLang="en-US" sz="44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60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pic>
        <p:nvPicPr>
          <p:cNvPr id="73738" name="Picture 10" descr="aa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9390">
            <a:off x="6372225" y="5445125"/>
            <a:ext cx="863600" cy="863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1" name="Picture 12" descr="图片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5" y="5805488"/>
            <a:ext cx="1223963" cy="708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4" descr="luyou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404813"/>
            <a:ext cx="4211637" cy="5903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Text Box 3"/>
          <p:cNvSpPr txBox="1"/>
          <p:nvPr/>
        </p:nvSpPr>
        <p:spPr>
          <a:xfrm>
            <a:off x="4427538" y="0"/>
            <a:ext cx="4716462" cy="6672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陆游，字务观，号放翁，南宋杰出的爱国词人。一生志在恢复中原，因</a:t>
            </a:r>
            <a:r>
              <a:rPr lang="zh-CN" altLang="en-US" sz="3200" dirty="0"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喜论恢复</a:t>
            </a:r>
            <a:r>
              <a:rPr lang="zh-CN" altLang="en-US" sz="3200" dirty="0">
                <a:latin typeface="Arial" panose="020B0604020202020204" pitchFamily="34" charset="0"/>
                <a:ea typeface="楷体_GB2312" pitchFamily="49" charset="-122"/>
              </a:rPr>
              <a:t>”‘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受到投降派忌恨，</a:t>
            </a:r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受人排挤</a:t>
            </a: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结果被黜免，回乡闲居至死。</a:t>
            </a:r>
            <a:endParaRPr lang="zh-CN" altLang="en-US" sz="3200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  陆游是创作力非常旺盛的诗人，</a:t>
            </a: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剑南诗稿</a:t>
            </a: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共收录</a:t>
            </a: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9300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余首诗词，加上遗稿，有一万多首。诗中最突出的主题就是</a:t>
            </a:r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爱国主义精神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，唱出了那个时代的最强音。</a:t>
            </a:r>
            <a:endParaRPr lang="zh-CN" altLang="en-US" sz="3200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Picture 2" descr="17032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52400" y="228600"/>
            <a:ext cx="3200400" cy="762000"/>
          </a:xfrm>
          <a:prstGeom prst="rect">
            <a:avLst/>
          </a:prstGeom>
          <a:gradFill rotWithShape="1">
            <a:gsLst>
              <a:gs pos="0">
                <a:schemeClr val="accent1">
                  <a:alpha val="39999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4400" b="1" kern="1200" cap="none" spc="0" normalizeH="0" baseline="0" noProof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整体感知</a:t>
            </a:r>
            <a:endParaRPr kumimoji="0" lang="zh-CN" altLang="en-US" sz="4400" b="1" kern="1200" cap="none" spc="0" normalizeH="0" baseline="0" noProof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8" name="Text Box 4"/>
          <p:cNvSpPr txBox="1"/>
          <p:nvPr/>
        </p:nvSpPr>
        <p:spPr>
          <a:xfrm>
            <a:off x="457200" y="2590800"/>
            <a:ext cx="1447800" cy="284480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60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卜算子</a:t>
            </a:r>
            <a:endParaRPr lang="zh-CN" altLang="en-US" sz="6000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6781800" y="1066800"/>
            <a:ext cx="1462088" cy="1676400"/>
          </a:xfrm>
          <a:prstGeom prst="ellipse">
            <a:avLst/>
          </a:prstGeom>
          <a:gradFill rotWithShape="1">
            <a:gsLst>
              <a:gs pos="0">
                <a:schemeClr val="accent1">
                  <a:alpha val="39999"/>
                </a:schemeClr>
              </a:gs>
              <a:gs pos="100000">
                <a:schemeClr val="accent1">
                  <a:gamma/>
                  <a:shade val="46275"/>
                  <a:invGamma/>
                  <a:alpha val="39999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词牌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0" name="Line 6"/>
          <p:cNvSpPr/>
          <p:nvPr/>
        </p:nvSpPr>
        <p:spPr>
          <a:xfrm flipV="1">
            <a:off x="1905000" y="2209800"/>
            <a:ext cx="4953000" cy="99060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1" name="Text Box 7"/>
          <p:cNvSpPr txBox="1"/>
          <p:nvPr/>
        </p:nvSpPr>
        <p:spPr>
          <a:xfrm>
            <a:off x="1905000" y="5029200"/>
            <a:ext cx="990600" cy="132080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咏梅</a:t>
            </a:r>
            <a:endParaRPr lang="zh-CN" altLang="en-US" sz="4000" b="1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6019800" y="2514600"/>
            <a:ext cx="1576388" cy="1295400"/>
          </a:xfrm>
          <a:prstGeom prst="ellipse">
            <a:avLst/>
          </a:prstGeom>
          <a:gradFill rotWithShape="1">
            <a:gsLst>
              <a:gs pos="0">
                <a:schemeClr val="accent1">
                  <a:alpha val="39999"/>
                </a:schemeClr>
              </a:gs>
              <a:gs pos="100000">
                <a:schemeClr val="accent1">
                  <a:gamma/>
                  <a:shade val="46275"/>
                  <a:invGamma/>
                  <a:alpha val="39999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词题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3" name="Line 9"/>
          <p:cNvSpPr/>
          <p:nvPr/>
        </p:nvSpPr>
        <p:spPr>
          <a:xfrm flipV="1">
            <a:off x="2895600" y="3505200"/>
            <a:ext cx="3200400" cy="167640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17145" y="836613"/>
            <a:ext cx="7723505" cy="47529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4000" dirty="0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卜算子</a:t>
            </a:r>
            <a:r>
              <a:rPr lang="en-US" altLang="zh-CN" sz="4000" dirty="0">
                <a:solidFill>
                  <a:schemeClr val="tx2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·</a:t>
            </a:r>
            <a:r>
              <a:rPr lang="zh-CN" altLang="en-US" sz="4000" dirty="0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咏梅</a:t>
            </a:r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          </a:t>
            </a:r>
            <a:r>
              <a:rPr lang="zh-CN" altLang="en-US" sz="36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陆游             </a:t>
            </a:r>
            <a:endParaRPr lang="zh-CN" altLang="en-US" sz="36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驿外断桥边，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寂寞开无主。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已是黄昏独自愁，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更着风和雨。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无意苦争春，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一任群芳妒。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零落成泥碾作尘，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只有香如故。</a:t>
            </a:r>
            <a:endParaRPr lang="zh-CN" altLang="en-US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3600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7411" name="Text Box 5"/>
          <p:cNvSpPr txBox="1"/>
          <p:nvPr/>
        </p:nvSpPr>
        <p:spPr>
          <a:xfrm>
            <a:off x="8293100" y="260350"/>
            <a:ext cx="671513" cy="23764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朗读欣赏</a:t>
            </a:r>
            <a:endParaRPr lang="zh-CN" altLang="en-US" sz="3200" dirty="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5" name="4陆游《卜算子·咏梅》wav音频朗读（男声）.wav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7358063" y="5429250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0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14" descr="已是悬崖百丈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268413"/>
            <a:ext cx="9144000" cy="4752975"/>
          </a:xfrm>
          <a:prstGeom prst="rect">
            <a:avLst/>
          </a:prstGeom>
          <a:gradFill rotWithShape="0">
            <a:gsLst>
              <a:gs pos="0">
                <a:srgbClr val="761800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171" name="Text Box 3"/>
          <p:cNvSpPr txBox="1"/>
          <p:nvPr/>
        </p:nvSpPr>
        <p:spPr>
          <a:xfrm>
            <a:off x="539750" y="1268413"/>
            <a:ext cx="3887788" cy="47999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驿外断桥边，</a:t>
            </a:r>
            <a:endParaRPr lang="zh-CN" altLang="en-US" sz="3600" dirty="0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寂寞开无主。</a:t>
            </a:r>
            <a:r>
              <a:rPr lang="en-US" altLang="zh-CN" sz="36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zhǔ</a:t>
            </a:r>
            <a:endParaRPr lang="en-US" altLang="zh-CN" sz="3600" b="1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已是黄昏独自愁，</a:t>
            </a:r>
            <a:endParaRPr lang="zh-CN" altLang="en-US" sz="3600" dirty="0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更着风和雨。</a:t>
            </a:r>
            <a:r>
              <a:rPr lang="en-US" altLang="zh-CN" sz="36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yǔ</a:t>
            </a:r>
            <a:endParaRPr lang="en-US" altLang="zh-CN" sz="3600" b="1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US" altLang="zh-CN" dirty="0">
              <a:solidFill>
                <a:srgbClr val="FFFF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无意苦争春，</a:t>
            </a:r>
            <a:endParaRPr lang="zh-CN" altLang="en-US" sz="3600" dirty="0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一任群芳妒。</a:t>
            </a:r>
            <a:r>
              <a:rPr lang="en-US" altLang="zh-CN" sz="36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ù</a:t>
            </a:r>
            <a:endParaRPr lang="en-US" altLang="zh-CN" sz="3600" b="1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零落成泥碾作尘，</a:t>
            </a:r>
            <a:endParaRPr lang="zh-CN" altLang="en-US" sz="3600" dirty="0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只有香如故</a:t>
            </a:r>
            <a:r>
              <a:rPr lang="zh-CN" altLang="en-US" sz="3600" dirty="0">
                <a:solidFill>
                  <a:srgbClr val="0033CC"/>
                </a:solidFill>
                <a:latin typeface="Arial" panose="020B0604020202020204" pitchFamily="34" charset="0"/>
              </a:rPr>
              <a:t>。</a:t>
            </a:r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gù</a:t>
            </a:r>
            <a:endParaRPr lang="en-US" altLang="zh-CN" sz="3600" b="1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7172" name="Line 4"/>
          <p:cNvSpPr/>
          <p:nvPr/>
        </p:nvSpPr>
        <p:spPr>
          <a:xfrm>
            <a:off x="1476375" y="1341438"/>
            <a:ext cx="0" cy="5334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3" name="Line 5"/>
          <p:cNvSpPr/>
          <p:nvPr/>
        </p:nvSpPr>
        <p:spPr>
          <a:xfrm>
            <a:off x="1547813" y="1989138"/>
            <a:ext cx="0" cy="4572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4" name="Line 6"/>
          <p:cNvSpPr/>
          <p:nvPr/>
        </p:nvSpPr>
        <p:spPr>
          <a:xfrm>
            <a:off x="2411413" y="2565400"/>
            <a:ext cx="0" cy="4572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5" name="Line 7"/>
          <p:cNvSpPr/>
          <p:nvPr/>
        </p:nvSpPr>
        <p:spPr>
          <a:xfrm>
            <a:off x="1547813" y="5013325"/>
            <a:ext cx="0" cy="4572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6" name="Line 8"/>
          <p:cNvSpPr/>
          <p:nvPr/>
        </p:nvSpPr>
        <p:spPr>
          <a:xfrm>
            <a:off x="1547813" y="2997200"/>
            <a:ext cx="0" cy="6096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7" name="Line 9"/>
          <p:cNvSpPr/>
          <p:nvPr/>
        </p:nvSpPr>
        <p:spPr>
          <a:xfrm>
            <a:off x="1547813" y="3933825"/>
            <a:ext cx="0" cy="4572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8" name="Line 10"/>
          <p:cNvSpPr/>
          <p:nvPr/>
        </p:nvSpPr>
        <p:spPr>
          <a:xfrm>
            <a:off x="1547813" y="4508500"/>
            <a:ext cx="0" cy="3810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9" name="Line 11"/>
          <p:cNvSpPr/>
          <p:nvPr/>
        </p:nvSpPr>
        <p:spPr>
          <a:xfrm>
            <a:off x="2484438" y="5013325"/>
            <a:ext cx="0" cy="4572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0" name="Line 12"/>
          <p:cNvSpPr/>
          <p:nvPr/>
        </p:nvSpPr>
        <p:spPr>
          <a:xfrm>
            <a:off x="1547813" y="5589588"/>
            <a:ext cx="0" cy="3810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1447800" y="188913"/>
            <a:ext cx="2895600" cy="650875"/>
          </a:xfrm>
          <a:prstGeom prst="rect">
            <a:avLst/>
          </a:prstGeom>
          <a:gradFill rotWithShape="1">
            <a:gsLst>
              <a:gs pos="0">
                <a:schemeClr val="accent1">
                  <a:alpha val="39999"/>
                </a:schemeClr>
              </a:gs>
              <a:gs pos="100000">
                <a:schemeClr val="accent1">
                  <a:gamma/>
                  <a:shade val="46275"/>
                  <a:invGamma/>
                  <a:alpha val="39999"/>
                </a:schemeClr>
              </a:gs>
            </a:gsLst>
            <a:lin ang="5400000" scaled="1"/>
          </a:gradFill>
          <a:ln w="9525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诵读全词</a:t>
            </a:r>
            <a:endParaRPr kumimoji="0" lang="zh-CN" altLang="en-US" sz="3600" b="1" kern="1200" cap="none" spc="0" normalizeH="0" baseline="0" noProof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7" descr="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Text Box 5"/>
          <p:cNvSpPr txBox="1"/>
          <p:nvPr/>
        </p:nvSpPr>
        <p:spPr>
          <a:xfrm>
            <a:off x="1042988" y="549275"/>
            <a:ext cx="381635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文本研读</a:t>
            </a:r>
            <a:endParaRPr lang="zh-CN" altLang="en-US" sz="5400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9460" name="Text Box 6"/>
          <p:cNvSpPr txBox="1"/>
          <p:nvPr/>
        </p:nvSpPr>
        <p:spPr>
          <a:xfrm>
            <a:off x="323850" y="2205038"/>
            <a:ext cx="8820150" cy="2335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dirty="0">
                <a:solidFill>
                  <a:srgbClr val="FFFF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</a:t>
            </a:r>
            <a:r>
              <a:rPr lang="zh-CN" altLang="en-US" sz="4800" dirty="0">
                <a:solidFill>
                  <a:srgbClr val="FFFF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词的上阙主要写了哪些意象？</a:t>
            </a:r>
            <a:endParaRPr lang="zh-CN" altLang="en-US" sz="4800" dirty="0">
              <a:solidFill>
                <a:srgbClr val="FFFF66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rgbClr val="FFFF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给你什么感受？有什么作用</a:t>
            </a:r>
            <a:r>
              <a:rPr lang="en-US" altLang="zh-CN" sz="4800" dirty="0">
                <a:solidFill>
                  <a:srgbClr val="FFFF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4800" dirty="0">
              <a:solidFill>
                <a:srgbClr val="FFFF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dirty="0">
              <a:solidFill>
                <a:srgbClr val="FFFF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9" descr="20050303173919450"/>
          <p:cNvPicPr>
            <a:picLocks noChangeAspect="1"/>
          </p:cNvPicPr>
          <p:nvPr/>
        </p:nvPicPr>
        <p:blipFill>
          <a:blip r:embed="rId1">
            <a:lum bright="-1999" contrast="-7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Text Box 5"/>
          <p:cNvSpPr txBox="1"/>
          <p:nvPr/>
        </p:nvSpPr>
        <p:spPr>
          <a:xfrm>
            <a:off x="611188" y="908050"/>
            <a:ext cx="25209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rgbClr val="00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r>
              <a:rPr lang="zh-CN" altLang="en-US" sz="3600" dirty="0">
                <a:solidFill>
                  <a:srgbClr val="00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意象</a:t>
            </a:r>
            <a:endParaRPr lang="zh-CN" altLang="en-US" sz="3600" dirty="0">
              <a:solidFill>
                <a:srgbClr val="00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8374" name="Text Box 6"/>
          <p:cNvSpPr txBox="1"/>
          <p:nvPr/>
        </p:nvSpPr>
        <p:spPr>
          <a:xfrm>
            <a:off x="755650" y="1628775"/>
            <a:ext cx="2232025" cy="4832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驿外</a:t>
            </a:r>
            <a:endParaRPr lang="zh-CN" altLang="en-US" sz="4400" dirty="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断桥 </a:t>
            </a:r>
            <a:endParaRPr lang="zh-CN" altLang="en-US" sz="4400" dirty="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FF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梅花 </a:t>
            </a:r>
            <a:endParaRPr lang="zh-CN" altLang="en-US" sz="4400" dirty="0">
              <a:solidFill>
                <a:srgbClr val="FFFF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FF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黄昏</a:t>
            </a:r>
            <a:endParaRPr lang="zh-CN" altLang="en-US" sz="4400" dirty="0">
              <a:solidFill>
                <a:srgbClr val="FFFF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FF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风雨</a:t>
            </a:r>
            <a:r>
              <a:rPr lang="zh-CN" altLang="en-US" sz="4400" dirty="0">
                <a:solidFill>
                  <a:srgbClr val="FFFF00"/>
                </a:solidFill>
                <a:latin typeface="Arial" panose="020B0604020202020204" pitchFamily="34" charset="0"/>
              </a:rPr>
              <a:t> </a:t>
            </a:r>
            <a:endParaRPr lang="zh-CN" altLang="en-US" sz="4400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58375" name="Text Box 7"/>
          <p:cNvSpPr txBox="1"/>
          <p:nvPr/>
        </p:nvSpPr>
        <p:spPr>
          <a:xfrm>
            <a:off x="3419475" y="1989138"/>
            <a:ext cx="3960813" cy="1922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</a:rPr>
              <a:t>  </a:t>
            </a:r>
            <a:r>
              <a:rPr lang="zh-CN" altLang="en-US" sz="4800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荒凉  破败</a:t>
            </a:r>
            <a:endParaRPr lang="zh-CN" altLang="en-US" sz="4800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48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376" name="Text Box 8"/>
          <p:cNvSpPr txBox="1"/>
          <p:nvPr/>
        </p:nvSpPr>
        <p:spPr>
          <a:xfrm>
            <a:off x="3563938" y="3573463"/>
            <a:ext cx="38163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孤独 寂寞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380" name="Text Box 12"/>
          <p:cNvSpPr txBox="1"/>
          <p:nvPr/>
        </p:nvSpPr>
        <p:spPr>
          <a:xfrm>
            <a:off x="3563938" y="4581525"/>
            <a:ext cx="3529012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惆怅 萧瑟 </a:t>
            </a:r>
            <a:endParaRPr lang="zh-CN" altLang="en-US" sz="4400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381" name="Text Box 13"/>
          <p:cNvSpPr txBox="1"/>
          <p:nvPr/>
        </p:nvSpPr>
        <p:spPr>
          <a:xfrm>
            <a:off x="3492500" y="5589588"/>
            <a:ext cx="37433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凄凉 惨淡 </a:t>
            </a:r>
            <a:endParaRPr lang="zh-CN" altLang="en-US" sz="4400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382" name="Text Box 14"/>
          <p:cNvSpPr txBox="1"/>
          <p:nvPr/>
        </p:nvSpPr>
        <p:spPr>
          <a:xfrm>
            <a:off x="3492500" y="981075"/>
            <a:ext cx="23749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</a:rPr>
              <a:t> </a:t>
            </a:r>
            <a:r>
              <a:rPr lang="zh-CN" altLang="en-US" sz="3600" dirty="0">
                <a:solidFill>
                  <a:srgbClr val="00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感受</a:t>
            </a:r>
            <a:endParaRPr lang="zh-CN" altLang="en-US" sz="3600" dirty="0">
              <a:solidFill>
                <a:srgbClr val="00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8383" name="Text Box 15"/>
          <p:cNvSpPr txBox="1"/>
          <p:nvPr/>
        </p:nvSpPr>
        <p:spPr>
          <a:xfrm>
            <a:off x="7094538" y="1196975"/>
            <a:ext cx="1006475" cy="45370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dirty="0">
                <a:solidFill>
                  <a:srgbClr val="00FF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困难处境</a:t>
            </a:r>
            <a:endParaRPr lang="zh-CN" altLang="en-US" sz="5400" dirty="0">
              <a:solidFill>
                <a:srgbClr val="00FF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8385" name="AutoShape 17"/>
          <p:cNvSpPr/>
          <p:nvPr/>
        </p:nvSpPr>
        <p:spPr>
          <a:xfrm>
            <a:off x="5003800" y="836613"/>
            <a:ext cx="3816350" cy="1368425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4000" dirty="0">
                <a:latin typeface="Arial" panose="020B0604020202020204" pitchFamily="34" charset="0"/>
                <a:ea typeface="隶书" panose="02010509060101010101" pitchFamily="49" charset="-122"/>
              </a:rPr>
              <a:t>烘托</a:t>
            </a:r>
            <a:r>
              <a:rPr lang="zh-CN" altLang="en-US" sz="54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愁</a:t>
            </a:r>
            <a:endParaRPr lang="zh-CN" altLang="en-US" sz="5400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/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58386" name="AutoShape 18"/>
          <p:cNvSpPr/>
          <p:nvPr/>
        </p:nvSpPr>
        <p:spPr>
          <a:xfrm>
            <a:off x="6877050" y="2420938"/>
            <a:ext cx="287338" cy="3600450"/>
          </a:xfrm>
          <a:prstGeom prst="rightBrace">
            <a:avLst>
              <a:gd name="adj1" fmla="val 104419"/>
              <a:gd name="adj2" fmla="val 50000"/>
            </a:avLst>
          </a:prstGeom>
          <a:noFill/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93" name="Text Box 19"/>
          <p:cNvSpPr txBox="1"/>
          <p:nvPr/>
        </p:nvSpPr>
        <p:spPr>
          <a:xfrm>
            <a:off x="468313" y="260350"/>
            <a:ext cx="2590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文本研读</a:t>
            </a:r>
            <a:endParaRPr lang="zh-CN" altLang="en-US" sz="4000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58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/>
      <p:bldP spid="58375" grpId="0"/>
      <p:bldP spid="58376" grpId="0"/>
      <p:bldP spid="58380" grpId="0"/>
      <p:bldP spid="58381" grpId="0"/>
      <p:bldP spid="58382" grpId="0"/>
      <p:bldP spid="58383" grpId="0"/>
      <p:bldP spid="58385" grpId="0" animBg="1"/>
      <p:bldP spid="5838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4" descr="170324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21507" name="Text Box 5"/>
          <p:cNvSpPr txBox="1"/>
          <p:nvPr/>
        </p:nvSpPr>
        <p:spPr>
          <a:xfrm>
            <a:off x="468313" y="188913"/>
            <a:ext cx="84963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40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词的下半阙表达了梅的怎样的品格？从哪里体现的？ </a:t>
            </a:r>
            <a:endParaRPr lang="zh-CN" altLang="en-US" sz="4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0424" name="Text Box 8"/>
          <p:cNvSpPr txBox="1"/>
          <p:nvPr/>
        </p:nvSpPr>
        <p:spPr>
          <a:xfrm>
            <a:off x="225425" y="2205038"/>
            <a:ext cx="1754188" cy="38877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无意</a:t>
            </a:r>
            <a:r>
              <a:rPr lang="zh-CN" altLang="en-US" sz="4800" dirty="0">
                <a:solidFill>
                  <a:srgbClr val="FFFF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苦</a:t>
            </a:r>
            <a:r>
              <a:rPr lang="zh-CN" altLang="en-US" sz="48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争</a:t>
            </a:r>
            <a:r>
              <a:rPr lang="zh-CN" altLang="en-US" sz="4800" dirty="0">
                <a:solidFill>
                  <a:srgbClr val="FFFF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春 一</a:t>
            </a:r>
            <a:r>
              <a:rPr lang="zh-CN" altLang="en-US" sz="48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任</a:t>
            </a:r>
            <a:r>
              <a:rPr lang="zh-CN" altLang="en-US" sz="4800" dirty="0">
                <a:solidFill>
                  <a:srgbClr val="FFFF6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群芳妒</a:t>
            </a:r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endParaRPr lang="zh-CN" altLang="en-US" sz="5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0425" name="AutoShape 9"/>
          <p:cNvSpPr/>
          <p:nvPr/>
        </p:nvSpPr>
        <p:spPr>
          <a:xfrm>
            <a:off x="2411413" y="4581525"/>
            <a:ext cx="2232025" cy="1943100"/>
          </a:xfrm>
          <a:prstGeom prst="cloudCallout">
            <a:avLst>
              <a:gd name="adj1" fmla="val -76602"/>
              <a:gd name="adj2" fmla="val -11952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4000" dirty="0">
                <a:solidFill>
                  <a:srgbClr val="000000"/>
                </a:solidFill>
                <a:latin typeface="ˎ̥" charset="0"/>
                <a:ea typeface="隶书" panose="02010509060101010101" pitchFamily="49" charset="-122"/>
              </a:rPr>
              <a:t>孤傲高洁</a:t>
            </a:r>
            <a:r>
              <a:rPr lang="zh-CN" altLang="en-US" dirty="0">
                <a:latin typeface="Arial" panose="020B0604020202020204" pitchFamily="34" charset="0"/>
                <a:ea typeface="隶书" panose="02010509060101010101" pitchFamily="49" charset="-122"/>
              </a:rPr>
              <a:t>   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0426" name="Text Box 10"/>
          <p:cNvSpPr txBox="1"/>
          <p:nvPr/>
        </p:nvSpPr>
        <p:spPr>
          <a:xfrm>
            <a:off x="4781550" y="1557338"/>
            <a:ext cx="1662113" cy="53006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零落</a:t>
            </a:r>
            <a:r>
              <a:rPr lang="zh-CN" altLang="en-US" sz="48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成泥</a:t>
            </a:r>
            <a:r>
              <a:rPr lang="zh-CN" altLang="en-US" sz="48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碾</a:t>
            </a:r>
            <a:r>
              <a:rPr lang="zh-CN" altLang="en-US" sz="48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作尘   </a:t>
            </a:r>
            <a:r>
              <a:rPr lang="zh-CN" altLang="en-US" sz="4800" dirty="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只有</a:t>
            </a:r>
            <a:r>
              <a:rPr lang="zh-CN" altLang="en-US" sz="4800" dirty="0">
                <a:solidFill>
                  <a:srgbClr val="FF33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香如故</a:t>
            </a:r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endParaRPr lang="zh-CN" altLang="en-US" sz="48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60430" name="AutoShape 14"/>
          <p:cNvSpPr/>
          <p:nvPr/>
        </p:nvSpPr>
        <p:spPr>
          <a:xfrm>
            <a:off x="6516688" y="1773238"/>
            <a:ext cx="2376487" cy="1655762"/>
          </a:xfrm>
          <a:prstGeom prst="cloudCallout">
            <a:avLst>
              <a:gd name="adj1" fmla="val -93486"/>
              <a:gd name="adj2" fmla="val 90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40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矢志不渝</a:t>
            </a:r>
            <a:r>
              <a:rPr lang="zh-CN" altLang="en-US" sz="4000" dirty="0">
                <a:latin typeface="Arial" panose="020B0604020202020204" pitchFamily="34" charset="0"/>
                <a:ea typeface="隶书" panose="02010509060101010101" pitchFamily="49" charset="-122"/>
              </a:rPr>
              <a:t> </a:t>
            </a:r>
            <a:endParaRPr lang="zh-CN" altLang="en-US" sz="4000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4" grpId="0"/>
      <p:bldP spid="60426" grpId="0"/>
      <p:bldP spid="604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4"/>
          <p:cNvSpPr txBox="1"/>
          <p:nvPr/>
        </p:nvSpPr>
        <p:spPr>
          <a:xfrm>
            <a:off x="468313" y="404813"/>
            <a:ext cx="8351837" cy="3260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合作探究</a:t>
            </a:r>
            <a:endParaRPr lang="zh-CN" altLang="en-US" sz="4400" b="1" dirty="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zh-CN" altLang="en-US" sz="4400" dirty="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</a:rPr>
              <a:t>  </a:t>
            </a:r>
            <a:r>
              <a:rPr lang="en-US" altLang="zh-CN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1</a:t>
            </a:r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、词中的</a:t>
            </a:r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“</a:t>
            </a:r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梅</a:t>
            </a:r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”</a:t>
            </a:r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、</a:t>
            </a:r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“</a:t>
            </a:r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群芳</a:t>
            </a:r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”</a:t>
            </a:r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的形象各自隐喻什么？联系本词的时代背景谈谈你的看法。</a:t>
            </a:r>
            <a:endParaRPr lang="zh-CN" altLang="en-US" sz="4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22531" name="Picture 6" descr="q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35825" y="476250"/>
            <a:ext cx="1439863" cy="102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903" name="Text Box 7"/>
          <p:cNvSpPr txBox="1"/>
          <p:nvPr/>
        </p:nvSpPr>
        <p:spPr>
          <a:xfrm>
            <a:off x="755650" y="3644900"/>
            <a:ext cx="2087563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7200" dirty="0">
                <a:solidFill>
                  <a:srgbClr val="0099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梅：</a:t>
            </a:r>
            <a:endParaRPr lang="zh-CN" altLang="en-US" sz="7200" dirty="0">
              <a:solidFill>
                <a:srgbClr val="0099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80904" name="Text Box 8"/>
          <p:cNvSpPr txBox="1"/>
          <p:nvPr/>
        </p:nvSpPr>
        <p:spPr>
          <a:xfrm>
            <a:off x="2916238" y="3716338"/>
            <a:ext cx="5184775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饱经忧患</a:t>
            </a:r>
            <a:r>
              <a:rPr lang="zh-CN" altLang="en-US" sz="4800" dirty="0">
                <a:latin typeface="华文新魏" panose="02010800040101010101" pitchFamily="2" charset="-122"/>
                <a:ea typeface="华文新魏" panose="02010800040101010101" pitchFamily="2" charset="-122"/>
              </a:rPr>
              <a:t>的词人。 </a:t>
            </a:r>
            <a:endParaRPr lang="zh-CN" altLang="en-US" sz="48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0905" name="Text Box 9"/>
          <p:cNvSpPr txBox="1"/>
          <p:nvPr/>
        </p:nvSpPr>
        <p:spPr>
          <a:xfrm>
            <a:off x="323850" y="4868863"/>
            <a:ext cx="287972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60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</a:t>
            </a:r>
            <a:r>
              <a:rPr lang="zh-CN" altLang="en-US" sz="60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群芳：</a:t>
            </a:r>
            <a:endParaRPr lang="zh-CN" altLang="en-US" sz="6000" dirty="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80906" name="Text Box 10"/>
          <p:cNvSpPr txBox="1"/>
          <p:nvPr/>
        </p:nvSpPr>
        <p:spPr>
          <a:xfrm>
            <a:off x="2843213" y="4868863"/>
            <a:ext cx="5832475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当权</a:t>
            </a:r>
            <a:r>
              <a:rPr lang="zh-CN" altLang="en-US" sz="4800" dirty="0">
                <a:latin typeface="Arial" panose="020B0604020202020204" pitchFamily="34" charset="0"/>
                <a:ea typeface="华文新魏" panose="02010800040101010101" pitchFamily="2" charset="-122"/>
              </a:rPr>
              <a:t>的投降派。</a:t>
            </a:r>
            <a:endParaRPr lang="zh-CN" altLang="en-US" sz="4800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pic>
        <p:nvPicPr>
          <p:cNvPr id="22536" name="Picture 11" descr="a1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850" y="5300663"/>
            <a:ext cx="1368425" cy="1133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3" grpId="0"/>
      <p:bldP spid="80904" grpId="0"/>
      <p:bldP spid="80905" grpId="0"/>
      <p:bldP spid="8090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4"/>
          <p:cNvSpPr txBox="1"/>
          <p:nvPr/>
        </p:nvSpPr>
        <p:spPr>
          <a:xfrm>
            <a:off x="611188" y="1773238"/>
            <a:ext cx="8064500" cy="2771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2</a:t>
            </a:r>
            <a:r>
              <a:rPr lang="zh-CN" altLang="en-US" sz="44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、有人认为陆游的咏梅词充满了消极悲观、孤芳自赏的情调，你是否同意这种看法，说说你的理由。</a:t>
            </a:r>
            <a:endParaRPr lang="zh-CN" altLang="en-US" sz="44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23555" name="Picture 5" descr="q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35825" y="5157788"/>
            <a:ext cx="1439863" cy="102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26" name="Text Box 6"/>
          <p:cNvSpPr txBox="1"/>
          <p:nvPr/>
        </p:nvSpPr>
        <p:spPr>
          <a:xfrm>
            <a:off x="1547813" y="4797425"/>
            <a:ext cx="5400675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紧扣文本，联系经历各抒己见 ，言之成理   </a:t>
            </a:r>
            <a:endParaRPr lang="zh-CN" altLang="en-US" sz="4400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pic>
        <p:nvPicPr>
          <p:cNvPr id="23557" name="Picture 7" descr="a1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333375"/>
            <a:ext cx="1871663" cy="1133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2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4"/>
          <p:cNvSpPr txBox="1"/>
          <p:nvPr/>
        </p:nvSpPr>
        <p:spPr>
          <a:xfrm>
            <a:off x="611188" y="1844675"/>
            <a:ext cx="8137525" cy="1446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</a:t>
            </a:r>
            <a:r>
              <a:rPr lang="zh-CN" altLang="en-US" sz="44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这首诗运用了怎样的艺术手法？</a:t>
            </a:r>
            <a:endParaRPr lang="zh-CN" altLang="en-US" sz="44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2950" name="Text Box 6"/>
          <p:cNvSpPr txBox="1"/>
          <p:nvPr/>
        </p:nvSpPr>
        <p:spPr>
          <a:xfrm>
            <a:off x="1116013" y="3933825"/>
            <a:ext cx="5543550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66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</a:t>
            </a:r>
            <a:r>
              <a:rPr lang="zh-CN" altLang="en-US" sz="66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托物言志</a:t>
            </a:r>
            <a:endParaRPr lang="zh-CN" altLang="en-US" sz="6600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pic>
        <p:nvPicPr>
          <p:cNvPr id="24580" name="Picture 8" descr="a0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04025" y="476250"/>
            <a:ext cx="1943100" cy="8620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1" name="Picture 9" descr="a1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4797425"/>
            <a:ext cx="2016125" cy="1493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Picture 5" descr="0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Text Box 4"/>
          <p:cNvSpPr txBox="1"/>
          <p:nvPr/>
        </p:nvSpPr>
        <p:spPr>
          <a:xfrm>
            <a:off x="714375" y="1500188"/>
            <a:ext cx="7848600" cy="4968875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0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作者以梅花自喻，借梅花孤高正直、操节自守、矢志不渝的高尚品质，抒发自己请缨无路、壮志难酬的苦闷和炽热的爱国情感，其实也正是作者一生标格孤高，绝不与争宠邀媚、阿谀奉迎之徒为伍的品格和不畏谗毁、坚贞不渝的铮铮傲骨的真实写照。 </a:t>
            </a:r>
            <a:endParaRPr lang="zh-CN" altLang="en-US" sz="4000" b="1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813" y="285750"/>
            <a:ext cx="3286125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000" dirty="0">
                <a:solidFill>
                  <a:srgbClr val="FFFF00"/>
                </a:solidFill>
                <a:latin typeface="Arial" panose="020B0604020202020204" pitchFamily="34" charset="0"/>
              </a:rPr>
              <a:t>中心思想</a:t>
            </a:r>
            <a:endParaRPr lang="zh-CN" altLang="en-US" sz="6000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nimBg="1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7" name="Text Box 4"/>
          <p:cNvSpPr txBox="1"/>
          <p:nvPr/>
        </p:nvSpPr>
        <p:spPr>
          <a:xfrm>
            <a:off x="323850" y="1628775"/>
            <a:ext cx="8424863" cy="3324225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课堂拓展</a:t>
            </a:r>
            <a:r>
              <a:rPr lang="zh-CN" altLang="en-US" sz="4400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：</a:t>
            </a:r>
            <a:endParaRPr lang="zh-CN" altLang="en-US" sz="4400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   </a:t>
            </a:r>
            <a:r>
              <a:rPr lang="zh-CN" altLang="en-US" sz="4800" dirty="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你还读过哪些咏梅的诗，</a:t>
            </a:r>
            <a:r>
              <a:rPr lang="zh-CN" altLang="en-US" sz="48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喜欢哪一首或哪一句</a:t>
            </a:r>
            <a:r>
              <a:rPr lang="zh-CN" altLang="en-US" sz="4800" dirty="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为什么？说出来并与同学们交流。</a:t>
            </a:r>
            <a:endParaRPr lang="zh-CN" altLang="en-US" sz="4800" dirty="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Picture 2" descr="20053141155175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1" name="Picture 5" descr="20061001_f952285c34678a9c30082a522fe71a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Text Box 4"/>
          <p:cNvSpPr txBox="1"/>
          <p:nvPr/>
        </p:nvSpPr>
        <p:spPr>
          <a:xfrm>
            <a:off x="5219700" y="1196975"/>
            <a:ext cx="3240088" cy="43592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严冬阻挡不了春天到来的脚步，深雪哪能埋藏</a:t>
            </a:r>
            <a:r>
              <a:rPr lang="zh-CN" altLang="en-US" sz="40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梅花</a:t>
            </a:r>
            <a:r>
              <a:rPr lang="zh-CN" altLang="en-US" sz="40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的芬芳气息。颂扬</a:t>
            </a:r>
            <a:r>
              <a:rPr lang="zh-CN" altLang="en-US" sz="4000" u="sng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梅</a:t>
            </a:r>
            <a:r>
              <a:rPr lang="zh-CN" altLang="en-US" sz="40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花的坚贞不屈的精神。</a:t>
            </a:r>
            <a:r>
              <a:rPr lang="zh-CN" altLang="en-US" sz="3600" dirty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endParaRPr lang="zh-CN" altLang="en-US" sz="3600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7653" name="Text Box 6"/>
          <p:cNvSpPr txBox="1"/>
          <p:nvPr/>
        </p:nvSpPr>
        <p:spPr>
          <a:xfrm>
            <a:off x="395288" y="765175"/>
            <a:ext cx="4105275" cy="47815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4400" dirty="0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</a:t>
            </a:r>
            <a:r>
              <a:rPr lang="zh-CN" altLang="en-US" sz="4400" dirty="0">
                <a:solidFill>
                  <a:srgbClr val="3333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梅花</a:t>
            </a:r>
            <a:endParaRPr lang="zh-CN" altLang="en-US" sz="4400" dirty="0">
              <a:solidFill>
                <a:srgbClr val="3333CC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4400" dirty="0">
                <a:solidFill>
                  <a:srgbClr val="3333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  陈亮</a:t>
            </a:r>
            <a:endParaRPr lang="zh-CN" altLang="en-US" sz="4400" dirty="0">
              <a:solidFill>
                <a:srgbClr val="3333CC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endParaRPr lang="zh-CN" altLang="en-US" sz="4400" dirty="0">
              <a:solidFill>
                <a:srgbClr val="3333CC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4400" dirty="0">
                <a:solidFill>
                  <a:srgbClr val="3333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  一朵忽先变，</a:t>
            </a:r>
            <a:endParaRPr lang="zh-CN" altLang="en-US" sz="4400" dirty="0">
              <a:solidFill>
                <a:srgbClr val="3333CC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r>
              <a:rPr lang="zh-CN" altLang="en-US" sz="4400" dirty="0">
                <a:solidFill>
                  <a:srgbClr val="3333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  百花皆后香。</a:t>
            </a:r>
            <a:endParaRPr lang="zh-CN" altLang="en-US" sz="4400" dirty="0">
              <a:solidFill>
                <a:srgbClr val="3333CC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r>
              <a:rPr lang="zh-CN" altLang="en-US" sz="4400" dirty="0">
                <a:solidFill>
                  <a:srgbClr val="3333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  欲传春消息，</a:t>
            </a:r>
            <a:endParaRPr lang="zh-CN" altLang="en-US" sz="4400" dirty="0">
              <a:solidFill>
                <a:srgbClr val="3333CC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r>
              <a:rPr lang="zh-CN" altLang="en-US" sz="4400" dirty="0">
                <a:solidFill>
                  <a:srgbClr val="3333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  不怕雪埋藏</a:t>
            </a:r>
            <a:endParaRPr lang="zh-CN" altLang="en-US" sz="4400" dirty="0">
              <a:solidFill>
                <a:srgbClr val="3333CC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Picture 8" descr="20061001_507900b4ce49946cc28184bebf8522a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5" name="Text Box 3"/>
          <p:cNvSpPr txBox="1"/>
          <p:nvPr/>
        </p:nvSpPr>
        <p:spPr>
          <a:xfrm>
            <a:off x="0" y="981075"/>
            <a:ext cx="3505200" cy="5334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4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咏梅</a:t>
            </a:r>
            <a:endParaRPr lang="zh-CN" altLang="en-US" sz="4400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en-US" altLang="zh-CN" sz="40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—</a:t>
            </a: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王安石</a:t>
            </a:r>
            <a:endParaRPr lang="zh-CN" altLang="en-US" sz="4000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墙角数枝梅，</a:t>
            </a:r>
            <a:endParaRPr lang="zh-CN" altLang="en-US" sz="4000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凌寒独自开。</a:t>
            </a:r>
            <a:endParaRPr lang="zh-CN" altLang="en-US" sz="4000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遥知不是雪，</a:t>
            </a:r>
            <a:endParaRPr lang="zh-CN" altLang="en-US" sz="4000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为有暗香来。</a:t>
            </a:r>
            <a:endParaRPr lang="zh-CN" altLang="en-US" sz="4000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3657600" y="3048000"/>
            <a:ext cx="5486400" cy="588963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以庭院为背景，衬托其丰姿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3657600" y="4038600"/>
            <a:ext cx="5486400" cy="588963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赞赏梅花不畏严寒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3318" name="Text Box 6"/>
          <p:cNvSpPr txBox="1"/>
          <p:nvPr/>
        </p:nvSpPr>
        <p:spPr>
          <a:xfrm>
            <a:off x="3657600" y="5029200"/>
            <a:ext cx="5486400" cy="588963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以梅拟雪，赞其高洁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3319" name="Text Box 7"/>
          <p:cNvSpPr txBox="1"/>
          <p:nvPr/>
        </p:nvSpPr>
        <p:spPr>
          <a:xfrm>
            <a:off x="3657600" y="5943600"/>
            <a:ext cx="5486400" cy="588963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喻其志趣品格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7" grpId="0" animBg="1"/>
      <p:bldP spid="13318" grpId="0" animBg="1"/>
      <p:bldP spid="133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8" name="Picture 9" descr="07120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Text Box 5"/>
          <p:cNvSpPr txBox="1"/>
          <p:nvPr/>
        </p:nvSpPr>
        <p:spPr>
          <a:xfrm>
            <a:off x="5292725" y="2205038"/>
            <a:ext cx="3455988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早梅凌寒独开的丰姿 </a:t>
            </a:r>
            <a:r>
              <a:rPr lang="en-US" altLang="zh-CN" sz="40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,</a:t>
            </a:r>
            <a:r>
              <a:rPr lang="zh-CN" altLang="en-US" sz="40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写出了诗人与寒梅在精神上的契合 </a:t>
            </a:r>
            <a:endParaRPr lang="zh-CN" altLang="en-US" sz="4000" dirty="0">
              <a:solidFill>
                <a:srgbClr val="FF33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9700" name="Text Box 6"/>
          <p:cNvSpPr txBox="1"/>
          <p:nvPr/>
        </p:nvSpPr>
        <p:spPr>
          <a:xfrm>
            <a:off x="0" y="0"/>
            <a:ext cx="4752975" cy="7202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　     </a:t>
            </a:r>
            <a:endParaRPr lang="en-US" altLang="zh-CN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早 梅</a:t>
            </a:r>
            <a:endParaRPr lang="en-US" altLang="zh-CN" sz="4800" dirty="0">
              <a:solidFill>
                <a:srgbClr val="FFFF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8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48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张谓</a:t>
            </a:r>
            <a:endParaRPr lang="zh-CN" altLang="en-US" sz="4800" dirty="0">
              <a:solidFill>
                <a:srgbClr val="FFFF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一树寒梅白玉条，</a:t>
            </a:r>
            <a:endParaRPr lang="zh-CN" altLang="en-US" sz="4000" dirty="0">
              <a:solidFill>
                <a:srgbClr val="FFFF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回临村路傍溪桥。 </a:t>
            </a:r>
            <a:br>
              <a:rPr lang="zh-CN" altLang="en-US" sz="40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40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不知近水花先发，</a:t>
            </a:r>
            <a:endParaRPr lang="zh-CN" altLang="en-US" sz="4000" dirty="0">
              <a:solidFill>
                <a:srgbClr val="FFFF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疑是经冬雪未销。 </a:t>
            </a:r>
            <a:br>
              <a:rPr lang="zh-CN" altLang="en-US" sz="40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br>
              <a:rPr lang="zh-CN" altLang="en-US" sz="4000" dirty="0">
                <a:solidFill>
                  <a:srgbClr val="FFFF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sz="4000" dirty="0">
              <a:solidFill>
                <a:srgbClr val="FFFF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2786050" y="642918"/>
            <a:ext cx="4214842" cy="541686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73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谢谢</a:t>
            </a:r>
            <a:endParaRPr kumimoji="0" lang="zh-CN" altLang="en-US" sz="173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DOC_GUID" val="{be25e953-a283-4c94-91b1-8a28dbeb24c9}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默认设计模板">
  <a:themeElements>
    <a:clrScheme name="5_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5_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5_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1354</Words>
  <Application>WPS 演示</Application>
  <PresentationFormat/>
  <Paragraphs>176</Paragraphs>
  <Slides>28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44" baseType="lpstr">
      <vt:lpstr>Arial</vt:lpstr>
      <vt:lpstr>宋体</vt:lpstr>
      <vt:lpstr>Wingdings</vt:lpstr>
      <vt:lpstr>Times New Roman</vt:lpstr>
      <vt:lpstr>华文行楷</vt:lpstr>
      <vt:lpstr>楷体_GB2312</vt:lpstr>
      <vt:lpstr>新宋体</vt:lpstr>
      <vt:lpstr>隶书</vt:lpstr>
      <vt:lpstr>黑体</vt:lpstr>
      <vt:lpstr>华文新魏</vt:lpstr>
      <vt:lpstr>ˎ̥</vt:lpstr>
      <vt:lpstr>Segoe Print</vt:lpstr>
      <vt:lpstr>微软雅黑</vt:lpstr>
      <vt:lpstr>Arial Unicode MS</vt:lpstr>
      <vt:lpstr>默认设计模板</vt:lpstr>
      <vt:lpstr>5_默认设计模板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su  yang   sheng</dc:creator>
  <cp:lastModifiedBy>577570579</cp:lastModifiedBy>
  <cp:revision>70</cp:revision>
  <dcterms:created xsi:type="dcterms:W3CDTF">2007-04-14T14:09:55Z</dcterms:created>
  <dcterms:modified xsi:type="dcterms:W3CDTF">2019-03-27T04:09:03Z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