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8" r:id="rId2"/>
  </p:sldMasterIdLst>
  <p:notesMasterIdLst>
    <p:notesMasterId r:id="rId29"/>
  </p:notesMasterIdLst>
  <p:handoutMasterIdLst>
    <p:handoutMasterId r:id="rId30"/>
  </p:handoutMasterIdLst>
  <p:sldIdLst>
    <p:sldId id="256" r:id="rId3"/>
    <p:sldId id="258" r:id="rId4"/>
    <p:sldId id="259" r:id="rId5"/>
    <p:sldId id="260" r:id="rId6"/>
    <p:sldId id="466" r:id="rId7"/>
    <p:sldId id="523" r:id="rId8"/>
    <p:sldId id="524" r:id="rId9"/>
    <p:sldId id="272" r:id="rId10"/>
    <p:sldId id="526" r:id="rId11"/>
    <p:sldId id="541" r:id="rId12"/>
    <p:sldId id="558" r:id="rId13"/>
    <p:sldId id="565" r:id="rId14"/>
    <p:sldId id="530" r:id="rId15"/>
    <p:sldId id="531" r:id="rId16"/>
    <p:sldId id="556" r:id="rId17"/>
    <p:sldId id="566" r:id="rId18"/>
    <p:sldId id="567" r:id="rId19"/>
    <p:sldId id="439" r:id="rId20"/>
    <p:sldId id="569" r:id="rId21"/>
    <p:sldId id="298" r:id="rId22"/>
    <p:sldId id="352" r:id="rId23"/>
    <p:sldId id="353" r:id="rId24"/>
    <p:sldId id="354" r:id="rId25"/>
    <p:sldId id="355" r:id="rId26"/>
    <p:sldId id="356" r:id="rId27"/>
    <p:sldId id="563" r:id="rId28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marL="0" algn="l" defTabSz="9139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9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9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9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9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9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9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9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9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C14A"/>
    <a:srgbClr val="0000FF"/>
    <a:srgbClr val="FF9900"/>
    <a:srgbClr val="DB4313"/>
    <a:srgbClr val="0099CC"/>
    <a:srgbClr val="FCFCFC"/>
    <a:srgbClr val="FFF2CC"/>
    <a:srgbClr val="FFD966"/>
    <a:srgbClr val="FFFFFF"/>
    <a:srgbClr val="EAE8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63" autoAdjust="0"/>
    <p:restoredTop sz="96429" autoAdjust="0"/>
  </p:normalViewPr>
  <p:slideViewPr>
    <p:cSldViewPr>
      <p:cViewPr>
        <p:scale>
          <a:sx n="100" d="100"/>
          <a:sy n="100" d="100"/>
        </p:scale>
        <p:origin x="-360" y="-77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37321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0197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9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9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9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9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9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9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9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9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9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74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C3E83408-13E1-4429-91FB-2C4E73E5E907}" type="slidenum">
              <a:rPr lang="zh-CN" altLang="en-US"/>
              <a:t>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74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C3E83408-13E1-4429-91FB-2C4E73E5E907}" type="slidenum">
              <a:rPr lang="zh-CN" altLang="en-US"/>
              <a:t>3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74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C3E83408-13E1-4429-91FB-2C4E73E5E907}" type="slidenum">
              <a:rPr lang="zh-CN" altLang="en-US">
                <a:solidFill>
                  <a:prstClr val="black"/>
                </a:solidFill>
              </a:rPr>
              <a:t>8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9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10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11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12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18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19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74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C3E83408-13E1-4429-91FB-2C4E73E5E907}" type="slidenum">
              <a:rPr lang="zh-CN" altLang="en-US">
                <a:solidFill>
                  <a:prstClr val="black"/>
                </a:solidFill>
              </a:rPr>
              <a:t>20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21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22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23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24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25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92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286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  <a:defRPr/>
            </a:pPr>
            <a:fld id="{8434232D-77A3-48F2-BDAE-7B774E249B18}" type="slidenum">
              <a:rPr lang="zh-CN" altLang="en-US"/>
              <a:t>26</a:t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alphaModFix amt="3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alphaModFix amt="3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4190960"/>
            <a:ext cx="9144000" cy="952540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lvl="0"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350174" y="1916832"/>
            <a:ext cx="735006" cy="2412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00">
                <a:solidFill>
                  <a:schemeClr val="bg1"/>
                </a:solidFill>
              </a:rPr>
              <a:t>PPT</a:t>
            </a:r>
            <a:r>
              <a:rPr lang="zh-CN" altLang="en-US" sz="100">
                <a:solidFill>
                  <a:schemeClr val="bg1"/>
                </a:solidFill>
              </a:rPr>
              <a:t>模板：</a:t>
            </a:r>
            <a:r>
              <a:rPr lang="en-US" altLang="zh-CN" sz="100">
                <a:solidFill>
                  <a:schemeClr val="bg1"/>
                </a:solidFill>
              </a:rPr>
              <a:t>www.1ppt.com/moban/                  PPT</a:t>
            </a:r>
            <a:r>
              <a:rPr lang="zh-CN" altLang="en-US" sz="100">
                <a:solidFill>
                  <a:schemeClr val="bg1"/>
                </a:solidFill>
              </a:rPr>
              <a:t>素材：</a:t>
            </a:r>
            <a:r>
              <a:rPr lang="en-US" altLang="zh-CN" sz="100">
                <a:solidFill>
                  <a:schemeClr val="bg1"/>
                </a:solidFill>
              </a:rPr>
              <a:t>www.1ppt.com/sucai/</a:t>
            </a:r>
          </a:p>
          <a:p>
            <a:r>
              <a:rPr lang="en-US" altLang="zh-CN" sz="100">
                <a:solidFill>
                  <a:schemeClr val="bg1"/>
                </a:solidFill>
              </a:rPr>
              <a:t>PPT</a:t>
            </a:r>
            <a:r>
              <a:rPr lang="zh-CN" altLang="en-US" sz="100">
                <a:solidFill>
                  <a:schemeClr val="bg1"/>
                </a:solidFill>
              </a:rPr>
              <a:t>背景：</a:t>
            </a:r>
            <a:r>
              <a:rPr lang="en-US" altLang="zh-CN" sz="100">
                <a:solidFill>
                  <a:schemeClr val="bg1"/>
                </a:solidFill>
              </a:rPr>
              <a:t>www.1ppt.com/beijing/                   PPT</a:t>
            </a:r>
            <a:r>
              <a:rPr lang="zh-CN" altLang="en-US" sz="100">
                <a:solidFill>
                  <a:schemeClr val="bg1"/>
                </a:solidFill>
              </a:rPr>
              <a:t>图表：</a:t>
            </a:r>
            <a:r>
              <a:rPr lang="en-US" altLang="zh-CN" sz="100">
                <a:solidFill>
                  <a:schemeClr val="bg1"/>
                </a:solidFill>
              </a:rPr>
              <a:t>www.1ppt.com/tubiao/      </a:t>
            </a:r>
          </a:p>
          <a:p>
            <a:r>
              <a:rPr lang="en-US" altLang="zh-CN" sz="100">
                <a:solidFill>
                  <a:schemeClr val="bg1"/>
                </a:solidFill>
              </a:rPr>
              <a:t>PPT</a:t>
            </a:r>
            <a:r>
              <a:rPr lang="zh-CN" altLang="en-US" sz="100">
                <a:solidFill>
                  <a:schemeClr val="bg1"/>
                </a:solidFill>
              </a:rPr>
              <a:t>下载：</a:t>
            </a:r>
            <a:r>
              <a:rPr lang="en-US" altLang="zh-CN" sz="100">
                <a:solidFill>
                  <a:schemeClr val="bg1"/>
                </a:solidFill>
              </a:rPr>
              <a:t>www.1ppt.com/xiazai/                     PPT</a:t>
            </a:r>
            <a:r>
              <a:rPr lang="zh-CN" altLang="en-US" sz="100">
                <a:solidFill>
                  <a:schemeClr val="bg1"/>
                </a:solidFill>
              </a:rPr>
              <a:t>教程： </a:t>
            </a:r>
            <a:r>
              <a:rPr lang="en-US" altLang="zh-CN" sz="100">
                <a:solidFill>
                  <a:schemeClr val="bg1"/>
                </a:solidFill>
              </a:rPr>
              <a:t>www.1ppt.com/powerpoint/      </a:t>
            </a:r>
          </a:p>
          <a:p>
            <a:r>
              <a:rPr lang="zh-CN" altLang="en-US" sz="100">
                <a:solidFill>
                  <a:schemeClr val="bg1"/>
                </a:solidFill>
              </a:rPr>
              <a:t>资料下载：</a:t>
            </a:r>
            <a:r>
              <a:rPr lang="en-US" altLang="zh-CN" sz="100">
                <a:solidFill>
                  <a:schemeClr val="bg1"/>
                </a:solidFill>
              </a:rPr>
              <a:t>www.1ppt.com/ziliao/                   </a:t>
            </a:r>
            <a:r>
              <a:rPr lang="zh-CN" altLang="en-US" sz="100">
                <a:solidFill>
                  <a:schemeClr val="bg1"/>
                </a:solidFill>
              </a:rPr>
              <a:t>个人简历：</a:t>
            </a:r>
            <a:r>
              <a:rPr lang="en-US" altLang="zh-CN" sz="100">
                <a:solidFill>
                  <a:schemeClr val="bg1"/>
                </a:solidFill>
              </a:rPr>
              <a:t>www.1ppt.com/jianli/             </a:t>
            </a:r>
          </a:p>
          <a:p>
            <a:r>
              <a:rPr lang="zh-CN" altLang="en-US" sz="100">
                <a:solidFill>
                  <a:schemeClr val="bg1"/>
                </a:solidFill>
              </a:rPr>
              <a:t>试卷下载：</a:t>
            </a:r>
            <a:r>
              <a:rPr lang="en-US" altLang="zh-CN" sz="100">
                <a:solidFill>
                  <a:schemeClr val="bg1"/>
                </a:solidFill>
              </a:rPr>
              <a:t>www.1ppt.com/shiti/                     </a:t>
            </a:r>
            <a:r>
              <a:rPr lang="zh-CN" altLang="en-US" sz="100">
                <a:solidFill>
                  <a:schemeClr val="bg1"/>
                </a:solidFill>
              </a:rPr>
              <a:t>教案下载：</a:t>
            </a:r>
            <a:r>
              <a:rPr lang="en-US" altLang="zh-CN" sz="100">
                <a:solidFill>
                  <a:schemeClr val="bg1"/>
                </a:solidFill>
              </a:rPr>
              <a:t>www.1ppt.com/jiaoan/               </a:t>
            </a:r>
          </a:p>
          <a:p>
            <a:r>
              <a:rPr lang="zh-CN" altLang="en-US" sz="100">
                <a:solidFill>
                  <a:schemeClr val="bg1"/>
                </a:solidFill>
              </a:rPr>
              <a:t>手抄报：</a:t>
            </a:r>
            <a:r>
              <a:rPr lang="en-US" altLang="zh-CN" sz="100">
                <a:solidFill>
                  <a:schemeClr val="bg1"/>
                </a:solidFill>
              </a:rPr>
              <a:t>www.1ppt.com/shouchaobao/          PPT</a:t>
            </a:r>
            <a:r>
              <a:rPr lang="zh-CN" altLang="en-US" sz="100">
                <a:solidFill>
                  <a:schemeClr val="bg1"/>
                </a:solidFill>
              </a:rPr>
              <a:t>课件：</a:t>
            </a:r>
            <a:r>
              <a:rPr lang="en-US" altLang="zh-CN" sz="100">
                <a:solidFill>
                  <a:schemeClr val="bg1"/>
                </a:solidFill>
              </a:rPr>
              <a:t>www.1ppt.com/kejian/ </a:t>
            </a:r>
          </a:p>
          <a:p>
            <a:r>
              <a:rPr lang="zh-CN" altLang="en-US" sz="100">
                <a:solidFill>
                  <a:schemeClr val="bg1"/>
                </a:solidFill>
              </a:rPr>
              <a:t>语文课件：</a:t>
            </a:r>
            <a:r>
              <a:rPr lang="en-US" altLang="zh-CN" sz="100">
                <a:solidFill>
                  <a:schemeClr val="bg1"/>
                </a:solidFill>
              </a:rPr>
              <a:t>www.1ppt.com/kejian/yuwen/    </a:t>
            </a:r>
            <a:r>
              <a:rPr lang="zh-CN" altLang="en-US" sz="100">
                <a:solidFill>
                  <a:schemeClr val="bg1"/>
                </a:solidFill>
              </a:rPr>
              <a:t>数学课件：</a:t>
            </a:r>
            <a:r>
              <a:rPr lang="en-US" altLang="zh-CN" sz="100">
                <a:solidFill>
                  <a:schemeClr val="bg1"/>
                </a:solidFill>
              </a:rPr>
              <a:t>www.1ppt.com/kejian/shuxue/ </a:t>
            </a:r>
          </a:p>
          <a:p>
            <a:r>
              <a:rPr lang="zh-CN" altLang="en-US" sz="100">
                <a:solidFill>
                  <a:schemeClr val="bg1"/>
                </a:solidFill>
              </a:rPr>
              <a:t>英语课件：</a:t>
            </a:r>
            <a:r>
              <a:rPr lang="en-US" altLang="zh-CN" sz="100">
                <a:solidFill>
                  <a:schemeClr val="bg1"/>
                </a:solidFill>
              </a:rPr>
              <a:t>www.1ppt.com/kejian/yingyu/    </a:t>
            </a:r>
            <a:r>
              <a:rPr lang="zh-CN" altLang="en-US" sz="100">
                <a:solidFill>
                  <a:schemeClr val="bg1"/>
                </a:solidFill>
              </a:rPr>
              <a:t>美术课件：</a:t>
            </a:r>
            <a:r>
              <a:rPr lang="en-US" altLang="zh-CN" sz="100">
                <a:solidFill>
                  <a:schemeClr val="bg1"/>
                </a:solidFill>
              </a:rPr>
              <a:t>www.1ppt.com/kejian/meishu/ </a:t>
            </a:r>
          </a:p>
          <a:p>
            <a:r>
              <a:rPr lang="zh-CN" altLang="en-US" sz="100">
                <a:solidFill>
                  <a:schemeClr val="bg1"/>
                </a:solidFill>
              </a:rPr>
              <a:t>科学课件：</a:t>
            </a:r>
            <a:r>
              <a:rPr lang="en-US" altLang="zh-CN" sz="100">
                <a:solidFill>
                  <a:schemeClr val="bg1"/>
                </a:solidFill>
              </a:rPr>
              <a:t>www.1ppt.com/kejian/kexue/     </a:t>
            </a:r>
            <a:r>
              <a:rPr lang="zh-CN" altLang="en-US" sz="100">
                <a:solidFill>
                  <a:schemeClr val="bg1"/>
                </a:solidFill>
              </a:rPr>
              <a:t>物理课件：</a:t>
            </a:r>
            <a:r>
              <a:rPr lang="en-US" altLang="zh-CN" sz="100">
                <a:solidFill>
                  <a:schemeClr val="bg1"/>
                </a:solidFill>
              </a:rPr>
              <a:t>www.1ppt.com/kejian/wuli/ </a:t>
            </a:r>
          </a:p>
          <a:p>
            <a:r>
              <a:rPr lang="zh-CN" altLang="en-US" sz="100">
                <a:solidFill>
                  <a:schemeClr val="bg1"/>
                </a:solidFill>
              </a:rPr>
              <a:t>化学课件：</a:t>
            </a:r>
            <a:r>
              <a:rPr lang="en-US" altLang="zh-CN" sz="100">
                <a:solidFill>
                  <a:schemeClr val="bg1"/>
                </a:solidFill>
              </a:rPr>
              <a:t>www.1ppt.com/kejian/huaxue/  </a:t>
            </a:r>
            <a:r>
              <a:rPr lang="zh-CN" altLang="en-US" sz="100">
                <a:solidFill>
                  <a:schemeClr val="bg1"/>
                </a:solidFill>
              </a:rPr>
              <a:t>生物课件：</a:t>
            </a:r>
            <a:r>
              <a:rPr lang="en-US" altLang="zh-CN" sz="100">
                <a:solidFill>
                  <a:schemeClr val="bg1"/>
                </a:solidFill>
              </a:rPr>
              <a:t>www.1ppt.com/kejian/shengwu/ </a:t>
            </a:r>
          </a:p>
          <a:p>
            <a:r>
              <a:rPr lang="zh-CN" altLang="en-US" sz="100">
                <a:solidFill>
                  <a:schemeClr val="bg1"/>
                </a:solidFill>
              </a:rPr>
              <a:t>地理课件：</a:t>
            </a:r>
            <a:r>
              <a:rPr lang="en-US" altLang="zh-CN" sz="100">
                <a:solidFill>
                  <a:schemeClr val="bg1"/>
                </a:solidFill>
              </a:rPr>
              <a:t>www.1ppt.com/kejian/dili/          </a:t>
            </a:r>
            <a:r>
              <a:rPr lang="zh-CN" altLang="en-US" sz="100">
                <a:solidFill>
                  <a:schemeClr val="bg1"/>
                </a:solidFill>
              </a:rPr>
              <a:t>历史课件：</a:t>
            </a:r>
            <a:r>
              <a:rPr lang="en-US" altLang="zh-CN" sz="100">
                <a:solidFill>
                  <a:schemeClr val="bg1"/>
                </a:solidFill>
              </a:rPr>
              <a:t>www.1ppt.com/kejian/lishi/ </a:t>
            </a: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alphaModFix amt="3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3651025"/>
            <a:ext cx="9144000" cy="1492475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alphaModFix amt="3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3785714"/>
            <a:ext cx="9144000" cy="1357786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alphaModFix amt="3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3111685"/>
            <a:ext cx="9144000" cy="2031815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alphaModFix amt="3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2571155"/>
            <a:ext cx="9144000" cy="2572345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alphaModFix amt="3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2705964"/>
            <a:ext cx="9144000" cy="2437536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alphaModFix amt="3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2031220"/>
            <a:ext cx="9144000" cy="3112280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90149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85783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70975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72347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451753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73634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730364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561917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429340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04537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90911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/>
  <p:txStyles>
    <p:titleStyle>
      <a:lvl1pPr algn="ctr" defTabSz="91392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92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92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92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92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92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92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92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92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92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9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9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9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9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9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9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9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9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9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2020/4/30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74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tags" Target="../tags/tag4.xml"/><Relationship Id="rId7" Type="http://schemas.openxmlformats.org/officeDocument/2006/relationships/slide" Target="slide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" Target="slide4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21.xml"/><Relationship Id="rId7" Type="http://schemas.openxmlformats.org/officeDocument/2006/relationships/slide" Target="slide2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4.xml"/><Relationship Id="rId5" Type="http://schemas.openxmlformats.org/officeDocument/2006/relationships/slide" Target="slide23.xml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21.xml"/><Relationship Id="rId7" Type="http://schemas.openxmlformats.org/officeDocument/2006/relationships/slide" Target="slide2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4.xml"/><Relationship Id="rId5" Type="http://schemas.openxmlformats.org/officeDocument/2006/relationships/slide" Target="slide23.xml"/><Relationship Id="rId4" Type="http://schemas.openxmlformats.org/officeDocument/2006/relationships/slide" Target="slide2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21.xml"/><Relationship Id="rId7" Type="http://schemas.openxmlformats.org/officeDocument/2006/relationships/slide" Target="slide2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slide" Target="slide24.xml"/><Relationship Id="rId5" Type="http://schemas.openxmlformats.org/officeDocument/2006/relationships/slide" Target="slide23.xml"/><Relationship Id="rId4" Type="http://schemas.openxmlformats.org/officeDocument/2006/relationships/slide" Target="slide22.xml"/><Relationship Id="rId9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21.xml"/><Relationship Id="rId7" Type="http://schemas.openxmlformats.org/officeDocument/2006/relationships/slide" Target="slide2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slide" Target="slide24.xml"/><Relationship Id="rId5" Type="http://schemas.openxmlformats.org/officeDocument/2006/relationships/slide" Target="slide23.xml"/><Relationship Id="rId4" Type="http://schemas.openxmlformats.org/officeDocument/2006/relationships/slide" Target="slide2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21.xml"/><Relationship Id="rId7" Type="http://schemas.openxmlformats.org/officeDocument/2006/relationships/slide" Target="slide2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4.xml"/><Relationship Id="rId5" Type="http://schemas.openxmlformats.org/officeDocument/2006/relationships/slide" Target="slide23.xml"/><Relationship Id="rId4" Type="http://schemas.openxmlformats.org/officeDocument/2006/relationships/slide" Target="slide2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21.xml"/><Relationship Id="rId7" Type="http://schemas.openxmlformats.org/officeDocument/2006/relationships/slide" Target="slide2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4.xml"/><Relationship Id="rId5" Type="http://schemas.openxmlformats.org/officeDocument/2006/relationships/slide" Target="slide23.xml"/><Relationship Id="rId10" Type="http://schemas.openxmlformats.org/officeDocument/2006/relationships/image" Target="../media/image3.tiff"/><Relationship Id="rId4" Type="http://schemas.openxmlformats.org/officeDocument/2006/relationships/slide" Target="slide22.xml"/><Relationship Id="rId9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10" y="0"/>
            <a:ext cx="9143390" cy="5143500"/>
          </a:xfrm>
          <a:prstGeom prst="rect">
            <a:avLst/>
          </a:prstGeom>
        </p:spPr>
      </p:pic>
      <p:sp>
        <p:nvSpPr>
          <p:cNvPr id="11" name="任意多边形: 形状 18"/>
          <p:cNvSpPr/>
          <p:nvPr/>
        </p:nvSpPr>
        <p:spPr>
          <a:xfrm>
            <a:off x="286131" y="2733136"/>
            <a:ext cx="8859060" cy="1801727"/>
          </a:xfrm>
          <a:custGeom>
            <a:avLst/>
            <a:gdLst>
              <a:gd name="connsiteX0" fmla="*/ 1402300 w 11787648"/>
              <a:gd name="connsiteY0" fmla="*/ 0 h 2443656"/>
              <a:gd name="connsiteX1" fmla="*/ 11787648 w 11787648"/>
              <a:gd name="connsiteY1" fmla="*/ 0 h 2443656"/>
              <a:gd name="connsiteX2" fmla="*/ 11787648 w 11787648"/>
              <a:gd name="connsiteY2" fmla="*/ 2443656 h 2443656"/>
              <a:gd name="connsiteX3" fmla="*/ 0 w 11787648"/>
              <a:gd name="connsiteY3" fmla="*/ 2443656 h 2443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7648" h="2443656">
                <a:moveTo>
                  <a:pt x="1402300" y="0"/>
                </a:moveTo>
                <a:lnTo>
                  <a:pt x="11787648" y="0"/>
                </a:lnTo>
                <a:lnTo>
                  <a:pt x="11787648" y="2443656"/>
                </a:lnTo>
                <a:lnTo>
                  <a:pt x="0" y="2443656"/>
                </a:lnTo>
                <a:close/>
              </a:path>
            </a:pathLst>
          </a:cu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71" tIns="34285" rIns="68571" bIns="34285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12" name="直接连接符 15"/>
          <p:cNvCxnSpPr/>
          <p:nvPr/>
        </p:nvCxnSpPr>
        <p:spPr>
          <a:xfrm flipH="1">
            <a:off x="2196022" y="0"/>
            <a:ext cx="238503" cy="41370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7"/>
          <p:cNvCxnSpPr/>
          <p:nvPr/>
        </p:nvCxnSpPr>
        <p:spPr>
          <a:xfrm flipH="1">
            <a:off x="35501" y="1"/>
            <a:ext cx="2963874" cy="5141119"/>
          </a:xfrm>
          <a:prstGeom prst="line">
            <a:avLst/>
          </a:prstGeom>
          <a:ln w="12700">
            <a:solidFill>
              <a:srgbClr val="7BC1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平行四边形 13"/>
          <p:cNvSpPr/>
          <p:nvPr/>
        </p:nvSpPr>
        <p:spPr>
          <a:xfrm>
            <a:off x="593647" y="3004321"/>
            <a:ext cx="746917" cy="1051511"/>
          </a:xfrm>
          <a:prstGeom prst="parallelogram">
            <a:avLst>
              <a:gd name="adj" fmla="val 81010"/>
            </a:avLst>
          </a:prstGeom>
          <a:solidFill>
            <a:srgbClr val="7BC14A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55" tIns="34277" rIns="68555" bIns="34277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3817063" y="3003103"/>
            <a:ext cx="1509875" cy="269967"/>
          </a:xfrm>
          <a:prstGeom prst="roundRect">
            <a:avLst/>
          </a:prstGeom>
          <a:solidFill>
            <a:srgbClr val="7BC14A">
              <a:alpha val="12000"/>
            </a:srgbClr>
          </a:solidFill>
          <a:ln w="3175">
            <a:solidFill>
              <a:srgbClr val="7BC1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/>
            <a:r>
              <a:rPr lang="zh-CN" altLang="en-US" sz="1200">
                <a:solidFill>
                  <a:srgbClr val="00B05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第</a:t>
            </a:r>
            <a:r>
              <a:rPr lang="en-US" altLang="zh-CN" sz="1200">
                <a:solidFill>
                  <a:srgbClr val="00B05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6</a:t>
            </a:r>
            <a:r>
              <a:rPr lang="zh-CN" altLang="en-US" sz="1200">
                <a:solidFill>
                  <a:srgbClr val="00B05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章　生物的进化</a:t>
            </a: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871348" y="3489045"/>
            <a:ext cx="5565076" cy="6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buNone/>
            </a:pPr>
            <a:r>
              <a:rPr lang="zh-CN" altLang="en-US" sz="180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</a:t>
            </a:r>
            <a:r>
              <a:rPr lang="en-US" altLang="zh-CN" sz="180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180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节</a:t>
            </a:r>
            <a:r>
              <a:rPr lang="zh-CN" altLang="en-US" sz="3000" b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zh-CN" altLang="zh-CN" sz="3000" b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自然选择与适应的形成</a:t>
            </a:r>
            <a:endParaRPr lang="en-US" altLang="zh-CN" sz="3000" b="1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"/>
          <p:cNvSpPr txBox="1"/>
          <p:nvPr/>
        </p:nvSpPr>
        <p:spPr>
          <a:xfrm>
            <a:off x="791508" y="697879"/>
            <a:ext cx="7560984" cy="1377290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algn="just">
              <a:lnSpc>
                <a:spcPts val="3375"/>
              </a:lnSpc>
              <a:tabLst>
                <a:tab pos="1823085" algn="l"/>
              </a:tabLst>
            </a:pPr>
            <a:r>
              <a:rPr lang="en-US" altLang="zh-CN" kern="100">
                <a:solidFill>
                  <a:prstClr val="black">
                    <a:lumMod val="50000"/>
                    <a:lumOff val="50000"/>
                  </a:prstClr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1.</a:t>
            </a:r>
            <a:r>
              <a:rPr lang="zh-CN" altLang="en-US" kern="100">
                <a:solidFill>
                  <a:prstClr val="black">
                    <a:lumMod val="50000"/>
                    <a:lumOff val="50000"/>
                  </a:prstClr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理解生物的适应性。</a:t>
            </a:r>
          </a:p>
          <a:p>
            <a:pPr algn="just">
              <a:lnSpc>
                <a:spcPts val="3375"/>
              </a:lnSpc>
              <a:tabLst>
                <a:tab pos="1823085" algn="l"/>
              </a:tabLst>
            </a:pPr>
            <a:r>
              <a:rPr lang="en-US" altLang="zh-CN" kern="100">
                <a:solidFill>
                  <a:prstClr val="black">
                    <a:lumMod val="50000"/>
                    <a:lumOff val="50000"/>
                  </a:prstClr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2.</a:t>
            </a:r>
            <a:r>
              <a:rPr lang="zh-CN" altLang="en-US" kern="100">
                <a:solidFill>
                  <a:prstClr val="black">
                    <a:lumMod val="50000"/>
                    <a:lumOff val="50000"/>
                  </a:prstClr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评述拉马克进化学说的进步意义和局限性。</a:t>
            </a:r>
          </a:p>
          <a:p>
            <a:pPr algn="just">
              <a:lnSpc>
                <a:spcPts val="3375"/>
              </a:lnSpc>
              <a:tabLst>
                <a:tab pos="1823085" algn="l"/>
              </a:tabLst>
            </a:pPr>
            <a:r>
              <a:rPr lang="en-US" altLang="zh-CN" kern="100">
                <a:solidFill>
                  <a:prstClr val="black">
                    <a:lumMod val="50000"/>
                    <a:lumOff val="50000"/>
                  </a:prstClr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3.</a:t>
            </a:r>
            <a:r>
              <a:rPr lang="zh-CN" altLang="en-US" kern="100">
                <a:solidFill>
                  <a:prstClr val="black">
                    <a:lumMod val="50000"/>
                    <a:lumOff val="50000"/>
                  </a:prstClr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评述达尔文自然选择学说的贡献和局限性。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791508" y="2824952"/>
            <a:ext cx="7560984" cy="934655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algn="just">
              <a:lnSpc>
                <a:spcPts val="3375"/>
              </a:lnSpc>
              <a:tabLst>
                <a:tab pos="1823085" algn="l"/>
              </a:tabLst>
            </a:pPr>
            <a:r>
              <a:rPr lang="en-US" altLang="zh-CN" kern="100" spc="-15">
                <a:solidFill>
                  <a:prstClr val="black">
                    <a:lumMod val="50000"/>
                    <a:lumOff val="50000"/>
                  </a:prstClr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1.</a:t>
            </a:r>
            <a:r>
              <a:rPr lang="zh-CN" altLang="en-US" kern="100" spc="-15">
                <a:solidFill>
                  <a:prstClr val="black">
                    <a:lumMod val="50000"/>
                    <a:lumOff val="50000"/>
                  </a:prstClr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生命观念：理解结构与功能相适应，理解生物适应的普遍性和相对性。</a:t>
            </a:r>
          </a:p>
          <a:p>
            <a:pPr algn="just">
              <a:lnSpc>
                <a:spcPts val="3375"/>
              </a:lnSpc>
              <a:tabLst>
                <a:tab pos="1823085" algn="l"/>
              </a:tabLst>
            </a:pPr>
            <a:r>
              <a:rPr lang="en-US" altLang="zh-CN" kern="100" spc="-15">
                <a:solidFill>
                  <a:prstClr val="black">
                    <a:lumMod val="50000"/>
                    <a:lumOff val="50000"/>
                  </a:prstClr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2.</a:t>
            </a:r>
            <a:r>
              <a:rPr lang="zh-CN" altLang="en-US" kern="100" spc="-15">
                <a:solidFill>
                  <a:prstClr val="black">
                    <a:lumMod val="50000"/>
                    <a:lumOff val="50000"/>
                  </a:prstClr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科学思维：运用生物进化观点解释生物界的现象，传播科学的自然观。</a:t>
            </a:r>
            <a:endParaRPr lang="zh-CN" altLang="en-US" kern="100">
              <a:solidFill>
                <a:prstClr val="black">
                  <a:lumMod val="50000"/>
                  <a:lumOff val="50000"/>
                </a:prstClr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5696" y="265427"/>
            <a:ext cx="1133374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6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课标要求</a:t>
            </a:r>
          </a:p>
        </p:txBody>
      </p:sp>
      <p:cxnSp>
        <p:nvCxnSpPr>
          <p:cNvPr id="11" name="直线连接符 6"/>
          <p:cNvCxnSpPr/>
          <p:nvPr/>
        </p:nvCxnSpPr>
        <p:spPr>
          <a:xfrm flipV="1">
            <a:off x="0" y="411415"/>
            <a:ext cx="762979" cy="500"/>
          </a:xfrm>
          <a:prstGeom prst="line">
            <a:avLst/>
          </a:prstGeom>
          <a:ln w="38100">
            <a:solidFill>
              <a:srgbClr val="7BC1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8"/>
          <p:cNvSpPr txBox="1"/>
          <p:nvPr/>
        </p:nvSpPr>
        <p:spPr>
          <a:xfrm>
            <a:off x="845696" y="2339196"/>
            <a:ext cx="1133374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6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素养要求</a:t>
            </a:r>
          </a:p>
        </p:txBody>
      </p:sp>
      <p:cxnSp>
        <p:nvCxnSpPr>
          <p:cNvPr id="7" name="直线连接符 6"/>
          <p:cNvCxnSpPr/>
          <p:nvPr/>
        </p:nvCxnSpPr>
        <p:spPr>
          <a:xfrm flipV="1">
            <a:off x="0" y="2485184"/>
            <a:ext cx="762979" cy="500"/>
          </a:xfrm>
          <a:prstGeom prst="line">
            <a:avLst/>
          </a:prstGeom>
          <a:ln w="38100">
            <a:solidFill>
              <a:srgbClr val="7BC1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="http://schemas.microsoft.com/office/powerpoint/2012/main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线连接符 6"/>
          <p:cNvCxnSpPr/>
          <p:nvPr/>
        </p:nvCxnSpPr>
        <p:spPr>
          <a:xfrm flipV="1">
            <a:off x="0" y="411415"/>
            <a:ext cx="762979" cy="500"/>
          </a:xfrm>
          <a:prstGeom prst="line">
            <a:avLst/>
          </a:prstGeom>
          <a:ln w="38100">
            <a:solidFill>
              <a:srgbClr val="7BC1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523097" y="1335652"/>
            <a:ext cx="8100190" cy="2214330"/>
          </a:xfrm>
          <a:prstGeom prst="rect">
            <a:avLst/>
          </a:prstGeom>
          <a:solidFill>
            <a:srgbClr val="7BC1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8"/>
          <p:cNvSpPr txBox="1"/>
          <p:nvPr/>
        </p:nvSpPr>
        <p:spPr>
          <a:xfrm>
            <a:off x="845696" y="265427"/>
            <a:ext cx="1133374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6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内容索引</a:t>
            </a:r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940484" y="1335652"/>
            <a:ext cx="0" cy="221433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8205899" y="1335652"/>
            <a:ext cx="0" cy="221433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A_文本框 8">
            <a:hlinkClick r:id="rId6" action="ppaction://hlinksldjump"/>
          </p:cNvPr>
          <p:cNvSpPr txBox="1"/>
          <p:nvPr>
            <p:custDataLst>
              <p:tags r:id="rId1"/>
            </p:custDataLst>
          </p:nvPr>
        </p:nvSpPr>
        <p:spPr>
          <a:xfrm>
            <a:off x="2888706" y="1563032"/>
            <a:ext cx="3366588" cy="392324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r>
              <a:rPr lang="zh-CN" altLang="zh-CN" sz="2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/>
              </a:rPr>
              <a:t>一、适应的普遍性和相对性</a:t>
            </a:r>
            <a:endParaRPr lang="zh-CN" altLang="en-US" sz="210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/>
            </a:endParaRPr>
          </a:p>
        </p:txBody>
      </p:sp>
      <p:sp>
        <p:nvSpPr>
          <p:cNvPr id="21" name="PA_文本框 9">
            <a:hlinkClick r:id="rId7" action="ppaction://hlinksldjump"/>
          </p:cNvPr>
          <p:cNvSpPr txBox="1"/>
          <p:nvPr>
            <p:custDataLst>
              <p:tags r:id="rId2"/>
            </p:custDataLst>
          </p:nvPr>
        </p:nvSpPr>
        <p:spPr>
          <a:xfrm>
            <a:off x="2888706" y="2249076"/>
            <a:ext cx="3366588" cy="392324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r>
              <a:rPr lang="zh-CN" altLang="zh-CN" sz="2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/>
              </a:rPr>
              <a:t>二、适应是自然选择的结果</a:t>
            </a:r>
            <a:endParaRPr lang="zh-CN" altLang="en-US" sz="210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/>
            </a:endParaRPr>
          </a:p>
        </p:txBody>
      </p:sp>
      <p:sp>
        <p:nvSpPr>
          <p:cNvPr id="22" name="PA_文本框 10">
            <a:hlinkClick r:id="rId8" action="ppaction://hlinksldjump"/>
          </p:cNvPr>
          <p:cNvSpPr txBox="1"/>
          <p:nvPr>
            <p:custDataLst>
              <p:tags r:id="rId3"/>
            </p:custDataLst>
          </p:nvPr>
        </p:nvSpPr>
        <p:spPr>
          <a:xfrm>
            <a:off x="2888706" y="2935119"/>
            <a:ext cx="3366588" cy="392324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r>
              <a:rPr lang="zh-CN" altLang="en-US" sz="2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/>
              </a:rPr>
              <a:t>随堂演练    知识落实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="http://schemas.microsoft.com/office/powerpoint/2012/main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7"/>
          <p:cNvCxnSpPr/>
          <p:nvPr/>
        </p:nvCxnSpPr>
        <p:spPr>
          <a:xfrm flipH="1">
            <a:off x="1306143" y="930"/>
            <a:ext cx="2963489" cy="5140450"/>
          </a:xfrm>
          <a:prstGeom prst="line">
            <a:avLst/>
          </a:prstGeom>
          <a:ln w="12700">
            <a:solidFill>
              <a:srgbClr val="7BC1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平行四边形 11"/>
          <p:cNvSpPr/>
          <p:nvPr/>
        </p:nvSpPr>
        <p:spPr>
          <a:xfrm>
            <a:off x="3006189" y="1006505"/>
            <a:ext cx="746820" cy="1051374"/>
          </a:xfrm>
          <a:prstGeom prst="parallelogram">
            <a:avLst>
              <a:gd name="adj" fmla="val 81010"/>
            </a:avLst>
          </a:prstGeom>
          <a:solidFill>
            <a:srgbClr val="7BC1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46" tIns="34273" rIns="68546" bIns="34273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rgbClr val="7BC14A"/>
              </a:solidFill>
            </a:endParaRPr>
          </a:p>
        </p:txBody>
      </p:sp>
      <p:sp>
        <p:nvSpPr>
          <p:cNvPr id="8" name="任意多边形: 形状 16"/>
          <p:cNvSpPr/>
          <p:nvPr/>
        </p:nvSpPr>
        <p:spPr>
          <a:xfrm>
            <a:off x="304848" y="2139858"/>
            <a:ext cx="8838690" cy="1565607"/>
          </a:xfrm>
          <a:custGeom>
            <a:avLst/>
            <a:gdLst>
              <a:gd name="connsiteX0" fmla="*/ 1402300 w 11787648"/>
              <a:gd name="connsiteY0" fmla="*/ 0 h 2443656"/>
              <a:gd name="connsiteX1" fmla="*/ 11787648 w 11787648"/>
              <a:gd name="connsiteY1" fmla="*/ 0 h 2443656"/>
              <a:gd name="connsiteX2" fmla="*/ 11787648 w 11787648"/>
              <a:gd name="connsiteY2" fmla="*/ 2443656 h 2443656"/>
              <a:gd name="connsiteX3" fmla="*/ 0 w 11787648"/>
              <a:gd name="connsiteY3" fmla="*/ 2443656 h 2443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7648" h="2443656">
                <a:moveTo>
                  <a:pt x="1402300" y="0"/>
                </a:moveTo>
                <a:lnTo>
                  <a:pt x="11787648" y="0"/>
                </a:lnTo>
                <a:lnTo>
                  <a:pt x="11787648" y="2443656"/>
                </a:lnTo>
                <a:lnTo>
                  <a:pt x="0" y="2443656"/>
                </a:lnTo>
                <a:close/>
              </a:path>
            </a:pathLst>
          </a:custGeom>
          <a:solidFill>
            <a:srgbClr val="7BC1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71" tIns="34285" rIns="68571" bIns="34285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245483" y="2409791"/>
            <a:ext cx="1376681" cy="1025744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7559216" y="2601669"/>
            <a:ext cx="749214" cy="700182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algn="ctr"/>
            <a:r>
              <a:rPr lang="en-US" altLang="zh-CN" sz="4100">
                <a:solidFill>
                  <a:srgbClr val="7BC14A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01</a:t>
            </a:r>
          </a:p>
        </p:txBody>
      </p:sp>
      <p:sp>
        <p:nvSpPr>
          <p:cNvPr id="16" name="文本框 15"/>
          <p:cNvSpPr txBox="1"/>
          <p:nvPr/>
        </p:nvSpPr>
        <p:spPr>
          <a:xfrm flipH="1">
            <a:off x="1147842" y="2624740"/>
            <a:ext cx="5940773" cy="611564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lvl="0" algn="r"/>
            <a:r>
              <a:rPr lang="zh-CN" altLang="zh-CN" sz="24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/>
              </a:rPr>
              <a:t>一、适应的普遍性和相对性</a:t>
            </a:r>
            <a:endParaRPr lang="en-US" altLang="zh-CN" sz="240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/>
            </a:endParaRPr>
          </a:p>
          <a:p>
            <a:pPr algn="r"/>
            <a:r>
              <a:rPr lang="en-US" altLang="zh-CN" sz="1100">
                <a:solidFill>
                  <a:schemeClr val="accent3">
                    <a:lumMod val="60000"/>
                    <a:lumOff val="4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SHI YING DE PU BIAN XING HE XIANG DUI XING</a:t>
            </a:r>
            <a:endParaRPr lang="zh-CN" altLang="en-US" sz="1100">
              <a:solidFill>
                <a:schemeClr val="accent3">
                  <a:lumMod val="60000"/>
                  <a:lumOff val="40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7452" y="-19938"/>
            <a:ext cx="9109096" cy="40490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>
              <a:defRPr/>
            </a:pPr>
            <a:endParaRPr lang="zh-CN" altLang="zh-CN" sz="2000" b="1" kern="100">
              <a:solidFill>
                <a:srgbClr val="FFFF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934600" y="-11143"/>
            <a:ext cx="3274801" cy="391409"/>
            <a:chOff x="3762691" y="-14861"/>
            <a:chExt cx="4365833" cy="522000"/>
          </a:xfrm>
        </p:grpSpPr>
        <p:grpSp>
          <p:nvGrpSpPr>
            <p:cNvPr id="3" name="组合 2"/>
            <p:cNvGrpSpPr/>
            <p:nvPr/>
          </p:nvGrpSpPr>
          <p:grpSpPr>
            <a:xfrm>
              <a:off x="3762691" y="-14723"/>
              <a:ext cx="4365833" cy="521862"/>
              <a:chOff x="3762691" y="-14723"/>
              <a:chExt cx="4365833" cy="521862"/>
            </a:xfrm>
          </p:grpSpPr>
          <p:sp>
            <p:nvSpPr>
              <p:cNvPr id="31" name="矩形 15"/>
              <p:cNvSpPr/>
              <p:nvPr/>
            </p:nvSpPr>
            <p:spPr>
              <a:xfrm>
                <a:off x="6671270" y="-14723"/>
                <a:ext cx="1245460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2" name="平行四边形 32"/>
              <p:cNvSpPr/>
              <p:nvPr userDrawn="1"/>
            </p:nvSpPr>
            <p:spPr>
              <a:xfrm>
                <a:off x="7808529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3" name="平行四边形 32"/>
              <p:cNvSpPr/>
              <p:nvPr userDrawn="1"/>
            </p:nvSpPr>
            <p:spPr>
              <a:xfrm>
                <a:off x="7915194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4" name="矩形 15"/>
              <p:cNvSpPr/>
              <p:nvPr userDrawn="1"/>
            </p:nvSpPr>
            <p:spPr>
              <a:xfrm flipH="1">
                <a:off x="3956926" y="-14723"/>
                <a:ext cx="1130168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5" name="平行四边形 32"/>
              <p:cNvSpPr/>
              <p:nvPr userDrawn="1"/>
            </p:nvSpPr>
            <p:spPr>
              <a:xfrm flipH="1">
                <a:off x="3859886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6" name="平行四边形 32"/>
              <p:cNvSpPr/>
              <p:nvPr userDrawn="1"/>
            </p:nvSpPr>
            <p:spPr>
              <a:xfrm flipH="1">
                <a:off x="3762691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37" name="矩形 36"/>
            <p:cNvSpPr/>
            <p:nvPr userDrawn="1"/>
          </p:nvSpPr>
          <p:spPr>
            <a:xfrm>
              <a:off x="4186997" y="-14861"/>
              <a:ext cx="3442771" cy="52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3274844" y="7870"/>
            <a:ext cx="2594312" cy="346169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ctr">
              <a:defRPr/>
            </a:pPr>
            <a:r>
              <a:rPr lang="zh-CN" altLang="en-US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基础梳理</a:t>
            </a:r>
            <a:r>
              <a:rPr lang="zh-CN" altLang="en-US" sz="800" b="1" kern="10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 </a:t>
            </a:r>
            <a:r>
              <a:rPr lang="en-US" altLang="zh-CN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· </a:t>
            </a:r>
            <a:r>
              <a:rPr lang="zh-CN" altLang="en-US" kern="100" smtClean="0">
                <a:solidFill>
                  <a:srgbClr val="FFFF00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夯实教材基础</a:t>
            </a:r>
            <a:endParaRPr lang="zh-CN" altLang="zh-CN" kern="100">
              <a:solidFill>
                <a:srgbClr val="FFFF00"/>
              </a:solidFill>
              <a:latin typeface="Times New Roman" panose="02020603050405020304"/>
              <a:ea typeface="微软雅黑" pitchFamily="34" charset="-122"/>
              <a:cs typeface="Times New Roman" panose="02020603050405020304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91943" y="910692"/>
            <a:ext cx="8560114" cy="2146731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b="1" kern="100">
                <a:latin typeface="+mj-ea"/>
                <a:ea typeface="+mj-ea"/>
                <a:cs typeface="Courier New" panose="02070309020205020404" pitchFamily="49" charset="0"/>
              </a:rPr>
              <a:t>1.</a:t>
            </a:r>
            <a:r>
              <a:rPr lang="zh-CN" altLang="zh-CN" b="1" kern="100">
                <a:latin typeface="+mj-ea"/>
                <a:ea typeface="+mj-ea"/>
                <a:cs typeface="Courier New" panose="02070309020205020404" pitchFamily="49" charset="0"/>
              </a:rPr>
              <a:t>适应的概念</a:t>
            </a: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生物的形态结构适合于完成一定的功能。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生物的形态结构及其功能适合于该生物在一定的环境中生存和繁殖。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b="1" kern="100">
                <a:latin typeface="+mj-ea"/>
                <a:ea typeface="+mj-ea"/>
                <a:cs typeface="Courier New" panose="02070309020205020404" pitchFamily="49" charset="0"/>
              </a:rPr>
              <a:t>2.</a:t>
            </a:r>
            <a:r>
              <a:rPr lang="zh-CN" altLang="zh-CN" b="1" kern="100">
                <a:latin typeface="+mj-ea"/>
                <a:ea typeface="+mj-ea"/>
                <a:cs typeface="Courier New" panose="02070309020205020404" pitchFamily="49" charset="0"/>
              </a:rPr>
              <a:t>适应的特性</a:t>
            </a:r>
          </a:p>
          <a:p>
            <a:pPr algn="just">
              <a:lnSpc>
                <a:spcPct val="150000"/>
              </a:lnSpc>
            </a:pP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适应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具有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277205" y="2601937"/>
            <a:ext cx="831105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普遍性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408630" y="2601937"/>
            <a:ext cx="831105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相对性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291943" y="1059933"/>
            <a:ext cx="8560114" cy="1315735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适应不仅是指生物对环境的适应，也包括生物的结构与功能相适应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适应是普遍存在的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(3)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现存生物对环境的适应是完全的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452" y="-19938"/>
            <a:ext cx="9109096" cy="40490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>
              <a:defRPr/>
            </a:pPr>
            <a:endParaRPr lang="zh-CN" altLang="zh-CN" sz="2000" b="1" kern="100">
              <a:solidFill>
                <a:srgbClr val="FFFF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934600" y="-11143"/>
            <a:ext cx="3274801" cy="391409"/>
            <a:chOff x="3762691" y="-14861"/>
            <a:chExt cx="4365833" cy="522000"/>
          </a:xfrm>
        </p:grpSpPr>
        <p:grpSp>
          <p:nvGrpSpPr>
            <p:cNvPr id="5" name="组合 4"/>
            <p:cNvGrpSpPr/>
            <p:nvPr/>
          </p:nvGrpSpPr>
          <p:grpSpPr>
            <a:xfrm>
              <a:off x="3762691" y="-14723"/>
              <a:ext cx="4365833" cy="521862"/>
              <a:chOff x="3762691" y="-14723"/>
              <a:chExt cx="4365833" cy="521862"/>
            </a:xfrm>
          </p:grpSpPr>
          <p:sp>
            <p:nvSpPr>
              <p:cNvPr id="7" name="矩形 15"/>
              <p:cNvSpPr/>
              <p:nvPr/>
            </p:nvSpPr>
            <p:spPr>
              <a:xfrm>
                <a:off x="6671270" y="-14723"/>
                <a:ext cx="1245460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" name="平行四边形 32"/>
              <p:cNvSpPr/>
              <p:nvPr userDrawn="1"/>
            </p:nvSpPr>
            <p:spPr>
              <a:xfrm>
                <a:off x="7808529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" name="平行四边形 32"/>
              <p:cNvSpPr/>
              <p:nvPr userDrawn="1"/>
            </p:nvSpPr>
            <p:spPr>
              <a:xfrm>
                <a:off x="7915194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" name="矩形 15"/>
              <p:cNvSpPr/>
              <p:nvPr userDrawn="1"/>
            </p:nvSpPr>
            <p:spPr>
              <a:xfrm flipH="1">
                <a:off x="3956926" y="-14723"/>
                <a:ext cx="1130168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" name="平行四边形 32"/>
              <p:cNvSpPr/>
              <p:nvPr userDrawn="1"/>
            </p:nvSpPr>
            <p:spPr>
              <a:xfrm flipH="1">
                <a:off x="3859886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2" name="平行四边形 32"/>
              <p:cNvSpPr/>
              <p:nvPr userDrawn="1"/>
            </p:nvSpPr>
            <p:spPr>
              <a:xfrm flipH="1">
                <a:off x="3762691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6" name="矩形 5"/>
            <p:cNvSpPr/>
            <p:nvPr userDrawn="1"/>
          </p:nvSpPr>
          <p:spPr>
            <a:xfrm>
              <a:off x="4186997" y="-14861"/>
              <a:ext cx="3442771" cy="52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矩形 18"/>
          <p:cNvSpPr/>
          <p:nvPr/>
        </p:nvSpPr>
        <p:spPr>
          <a:xfrm>
            <a:off x="3274844" y="7870"/>
            <a:ext cx="2594312" cy="346169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ctr">
              <a:defRPr/>
            </a:pPr>
            <a:r>
              <a:rPr lang="zh-CN" altLang="en-US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正误判断</a:t>
            </a:r>
            <a:r>
              <a:rPr lang="zh-CN" altLang="en-US" sz="800" b="1" kern="10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 </a:t>
            </a:r>
            <a:r>
              <a:rPr lang="en-US" altLang="zh-CN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· </a:t>
            </a:r>
            <a:r>
              <a:rPr lang="zh-CN" altLang="en-US" kern="100" smtClean="0">
                <a:solidFill>
                  <a:srgbClr val="FFFF00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矫正易混易错</a:t>
            </a:r>
            <a:endParaRPr lang="zh-CN" altLang="zh-CN" kern="100">
              <a:solidFill>
                <a:srgbClr val="FFFF00"/>
              </a:solidFill>
              <a:latin typeface="Times New Roman" panose="02020603050405020304"/>
              <a:ea typeface="微软雅黑" pitchFamily="34" charset="-122"/>
              <a:cs typeface="Times New Roman" panose="02020603050405020304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365201" y="1106698"/>
            <a:ext cx="407857" cy="392324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en-US" altLang="zh-CN" sz="2100" kern="100">
                <a:solidFill>
                  <a:srgbClr val="C00000"/>
                </a:solidFill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√</a:t>
            </a:r>
            <a:endParaRPr lang="zh-CN" altLang="en-US" sz="2100" kern="100">
              <a:solidFill>
                <a:srgbClr val="C00000"/>
              </a:solidFill>
              <a:latin typeface="宋体" pitchFamily="2" charset="-122"/>
              <a:ea typeface="宋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543752" y="1520449"/>
            <a:ext cx="407857" cy="392324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en-US" altLang="zh-CN" sz="2100" kern="100">
                <a:solidFill>
                  <a:srgbClr val="C00000"/>
                </a:solidFill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√</a:t>
            </a:r>
            <a:endParaRPr lang="zh-CN" altLang="en-US" sz="2100" kern="100">
              <a:solidFill>
                <a:srgbClr val="C00000"/>
              </a:solidFill>
              <a:latin typeface="宋体" pitchFamily="2" charset="-122"/>
              <a:ea typeface="宋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935176" y="1947673"/>
            <a:ext cx="407857" cy="392324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en-US" altLang="zh-CN" sz="2100" kern="100">
                <a:solidFill>
                  <a:srgbClr val="C00000"/>
                </a:solidFill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×</a:t>
            </a:r>
            <a:endParaRPr lang="zh-CN" altLang="en-US" sz="2100" kern="100">
              <a:solidFill>
                <a:srgbClr val="C00000"/>
              </a:solidFill>
              <a:latin typeface="宋体" pitchFamily="2" charset="-122"/>
              <a:ea typeface="宋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1"/>
      <p:bldP spid="26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452" y="-19938"/>
            <a:ext cx="9109096" cy="40490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>
              <a:defRPr/>
            </a:pPr>
            <a:endParaRPr lang="zh-CN" altLang="zh-CN" sz="2000" b="1" kern="100">
              <a:solidFill>
                <a:srgbClr val="FFFF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934600" y="-11143"/>
            <a:ext cx="3274801" cy="391409"/>
            <a:chOff x="3762691" y="-14861"/>
            <a:chExt cx="4365833" cy="522000"/>
          </a:xfrm>
        </p:grpSpPr>
        <p:grpSp>
          <p:nvGrpSpPr>
            <p:cNvPr id="5" name="组合 4"/>
            <p:cNvGrpSpPr/>
            <p:nvPr/>
          </p:nvGrpSpPr>
          <p:grpSpPr>
            <a:xfrm>
              <a:off x="3762691" y="-14723"/>
              <a:ext cx="4365833" cy="521862"/>
              <a:chOff x="3762691" y="-14723"/>
              <a:chExt cx="4365833" cy="521862"/>
            </a:xfrm>
          </p:grpSpPr>
          <p:sp>
            <p:nvSpPr>
              <p:cNvPr id="7" name="矩形 15"/>
              <p:cNvSpPr/>
              <p:nvPr/>
            </p:nvSpPr>
            <p:spPr>
              <a:xfrm>
                <a:off x="6671270" y="-14723"/>
                <a:ext cx="1245460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" name="平行四边形 32"/>
              <p:cNvSpPr/>
              <p:nvPr userDrawn="1"/>
            </p:nvSpPr>
            <p:spPr>
              <a:xfrm>
                <a:off x="7808529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" name="平行四边形 32"/>
              <p:cNvSpPr/>
              <p:nvPr userDrawn="1"/>
            </p:nvSpPr>
            <p:spPr>
              <a:xfrm>
                <a:off x="7915194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" name="矩形 15"/>
              <p:cNvSpPr/>
              <p:nvPr userDrawn="1"/>
            </p:nvSpPr>
            <p:spPr>
              <a:xfrm flipH="1">
                <a:off x="3956926" y="-14723"/>
                <a:ext cx="1130168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" name="平行四边形 32"/>
              <p:cNvSpPr/>
              <p:nvPr userDrawn="1"/>
            </p:nvSpPr>
            <p:spPr>
              <a:xfrm flipH="1">
                <a:off x="3859886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2" name="平行四边形 32"/>
              <p:cNvSpPr/>
              <p:nvPr userDrawn="1"/>
            </p:nvSpPr>
            <p:spPr>
              <a:xfrm flipH="1">
                <a:off x="3762691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6" name="矩形 5"/>
            <p:cNvSpPr/>
            <p:nvPr userDrawn="1"/>
          </p:nvSpPr>
          <p:spPr>
            <a:xfrm>
              <a:off x="4186997" y="-14861"/>
              <a:ext cx="3442771" cy="52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5" name="返回" descr="C:\Users\Administrator\Desktop\新建文件夹\返回.ti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497406" y="4843532"/>
            <a:ext cx="646594" cy="29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矩形 25"/>
          <p:cNvSpPr/>
          <p:nvPr/>
        </p:nvSpPr>
        <p:spPr>
          <a:xfrm>
            <a:off x="291943" y="984274"/>
            <a:ext cx="8560114" cy="1315735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请结合相关情境，回答问题：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在降雪晚而少的冬季，雷鸟因羽毛换成白色反而易被捕食者发现，这种现象在生物学上称为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_____________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其根本原因是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_______________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_____________________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74844" y="7870"/>
            <a:ext cx="2594312" cy="346169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ctr">
              <a:defRPr/>
            </a:pPr>
            <a:r>
              <a:rPr lang="zh-CN" altLang="en-US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学以致用</a:t>
            </a:r>
            <a:r>
              <a:rPr lang="zh-CN" altLang="en-US" sz="800" b="1" kern="10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 </a:t>
            </a:r>
            <a:r>
              <a:rPr lang="en-US" altLang="zh-CN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· </a:t>
            </a:r>
            <a:r>
              <a:rPr lang="zh-CN" altLang="en-US" kern="100" smtClean="0">
                <a:solidFill>
                  <a:srgbClr val="FFFF00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链接典例拓展</a:t>
            </a:r>
            <a:endParaRPr lang="zh-CN" altLang="zh-CN" kern="100">
              <a:solidFill>
                <a:srgbClr val="FFFF00"/>
              </a:solidFill>
              <a:latin typeface="Times New Roman" panose="02020603050405020304"/>
              <a:ea typeface="微软雅黑" pitchFamily="34" charset="-122"/>
              <a:cs typeface="Times New Roman" panose="02020603050405020304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77205" y="1869835"/>
            <a:ext cx="152369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适应的相对性</a:t>
            </a:r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512408" y="1869834"/>
            <a:ext cx="429404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遗传的稳定性与环境不断变化之间的矛盾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7"/>
          <p:cNvCxnSpPr/>
          <p:nvPr/>
        </p:nvCxnSpPr>
        <p:spPr>
          <a:xfrm flipH="1">
            <a:off x="1306143" y="930"/>
            <a:ext cx="2963489" cy="5140450"/>
          </a:xfrm>
          <a:prstGeom prst="line">
            <a:avLst/>
          </a:prstGeom>
          <a:ln w="12700">
            <a:solidFill>
              <a:srgbClr val="7BC1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3006189" y="1006505"/>
            <a:ext cx="746820" cy="1051374"/>
          </a:xfrm>
          <a:prstGeom prst="parallelogram">
            <a:avLst>
              <a:gd name="adj" fmla="val 81010"/>
            </a:avLst>
          </a:prstGeom>
          <a:solidFill>
            <a:srgbClr val="7BC1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46" tIns="34273" rIns="68546" bIns="34273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rgbClr val="7BC14A"/>
              </a:solidFill>
            </a:endParaRPr>
          </a:p>
        </p:txBody>
      </p:sp>
      <p:sp>
        <p:nvSpPr>
          <p:cNvPr id="12" name="任意多边形: 形状 16"/>
          <p:cNvSpPr/>
          <p:nvPr/>
        </p:nvSpPr>
        <p:spPr>
          <a:xfrm>
            <a:off x="304848" y="2139858"/>
            <a:ext cx="8838690" cy="1565607"/>
          </a:xfrm>
          <a:custGeom>
            <a:avLst/>
            <a:gdLst>
              <a:gd name="connsiteX0" fmla="*/ 1402300 w 11787648"/>
              <a:gd name="connsiteY0" fmla="*/ 0 h 2443656"/>
              <a:gd name="connsiteX1" fmla="*/ 11787648 w 11787648"/>
              <a:gd name="connsiteY1" fmla="*/ 0 h 2443656"/>
              <a:gd name="connsiteX2" fmla="*/ 11787648 w 11787648"/>
              <a:gd name="connsiteY2" fmla="*/ 2443656 h 2443656"/>
              <a:gd name="connsiteX3" fmla="*/ 0 w 11787648"/>
              <a:gd name="connsiteY3" fmla="*/ 2443656 h 2443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7648" h="2443656">
                <a:moveTo>
                  <a:pt x="1402300" y="0"/>
                </a:moveTo>
                <a:lnTo>
                  <a:pt x="11787648" y="0"/>
                </a:lnTo>
                <a:lnTo>
                  <a:pt x="11787648" y="2443656"/>
                </a:lnTo>
                <a:lnTo>
                  <a:pt x="0" y="2443656"/>
                </a:lnTo>
                <a:close/>
              </a:path>
            </a:pathLst>
          </a:custGeom>
          <a:solidFill>
            <a:srgbClr val="7BC1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71" tIns="34285" rIns="68571" bIns="34285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245483" y="2409791"/>
            <a:ext cx="1376681" cy="1025744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559216" y="2601669"/>
            <a:ext cx="749214" cy="700182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algn="ctr"/>
            <a:r>
              <a:rPr lang="en-US" altLang="zh-CN" sz="4100">
                <a:solidFill>
                  <a:srgbClr val="7BC14A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02</a:t>
            </a:r>
          </a:p>
        </p:txBody>
      </p:sp>
      <p:sp>
        <p:nvSpPr>
          <p:cNvPr id="15" name="文本框 14"/>
          <p:cNvSpPr txBox="1"/>
          <p:nvPr/>
        </p:nvSpPr>
        <p:spPr>
          <a:xfrm flipH="1">
            <a:off x="1147842" y="2624739"/>
            <a:ext cx="5940773" cy="646181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lvl="0" algn="r"/>
            <a:r>
              <a:rPr lang="zh-CN" altLang="zh-CN" sz="24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/>
              </a:rPr>
              <a:t>二、适应是自然选择的结果</a:t>
            </a:r>
          </a:p>
          <a:p>
            <a:pPr lvl="0" algn="r"/>
            <a:r>
              <a:rPr lang="en-US" altLang="zh-CN" sz="1200">
                <a:solidFill>
                  <a:schemeClr val="accent3">
                    <a:lumMod val="60000"/>
                    <a:lumOff val="4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SHI YING SHI ZI RAN XUAN ZE DE JIE GUO</a:t>
            </a:r>
            <a:endParaRPr lang="zh-CN" altLang="en-US" sz="1200">
              <a:solidFill>
                <a:schemeClr val="accent3">
                  <a:lumMod val="60000"/>
                  <a:lumOff val="40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="http://schemas.microsoft.com/office/powerpoint/2012/main"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7452" y="-19938"/>
            <a:ext cx="9109096" cy="40490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>
              <a:defRPr/>
            </a:pPr>
            <a:endParaRPr lang="zh-CN" altLang="zh-CN" sz="2000" b="1" kern="100">
              <a:solidFill>
                <a:srgbClr val="FFFF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934600" y="-11143"/>
            <a:ext cx="3274801" cy="391409"/>
            <a:chOff x="3762691" y="-14861"/>
            <a:chExt cx="4365833" cy="522000"/>
          </a:xfrm>
        </p:grpSpPr>
        <p:grpSp>
          <p:nvGrpSpPr>
            <p:cNvPr id="3" name="组合 2"/>
            <p:cNvGrpSpPr/>
            <p:nvPr/>
          </p:nvGrpSpPr>
          <p:grpSpPr>
            <a:xfrm>
              <a:off x="3762691" y="-14723"/>
              <a:ext cx="4365833" cy="521862"/>
              <a:chOff x="3762691" y="-14723"/>
              <a:chExt cx="4365833" cy="521862"/>
            </a:xfrm>
          </p:grpSpPr>
          <p:sp>
            <p:nvSpPr>
              <p:cNvPr id="31" name="矩形 15"/>
              <p:cNvSpPr/>
              <p:nvPr/>
            </p:nvSpPr>
            <p:spPr>
              <a:xfrm>
                <a:off x="6671270" y="-14723"/>
                <a:ext cx="1245460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2" name="平行四边形 32"/>
              <p:cNvSpPr/>
              <p:nvPr userDrawn="1"/>
            </p:nvSpPr>
            <p:spPr>
              <a:xfrm>
                <a:off x="7808529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3" name="平行四边形 32"/>
              <p:cNvSpPr/>
              <p:nvPr userDrawn="1"/>
            </p:nvSpPr>
            <p:spPr>
              <a:xfrm>
                <a:off x="7915194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4" name="矩形 15"/>
              <p:cNvSpPr/>
              <p:nvPr userDrawn="1"/>
            </p:nvSpPr>
            <p:spPr>
              <a:xfrm flipH="1">
                <a:off x="3956926" y="-14723"/>
                <a:ext cx="1130168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5" name="平行四边形 32"/>
              <p:cNvSpPr/>
              <p:nvPr userDrawn="1"/>
            </p:nvSpPr>
            <p:spPr>
              <a:xfrm flipH="1">
                <a:off x="3859886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6" name="平行四边形 32"/>
              <p:cNvSpPr/>
              <p:nvPr userDrawn="1"/>
            </p:nvSpPr>
            <p:spPr>
              <a:xfrm flipH="1">
                <a:off x="3762691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37" name="矩形 36"/>
            <p:cNvSpPr/>
            <p:nvPr userDrawn="1"/>
          </p:nvSpPr>
          <p:spPr>
            <a:xfrm>
              <a:off x="4186997" y="-14861"/>
              <a:ext cx="3442771" cy="52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3274844" y="7870"/>
            <a:ext cx="2594312" cy="346169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ctr">
              <a:defRPr/>
            </a:pPr>
            <a:r>
              <a:rPr lang="zh-CN" altLang="en-US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基础梳理</a:t>
            </a:r>
            <a:r>
              <a:rPr lang="zh-CN" altLang="en-US" sz="800" b="1" kern="10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 </a:t>
            </a:r>
            <a:r>
              <a:rPr lang="en-US" altLang="zh-CN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· </a:t>
            </a:r>
            <a:r>
              <a:rPr lang="zh-CN" altLang="en-US" kern="100" smtClean="0">
                <a:solidFill>
                  <a:srgbClr val="FFFF00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夯实教材基础</a:t>
            </a:r>
            <a:endParaRPr lang="zh-CN" altLang="zh-CN" kern="100">
              <a:solidFill>
                <a:srgbClr val="FFFF00"/>
              </a:solidFill>
              <a:latin typeface="Times New Roman" panose="02020603050405020304"/>
              <a:ea typeface="微软雅黑" pitchFamily="34" charset="-122"/>
              <a:cs typeface="Times New Roman" panose="02020603050405020304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91943" y="627984"/>
            <a:ext cx="8560114" cy="2977728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b="1" kern="100">
                <a:latin typeface="+mj-ea"/>
                <a:ea typeface="+mj-ea"/>
                <a:cs typeface="Courier New" panose="02070309020205020404" pitchFamily="49" charset="0"/>
              </a:rPr>
              <a:t>1.</a:t>
            </a:r>
            <a:r>
              <a:rPr lang="zh-CN" altLang="zh-CN" b="1" kern="100">
                <a:latin typeface="+mj-ea"/>
                <a:ea typeface="+mj-ea"/>
                <a:cs typeface="Courier New" panose="02070309020205020404" pitchFamily="49" charset="0"/>
              </a:rPr>
              <a:t>拉马克进化学说</a:t>
            </a: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主要观点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地球上所有生物都不是神造的，而是由更古老的生物进化来的，生物各种适应性特征的形成都是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由于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评价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拉马克的进化学说在当时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是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的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，但他对适应形成的解释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是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未被人们普遍接受。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94885" y="1917461"/>
            <a:ext cx="1061967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用进废退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12074" y="1917461"/>
            <a:ext cx="1292830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获得性遗传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13648" y="2726469"/>
            <a:ext cx="1292830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有进步意义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467794" y="2726468"/>
            <a:ext cx="831105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肤浅的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2" nodeType="click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3" nodeType="with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1"/>
      <p:bldP spid="5" grpId="2"/>
      <p:bldP spid="6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6-3拆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62161" y="897951"/>
            <a:ext cx="6019678" cy="3535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矩形 13"/>
          <p:cNvSpPr/>
          <p:nvPr/>
        </p:nvSpPr>
        <p:spPr>
          <a:xfrm>
            <a:off x="291943" y="71265"/>
            <a:ext cx="8560114" cy="900236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b="1" kern="100">
                <a:latin typeface="+mj-ea"/>
                <a:ea typeface="+mj-ea"/>
                <a:cs typeface="Courier New" panose="02070309020205020404" pitchFamily="49" charset="0"/>
              </a:rPr>
              <a:t>2.</a:t>
            </a:r>
            <a:r>
              <a:rPr lang="zh-CN" altLang="zh-CN" b="1" kern="100">
                <a:latin typeface="+mj-ea"/>
                <a:ea typeface="+mj-ea"/>
                <a:cs typeface="Courier New" panose="02070309020205020404" pitchFamily="49" charset="0"/>
              </a:rPr>
              <a:t>达尔文自然选择学说</a:t>
            </a: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解释模型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83713" y="944022"/>
            <a:ext cx="1061967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en-US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过度繁殖</a:t>
            </a:r>
          </a:p>
        </p:txBody>
      </p:sp>
      <p:sp>
        <p:nvSpPr>
          <p:cNvPr id="3" name="矩形 2"/>
          <p:cNvSpPr/>
          <p:nvPr/>
        </p:nvSpPr>
        <p:spPr>
          <a:xfrm>
            <a:off x="6156671" y="1340259"/>
            <a:ext cx="1061967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en-US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生存斗争</a:t>
            </a:r>
          </a:p>
        </p:txBody>
      </p:sp>
      <p:sp>
        <p:nvSpPr>
          <p:cNvPr id="4" name="矩形 3"/>
          <p:cNvSpPr/>
          <p:nvPr/>
        </p:nvSpPr>
        <p:spPr>
          <a:xfrm>
            <a:off x="5255880" y="2927497"/>
            <a:ext cx="1061967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en-US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有利变异</a:t>
            </a:r>
          </a:p>
        </p:txBody>
      </p:sp>
      <p:sp>
        <p:nvSpPr>
          <p:cNvPr id="5" name="矩形 4"/>
          <p:cNvSpPr/>
          <p:nvPr/>
        </p:nvSpPr>
        <p:spPr>
          <a:xfrm>
            <a:off x="4046159" y="3765968"/>
            <a:ext cx="1061967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en-US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逐代积累</a:t>
            </a:r>
          </a:p>
        </p:txBody>
      </p:sp>
      <p:sp>
        <p:nvSpPr>
          <p:cNvPr id="10" name="矩形 9"/>
          <p:cNvSpPr/>
          <p:nvPr/>
        </p:nvSpPr>
        <p:spPr>
          <a:xfrm>
            <a:off x="291943" y="4570815"/>
            <a:ext cx="8560114" cy="484636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群体中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出现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    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 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是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适应形成的必要条件。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93257" y="4593128"/>
            <a:ext cx="1985417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可遗传的有利变异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94722" y="4612173"/>
            <a:ext cx="1754555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环境的定向选择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2" nodeType="with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3" nodeType="with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4" nodeType="click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5" nodeType="with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4" grpId="2"/>
      <p:bldP spid="5" grpId="3"/>
      <p:bldP spid="6" grpId="4"/>
      <p:bldP spid="7" grpId="5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91943" y="672503"/>
            <a:ext cx="8560114" cy="2977728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进步意义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宋体" pitchFamily="2" charset="-122"/>
                <a:ea typeface="微软雅黑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使人们认识到生物是在自然选择的作用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下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的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，使生物学第一次摆脱了神学的束缚，走上了科学的轨道。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宋体" pitchFamily="2" charset="-122"/>
                <a:ea typeface="微软雅黑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揭示了生物界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的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是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由于所有的生物都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有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宋体" pitchFamily="2" charset="-122"/>
                <a:ea typeface="微软雅黑" pitchFamily="34" charset="-122"/>
                <a:cs typeface="Times New Roman" panose="02020603050405020304" pitchFamily="18" charset="0"/>
              </a:rPr>
              <a:t>③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科学地解释了生物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的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是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进化的结果。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(3)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局限性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对于遗传和变异的认识还局限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于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水平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，不能科学地解释遗传和变异的本质。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34039" y="1136237"/>
            <a:ext cx="152369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不断发展变化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195426" y="1961980"/>
            <a:ext cx="831105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统一性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92463" y="1961980"/>
            <a:ext cx="1061967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共同祖先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01393" y="2363803"/>
            <a:ext cx="1754555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多样性和适应性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45753" y="3188771"/>
            <a:ext cx="60024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性状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2" nodeType="with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3" nodeType="click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4" nodeType="click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6" grpId="2"/>
      <p:bldP spid="4" grpId="3"/>
      <p:bldP spid="5" grpId="4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91943" y="519997"/>
            <a:ext cx="8560114" cy="3392451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b="1" kern="100">
                <a:latin typeface="+mj-ea"/>
                <a:ea typeface="+mj-ea"/>
                <a:cs typeface="Courier New" panose="02070309020205020404" pitchFamily="49" charset="0"/>
              </a:rPr>
              <a:t>3.</a:t>
            </a:r>
            <a:r>
              <a:rPr lang="zh-CN" altLang="zh-CN" b="1" kern="100">
                <a:latin typeface="+mj-ea"/>
                <a:ea typeface="+mj-ea"/>
                <a:cs typeface="Courier New" panose="02070309020205020404" pitchFamily="49" charset="0"/>
              </a:rPr>
              <a:t>达尔文以后进化理论的发展</a:t>
            </a: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发展的原因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宋体" pitchFamily="2" charset="-122"/>
                <a:ea typeface="微软雅黑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关于遗传和变异的研究，已经从性状水平深入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到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水平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，人们逐渐认识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到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____</a:t>
            </a:r>
            <a:endParaRPr lang="en-US" altLang="zh-CN" u="sng" kern="100" smtClean="0"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的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本质。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宋体" pitchFamily="2" charset="-122"/>
                <a:ea typeface="微软雅黑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关于适应以及物种的形成等问题的研究，已经从以生物个体为单位，发展到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以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___</a:t>
            </a:r>
            <a:endParaRPr lang="en-US" altLang="zh-CN" u="sng" kern="100" smtClean="0"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为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基本单位。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发展的结果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形成了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以</a:t>
            </a:r>
            <a:r>
              <a:rPr lang="en-US" altLang="zh-CN" u="sng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                          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为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核心的现代生物进化理论。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82196" y="1394253"/>
            <a:ext cx="60024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基因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190873" y="1394253"/>
            <a:ext cx="60024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遗传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3784" y="1807918"/>
            <a:ext cx="831105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和变异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360057" y="2226247"/>
            <a:ext cx="369380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种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9957" y="2622582"/>
            <a:ext cx="369380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群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77205" y="3435646"/>
            <a:ext cx="152369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自然选择学说</a:t>
            </a:r>
            <a:endParaRPr lang="zh-CN" altLang="en-US" kern="100">
              <a:solidFill>
                <a:srgbClr val="C0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2" nodeType="with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4" nodeType="with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5" nodeType="click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4" grpId="2"/>
      <p:bldP spid="5" grpId="3"/>
      <p:bldP spid="6" grpId="4"/>
      <p:bldP spid="7" grpId="5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291943" y="519997"/>
            <a:ext cx="8560114" cy="900236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抗生素的滥用会使细菌产生抗药性的原因是：抗生素诱发细菌产生基因突变，使细菌中出现抗药性强的个体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06198" y="1015254"/>
            <a:ext cx="407857" cy="392324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en-US" altLang="zh-CN" sz="2100" kern="100">
                <a:solidFill>
                  <a:srgbClr val="C00000"/>
                </a:solidFill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×</a:t>
            </a:r>
            <a:endParaRPr lang="zh-CN" altLang="en-US" sz="2100">
              <a:solidFill>
                <a:srgbClr val="C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452" y="-19938"/>
            <a:ext cx="9109096" cy="40490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>
              <a:defRPr/>
            </a:pPr>
            <a:endParaRPr lang="zh-CN" altLang="zh-CN" sz="2000" b="1" kern="100">
              <a:solidFill>
                <a:srgbClr val="FFFF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934600" y="-11143"/>
            <a:ext cx="3274801" cy="391409"/>
            <a:chOff x="3762691" y="-14861"/>
            <a:chExt cx="4365833" cy="522000"/>
          </a:xfrm>
        </p:grpSpPr>
        <p:grpSp>
          <p:nvGrpSpPr>
            <p:cNvPr id="5" name="组合 4"/>
            <p:cNvGrpSpPr/>
            <p:nvPr/>
          </p:nvGrpSpPr>
          <p:grpSpPr>
            <a:xfrm>
              <a:off x="3762691" y="-14723"/>
              <a:ext cx="4365833" cy="521862"/>
              <a:chOff x="3762691" y="-14723"/>
              <a:chExt cx="4365833" cy="521862"/>
            </a:xfrm>
          </p:grpSpPr>
          <p:sp>
            <p:nvSpPr>
              <p:cNvPr id="7" name="矩形 15"/>
              <p:cNvSpPr/>
              <p:nvPr/>
            </p:nvSpPr>
            <p:spPr>
              <a:xfrm>
                <a:off x="6671270" y="-14723"/>
                <a:ext cx="1245460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" name="平行四边形 32"/>
              <p:cNvSpPr/>
              <p:nvPr userDrawn="1"/>
            </p:nvSpPr>
            <p:spPr>
              <a:xfrm>
                <a:off x="7808529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" name="平行四边形 32"/>
              <p:cNvSpPr/>
              <p:nvPr userDrawn="1"/>
            </p:nvSpPr>
            <p:spPr>
              <a:xfrm>
                <a:off x="7915194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" name="矩形 15"/>
              <p:cNvSpPr/>
              <p:nvPr userDrawn="1"/>
            </p:nvSpPr>
            <p:spPr>
              <a:xfrm flipH="1">
                <a:off x="3956926" y="-14723"/>
                <a:ext cx="1130168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" name="平行四边形 32"/>
              <p:cNvSpPr/>
              <p:nvPr userDrawn="1"/>
            </p:nvSpPr>
            <p:spPr>
              <a:xfrm flipH="1">
                <a:off x="3859886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2" name="平行四边形 32"/>
              <p:cNvSpPr/>
              <p:nvPr userDrawn="1"/>
            </p:nvSpPr>
            <p:spPr>
              <a:xfrm flipH="1">
                <a:off x="3762691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6" name="矩形 5"/>
            <p:cNvSpPr/>
            <p:nvPr userDrawn="1"/>
          </p:nvSpPr>
          <p:spPr>
            <a:xfrm>
              <a:off x="4186997" y="-14861"/>
              <a:ext cx="3442771" cy="52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矩形 18"/>
          <p:cNvSpPr/>
          <p:nvPr/>
        </p:nvSpPr>
        <p:spPr>
          <a:xfrm>
            <a:off x="3274844" y="7870"/>
            <a:ext cx="2594312" cy="346169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ctr">
              <a:defRPr/>
            </a:pPr>
            <a:r>
              <a:rPr lang="zh-CN" altLang="en-US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正误判断</a:t>
            </a:r>
            <a:r>
              <a:rPr lang="zh-CN" altLang="en-US" sz="800" b="1" kern="10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 </a:t>
            </a:r>
            <a:r>
              <a:rPr lang="en-US" altLang="zh-CN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· </a:t>
            </a:r>
            <a:r>
              <a:rPr lang="zh-CN" altLang="en-US" kern="100" smtClean="0">
                <a:solidFill>
                  <a:srgbClr val="FFFF00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矫正易混易错</a:t>
            </a:r>
            <a:endParaRPr lang="zh-CN" altLang="zh-CN" kern="100">
              <a:solidFill>
                <a:srgbClr val="FFFF00"/>
              </a:solidFill>
              <a:latin typeface="Times New Roman" panose="02020603050405020304"/>
              <a:ea typeface="微软雅黑" pitchFamily="34" charset="-122"/>
              <a:cs typeface="Times New Roman" panose="02020603050405020304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1466205"/>
            <a:ext cx="9144000" cy="637052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lvl="0"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91943" y="1549110"/>
            <a:ext cx="8560114" cy="484738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b="1" kern="100" spc="-15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kern="100" spc="-15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细菌中有抗药性强的变异个体出现，抗生素只起到选择作用，而不是诱导作用。</a:t>
            </a:r>
            <a:endParaRPr lang="zh-CN" altLang="zh-CN" sz="800" kern="100" spc="-15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91943" y="2204762"/>
            <a:ext cx="8560114" cy="484738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生存斗争仅仅是指同种生物不同个体之间对食物和空间的争夺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901705" y="2254931"/>
            <a:ext cx="407857" cy="392324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en-US" altLang="zh-CN" sz="2100" kern="100">
                <a:solidFill>
                  <a:srgbClr val="C00000"/>
                </a:solidFill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×</a:t>
            </a:r>
            <a:endParaRPr lang="zh-CN" altLang="en-US" sz="2100">
              <a:solidFill>
                <a:srgbClr val="C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0" y="2744600"/>
            <a:ext cx="9144000" cy="637052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lvl="0"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91943" y="2827505"/>
            <a:ext cx="8560114" cy="484738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生存斗争包括生物与环境，生物种内及生物种间的斗争。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91943" y="3489640"/>
            <a:ext cx="8560114" cy="484738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(3)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生物进化的内因是生存斗争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469118" y="3543127"/>
            <a:ext cx="407857" cy="392324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en-US" altLang="zh-CN" sz="2100" kern="100">
                <a:solidFill>
                  <a:srgbClr val="C00000"/>
                </a:solidFill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×</a:t>
            </a:r>
            <a:endParaRPr lang="zh-CN" altLang="en-US" sz="2100">
              <a:solidFill>
                <a:srgbClr val="C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0" y="4007642"/>
            <a:ext cx="9144000" cy="113585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lvl="0"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91943" y="4090547"/>
            <a:ext cx="8560114" cy="484738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进化的内因是遗传和变异。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1" grpId="1"/>
      <p:bldP spid="25" grpId="2"/>
      <p:bldP spid="27" grpId="3"/>
      <p:bldP spid="29" grpId="4"/>
      <p:bldP spid="31" grpId="5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452" y="-19938"/>
            <a:ext cx="9109096" cy="40490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>
              <a:defRPr/>
            </a:pPr>
            <a:endParaRPr lang="zh-CN" altLang="zh-CN" sz="2000" b="1" kern="100">
              <a:solidFill>
                <a:srgbClr val="FFFF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934600" y="-11143"/>
            <a:ext cx="3274801" cy="391409"/>
            <a:chOff x="3762691" y="-14861"/>
            <a:chExt cx="4365833" cy="522000"/>
          </a:xfrm>
        </p:grpSpPr>
        <p:grpSp>
          <p:nvGrpSpPr>
            <p:cNvPr id="5" name="组合 4"/>
            <p:cNvGrpSpPr/>
            <p:nvPr/>
          </p:nvGrpSpPr>
          <p:grpSpPr>
            <a:xfrm>
              <a:off x="3762691" y="-14723"/>
              <a:ext cx="4365833" cy="521862"/>
              <a:chOff x="3762691" y="-14723"/>
              <a:chExt cx="4365833" cy="521862"/>
            </a:xfrm>
          </p:grpSpPr>
          <p:sp>
            <p:nvSpPr>
              <p:cNvPr id="7" name="矩形 15"/>
              <p:cNvSpPr/>
              <p:nvPr/>
            </p:nvSpPr>
            <p:spPr>
              <a:xfrm>
                <a:off x="6671270" y="-14723"/>
                <a:ext cx="1245460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" name="平行四边形 32"/>
              <p:cNvSpPr/>
              <p:nvPr userDrawn="1"/>
            </p:nvSpPr>
            <p:spPr>
              <a:xfrm>
                <a:off x="7808529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" name="平行四边形 32"/>
              <p:cNvSpPr/>
              <p:nvPr userDrawn="1"/>
            </p:nvSpPr>
            <p:spPr>
              <a:xfrm>
                <a:off x="7915194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" name="矩形 15"/>
              <p:cNvSpPr/>
              <p:nvPr userDrawn="1"/>
            </p:nvSpPr>
            <p:spPr>
              <a:xfrm flipH="1">
                <a:off x="3956926" y="-14723"/>
                <a:ext cx="1130168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4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" name="平行四边形 32"/>
              <p:cNvSpPr/>
              <p:nvPr userDrawn="1"/>
            </p:nvSpPr>
            <p:spPr>
              <a:xfrm flipH="1">
                <a:off x="3859886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2" name="平行四边形 32"/>
              <p:cNvSpPr/>
              <p:nvPr userDrawn="1"/>
            </p:nvSpPr>
            <p:spPr>
              <a:xfrm flipH="1">
                <a:off x="3762691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7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6" name="矩形 5"/>
            <p:cNvSpPr/>
            <p:nvPr userDrawn="1"/>
          </p:nvSpPr>
          <p:spPr>
            <a:xfrm>
              <a:off x="4186997" y="-14861"/>
              <a:ext cx="3442771" cy="52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3274844" y="7870"/>
            <a:ext cx="2594312" cy="346169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ctr">
              <a:defRPr/>
            </a:pPr>
            <a:r>
              <a:rPr lang="zh-CN" altLang="en-US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深化探究</a:t>
            </a:r>
            <a:r>
              <a:rPr lang="zh-CN" altLang="en-US" sz="800" b="1" kern="10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 </a:t>
            </a:r>
            <a:r>
              <a:rPr lang="en-US" altLang="zh-CN" b="1" kern="100" smtClean="0">
                <a:solidFill>
                  <a:schemeClr val="bg1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· </a:t>
            </a:r>
            <a:r>
              <a:rPr lang="zh-CN" altLang="en-US" kern="100" smtClean="0">
                <a:solidFill>
                  <a:srgbClr val="FFFF00"/>
                </a:solidFill>
                <a:latin typeface="Times New Roman" panose="02020603050405020304"/>
                <a:ea typeface="微软雅黑" pitchFamily="34" charset="-122"/>
                <a:cs typeface="Times New Roman" panose="02020603050405020304"/>
              </a:rPr>
              <a:t>解决问题疑难</a:t>
            </a:r>
            <a:endParaRPr lang="zh-CN" altLang="zh-CN" kern="100">
              <a:solidFill>
                <a:srgbClr val="FFFF00"/>
              </a:solidFill>
              <a:latin typeface="Times New Roman" panose="02020603050405020304"/>
              <a:ea typeface="微软雅黑" pitchFamily="34" charset="-122"/>
              <a:cs typeface="Times New Roman" panose="02020603050405020304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1943" y="519997"/>
            <a:ext cx="8560114" cy="900236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请结合情境，回答问题：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下图表示达尔文对现代长颈鹿进化形成过程的解释，请据图回答下列问题：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50387" y="1463312"/>
            <a:ext cx="7843226" cy="2014636"/>
            <a:chOff x="366475" y="2569663"/>
            <a:chExt cx="10456273" cy="2686803"/>
          </a:xfrm>
        </p:grpSpPr>
        <p:pic>
          <p:nvPicPr>
            <p:cNvPr id="2050" name="Picture 2" descr="6-4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66475" y="3478585"/>
              <a:ext cx="5440699" cy="1768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" name="Picture 3" descr="6-5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6049938" y="2569663"/>
              <a:ext cx="4772810" cy="2686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矩形 19"/>
          <p:cNvSpPr/>
          <p:nvPr/>
        </p:nvSpPr>
        <p:spPr>
          <a:xfrm>
            <a:off x="291943" y="3573149"/>
            <a:ext cx="8560114" cy="900236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长颈鹿祖先的颈和前肢的长短有差异吗？由此说明什么问题？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提示　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有差异，说明变异是不定向的。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387" y="354967"/>
            <a:ext cx="7843226" cy="2014636"/>
            <a:chOff x="366475" y="2569663"/>
            <a:chExt cx="10456273" cy="2686803"/>
          </a:xfrm>
        </p:grpSpPr>
        <p:pic>
          <p:nvPicPr>
            <p:cNvPr id="4" name="Picture 2" descr="6-4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66475" y="3478585"/>
              <a:ext cx="5440699" cy="1768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3" descr="6-5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6049938" y="2569663"/>
              <a:ext cx="4772810" cy="2686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矩形 6"/>
          <p:cNvSpPr/>
          <p:nvPr/>
        </p:nvSpPr>
        <p:spPr>
          <a:xfrm>
            <a:off x="291943" y="2568700"/>
            <a:ext cx="8560114" cy="1730842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在旱季缺乏青草的时期，颈和前肢长短不同的个体生存机会相等吗？由此说明什么问题？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提示　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生存机会不相等，颈和前肢长些的个体，在生存斗争中容易得到食物，从而</a:t>
            </a:r>
            <a:r>
              <a:rPr lang="zh-CN" altLang="zh-CN" kern="100" spc="-23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得以生存并繁殖，食物在决定长颈鹿变异个体的生存和淘汰过程中，起到了选择作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用。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24504" y="62624"/>
            <a:ext cx="7494993" cy="1855993"/>
            <a:chOff x="1114374" y="95537"/>
            <a:chExt cx="9992023" cy="2475230"/>
          </a:xfrm>
        </p:grpSpPr>
        <p:pic>
          <p:nvPicPr>
            <p:cNvPr id="8" name="Picture 2" descr="6-4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114374" y="962733"/>
              <a:ext cx="4946090" cy="1608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 descr="6-5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6767479" y="95537"/>
              <a:ext cx="4338918" cy="2442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矩形 9"/>
          <p:cNvSpPr/>
          <p:nvPr/>
        </p:nvSpPr>
        <p:spPr>
          <a:xfrm>
            <a:off x="291943" y="1952325"/>
            <a:ext cx="8560114" cy="3171627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(3)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请分别利用拉马克和达尔文的进化观点，解释长颈鹿脖子长的原因。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4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提示　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拉马克观点解释：拉马克认为，长颈鹿在旱季缺乏青草的时期就会用它的长脖子去吃高处的树叶，这样长期</a:t>
            </a:r>
            <a:r>
              <a:rPr lang="en-US" altLang="zh-CN" kern="100">
                <a:solidFill>
                  <a:srgbClr val="C00000"/>
                </a:solidFill>
                <a:latin typeface="宋体" pitchFamily="2" charset="-122"/>
                <a:ea typeface="微软雅黑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使用</a:t>
            </a:r>
            <a:r>
              <a:rPr lang="en-US" altLang="zh-CN" kern="100">
                <a:solidFill>
                  <a:srgbClr val="C00000"/>
                </a:solidFill>
                <a:latin typeface="宋体" pitchFamily="2" charset="-122"/>
                <a:ea typeface="微软雅黑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它的脖子，久而久之就更长了</a:t>
            </a:r>
            <a:r>
              <a:rPr lang="en-US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用进废退</a:t>
            </a:r>
            <a:r>
              <a:rPr lang="en-US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，然后遗传给了下一代</a:t>
            </a:r>
            <a:r>
              <a:rPr lang="en-US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获得性遗传</a:t>
            </a:r>
            <a:r>
              <a:rPr lang="en-US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40000"/>
              </a:lnSpc>
            </a:pP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达尔文观点解释：在缺乏青草的干旱时期，那些颈部和四肢都较长的个体会有较多的机会吃到高处的树叶，能够生存下来，并繁殖后代，而那些颈部和四肢较短的个体则无法得到足够的食物，不容易生存下来，也无法繁殖后代，所以颈部和四肢较短的长颈鹿逐渐被淘汰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0387" y="354967"/>
            <a:ext cx="7843226" cy="2014636"/>
            <a:chOff x="366475" y="2569663"/>
            <a:chExt cx="10456273" cy="2686803"/>
          </a:xfrm>
        </p:grpSpPr>
        <p:pic>
          <p:nvPicPr>
            <p:cNvPr id="4" name="Picture 2" descr="6-4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66475" y="3478585"/>
              <a:ext cx="5440699" cy="1768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3" descr="6-5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6049938" y="2569663"/>
              <a:ext cx="4772810" cy="2686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矩形 6"/>
          <p:cNvSpPr/>
          <p:nvPr/>
        </p:nvSpPr>
        <p:spPr>
          <a:xfrm>
            <a:off x="291943" y="2568700"/>
            <a:ext cx="8560114" cy="1730842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(4)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通过对长颈鹿的进化历程的分析，你能否解释达尔文自然选择学说中遗传变异和自然选择的关系？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提示　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变异是不定向的，自然选择的直接对象就是生物的变异性状，定向筛选出有利变异和不利变异，通过遗传使生物微小的有利变异得以积累加强。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50747" y="4936"/>
            <a:ext cx="753024" cy="435243"/>
            <a:chOff x="6754574" y="768401"/>
            <a:chExt cx="2025165" cy="962178"/>
          </a:xfrm>
        </p:grpSpPr>
        <p:sp>
          <p:nvSpPr>
            <p:cNvPr id="6" name="任意多边形 5"/>
            <p:cNvSpPr/>
            <p:nvPr/>
          </p:nvSpPr>
          <p:spPr>
            <a:xfrm>
              <a:off x="6754574" y="916375"/>
              <a:ext cx="2025165" cy="814204"/>
            </a:xfrm>
            <a:custGeom>
              <a:avLst/>
              <a:gdLst>
                <a:gd name="connsiteX0" fmla="*/ 0 w 1779373"/>
                <a:gd name="connsiteY0" fmla="*/ 568411 h 568411"/>
                <a:gd name="connsiteX1" fmla="*/ 864973 w 1779373"/>
                <a:gd name="connsiteY1" fmla="*/ 0 h 568411"/>
                <a:gd name="connsiteX2" fmla="*/ 1779373 w 1779373"/>
                <a:gd name="connsiteY2" fmla="*/ 543698 h 568411"/>
                <a:gd name="connsiteX0-1" fmla="*/ 0 w 1902269"/>
                <a:gd name="connsiteY0-2" fmla="*/ 711790 h 711790"/>
                <a:gd name="connsiteX1-3" fmla="*/ 987869 w 1902269"/>
                <a:gd name="connsiteY1-4" fmla="*/ 0 h 711790"/>
                <a:gd name="connsiteX2-5" fmla="*/ 1902269 w 1902269"/>
                <a:gd name="connsiteY2-6" fmla="*/ 543698 h 711790"/>
                <a:gd name="connsiteX0-7" fmla="*/ 0 w 2025165"/>
                <a:gd name="connsiteY0-8" fmla="*/ 814204 h 814204"/>
                <a:gd name="connsiteX1-9" fmla="*/ 1110765 w 2025165"/>
                <a:gd name="connsiteY1-10" fmla="*/ 0 h 814204"/>
                <a:gd name="connsiteX2-11" fmla="*/ 2025165 w 2025165"/>
                <a:gd name="connsiteY2-12" fmla="*/ 543698 h 81420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025163" h="814204">
                  <a:moveTo>
                    <a:pt x="0" y="814204"/>
                  </a:moveTo>
                  <a:lnTo>
                    <a:pt x="1110765" y="0"/>
                  </a:lnTo>
                  <a:lnTo>
                    <a:pt x="2025165" y="543698"/>
                  </a:lnTo>
                </a:path>
              </a:pathLst>
            </a:cu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7726341" y="768401"/>
              <a:ext cx="306258" cy="306258"/>
              <a:chOff x="4358418" y="2619972"/>
              <a:chExt cx="409163" cy="409163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4358418" y="2619972"/>
                <a:ext cx="409163" cy="4091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 sz="1200"/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 rot="1267204">
                <a:off x="4415118" y="2671937"/>
                <a:ext cx="301040" cy="301040"/>
                <a:chOff x="3518404" y="1580443"/>
                <a:chExt cx="1276350" cy="1276350"/>
              </a:xfrm>
            </p:grpSpPr>
            <p:sp>
              <p:nvSpPr>
                <p:cNvPr id="12" name="椭圆 11"/>
                <p:cNvSpPr/>
                <p:nvPr/>
              </p:nvSpPr>
              <p:spPr bwMode="auto">
                <a:xfrm>
                  <a:off x="3518404" y="1580443"/>
                  <a:ext cx="1276350" cy="127635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lumMod val="95000"/>
                      </a:schemeClr>
                    </a:gs>
                    <a:gs pos="47000">
                      <a:schemeClr val="bg1">
                        <a:lumMod val="65000"/>
                      </a:schemeClr>
                    </a:gs>
                    <a:gs pos="82000">
                      <a:schemeClr val="tx1">
                        <a:lumMod val="50000"/>
                        <a:lumOff val="5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n w="6350"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sz="1200"/>
                </a:p>
              </p:txBody>
            </p:sp>
            <p:sp>
              <p:nvSpPr>
                <p:cNvPr id="13" name="椭圆 12"/>
                <p:cNvSpPr/>
                <p:nvPr/>
              </p:nvSpPr>
              <p:spPr bwMode="auto">
                <a:xfrm rot="20122632">
                  <a:off x="3974016" y="2569456"/>
                  <a:ext cx="774700" cy="2667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55000"/>
                      </a:schemeClr>
                    </a:gs>
                    <a:gs pos="50000">
                      <a:schemeClr val="bg1">
                        <a:shade val="67500"/>
                        <a:satMod val="115000"/>
                        <a:alpha val="12000"/>
                      </a:schemeClr>
                    </a:gs>
                    <a:gs pos="100000">
                      <a:schemeClr val="bg1">
                        <a:shade val="100000"/>
                        <a:satMod val="115000"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sz="1200"/>
                </a:p>
              </p:txBody>
            </p:sp>
            <p:sp>
              <p:nvSpPr>
                <p:cNvPr id="14" name="椭圆 13"/>
                <p:cNvSpPr/>
                <p:nvPr/>
              </p:nvSpPr>
              <p:spPr bwMode="auto">
                <a:xfrm rot="912585">
                  <a:off x="3748954" y="1623405"/>
                  <a:ext cx="720309" cy="42319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0"/>
                      </a:schemeClr>
                    </a:gs>
                    <a:gs pos="16000">
                      <a:schemeClr val="bg1">
                        <a:alpha val="51000"/>
                      </a:schemeClr>
                    </a:gs>
                    <a:gs pos="30000">
                      <a:schemeClr val="bg1">
                        <a:alpha val="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sz="1200"/>
                </a:p>
              </p:txBody>
            </p:sp>
          </p:grpSp>
        </p:grpSp>
      </p:grpSp>
      <p:sp>
        <p:nvSpPr>
          <p:cNvPr id="15" name="五边形 14"/>
          <p:cNvSpPr/>
          <p:nvPr/>
        </p:nvSpPr>
        <p:spPr>
          <a:xfrm rot="21119713">
            <a:off x="-18250" y="367107"/>
            <a:ext cx="1438774" cy="377954"/>
          </a:xfrm>
          <a:prstGeom prst="homePlate">
            <a:avLst/>
          </a:prstGeom>
          <a:solidFill>
            <a:srgbClr val="00B050"/>
          </a:solidFill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68571" tIns="34285" rIns="68571" bIns="34285" anchor="ctr"/>
          <a:lstStyle/>
          <a:p>
            <a:pPr algn="ctr"/>
            <a:endParaRPr lang="zh-CN" altLang="en-US" sz="1200"/>
          </a:p>
        </p:txBody>
      </p:sp>
      <p:sp>
        <p:nvSpPr>
          <p:cNvPr id="16" name="TextBox 28"/>
          <p:cNvSpPr txBox="1"/>
          <p:nvPr/>
        </p:nvSpPr>
        <p:spPr>
          <a:xfrm rot="21127478">
            <a:off x="154919" y="424543"/>
            <a:ext cx="1040537" cy="284683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algn="ctr"/>
            <a:r>
              <a:rPr lang="zh-CN" altLang="zh-CN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归纳总结</a:t>
            </a:r>
            <a:endParaRPr lang="zh-CN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91943" y="1106519"/>
            <a:ext cx="8560114" cy="2977049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1.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自然选择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定向选择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的对象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直接对象是生物的性状。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间接对象是相关的基因型。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(3)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根本对象是与性状相对应的基因。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2.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自然选择的因素：外界环境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环境不是诱变因素而是选择因素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，包括无机环境和生物环境。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3.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自然选择的手段：生存斗争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包括生物与环境、生物与生物之间的斗争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1943" y="820006"/>
            <a:ext cx="8560114" cy="2561647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4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进化的内因：遗传和变异。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生物的变异是不定向的，其中变异可分为有利变异和不利变异。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遗传的作用：使生物微小的有利变异得以积累加强，从而形成适应特定环境的生物新类型。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5.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选择的结果：适者生存，不适者被淘汰。一般外界环境条件变化越剧烈，选择越频繁，生物进化速度就越快。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17"/>
          <p:cNvCxnSpPr/>
          <p:nvPr/>
        </p:nvCxnSpPr>
        <p:spPr>
          <a:xfrm flipH="1">
            <a:off x="1306143" y="930"/>
            <a:ext cx="2963489" cy="5140450"/>
          </a:xfrm>
          <a:prstGeom prst="line">
            <a:avLst/>
          </a:prstGeom>
          <a:ln w="12700">
            <a:solidFill>
              <a:srgbClr val="7BC1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3006189" y="1006505"/>
            <a:ext cx="746820" cy="1051374"/>
          </a:xfrm>
          <a:prstGeom prst="parallelogram">
            <a:avLst>
              <a:gd name="adj" fmla="val 81010"/>
            </a:avLst>
          </a:prstGeom>
          <a:solidFill>
            <a:srgbClr val="7BC1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46" tIns="34273" rIns="68546" bIns="34273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rgbClr val="7BC14A"/>
              </a:solidFill>
            </a:endParaRPr>
          </a:p>
        </p:txBody>
      </p:sp>
      <p:sp>
        <p:nvSpPr>
          <p:cNvPr id="12" name="任意多边形: 形状 16"/>
          <p:cNvSpPr/>
          <p:nvPr/>
        </p:nvSpPr>
        <p:spPr>
          <a:xfrm>
            <a:off x="304848" y="2139858"/>
            <a:ext cx="8838690" cy="1565607"/>
          </a:xfrm>
          <a:custGeom>
            <a:avLst/>
            <a:gdLst>
              <a:gd name="connsiteX0" fmla="*/ 1402300 w 11787648"/>
              <a:gd name="connsiteY0" fmla="*/ 0 h 2443656"/>
              <a:gd name="connsiteX1" fmla="*/ 11787648 w 11787648"/>
              <a:gd name="connsiteY1" fmla="*/ 0 h 2443656"/>
              <a:gd name="connsiteX2" fmla="*/ 11787648 w 11787648"/>
              <a:gd name="connsiteY2" fmla="*/ 2443656 h 2443656"/>
              <a:gd name="connsiteX3" fmla="*/ 0 w 11787648"/>
              <a:gd name="connsiteY3" fmla="*/ 2443656 h 2443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7648" h="2443656">
                <a:moveTo>
                  <a:pt x="1402300" y="0"/>
                </a:moveTo>
                <a:lnTo>
                  <a:pt x="11787648" y="0"/>
                </a:lnTo>
                <a:lnTo>
                  <a:pt x="11787648" y="2443656"/>
                </a:lnTo>
                <a:lnTo>
                  <a:pt x="0" y="2443656"/>
                </a:lnTo>
                <a:close/>
              </a:path>
            </a:pathLst>
          </a:custGeom>
          <a:solidFill>
            <a:srgbClr val="7BC1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71" tIns="34285" rIns="68571" bIns="34285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245483" y="2409791"/>
            <a:ext cx="1376681" cy="1025744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559216" y="2601669"/>
            <a:ext cx="749214" cy="700182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algn="ctr"/>
            <a:r>
              <a:rPr lang="en-US" altLang="zh-CN" sz="4100">
                <a:solidFill>
                  <a:srgbClr val="7BC14A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03</a:t>
            </a:r>
          </a:p>
        </p:txBody>
      </p:sp>
      <p:sp>
        <p:nvSpPr>
          <p:cNvPr id="15" name="文本框 14"/>
          <p:cNvSpPr txBox="1"/>
          <p:nvPr/>
        </p:nvSpPr>
        <p:spPr>
          <a:xfrm flipH="1">
            <a:off x="4014946" y="2624739"/>
            <a:ext cx="3073670" cy="646085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lvl="0" algn="r"/>
            <a:r>
              <a:rPr lang="zh-CN" altLang="en-US" sz="2400">
                <a:solidFill>
                  <a:prstClr val="white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随堂演练    知识落实</a:t>
            </a:r>
            <a:endParaRPr lang="en-US" altLang="zh-CN" sz="2400">
              <a:solidFill>
                <a:prstClr val="white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 algn="r"/>
            <a:r>
              <a:rPr lang="en-US" altLang="zh-CN" sz="1200">
                <a:solidFill>
                  <a:schemeClr val="accent3">
                    <a:lumMod val="60000"/>
                    <a:lumOff val="40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SUI TANG YAN LIAN ZHI SHI LUO SHI</a:t>
            </a:r>
            <a:endParaRPr lang="zh-CN" altLang="en-US" sz="1200">
              <a:solidFill>
                <a:schemeClr val="accent3">
                  <a:lumMod val="60000"/>
                  <a:lumOff val="40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="http://schemas.microsoft.com/office/powerpoint/2012/main"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291943" y="261457"/>
            <a:ext cx="8560114" cy="2146731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1.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(2019·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烟台模拟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下列不属于拉马克进化学说的是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A.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鲸没有牙齿，是因为它们吞食浮游生物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B.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长颈鹿的颈很长是采食高处树叶反复伸颈的结果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C.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羚羊听觉灵敏、奔跑快是长期自然选择的结果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D.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蛇身体细长无足，是经常出入鼠穴捕食的结果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9128" y="1444266"/>
            <a:ext cx="540070" cy="592460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r>
              <a:rPr lang="zh-CN" altLang="en-US" sz="3400" b="1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</a:p>
        </p:txBody>
      </p:sp>
      <p:sp>
        <p:nvSpPr>
          <p:cNvPr id="22" name="矩形 21"/>
          <p:cNvSpPr/>
          <p:nvPr/>
        </p:nvSpPr>
        <p:spPr>
          <a:xfrm>
            <a:off x="291943" y="2733731"/>
            <a:ext cx="8560114" cy="900236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解析　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B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D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选项都是拉马克进化学说的观点</a:t>
            </a:r>
            <a:r>
              <a:rPr lang="zh-CN" altLang="zh-CN" kern="100" smtClean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；</a:t>
            </a:r>
            <a:endParaRPr lang="en-US" altLang="zh-CN" kern="100" smtClean="0"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 smtClean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C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选项是达尔文自然选择学说的观点。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3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69487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solidFill>
                  <a:srgbClr val="0000FF"/>
                </a:solidFill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4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908759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5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12264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6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33653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7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550418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8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76430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91943" y="250090"/>
            <a:ext cx="8560114" cy="2146731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2.(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2019·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河北衡水冀州中学高二期中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下列关于拉马克进化学说的叙述，不正确的是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A.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拉马克认为，地球上的所有生物是由更古老的生物进化来的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B.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生物适应的形成是由于用进废退和获得性遗传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C.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器官废而不用，就会造成形态上的退化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D.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用进废退获得的性状不可以遗传给后代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12" name="TextBox 20"/>
          <p:cNvSpPr txBox="1"/>
          <p:nvPr/>
        </p:nvSpPr>
        <p:spPr>
          <a:xfrm>
            <a:off x="159602" y="1831803"/>
            <a:ext cx="540070" cy="592460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r>
              <a:rPr lang="zh-CN" altLang="en-US" sz="3400" b="1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</a:p>
        </p:txBody>
      </p:sp>
      <p:sp>
        <p:nvSpPr>
          <p:cNvPr id="13" name="矩形 12"/>
          <p:cNvSpPr/>
          <p:nvPr/>
        </p:nvSpPr>
        <p:spPr>
          <a:xfrm>
            <a:off x="291943" y="2679737"/>
            <a:ext cx="8560114" cy="900236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拉马克提出了</a:t>
            </a:r>
            <a:r>
              <a:rPr lang="en-US" altLang="zh-CN" kern="100">
                <a:latin typeface="宋体" pitchFamily="2" charset="-122"/>
                <a:ea typeface="楷体_GB2312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用进废退</a:t>
            </a:r>
            <a:r>
              <a:rPr lang="en-US" altLang="zh-CN" kern="100">
                <a:latin typeface="宋体" pitchFamily="2" charset="-122"/>
                <a:ea typeface="楷体_GB2312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kern="100">
                <a:latin typeface="宋体" pitchFamily="2" charset="-122"/>
                <a:ea typeface="楷体_GB2312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获得性遗传</a:t>
            </a:r>
            <a:r>
              <a:rPr lang="en-US" altLang="zh-CN" kern="100">
                <a:latin typeface="宋体" pitchFamily="2" charset="-122"/>
                <a:ea typeface="楷体_GB2312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的理论，他认为用进废退获得的性状是可以遗传给后代的。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14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69487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5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908759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solidFill>
                  <a:srgbClr val="0000FF"/>
                </a:solidFill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6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12264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7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33653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9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550418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0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76430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91943" y="3867594"/>
            <a:ext cx="8560114" cy="900236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自然选择是定向的，是通过生存斗争来实现的。在自然选择的作用下，长颈鹿发展的方向是适应环境，而不是符合人类需要。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1943" y="106332"/>
            <a:ext cx="8560114" cy="484738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3.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如图以长颈鹿的进化为例说明达尔文的自然选择学说。以下说法不正确的是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14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69487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5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908759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6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12264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solidFill>
                  <a:srgbClr val="0000FF"/>
                </a:solidFill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9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33653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0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550418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1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76430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pic>
        <p:nvPicPr>
          <p:cNvPr id="4098" name="Picture 2" descr="6-7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387468" y="629320"/>
            <a:ext cx="4369064" cy="1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矩形 16"/>
          <p:cNvSpPr/>
          <p:nvPr/>
        </p:nvSpPr>
        <p:spPr>
          <a:xfrm>
            <a:off x="291943" y="2031815"/>
            <a:ext cx="8560114" cy="1731233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A.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长颈鹿个体之间存在许多性状差异，如颈和前肢的长短不同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B.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生物产生后代的数量往往超过生活环境所能承受的数量，从而引起生存斗争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C.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颈和前肢长些的个体，在生存斗争中容易得到食物，从而得以生存并繁殖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D.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自然选择是定向的，使长颈鹿个体朝着符合人类需要的方向发展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12" name="TextBox 20"/>
          <p:cNvSpPr txBox="1"/>
          <p:nvPr/>
        </p:nvSpPr>
        <p:spPr>
          <a:xfrm>
            <a:off x="159602" y="3210209"/>
            <a:ext cx="540070" cy="592460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r>
              <a:rPr lang="zh-CN" altLang="en-US" sz="3400" b="1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91943" y="385990"/>
            <a:ext cx="8560114" cy="2562230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4.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当某种新药问世时，可有效治疗病毒性感冒。几年后疗效逐渐降低，因为感冒病毒具有了抗药性。根据达尔文的观点，其根本原因可能是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A.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病毒接触药物后，慢慢地产生了抗药性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B.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病毒为了适应环境，产生了抗药性变异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C.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抗药性个体的出现是选择的结果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D.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后来的药量用得过多，产生了抗药性变异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12" name="TextBox 20"/>
          <p:cNvSpPr txBox="1"/>
          <p:nvPr/>
        </p:nvSpPr>
        <p:spPr>
          <a:xfrm>
            <a:off x="169128" y="1951801"/>
            <a:ext cx="540070" cy="592460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r>
              <a:rPr lang="zh-CN" altLang="en-US" sz="3400" b="1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</a:p>
        </p:txBody>
      </p:sp>
      <p:sp>
        <p:nvSpPr>
          <p:cNvPr id="13" name="矩形 12"/>
          <p:cNvSpPr/>
          <p:nvPr/>
        </p:nvSpPr>
        <p:spPr>
          <a:xfrm>
            <a:off x="291943" y="3272903"/>
            <a:ext cx="8560114" cy="900236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病毒抗药性的出现是由于感冒药的</a:t>
            </a:r>
            <a:r>
              <a:rPr lang="en-US" altLang="zh-CN" kern="100">
                <a:latin typeface="宋体" pitchFamily="2" charset="-122"/>
                <a:ea typeface="楷体_GB2312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选择</a:t>
            </a:r>
            <a:r>
              <a:rPr lang="en-US" altLang="zh-CN" kern="100">
                <a:latin typeface="宋体" pitchFamily="2" charset="-122"/>
                <a:ea typeface="楷体_GB2312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作用，淘汰了不抗药的个体，而抗药个体得以存活。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14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69487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5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908759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6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12264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7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33653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solidFill>
                  <a:srgbClr val="0000FF"/>
                </a:solidFill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8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550418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19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76430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91943" y="2749633"/>
            <a:ext cx="8560114" cy="2146731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通过选择导致具有抗药性的菜青虫生存下来，不具有抗药性的个体被淘汰，导致菜青虫抗药性不断积累，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A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正确</a:t>
            </a:r>
            <a:r>
              <a:rPr lang="zh-CN" altLang="zh-CN" kern="100" smtClean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；</a:t>
            </a:r>
            <a:endParaRPr lang="en-US" altLang="zh-CN" kern="100" smtClean="0"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kern="100" smtClean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菜青虫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的抗药性变异发生在农药的选择作用之前，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B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错误</a:t>
            </a:r>
            <a:r>
              <a:rPr lang="zh-CN" altLang="zh-CN" kern="100" smtClean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；</a:t>
            </a:r>
            <a:endParaRPr lang="en-US" altLang="zh-CN" kern="100" smtClean="0"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kern="100" smtClean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连续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多年对菜青虫使用农药是造成菜青虫抗药性不断增强的动力，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C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错误</a:t>
            </a:r>
            <a:r>
              <a:rPr lang="zh-CN" altLang="zh-CN" kern="100" smtClean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；</a:t>
            </a:r>
            <a:endParaRPr lang="en-US" altLang="zh-CN" kern="100" smtClean="0"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kern="100" smtClean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菜青虫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抗药性的增强是农药选择的结果，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D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错误。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1943" y="116022"/>
            <a:ext cx="8560114" cy="2562230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5.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(2019·</a:t>
            </a:r>
            <a:r>
              <a:rPr lang="zh-CN" altLang="zh-CN" kern="10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浙江台州联谊五校期中</a:t>
            </a:r>
            <a:r>
              <a:rPr lang="en-US" altLang="zh-CN" kern="10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经调查发现，某地区菜青虫种群的抗药性不断增强，其原因是连续多年对菜青虫使用农药。下列叙述正确的是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A.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通过选择导致菜青虫抗药性不断积累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B.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使用农药导致菜青虫产生抗药性突变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C.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环境是菜青虫抗药性不断增强的动力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D.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菜青虫抗药性的增强是人工选择的结果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12" name="TextBox 20"/>
          <p:cNvSpPr txBox="1"/>
          <p:nvPr/>
        </p:nvSpPr>
        <p:spPr>
          <a:xfrm>
            <a:off x="169128" y="890977"/>
            <a:ext cx="540070" cy="592460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r>
              <a:rPr lang="zh-CN" altLang="en-US" sz="3400" b="1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</a:p>
        </p:txBody>
      </p:sp>
      <p:sp>
        <p:nvSpPr>
          <p:cNvPr id="14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69487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5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908759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6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12264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7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33653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8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550418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solidFill>
                  <a:srgbClr val="0000FF"/>
                </a:solidFill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19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76430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291943" y="564516"/>
            <a:ext cx="8560114" cy="2977049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6.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用达尔文的自然选择学说分析斑马的进化过程。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斑马群中存在着不同体色的个体，说明生物具有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______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的特性，这种特性一般是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________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的，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___________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是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生物进化的内在因素。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随着环境的不断改变，体色为黑白相间、跑得快的斑马因与环境相适应、不易被敌害发现而在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_______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中得以生存、繁衍。这样，环境对斑马起了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作用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，而这种作用是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的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，它决定着生物进化的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。</a:t>
            </a:r>
            <a:endParaRPr lang="en-US" altLang="zh-CN" kern="100" smtClean="0"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(</a:t>
            </a:r>
            <a:r>
              <a:rPr lang="en-US" altLang="zh-CN" kern="10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3)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上述过程表明，自然选择的动力是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_________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kern="10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自然选择的结果是</a:t>
            </a:r>
            <a:r>
              <a:rPr lang="en-US" altLang="zh-CN" kern="100" smtClean="0">
                <a:latin typeface="Times New Roman" panose="02020603050405020304" pitchFamily="18" charset="0"/>
                <a:ea typeface="微软雅黑" pitchFamily="34" charset="-122"/>
                <a:cs typeface="Courier New" panose="02070309020205020404" pitchFamily="49" charset="0"/>
              </a:rPr>
              <a:t>_________</a:t>
            </a:r>
            <a:r>
              <a:rPr lang="zh-CN" altLang="zh-CN" kern="100" smtClean="0"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。</a:t>
            </a:r>
            <a:endParaRPr lang="zh-CN" altLang="zh-CN" sz="800" kern="100">
              <a:latin typeface="宋体" pitchFamily="2" charset="-122"/>
              <a:ea typeface="宋体" pitchFamily="2" charset="-122"/>
              <a:cs typeface="Courier New" panose="02070309020205020404" pitchFamily="49" charset="0"/>
            </a:endParaRPr>
          </a:p>
        </p:txBody>
      </p:sp>
      <p:sp>
        <p:nvSpPr>
          <p:cNvPr id="25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69487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6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908759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12264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8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336532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31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550418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32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764305" y="4810909"/>
            <a:ext cx="183667" cy="24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6763" tIns="38381" rIns="76763" bIns="38381" anchor="ctr"/>
          <a:lstStyle/>
          <a:p>
            <a:pPr algn="ctr" defTabSz="576263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>
                <a:solidFill>
                  <a:srgbClr val="0000FF"/>
                </a:solidFill>
                <a:latin typeface="Broadway" panose="04040905080B02020502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2" name="矩形 1"/>
          <p:cNvSpPr/>
          <p:nvPr/>
        </p:nvSpPr>
        <p:spPr>
          <a:xfrm>
            <a:off x="5577859" y="1045648"/>
            <a:ext cx="60024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变异</a:t>
            </a: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66128" y="1448246"/>
            <a:ext cx="831105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不定向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708287" y="1448246"/>
            <a:ext cx="1292830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遗传和变异</a:t>
            </a: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835629" y="2280311"/>
            <a:ext cx="1061967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生存斗争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265507" y="2280311"/>
            <a:ext cx="60024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选择</a:t>
            </a: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486584" y="2707282"/>
            <a:ext cx="60024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定向</a:t>
            </a:r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572000" y="2707282"/>
            <a:ext cx="600242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方向</a:t>
            </a: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057307" y="3104543"/>
            <a:ext cx="1061967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生存斗争</a:t>
            </a:r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128906" y="3104543"/>
            <a:ext cx="1061967" cy="3461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r>
              <a:rPr lang="zh-CN" altLang="zh-CN" kern="100">
                <a:solidFill>
                  <a:srgbClr val="C00000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适者生存</a:t>
            </a:r>
            <a:endParaRPr lang="zh-CN" altLang="en-US"/>
          </a:p>
        </p:txBody>
      </p:sp>
      <p:pic>
        <p:nvPicPr>
          <p:cNvPr id="21" name="返回" descr="C:\Users\Administrator\Desktop\新建文件夹\返回.tif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497406" y="4843532"/>
            <a:ext cx="646594" cy="29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7000" y="635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7000" y="5003800"/>
            <a:ext cx="8890000" cy="10772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自然选择与适应的形成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生物的进化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（完美版）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优秀课件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课件下载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免费课件</a:t>
            </a:r>
            <a:r>
              <a:rPr lang="en-US" altLang="zh-CN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ppt</a:t>
            </a:r>
            <a:r>
              <a:rPr lang="zh-CN" altLang="en-US" sz="100" smtClean="0">
                <a:solidFill>
                  <a:srgbClr val="E7E7E7"/>
                </a:solidFill>
                <a:latin typeface="楷体" panose="02010609060101010101" pitchFamily="49" charset="-122"/>
                <a:cs typeface="Times New Roman" panose="02020603050405020304" pitchFamily="18" charset="0"/>
              </a:rPr>
              <a:t>精品课件</a:t>
            </a:r>
            <a:endParaRPr lang="zh-CN" altLang="en-US" sz="100" dirty="0" smtClean="0">
              <a:solidFill>
                <a:srgbClr val="E7E7E7"/>
              </a:solidFill>
              <a:latin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2" nodeType="with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4" nodeType="with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5" nodeType="with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6" nodeType="with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7" nodeType="click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8" nodeType="with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4" grpId="2"/>
      <p:bldP spid="5" grpId="3"/>
      <p:bldP spid="6" grpId="4"/>
      <p:bldP spid="7" grpId="5"/>
      <p:bldP spid="17" grpId="6"/>
      <p:bldP spid="8" grpId="7"/>
      <p:bldP spid="19" grpId="8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16.11.28"/>
  <p:tag name="AS_TITLE" val="Aspose.Slides for .NET 4.0"/>
  <p:tag name="AS_VERSION" val="16.11.0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第一PPT模板网-WWW.1PPT.COM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Arial"/>
        <a:cs typeface="Arial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3810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smtClean="0"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3695</Words>
  <Application>Microsoft Office PowerPoint</Application>
  <PresentationFormat>全屏显示(16:9)</PresentationFormat>
  <Paragraphs>330</Paragraphs>
  <Slides>26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Broadway</vt:lpstr>
      <vt:lpstr>黑体</vt:lpstr>
      <vt:lpstr>华文细黑</vt:lpstr>
      <vt:lpstr>经典繁仿黑</vt:lpstr>
      <vt:lpstr>楷体</vt:lpstr>
      <vt:lpstr>楷体_GB2312</vt:lpstr>
      <vt:lpstr>思源黑体 CN Normal</vt:lpstr>
      <vt:lpstr>宋体</vt:lpstr>
      <vt:lpstr>微软雅黑</vt:lpstr>
      <vt:lpstr>Arial</vt:lpstr>
      <vt:lpstr>Calibri</vt:lpstr>
      <vt:lpstr>Courier New</vt:lpstr>
      <vt:lpstr>Times New Roman</vt:lpstr>
      <vt:lpstr>第一PPT模板网-WWW.1PPT.COM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AutoBVT</cp:lastModifiedBy>
  <cp:revision>6566</cp:revision>
  <dcterms:created xsi:type="dcterms:W3CDTF">2014-11-27T01:03:00Z</dcterms:created>
  <dcterms:modified xsi:type="dcterms:W3CDTF">2020-04-30T08:56:31Z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2052-11.3.0.8775</vt:lpwstr>
  </property>
</Properties>
</file>