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94" r:id="rId4"/>
    <p:sldId id="330" r:id="rId5"/>
    <p:sldId id="331" r:id="rId6"/>
    <p:sldId id="333" r:id="rId7"/>
    <p:sldId id="332" r:id="rId8"/>
    <p:sldId id="334" r:id="rId9"/>
    <p:sldId id="337" r:id="rId10"/>
    <p:sldId id="335" r:id="rId11"/>
    <p:sldId id="336" r:id="rId12"/>
    <p:sldId id="338" r:id="rId13"/>
    <p:sldId id="340" r:id="rId14"/>
    <p:sldId id="339" r:id="rId15"/>
    <p:sldId id="341" r:id="rId16"/>
    <p:sldId id="357" r:id="rId17"/>
    <p:sldId id="343" r:id="rId18"/>
    <p:sldId id="310" r:id="rId19"/>
    <p:sldId id="311" r:id="rId20"/>
    <p:sldId id="312" r:id="rId21"/>
    <p:sldId id="313" r:id="rId22"/>
    <p:sldId id="314" r:id="rId23"/>
    <p:sldId id="315" r:id="rId24"/>
    <p:sldId id="258" r:id="rId25"/>
    <p:sldId id="259" r:id="rId26"/>
    <p:sldId id="260" r:id="rId27"/>
    <p:sldId id="261" r:id="rId28"/>
    <p:sldId id="262" r:id="rId2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2920"/>
  </p:normalViewPr>
  <p:slideViewPr>
    <p:cSldViewPr showGuides="1"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8.wmf"/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3.wmf"/><Relationship Id="rId3" Type="http://schemas.openxmlformats.org/officeDocument/2006/relationships/image" Target="../media/image12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17.wmf"/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3584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3584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5844" name="日期占位符 3584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5845" name="页脚占位符 3584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5846" name="灯片编号占位符 3584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image" Target="../media/image8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7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5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wmf"/><Relationship Id="rId8" Type="http://schemas.openxmlformats.org/officeDocument/2006/relationships/oleObject" Target="../embeddings/oleObject8.bin"/><Relationship Id="rId7" Type="http://schemas.openxmlformats.org/officeDocument/2006/relationships/image" Target="../media/image12.wmf"/><Relationship Id="rId6" Type="http://schemas.openxmlformats.org/officeDocument/2006/relationships/oleObject" Target="../embeddings/oleObject7.bin"/><Relationship Id="rId5" Type="http://schemas.openxmlformats.org/officeDocument/2006/relationships/image" Target="../media/image11.emf"/><Relationship Id="rId4" Type="http://schemas.openxmlformats.org/officeDocument/2006/relationships/image" Target="../media/image10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9.wmf"/><Relationship Id="rId11" Type="http://schemas.openxmlformats.org/officeDocument/2006/relationships/vmlDrawing" Target="../drawings/vmlDrawing2.vml"/><Relationship Id="rId10" Type="http://schemas.openxmlformats.org/officeDocument/2006/relationships/slideLayout" Target="../slideLayouts/slideLayout18.xml"/><Relationship Id="rId1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.xml"/><Relationship Id="rId8" Type="http://schemas.openxmlformats.org/officeDocument/2006/relationships/image" Target="../media/image17.wmf"/><Relationship Id="rId7" Type="http://schemas.openxmlformats.org/officeDocument/2006/relationships/oleObject" Target="../embeddings/oleObject12.bin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5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4.wmf"/><Relationship Id="rId10" Type="http://schemas.openxmlformats.org/officeDocument/2006/relationships/vmlDrawing" Target="../drawings/vmlDrawing3.vml"/><Relationship Id="rId1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4.vml"/><Relationship Id="rId6" Type="http://schemas.openxmlformats.org/officeDocument/2006/relationships/slideLayout" Target="../slideLayouts/slideLayout18.x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4.bin"/><Relationship Id="rId3" Type="http://schemas.openxmlformats.org/officeDocument/2006/relationships/image" Target="../media/image19.wmf"/><Relationship Id="rId2" Type="http://schemas.openxmlformats.org/officeDocument/2006/relationships/oleObject" Target="../embeddings/oleObject13.bin"/><Relationship Id="rId1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266825" y="2829560"/>
            <a:ext cx="661035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zh-CN" sz="7200" b="1">
                <a:ln w="50800" cmpd="dbl">
                  <a:gradFill>
                    <a:gsLst>
                      <a:gs pos="0">
                        <a:srgbClr val="BDD7EE"/>
                      </a:gs>
                      <a:gs pos="14000">
                        <a:srgbClr val="3F7099"/>
                      </a:gs>
                      <a:gs pos="43000">
                        <a:srgbClr val="A0C5E6"/>
                      </a:gs>
                      <a:gs pos="81000">
                        <a:srgbClr val="3E3B37">
                          <a:alpha val="56000"/>
                        </a:srgbClr>
                      </a:gs>
                      <a:gs pos="27000">
                        <a:srgbClr val="7C9EBE"/>
                      </a:gs>
                      <a:gs pos="68000">
                        <a:srgbClr val="2E75B6"/>
                      </a:gs>
                      <a:gs pos="55000">
                        <a:srgbClr val="354254">
                          <a:alpha val="60000"/>
                        </a:srgbClr>
                      </a:gs>
                    </a:gsLst>
                    <a:lin ang="5400000"/>
                  </a:gradFill>
                  <a:prstDash val="solid"/>
                </a:ln>
                <a:gradFill>
                  <a:gsLst>
                    <a:gs pos="45000">
                      <a:srgbClr val="44546A">
                        <a:lumMod val="75000"/>
                      </a:srgbClr>
                    </a:gs>
                    <a:gs pos="83000">
                      <a:srgbClr val="44546A">
                        <a:lumMod val="50000"/>
                      </a:srgbClr>
                    </a:gs>
                    <a:gs pos="67000">
                      <a:srgbClr val="5B9BD5">
                        <a:lumMod val="40000"/>
                        <a:lumOff val="60000"/>
                      </a:srgbClr>
                    </a:gs>
                    <a:gs pos="64000">
                      <a:srgbClr val="F7F7F7"/>
                    </a:gs>
                    <a:gs pos="58000">
                      <a:srgbClr val="5B9BD5">
                        <a:lumMod val="60000"/>
                        <a:lumOff val="40000"/>
                      </a:srgbClr>
                    </a:gs>
                    <a:gs pos="33000">
                      <a:srgbClr val="256195"/>
                    </a:gs>
                    <a:gs pos="21000">
                      <a:srgbClr val="44546A">
                        <a:lumMod val="50000"/>
                      </a:srgbClr>
                    </a:gs>
                    <a:gs pos="9000">
                      <a:srgbClr val="5B9BD5">
                        <a:lumMod val="50000"/>
                      </a:srgbClr>
                    </a:gs>
                    <a:gs pos="74000">
                      <a:srgbClr val="5B9BD5">
                        <a:lumMod val="50000"/>
                      </a:srgbClr>
                    </a:gs>
                  </a:gsLst>
                  <a:lin ang="16200000"/>
                </a:gradFill>
                <a:effectLst>
                  <a:glow rad="76200">
                    <a:srgbClr val="9BD1FF">
                      <a:alpha val="33000"/>
                    </a:srgbClr>
                  </a:glow>
                </a:effectLst>
              </a:rPr>
              <a:t>期末总复习专题</a:t>
            </a:r>
            <a:endParaRPr lang="zh-CN" altLang="zh-CN" sz="7200" b="1">
              <a:ln w="50800" cmpd="dbl">
                <a:gradFill>
                  <a:gsLst>
                    <a:gs pos="0">
                      <a:srgbClr val="BDD7EE"/>
                    </a:gs>
                    <a:gs pos="14000">
                      <a:srgbClr val="3F7099"/>
                    </a:gs>
                    <a:gs pos="43000">
                      <a:srgbClr val="A0C5E6"/>
                    </a:gs>
                    <a:gs pos="81000">
                      <a:srgbClr val="3E3B37">
                        <a:alpha val="56000"/>
                      </a:srgbClr>
                    </a:gs>
                    <a:gs pos="27000">
                      <a:srgbClr val="7C9EBE"/>
                    </a:gs>
                    <a:gs pos="68000">
                      <a:srgbClr val="2E75B6"/>
                    </a:gs>
                    <a:gs pos="55000">
                      <a:srgbClr val="354254">
                        <a:alpha val="60000"/>
                      </a:srgbClr>
                    </a:gs>
                  </a:gsLst>
                  <a:lin ang="5400000"/>
                </a:gradFill>
                <a:prstDash val="solid"/>
              </a:ln>
              <a:gradFill>
                <a:gsLst>
                  <a:gs pos="45000">
                    <a:srgbClr val="44546A">
                      <a:lumMod val="75000"/>
                    </a:srgbClr>
                  </a:gs>
                  <a:gs pos="83000">
                    <a:srgbClr val="44546A">
                      <a:lumMod val="50000"/>
                    </a:srgbClr>
                  </a:gs>
                  <a:gs pos="67000">
                    <a:srgbClr val="5B9BD5">
                      <a:lumMod val="40000"/>
                      <a:lumOff val="60000"/>
                    </a:srgbClr>
                  </a:gs>
                  <a:gs pos="64000">
                    <a:srgbClr val="F7F7F7"/>
                  </a:gs>
                  <a:gs pos="58000">
                    <a:srgbClr val="5B9BD5">
                      <a:lumMod val="60000"/>
                      <a:lumOff val="40000"/>
                    </a:srgbClr>
                  </a:gs>
                  <a:gs pos="33000">
                    <a:srgbClr val="256195"/>
                  </a:gs>
                  <a:gs pos="21000">
                    <a:srgbClr val="44546A">
                      <a:lumMod val="50000"/>
                    </a:srgbClr>
                  </a:gs>
                  <a:gs pos="9000">
                    <a:srgbClr val="5B9BD5">
                      <a:lumMod val="50000"/>
                    </a:srgbClr>
                  </a:gs>
                  <a:gs pos="74000">
                    <a:srgbClr val="5B9BD5">
                      <a:lumMod val="50000"/>
                    </a:srgbClr>
                  </a:gs>
                </a:gsLst>
                <a:lin ang="16200000"/>
              </a:gradFill>
              <a:effectLst>
                <a:glow rad="76200">
                  <a:srgbClr val="9BD1FF">
                    <a:alpha val="33000"/>
                  </a:srgbClr>
                </a:glo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36575" y="986790"/>
            <a:ext cx="26523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一</a:t>
            </a:r>
            <a:r>
              <a:rPr lang="en-US" altLang="zh-CN" sz="3200"/>
              <a:t>.</a:t>
            </a:r>
            <a:r>
              <a:rPr lang="zh-CN" altLang="en-US" sz="3200"/>
              <a:t>平行线</a:t>
            </a:r>
            <a:r>
              <a:rPr lang="en-US" altLang="zh-CN" sz="3200"/>
              <a:t>:</a:t>
            </a:r>
            <a:endParaRPr lang="en-US" altLang="zh-CN" sz="3200"/>
          </a:p>
        </p:txBody>
      </p:sp>
      <p:sp>
        <p:nvSpPr>
          <p:cNvPr id="4" name="文本框 3"/>
          <p:cNvSpPr txBox="1"/>
          <p:nvPr/>
        </p:nvSpPr>
        <p:spPr>
          <a:xfrm>
            <a:off x="536575" y="1710055"/>
            <a:ext cx="34912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易错点</a:t>
            </a:r>
            <a:r>
              <a:rPr lang="en-US" altLang="zh-CN" sz="2800"/>
              <a:t>:</a:t>
            </a:r>
            <a:endParaRPr lang="en-US" altLang="zh-CN" sz="2800"/>
          </a:p>
        </p:txBody>
      </p:sp>
      <p:sp>
        <p:nvSpPr>
          <p:cNvPr id="5" name="文本框 4"/>
          <p:cNvSpPr txBox="1"/>
          <p:nvPr/>
        </p:nvSpPr>
        <p:spPr>
          <a:xfrm>
            <a:off x="389890" y="2408555"/>
            <a:ext cx="23120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1.</a:t>
            </a:r>
            <a:r>
              <a:rPr lang="zh-CN" altLang="en-US" sz="2800"/>
              <a:t>同位角相等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5821680" y="2408555"/>
            <a:ext cx="25088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同旁内角互补</a:t>
            </a:r>
            <a:endParaRPr lang="zh-CN" altLang="en-US" sz="2800"/>
          </a:p>
        </p:txBody>
      </p:sp>
      <p:sp>
        <p:nvSpPr>
          <p:cNvPr id="7" name="文本框 6"/>
          <p:cNvSpPr txBox="1"/>
          <p:nvPr/>
        </p:nvSpPr>
        <p:spPr>
          <a:xfrm>
            <a:off x="3263900" y="2408555"/>
            <a:ext cx="23120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内错角相等</a:t>
            </a:r>
            <a:endParaRPr lang="zh-CN" altLang="en-US" sz="2800"/>
          </a:p>
        </p:txBody>
      </p:sp>
      <p:sp>
        <p:nvSpPr>
          <p:cNvPr id="8" name="文本框 7"/>
          <p:cNvSpPr txBox="1"/>
          <p:nvPr/>
        </p:nvSpPr>
        <p:spPr>
          <a:xfrm>
            <a:off x="389890" y="3009265"/>
            <a:ext cx="68846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2.</a:t>
            </a:r>
            <a:r>
              <a:rPr lang="zh-CN" altLang="zh-CN" sz="2800"/>
              <a:t>过一点有且只有一条与已知直线垂直</a:t>
            </a:r>
            <a:endParaRPr lang="zh-CN" altLang="zh-CN" sz="2800"/>
          </a:p>
        </p:txBody>
      </p:sp>
      <p:sp>
        <p:nvSpPr>
          <p:cNvPr id="9" name="文本框 8"/>
          <p:cNvSpPr txBox="1"/>
          <p:nvPr/>
        </p:nvSpPr>
        <p:spPr>
          <a:xfrm>
            <a:off x="536575" y="3531235"/>
            <a:ext cx="68846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2800"/>
              <a:t>过一点有且只有一条与已知直线平行。</a:t>
            </a:r>
            <a:endParaRPr lang="zh-CN" altLang="zh-CN" sz="2800"/>
          </a:p>
        </p:txBody>
      </p:sp>
      <p:sp>
        <p:nvSpPr>
          <p:cNvPr id="10" name="文本框 9"/>
          <p:cNvSpPr txBox="1"/>
          <p:nvPr/>
        </p:nvSpPr>
        <p:spPr>
          <a:xfrm>
            <a:off x="389890" y="4053205"/>
            <a:ext cx="85350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/>
              <a:t>3.</a:t>
            </a:r>
            <a:r>
              <a:rPr lang="zh-CN" altLang="en-US" sz="2400"/>
              <a:t>两条直线都与第三条直线平行，那么这两条直线也互相平行</a:t>
            </a:r>
            <a:endParaRPr lang="zh-CN" altLang="en-US" sz="2400"/>
          </a:p>
        </p:txBody>
      </p:sp>
      <p:sp>
        <p:nvSpPr>
          <p:cNvPr id="11" name="文本框 10"/>
          <p:cNvSpPr txBox="1"/>
          <p:nvPr/>
        </p:nvSpPr>
        <p:spPr>
          <a:xfrm>
            <a:off x="641350" y="4513580"/>
            <a:ext cx="85350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两条直线都与第三条直线垂直，那么这两条直线也互相平行。</a:t>
            </a:r>
            <a:endParaRPr lang="zh-CN" altLang="en-US" sz="2400"/>
          </a:p>
        </p:txBody>
      </p:sp>
      <p:sp>
        <p:nvSpPr>
          <p:cNvPr id="114" name="文本框 113"/>
          <p:cNvSpPr txBox="1"/>
          <p:nvPr/>
        </p:nvSpPr>
        <p:spPr>
          <a:xfrm>
            <a:off x="495935" y="5198110"/>
            <a:ext cx="86798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>
                <a:ea typeface="宋体" panose="02010600030101010101" pitchFamily="2" charset="-122"/>
              </a:rPr>
              <a:t>4.</a:t>
            </a:r>
            <a:r>
              <a:rPr lang="zh-CN" sz="2400">
                <a:ea typeface="宋体" panose="02010600030101010101" pitchFamily="2" charset="-122"/>
              </a:rPr>
              <a:t>如果两个角的两边互相平行，则这两个角的关系（       </a:t>
            </a:r>
            <a:r>
              <a:rPr lang="en-US" sz="24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sz="2400">
                <a:ea typeface="宋体" panose="02010600030101010101" pitchFamily="2" charset="-122"/>
              </a:rPr>
              <a:t>）</a:t>
            </a:r>
            <a:endParaRPr lang="zh-CN" altLang="en-US" sz="2400"/>
          </a:p>
        </p:txBody>
      </p:sp>
      <p:sp>
        <p:nvSpPr>
          <p:cNvPr id="3" name="文本框 2"/>
          <p:cNvSpPr txBox="1"/>
          <p:nvPr/>
        </p:nvSpPr>
        <p:spPr>
          <a:xfrm>
            <a:off x="551180" y="5755640"/>
            <a:ext cx="86798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400">
                <a:ea typeface="宋体" panose="02010600030101010101" pitchFamily="2" charset="-122"/>
              </a:rPr>
              <a:t>   </a:t>
            </a:r>
            <a:r>
              <a:rPr lang="zh-CN" sz="2400">
                <a:ea typeface="宋体" panose="02010600030101010101" pitchFamily="2" charset="-122"/>
              </a:rPr>
              <a:t>如果两个角的两边互相</a:t>
            </a:r>
            <a:r>
              <a:rPr lang="zh-CN" altLang="en-US" sz="2400">
                <a:sym typeface="+mn-ea"/>
              </a:rPr>
              <a:t>垂直</a:t>
            </a:r>
            <a:r>
              <a:rPr lang="zh-CN" sz="2400">
                <a:ea typeface="宋体" panose="02010600030101010101" pitchFamily="2" charset="-122"/>
              </a:rPr>
              <a:t>，则这两个角的关系（       </a:t>
            </a:r>
            <a:r>
              <a:rPr lang="en-US" sz="240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sz="2400">
                <a:ea typeface="宋体" panose="02010600030101010101" pitchFamily="2" charset="-122"/>
              </a:rPr>
              <a:t>）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6" grpId="0"/>
      <p:bldP spid="8" grpId="0"/>
      <p:bldP spid="9" grpId="0"/>
      <p:bldP spid="10" grpId="0"/>
      <p:bldP spid="11" grpId="0"/>
      <p:bldP spid="114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/>
          <p:nvPr/>
        </p:nvPicPr>
        <p:blipFill>
          <a:blip r:embed="rId1"/>
          <a:stretch>
            <a:fillRect/>
          </a:stretch>
        </p:blipFill>
        <p:spPr>
          <a:xfrm>
            <a:off x="4749800" y="2785110"/>
            <a:ext cx="3369310" cy="29521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" name="文本框 101"/>
          <p:cNvSpPr txBox="1"/>
          <p:nvPr/>
        </p:nvSpPr>
        <p:spPr>
          <a:xfrm>
            <a:off x="373380" y="1021080"/>
            <a:ext cx="725233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266700" indent="-266700"/>
            <a:r>
              <a:rPr lang="en-US" altLang="zh-CN" sz="3200">
                <a:ea typeface="宋体" panose="02010600030101010101" pitchFamily="2" charset="-122"/>
              </a:rPr>
              <a:t>1.</a:t>
            </a:r>
            <a:r>
              <a:rPr lang="zh-CN" sz="3200">
                <a:ea typeface="宋体" panose="02010600030101010101" pitchFamily="2" charset="-122"/>
              </a:rPr>
              <a:t>已知：如图：</a:t>
            </a:r>
            <a:r>
              <a:rPr lang="en-US" sz="3200">
                <a:latin typeface="宋体" panose="02010600030101010101" pitchFamily="2" charset="-122"/>
              </a:rPr>
              <a:t>∠AHF</a:t>
            </a:r>
            <a:r>
              <a:rPr lang="zh-CN" sz="3200">
                <a:ea typeface="宋体" panose="02010600030101010101" pitchFamily="2" charset="-122"/>
              </a:rPr>
              <a:t>＋</a:t>
            </a:r>
            <a:r>
              <a:rPr lang="en-US" sz="3200">
                <a:latin typeface="宋体" panose="02010600030101010101" pitchFamily="2" charset="-122"/>
              </a:rPr>
              <a:t>∠FMD</a:t>
            </a:r>
            <a:r>
              <a:rPr lang="zh-CN" sz="3200">
                <a:ea typeface="宋体" panose="02010600030101010101" pitchFamily="2" charset="-122"/>
              </a:rPr>
              <a:t>＝</a:t>
            </a:r>
            <a:r>
              <a:rPr lang="en-US" sz="3200">
                <a:latin typeface="宋体" panose="02010600030101010101" pitchFamily="2" charset="-122"/>
              </a:rPr>
              <a:t>180</a:t>
            </a:r>
            <a:r>
              <a:rPr lang="zh-CN" sz="3200">
                <a:ea typeface="宋体" panose="02010600030101010101" pitchFamily="2" charset="-122"/>
              </a:rPr>
              <a:t>°，</a:t>
            </a:r>
            <a:r>
              <a:rPr lang="en-US" sz="3200">
                <a:latin typeface="宋体" panose="02010600030101010101" pitchFamily="2" charset="-122"/>
              </a:rPr>
              <a:t>GH</a:t>
            </a:r>
            <a:r>
              <a:rPr lang="zh-CN" sz="3200">
                <a:ea typeface="宋体" panose="02010600030101010101" pitchFamily="2" charset="-122"/>
              </a:rPr>
              <a:t>平分</a:t>
            </a:r>
            <a:r>
              <a:rPr lang="en-US" sz="3200">
                <a:latin typeface="宋体" panose="02010600030101010101" pitchFamily="2" charset="-122"/>
              </a:rPr>
              <a:t>∠AHM</a:t>
            </a:r>
            <a:r>
              <a:rPr lang="zh-CN" sz="3200">
                <a:ea typeface="宋体" panose="02010600030101010101" pitchFamily="2" charset="-122"/>
              </a:rPr>
              <a:t>，</a:t>
            </a:r>
            <a:r>
              <a:rPr lang="en-US" sz="3200">
                <a:latin typeface="宋体" panose="02010600030101010101" pitchFamily="2" charset="-122"/>
              </a:rPr>
              <a:t>MN</a:t>
            </a:r>
            <a:r>
              <a:rPr lang="zh-CN" sz="3200">
                <a:ea typeface="宋体" panose="02010600030101010101" pitchFamily="2" charset="-122"/>
              </a:rPr>
              <a:t>平分</a:t>
            </a:r>
            <a:r>
              <a:rPr lang="en-US" sz="3200">
                <a:latin typeface="宋体" panose="02010600030101010101" pitchFamily="2" charset="-122"/>
              </a:rPr>
              <a:t>∠DMH</a:t>
            </a:r>
            <a:r>
              <a:rPr lang="zh-CN" sz="3200">
                <a:ea typeface="宋体" panose="02010600030101010101" pitchFamily="2" charset="-122"/>
              </a:rPr>
              <a:t>。求证：</a:t>
            </a:r>
            <a:r>
              <a:rPr lang="en-US" sz="3200">
                <a:latin typeface="宋体" panose="02010600030101010101" pitchFamily="2" charset="-122"/>
              </a:rPr>
              <a:t>GH∥MN</a:t>
            </a:r>
            <a:r>
              <a:rPr lang="zh-CN" sz="3200">
                <a:ea typeface="宋体" panose="02010600030101010101" pitchFamily="2" charset="-122"/>
              </a:rPr>
              <a:t>。</a:t>
            </a:r>
            <a:r>
              <a:rPr lang="en-US" sz="3200">
                <a:latin typeface="宋体" panose="02010600030101010101" pitchFamily="2" charset="-122"/>
              </a:rPr>
              <a:t> </a:t>
            </a:r>
            <a:endParaRPr lang="zh-CN" altLang="en-US" sz="3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440055" y="1000125"/>
            <a:ext cx="829310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>
                <a:ea typeface="宋体" panose="02010600030101010101" pitchFamily="2" charset="-122"/>
              </a:rPr>
              <a:t>2.</a:t>
            </a:r>
            <a:r>
              <a:rPr lang="zh-CN" sz="2800">
                <a:ea typeface="宋体" panose="02010600030101010101" pitchFamily="2" charset="-122"/>
              </a:rPr>
              <a:t>已知，如图，</a:t>
            </a:r>
            <a:r>
              <a:rPr lang="en-US" sz="2800" i="1">
                <a:latin typeface="Times New Roman" panose="02020603050405020304" pitchFamily="18" charset="0"/>
                <a:ea typeface="宋体" panose="02010600030101010101" pitchFamily="2" charset="-122"/>
              </a:rPr>
              <a:t>BCE</a:t>
            </a:r>
            <a:r>
              <a:rPr lang="zh-CN" sz="2800">
                <a:ea typeface="宋体" panose="02010600030101010101" pitchFamily="2" charset="-122"/>
              </a:rPr>
              <a:t>、</a:t>
            </a:r>
            <a:r>
              <a:rPr lang="en-US" sz="2800" i="1">
                <a:latin typeface="Times New Roman" panose="02020603050405020304" pitchFamily="18" charset="0"/>
                <a:ea typeface="宋体" panose="02010600030101010101" pitchFamily="2" charset="-122"/>
              </a:rPr>
              <a:t>AFE</a:t>
            </a:r>
            <a:r>
              <a:rPr lang="zh-CN" sz="2800">
                <a:ea typeface="宋体" panose="02010600030101010101" pitchFamily="2" charset="-122"/>
              </a:rPr>
              <a:t>是直线，</a:t>
            </a:r>
            <a:r>
              <a:rPr lang="en-US" sz="2800" i="1">
                <a:latin typeface="Times New Roman" panose="02020603050405020304" pitchFamily="18" charset="0"/>
                <a:ea typeface="宋体" panose="02010600030101010101" pitchFamily="2" charset="-122"/>
              </a:rPr>
              <a:t>AB</a:t>
            </a:r>
            <a:r>
              <a:rPr 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∥</a:t>
            </a:r>
            <a:r>
              <a:rPr lang="en-US" sz="2800" i="1">
                <a:latin typeface="Times New Roman" panose="02020603050405020304" pitchFamily="18" charset="0"/>
                <a:ea typeface="宋体" panose="02010600030101010101" pitchFamily="2" charset="-122"/>
              </a:rPr>
              <a:t>CD</a:t>
            </a:r>
            <a:r>
              <a:rPr lang="zh-CN" sz="2800">
                <a:ea typeface="宋体" panose="02010600030101010101" pitchFamily="2" charset="-122"/>
              </a:rPr>
              <a:t>，</a:t>
            </a:r>
            <a:r>
              <a:rPr 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∠1=∠2</a:t>
            </a:r>
            <a:r>
              <a:rPr lang="zh-CN" sz="2800">
                <a:ea typeface="宋体" panose="02010600030101010101" pitchFamily="2" charset="-122"/>
              </a:rPr>
              <a:t>，</a:t>
            </a:r>
            <a:r>
              <a:rPr 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∠3=∠4</a:t>
            </a:r>
            <a:r>
              <a:rPr lang="zh-CN" sz="2800">
                <a:ea typeface="宋体" panose="02010600030101010101" pitchFamily="2" charset="-122"/>
              </a:rPr>
              <a:t>，求证：</a:t>
            </a:r>
            <a:r>
              <a:rPr lang="en-US" sz="2800" i="1">
                <a:latin typeface="Times New Roman" panose="02020603050405020304" pitchFamily="18" charset="0"/>
                <a:ea typeface="宋体" panose="02010600030101010101" pitchFamily="2" charset="-122"/>
              </a:rPr>
              <a:t>AD</a:t>
            </a:r>
            <a:r>
              <a:rPr lang="en-US" sz="2800">
                <a:latin typeface="Times New Roman" panose="02020603050405020304" pitchFamily="18" charset="0"/>
                <a:ea typeface="宋体" panose="02010600030101010101" pitchFamily="2" charset="-122"/>
              </a:rPr>
              <a:t>∥</a:t>
            </a:r>
            <a:r>
              <a:rPr lang="en-US" sz="2800" i="1">
                <a:latin typeface="Times New Roman" panose="02020603050405020304" pitchFamily="18" charset="0"/>
                <a:ea typeface="宋体" panose="02010600030101010101" pitchFamily="2" charset="-122"/>
              </a:rPr>
              <a:t>BE</a:t>
            </a:r>
            <a:r>
              <a:rPr lang="zh-CN" sz="2800">
                <a:ea typeface="宋体" panose="02010600030101010101" pitchFamily="2" charset="-122"/>
              </a:rPr>
              <a:t>．</a:t>
            </a:r>
            <a:endParaRPr lang="zh-CN" altLang="en-US" sz="28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4683760" y="2766695"/>
            <a:ext cx="4283710" cy="24625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7088" y="2688590"/>
            <a:ext cx="4752975" cy="287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287338" y="1170940"/>
            <a:ext cx="8856662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 3.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如图，已知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AB∥CD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∠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ABF=∠DCE. 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试说明：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∠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BFE=∠FEC.</a:t>
            </a:r>
            <a:r>
              <a:rPr lang="en-US" altLang="zh-CN">
                <a:latin typeface="Arial" panose="020B0604020202020204" pitchFamily="34" charset="0"/>
              </a:rPr>
              <a:t> </a:t>
            </a:r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91795" y="1038860"/>
            <a:ext cx="38061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二</a:t>
            </a:r>
            <a:r>
              <a:rPr lang="en-US" altLang="zh-CN" sz="3200"/>
              <a:t>.</a:t>
            </a:r>
            <a:r>
              <a:rPr lang="zh-CN" altLang="en-US" sz="3200"/>
              <a:t>实数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563245" y="1789430"/>
            <a:ext cx="57892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1.</a:t>
            </a:r>
            <a:r>
              <a:rPr lang="zh-CN" altLang="en-US" sz="2800"/>
              <a:t>基础知识</a:t>
            </a:r>
            <a:r>
              <a:rPr lang="en-US" altLang="zh-CN" sz="2800"/>
              <a:t>:</a:t>
            </a:r>
            <a:endParaRPr lang="en-US" altLang="zh-CN" sz="2800"/>
          </a:p>
        </p:txBody>
      </p:sp>
      <p:sp>
        <p:nvSpPr>
          <p:cNvPr id="4" name="文本框 3"/>
          <p:cNvSpPr txBox="1"/>
          <p:nvPr/>
        </p:nvSpPr>
        <p:spPr>
          <a:xfrm>
            <a:off x="563245" y="3382645"/>
            <a:ext cx="821309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(2)</a:t>
            </a:r>
            <a:r>
              <a:rPr lang="zh-CN" altLang="en-US" sz="2800"/>
              <a:t>算术平方根是本身的数有</a:t>
            </a:r>
            <a:r>
              <a:rPr lang="en-US" altLang="zh-CN" sz="2800"/>
              <a:t>(          );</a:t>
            </a:r>
            <a:r>
              <a:rPr lang="zh-CN" altLang="en-US" sz="2800"/>
              <a:t>平方根是本身的数有</a:t>
            </a:r>
            <a:r>
              <a:rPr lang="en-US" altLang="zh-CN" sz="2800">
                <a:sym typeface="+mn-ea"/>
              </a:rPr>
              <a:t>(          );</a:t>
            </a:r>
            <a:r>
              <a:rPr lang="zh-CN" altLang="en-US" sz="2800">
                <a:sym typeface="+mn-ea"/>
              </a:rPr>
              <a:t>立方根是本身的数有</a:t>
            </a:r>
            <a:r>
              <a:rPr lang="en-US" altLang="zh-CN" sz="2800">
                <a:sym typeface="+mn-ea"/>
              </a:rPr>
              <a:t>(          ).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563245" y="4830445"/>
            <a:ext cx="699579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(3)</a:t>
            </a:r>
            <a:r>
              <a:rPr lang="zh-CN" altLang="en-US" sz="2800"/>
              <a:t>数轴上的点与</a:t>
            </a:r>
            <a:r>
              <a:rPr lang="en-US" altLang="zh-CN" sz="2800"/>
              <a:t>(       )</a:t>
            </a:r>
            <a:r>
              <a:rPr lang="zh-CN" altLang="en-US" sz="2800"/>
              <a:t>成一一对应的</a:t>
            </a:r>
            <a:r>
              <a:rPr lang="en-US" altLang="zh-CN" sz="2800"/>
              <a:t>;</a:t>
            </a:r>
            <a:r>
              <a:rPr lang="zh-CN" altLang="en-US" sz="2800"/>
              <a:t>平面直角坐标上的点与</a:t>
            </a:r>
            <a:r>
              <a:rPr lang="en-US" altLang="zh-CN" sz="2800"/>
              <a:t>(       )</a:t>
            </a:r>
            <a:r>
              <a:rPr lang="zh-CN" altLang="en-US" sz="2800"/>
              <a:t>成一一对应的</a:t>
            </a:r>
            <a:r>
              <a:rPr lang="en-US" altLang="zh-CN" sz="2800"/>
              <a:t>.</a:t>
            </a:r>
            <a:endParaRPr lang="en-US" altLang="zh-CN" sz="2800"/>
          </a:p>
        </p:txBody>
      </p:sp>
      <p:sp>
        <p:nvSpPr>
          <p:cNvPr id="6" name="文本框 5"/>
          <p:cNvSpPr txBox="1"/>
          <p:nvPr/>
        </p:nvSpPr>
        <p:spPr>
          <a:xfrm>
            <a:off x="668655" y="2381885"/>
            <a:ext cx="84366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(1)</a:t>
            </a:r>
            <a:r>
              <a:rPr lang="zh-CN" altLang="en-US" sz="2800"/>
              <a:t>一个正数有</a:t>
            </a:r>
            <a:r>
              <a:rPr lang="en-US" altLang="zh-CN" sz="2800"/>
              <a:t>(     )</a:t>
            </a:r>
            <a:r>
              <a:rPr lang="zh-CN" altLang="en-US" sz="2800"/>
              <a:t>个平方根</a:t>
            </a:r>
            <a:r>
              <a:rPr lang="en-US" altLang="zh-CN" sz="2800"/>
              <a:t>;</a:t>
            </a:r>
            <a:r>
              <a:rPr lang="zh-CN" altLang="en-US" sz="2800"/>
              <a:t>它们的关系是</a:t>
            </a:r>
            <a:r>
              <a:rPr lang="en-US" altLang="zh-CN" sz="2800"/>
              <a:t>(          )</a:t>
            </a:r>
            <a:endParaRPr lang="en-US" altLang="zh-CN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52425" y="1012825"/>
            <a:ext cx="40760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1.</a:t>
            </a:r>
            <a:r>
              <a:rPr lang="zh-CN" altLang="zh-CN" sz="3200"/>
              <a:t>计算：</a:t>
            </a:r>
            <a:endParaRPr lang="zh-CN" altLang="zh-CN" sz="3200"/>
          </a:p>
        </p:txBody>
      </p:sp>
      <p:graphicFrame>
        <p:nvGraphicFramePr>
          <p:cNvPr id="3073" name="对象 14339"/>
          <p:cNvGraphicFramePr/>
          <p:nvPr/>
        </p:nvGraphicFramePr>
        <p:xfrm>
          <a:off x="643255" y="1842770"/>
          <a:ext cx="5781675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1" imgW="1854200" imgH="228600" progId="Equation.DSMT4">
                  <p:embed/>
                </p:oleObj>
              </mc:Choice>
              <mc:Fallback>
                <p:oleObj name="" r:id="rId1" imgW="1854200" imgH="228600" progId="Equation.DSMT4">
                  <p:embed/>
                  <p:pic>
                    <p:nvPicPr>
                      <p:cNvPr id="0" name="图片 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43255" y="1842770"/>
                        <a:ext cx="5781675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对象 14342"/>
          <p:cNvGraphicFramePr/>
          <p:nvPr/>
        </p:nvGraphicFramePr>
        <p:xfrm>
          <a:off x="643255" y="2482850"/>
          <a:ext cx="4321175" cy="670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3" imgW="1231265" imgH="241300" progId="Equation.3">
                  <p:embed/>
                </p:oleObj>
              </mc:Choice>
              <mc:Fallback>
                <p:oleObj name="" r:id="rId3" imgW="1231265" imgH="241300" progId="Equation.3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3255" y="2482850"/>
                        <a:ext cx="4321175" cy="6705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8" name="对象 14345"/>
          <p:cNvGraphicFramePr/>
          <p:nvPr/>
        </p:nvGraphicFramePr>
        <p:xfrm>
          <a:off x="642938" y="3139440"/>
          <a:ext cx="6652260" cy="784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5" imgW="2273300" imgH="304800" progId="Equation.3">
                  <p:embed/>
                </p:oleObj>
              </mc:Choice>
              <mc:Fallback>
                <p:oleObj name="" r:id="rId5" imgW="2273300" imgH="304800" progId="Equation.3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2938" y="3139440"/>
                        <a:ext cx="6652260" cy="7848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483870" y="3924300"/>
            <a:ext cx="22028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2.</a:t>
            </a:r>
            <a:r>
              <a:rPr lang="zh-CN" altLang="en-US" sz="2800"/>
              <a:t>解方程</a:t>
            </a:r>
            <a:r>
              <a:rPr lang="en-US" altLang="zh-CN" sz="2800"/>
              <a:t>:</a:t>
            </a:r>
            <a:endParaRPr lang="en-US" altLang="zh-CN" sz="2800"/>
          </a:p>
        </p:txBody>
      </p:sp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792413" y="4067175"/>
          <a:ext cx="2614930" cy="2201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7" imgW="1206500" imgH="1016000" progId="Equation.KSEE3">
                  <p:embed/>
                </p:oleObj>
              </mc:Choice>
              <mc:Fallback>
                <p:oleObj name="" r:id="rId7" imgW="1206500" imgH="10160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92413" y="4067175"/>
                        <a:ext cx="2614930" cy="22015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67" name="文本框 27666"/>
          <p:cNvSpPr txBox="1"/>
          <p:nvPr/>
        </p:nvSpPr>
        <p:spPr>
          <a:xfrm>
            <a:off x="445135" y="925513"/>
            <a:ext cx="8164195" cy="22453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2.</a:t>
            </a:r>
            <a:r>
              <a:rPr lang="zh-CN" altLang="en-US" sz="2800" dirty="0">
                <a:latin typeface="Arial" panose="020B0604020202020204" pitchFamily="34" charset="0"/>
              </a:rPr>
              <a:t>已知实数</a:t>
            </a:r>
            <a:r>
              <a:rPr lang="en-US" altLang="zh-CN" sz="2800" dirty="0">
                <a:latin typeface="Arial" panose="020B0604020202020204" pitchFamily="34" charset="0"/>
              </a:rPr>
              <a:t>a</a:t>
            </a:r>
            <a:r>
              <a:rPr lang="zh-CN" altLang="en-US" sz="2800" dirty="0">
                <a:latin typeface="Arial" panose="020B0604020202020204" pitchFamily="34" charset="0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</a:rPr>
              <a:t>b</a:t>
            </a:r>
            <a:r>
              <a:rPr lang="zh-CN" altLang="en-US" sz="2800" dirty="0">
                <a:latin typeface="Arial" panose="020B0604020202020204" pitchFamily="34" charset="0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</a:rPr>
              <a:t>c</a:t>
            </a:r>
            <a:r>
              <a:rPr lang="zh-CN" altLang="en-US" sz="2800" dirty="0">
                <a:latin typeface="Arial" panose="020B0604020202020204" pitchFamily="34" charset="0"/>
              </a:rPr>
              <a:t>，在数轴上的位置如下图所示，</a:t>
            </a:r>
            <a:endParaRPr lang="zh-CN" altLang="en-US" sz="2800" dirty="0">
              <a:latin typeface="Arial" panose="020B0604020202020204" pitchFamily="34" charset="0"/>
            </a:endParaRPr>
          </a:p>
          <a:p>
            <a:r>
              <a:rPr lang="zh-CN" altLang="en-US" sz="2800" dirty="0">
                <a:latin typeface="Arial" panose="020B0604020202020204" pitchFamily="34" charset="0"/>
              </a:rPr>
              <a:t>试化简： </a:t>
            </a:r>
            <a:endParaRPr lang="zh-CN" altLang="en-US" sz="2800" dirty="0">
              <a:latin typeface="Arial" panose="020B0604020202020204" pitchFamily="34" charset="0"/>
            </a:endParaRPr>
          </a:p>
          <a:p>
            <a:endParaRPr lang="zh-CN" altLang="en-US" sz="2800" dirty="0">
              <a:latin typeface="Arial" panose="020B0604020202020204" pitchFamily="34" charset="0"/>
            </a:endParaRPr>
          </a:p>
          <a:p>
            <a:endParaRPr lang="zh-CN" altLang="en-US" sz="2800" dirty="0">
              <a:latin typeface="Arial" panose="020B0604020202020204" pitchFamily="34" charset="0"/>
            </a:endParaRPr>
          </a:p>
          <a:p>
            <a:r>
              <a:rPr lang="zh-CN" altLang="en-US" sz="2800" dirty="0">
                <a:latin typeface="Arial" panose="020B0604020202020204" pitchFamily="34" charset="0"/>
              </a:rPr>
              <a:t>（</a:t>
            </a:r>
            <a:r>
              <a:rPr lang="en-US" altLang="zh-CN" sz="2800" dirty="0">
                <a:latin typeface="Arial" panose="020B0604020202020204" pitchFamily="34" charset="0"/>
              </a:rPr>
              <a:t>1</a:t>
            </a:r>
            <a:r>
              <a:rPr lang="zh-CN" altLang="en-US" sz="2800" dirty="0">
                <a:latin typeface="Arial" panose="020B0604020202020204" pitchFamily="34" charset="0"/>
              </a:rPr>
              <a:t>）                      －</a:t>
            </a:r>
            <a:r>
              <a:rPr lang="en-US" altLang="zh-CN" sz="2800" dirty="0">
                <a:latin typeface="Arial" panose="020B0604020202020204" pitchFamily="34" charset="0"/>
              </a:rPr>
              <a:t>|c</a:t>
            </a:r>
            <a:r>
              <a:rPr lang="zh-CN" altLang="en-US" sz="2800" dirty="0">
                <a:latin typeface="Arial" panose="020B0604020202020204" pitchFamily="34" charset="0"/>
              </a:rPr>
              <a:t>－</a:t>
            </a:r>
            <a:r>
              <a:rPr lang="en-US" altLang="zh-CN" sz="2800" dirty="0" err="1">
                <a:latin typeface="Arial" panose="020B0604020202020204" pitchFamily="34" charset="0"/>
              </a:rPr>
              <a:t>b|+|b</a:t>
            </a:r>
            <a:r>
              <a:rPr lang="zh-CN" altLang="en-US" sz="2800" dirty="0">
                <a:latin typeface="Arial" panose="020B0604020202020204" pitchFamily="34" charset="0"/>
              </a:rPr>
              <a:t>－</a:t>
            </a:r>
            <a:r>
              <a:rPr lang="en-US" altLang="zh-CN" sz="2800">
                <a:latin typeface="Arial" panose="020B0604020202020204" pitchFamily="34" charset="0"/>
              </a:rPr>
              <a:t>a|+ 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graphicFrame>
        <p:nvGraphicFramePr>
          <p:cNvPr id="27668" name="对象 27667"/>
          <p:cNvGraphicFramePr/>
          <p:nvPr/>
        </p:nvGraphicFramePr>
        <p:xfrm>
          <a:off x="6310313" y="2499360"/>
          <a:ext cx="1476375" cy="6896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1" name="" r:id="rId1" imgW="634365" imgH="279400" progId="Equation.3">
                  <p:embed/>
                </p:oleObj>
              </mc:Choice>
              <mc:Fallback>
                <p:oleObj name="" r:id="rId1" imgW="634365" imgH="279400" progId="Equation.3">
                  <p:embed/>
                  <p:pic>
                    <p:nvPicPr>
                      <p:cNvPr id="0" name="图片 31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310313" y="2499360"/>
                        <a:ext cx="1476375" cy="6896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70" name="对象 27669"/>
          <p:cNvGraphicFramePr/>
          <p:nvPr/>
        </p:nvGraphicFramePr>
        <p:xfrm>
          <a:off x="1405573" y="2446496"/>
          <a:ext cx="2282190" cy="7943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2" name="" r:id="rId3" imgW="838200" imgH="292100" progId="Equation.3">
                  <p:embed/>
                </p:oleObj>
              </mc:Choice>
              <mc:Fallback>
                <p:oleObj name="" r:id="rId3" imgW="838200" imgH="292100" progId="Equation.3">
                  <p:embed/>
                  <p:pic>
                    <p:nvPicPr>
                      <p:cNvPr id="0" name="图片 319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05573" y="2446496"/>
                        <a:ext cx="2282190" cy="7943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71" name="图片 2767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2208" y="1478915"/>
            <a:ext cx="3382962" cy="81121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7673" name="对象 27672"/>
          <p:cNvGraphicFramePr/>
          <p:nvPr/>
        </p:nvGraphicFramePr>
        <p:xfrm>
          <a:off x="4203065" y="3674745"/>
          <a:ext cx="1476375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3" name="" r:id="rId6" imgW="622300" imgH="279400" progId="Equation.DSMT4">
                  <p:embed/>
                </p:oleObj>
              </mc:Choice>
              <mc:Fallback>
                <p:oleObj name="" r:id="rId6" imgW="622300" imgH="279400" progId="Equation.DSMT4">
                  <p:embed/>
                  <p:pic>
                    <p:nvPicPr>
                      <p:cNvPr id="0" name="图片 319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203065" y="3674745"/>
                        <a:ext cx="1476375" cy="657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672" name="对象 27671"/>
          <p:cNvGraphicFramePr/>
          <p:nvPr/>
        </p:nvGraphicFramePr>
        <p:xfrm>
          <a:off x="6202522" y="3604260"/>
          <a:ext cx="1584325" cy="727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94" name="" r:id="rId8" imgW="838200" imgH="330200" progId="Equation.DSMT4">
                  <p:embed/>
                </p:oleObj>
              </mc:Choice>
              <mc:Fallback>
                <p:oleObj name="" r:id="rId8" imgW="838200" imgH="330200" progId="Equation.DSMT4">
                  <p:embed/>
                  <p:pic>
                    <p:nvPicPr>
                      <p:cNvPr id="0" name="图片 319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202522" y="3604260"/>
                        <a:ext cx="1584325" cy="7277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74" name="矩形 27673"/>
          <p:cNvSpPr/>
          <p:nvPr/>
        </p:nvSpPr>
        <p:spPr>
          <a:xfrm>
            <a:off x="603568" y="3741897"/>
            <a:ext cx="6985000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）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|a+b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c|+|b-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c|+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sp>
        <p:nvSpPr>
          <p:cNvPr id="27675" name="矩形 27674"/>
          <p:cNvSpPr/>
          <p:nvPr/>
        </p:nvSpPr>
        <p:spPr>
          <a:xfrm>
            <a:off x="4743450" y="3743960"/>
            <a:ext cx="1512888" cy="519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7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7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75" grpId="0"/>
      <p:bldP spid="276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3" name="文本框 48132"/>
          <p:cNvSpPr txBox="1"/>
          <p:nvPr/>
        </p:nvSpPr>
        <p:spPr>
          <a:xfrm>
            <a:off x="321310" y="1259840"/>
            <a:ext cx="775906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3.</a:t>
            </a:r>
            <a:r>
              <a:rPr lang="zh-CN" altLang="en-US" sz="2800" dirty="0">
                <a:latin typeface="Arial" panose="020B0604020202020204" pitchFamily="34" charset="0"/>
              </a:rPr>
              <a:t>已知</a:t>
            </a:r>
            <a:r>
              <a:rPr lang="en-US" altLang="zh-CN" sz="2800" dirty="0">
                <a:latin typeface="Arial" panose="020B0604020202020204" pitchFamily="34" charset="0"/>
              </a:rPr>
              <a:t>5+          </a:t>
            </a:r>
            <a:r>
              <a:rPr lang="zh-CN" altLang="en-US" sz="2800" dirty="0">
                <a:latin typeface="Arial" panose="020B0604020202020204" pitchFamily="34" charset="0"/>
              </a:rPr>
              <a:t>的小数部分为  </a:t>
            </a:r>
            <a:r>
              <a:rPr lang="en-US" altLang="zh-CN" sz="2800" dirty="0">
                <a:latin typeface="Arial" panose="020B0604020202020204" pitchFamily="34" charset="0"/>
              </a:rPr>
              <a:t>m,  7-           </a:t>
            </a:r>
            <a:endParaRPr lang="en-US" altLang="zh-CN" sz="2800" dirty="0">
              <a:latin typeface="Arial" panose="020B0604020202020204" pitchFamily="34" charset="0"/>
            </a:endParaRPr>
          </a:p>
          <a:p>
            <a:endParaRPr lang="zh-CN" altLang="en-US" sz="2800" dirty="0">
              <a:latin typeface="Arial" panose="020B0604020202020204" pitchFamily="34" charset="0"/>
            </a:endParaRPr>
          </a:p>
          <a:p>
            <a:r>
              <a:rPr lang="zh-CN" altLang="en-US" sz="2800" dirty="0">
                <a:latin typeface="Arial" panose="020B0604020202020204" pitchFamily="34" charset="0"/>
              </a:rPr>
              <a:t>的小数部分为</a:t>
            </a:r>
            <a:r>
              <a:rPr lang="en-US" altLang="zh-CN" sz="2800" dirty="0">
                <a:latin typeface="Arial" panose="020B0604020202020204" pitchFamily="34" charset="0"/>
              </a:rPr>
              <a:t>n,</a:t>
            </a:r>
            <a:r>
              <a:rPr lang="zh-CN" altLang="en-US" sz="2800" dirty="0">
                <a:latin typeface="Arial" panose="020B0604020202020204" pitchFamily="34" charset="0"/>
              </a:rPr>
              <a:t>求</a:t>
            </a:r>
            <a:r>
              <a:rPr lang="en-US" altLang="zh-CN" sz="2800" dirty="0" err="1">
                <a:latin typeface="Arial" panose="020B0604020202020204" pitchFamily="34" charset="0"/>
              </a:rPr>
              <a:t>m+n</a:t>
            </a:r>
            <a:r>
              <a:rPr lang="zh-CN" altLang="en-US" sz="2800" dirty="0">
                <a:latin typeface="Arial" panose="020B0604020202020204" pitchFamily="34" charset="0"/>
              </a:rPr>
              <a:t>的值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graphicFrame>
        <p:nvGraphicFramePr>
          <p:cNvPr id="48134" name="对象 48133"/>
          <p:cNvGraphicFramePr/>
          <p:nvPr/>
        </p:nvGraphicFramePr>
        <p:xfrm>
          <a:off x="1894205" y="1257935"/>
          <a:ext cx="799465" cy="4483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5" name="" r:id="rId1" imgW="291465" imgH="215900" progId="Equation.3">
                  <p:embed/>
                </p:oleObj>
              </mc:Choice>
              <mc:Fallback>
                <p:oleObj name="" r:id="rId1" imgW="291465" imgH="215900" progId="Equation.3">
                  <p:embed/>
                  <p:pic>
                    <p:nvPicPr>
                      <p:cNvPr id="0" name="图片 320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94205" y="1257935"/>
                        <a:ext cx="799465" cy="4483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8135" name="对象 48134"/>
          <p:cNvGraphicFramePr/>
          <p:nvPr/>
        </p:nvGraphicFramePr>
        <p:xfrm>
          <a:off x="6097270" y="1257935"/>
          <a:ext cx="851535" cy="5689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06" name="" r:id="rId3" imgW="304800" imgH="228600" progId="Equation.3">
                  <p:embed/>
                </p:oleObj>
              </mc:Choice>
              <mc:Fallback>
                <p:oleObj name="" r:id="rId3" imgW="304800" imgH="228600" progId="Equation.3">
                  <p:embed/>
                  <p:pic>
                    <p:nvPicPr>
                      <p:cNvPr id="0" name="图片 320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97270" y="1257935"/>
                        <a:ext cx="851535" cy="5689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08940" y="3332480"/>
          <a:ext cx="7353300" cy="1167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5" imgW="2933700" imgH="482600" progId="Equation.KSEE3">
                  <p:embed/>
                </p:oleObj>
              </mc:Choice>
              <mc:Fallback>
                <p:oleObj name="" r:id="rId5" imgW="2933700" imgH="4826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8940" y="3332480"/>
                        <a:ext cx="7353300" cy="11671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1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84505" y="5138420"/>
          <a:ext cx="8255635" cy="608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" r:id="rId7" imgW="3619500" imgH="266700" progId="Equation.KSEE3">
                  <p:embed/>
                </p:oleObj>
              </mc:Choice>
              <mc:Fallback>
                <p:oleObj name="" r:id="rId7" imgW="3619500" imgH="266700" progId="Equation.KSEE3">
                  <p:embed/>
                  <p:pic>
                    <p:nvPicPr>
                      <p:cNvPr id="0" name="图片 102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4505" y="5138420"/>
                        <a:ext cx="8255635" cy="6083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3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3">
                                            <p:txEl>
                                              <p:charRg st="0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" name="文本框 103"/>
          <p:cNvSpPr txBox="1"/>
          <p:nvPr/>
        </p:nvSpPr>
        <p:spPr>
          <a:xfrm>
            <a:off x="634365" y="1134110"/>
            <a:ext cx="508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sz="2800">
                <a:latin typeface="宋体" panose="02010600030101010101" pitchFamily="2" charset="-122"/>
              </a:rPr>
              <a:t>1. </a:t>
            </a:r>
            <a:r>
              <a:rPr lang="zh-CN" sz="2800">
                <a:ea typeface="宋体" panose="02010600030101010101" pitchFamily="2" charset="-122"/>
              </a:rPr>
              <a:t>若方程组</a:t>
            </a:r>
            <a:endParaRPr lang="zh-CN" altLang="en-US" sz="2800"/>
          </a:p>
        </p:txBody>
      </p:sp>
      <p:sp>
        <p:nvSpPr>
          <p:cNvPr id="106" name="文本框 105"/>
          <p:cNvSpPr txBox="1"/>
          <p:nvPr/>
        </p:nvSpPr>
        <p:spPr>
          <a:xfrm>
            <a:off x="302895" y="2480310"/>
            <a:ext cx="508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2800">
                <a:ea typeface="宋体" panose="02010600030101010101" pitchFamily="2" charset="-122"/>
              </a:rPr>
              <a:t>则方程组</a:t>
            </a:r>
            <a:endParaRPr lang="zh-CN" altLang="en-US" sz="2800"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/>
          <p:nvPr/>
        </p:nvPicPr>
        <p:blipFill>
          <a:blip r:embed="rId1"/>
          <a:stretch>
            <a:fillRect/>
          </a:stretch>
        </p:blipFill>
        <p:spPr>
          <a:xfrm>
            <a:off x="2946400" y="993775"/>
            <a:ext cx="1509395" cy="8020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7" name="文本框 106"/>
          <p:cNvSpPr txBox="1"/>
          <p:nvPr/>
        </p:nvSpPr>
        <p:spPr>
          <a:xfrm>
            <a:off x="3938905" y="2480310"/>
            <a:ext cx="508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2800">
                <a:ea typeface="宋体" panose="02010600030101010101" pitchFamily="2" charset="-122"/>
              </a:rPr>
              <a:t>的解为______．</a:t>
            </a:r>
            <a:endParaRPr lang="zh-CN" altLang="en-US" sz="2800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64685" y="1133475"/>
            <a:ext cx="12496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2800">
                <a:sym typeface="+mn-ea"/>
              </a:rPr>
              <a:t>的解为</a:t>
            </a:r>
            <a:endParaRPr lang="zh-CN" altLang="en-US" sz="2800">
              <a:sym typeface="+mn-ea"/>
            </a:endParaRPr>
          </a:p>
        </p:txBody>
      </p:sp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714365" y="970915"/>
          <a:ext cx="823595" cy="847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444500" imgH="457200" progId="Equation.KSEE3">
                  <p:embed/>
                </p:oleObj>
              </mc:Choice>
              <mc:Fallback>
                <p:oleObj name="" r:id="rId2" imgW="444500" imgH="4572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714365" y="970915"/>
                        <a:ext cx="823595" cy="8470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854835" y="2350135"/>
          <a:ext cx="1976120" cy="782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4" imgW="1219200" imgH="482600" progId="Equation.KSEE3">
                  <p:embed/>
                </p:oleObj>
              </mc:Choice>
              <mc:Fallback>
                <p:oleObj name="" r:id="rId4" imgW="1219200" imgH="4826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854835" y="2350135"/>
                        <a:ext cx="1976120" cy="7823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" name="文本框 106"/>
          <p:cNvSpPr txBox="1"/>
          <p:nvPr/>
        </p:nvSpPr>
        <p:spPr>
          <a:xfrm>
            <a:off x="190500" y="829945"/>
            <a:ext cx="8828405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>
                <a:ea typeface="宋体" panose="02010600030101010101" pitchFamily="2" charset="-122"/>
              </a:rPr>
              <a:t>2.</a:t>
            </a:r>
            <a:r>
              <a:rPr lang="zh-CN" sz="2800">
                <a:ea typeface="宋体" panose="02010600030101010101" pitchFamily="2" charset="-122"/>
              </a:rPr>
              <a:t>某工厂用如图甲所示的长方形和正方形纸板，做成如图乙所示的竖式与横式两种长方体形状的无盖纸盒．（1）现有正方形纸板162张，长方形纸板340张．若要做两种纸盒共l00个，有哪几种生产方案？（2）若有正方形纸板162张，长方形纸板a张，做成上述两种纸盒，纸板恰好用完．已知290＜a＜306．求a的值．</a:t>
            </a:r>
            <a:endParaRPr lang="zh-CN" altLang="en-US" sz="2800"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1574800" y="3832225"/>
            <a:ext cx="6549390" cy="1917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738505" y="1135380"/>
            <a:ext cx="68554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>
                <a:ea typeface="宋体" panose="02010600030101010101" pitchFamily="2" charset="-122"/>
              </a:rPr>
              <a:t>3.</a:t>
            </a:r>
            <a:r>
              <a:rPr lang="zh-CN" sz="2800">
                <a:ea typeface="宋体" panose="02010600030101010101" pitchFamily="2" charset="-122"/>
              </a:rPr>
              <a:t>已知关于</a:t>
            </a:r>
            <a:r>
              <a:rPr lang="en-US" sz="2800" i="1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sz="2800" i="1">
                <a:ea typeface="宋体" panose="02010600030101010101" pitchFamily="2" charset="-122"/>
              </a:rPr>
              <a:t>，</a:t>
            </a:r>
            <a:r>
              <a:rPr lang="en-US" sz="28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sz="2800">
                <a:ea typeface="宋体" panose="02010600030101010101" pitchFamily="2" charset="-122"/>
              </a:rPr>
              <a:t>的二元一次方程组</a:t>
            </a:r>
            <a:endParaRPr lang="zh-CN" altLang="en-US" sz="2800"/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6053455" y="986790"/>
            <a:ext cx="2227580" cy="8197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" name="文本框 101"/>
          <p:cNvSpPr txBox="1"/>
          <p:nvPr/>
        </p:nvSpPr>
        <p:spPr>
          <a:xfrm>
            <a:off x="528955" y="2111693"/>
            <a:ext cx="508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2800">
                <a:ea typeface="宋体" panose="02010600030101010101" pitchFamily="2" charset="-122"/>
              </a:rPr>
              <a:t>（</a:t>
            </a:r>
            <a:r>
              <a:rPr lang="en-US" sz="280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sz="2800">
                <a:ea typeface="宋体" panose="02010600030101010101" pitchFamily="2" charset="-122"/>
              </a:rPr>
              <a:t>）若该方程组的解是</a:t>
            </a:r>
            <a:endParaRPr lang="zh-CN" altLang="en-US" sz="2800"/>
          </a:p>
        </p:txBody>
      </p:sp>
      <p:pic>
        <p:nvPicPr>
          <p:cNvPr id="3" name="图片 2"/>
          <p:cNvPicPr/>
          <p:nvPr/>
        </p:nvPicPr>
        <p:blipFill>
          <a:blip r:embed="rId2"/>
          <a:stretch>
            <a:fillRect/>
          </a:stretch>
        </p:blipFill>
        <p:spPr>
          <a:xfrm>
            <a:off x="4436110" y="1961515"/>
            <a:ext cx="633095" cy="8229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" name="文本框 102"/>
          <p:cNvSpPr txBox="1"/>
          <p:nvPr/>
        </p:nvSpPr>
        <p:spPr>
          <a:xfrm>
            <a:off x="223520" y="2911475"/>
            <a:ext cx="63080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>
                <a:ea typeface="宋体" panose="02010600030101010101" pitchFamily="2" charset="-122"/>
              </a:rPr>
              <a:t>那么关于</a:t>
            </a:r>
            <a:r>
              <a:rPr lang="en-US" sz="2800" i="1"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zh-CN" sz="2800" i="1">
                <a:ea typeface="宋体" panose="02010600030101010101" pitchFamily="2" charset="-122"/>
              </a:rPr>
              <a:t>，</a:t>
            </a:r>
            <a:r>
              <a:rPr lang="en-US" sz="2800" i="1">
                <a:latin typeface="Times New Roman" panose="02020603050405020304" pitchFamily="18" charset="0"/>
                <a:ea typeface="宋体" panose="02010600030101010101" pitchFamily="2" charset="-122"/>
              </a:rPr>
              <a:t>y</a:t>
            </a:r>
            <a:r>
              <a:rPr lang="zh-CN" sz="2800">
                <a:ea typeface="宋体" panose="02010600030101010101" pitchFamily="2" charset="-122"/>
              </a:rPr>
              <a:t>的二元一次方程组</a:t>
            </a:r>
            <a:endParaRPr lang="zh-CN" altLang="en-US" sz="2800"/>
          </a:p>
        </p:txBody>
      </p:sp>
      <p:pic>
        <p:nvPicPr>
          <p:cNvPr id="4" name="图片 3"/>
          <p:cNvPicPr/>
          <p:nvPr/>
        </p:nvPicPr>
        <p:blipFill>
          <a:blip r:embed="rId3"/>
          <a:stretch>
            <a:fillRect/>
          </a:stretch>
        </p:blipFill>
        <p:spPr>
          <a:xfrm>
            <a:off x="5271770" y="2733675"/>
            <a:ext cx="2219325" cy="8775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28955" y="3709035"/>
            <a:ext cx="640588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sz="2800">
                <a:sym typeface="+mn-ea"/>
              </a:rPr>
              <a:t>的解是多少？（</a:t>
            </a:r>
            <a:r>
              <a:rPr lang="en-US" sz="2800">
                <a:latin typeface="宋体" panose="02010600030101010101" pitchFamily="2" charset="-122"/>
                <a:sym typeface="+mn-ea"/>
              </a:rPr>
              <a:t>2</a:t>
            </a:r>
            <a:r>
              <a:rPr lang="zh-CN" sz="2800">
                <a:sym typeface="+mn-ea"/>
              </a:rPr>
              <a:t>）若</a:t>
            </a:r>
            <a:r>
              <a:rPr lang="en-US" sz="2800" i="1">
                <a:latin typeface="宋体" panose="02010600030101010101" pitchFamily="2" charset="-122"/>
                <a:sym typeface="+mn-ea"/>
              </a:rPr>
              <a:t>y</a:t>
            </a:r>
            <a:r>
              <a:rPr lang="en-US" sz="2800">
                <a:latin typeface="宋体" panose="02010600030101010101" pitchFamily="2" charset="-122"/>
                <a:sym typeface="+mn-ea"/>
              </a:rPr>
              <a:t>&lt;0</a:t>
            </a:r>
            <a:r>
              <a:rPr lang="zh-CN" sz="2800">
                <a:sym typeface="+mn-ea"/>
              </a:rPr>
              <a:t>，且</a:t>
            </a:r>
            <a:r>
              <a:rPr lang="en-US" sz="2800" i="1">
                <a:latin typeface="宋体" panose="02010600030101010101" pitchFamily="2" charset="-122"/>
                <a:sym typeface="+mn-ea"/>
              </a:rPr>
              <a:t>a</a:t>
            </a:r>
            <a:r>
              <a:rPr lang="en-US" sz="2800">
                <a:latin typeface="宋体" panose="02010600030101010101" pitchFamily="2" charset="-122"/>
                <a:sym typeface="+mn-ea"/>
              </a:rPr>
              <a:t>&gt;</a:t>
            </a:r>
            <a:r>
              <a:rPr lang="en-US" sz="2800" i="1">
                <a:latin typeface="宋体" panose="02010600030101010101" pitchFamily="2" charset="-122"/>
                <a:sym typeface="+mn-ea"/>
              </a:rPr>
              <a:t>b</a:t>
            </a:r>
            <a:r>
              <a:rPr lang="zh-CN" sz="2800" i="1">
                <a:sym typeface="+mn-ea"/>
              </a:rPr>
              <a:t>，</a:t>
            </a:r>
            <a:r>
              <a:rPr lang="zh-CN" sz="2800">
                <a:sym typeface="+mn-ea"/>
              </a:rPr>
              <a:t>试求</a:t>
            </a:r>
            <a:r>
              <a:rPr lang="en-US" sz="2800" i="1">
                <a:latin typeface="宋体" panose="02010600030101010101" pitchFamily="2" charset="-122"/>
                <a:sym typeface="+mn-ea"/>
              </a:rPr>
              <a:t>x</a:t>
            </a:r>
            <a:r>
              <a:rPr lang="zh-CN" sz="2800">
                <a:sym typeface="+mn-ea"/>
              </a:rPr>
              <a:t>的取值范围</a:t>
            </a:r>
            <a:r>
              <a:rPr lang="en-US" sz="2800">
                <a:latin typeface="宋体" panose="02010600030101010101" pitchFamily="2" charset="-122"/>
                <a:sym typeface="+mn-ea"/>
              </a:rPr>
              <a:t>.</a:t>
            </a:r>
            <a:endParaRPr lang="zh-CN" altLang="en-US" sz="2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" name="文本框 107"/>
          <p:cNvSpPr txBox="1"/>
          <p:nvPr/>
        </p:nvSpPr>
        <p:spPr>
          <a:xfrm>
            <a:off x="634365" y="1073150"/>
            <a:ext cx="74047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>
                <a:ea typeface="宋体" panose="02010600030101010101" pitchFamily="2" charset="-122"/>
              </a:rPr>
              <a:t>1.</a:t>
            </a:r>
            <a:r>
              <a:rPr lang="zh-CN" sz="2800">
                <a:ea typeface="宋体" panose="02010600030101010101" pitchFamily="2" charset="-122"/>
              </a:rPr>
              <a:t>若关于x的不等式mx﹣n＞0的解集是x＜</a:t>
            </a:r>
            <a:endParaRPr lang="zh-CN" altLang="en-US" sz="2800"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7215505" y="961390"/>
            <a:ext cx="487045" cy="633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9" name="文本框 108"/>
          <p:cNvSpPr txBox="1"/>
          <p:nvPr/>
        </p:nvSpPr>
        <p:spPr>
          <a:xfrm>
            <a:off x="46355" y="1689100"/>
            <a:ext cx="825436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>
                <a:ea typeface="宋体" panose="02010600030101010101" pitchFamily="2" charset="-122"/>
              </a:rPr>
              <a:t>则关于x的不等式（m+n）x＞n﹣m的解集是（　　）</a:t>
            </a:r>
            <a:endParaRPr lang="zh-CN" sz="2800">
              <a:ea typeface="宋体" panose="02010600030101010101" pitchFamily="2" charset="-122"/>
            </a:endParaRPr>
          </a:p>
          <a:p>
            <a:endParaRPr lang="zh-CN" altLang="en-US" sz="2800">
              <a:ea typeface="宋体" panose="02010600030101010101" pitchFamily="2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2032000" y="3216592"/>
            <a:ext cx="5080000" cy="252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sz="105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/>
          </a:p>
        </p:txBody>
      </p:sp>
      <p:sp>
        <p:nvSpPr>
          <p:cNvPr id="111" name="文本框 110"/>
          <p:cNvSpPr txBox="1"/>
          <p:nvPr/>
        </p:nvSpPr>
        <p:spPr>
          <a:xfrm>
            <a:off x="2032000" y="3802697"/>
            <a:ext cx="5080000" cy="252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sz="105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/>
          </a:p>
        </p:txBody>
      </p:sp>
      <p:sp>
        <p:nvSpPr>
          <p:cNvPr id="112" name="文本框 111"/>
          <p:cNvSpPr txBox="1"/>
          <p:nvPr/>
        </p:nvSpPr>
        <p:spPr>
          <a:xfrm>
            <a:off x="2032000" y="4388802"/>
            <a:ext cx="5080000" cy="252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sz="1050">
                <a:latin typeface="宋体" panose="02010600030101010101" pitchFamily="2" charset="-122"/>
                <a:ea typeface="宋体" panose="02010600030101010101" pitchFamily="2" charset="-122"/>
              </a:rPr>
              <a:t>	</a:t>
            </a:r>
            <a:endParaRPr lang="zh-CN" altLang="en-US"/>
          </a:p>
        </p:txBody>
      </p:sp>
      <p:sp>
        <p:nvSpPr>
          <p:cNvPr id="113" name="文本框 112"/>
          <p:cNvSpPr txBox="1"/>
          <p:nvPr/>
        </p:nvSpPr>
        <p:spPr>
          <a:xfrm>
            <a:off x="476885" y="2693988"/>
            <a:ext cx="5080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ea typeface="宋体" panose="02010600030101010101" pitchFamily="2" charset="-122"/>
              </a:rPr>
              <a:t>2.</a:t>
            </a:r>
            <a:r>
              <a:rPr lang="zh-CN" sz="2800">
                <a:ea typeface="宋体" panose="02010600030101010101" pitchFamily="2" charset="-122"/>
              </a:rPr>
              <a:t>已知关于x的不等式组</a:t>
            </a:r>
            <a:endParaRPr lang="zh-CN" altLang="en-US" sz="2800"/>
          </a:p>
        </p:txBody>
      </p:sp>
      <p:pic>
        <p:nvPicPr>
          <p:cNvPr id="7" name="图片 6"/>
          <p:cNvPicPr/>
          <p:nvPr/>
        </p:nvPicPr>
        <p:blipFill>
          <a:blip r:embed="rId2"/>
          <a:stretch>
            <a:fillRect/>
          </a:stretch>
        </p:blipFill>
        <p:spPr>
          <a:xfrm>
            <a:off x="4291965" y="2527300"/>
            <a:ext cx="1109980" cy="8559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4" name="文本框 113"/>
          <p:cNvSpPr txBox="1"/>
          <p:nvPr/>
        </p:nvSpPr>
        <p:spPr>
          <a:xfrm>
            <a:off x="5401945" y="2748597"/>
            <a:ext cx="50800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sz="2800">
                <a:ea typeface="宋体" panose="02010600030101010101" pitchFamily="2" charset="-122"/>
              </a:rPr>
              <a:t>只有四个整数解，</a:t>
            </a:r>
            <a:r>
              <a:rPr lang="en-US" sz="2800">
                <a:latin typeface="宋体" panose="02010600030101010101" pitchFamily="2" charset="-122"/>
                <a:ea typeface="宋体" panose="02010600030101010101" pitchFamily="2" charset="-122"/>
              </a:rPr>
              <a:t> </a:t>
            </a:r>
            <a:endParaRPr lang="zh-CN" altLang="en-US" sz="2800"/>
          </a:p>
        </p:txBody>
      </p:sp>
      <p:sp>
        <p:nvSpPr>
          <p:cNvPr id="8" name="文本框 7"/>
          <p:cNvSpPr txBox="1"/>
          <p:nvPr/>
        </p:nvSpPr>
        <p:spPr>
          <a:xfrm>
            <a:off x="358140" y="3556000"/>
            <a:ext cx="606996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sz="2800">
                <a:sym typeface="+mn-ea"/>
              </a:rPr>
              <a:t>则实数a的取值范围是</a:t>
            </a:r>
            <a:r>
              <a:rPr lang="zh-CN" sz="2800" u="sng">
                <a:sym typeface="+mn-ea"/>
              </a:rPr>
              <a:t>　　　　　　</a:t>
            </a:r>
            <a:r>
              <a:rPr lang="zh-CN" sz="2800">
                <a:sym typeface="+mn-ea"/>
              </a:rPr>
              <a:t>．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  <p:bldP spid="114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6" name="文本框 3075"/>
          <p:cNvSpPr txBox="1"/>
          <p:nvPr/>
        </p:nvSpPr>
        <p:spPr>
          <a:xfrm>
            <a:off x="0" y="829310"/>
            <a:ext cx="9144000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3.</a:t>
            </a:r>
            <a:r>
              <a:rPr lang="zh-CN" altLang="en-US" sz="2800" b="1" dirty="0">
                <a:latin typeface="Arial" panose="020B0604020202020204" pitchFamily="34" charset="0"/>
              </a:rPr>
              <a:t>学校将若干间宿舍分配给七年级一班的女生住宿，已知该班女生少于３５人，若每个房间住５人，则剩下５人没处住；若每个房间住８人，则空一间房，并且还有一间房也不满，有多少间宿舍，多少名女生？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标题 409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dirty="0"/>
          </a:p>
        </p:txBody>
      </p:sp>
      <p:sp>
        <p:nvSpPr>
          <p:cNvPr id="27650" name="文本占位符 4098"/>
          <p:cNvSpPr>
            <a:spLocks noGrp="1"/>
          </p:cNvSpPr>
          <p:nvPr>
            <p:ph idx="1"/>
          </p:nvPr>
        </p:nvSpPr>
        <p:spPr/>
        <p:txBody>
          <a:bodyPr anchor="t"/>
          <a:p>
            <a:endParaRPr lang="zh-CN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标题 512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dirty="0"/>
          </a:p>
        </p:txBody>
      </p:sp>
      <p:sp>
        <p:nvSpPr>
          <p:cNvPr id="28674" name="文本占位符 5122"/>
          <p:cNvSpPr>
            <a:spLocks noGrp="1"/>
          </p:cNvSpPr>
          <p:nvPr>
            <p:ph idx="1"/>
          </p:nvPr>
        </p:nvSpPr>
        <p:spPr/>
        <p:txBody>
          <a:bodyPr anchor="t"/>
          <a:p>
            <a:endParaRPr lang="zh-CN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标题 6145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dirty="0"/>
          </a:p>
        </p:txBody>
      </p:sp>
      <p:sp>
        <p:nvSpPr>
          <p:cNvPr id="29698" name="文本占位符 6146"/>
          <p:cNvSpPr>
            <a:spLocks noGrp="1"/>
          </p:cNvSpPr>
          <p:nvPr>
            <p:ph idx="1"/>
          </p:nvPr>
        </p:nvSpPr>
        <p:spPr/>
        <p:txBody>
          <a:bodyPr anchor="t"/>
          <a:p>
            <a:endParaRPr lang="zh-CN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标题 716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dirty="0"/>
          </a:p>
        </p:txBody>
      </p:sp>
      <p:sp>
        <p:nvSpPr>
          <p:cNvPr id="30722" name="文本占位符 7170"/>
          <p:cNvSpPr>
            <a:spLocks noGrp="1"/>
          </p:cNvSpPr>
          <p:nvPr>
            <p:ph idx="1"/>
          </p:nvPr>
        </p:nvSpPr>
        <p:spPr/>
        <p:txBody>
          <a:bodyPr anchor="t"/>
          <a:p>
            <a:endParaRPr lang="zh-CN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标题 8193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lang="zh-CN" dirty="0"/>
          </a:p>
        </p:txBody>
      </p:sp>
      <p:sp>
        <p:nvSpPr>
          <p:cNvPr id="31746" name="文本占位符 8194"/>
          <p:cNvSpPr>
            <a:spLocks noGrp="1"/>
          </p:cNvSpPr>
          <p:nvPr>
            <p:ph idx="1"/>
          </p:nvPr>
        </p:nvSpPr>
        <p:spPr/>
        <p:txBody>
          <a:bodyPr anchor="t"/>
          <a:p>
            <a:endParaRPr lang="zh-CN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1090</Words>
  <Application>WPS 演示</Application>
  <PresentationFormat>在屏幕上显示</PresentationFormat>
  <Paragraphs>101</Paragraphs>
  <Slides>26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14</vt:i4>
      </vt:variant>
      <vt:variant>
        <vt:lpstr>幻灯片标题</vt:lpstr>
      </vt:variant>
      <vt:variant>
        <vt:i4>26</vt:i4>
      </vt:variant>
    </vt:vector>
  </HeadingPairs>
  <TitlesOfParts>
    <vt:vector size="50" baseType="lpstr">
      <vt:lpstr>Arial</vt:lpstr>
      <vt:lpstr>宋体</vt:lpstr>
      <vt:lpstr>Wingdings</vt:lpstr>
      <vt:lpstr>Times New Roman</vt:lpstr>
      <vt:lpstr>黑体</vt:lpstr>
      <vt:lpstr>微软雅黑</vt:lpstr>
      <vt:lpstr>Arial Unicode MS</vt:lpstr>
      <vt:lpstr>Calibri</vt:lpstr>
      <vt:lpstr>默认设计模板</vt:lpstr>
      <vt:lpstr>1_默认设计模板</vt:lpstr>
      <vt:lpstr>Equation.DSMT4</vt:lpstr>
      <vt:lpstr>Equation.3</vt:lpstr>
      <vt:lpstr>Equation.KSEE3</vt:lpstr>
      <vt:lpstr>Equation.KSEE3</vt:lpstr>
      <vt:lpstr>Equation.KSEE3</vt:lpstr>
      <vt:lpstr>Equation.KSEE3</vt:lpstr>
      <vt:lpstr>Equation.3</vt:lpstr>
      <vt:lpstr>Equation.3</vt:lpstr>
      <vt:lpstr>Equation.KSEE3</vt:lpstr>
      <vt:lpstr>Equation.3</vt:lpstr>
      <vt:lpstr>Equation.3</vt:lpstr>
      <vt:lpstr>Equation.DSMT4</vt:lpstr>
      <vt:lpstr>Equation.DSMT4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Administrator</cp:lastModifiedBy>
  <cp:revision>12</cp:revision>
  <dcterms:created xsi:type="dcterms:W3CDTF">2012-09-19T06:23:00Z</dcterms:created>
  <dcterms:modified xsi:type="dcterms:W3CDTF">2018-07-04T03:06:47Z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