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wma" ContentType="audio/x-ms-wma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</p:sldMasterIdLst>
  <p:sldIdLst>
    <p:sldId id="256" r:id="rId7"/>
    <p:sldId id="258" r:id="rId8"/>
    <p:sldId id="275" r:id="rId9"/>
    <p:sldId id="259" r:id="rId10"/>
    <p:sldId id="257" r:id="rId11"/>
    <p:sldId id="267" r:id="rId12"/>
    <p:sldId id="269" r:id="rId13"/>
    <p:sldId id="261" r:id="rId14"/>
    <p:sldId id="270" r:id="rId15"/>
    <p:sldId id="272" r:id="rId16"/>
    <p:sldId id="274" r:id="rId17"/>
    <p:sldId id="262" r:id="rId18"/>
    <p:sldId id="263" r:id="rId19"/>
    <p:sldId id="265" r:id="rId20"/>
    <p:sldId id="266" r:id="rId21"/>
    <p:sldId id="264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6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02167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7695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99B87A8-26C7-41A6-B9DB-A398CF6C2EE2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B625CA9-D577-46E1-B4BC-F276869C8032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4F2D0E6-B2BD-4D1E-8B99-213BEF8671EA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1833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D8ADACF-EB81-4C09-9F24-9C53A71CC496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DB7CEC1-6A27-4FE0-B4CB-5569C3F87B4D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82A011D-026C-4FC6-ACA5-F8E63C8370E2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BE7CD6A-79EB-4DAC-A6F7-00C7785AE057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5FD30C0-4159-486D-B1FD-AD25D3ACC37F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8286F91-07BE-485F-A80F-E83928805A1D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7F9BA40-4FDB-45B5-8DEE-30F631F7C913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7151" y="685800"/>
            <a:ext cx="2846916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85800"/>
            <a:ext cx="8341784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FDD560E-E143-4C87-9B5D-E71C4898996F}" type="slidenum">
              <a:rPr lang="en-US" altLang="zh-CN" sz="1400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12198351" cy="6851650"/>
            <a:chOff x="1" y="0"/>
            <a:chExt cx="5763" cy="4316"/>
          </a:xfrm>
        </p:grpSpPr>
        <p:sp>
          <p:nvSpPr>
            <p:cNvPr id="87043" name="Freeform 3"/>
            <p:cNvSpPr/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44" name="Freeform 4"/>
            <p:cNvSpPr/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45" name="Freeform 5"/>
            <p:cNvSpPr/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3" name="Group 6"/>
            <p:cNvGrpSpPr/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7047" name="Freeform 7"/>
              <p:cNvSpPr/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48" name="Freeform 8"/>
              <p:cNvSpPr/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49" name="Freeform 9"/>
              <p:cNvSpPr/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0" name="Freeform 10"/>
              <p:cNvSpPr/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1" name="Freeform 11"/>
              <p:cNvSpPr/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2" name="Freeform 12"/>
              <p:cNvSpPr/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3" name="Freeform 13"/>
              <p:cNvSpPr/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4" name="Freeform 14"/>
              <p:cNvSpPr/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5" name="Freeform 15"/>
              <p:cNvSpPr/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6" name="Freeform 16"/>
              <p:cNvSpPr/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7" name="Freeform 17"/>
              <p:cNvSpPr/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8" name="Freeform 18"/>
              <p:cNvSpPr/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9" name="Freeform 19"/>
              <p:cNvSpPr/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060" name="Freeform 20"/>
            <p:cNvSpPr/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1" name="Freeform 21"/>
            <p:cNvSpPr/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2" name="Freeform 22"/>
            <p:cNvSpPr/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3" name="Freeform 23"/>
            <p:cNvSpPr/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4" name="Freeform 24"/>
            <p:cNvSpPr/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5" name="Freeform 25"/>
            <p:cNvSpPr/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6" name="Freeform 26"/>
            <p:cNvSpPr/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7" name="Freeform 27"/>
            <p:cNvSpPr/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7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" name="Group 31"/>
            <p:cNvGrpSpPr/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707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07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7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707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92275"/>
            <a:ext cx="103632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708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87081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7082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7083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68AE1FE-D711-400A-A215-563CA13BD97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A468E1D-59E1-4986-B22C-D36F0179317C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CC6AFAB-C440-4D12-AD22-BBC35331B6D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DC78C1D-B8B1-4017-B106-F7ACD633082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FA46EDD-5089-404A-AD0E-3CAFAFE56B83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436620F-7E31-4C0F-883A-461712A0A7B4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D839FF3-0DE3-4700-BD93-C896E2097FA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E424D2A-4EA5-4926-A46B-83E09301AC75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01317D1-8E12-4EF6-B194-5DE4C14EB3EC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76C72FB-47A1-4561-99F8-2D1405F7770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CFF0959-77A0-491F-8717-E7FBB140B42A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12198351" cy="6851650"/>
            <a:chOff x="1" y="0"/>
            <a:chExt cx="5763" cy="4316"/>
          </a:xfrm>
        </p:grpSpPr>
        <p:sp>
          <p:nvSpPr>
            <p:cNvPr id="87043" name="Freeform 3"/>
            <p:cNvSpPr/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44" name="Freeform 4"/>
            <p:cNvSpPr/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45" name="Freeform 5"/>
            <p:cNvSpPr/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3" name="Group 6"/>
            <p:cNvGrpSpPr/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7047" name="Freeform 7"/>
              <p:cNvSpPr/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48" name="Freeform 8"/>
              <p:cNvSpPr/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49" name="Freeform 9"/>
              <p:cNvSpPr/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0" name="Freeform 10"/>
              <p:cNvSpPr/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1" name="Freeform 11"/>
              <p:cNvSpPr/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2" name="Freeform 12"/>
              <p:cNvSpPr/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3" name="Freeform 13"/>
              <p:cNvSpPr/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4" name="Freeform 14"/>
              <p:cNvSpPr/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5" name="Freeform 15"/>
              <p:cNvSpPr/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6" name="Freeform 16"/>
              <p:cNvSpPr/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7" name="Freeform 17"/>
              <p:cNvSpPr/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8" name="Freeform 18"/>
              <p:cNvSpPr/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59" name="Freeform 19"/>
              <p:cNvSpPr/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060" name="Freeform 20"/>
            <p:cNvSpPr/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1" name="Freeform 21"/>
            <p:cNvSpPr/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2" name="Freeform 22"/>
            <p:cNvSpPr/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3" name="Freeform 23"/>
            <p:cNvSpPr/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4" name="Freeform 24"/>
            <p:cNvSpPr/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5" name="Freeform 25"/>
            <p:cNvSpPr/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6" name="Freeform 26"/>
            <p:cNvSpPr/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7" name="Freeform 27"/>
            <p:cNvSpPr/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6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7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" name="Group 31"/>
            <p:cNvGrpSpPr/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707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07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07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707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707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92275"/>
            <a:ext cx="103632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708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87081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7082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7083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06D2C7C-754C-4ED8-8D60-07EC67D9A1A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EC7CF3C-DDC4-4478-9EE5-C159E8B8A73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03F76A3-6F01-4A92-8E2A-71001392C154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0132D4A-2DEA-475E-B187-53682C429EC8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E153EE0-DE1B-4069-8D18-8FAB12E78373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4A41A1A-C972-4E61-9726-AC76EEB19563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F6464A8-1A73-4106-9574-1ED43D9A9C6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B41E7E0-A7EC-4125-8530-497CAE3B7F6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A50BC3F-2C24-4CC6-B6D4-6FBE19BD1EA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4787171-0FC6-482D-8B7D-934CDDA8020D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23990F8-B875-48A1-BBCD-E643B5AB9A8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02167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7695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9B87A8-26C7-41A6-B9DB-A398CF6C2EE2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625CA9-D577-46E1-B4BC-F276869C8032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F2D0E6-B2BD-4D1E-8B99-213BEF8671EA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1833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8ADACF-EB81-4C09-9F24-9C53A71CC496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B7CEC1-6A27-4FE0-B4CB-5569C3F87B4D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2A011D-026C-4FC6-ACA5-F8E63C8370E2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E7CD6A-79EB-4DAC-A6F7-00C7785AE057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FD30C0-4159-486D-B1FD-AD25D3ACC37F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286F91-07BE-485F-A80F-E83928805A1D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F9BA40-4FDB-45B5-8DEE-30F631F7C913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7151" y="685800"/>
            <a:ext cx="2846916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85800"/>
            <a:ext cx="8341784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DD560E-E143-4C87-9B5D-E71C4898996F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02167" y="685800"/>
            <a:ext cx="11387667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06400" y="1981200"/>
            <a:ext cx="11387667" cy="3886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7662C40F-406A-43CC-A8B1-3AA39048DBF5}" type="slidenum">
              <a:rPr lang="en-US" altLang="zh-CN" kern="120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kern="120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2117" y="0"/>
            <a:ext cx="12198349" cy="6851650"/>
            <a:chOff x="1" y="0"/>
            <a:chExt cx="5763" cy="4316"/>
          </a:xfrm>
        </p:grpSpPr>
        <p:sp>
          <p:nvSpPr>
            <p:cNvPr id="86019" name="Freeform 3"/>
            <p:cNvSpPr/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20" name="Freeform 4"/>
            <p:cNvSpPr/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21" name="Freeform 5"/>
            <p:cNvSpPr/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3" name="Group 6"/>
            <p:cNvGrpSpPr/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6023" name="Freeform 7"/>
              <p:cNvSpPr/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4" name="Freeform 8"/>
              <p:cNvSpPr/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5" name="Freeform 9"/>
              <p:cNvSpPr/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6" name="Freeform 10"/>
              <p:cNvSpPr/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7" name="Freeform 11"/>
              <p:cNvSpPr/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8" name="Freeform 12"/>
              <p:cNvSpPr/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9" name="Freeform 13"/>
              <p:cNvSpPr/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0" name="Freeform 14"/>
              <p:cNvSpPr/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1" name="Freeform 15"/>
              <p:cNvSpPr/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2" name="Freeform 16"/>
              <p:cNvSpPr/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3" name="Freeform 17"/>
              <p:cNvSpPr/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4" name="Freeform 18"/>
              <p:cNvSpPr/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5" name="Freeform 19"/>
              <p:cNvSpPr/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6036" name="Freeform 20"/>
            <p:cNvSpPr/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37" name="Freeform 21"/>
            <p:cNvSpPr/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38" name="Freeform 22"/>
            <p:cNvSpPr/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39" name="Freeform 23"/>
            <p:cNvSpPr/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0" name="Freeform 24"/>
            <p:cNvSpPr/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1" name="Freeform 25"/>
            <p:cNvSpPr/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2" name="Freeform 26"/>
            <p:cNvSpPr/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3" name="Freeform 27"/>
            <p:cNvSpPr/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" name="Group 31"/>
            <p:cNvGrpSpPr/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604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4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5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5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5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605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5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605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3"/>
            <a:ext cx="109728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1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605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05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DA781C07-19D6-46E7-9FE2-8415D99F617C}" type="slidenum">
              <a:rPr lang="en-US" altLang="zh-CN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kern="1200">
              <a:solidFill>
                <a:srgbClr val="FFFFFF"/>
              </a:solidFill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05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2117" y="0"/>
            <a:ext cx="12198349" cy="6851650"/>
            <a:chOff x="1" y="0"/>
            <a:chExt cx="5763" cy="4316"/>
          </a:xfrm>
        </p:grpSpPr>
        <p:sp>
          <p:nvSpPr>
            <p:cNvPr id="86019" name="Freeform 3"/>
            <p:cNvSpPr/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20" name="Freeform 4"/>
            <p:cNvSpPr/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21" name="Freeform 5"/>
            <p:cNvSpPr/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3" name="Group 6"/>
            <p:cNvGrpSpPr/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6023" name="Freeform 7"/>
              <p:cNvSpPr/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4" name="Freeform 8"/>
              <p:cNvSpPr/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5" name="Freeform 9"/>
              <p:cNvSpPr/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6" name="Freeform 10"/>
              <p:cNvSpPr/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7" name="Freeform 11"/>
              <p:cNvSpPr/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8" name="Freeform 12"/>
              <p:cNvSpPr/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29" name="Freeform 13"/>
              <p:cNvSpPr/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0" name="Freeform 14"/>
              <p:cNvSpPr/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1" name="Freeform 15"/>
              <p:cNvSpPr/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2" name="Freeform 16"/>
              <p:cNvSpPr/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3" name="Freeform 17"/>
              <p:cNvSpPr/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4" name="Freeform 18"/>
              <p:cNvSpPr/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35" name="Freeform 19"/>
              <p:cNvSpPr/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6036" name="Freeform 20"/>
            <p:cNvSpPr/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37" name="Freeform 21"/>
            <p:cNvSpPr/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38" name="Freeform 22"/>
            <p:cNvSpPr/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39" name="Freeform 23"/>
            <p:cNvSpPr/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0" name="Freeform 24"/>
            <p:cNvSpPr/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1" name="Freeform 25"/>
            <p:cNvSpPr/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2" name="Freeform 26"/>
            <p:cNvSpPr/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3" name="Freeform 27"/>
            <p:cNvSpPr/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" name="Group 31"/>
            <p:cNvGrpSpPr/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604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4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5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5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05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anose="020B060403050404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605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605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605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3"/>
            <a:ext cx="109728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1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605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05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96840F26-2C16-42FC-A02F-FC17BF856955}" type="slidenum">
              <a:rPr lang="en-US" altLang="zh-CN" kern="1200">
                <a:solidFill>
                  <a:srgbClr val="FFFF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kern="1200">
              <a:solidFill>
                <a:srgbClr val="FFFFFF"/>
              </a:solidFill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05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02167" y="685800"/>
            <a:ext cx="11387667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06400" y="1981200"/>
            <a:ext cx="11387667" cy="3886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62C40F-406A-43CC-A8B1-3AA39048DBF5}" type="slidenum">
              <a:rPr lang="en-US" altLang="zh-CN">
                <a:solidFill>
                  <a:srgbClr val="0033CC"/>
                </a:solidFill>
              </a:rPr>
            </a:fld>
            <a:endParaRPr lang="en-US" altLang="zh-CN">
              <a:solidFill>
                <a:srgbClr val="0033CC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.png"/><Relationship Id="rId3" Type="http://schemas.microsoft.com/office/2007/relationships/media" Target="../media/media1.wma"/><Relationship Id="rId2" Type="http://schemas.openxmlformats.org/officeDocument/2006/relationships/audio" Target="../media/media1.wma"/><Relationship Id="rId1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slide" Target="slide2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ht88200510291723358908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452320"/>
            <a:ext cx="9144000" cy="56409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39816" y="3272808"/>
            <a:ext cx="28803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n>
                  <a:solidFill>
                    <a:schemeClr val="accent2"/>
                  </a:solidFill>
                </a:ln>
                <a:solidFill>
                  <a:srgbClr val="FFC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秋思</a:t>
            </a:r>
            <a:endParaRPr lang="zh-CN" altLang="en-US" sz="7200" dirty="0">
              <a:ln>
                <a:solidFill>
                  <a:schemeClr val="accent2"/>
                </a:solidFill>
              </a:ln>
              <a:solidFill>
                <a:srgbClr val="FFC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971550" y="1772920"/>
            <a:ext cx="9340850" cy="2399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范仲淹，字希文。北宋政治家，文学家。</a:t>
            </a:r>
            <a:r>
              <a:rPr kumimoji="1" lang="zh-CN" altLang="en-US" sz="2800" b="1" kern="1200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他在陕西守卫边疆多年。政治上，他主张革新，为守旧派阻挠；他的词，写边塞生活，苍凉悲壮，慷慨生哀；写羁旅生活，缠绵深致，脍炙人口。</a:t>
            </a:r>
            <a:endParaRPr kumimoji="1" lang="en-US" altLang="zh-CN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1188" y="572487"/>
            <a:ext cx="4104456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范仲淹</a:t>
            </a:r>
            <a:endParaRPr lang="zh-CN" altLang="en-US" sz="7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03705" y="548640"/>
            <a:ext cx="8996680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苏幕遮 </a:t>
            </a:r>
            <a:endParaRPr lang="zh-CN" altLang="en-US" sz="3200" dirty="0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　　　范仲淹 （北宋）</a:t>
            </a:r>
            <a:endParaRPr lang="zh-CN" altLang="en-US" sz="3200" dirty="0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　　   碧云天，黄叶地，秋色连波，波上寒烟翠。山映斜阳天接水，芳草无情，更在斜阳外。 </a:t>
            </a:r>
            <a:endParaRPr lang="zh-CN" altLang="en-US" sz="3200" dirty="0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　　   黯乡魂，追旅思。夜夜除非，好梦留人睡。明月楼高休独倚，酒入愁肠，化作相思泪。 </a:t>
            </a:r>
            <a:endParaRPr lang="zh-CN" altLang="en-US" sz="3200" dirty="0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35560" y="4221088"/>
            <a:ext cx="82809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600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岳阳楼记</a:t>
            </a:r>
            <a:r>
              <a:rPr lang="en-US" altLang="zh-CN" sz="3600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600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600" dirty="0">
              <a:solidFill>
                <a:srgbClr val="0033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先天下之忧而忧，后天下之乐而乐。</a:t>
            </a:r>
            <a:endParaRPr lang="zh-CN" altLang="en-US" sz="3600" dirty="0">
              <a:solidFill>
                <a:srgbClr val="0033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1027"/>
          <p:cNvSpPr txBox="1">
            <a:spLocks noChangeArrowheads="1"/>
          </p:cNvSpPr>
          <p:nvPr/>
        </p:nvSpPr>
        <p:spPr bwMode="auto">
          <a:xfrm>
            <a:off x="8258502" y="836712"/>
            <a:ext cx="1413510" cy="522575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8000" b="1" kern="1200" dirty="0">
                <a:solidFill>
                  <a:srgbClr val="0000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范仲淹</a:t>
            </a:r>
            <a:endParaRPr kumimoji="1" lang="zh-CN" altLang="en-US" sz="8000" b="1" kern="1200" dirty="0">
              <a:solidFill>
                <a:srgbClr val="0000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0484" name="Text Box 1028"/>
          <p:cNvSpPr txBox="1">
            <a:spLocks noChangeArrowheads="1"/>
          </p:cNvSpPr>
          <p:nvPr/>
        </p:nvSpPr>
        <p:spPr bwMode="auto">
          <a:xfrm>
            <a:off x="991870" y="426720"/>
            <a:ext cx="7091680" cy="5631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前面我们所学的表现范仲淹政治理想的散文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岳阳楼记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》,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写于他被贬谪的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1046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年，而就在他被贬谪的前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年（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1040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年），还在塞外征战。</a:t>
            </a:r>
            <a:endParaRPr kumimoji="1" lang="zh-CN" altLang="en-US" sz="3600" kern="1200" dirty="0">
              <a:solidFill>
                <a:srgbClr val="0066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作为有政治抱负的范仲淹，面对荒凉和艰苦，是一种怎样的感情呢？</a:t>
            </a:r>
            <a:endParaRPr kumimoji="1" lang="zh-CN" altLang="en-US" sz="3600" kern="1200" dirty="0">
              <a:solidFill>
                <a:srgbClr val="0066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3600" kern="1200" dirty="0">
              <a:solidFill>
                <a:srgbClr val="0066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744072" y="260648"/>
            <a:ext cx="3923928" cy="58775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秋思</a:t>
            </a:r>
            <a:endParaRPr kumimoji="1" lang="en-US" altLang="zh-CN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范仲淹（北宋）</a:t>
            </a:r>
            <a:endParaRPr kumimoji="1" lang="en-US" altLang="zh-CN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塞下秋来风景异，衡阳雁去无留意。四面边声连角起。千嶂里，长烟落日孤城闭。 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    浊酒一杯家万里，燕然未勒归无计。羌管悠悠霜满地。人不寐，将军白发征夫泪。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2" descr="更符合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1" y="0"/>
            <a:ext cx="5148063" cy="6982592"/>
          </a:xfrm>
          <a:prstGeom prst="rect">
            <a:avLst/>
          </a:prstGeom>
        </p:spPr>
      </p:pic>
      <p:pic>
        <p:nvPicPr>
          <p:cNvPr id="5" name="zmj-7623-2286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12424" y="59492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4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00505499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507605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68008" y="1556792"/>
            <a:ext cx="4283968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品读词的上阕，找</a:t>
            </a:r>
            <a:r>
              <a:rPr lang="zh-CN" altLang="en-US" sz="480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秋景</a:t>
            </a:r>
            <a:endParaRPr lang="zh-CN" altLang="en-US" sz="4800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FF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02412" y="358776"/>
            <a:ext cx="3995936" cy="64807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塞下秋来风景异，</a:t>
            </a:r>
            <a:endParaRPr kumimoji="1" lang="en-US" altLang="zh-CN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衡阳雁去无留意。</a:t>
            </a:r>
            <a:endParaRPr kumimoji="1" lang="en-US" altLang="zh-CN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四面边声连角起。</a:t>
            </a:r>
            <a:endParaRPr kumimoji="1" lang="en-US" altLang="zh-CN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千嶂里，</a:t>
            </a:r>
            <a:endParaRPr kumimoji="1" lang="en-US" altLang="zh-CN" sz="3600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长烟落日孤城闭</a:t>
            </a:r>
            <a:r>
              <a:rPr kumimoji="1" lang="zh-CN" altLang="en-US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。 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" name="图片 2" descr="ht88200510291857455406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86003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75520" y="332656"/>
            <a:ext cx="2736304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600" dirty="0">
                <a:latin typeface="华文行楷" panose="02010800040101010101" pitchFamily="2" charset="-122"/>
                <a:ea typeface="华文行楷" panose="02010800040101010101" pitchFamily="2" charset="-122"/>
              </a:rPr>
              <a:t>异</a:t>
            </a:r>
            <a:endParaRPr lang="zh-CN" altLang="en-US" sz="9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708920"/>
            <a:ext cx="40848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衡阳雁去无留意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4005064"/>
            <a:ext cx="280831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四面边声连角起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0" y="5229200"/>
            <a:ext cx="42550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千嶂里，长烟落日孤城闭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1864" y="2766958"/>
            <a:ext cx="2160240" cy="52197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天气极寒</a:t>
            </a: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1824" y="3983414"/>
            <a:ext cx="6229200" cy="52197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风吼、马嘶、号角声，塞下特异的声音。</a:t>
            </a: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1180" y="5229200"/>
            <a:ext cx="4572000" cy="460375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战事吃紧、戒备森严的特殊背景。</a:t>
            </a:r>
            <a:endParaRPr lang="zh-CN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36084" y="853261"/>
            <a:ext cx="4467860" cy="829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塞下</a:t>
            </a:r>
            <a:r>
              <a:rPr kumimoji="1" lang="zh-CN" altLang="en-US" sz="4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秋</a:t>
            </a:r>
            <a:r>
              <a:rPr kumimoji="1"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来风景</a:t>
            </a:r>
            <a:r>
              <a:rPr kumimoji="1" lang="zh-CN" altLang="en-US" sz="4800" b="1" dirty="0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</a:rPr>
              <a:t>异</a:t>
            </a:r>
            <a:r>
              <a:rPr kumimoji="1"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  <p:bldP spid="4" grpId="0"/>
      <p:bldP spid="5" grpId="0"/>
      <p:bldP spid="6" grpId="0" bldLvl="0" animBg="1"/>
      <p:bldP spid="7" grpId="0" bldLvl="0" animBg="1"/>
      <p:bldP spid="8" grpId="0" bldLvl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23592" y="1484784"/>
            <a:ext cx="6984776" cy="4831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    范仲淹于宋仁宗康定元年任陕西经略副使，守边四年，作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乐歌数阙。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1038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西夏昊称帝后，连年侵宋。由于积贫积弱，边防空虚，宋军一败于延州，再败于好水川，三败于定川寨。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1040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年，范仲淹自越州改任陕西经略副使兼知延州（今陕西延安）。延州是西夏出入关要冲，战后城寨焚掠殆尽，戍兵皆无壁垒，散处城中。此词即作于知延州时。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原有数阕，皆以“塞下秋来”为首句，欧阳修尝称为“穷塞外之词”。但流传至今的却只有此词。</a:t>
            </a:r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75520" y="548680"/>
            <a:ext cx="381642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背景资料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02412" y="358776"/>
            <a:ext cx="3995936" cy="64807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塞下秋来风景异，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衡阳雁去无留意。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四面边声连角起。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千嶂里，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长烟落日孤城闭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 </a:t>
            </a:r>
            <a:endParaRPr lang="zh-CN" altLang="en-US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" name="图片 2" descr="ht88200510291857455406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860032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50800" y="0"/>
            <a:ext cx="6453505" cy="6739255"/>
          </a:xfrm>
          <a:prstGeom prst="rect">
            <a:avLst/>
          </a:prstGeom>
          <a:solidFill>
            <a:srgbClr val="FFFFFF">
              <a:alpha val="62000"/>
            </a:srgbClr>
          </a:solidFill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</p:txBody>
      </p:sp>
      <p:sp>
        <p:nvSpPr>
          <p:cNvPr id="5" name="TextBox 4"/>
          <p:cNvSpPr txBox="1"/>
          <p:nvPr/>
        </p:nvSpPr>
        <p:spPr>
          <a:xfrm>
            <a:off x="2135560" y="1268760"/>
            <a:ext cx="3744416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这些秋景有什么特点？带给人怎样的感觉？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79576" y="2782669"/>
            <a:ext cx="3600400" cy="953135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荒凉、萧瑟、肃杀  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雄奇、壮阔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744072" y="260648"/>
            <a:ext cx="3923928" cy="5877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秋思</a:t>
            </a:r>
            <a:endParaRPr kumimoji="1" lang="en-US" altLang="zh-CN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范仲淹（北宋）</a:t>
            </a:r>
            <a:endParaRPr kumimoji="1" lang="en-US" altLang="zh-CN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塞下秋来风景异，衡阳雁去无留意。四面边声连角起。千嶂里，长烟落日孤城闭。 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    浊酒一杯家万里，燕然未勒归无计。羌管悠悠霜满地。人不寐，将军白发征夫泪。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2" descr="更符合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1" y="0"/>
            <a:ext cx="5148063" cy="69825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3552" y="908720"/>
            <a:ext cx="439248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品下阙，悟情感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91544" y="548680"/>
            <a:ext cx="86764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浊酒一杯家万里，燕然未勒归无计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云形 2"/>
          <p:cNvSpPr/>
          <p:nvPr/>
        </p:nvSpPr>
        <p:spPr>
          <a:xfrm>
            <a:off x="2495600" y="3501008"/>
            <a:ext cx="7848872" cy="22322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勒石燕然，用的是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后汉书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窦融列传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中的典故，东汉时窦宪率兵打败匈奴，一直追击到燕然山，刻石纪功而返。</a:t>
            </a:r>
            <a:endParaRPr lang="zh-CN" altLang="en-US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79576" y="1556792"/>
            <a:ext cx="7056784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全词的核心部分，揭示了自己和征人们的一种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矛盾心理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：他们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思念相距万里的家乡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，却无法回去，因为还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没有达到建立军功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、勒石燕然的目的。</a:t>
            </a:r>
            <a:endParaRPr lang="zh-CN" altLang="en-US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91544" y="548680"/>
            <a:ext cx="86764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杯家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里，燕然未勒归无</a:t>
            </a: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计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91544" y="548680"/>
            <a:ext cx="86764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浊酒一杯家万里，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燕然未勒</a:t>
            </a:r>
            <a:r>
              <a:rPr lang="zh-CN" altLang="en-US" sz="3600" b="1" dirty="0">
                <a:solidFill>
                  <a:srgbClr val="92D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归无计</a:t>
            </a:r>
            <a:endParaRPr lang="zh-CN" altLang="en-US" sz="3600" b="1" dirty="0">
              <a:solidFill>
                <a:srgbClr val="92D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0" y="836712"/>
            <a:ext cx="4572000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羌管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悠悠霜</a:t>
            </a: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满地</a:t>
            </a:r>
            <a:endParaRPr lang="zh-CN" altLang="en-US" sz="36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96000" y="2204864"/>
            <a:ext cx="4572000" cy="1383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环境烘托，夜寒霜浓，又传来了悠悠羌笛之声，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更加重了征人愁思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/>
          </a:p>
        </p:txBody>
      </p:sp>
      <p:pic>
        <p:nvPicPr>
          <p:cNvPr id="5" name="图片 4" descr="更符合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1" y="0"/>
            <a:ext cx="4571999" cy="6982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忘忧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5076056" cy="7096125"/>
          </a:xfrm>
          <a:prstGeom prst="rect">
            <a:avLst/>
          </a:prstGeom>
          <a:noFill/>
        </p:spPr>
      </p:pic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3572193" y="365125"/>
            <a:ext cx="1290320" cy="2184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algn="l"/>
            <a:endParaRPr kumimoji="1" lang="zh-CN" altLang="zh-CN" sz="7200" b="0" noProof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8248620" y="404664"/>
            <a:ext cx="1106170" cy="6096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将军白发征夫泪</a:t>
            </a:r>
            <a:endParaRPr kumimoji="1" lang="zh-CN" altLang="en-US" sz="60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6941091" y="968227"/>
            <a:ext cx="1106170" cy="23774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人</a:t>
            </a:r>
            <a:r>
              <a:rPr kumimoji="1" lang="zh-CN" altLang="en-US" sz="6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不寐</a:t>
            </a:r>
            <a:endParaRPr kumimoji="1" lang="zh-CN" altLang="en-US" sz="60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98310" name="WordArt 6"/>
          <p:cNvSpPr>
            <a:spLocks noChangeArrowheads="1" noChangeShapeType="1" noTextEdit="1"/>
          </p:cNvSpPr>
          <p:nvPr/>
        </p:nvSpPr>
        <p:spPr bwMode="auto">
          <a:xfrm>
            <a:off x="2590800" y="1524000"/>
            <a:ext cx="2286000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壮志难酬</a:t>
            </a:r>
            <a:endParaRPr lang="zh-CN" altLang="en-US" sz="3600" kern="10" dirty="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8311" name="WordArt 7"/>
          <p:cNvSpPr>
            <a:spLocks noChangeArrowheads="1" noChangeShapeType="1" noTextEdit="1"/>
          </p:cNvSpPr>
          <p:nvPr/>
        </p:nvSpPr>
        <p:spPr bwMode="auto">
          <a:xfrm>
            <a:off x="3048000" y="4191000"/>
            <a:ext cx="2362200" cy="1600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思乡忧国</a:t>
            </a:r>
            <a:endParaRPr lang="zh-CN" altLang="en-US" sz="3600" kern="10" dirty="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2743200" y="685800"/>
            <a:ext cx="1768475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chemeClr val="tx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感慨</a:t>
            </a:r>
            <a:endParaRPr kumimoji="1" lang="zh-CN" altLang="en-US" sz="6000" dirty="0">
              <a:solidFill>
                <a:schemeClr val="tx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424" y="3429000"/>
            <a:ext cx="106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3048000" y="3429000"/>
            <a:ext cx="1706880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chemeClr val="tx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情怀</a:t>
            </a:r>
            <a:endParaRPr kumimoji="1" lang="zh-CN" altLang="en-US" sz="6000" dirty="0">
              <a:solidFill>
                <a:schemeClr val="tx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bldLvl="0" animBg="1"/>
      <p:bldP spid="98309" grpId="0" bldLvl="0" animBg="1"/>
      <p:bldP spid="98310" grpId="0"/>
      <p:bldP spid="98311" grpId="1"/>
      <p:bldP spid="98312" grpId="0" bldLvl="0" animBg="1"/>
      <p:bldP spid="9831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ht88200510291857455406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09395" y="11894"/>
            <a:ext cx="10214320" cy="6834213"/>
          </a:xfrm>
          <a:prstGeom prst="rect">
            <a:avLst/>
          </a:prstGeom>
          <a:ln>
            <a:solidFill>
              <a:schemeClr val="accent4">
                <a:lumMod val="25000"/>
              </a:schemeClr>
            </a:solidFill>
          </a:ln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514599" y="914400"/>
            <a:ext cx="936313" cy="415417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zh-CN" altLang="en-US" sz="40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hlinkClick r:id="rId2" action="ppaction://hlinksldjump"/>
              </a:rPr>
              <a:t>范仲淹</a:t>
            </a:r>
            <a:endParaRPr kumimoji="1" lang="zh-CN" altLang="en-US" sz="40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962399" y="1219200"/>
            <a:ext cx="2468461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上阕写景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096000" y="381000"/>
            <a:ext cx="2298222" cy="24612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衡阳雁去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边声连起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千嶂孤城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长烟落日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1" name="AutoShape 5"/>
          <p:cNvSpPr/>
          <p:nvPr/>
        </p:nvSpPr>
        <p:spPr bwMode="auto">
          <a:xfrm>
            <a:off x="5867399" y="685800"/>
            <a:ext cx="340477" cy="2209800"/>
          </a:xfrm>
          <a:prstGeom prst="leftBrace">
            <a:avLst>
              <a:gd name="adj1" fmla="val 60417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2" name="AutoShape 6"/>
          <p:cNvSpPr/>
          <p:nvPr/>
        </p:nvSpPr>
        <p:spPr bwMode="auto">
          <a:xfrm>
            <a:off x="8077199" y="685800"/>
            <a:ext cx="85119" cy="2286000"/>
          </a:xfrm>
          <a:prstGeom prst="rightBrace">
            <a:avLst>
              <a:gd name="adj1" fmla="val 250000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8229600" y="990600"/>
            <a:ext cx="2042864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渲染荒凉萧瑟气氛</a:t>
            </a:r>
            <a:r>
              <a:rPr kumimoji="1" lang="zh-CN" altLang="en-US" sz="32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                 </a:t>
            </a:r>
            <a:endParaRPr kumimoji="1" lang="zh-CN" altLang="en-US" sz="32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886200" y="3962400"/>
            <a:ext cx="2298222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下阕抒情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495799" y="1897063"/>
            <a:ext cx="851193" cy="645160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异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5943599" y="3068638"/>
            <a:ext cx="2979177" cy="24612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家万里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 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归无计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羌管悠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霜满地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燕然未勒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不寐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白发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泪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7" name="AutoShape 11"/>
          <p:cNvSpPr/>
          <p:nvPr/>
        </p:nvSpPr>
        <p:spPr bwMode="auto">
          <a:xfrm>
            <a:off x="5714999" y="3505200"/>
            <a:ext cx="340477" cy="1600200"/>
          </a:xfrm>
          <a:prstGeom prst="leftBrace">
            <a:avLst>
              <a:gd name="adj1" fmla="val 43750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8" name="AutoShape 12"/>
          <p:cNvSpPr/>
          <p:nvPr/>
        </p:nvSpPr>
        <p:spPr bwMode="auto">
          <a:xfrm>
            <a:off x="8381999" y="3505200"/>
            <a:ext cx="340477" cy="1676400"/>
          </a:xfrm>
          <a:prstGeom prst="rightBrace">
            <a:avLst>
              <a:gd name="adj1" fmla="val 45833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8686800" y="3649663"/>
            <a:ext cx="2042864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抒发思乡报国之情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4495799" y="4724400"/>
            <a:ext cx="936313" cy="706755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泪</a:t>
            </a:r>
            <a:endParaRPr kumimoji="1" lang="zh-CN" altLang="en-US" sz="40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>
            <a:off x="4876799" y="2667000"/>
            <a:ext cx="45719" cy="19050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4267199" y="2590800"/>
            <a:ext cx="595835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借景抒情</a:t>
            </a:r>
            <a:endParaRPr kumimoji="1" lang="zh-CN" altLang="en-US" sz="24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>
            <a:off x="9524999" y="1981200"/>
            <a:ext cx="45719" cy="17526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4764088" y="5791200"/>
            <a:ext cx="6071846" cy="645160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苍凉悲壮         沉郁雄浑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5334000" y="5486400"/>
            <a:ext cx="766074" cy="3048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H="1">
            <a:off x="8915399" y="4724400"/>
            <a:ext cx="851193" cy="11430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 animBg="1" autoUpdateAnimBg="0"/>
      <p:bldP spid="19460" grpId="0" bldLvl="0" animBg="1" autoUpdateAnimBg="0"/>
      <p:bldP spid="19461" grpId="0" bldLvl="0" animBg="1"/>
      <p:bldP spid="19462" grpId="0" bldLvl="0" animBg="1"/>
      <p:bldP spid="19463" grpId="0" bldLvl="0" animBg="1" autoUpdateAnimBg="0"/>
      <p:bldP spid="19464" grpId="0" bldLvl="0" animBg="1" autoUpdateAnimBg="0"/>
      <p:bldP spid="19465" grpId="0" bldLvl="0" animBg="1" autoUpdateAnimBg="0"/>
      <p:bldP spid="19466" grpId="0" bldLvl="0" animBg="1" autoUpdateAnimBg="0"/>
      <p:bldP spid="19467" grpId="0" bldLvl="0" animBg="1"/>
      <p:bldP spid="19468" grpId="0" bldLvl="0" animBg="1"/>
      <p:bldP spid="19469" grpId="0" bldLvl="0" animBg="1" autoUpdateAnimBg="0"/>
      <p:bldP spid="19470" grpId="0" bldLvl="0" animBg="1" autoUpdateAnimBg="0"/>
      <p:bldP spid="19471" grpId="0" bldLvl="0" animBg="1"/>
      <p:bldP spid="19472" grpId="0" bldLvl="0" animBg="1" autoUpdateAnimBg="0"/>
      <p:bldP spid="19474" grpId="0" bldLvl="0" animBg="1" autoUpdateAnimBg="0"/>
      <p:bldP spid="19475" grpId="0" bldLvl="0" animBg="1"/>
      <p:bldP spid="19476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7608" y="2132856"/>
            <a:ext cx="7272808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作者通过对塞下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萧瑟荒凉景物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的描写，抒发自己的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思乡报国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之情，整首词风格</a:t>
            </a:r>
            <a:r>
              <a:rPr kumimoji="1"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苍凉悲壮，沉郁雄浑</a:t>
            </a:r>
            <a:endParaRPr lang="zh-CN" altLang="en-US" sz="4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23792" y="620688"/>
            <a:ext cx="3672408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latin typeface="楷体_GB2312" pitchFamily="49" charset="-122"/>
                <a:ea typeface="楷体_GB2312" pitchFamily="49" charset="-122"/>
              </a:rPr>
              <a:t>小结</a:t>
            </a:r>
            <a:endParaRPr lang="zh-CN" altLang="en-US" sz="66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panose="020B0604020202020204" pitchFamily="34" charset="0"/>
            <a:ea typeface="黑体" panose="0201060906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panose="020B0604020202020204" pitchFamily="34" charset="0"/>
            <a:ea typeface="黑体" panose="02010609060101010101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panose="020B0604020202020204" pitchFamily="34" charset="0"/>
            <a:ea typeface="黑体" panose="0201060906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panose="020B0604020202020204" pitchFamily="34" charset="0"/>
            <a:ea typeface="黑体" panose="02010609060101010101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1300</Words>
  <Application>WPS 演示</Application>
  <PresentationFormat>全屏显示(4:3)</PresentationFormat>
  <Paragraphs>155</Paragraphs>
  <Slides>16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16</vt:i4>
      </vt:variant>
    </vt:vector>
  </HeadingPairs>
  <TitlesOfParts>
    <vt:vector size="38" baseType="lpstr">
      <vt:lpstr>Arial</vt:lpstr>
      <vt:lpstr>宋体</vt:lpstr>
      <vt:lpstr>Wingdings</vt:lpstr>
      <vt:lpstr>黑体</vt:lpstr>
      <vt:lpstr>Verdana</vt:lpstr>
      <vt:lpstr>华文新魏</vt:lpstr>
      <vt:lpstr>楷体_GB2312</vt:lpstr>
      <vt:lpstr>方正姚体</vt:lpstr>
      <vt:lpstr>华文行楷</vt:lpstr>
      <vt:lpstr>微软雅黑</vt:lpstr>
      <vt:lpstr>隶书</vt:lpstr>
      <vt:lpstr>Times New Roman</vt:lpstr>
      <vt:lpstr>Arial Unicode MS</vt:lpstr>
      <vt:lpstr>Calibri</vt:lpstr>
      <vt:lpstr>楷体_GB2312</vt:lpstr>
      <vt:lpstr>华文中宋</vt:lpstr>
      <vt:lpstr>楷体</vt:lpstr>
      <vt:lpstr>Office 主题</vt:lpstr>
      <vt:lpstr>古瓶荷花</vt:lpstr>
      <vt:lpstr>Globe</vt:lpstr>
      <vt:lpstr>1_Globe</vt:lpstr>
      <vt:lpstr>1_古瓶荷花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NAT</cp:lastModifiedBy>
  <cp:revision>26</cp:revision>
  <dcterms:created xsi:type="dcterms:W3CDTF">2019-11-29T01:34:51Z</dcterms:created>
  <dcterms:modified xsi:type="dcterms:W3CDTF">2019-11-29T01:45:10Z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