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436" r:id="rId3"/>
    <p:sldId id="647" r:id="rId4"/>
    <p:sldId id="620" r:id="rId5"/>
    <p:sldId id="654" r:id="rId6"/>
    <p:sldId id="655" r:id="rId7"/>
    <p:sldId id="656" r:id="rId8"/>
    <p:sldId id="622" r:id="rId9"/>
    <p:sldId id="658" r:id="rId10"/>
    <p:sldId id="645" r:id="rId11"/>
    <p:sldId id="659" r:id="rId12"/>
    <p:sldId id="623" r:id="rId13"/>
    <p:sldId id="624" r:id="rId14"/>
    <p:sldId id="660" r:id="rId15"/>
    <p:sldId id="661" r:id="rId16"/>
    <p:sldId id="662" r:id="rId17"/>
    <p:sldId id="631" r:id="rId18"/>
    <p:sldId id="650" r:id="rId19"/>
    <p:sldId id="677" r:id="rId20"/>
    <p:sldId id="678" r:id="rId21"/>
    <p:sldId id="679" r:id="rId22"/>
    <p:sldId id="676" r:id="rId23"/>
    <p:sldId id="680" r:id="rId24"/>
    <p:sldId id="681" r:id="rId25"/>
    <p:sldId id="667" r:id="rId26"/>
    <p:sldId id="670" r:id="rId27"/>
    <p:sldId id="649" r:id="rId28"/>
    <p:sldId id="671" r:id="rId29"/>
    <p:sldId id="652" r:id="rId30"/>
    <p:sldId id="672" r:id="rId31"/>
    <p:sldId id="674" r:id="rId32"/>
    <p:sldId id="653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374" autoAdjust="0"/>
    <p:restoredTop sz="86330" autoAdjust="0"/>
  </p:normalViewPr>
  <p:slideViewPr>
    <p:cSldViewPr snapToGrid="0" showGuides="1">
      <p:cViewPr varScale="1">
        <p:scale>
          <a:sx n="61" d="100"/>
          <a:sy n="61" d="100"/>
        </p:scale>
        <p:origin x="156" y="11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06" y="92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316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handoutMaster" Target="handoutMasters/handoutMaster1.xml"/><Relationship Id="rId34" Type="http://schemas.openxmlformats.org/officeDocument/2006/relationships/notesMaster" Target="notesMasters/notesMaster1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95AF4-C19A-5345-8525-CFCA8E67C7EC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F184B3-4216-5743-8985-15E690C33E9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49ADB-DEA8-4AD1-A559-2BDFE014EA3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5A8D8-B88F-4BA1-9B6E-DA61FA535B0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92907" y="1048941"/>
            <a:ext cx="11129962" cy="2387600"/>
          </a:xfrm>
        </p:spPr>
        <p:txBody>
          <a:bodyPr anchor="ctr" anchorCtr="1">
            <a:noAutofit/>
          </a:bodyPr>
          <a:lstStyle>
            <a:lvl1pPr algn="l">
              <a:defRPr sz="8800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课程导学</a:t>
            </a: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三基版</a:t>
            </a:r>
            <a:b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876425" y="3716338"/>
            <a:ext cx="9144000" cy="1655762"/>
          </a:xfrm>
        </p:spPr>
        <p:txBody>
          <a:bodyPr/>
          <a:lstStyle>
            <a:lvl1pPr marL="0" indent="0" algn="l">
              <a:buNone/>
              <a:defRPr sz="2800" b="1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第二章  第</a:t>
            </a:r>
            <a:r>
              <a:rPr lang="en-US" altLang="zh-CN" dirty="0"/>
              <a:t>19</a:t>
            </a:r>
            <a:r>
              <a:rPr lang="zh-CN" altLang="en-US" dirty="0"/>
              <a:t>课时  二元一次方程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17488" y="304800"/>
            <a:ext cx="11771312" cy="632822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buNone/>
              <a:defRPr sz="3200" b="1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0"/>
          <a:stretch>
            <a:fillRect/>
          </a:stretch>
        </p:blipFill>
        <p:spPr>
          <a:xfrm>
            <a:off x="-12700" y="0"/>
            <a:ext cx="12242800" cy="6845300"/>
          </a:xfrm>
          <a:prstGeom prst="rect">
            <a:avLst/>
          </a:prstGeom>
        </p:spPr>
      </p:pic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231775" y="420688"/>
            <a:ext cx="11785600" cy="6081712"/>
          </a:xfrm>
        </p:spPr>
        <p:txBody>
          <a:bodyPr>
            <a:normAutofit/>
          </a:bodyPr>
          <a:lstStyle>
            <a:lvl1pPr>
              <a:buNone/>
              <a:defRPr sz="3200" b="1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76225" y="319088"/>
            <a:ext cx="11610975" cy="6242050"/>
          </a:xfrm>
        </p:spPr>
        <p:txBody>
          <a:bodyPr>
            <a:normAutofit/>
          </a:bodyPr>
          <a:lstStyle>
            <a:lvl1pPr>
              <a:buNone/>
              <a:defRPr sz="3200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434975" y="449263"/>
            <a:ext cx="11307763" cy="603885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1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microsoft.com/office/2007/relationships/hdphoto" Target="../media/image41.wdp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microsoft.com/office/2007/relationships/hdphoto" Target="../media/image44.wdp"/><Relationship Id="rId2" Type="http://schemas.openxmlformats.org/officeDocument/2006/relationships/image" Target="../media/image43.png"/><Relationship Id="rId1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microsoft.com/office/2007/relationships/hdphoto" Target="../media/image50.wdp"/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microsoft.com/office/2007/relationships/hdphoto" Target="../media/image58.wdp"/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2.png"/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image" Target="../media/image59.png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image" Target="../media/image62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0.png"/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image" Target="../media/image67.png"/></Relationships>
</file>

<file path=ppt/slides/_rels/slide2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image" Target="../media/image70.png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image" Target="../media/image7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2.png"/><Relationship Id="rId1" Type="http://schemas.openxmlformats.org/officeDocument/2006/relationships/image" Target="../media/image81.pn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2"/>
          <p:cNvSpPr txBox="1"/>
          <p:nvPr/>
        </p:nvSpPr>
        <p:spPr>
          <a:xfrm>
            <a:off x="1527175" y="969645"/>
            <a:ext cx="10215245" cy="172910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zh-CN" sz="6000" b="1" dirty="0" smtClean="0">
                <a:solidFill>
                  <a:srgbClr val="FF0000"/>
                </a:solidFill>
              </a:rPr>
              <a:t>最</a:t>
            </a:r>
            <a:r>
              <a:rPr lang="zh-CN" altLang="zh-CN" sz="6000" b="1" dirty="0">
                <a:solidFill>
                  <a:srgbClr val="FF0000"/>
                </a:solidFill>
              </a:rPr>
              <a:t>短路径——胡不归直线型</a:t>
            </a:r>
            <a:r>
              <a:rPr lang="en-US" altLang="zh-CN" sz="6000" b="1" dirty="0">
                <a:solidFill>
                  <a:srgbClr val="FF0000"/>
                </a:solidFill>
              </a:rPr>
              <a:t>(</a:t>
            </a:r>
            <a:r>
              <a:rPr lang="en-US" altLang="zh-CN" sz="6000" b="1" i="1" dirty="0" err="1">
                <a:solidFill>
                  <a:srgbClr val="FF0000"/>
                </a:solidFill>
              </a:rPr>
              <a:t>PA</a:t>
            </a:r>
            <a:r>
              <a:rPr lang="en-US" altLang="zh-CN" sz="6000" b="1" dirty="0" err="1">
                <a:solidFill>
                  <a:srgbClr val="FF0000"/>
                </a:solidFill>
              </a:rPr>
              <a:t>+</a:t>
            </a:r>
            <a:r>
              <a:rPr lang="en-US" altLang="zh-CN" sz="6000" b="1" i="1" dirty="0" err="1">
                <a:solidFill>
                  <a:srgbClr val="FF0000"/>
                </a:solidFill>
              </a:rPr>
              <a:t>k</a:t>
            </a:r>
            <a:r>
              <a:rPr lang="zh-CN" altLang="zh-CN" sz="6000" b="1" dirty="0">
                <a:solidFill>
                  <a:srgbClr val="FF0000"/>
                </a:solidFill>
              </a:rPr>
              <a:t>·</a:t>
            </a:r>
            <a:r>
              <a:rPr lang="en-US" altLang="zh-CN" sz="6000" b="1" i="1" dirty="0">
                <a:solidFill>
                  <a:srgbClr val="FF0000"/>
                </a:solidFill>
              </a:rPr>
              <a:t>PB</a:t>
            </a:r>
            <a:r>
              <a:rPr lang="zh-CN" altLang="zh-CN" sz="6000" b="1" dirty="0">
                <a:solidFill>
                  <a:srgbClr val="FF0000"/>
                </a:solidFill>
              </a:rPr>
              <a:t>型</a:t>
            </a:r>
            <a:r>
              <a:rPr lang="en-US" altLang="zh-CN" sz="6000" b="1" dirty="0" smtClean="0">
                <a:solidFill>
                  <a:srgbClr val="FF0000"/>
                </a:solidFill>
              </a:rPr>
              <a:t>)</a:t>
            </a:r>
            <a:r>
              <a:rPr lang="zh-CN" altLang="zh-CN" sz="6000" b="1" dirty="0" smtClean="0">
                <a:solidFill>
                  <a:srgbClr val="FF0000"/>
                </a:solidFill>
              </a:rPr>
              <a:t>轨迹</a:t>
            </a:r>
            <a:r>
              <a:rPr lang="zh-CN" altLang="zh-CN" sz="6000" b="1" dirty="0">
                <a:solidFill>
                  <a:srgbClr val="FF0000"/>
                </a:solidFill>
              </a:rPr>
              <a:t>问题探究</a:t>
            </a:r>
            <a:endParaRPr lang="zh-CN" altLang="zh-CN" sz="6000" b="1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6443188"/>
            <a:ext cx="12244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Engravers MT" charset="0"/>
                <a:ea typeface="Engravers MT" charset="0"/>
                <a:cs typeface="Engravers MT" charset="0"/>
              </a:rPr>
              <a:t>Achieving  results  is  a  hard  truth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Engravers MT" charset="0"/>
              <a:ea typeface="Engravers MT" charset="0"/>
              <a:cs typeface="Engravers MT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知识回顾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zh-CN" dirty="0" smtClean="0"/>
              <a:t>如</a:t>
            </a:r>
            <a:r>
              <a:rPr lang="zh-CN" altLang="zh-CN" dirty="0"/>
              <a:t>图</a:t>
            </a:r>
            <a:r>
              <a:rPr lang="en-US" altLang="zh-CN" dirty="0"/>
              <a:t>,</a:t>
            </a:r>
            <a:r>
              <a:rPr lang="zh-CN" altLang="zh-CN" dirty="0"/>
              <a:t>已知平面上两定点 </a:t>
            </a:r>
            <a:r>
              <a:rPr lang="en-US" altLang="zh-CN" i="1" dirty="0"/>
              <a:t>A</a:t>
            </a:r>
            <a:r>
              <a:rPr lang="en-US" altLang="zh-CN" dirty="0"/>
              <a:t>,</a:t>
            </a:r>
            <a:r>
              <a:rPr lang="en-US" altLang="zh-CN" i="1" dirty="0"/>
              <a:t>B</a:t>
            </a:r>
            <a:r>
              <a:rPr lang="en-US" altLang="zh-CN" dirty="0"/>
              <a:t>,</a:t>
            </a:r>
            <a:r>
              <a:rPr lang="zh-CN" altLang="zh-CN" dirty="0"/>
              <a:t>对于动点</a:t>
            </a:r>
            <a:r>
              <a:rPr lang="en-US" altLang="zh-CN" i="1" dirty="0"/>
              <a:t>P</a:t>
            </a:r>
            <a:r>
              <a:rPr lang="zh-CN" altLang="zh-CN" dirty="0"/>
              <a:t>满足 </a:t>
            </a:r>
            <a:r>
              <a:rPr lang="en-US" altLang="zh-CN" i="1" dirty="0"/>
              <a:t>PA=k</a:t>
            </a:r>
            <a:r>
              <a:rPr lang="zh-CN" altLang="zh-CN" dirty="0"/>
              <a:t>·</a:t>
            </a:r>
            <a:r>
              <a:rPr lang="en-US" altLang="zh-CN" i="1" dirty="0"/>
              <a:t>PB</a:t>
            </a:r>
            <a:r>
              <a:rPr lang="en-US" altLang="zh-CN" dirty="0"/>
              <a:t>(</a:t>
            </a:r>
            <a:r>
              <a:rPr lang="en-US" altLang="zh-CN" i="1" dirty="0"/>
              <a:t>k</a:t>
            </a:r>
            <a:r>
              <a:rPr lang="zh-CN" altLang="zh-CN" dirty="0"/>
              <a:t>≠</a:t>
            </a:r>
            <a:r>
              <a:rPr lang="en-US" altLang="zh-CN" dirty="0"/>
              <a:t>1,</a:t>
            </a:r>
            <a:r>
              <a:rPr lang="zh-CN" altLang="zh-CN" dirty="0"/>
              <a:t>且 </a:t>
            </a:r>
            <a:r>
              <a:rPr lang="en-US" altLang="zh-CN" i="1" dirty="0"/>
              <a:t>k</a:t>
            </a:r>
            <a:r>
              <a:rPr lang="en-US" altLang="zh-CN" dirty="0"/>
              <a:t> </a:t>
            </a:r>
            <a:r>
              <a:rPr lang="zh-CN" altLang="zh-CN" dirty="0" smtClean="0"/>
              <a:t>为</a:t>
            </a:r>
            <a:endParaRPr lang="en-US" altLang="zh-CN" dirty="0" smtClean="0"/>
          </a:p>
          <a:p>
            <a:r>
              <a:rPr lang="zh-CN" altLang="zh-CN" dirty="0" smtClean="0"/>
              <a:t>正数</a:t>
            </a:r>
            <a:r>
              <a:rPr lang="en-US" altLang="zh-CN" dirty="0"/>
              <a:t>),</a:t>
            </a:r>
            <a:r>
              <a:rPr lang="zh-CN" altLang="zh-CN" dirty="0"/>
              <a:t>若点</a:t>
            </a:r>
            <a:r>
              <a:rPr lang="en-US" altLang="zh-CN" i="1" dirty="0"/>
              <a:t>P</a:t>
            </a:r>
            <a:r>
              <a:rPr lang="zh-CN" altLang="zh-CN" dirty="0"/>
              <a:t>的运动轨迹是一条直线</a:t>
            </a:r>
            <a:r>
              <a:rPr lang="en-US" altLang="zh-CN" dirty="0"/>
              <a:t>,</a:t>
            </a:r>
            <a:r>
              <a:rPr lang="zh-CN" altLang="zh-CN" dirty="0"/>
              <a:t>这样的动点问题称为“胡</a:t>
            </a:r>
            <a:r>
              <a:rPr lang="zh-CN" altLang="zh-CN" dirty="0" smtClean="0"/>
              <a:t>不</a:t>
            </a:r>
            <a:endParaRPr lang="en-US" altLang="zh-CN" dirty="0" smtClean="0"/>
          </a:p>
          <a:p>
            <a:r>
              <a:rPr lang="zh-CN" altLang="zh-CN" dirty="0" smtClean="0"/>
              <a:t>归</a:t>
            </a:r>
            <a:r>
              <a:rPr lang="zh-CN" altLang="zh-CN" dirty="0"/>
              <a:t>”问题</a:t>
            </a:r>
            <a:r>
              <a:rPr lang="en-US" altLang="zh-CN" dirty="0"/>
              <a:t>,</a:t>
            </a:r>
            <a:r>
              <a:rPr lang="zh-CN" altLang="zh-CN" dirty="0"/>
              <a:t>那么当“</a:t>
            </a:r>
            <a:r>
              <a:rPr lang="en-US" altLang="zh-CN" i="1" dirty="0" err="1"/>
              <a:t>PA+k</a:t>
            </a:r>
            <a:r>
              <a:rPr lang="zh-CN" altLang="zh-CN" dirty="0"/>
              <a:t>·</a:t>
            </a:r>
            <a:r>
              <a:rPr lang="en-US" altLang="zh-CN" i="1" dirty="0"/>
              <a:t>PB</a:t>
            </a:r>
            <a:r>
              <a:rPr lang="zh-CN" altLang="zh-CN" dirty="0"/>
              <a:t>”的值最小时</a:t>
            </a:r>
            <a:r>
              <a:rPr lang="en-US" altLang="zh-CN" dirty="0"/>
              <a:t>,</a:t>
            </a:r>
            <a:r>
              <a:rPr lang="zh-CN" altLang="zh-CN" dirty="0"/>
              <a:t>点 </a:t>
            </a:r>
            <a:r>
              <a:rPr lang="en-US" altLang="zh-CN" i="1" dirty="0"/>
              <a:t>P</a:t>
            </a:r>
            <a:r>
              <a:rPr lang="en-US" altLang="zh-CN" dirty="0"/>
              <a:t> </a:t>
            </a:r>
            <a:r>
              <a:rPr lang="zh-CN" altLang="zh-CN" dirty="0"/>
              <a:t>的位置如何</a:t>
            </a:r>
            <a:r>
              <a:rPr lang="zh-CN" altLang="zh-CN" dirty="0" smtClean="0"/>
              <a:t>确定</a:t>
            </a:r>
            <a:endParaRPr lang="en-US" altLang="zh-CN" dirty="0" smtClean="0"/>
          </a:p>
          <a:p>
            <a:r>
              <a:rPr lang="zh-CN" altLang="zh-CN" dirty="0" smtClean="0"/>
              <a:t>呢</a:t>
            </a:r>
            <a:r>
              <a:rPr lang="en-US" altLang="zh-CN" dirty="0"/>
              <a:t>?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857134" y="3923001"/>
            <a:ext cx="3409950" cy="2447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问题</a:t>
            </a:r>
            <a:r>
              <a:rPr lang="zh-CN" altLang="zh-CN" dirty="0"/>
              <a:t>的关键在于如何确定“</a:t>
            </a:r>
            <a:r>
              <a:rPr lang="en-US" altLang="zh-CN" i="1" dirty="0"/>
              <a:t>k</a:t>
            </a:r>
            <a:r>
              <a:rPr lang="zh-CN" altLang="zh-CN" dirty="0"/>
              <a:t>· </a:t>
            </a:r>
            <a:r>
              <a:rPr lang="en-US" altLang="zh-CN" i="1" dirty="0"/>
              <a:t>PB</a:t>
            </a:r>
            <a:r>
              <a:rPr lang="zh-CN" altLang="zh-CN" dirty="0"/>
              <a:t>”的大小</a:t>
            </a:r>
            <a:r>
              <a:rPr lang="en-US" altLang="zh-CN" dirty="0"/>
              <a:t>,</a:t>
            </a:r>
            <a:r>
              <a:rPr lang="zh-CN" altLang="zh-CN" dirty="0"/>
              <a:t>我们知道“两点</a:t>
            </a:r>
            <a:r>
              <a:rPr lang="zh-CN" altLang="zh-CN" dirty="0" smtClean="0"/>
              <a:t>之间</a:t>
            </a:r>
            <a:endParaRPr lang="en-US" altLang="zh-CN" dirty="0" smtClean="0"/>
          </a:p>
          <a:p>
            <a:r>
              <a:rPr lang="zh-CN" altLang="zh-CN" dirty="0" smtClean="0"/>
              <a:t>线段</a:t>
            </a:r>
            <a:r>
              <a:rPr lang="zh-CN" altLang="zh-CN" dirty="0"/>
              <a:t>最短”</a:t>
            </a:r>
            <a:r>
              <a:rPr lang="en-US" altLang="zh-CN" dirty="0"/>
              <a:t>,</a:t>
            </a:r>
            <a:r>
              <a:rPr lang="zh-CN" altLang="zh-CN" dirty="0"/>
              <a:t>化“折”为“直”是处理动点问题的关键</a:t>
            </a:r>
            <a:r>
              <a:rPr lang="en-US" altLang="zh-CN" dirty="0"/>
              <a:t>, </a:t>
            </a:r>
            <a:r>
              <a:rPr lang="zh-CN" altLang="zh-CN" dirty="0"/>
              <a:t>我们可</a:t>
            </a:r>
            <a:r>
              <a:rPr lang="zh-CN" altLang="zh-CN" dirty="0" smtClean="0"/>
              <a:t>通</a:t>
            </a:r>
            <a:endParaRPr lang="en-US" altLang="zh-CN" dirty="0" smtClean="0"/>
          </a:p>
          <a:p>
            <a:r>
              <a:rPr lang="zh-CN" altLang="zh-CN" dirty="0" smtClean="0"/>
              <a:t>过</a:t>
            </a:r>
            <a:r>
              <a:rPr lang="zh-CN" altLang="zh-CN" dirty="0"/>
              <a:t>构造三角函数模型</a:t>
            </a:r>
            <a:r>
              <a:rPr lang="en-US" altLang="zh-CN" dirty="0"/>
              <a:t>,</a:t>
            </a:r>
            <a:r>
              <a:rPr lang="zh-CN" altLang="zh-CN" dirty="0"/>
              <a:t>将系数化为</a:t>
            </a:r>
            <a:r>
              <a:rPr lang="en-US" altLang="zh-CN" dirty="0"/>
              <a:t>1,</a:t>
            </a:r>
            <a:r>
              <a:rPr lang="zh-CN" altLang="zh-CN" dirty="0"/>
              <a:t>即过定直线上的定点向这条</a:t>
            </a:r>
            <a:r>
              <a:rPr lang="zh-CN" altLang="zh-CN" dirty="0" smtClean="0"/>
              <a:t>定</a:t>
            </a:r>
            <a:endParaRPr lang="en-US" altLang="zh-CN" dirty="0" smtClean="0"/>
          </a:p>
          <a:p>
            <a:r>
              <a:rPr lang="zh-CN" altLang="zh-CN" dirty="0" smtClean="0"/>
              <a:t>直线</a:t>
            </a:r>
            <a:r>
              <a:rPr lang="zh-CN" altLang="zh-CN" dirty="0"/>
              <a:t>的某一侧</a:t>
            </a:r>
            <a:r>
              <a:rPr lang="en-US" altLang="zh-CN" dirty="0"/>
              <a:t>(</a:t>
            </a:r>
            <a:r>
              <a:rPr lang="zh-CN" altLang="zh-CN" dirty="0"/>
              <a:t>依情况而定</a:t>
            </a:r>
            <a:r>
              <a:rPr lang="en-US" altLang="zh-CN" dirty="0"/>
              <a:t>)</a:t>
            </a:r>
            <a:r>
              <a:rPr lang="zh-CN" altLang="zh-CN" dirty="0"/>
              <a:t>作一个锐角</a:t>
            </a:r>
            <a:r>
              <a:rPr lang="en-US" altLang="zh-CN" dirty="0"/>
              <a:t>,</a:t>
            </a:r>
            <a:r>
              <a:rPr lang="zh-CN" altLang="zh-CN" dirty="0"/>
              <a:t>使其正弦值等于要处理</a:t>
            </a:r>
            <a:r>
              <a:rPr lang="zh-CN" altLang="zh-CN" dirty="0" smtClean="0"/>
              <a:t>的</a:t>
            </a:r>
            <a:endParaRPr lang="en-US" altLang="zh-CN" dirty="0" smtClean="0"/>
          </a:p>
          <a:p>
            <a:r>
              <a:rPr lang="zh-CN" altLang="zh-CN" dirty="0" smtClean="0"/>
              <a:t>系数</a:t>
            </a:r>
            <a:r>
              <a:rPr lang="en-US" altLang="zh-CN" dirty="0"/>
              <a:t>,</a:t>
            </a:r>
            <a:r>
              <a:rPr lang="zh-CN" altLang="zh-CN" dirty="0"/>
              <a:t>然后利用“两点之间线段最短”</a:t>
            </a:r>
            <a:r>
              <a:rPr lang="en-US" altLang="zh-CN" dirty="0"/>
              <a:t>,</a:t>
            </a:r>
            <a:r>
              <a:rPr lang="zh-CN" altLang="zh-CN" dirty="0"/>
              <a:t>化“折”为“直”</a:t>
            </a:r>
            <a:r>
              <a:rPr lang="en-US" altLang="zh-CN" dirty="0"/>
              <a:t>,</a:t>
            </a:r>
            <a:r>
              <a:rPr lang="zh-CN" altLang="zh-CN" dirty="0"/>
              <a:t>再</a:t>
            </a:r>
            <a:r>
              <a:rPr lang="zh-CN" altLang="zh-CN" dirty="0" smtClean="0"/>
              <a:t>利用</a:t>
            </a:r>
            <a:endParaRPr lang="en-US" altLang="zh-CN" dirty="0" smtClean="0"/>
          </a:p>
          <a:p>
            <a:r>
              <a:rPr lang="zh-CN" altLang="zh-CN" dirty="0" smtClean="0"/>
              <a:t>“</a:t>
            </a:r>
            <a:r>
              <a:rPr lang="zh-CN" altLang="zh-CN" dirty="0"/>
              <a:t>垂线段最短”解决问题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 smtClean="0"/>
                  <a:t>基本</a:t>
                </a:r>
                <a:r>
                  <a:rPr lang="zh-CN" altLang="zh-CN" dirty="0"/>
                  <a:t>模型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两定一动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动点在定直线上运动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构图找角以</a:t>
                </a:r>
                <a:r>
                  <a:rPr lang="en-US" altLang="zh-CN" i="1" dirty="0"/>
                  <a:t>k=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b="1" i="1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</m:oMath>
                </a14:m>
                <a:endParaRPr lang="en-US" altLang="zh-CN" dirty="0" smtClean="0"/>
              </a:p>
              <a:p>
                <a:r>
                  <a:rPr lang="zh-CN" altLang="zh-CN" dirty="0" smtClean="0"/>
                  <a:t>为例</a:t>
                </a:r>
                <a:r>
                  <a:rPr lang="en-US" altLang="zh-CN" dirty="0"/>
                  <a:t>: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1349181" y="1682812"/>
            <a:ext cx="9225413" cy="4688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图</a:t>
            </a:r>
            <a:r>
              <a:rPr lang="zh-CN" altLang="zh-CN" dirty="0"/>
              <a:t>态剖析</a:t>
            </a:r>
            <a:r>
              <a:rPr lang="en-US" altLang="zh-CN" dirty="0"/>
              <a:t>:</a:t>
            </a:r>
            <a:r>
              <a:rPr lang="zh-CN" altLang="zh-CN" dirty="0"/>
              <a:t>“</a:t>
            </a:r>
            <a:r>
              <a:rPr lang="en-US" altLang="zh-CN" i="1" dirty="0" err="1"/>
              <a:t>PA+k</a:t>
            </a:r>
            <a:r>
              <a:rPr lang="zh-CN" altLang="zh-CN" dirty="0"/>
              <a:t>·</a:t>
            </a:r>
            <a:r>
              <a:rPr lang="en-US" altLang="zh-CN" i="1" dirty="0"/>
              <a:t>PB</a:t>
            </a:r>
            <a:r>
              <a:rPr lang="zh-CN" altLang="zh-CN" dirty="0"/>
              <a:t>”</a:t>
            </a:r>
            <a:r>
              <a:rPr lang="en-US" altLang="zh-CN" dirty="0"/>
              <a:t>(</a:t>
            </a:r>
            <a:r>
              <a:rPr lang="zh-CN" altLang="zh-CN" dirty="0"/>
              <a:t>说明</a:t>
            </a:r>
            <a:r>
              <a:rPr lang="en-US" altLang="zh-CN" dirty="0"/>
              <a:t>:</a:t>
            </a:r>
            <a:r>
              <a:rPr lang="en-US" altLang="zh-CN" i="1" dirty="0"/>
              <a:t>PH=</a:t>
            </a:r>
            <a:r>
              <a:rPr lang="en-US" altLang="zh-CN" i="1" dirty="0" err="1"/>
              <a:t>PBsin</a:t>
            </a:r>
            <a:r>
              <a:rPr lang="en-US" altLang="zh-CN" dirty="0"/>
              <a:t> </a:t>
            </a:r>
            <a:r>
              <a:rPr lang="en-US" altLang="zh-CN" i="1" dirty="0"/>
              <a:t>α=k</a:t>
            </a:r>
            <a:r>
              <a:rPr lang="zh-CN" altLang="zh-CN" dirty="0"/>
              <a:t>·</a:t>
            </a:r>
            <a:r>
              <a:rPr lang="en-US" altLang="zh-CN" i="1" dirty="0"/>
              <a:t>PB</a:t>
            </a:r>
            <a:r>
              <a:rPr lang="en-US" altLang="zh-CN" dirty="0"/>
              <a:t>):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228600" y="1558877"/>
            <a:ext cx="11319016" cy="37765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6500"/>
                  </a:lnSpc>
                </a:pPr>
                <a:r>
                  <a:rPr lang="zh-CN" altLang="zh-CN" dirty="0" smtClean="0"/>
                  <a:t>解题</a:t>
                </a:r>
                <a:r>
                  <a:rPr lang="zh-CN" altLang="zh-CN" dirty="0"/>
                  <a:t>步骤</a:t>
                </a:r>
                <a:r>
                  <a:rPr lang="en-US" altLang="zh-CN" dirty="0"/>
                  <a:t>:</a:t>
                </a:r>
                <a:endParaRPr lang="zh-CN" altLang="zh-CN" dirty="0"/>
              </a:p>
              <a:p>
                <a:pPr>
                  <a:lnSpc>
                    <a:spcPts val="6500"/>
                  </a:lnSpc>
                </a:pPr>
                <a:r>
                  <a:rPr lang="en-US" altLang="zh-CN" dirty="0" smtClean="0"/>
                  <a:t>(</a:t>
                </a:r>
                <a:r>
                  <a:rPr lang="en-US" altLang="zh-CN" dirty="0"/>
                  <a:t>1)</a:t>
                </a:r>
                <a:r>
                  <a:rPr lang="zh-CN" altLang="zh-CN" dirty="0"/>
                  <a:t>消系数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确定相应的构造线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化“</a:t>
                </a:r>
                <a:r>
                  <a:rPr lang="en-US" altLang="zh-CN" i="1" dirty="0"/>
                  <a:t>k</a:t>
                </a:r>
                <a:r>
                  <a:rPr lang="zh-CN" altLang="zh-CN" dirty="0"/>
                  <a:t>·</a:t>
                </a:r>
                <a:r>
                  <a:rPr lang="en-US" altLang="zh-CN" i="1" dirty="0"/>
                  <a:t>PB=PQ</a:t>
                </a:r>
                <a:r>
                  <a:rPr lang="zh-CN" altLang="zh-CN" dirty="0"/>
                  <a:t>”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对于</a:t>
                </a:r>
                <a:r>
                  <a:rPr lang="en-US" altLang="zh-CN" i="1" dirty="0"/>
                  <a:t>k=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/>
                  <a:t>,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/>
                  <a:t>,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6500"/>
                  </a:lnSpc>
                </a:pPr>
                <a:r>
                  <a:rPr lang="zh-CN" altLang="zh-CN" dirty="0" smtClean="0"/>
                  <a:t>可作出</a:t>
                </a:r>
                <a:r>
                  <a:rPr lang="zh-CN" altLang="zh-CN" dirty="0"/>
                  <a:t>相应的</a:t>
                </a:r>
                <a:r>
                  <a:rPr lang="en-US" altLang="zh-CN" dirty="0"/>
                  <a:t>30°,45°,60°</a:t>
                </a:r>
                <a:r>
                  <a:rPr lang="zh-CN" altLang="zh-CN" dirty="0"/>
                  <a:t>的角</a:t>
                </a:r>
                <a:r>
                  <a:rPr lang="en-US" altLang="zh-CN" dirty="0"/>
                  <a:t>; </a:t>
                </a:r>
                <a:endParaRPr lang="zh-CN" altLang="zh-CN" dirty="0"/>
              </a:p>
              <a:p>
                <a:pPr>
                  <a:lnSpc>
                    <a:spcPts val="6500"/>
                  </a:lnSpc>
                </a:pPr>
                <a:r>
                  <a:rPr lang="en-US" altLang="zh-CN" dirty="0" smtClean="0"/>
                  <a:t>(</a:t>
                </a:r>
                <a:r>
                  <a:rPr lang="en-US" altLang="zh-CN" dirty="0"/>
                  <a:t>2)</a:t>
                </a:r>
                <a:r>
                  <a:rPr lang="zh-CN" altLang="zh-CN" dirty="0"/>
                  <a:t>作垂线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转化为垂线段问题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6500"/>
                  </a:lnSpc>
                </a:pPr>
                <a:r>
                  <a:rPr lang="en-US" altLang="zh-CN" dirty="0" smtClean="0"/>
                  <a:t>(</a:t>
                </a:r>
                <a:r>
                  <a:rPr lang="en-US" altLang="zh-CN" dirty="0"/>
                  <a:t>3)</a:t>
                </a:r>
                <a:r>
                  <a:rPr lang="zh-CN" altLang="zh-CN" dirty="0"/>
                  <a:t>化折为直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三点共线才最短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6500"/>
                  </a:lnSpc>
                </a:pPr>
                <a:r>
                  <a:rPr lang="zh-CN" altLang="zh-CN" dirty="0" smtClean="0"/>
                  <a:t>注意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一般系数</a:t>
                </a:r>
                <a:r>
                  <a:rPr lang="en-US" altLang="zh-CN" i="1" dirty="0"/>
                  <a:t>k</a:t>
                </a:r>
                <a:r>
                  <a:rPr lang="zh-CN" altLang="zh-CN" dirty="0"/>
                  <a:t>满足</a:t>
                </a:r>
                <a:r>
                  <a:rPr lang="en-US" altLang="zh-CN" dirty="0"/>
                  <a:t>0</a:t>
                </a:r>
                <a:r>
                  <a:rPr lang="en-US" altLang="zh-CN" i="1" dirty="0"/>
                  <a:t>&lt;k&lt;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时直接构造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k&gt;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时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需要先提取系数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6500"/>
                  </a:lnSpc>
                </a:pPr>
                <a:r>
                  <a:rPr lang="zh-CN" altLang="zh-CN" dirty="0" smtClean="0"/>
                  <a:t>如</a:t>
                </a:r>
                <a:r>
                  <a:rPr lang="en-US" altLang="zh-CN" i="1" dirty="0"/>
                  <a:t>PA+</a:t>
                </a:r>
                <a:r>
                  <a:rPr lang="en-US" altLang="zh-CN" dirty="0"/>
                  <a:t>2</a:t>
                </a:r>
                <a:r>
                  <a:rPr lang="en-US" altLang="zh-CN" i="1" dirty="0"/>
                  <a:t>PB=</a:t>
                </a:r>
                <a:r>
                  <a:rPr lang="en-US" altLang="zh-CN" dirty="0"/>
                  <a:t>2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𝑷𝑨</m:t>
                        </m:r>
                        <m:r>
                          <a:rPr lang="en-US" altLang="zh-CN" b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𝑷𝑩</m:t>
                        </m:r>
                      </m:e>
                    </m:d>
                  </m:oMath>
                </a14:m>
                <a:r>
                  <a:rPr lang="en-US" altLang="zh-CN" dirty="0"/>
                  <a:t>,</a:t>
                </a:r>
                <a:r>
                  <a:rPr lang="en-US" altLang="zh-CN" i="1" dirty="0"/>
                  <a:t>PA+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/>
                  <a:t>PB=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  <m:d>
                      <m:d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b="1" i="1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𝑷𝑨</m:t>
                        </m:r>
                        <m:r>
                          <a:rPr lang="en-US" altLang="zh-CN" b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𝑷𝑩</m:t>
                        </m:r>
                      </m:e>
                    </m:d>
                  </m:oMath>
                </a14:m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12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zh-CN" altLang="en-US" dirty="0" smtClean="0">
                    <a:solidFill>
                      <a:srgbClr val="FF0000"/>
                    </a:solidFill>
                  </a:rPr>
                  <a:t>典例精讲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r>
                  <a:rPr lang="zh-CN" altLang="zh-CN" dirty="0">
                    <a:solidFill>
                      <a:srgbClr val="FF0000"/>
                    </a:solidFill>
                  </a:rPr>
                  <a:t>类型一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实系数型胡不归点问题的处理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r>
                  <a:rPr lang="zh-CN" altLang="zh-CN" dirty="0"/>
                  <a:t>【例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CAB=</a:t>
                </a:r>
                <a:r>
                  <a:rPr lang="en-US" altLang="zh-CN" dirty="0"/>
                  <a:t>30°,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ACB=</a:t>
                </a:r>
                <a:r>
                  <a:rPr lang="en-US" altLang="zh-CN" dirty="0"/>
                  <a:t>90°,</a:t>
                </a:r>
                <a:r>
                  <a:rPr lang="en-US" altLang="zh-CN" i="1" dirty="0"/>
                  <a:t>AC=</a:t>
                </a:r>
                <a:r>
                  <a:rPr lang="en-US" altLang="zh-CN" dirty="0"/>
                  <a:t>3,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为</a:t>
                </a:r>
                <a:r>
                  <a:rPr lang="en-US" altLang="zh-CN" i="1" dirty="0" smtClean="0"/>
                  <a:t>AB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的</a:t>
                </a:r>
                <a:r>
                  <a:rPr lang="zh-CN" altLang="zh-CN" dirty="0"/>
                  <a:t>中点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E</a:t>
                </a:r>
                <a:r>
                  <a:rPr lang="zh-CN" altLang="zh-CN" dirty="0"/>
                  <a:t>为线段</a:t>
                </a:r>
                <a:r>
                  <a:rPr lang="en-US" altLang="zh-CN" i="1" dirty="0"/>
                  <a:t>AC</a:t>
                </a:r>
                <a:r>
                  <a:rPr lang="zh-CN" altLang="zh-CN" dirty="0"/>
                  <a:t>上任意一点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不与端点重合</a:t>
                </a:r>
                <a:r>
                  <a:rPr lang="en-US" altLang="zh-CN" dirty="0"/>
                  <a:t>),</a:t>
                </a:r>
                <a:r>
                  <a:rPr lang="zh-CN" altLang="zh-CN" dirty="0"/>
                  <a:t>当</a:t>
                </a:r>
                <a:r>
                  <a:rPr lang="en-US" altLang="zh-CN" i="1" dirty="0"/>
                  <a:t>E</a:t>
                </a:r>
                <a:r>
                  <a:rPr lang="zh-CN" altLang="zh-CN" dirty="0"/>
                  <a:t>点在线段</a:t>
                </a:r>
                <a:r>
                  <a:rPr lang="en-US" altLang="zh-CN" i="1" dirty="0"/>
                  <a:t>AC</a:t>
                </a:r>
                <a:r>
                  <a:rPr lang="zh-CN" altLang="zh-CN" dirty="0" smtClean="0"/>
                  <a:t>上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运动</a:t>
                </a:r>
                <a:r>
                  <a:rPr lang="zh-CN" altLang="zh-CN" dirty="0"/>
                  <a:t>时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DE+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CE</a:t>
                </a:r>
                <a:r>
                  <a:rPr lang="zh-CN" altLang="zh-CN" dirty="0"/>
                  <a:t>的最小值</a:t>
                </a:r>
                <a:r>
                  <a:rPr lang="zh-CN" altLang="zh-CN" dirty="0" smtClean="0"/>
                  <a:t>为</a:t>
                </a:r>
                <a:r>
                  <a:rPr lang="en-US" altLang="zh-CN" i="1" u="sng" dirty="0"/>
                  <a:t> </a:t>
                </a:r>
                <a:r>
                  <a:rPr lang="en-US" altLang="zh-CN" i="1" u="sng" dirty="0" smtClean="0"/>
                  <a:t>  </a:t>
                </a:r>
                <a:r>
                  <a:rPr lang="en-US" altLang="zh-CN" i="1" dirty="0" smtClean="0"/>
                  <a:t>.</a:t>
                </a:r>
                <a:r>
                  <a:rPr lang="en-US" altLang="zh-CN" i="1" dirty="0"/>
                  <a:t> 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853231" y="3433270"/>
            <a:ext cx="4168194" cy="245747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5576183" y="3447143"/>
                <a:ext cx="532517" cy="7976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zh-CN" alt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zh-CN" altLang="en-US" sz="3200" b="1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6183" y="3447143"/>
                <a:ext cx="532517" cy="797654"/>
              </a:xfrm>
              <a:prstGeom prst="rect">
                <a:avLst/>
              </a:prstGeom>
              <a:blipFill rotWithShape="1">
                <a:blip r:embed="rId3"/>
                <a:stretch>
                  <a:fillRect l="-47" t="-5857" b="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726927" y="4647004"/>
            <a:ext cx="3279342" cy="1717991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61225" y="414233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CG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AB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61225" y="485483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DF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CG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61225" y="556734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GCA=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A=</a:t>
            </a:r>
            <a:r>
              <a:rPr lang="en-US" altLang="zh-CN" dirty="0">
                <a:solidFill>
                  <a:srgbClr val="FF0000"/>
                </a:solidFill>
              </a:rPr>
              <a:t>30°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545001" y="3941900"/>
            <a:ext cx="4745826" cy="248625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19587" y="151697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CFE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ECF=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30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°,∴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CE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151697"/>
                <a:ext cx="11760200" cy="1155829"/>
              </a:xfrm>
              <a:prstGeom prst="rect">
                <a:avLst/>
              </a:prstGeom>
              <a:blipFill rotWithShape="1">
                <a:blip r:embed="rId2"/>
                <a:stretch>
                  <a:fillRect l="-4" t="-49" r="4" b="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19587" y="1307526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三点共线时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DE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CE=DE+EF=DF</a:t>
                </a:r>
                <a:r>
                  <a:rPr lang="zh-CN" altLang="zh-CN">
                    <a:solidFill>
                      <a:srgbClr val="FF0000"/>
                    </a:solidFill>
                  </a:rPr>
                  <a:t>最小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1307526"/>
                <a:ext cx="11760200" cy="1155829"/>
              </a:xfrm>
              <a:prstGeom prst="rect">
                <a:avLst/>
              </a:prstGeom>
              <a:blipFill rotWithShape="1">
                <a:blip r:embed="rId3"/>
                <a:stretch>
                  <a:fillRect l="-4" t="-5" r="4" b="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19587" y="2463355"/>
                <a:ext cx="11760200" cy="900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30°,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90°,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2463355"/>
                <a:ext cx="11760200" cy="900631"/>
              </a:xfrm>
              <a:prstGeom prst="rect">
                <a:avLst/>
              </a:prstGeom>
              <a:blipFill rotWithShape="1">
                <a:blip r:embed="rId4"/>
                <a:stretch>
                  <a:fillRect l="-4" t="-21" r="4" b="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9587" y="3363986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的中点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CD=AD=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.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3363986"/>
                <a:ext cx="11760200" cy="1155829"/>
              </a:xfrm>
              <a:prstGeom prst="rect">
                <a:avLst/>
              </a:prstGeom>
              <a:blipFill rotWithShape="1">
                <a:blip r:embed="rId5"/>
                <a:stretch>
                  <a:fillRect l="-4" t="-34" r="4" b="4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19587" y="4519815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DCF=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60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°,∴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DF=</a:t>
                </a:r>
                <a:r>
                  <a:rPr lang="en-US" altLang="zh-CN" i="1" dirty="0" err="1">
                    <a:solidFill>
                      <a:srgbClr val="FF0000"/>
                    </a:solidFill>
                  </a:rPr>
                  <a:t>DC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×</a:t>
                </a:r>
                <a:r>
                  <a:rPr lang="en-US" altLang="zh-CN" i="1" dirty="0" err="1">
                    <a:solidFill>
                      <a:srgbClr val="FF0000"/>
                    </a:solidFill>
                  </a:rPr>
                  <a:t>sin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60°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4519815"/>
                <a:ext cx="11760200" cy="1155829"/>
              </a:xfrm>
              <a:prstGeom prst="rect">
                <a:avLst/>
              </a:prstGeom>
              <a:blipFill rotWithShape="1">
                <a:blip r:embed="rId6"/>
                <a:stretch>
                  <a:fillRect l="-4" t="-45" r="4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19587" y="5443663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87" y="5443663"/>
                <a:ext cx="11760200" cy="1155829"/>
              </a:xfrm>
              <a:prstGeom prst="rect">
                <a:avLst/>
              </a:prstGeom>
              <a:blipFill rotWithShape="1">
                <a:blip r:embed="rId7"/>
                <a:stretch>
                  <a:fillRect l="-4" t="-38" r="4" b="4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/>
                  <a:t>【分析】可以作</a:t>
                </a:r>
                <a:r>
                  <a:rPr lang="en-US" altLang="zh-CN" i="1" dirty="0"/>
                  <a:t>CG</a:t>
                </a:r>
                <a:r>
                  <a:rPr lang="zh-CN" altLang="zh-CN" dirty="0"/>
                  <a:t>∥</a:t>
                </a:r>
                <a:r>
                  <a:rPr lang="en-US" altLang="zh-CN" i="1" dirty="0"/>
                  <a:t>AB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构造∠</a:t>
                </a:r>
                <a:r>
                  <a:rPr lang="en-US" altLang="zh-CN" i="1" dirty="0"/>
                  <a:t>GCA=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CAB=</a:t>
                </a:r>
                <a:r>
                  <a:rPr lang="en-US" altLang="zh-CN" dirty="0"/>
                  <a:t>30°,</a:t>
                </a:r>
                <a:r>
                  <a:rPr lang="zh-CN" altLang="zh-CN" dirty="0"/>
                  <a:t>再过点</a:t>
                </a:r>
                <a:r>
                  <a:rPr lang="en-US" altLang="zh-CN" i="1" dirty="0"/>
                  <a:t>D</a:t>
                </a:r>
                <a:r>
                  <a:rPr lang="zh-CN" altLang="zh-CN" dirty="0" smtClean="0"/>
                  <a:t>作</a:t>
                </a:r>
                <a:endParaRPr lang="en-US" altLang="zh-CN" dirty="0" smtClean="0"/>
              </a:p>
              <a:p>
                <a:r>
                  <a:rPr lang="en-US" altLang="zh-CN" i="1" dirty="0" smtClean="0"/>
                  <a:t>DF</a:t>
                </a:r>
                <a:r>
                  <a:rPr lang="zh-CN" altLang="zh-CN" dirty="0"/>
                  <a:t>⊥</a:t>
                </a:r>
                <a:r>
                  <a:rPr lang="en-US" altLang="zh-CN" i="1" dirty="0"/>
                  <a:t>CG</a:t>
                </a:r>
                <a:r>
                  <a:rPr lang="zh-CN" altLang="zh-CN" dirty="0"/>
                  <a:t>交</a:t>
                </a:r>
                <a:r>
                  <a:rPr lang="en-US" altLang="zh-CN" i="1" dirty="0"/>
                  <a:t>AC</a:t>
                </a:r>
                <a:r>
                  <a:rPr lang="zh-CN" altLang="zh-CN" dirty="0"/>
                  <a:t>于点</a:t>
                </a:r>
                <a:r>
                  <a:rPr lang="en-US" altLang="zh-CN" i="1" dirty="0"/>
                  <a:t>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得</a:t>
                </a:r>
                <a:r>
                  <a:rPr lang="en-US" altLang="zh-CN" i="1" dirty="0"/>
                  <a:t>EF=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CE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所以</a:t>
                </a:r>
                <a:r>
                  <a:rPr lang="en-US" altLang="zh-CN" i="1" dirty="0"/>
                  <a:t>DE+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CE=DE+EF=DF</a:t>
                </a:r>
                <a:r>
                  <a:rPr lang="zh-CN" altLang="zh-CN" dirty="0"/>
                  <a:t>最小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根据</a:t>
                </a:r>
                <a:r>
                  <a:rPr lang="zh-CN" altLang="zh-CN" dirty="0"/>
                  <a:t>特殊角三角函数值即可求得</a:t>
                </a:r>
                <a:r>
                  <a:rPr lang="en-US" altLang="zh-CN" i="1" dirty="0"/>
                  <a:t>DF</a:t>
                </a:r>
                <a:r>
                  <a:rPr lang="zh-CN" altLang="zh-CN" dirty="0"/>
                  <a:t>的长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6500"/>
                  </a:lnSpc>
                </a:pPr>
                <a:r>
                  <a:rPr lang="zh-CN" altLang="zh-CN" dirty="0"/>
                  <a:t>【变式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▱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DAB=</a:t>
                </a:r>
                <a:r>
                  <a:rPr lang="en-US" altLang="zh-CN" dirty="0"/>
                  <a:t>60°,</a:t>
                </a:r>
                <a:r>
                  <a:rPr lang="en-US" altLang="zh-CN" i="1" dirty="0"/>
                  <a:t>AB=</a:t>
                </a:r>
                <a:r>
                  <a:rPr lang="en-US" altLang="zh-CN" dirty="0"/>
                  <a:t>6,</a:t>
                </a:r>
                <a:r>
                  <a:rPr lang="en-US" altLang="zh-CN" i="1" dirty="0"/>
                  <a:t>BC=</a:t>
                </a:r>
                <a:r>
                  <a:rPr lang="en-US" altLang="zh-CN" dirty="0"/>
                  <a:t>2,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为边</a:t>
                </a:r>
                <a:r>
                  <a:rPr lang="en-US" altLang="zh-CN" i="1" dirty="0"/>
                  <a:t>CD</a:t>
                </a:r>
                <a:r>
                  <a:rPr lang="zh-CN" altLang="zh-CN" dirty="0"/>
                  <a:t>上</a:t>
                </a:r>
                <a:r>
                  <a:rPr lang="zh-CN" altLang="zh-CN" dirty="0" smtClean="0"/>
                  <a:t>的</a:t>
                </a:r>
                <a:endParaRPr lang="en-US" altLang="zh-CN" dirty="0" smtClean="0"/>
              </a:p>
              <a:p>
                <a:pPr>
                  <a:lnSpc>
                    <a:spcPts val="6500"/>
                  </a:lnSpc>
                </a:pPr>
                <a:r>
                  <a:rPr lang="zh-CN" altLang="zh-CN" dirty="0" smtClean="0"/>
                  <a:t>一动</a:t>
                </a:r>
                <a:r>
                  <a:rPr lang="zh-CN" altLang="zh-CN" dirty="0"/>
                  <a:t>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</a:t>
                </a:r>
                <a:r>
                  <a:rPr lang="en-US" altLang="zh-CN" i="1" dirty="0"/>
                  <a:t>PB+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PD</a:t>
                </a:r>
                <a:r>
                  <a:rPr lang="zh-CN" altLang="zh-CN" dirty="0"/>
                  <a:t>的最小值等于</a:t>
                </a:r>
                <a:r>
                  <a:rPr lang="zh-CN" altLang="zh-CN" i="1" u="sng" dirty="0"/>
                  <a:t>　　　　</a:t>
                </a:r>
                <a:r>
                  <a:rPr lang="en-US" altLang="zh-CN" i="1" dirty="0"/>
                  <a:t>. </a:t>
                </a:r>
                <a:endParaRPr lang="en-US" altLang="zh-CN" i="1" dirty="0" smtClean="0"/>
              </a:p>
              <a:p>
                <a:pPr>
                  <a:lnSpc>
                    <a:spcPts val="6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790172" y="2380933"/>
            <a:ext cx="4699866" cy="191625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6434123" y="1083243"/>
                <a:ext cx="904607" cy="8127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6500"/>
                  </a:lnSpc>
                </a:pPr>
                <a:r>
                  <a:rPr lang="en-US" altLang="zh-CN" sz="3200" b="1" dirty="0" smtClean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4123" y="1083243"/>
                <a:ext cx="904607" cy="812787"/>
              </a:xfrm>
              <a:prstGeom prst="rect">
                <a:avLst/>
              </a:prstGeom>
              <a:blipFill rotWithShape="1">
                <a:blip r:embed="rId3"/>
                <a:stretch>
                  <a:fillRect l="-33" t="-70" r="-1400" b="-71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091436" y="4287109"/>
            <a:ext cx="4097338" cy="2407877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401752" y="1774782"/>
            <a:ext cx="11760200" cy="8086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BE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>
                <a:solidFill>
                  <a:srgbClr val="FF0000"/>
                </a:solidFill>
              </a:rPr>
              <a:t>AD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401752" y="2583465"/>
            <a:ext cx="11760200" cy="8086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的延长线于点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DC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P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401752" y="3392148"/>
            <a:ext cx="11760200" cy="8086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CD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401752" y="4200831"/>
            <a:ext cx="11760200" cy="8086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EDP=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DAB=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401752" y="5009514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sin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EDP=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𝑬𝑷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𝑫𝑷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en-US" altLang="zh-CN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52" y="5009514"/>
                <a:ext cx="11760200" cy="925894"/>
              </a:xfrm>
              <a:prstGeom prst="rect">
                <a:avLst/>
              </a:prstGeom>
              <a:blipFill rotWithShape="1">
                <a:blip r:embed="rId5"/>
                <a:stretch>
                  <a:fillRect l="-4" t="-68" r="4" b="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893182" y="3497971"/>
            <a:ext cx="4097338" cy="240787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263832" y="246769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EP=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PD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2" y="246769"/>
                <a:ext cx="11760200" cy="925894"/>
              </a:xfrm>
              <a:prstGeom prst="rect">
                <a:avLst/>
              </a:prstGeom>
              <a:blipFill rotWithShape="1">
                <a:blip r:embed="rId2"/>
                <a:stretch>
                  <a:fillRect l="-3" t="-42" r="3" b="4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63832" y="1172663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PB+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PD=PB+PE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2" y="1172663"/>
                <a:ext cx="11760200" cy="925894"/>
              </a:xfrm>
              <a:prstGeom prst="rect">
                <a:avLst/>
              </a:prstGeom>
              <a:blipFill rotWithShape="1">
                <a:blip r:embed="rId3"/>
                <a:stretch>
                  <a:fillRect l="-3" t="-49" r="3" b="5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63832" y="2098557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zh-CN" altLang="zh-CN" dirty="0">
                <a:solidFill>
                  <a:srgbClr val="FF0000"/>
                </a:solidFill>
              </a:rPr>
              <a:t>三点共线且</a:t>
            </a:r>
            <a:r>
              <a:rPr lang="en-US" altLang="zh-CN" i="1" dirty="0">
                <a:solidFill>
                  <a:srgbClr val="FF0000"/>
                </a:solidFill>
              </a:rPr>
              <a:t>BE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PB+PE</a:t>
            </a:r>
            <a:r>
              <a:rPr lang="zh-CN" altLang="zh-CN" dirty="0">
                <a:solidFill>
                  <a:srgbClr val="FF0000"/>
                </a:solidFill>
              </a:rPr>
              <a:t>有</a:t>
            </a:r>
            <a:r>
              <a:rPr lang="zh-CN" altLang="zh-CN">
                <a:solidFill>
                  <a:srgbClr val="FF0000"/>
                </a:solidFill>
              </a:rPr>
              <a:t>最小值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p:sp>
        <p:nvSpPr>
          <p:cNvPr id="9" name="内容占位符 1"/>
          <p:cNvSpPr txBox="1"/>
          <p:nvPr/>
        </p:nvSpPr>
        <p:spPr>
          <a:xfrm>
            <a:off x="263832" y="3024451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zh-CN" altLang="zh-CN" dirty="0">
                <a:solidFill>
                  <a:srgbClr val="FF0000"/>
                </a:solidFill>
              </a:rPr>
              <a:t>最小值为</a:t>
            </a:r>
            <a:r>
              <a:rPr lang="en-US" altLang="zh-CN" i="1">
                <a:solidFill>
                  <a:srgbClr val="FF0000"/>
                </a:solidFill>
              </a:rPr>
              <a:t>BE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63832" y="3950345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sin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𝑩𝑬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/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2" y="3950345"/>
                <a:ext cx="11760200" cy="925894"/>
              </a:xfrm>
              <a:prstGeom prst="rect">
                <a:avLst/>
              </a:prstGeom>
              <a:blipFill rotWithShape="1">
                <a:blip r:embed="rId4"/>
                <a:stretch>
                  <a:fillRect l="-3" t="-1" r="3" b="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63832" y="4876238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2" y="4876238"/>
                <a:ext cx="11760200" cy="925894"/>
              </a:xfrm>
              <a:prstGeom prst="rect">
                <a:avLst/>
              </a:prstGeom>
              <a:blipFill rotWithShape="1">
                <a:blip r:embed="rId5"/>
                <a:stretch>
                  <a:fillRect l="-3" t="-8" r="3" b="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63832" y="5802132"/>
                <a:ext cx="11760200" cy="188769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2" y="5802132"/>
                <a:ext cx="11760200" cy="1887696"/>
              </a:xfrm>
              <a:prstGeom prst="rect">
                <a:avLst/>
              </a:prstGeom>
              <a:blipFill rotWithShape="1">
                <a:blip r:embed="rId6"/>
                <a:stretch>
                  <a:fillRect l="-3" t="-7" r="3" b="3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>
                    <a:solidFill>
                      <a:srgbClr val="FF0000"/>
                    </a:solidFill>
                  </a:rPr>
                  <a:t>类型二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速度型胡不归点问题处理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r>
                  <a:rPr lang="zh-CN" altLang="zh-CN" dirty="0" smtClean="0"/>
                  <a:t>【</a:t>
                </a:r>
                <a:r>
                  <a:rPr lang="zh-CN" altLang="zh-CN" dirty="0"/>
                  <a:t>例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抛物线</a:t>
                </a:r>
                <a:r>
                  <a:rPr lang="en-US" altLang="zh-CN" i="1" dirty="0"/>
                  <a:t>y=x</a:t>
                </a:r>
                <a:r>
                  <a:rPr lang="en-US" altLang="zh-CN" baseline="30000" dirty="0"/>
                  <a:t>2</a:t>
                </a:r>
                <a:r>
                  <a:rPr lang="en-US" altLang="zh-CN" dirty="0">
                    <a:latin typeface="+mn-ea"/>
                  </a:rPr>
                  <a:t>-</a:t>
                </a:r>
                <a:r>
                  <a:rPr lang="en-US" altLang="zh-CN" dirty="0"/>
                  <a:t>2</a:t>
                </a:r>
                <a:r>
                  <a:rPr lang="en-US" altLang="zh-CN" i="1" dirty="0"/>
                  <a:t>x</a:t>
                </a:r>
                <a:r>
                  <a:rPr lang="en-US" altLang="zh-CN" dirty="0">
                    <a:latin typeface="+mn-ea"/>
                  </a:rPr>
                  <a:t>-</a:t>
                </a:r>
                <a:r>
                  <a:rPr lang="en-US" altLang="zh-CN" dirty="0"/>
                  <a:t>3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轴交于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两点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过点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的直线</a:t>
                </a:r>
                <a:r>
                  <a:rPr lang="zh-CN" altLang="zh-CN" dirty="0" smtClean="0"/>
                  <a:t>与</a:t>
                </a:r>
                <a:endParaRPr lang="en-US" altLang="zh-CN" dirty="0" smtClean="0"/>
              </a:p>
              <a:p>
                <a:r>
                  <a:rPr lang="zh-CN" altLang="zh-CN" dirty="0" smtClean="0"/>
                  <a:t>抛物线</a:t>
                </a:r>
                <a:r>
                  <a:rPr lang="zh-CN" altLang="zh-CN" dirty="0"/>
                  <a:t>在第二象限交于点</a:t>
                </a:r>
                <a:r>
                  <a:rPr lang="en-US" altLang="zh-CN" i="1" dirty="0"/>
                  <a:t>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且</a:t>
                </a:r>
                <a:r>
                  <a:rPr lang="en-US" altLang="zh-CN" i="1" dirty="0"/>
                  <a:t>tan 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CBA=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为线段</a:t>
                </a:r>
                <a:r>
                  <a:rPr lang="en-US" altLang="zh-CN" i="1" dirty="0"/>
                  <a:t>BC</a:t>
                </a:r>
                <a:r>
                  <a:rPr lang="zh-CN" altLang="zh-CN" dirty="0"/>
                  <a:t>上</a:t>
                </a:r>
                <a:r>
                  <a:rPr lang="zh-CN" altLang="zh-CN" dirty="0" smtClean="0"/>
                  <a:t>一动</a:t>
                </a:r>
                <a:endParaRPr lang="en-US" altLang="zh-CN" dirty="0" smtClean="0"/>
              </a:p>
              <a:p>
                <a:r>
                  <a:rPr lang="zh-CN" altLang="zh-CN" dirty="0" smtClean="0"/>
                  <a:t>点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不含端点</a:t>
                </a:r>
                <a:r>
                  <a:rPr lang="en-US" altLang="zh-CN" dirty="0"/>
                  <a:t>)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现有一动点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从点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出发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沿线段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以每秒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个单位</a:t>
                </a:r>
                <a:r>
                  <a:rPr lang="zh-CN" altLang="zh-CN" dirty="0" smtClean="0"/>
                  <a:t>长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度</a:t>
                </a:r>
                <a:r>
                  <a:rPr lang="zh-CN" altLang="zh-CN" dirty="0"/>
                  <a:t>的速度运动到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点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再</a:t>
                </a:r>
                <a:r>
                  <a:rPr lang="zh-CN" altLang="zh-CN" dirty="0"/>
                  <a:t>沿线段</a:t>
                </a:r>
                <a:r>
                  <a:rPr lang="en-US" altLang="zh-CN" i="1" dirty="0"/>
                  <a:t>DC</a:t>
                </a:r>
                <a:r>
                  <a:rPr lang="zh-CN" altLang="zh-CN" dirty="0"/>
                  <a:t>以每秒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CN" altLang="zh-CN" dirty="0"/>
                  <a:t>个单位长度的速度</a:t>
                </a:r>
                <a:r>
                  <a:rPr lang="zh-CN" altLang="zh-CN" dirty="0" smtClean="0"/>
                  <a:t>运动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到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则动点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运动到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点的最短时间为多少秒</a:t>
                </a:r>
                <a:r>
                  <a:rPr lang="en-US" altLang="zh-CN" dirty="0" smtClean="0"/>
                  <a:t>?</a:t>
                </a:r>
                <a:endParaRPr lang="en-US" altLang="zh-CN" dirty="0" smtClean="0"/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1398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847213" y="3731991"/>
            <a:ext cx="2553290" cy="28243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117153" y="2296953"/>
            <a:ext cx="3216675" cy="3366428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93330" y="195942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 smtClean="0">
                <a:solidFill>
                  <a:srgbClr val="FF0000"/>
                </a:solidFill>
              </a:rPr>
              <a:t>C</a:t>
            </a:r>
            <a:r>
              <a:rPr lang="zh-CN" altLang="zh-CN" dirty="0" smtClean="0">
                <a:solidFill>
                  <a:srgbClr val="FF0000"/>
                </a:solidFill>
              </a:rPr>
              <a:t>作</a:t>
            </a:r>
            <a:r>
              <a:rPr lang="en-US" altLang="zh-CN" i="1" dirty="0" smtClean="0">
                <a:solidFill>
                  <a:srgbClr val="FF0000"/>
                </a:solidFill>
              </a:rPr>
              <a:t>CK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zh-CN" altLang="zh-CN" dirty="0">
                <a:solidFill>
                  <a:srgbClr val="FF0000"/>
                </a:solidFill>
              </a:rPr>
              <a:t>轴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93330" y="780717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KCD=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DBA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zh-CN" altLang="zh-CN" dirty="0" smtClean="0">
                <a:solidFill>
                  <a:srgbClr val="FF0000"/>
                </a:solidFill>
              </a:rPr>
              <a:t>过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DG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CK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en-US" altLang="zh-CN" dirty="0" smtClean="0">
                <a:solidFill>
                  <a:srgbClr val="FF0000"/>
                </a:solidFill>
              </a:rPr>
              <a:t>,∵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1,0),</a:t>
            </a:r>
            <a:r>
              <a:rPr lang="en-US" altLang="zh-CN" i="1">
                <a:solidFill>
                  <a:srgbClr val="FF0000"/>
                </a:solidFill>
              </a:rPr>
              <a:t>B</a:t>
            </a:r>
            <a:r>
              <a:rPr lang="en-US" altLang="zh-CN">
                <a:solidFill>
                  <a:srgbClr val="FF0000"/>
                </a:solidFill>
              </a:rPr>
              <a:t>(3,0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93330" y="1365492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OB=</a:t>
            </a: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93330" y="1950267"/>
                <a:ext cx="11760200" cy="80239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tan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OM=</a:t>
                </a:r>
                <a:r>
                  <a:rPr lang="en-US" altLang="zh-CN">
                    <a:solidFill>
                      <a:srgbClr val="FF0000"/>
                    </a:solidFill>
                  </a:rPr>
                  <a:t>4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30" y="1950267"/>
                <a:ext cx="11760200" cy="802399"/>
              </a:xfrm>
              <a:prstGeom prst="rect">
                <a:avLst/>
              </a:prstGeom>
              <a:blipFill rotWithShape="1">
                <a:blip r:embed="rId2"/>
                <a:stretch>
                  <a:fillRect l="-5" t="-23" r="5" b="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93330" y="2752666"/>
                <a:ext cx="11760200" cy="80239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直线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的解析式为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x+</a:t>
                </a:r>
                <a:r>
                  <a:rPr lang="en-US" altLang="zh-CN">
                    <a:solidFill>
                      <a:srgbClr val="FF0000"/>
                    </a:solidFill>
                  </a:rPr>
                  <a:t>4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30" y="2752666"/>
                <a:ext cx="11760200" cy="802399"/>
              </a:xfrm>
              <a:prstGeom prst="rect">
                <a:avLst/>
              </a:prstGeom>
              <a:blipFill rotWithShape="1">
                <a:blip r:embed="rId3"/>
                <a:stretch>
                  <a:fillRect l="-5" t="-72" r="5" b="4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93330" y="3555065"/>
                <a:ext cx="11760200" cy="191578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由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nor/>
                                </m:r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zh-CN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num>
                                <m:den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den>
                              </m:f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p>
                                <m:sSupPr>
                                  <m:ctrlPr>
                                    <a:rPr lang="zh-CN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m:rPr>
                                  <m:nor/>
                                </m:r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r>
                                <m:rPr>
                                  <m:nor/>
                                </m:r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解得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或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nor/>
                                </m:r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zh-CN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𝟕</m:t>
                                  </m:r>
                                </m:num>
                                <m:den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zh-CN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𝟔𝟒</m:t>
                                  </m:r>
                                </m:num>
                                <m:den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𝟗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30" y="3555065"/>
                <a:ext cx="11760200" cy="1915781"/>
              </a:xfrm>
              <a:prstGeom prst="rect">
                <a:avLst/>
              </a:prstGeom>
              <a:blipFill rotWithShape="1">
                <a:blip r:embed="rId4"/>
                <a:stretch>
                  <a:fillRect l="-5" t="-17" r="5" b="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93330" y="5470846"/>
                <a:ext cx="11760200" cy="145001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𝟕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𝟔𝟒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𝟗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30" y="5470846"/>
                <a:ext cx="11760200" cy="1450012"/>
              </a:xfrm>
              <a:prstGeom prst="rect">
                <a:avLst/>
              </a:prstGeom>
              <a:blipFill rotWithShape="1">
                <a:blip r:embed="rId5"/>
                <a:stretch>
                  <a:fillRect l="-5" t="-22" r="5" b="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938535" y="828212"/>
            <a:ext cx="3013556" cy="3153853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78581" y="195942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由</a:t>
            </a:r>
            <a:r>
              <a:rPr lang="zh-CN" altLang="zh-CN" dirty="0">
                <a:solidFill>
                  <a:srgbClr val="FF0000"/>
                </a:solidFill>
              </a:rPr>
              <a:t>题意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动点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zh-CN" altLang="zh-CN" dirty="0">
                <a:solidFill>
                  <a:srgbClr val="FF0000"/>
                </a:solidFill>
              </a:rPr>
              <a:t>运动的路径为折线</a:t>
            </a:r>
            <a:r>
              <a:rPr lang="en-US" altLang="zh-CN" i="1" dirty="0">
                <a:solidFill>
                  <a:srgbClr val="FF0000"/>
                </a:solidFill>
              </a:rPr>
              <a:t>AD+DC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78581" y="1026939"/>
                <a:ext cx="11760200" cy="147752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运动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时间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t=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𝑫𝑪</m:t>
                        </m:r>
                      </m:num>
                      <m:den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=AD+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DC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1026939"/>
                <a:ext cx="11760200" cy="1477520"/>
              </a:xfrm>
              <a:prstGeom prst="rect">
                <a:avLst/>
              </a:prstGeom>
              <a:blipFill rotWithShape="1">
                <a:blip r:embed="rId2"/>
                <a:stretch>
                  <a:fillRect l="-4" t="-10" r="4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78581" y="250445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CG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GCD=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ABC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78581" y="3335456"/>
                <a:ext cx="11760200" cy="115743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tan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GCD=tan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ABC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DG=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DC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1" y="3335456"/>
                <a:ext cx="11760200" cy="1157433"/>
              </a:xfrm>
              <a:prstGeom prst="rect">
                <a:avLst/>
              </a:prstGeom>
              <a:blipFill rotWithShape="1">
                <a:blip r:embed="rId3"/>
                <a:stretch>
                  <a:fillRect l="-4" t="-38" r="4" b="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78581" y="449288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t=AD+DG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即运动的时间值等于折线</a:t>
            </a:r>
            <a:r>
              <a:rPr lang="en-US" altLang="zh-CN" i="1" dirty="0">
                <a:solidFill>
                  <a:srgbClr val="FF0000"/>
                </a:solidFill>
              </a:rPr>
              <a:t>AD+DG</a:t>
            </a:r>
            <a:r>
              <a:rPr lang="zh-CN" altLang="zh-CN" dirty="0">
                <a:solidFill>
                  <a:srgbClr val="FF0000"/>
                </a:solidFill>
              </a:rPr>
              <a:t>的长度</a:t>
            </a:r>
            <a:r>
              <a:rPr lang="zh-CN" altLang="zh-CN">
                <a:solidFill>
                  <a:srgbClr val="FF0000"/>
                </a:solidFill>
              </a:rPr>
              <a:t>值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78581" y="5323886"/>
            <a:ext cx="11760200" cy="1451679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AH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CK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直线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y</a:t>
            </a:r>
            <a:r>
              <a:rPr lang="zh-CN" altLang="zh-CN" dirty="0">
                <a:solidFill>
                  <a:srgbClr val="FF0000"/>
                </a:solidFill>
              </a:rPr>
              <a:t>轴于</a:t>
            </a:r>
            <a:r>
              <a:rPr lang="en-US" altLang="zh-CN" i="1" dirty="0">
                <a:solidFill>
                  <a:srgbClr val="FF0000"/>
                </a:solidFill>
              </a:rPr>
              <a:t>M.</a:t>
            </a:r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302030" y="2620792"/>
            <a:ext cx="2502430" cy="2618931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337575" y="24200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由</a:t>
            </a:r>
            <a:r>
              <a:rPr lang="zh-CN" altLang="zh-CN" dirty="0">
                <a:solidFill>
                  <a:srgbClr val="FF0000"/>
                </a:solidFill>
              </a:rPr>
              <a:t>垂线段最短</a:t>
            </a:r>
            <a:r>
              <a:rPr lang="zh-CN" altLang="zh-CN">
                <a:solidFill>
                  <a:srgbClr val="FF0000"/>
                </a:solidFill>
              </a:rPr>
              <a:t>可知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37575" y="107300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折线</a:t>
            </a:r>
            <a:r>
              <a:rPr lang="en-US" altLang="zh-CN" i="1" dirty="0">
                <a:solidFill>
                  <a:srgbClr val="FF0000"/>
                </a:solidFill>
              </a:rPr>
              <a:t>AD+DG</a:t>
            </a:r>
            <a:r>
              <a:rPr lang="zh-CN" altLang="zh-CN" dirty="0">
                <a:solidFill>
                  <a:srgbClr val="FF0000"/>
                </a:solidFill>
              </a:rPr>
              <a:t>的长度的最小值为</a:t>
            </a:r>
            <a:r>
              <a:rPr lang="en-US" altLang="zh-CN" i="1" dirty="0">
                <a:solidFill>
                  <a:srgbClr val="FF0000"/>
                </a:solidFill>
              </a:rPr>
              <a:t>CK</a:t>
            </a:r>
            <a:r>
              <a:rPr lang="zh-CN" altLang="zh-CN" dirty="0">
                <a:solidFill>
                  <a:srgbClr val="FF0000"/>
                </a:solidFill>
              </a:rPr>
              <a:t>与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zh-CN" altLang="zh-CN" dirty="0">
                <a:solidFill>
                  <a:srgbClr val="FF0000"/>
                </a:solidFill>
              </a:rPr>
              <a:t>轴之间的垂线段</a:t>
            </a:r>
            <a:r>
              <a:rPr lang="en-US" altLang="zh-CN" i="1">
                <a:solidFill>
                  <a:srgbClr val="FF0000"/>
                </a:solidFill>
              </a:rPr>
              <a:t>AH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337575" y="1903998"/>
                <a:ext cx="11760200" cy="20262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则动点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运动到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点的最短时间需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𝟔𝟒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s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575" y="1903998"/>
                <a:ext cx="11760200" cy="2026260"/>
              </a:xfrm>
              <a:prstGeom prst="rect">
                <a:avLst/>
              </a:prstGeom>
              <a:blipFill rotWithShape="1">
                <a:blip r:embed="rId2"/>
                <a:stretch>
                  <a:fillRect l="-3" t="-13" r="3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zh-CN" altLang="zh-CN" dirty="0"/>
                  <a:t>【分析】由题意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动点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运动的路径为折线</a:t>
                </a:r>
                <a:r>
                  <a:rPr lang="en-US" altLang="zh-CN" i="1" dirty="0"/>
                  <a:t>AD+DC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运动</a:t>
                </a:r>
                <a:r>
                  <a:rPr lang="zh-CN" altLang="zh-CN" dirty="0"/>
                  <a:t>时间</a:t>
                </a:r>
                <a:r>
                  <a:rPr lang="en-US" altLang="zh-CN" dirty="0" smtClean="0"/>
                  <a:t>:</a:t>
                </a:r>
                <a:r>
                  <a:rPr lang="en-US" altLang="zh-CN" i="1" dirty="0" smtClean="0"/>
                  <a:t>t</a:t>
                </a:r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𝑨𝑫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</m:oMath>
                </a14:m>
                <a:r>
                  <a:rPr lang="en-US" altLang="zh-CN" i="1" dirty="0"/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𝑫𝑪</m:t>
                        </m:r>
                      </m:num>
                      <m:den>
                        <m:f>
                          <m:f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𝟓</m:t>
                            </m:r>
                          </m:num>
                          <m:den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𝟒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altLang="zh-CN" i="1" dirty="0"/>
                  <a:t>=AD+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i="1" dirty="0"/>
                  <a:t>DC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作</a:t>
                </a:r>
                <a:r>
                  <a:rPr lang="en-US" altLang="zh-CN" i="1" dirty="0"/>
                  <a:t>CK</a:t>
                </a:r>
                <a:r>
                  <a:rPr lang="zh-CN" altLang="zh-CN" dirty="0"/>
                  <a:t>∥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DG</a:t>
                </a:r>
                <a:r>
                  <a:rPr lang="zh-CN" altLang="zh-CN" dirty="0"/>
                  <a:t>⊥</a:t>
                </a:r>
                <a:r>
                  <a:rPr lang="en-US" altLang="zh-CN" i="1" dirty="0"/>
                  <a:t>CK</a:t>
                </a:r>
                <a:r>
                  <a:rPr lang="zh-CN" altLang="zh-CN" dirty="0"/>
                  <a:t>于</a:t>
                </a:r>
                <a:r>
                  <a:rPr lang="en-US" altLang="zh-CN" i="1" dirty="0"/>
                  <a:t>G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将</a:t>
                </a:r>
                <a:r>
                  <a:rPr lang="en-US" altLang="zh-CN" i="1" dirty="0"/>
                  <a:t>AD+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i="1" dirty="0"/>
                  <a:t>DC</a:t>
                </a:r>
                <a:r>
                  <a:rPr lang="zh-CN" altLang="zh-CN" dirty="0"/>
                  <a:t>转化</a:t>
                </a:r>
                <a:r>
                  <a:rPr lang="zh-CN" altLang="zh-CN" dirty="0" smtClean="0"/>
                  <a:t>为</a:t>
                </a:r>
                <a:r>
                  <a:rPr lang="en-US" altLang="zh-CN" i="1" dirty="0" smtClean="0"/>
                  <a:t>AD+DG</a:t>
                </a:r>
                <a:r>
                  <a:rPr lang="en-US" altLang="zh-CN" dirty="0"/>
                  <a:t>;</a:t>
                </a:r>
                <a:r>
                  <a:rPr lang="zh-CN" altLang="zh-CN" dirty="0"/>
                  <a:t>再由垂线段最短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可求得答案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4500"/>
                  </a:lnSpc>
                </a:pPr>
                <a:r>
                  <a:rPr lang="zh-CN" altLang="zh-CN" dirty="0"/>
                  <a:t>【变式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矩形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的对角线</a:t>
                </a:r>
                <a:r>
                  <a:rPr lang="en-US" altLang="zh-CN" i="1" dirty="0"/>
                  <a:t>AC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BD</a:t>
                </a:r>
                <a:r>
                  <a:rPr lang="zh-CN" altLang="zh-CN" dirty="0"/>
                  <a:t>相交于点</a:t>
                </a:r>
                <a:r>
                  <a:rPr lang="en-US" altLang="zh-CN" i="1" dirty="0"/>
                  <a:t>O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COD</a:t>
                </a:r>
                <a:r>
                  <a:rPr lang="zh-CN" altLang="zh-CN" dirty="0"/>
                  <a:t>关于</a:t>
                </a:r>
                <a:r>
                  <a:rPr lang="en-US" altLang="zh-CN" i="1" dirty="0"/>
                  <a:t>CD</a:t>
                </a:r>
                <a:r>
                  <a:rPr lang="zh-CN" altLang="zh-CN" dirty="0"/>
                  <a:t>的对称图形为△</a:t>
                </a:r>
                <a:r>
                  <a:rPr lang="en-US" altLang="zh-CN" i="1" dirty="0"/>
                  <a:t>CED.</a:t>
                </a:r>
                <a:endParaRPr lang="zh-CN" altLang="zh-CN" dirty="0"/>
              </a:p>
              <a:p>
                <a:pPr>
                  <a:lnSpc>
                    <a:spcPts val="4500"/>
                  </a:lnSpc>
                </a:pPr>
                <a:r>
                  <a:rPr lang="en-US" altLang="zh-CN" dirty="0"/>
                  <a:t>(1)</a:t>
                </a:r>
                <a:r>
                  <a:rPr lang="zh-CN" altLang="zh-CN" dirty="0"/>
                  <a:t>求证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四边形</a:t>
                </a:r>
                <a:r>
                  <a:rPr lang="en-US" altLang="zh-CN" i="1" dirty="0"/>
                  <a:t>OCED</a:t>
                </a:r>
                <a:r>
                  <a:rPr lang="zh-CN" altLang="zh-CN" dirty="0"/>
                  <a:t>是菱形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45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AE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AB=</a:t>
                </a:r>
                <a:r>
                  <a:rPr lang="en-US" altLang="zh-CN" dirty="0"/>
                  <a:t>6,</a:t>
                </a:r>
                <a:r>
                  <a:rPr lang="en-US" altLang="zh-CN" i="1" dirty="0"/>
                  <a:t>BC=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/>
                        </m:ctrlPr>
                      </m:radPr>
                      <m:deg/>
                      <m:e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4500"/>
                  </a:lnSpc>
                </a:pPr>
                <a:r>
                  <a:rPr lang="en-US" altLang="zh-CN" dirty="0"/>
                  <a:t>①</a:t>
                </a:r>
                <a:r>
                  <a:rPr lang="zh-CN" altLang="zh-CN" dirty="0"/>
                  <a:t>求</a:t>
                </a:r>
                <a:r>
                  <a:rPr lang="en-US" altLang="zh-CN" dirty="0"/>
                  <a:t>sin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EAD</a:t>
                </a:r>
                <a:r>
                  <a:rPr lang="zh-CN" altLang="zh-CN" dirty="0"/>
                  <a:t>的值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4500"/>
                  </a:lnSpc>
                </a:pPr>
                <a:r>
                  <a:rPr lang="en-US" altLang="zh-CN" dirty="0"/>
                  <a:t>②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为线段</a:t>
                </a:r>
                <a:r>
                  <a:rPr lang="en-US" altLang="zh-CN" i="1" dirty="0"/>
                  <a:t>AE</a:t>
                </a:r>
                <a:r>
                  <a:rPr lang="zh-CN" altLang="zh-CN" dirty="0"/>
                  <a:t>上一动点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不与点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重合</a:t>
                </a:r>
                <a:r>
                  <a:rPr lang="en-US" altLang="zh-CN" dirty="0"/>
                  <a:t>),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OP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一动点</a:t>
                </a:r>
                <a:r>
                  <a:rPr lang="en-US" altLang="zh-CN" i="1" dirty="0"/>
                  <a:t>Q</a:t>
                </a:r>
                <a:r>
                  <a:rPr lang="zh-CN" altLang="zh-CN" dirty="0"/>
                  <a:t>从点</a:t>
                </a:r>
                <a:r>
                  <a:rPr lang="en-US" altLang="zh-CN" i="1" dirty="0"/>
                  <a:t>O</a:t>
                </a:r>
                <a:r>
                  <a:rPr lang="zh-CN" altLang="zh-CN" dirty="0"/>
                  <a:t>出发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以每秒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个单位长度的速度沿线段</a:t>
                </a:r>
                <a:r>
                  <a:rPr lang="en-US" altLang="zh-CN" i="1" dirty="0"/>
                  <a:t>OP</a:t>
                </a:r>
                <a:r>
                  <a:rPr lang="zh-CN" altLang="zh-CN" dirty="0"/>
                  <a:t>匀速运动到点</a:t>
                </a:r>
                <a:r>
                  <a:rPr lang="en-US" altLang="zh-CN" i="1" dirty="0"/>
                  <a:t>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再以每秒</a:t>
                </a:r>
                <a:r>
                  <a:rPr lang="en-US" altLang="zh-CN" dirty="0"/>
                  <a:t>1</a:t>
                </a:r>
                <a:r>
                  <a:rPr lang="en-US" altLang="zh-CN" i="1" dirty="0"/>
                  <a:t>.</a:t>
                </a:r>
                <a:r>
                  <a:rPr lang="en-US" altLang="zh-CN" dirty="0"/>
                  <a:t>5</a:t>
                </a:r>
                <a:r>
                  <a:rPr lang="zh-CN" altLang="zh-CN" dirty="0"/>
                  <a:t>个单位长度的速度沿线段</a:t>
                </a:r>
                <a:r>
                  <a:rPr lang="en-US" altLang="zh-CN" i="1" dirty="0"/>
                  <a:t>PA</a:t>
                </a:r>
                <a:r>
                  <a:rPr lang="zh-CN" altLang="zh-CN" dirty="0"/>
                  <a:t>匀速运动到点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到达点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后停止运动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当点</a:t>
                </a:r>
                <a:r>
                  <a:rPr lang="en-US" altLang="zh-CN" i="1" dirty="0"/>
                  <a:t>Q</a:t>
                </a:r>
                <a:r>
                  <a:rPr lang="zh-CN" altLang="zh-CN" dirty="0"/>
                  <a:t>沿上述路线运动到点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所需要的时间最短时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AP</a:t>
                </a:r>
                <a:r>
                  <a:rPr lang="zh-CN" altLang="zh-CN" dirty="0"/>
                  <a:t>的长和点</a:t>
                </a:r>
                <a:r>
                  <a:rPr lang="en-US" altLang="zh-CN" i="1" dirty="0"/>
                  <a:t>Q</a:t>
                </a:r>
                <a:r>
                  <a:rPr lang="zh-CN" altLang="zh-CN" dirty="0"/>
                  <a:t>走完全程所需的时间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4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71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48054" y="545689"/>
            <a:ext cx="3608905" cy="25578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zh-CN" dirty="0"/>
              <a:t>(1)</a:t>
            </a:r>
            <a:r>
              <a:rPr lang="zh-CN" altLang="zh-CN" dirty="0"/>
              <a:t>求证</a:t>
            </a:r>
            <a:r>
              <a:rPr lang="en-US" altLang="zh-CN" dirty="0"/>
              <a:t>:</a:t>
            </a:r>
            <a:r>
              <a:rPr lang="zh-CN" altLang="zh-CN" dirty="0"/>
              <a:t>四边形</a:t>
            </a:r>
            <a:r>
              <a:rPr lang="en-US" altLang="zh-CN" i="1" dirty="0"/>
              <a:t>OCED</a:t>
            </a:r>
            <a:r>
              <a:rPr lang="zh-CN" altLang="zh-CN" dirty="0"/>
              <a:t>是菱形</a:t>
            </a:r>
            <a:r>
              <a:rPr lang="en-US" altLang="zh-CN" dirty="0"/>
              <a:t>;</a:t>
            </a:r>
            <a:endParaRPr lang="zh-CN" altLang="zh-CN" dirty="0"/>
          </a:p>
          <a:p>
            <a:endParaRPr lang="zh-CN" altLang="en-US" dirty="0"/>
          </a:p>
        </p:txBody>
      </p:sp>
      <p:sp>
        <p:nvSpPr>
          <p:cNvPr id="5" name="内容占位符 1"/>
          <p:cNvSpPr txBox="1"/>
          <p:nvPr/>
        </p:nvSpPr>
        <p:spPr>
          <a:xfrm>
            <a:off x="217488" y="1036600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(1)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矩形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17488" y="1774110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AC=BD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17488" y="2511620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与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交于点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且△</a:t>
            </a:r>
            <a:r>
              <a:rPr lang="en-US" altLang="zh-CN" i="1" dirty="0">
                <a:solidFill>
                  <a:srgbClr val="FF0000"/>
                </a:solidFill>
              </a:rPr>
              <a:t>COD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CED</a:t>
            </a:r>
            <a:r>
              <a:rPr lang="zh-CN" altLang="zh-CN" dirty="0">
                <a:solidFill>
                  <a:srgbClr val="FF0000"/>
                </a:solidFill>
              </a:rPr>
              <a:t>关于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>
                <a:solidFill>
                  <a:srgbClr val="FF0000"/>
                </a:solidFill>
              </a:rPr>
              <a:t>对称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17488" y="3249130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DO=CO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DO=DE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OC=EC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17488" y="3986640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DO=OC=EC=ED.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OCED</a:t>
            </a:r>
            <a:r>
              <a:rPr lang="zh-CN" altLang="zh-CN" dirty="0">
                <a:solidFill>
                  <a:srgbClr val="FF0000"/>
                </a:solidFill>
              </a:rPr>
              <a:t>是菱形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zh-CN" dirty="0"/>
              <a:t>①</a:t>
            </a:r>
            <a:r>
              <a:rPr lang="zh-CN" altLang="zh-CN" dirty="0"/>
              <a:t>求</a:t>
            </a:r>
            <a:r>
              <a:rPr lang="en-US" altLang="zh-CN" dirty="0"/>
              <a:t>sin</a:t>
            </a:r>
            <a:r>
              <a:rPr lang="zh-CN" altLang="zh-CN" dirty="0"/>
              <a:t>∠</a:t>
            </a:r>
            <a:r>
              <a:rPr lang="en-US" altLang="zh-CN" i="1" dirty="0"/>
              <a:t>EAD</a:t>
            </a:r>
            <a:r>
              <a:rPr lang="zh-CN" altLang="zh-CN" dirty="0"/>
              <a:t>的值</a:t>
            </a:r>
            <a:r>
              <a:rPr lang="en-US" altLang="zh-CN" dirty="0"/>
              <a:t>;</a:t>
            </a:r>
            <a:endParaRPr lang="zh-CN" altLang="zh-CN" dirty="0"/>
          </a:p>
          <a:p>
            <a:endParaRPr lang="zh-CN" altLang="en-US" dirty="0"/>
          </a:p>
        </p:txBody>
      </p:sp>
      <p:sp>
        <p:nvSpPr>
          <p:cNvPr id="5" name="内容占位符 1"/>
          <p:cNvSpPr txBox="1"/>
          <p:nvPr/>
        </p:nvSpPr>
        <p:spPr>
          <a:xfrm>
            <a:off x="400204" y="101604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:①</a:t>
            </a:r>
            <a:r>
              <a:rPr lang="zh-CN" altLang="zh-CN" dirty="0">
                <a:solidFill>
                  <a:srgbClr val="FF0000"/>
                </a:solidFill>
              </a:rPr>
              <a:t>如答图</a:t>
            </a:r>
            <a:r>
              <a:rPr lang="en-US" altLang="zh-CN" dirty="0">
                <a:solidFill>
                  <a:srgbClr val="FF0000"/>
                </a:solidFill>
              </a:rPr>
              <a:t>1,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OE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并</a:t>
            </a:r>
            <a:r>
              <a:rPr lang="zh-CN" altLang="zh-CN">
                <a:solidFill>
                  <a:srgbClr val="FF0000"/>
                </a:solidFill>
              </a:rPr>
              <a:t>延长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400204" y="175355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分别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DC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G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400204" y="249106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COD</a:t>
            </a:r>
            <a:r>
              <a:rPr lang="zh-CN" altLang="zh-CN" dirty="0">
                <a:solidFill>
                  <a:srgbClr val="FF0000"/>
                </a:solidFill>
              </a:rPr>
              <a:t>关于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 dirty="0">
                <a:solidFill>
                  <a:srgbClr val="FF0000"/>
                </a:solidFill>
              </a:rPr>
              <a:t>的对称图形为△</a:t>
            </a:r>
            <a:r>
              <a:rPr lang="en-US" altLang="zh-CN" i="1" dirty="0">
                <a:solidFill>
                  <a:srgbClr val="FF0000"/>
                </a:solidFill>
              </a:rPr>
              <a:t>CED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OE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>
                <a:solidFill>
                  <a:srgbClr val="FF0000"/>
                </a:solidFill>
              </a:rPr>
              <a:t>DC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400204" y="322857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DC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OF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EF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AD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400204" y="396608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在矩形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en-US" altLang="zh-CN" i="1" dirty="0">
                <a:solidFill>
                  <a:srgbClr val="FF0000"/>
                </a:solidFill>
              </a:rPr>
              <a:t>DC</a:t>
            </a:r>
            <a:r>
              <a:rPr lang="zh-CN" altLang="zh-CN" dirty="0">
                <a:solidFill>
                  <a:srgbClr val="FF0000"/>
                </a:solidFill>
              </a:rPr>
              <a:t>的中点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且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中点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400204" y="4703592"/>
                <a:ext cx="11760200" cy="12824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为△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CAD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的中位线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OG=GE=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204" y="4703592"/>
                <a:ext cx="11760200" cy="1282467"/>
              </a:xfrm>
              <a:prstGeom prst="rect">
                <a:avLst/>
              </a:prstGeom>
              <a:blipFill rotWithShape="1">
                <a:blip r:embed="rId1"/>
                <a:stretch>
                  <a:fillRect l="-1" t="-11" r="1" b="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95985" y="357741"/>
            <a:ext cx="3508955" cy="2791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内容占位符 1"/>
              <p:cNvSpPr txBox="1"/>
              <p:nvPr/>
            </p:nvSpPr>
            <p:spPr>
              <a:xfrm>
                <a:off x="308077" y="304800"/>
                <a:ext cx="11771312" cy="12724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同理可得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的中点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AF=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/>
              </a:p>
            </p:txBody>
          </p:sp>
        </mc:Choice>
        <mc:Fallback>
          <p:sp>
            <p:nvSpPr>
              <p:cNvPr id="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077" y="304800"/>
                <a:ext cx="11771312" cy="1272400"/>
              </a:xfrm>
              <a:prstGeom prst="rect">
                <a:avLst/>
              </a:prstGeom>
              <a:blipFill rotWithShape="1">
                <a:blip r:embed="rId1"/>
                <a:stretch>
                  <a:fillRect l="-1" r="4" b="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308077" y="1577200"/>
                <a:ext cx="11771312" cy="22748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zh-CN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zh-CN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  <m:rad>
                                      <m:radPr>
                                        <m:degHide m:val="on"/>
                                        <m:ctrlPr>
                                          <a:rPr lang="zh-CN" altLang="zh-CN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US" altLang="zh-CN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5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en-US" altLang="zh-CN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/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077" y="1577200"/>
                <a:ext cx="11771312" cy="2274854"/>
              </a:xfrm>
              <a:prstGeom prst="rect">
                <a:avLst/>
              </a:prstGeom>
              <a:blipFill rotWithShape="1">
                <a:blip r:embed="rId2"/>
                <a:stretch>
                  <a:fillRect l="-1" t="-22" r="4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内容占位符 1"/>
          <p:cNvSpPr txBox="1"/>
          <p:nvPr/>
        </p:nvSpPr>
        <p:spPr>
          <a:xfrm>
            <a:off x="308077" y="3852054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EF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EAD=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AEF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308077" y="4683051"/>
                <a:ext cx="11771312" cy="229114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sin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EAD=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sin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9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en-US" dirty="0"/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077" y="4683051"/>
                <a:ext cx="11771312" cy="2291140"/>
              </a:xfrm>
              <a:prstGeom prst="rect">
                <a:avLst/>
              </a:prstGeom>
              <a:blipFill rotWithShape="1">
                <a:blip r:embed="rId3"/>
                <a:stretch>
                  <a:fillRect l="-1" t="-24" r="4" b="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zh-CN" dirty="0"/>
              <a:t>②</a:t>
            </a:r>
            <a:r>
              <a:rPr lang="zh-CN" altLang="zh-CN" dirty="0"/>
              <a:t>若</a:t>
            </a:r>
            <a:r>
              <a:rPr lang="en-US" altLang="zh-CN" i="1" dirty="0"/>
              <a:t>P</a:t>
            </a:r>
            <a:r>
              <a:rPr lang="zh-CN" altLang="zh-CN" dirty="0"/>
              <a:t>为线段</a:t>
            </a:r>
            <a:r>
              <a:rPr lang="en-US" altLang="zh-CN" i="1" dirty="0"/>
              <a:t>AE</a:t>
            </a:r>
            <a:r>
              <a:rPr lang="zh-CN" altLang="zh-CN" dirty="0"/>
              <a:t>上一动点</a:t>
            </a:r>
            <a:r>
              <a:rPr lang="en-US" altLang="zh-CN" dirty="0"/>
              <a:t>(</a:t>
            </a:r>
            <a:r>
              <a:rPr lang="zh-CN" altLang="zh-CN" dirty="0"/>
              <a:t>不与点</a:t>
            </a:r>
            <a:r>
              <a:rPr lang="en-US" altLang="zh-CN" i="1" dirty="0"/>
              <a:t>A</a:t>
            </a:r>
            <a:r>
              <a:rPr lang="zh-CN" altLang="zh-CN" dirty="0"/>
              <a:t>重合</a:t>
            </a:r>
            <a:r>
              <a:rPr lang="en-US" altLang="zh-CN" dirty="0"/>
              <a:t>),</a:t>
            </a:r>
            <a:r>
              <a:rPr lang="zh-CN" altLang="zh-CN" dirty="0"/>
              <a:t>连接</a:t>
            </a:r>
            <a:r>
              <a:rPr lang="en-US" altLang="zh-CN" i="1" dirty="0"/>
              <a:t>OP</a:t>
            </a:r>
            <a:r>
              <a:rPr lang="en-US" altLang="zh-CN" dirty="0"/>
              <a:t>,</a:t>
            </a:r>
            <a:r>
              <a:rPr lang="zh-CN" altLang="zh-CN" dirty="0"/>
              <a:t>一动点</a:t>
            </a:r>
            <a:r>
              <a:rPr lang="en-US" altLang="zh-CN" i="1" dirty="0"/>
              <a:t>Q</a:t>
            </a:r>
            <a:r>
              <a:rPr lang="zh-CN" altLang="zh-CN" dirty="0"/>
              <a:t>从点</a:t>
            </a:r>
            <a:r>
              <a:rPr lang="en-US" altLang="zh-CN" i="1" dirty="0"/>
              <a:t>O</a:t>
            </a:r>
            <a:r>
              <a:rPr lang="zh-CN" altLang="zh-CN" dirty="0"/>
              <a:t>出发</a:t>
            </a:r>
            <a:r>
              <a:rPr lang="en-US" altLang="zh-CN" dirty="0"/>
              <a:t>,</a:t>
            </a:r>
            <a:r>
              <a:rPr lang="zh-CN" altLang="zh-CN" dirty="0"/>
              <a:t>以每秒</a:t>
            </a:r>
            <a:r>
              <a:rPr lang="en-US" altLang="zh-CN" dirty="0"/>
              <a:t>1</a:t>
            </a:r>
            <a:r>
              <a:rPr lang="zh-CN" altLang="zh-CN" dirty="0"/>
              <a:t>个单位长度的速度沿线段</a:t>
            </a:r>
            <a:r>
              <a:rPr lang="en-US" altLang="zh-CN" i="1" dirty="0"/>
              <a:t>OP</a:t>
            </a:r>
            <a:r>
              <a:rPr lang="zh-CN" altLang="zh-CN" dirty="0"/>
              <a:t>匀速运动到点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zh-CN" altLang="zh-CN" dirty="0"/>
              <a:t>再以每秒</a:t>
            </a:r>
            <a:r>
              <a:rPr lang="en-US" altLang="zh-CN" dirty="0"/>
              <a:t>1</a:t>
            </a:r>
            <a:r>
              <a:rPr lang="en-US" altLang="zh-CN" i="1" dirty="0"/>
              <a:t>.</a:t>
            </a:r>
            <a:r>
              <a:rPr lang="en-US" altLang="zh-CN" dirty="0"/>
              <a:t>5</a:t>
            </a:r>
            <a:r>
              <a:rPr lang="zh-CN" altLang="zh-CN" dirty="0"/>
              <a:t>个单位长度的速度沿线段</a:t>
            </a:r>
            <a:r>
              <a:rPr lang="en-US" altLang="zh-CN" i="1" dirty="0"/>
              <a:t>PA</a:t>
            </a:r>
            <a:r>
              <a:rPr lang="zh-CN" altLang="zh-CN" dirty="0"/>
              <a:t>匀速运动到点</a:t>
            </a:r>
            <a:r>
              <a:rPr lang="en-US" altLang="zh-CN" i="1" dirty="0"/>
              <a:t>A</a:t>
            </a:r>
            <a:r>
              <a:rPr lang="en-US" altLang="zh-CN" dirty="0"/>
              <a:t>,</a:t>
            </a:r>
            <a:r>
              <a:rPr lang="zh-CN" altLang="zh-CN" dirty="0"/>
              <a:t>到达点</a:t>
            </a:r>
            <a:r>
              <a:rPr lang="en-US" altLang="zh-CN" i="1" dirty="0"/>
              <a:t>A</a:t>
            </a:r>
            <a:r>
              <a:rPr lang="zh-CN" altLang="zh-CN" dirty="0"/>
              <a:t>后停止运动</a:t>
            </a:r>
            <a:r>
              <a:rPr lang="en-US" altLang="zh-CN" i="1" dirty="0"/>
              <a:t>.</a:t>
            </a:r>
            <a:r>
              <a:rPr lang="zh-CN" altLang="zh-CN" dirty="0"/>
              <a:t>当点</a:t>
            </a:r>
            <a:r>
              <a:rPr lang="en-US" altLang="zh-CN" i="1" dirty="0"/>
              <a:t>Q</a:t>
            </a:r>
            <a:r>
              <a:rPr lang="zh-CN" altLang="zh-CN" dirty="0"/>
              <a:t>沿上述路线运动到点</a:t>
            </a:r>
            <a:r>
              <a:rPr lang="en-US" altLang="zh-CN" i="1" dirty="0"/>
              <a:t>A</a:t>
            </a:r>
            <a:r>
              <a:rPr lang="zh-CN" altLang="zh-CN" dirty="0"/>
              <a:t>所需要的时间最短时</a:t>
            </a:r>
            <a:r>
              <a:rPr lang="en-US" altLang="zh-CN" dirty="0"/>
              <a:t>,</a:t>
            </a:r>
            <a:r>
              <a:rPr lang="zh-CN" altLang="zh-CN" dirty="0"/>
              <a:t>求</a:t>
            </a:r>
            <a:r>
              <a:rPr lang="en-US" altLang="zh-CN" i="1" dirty="0"/>
              <a:t>AP</a:t>
            </a:r>
            <a:r>
              <a:rPr lang="zh-CN" altLang="zh-CN" dirty="0"/>
              <a:t>的长和点</a:t>
            </a:r>
            <a:r>
              <a:rPr lang="en-US" altLang="zh-CN" i="1" dirty="0"/>
              <a:t>Q</a:t>
            </a:r>
            <a:r>
              <a:rPr lang="zh-CN" altLang="zh-CN" dirty="0"/>
              <a:t>走完全程所需的时间</a:t>
            </a:r>
            <a:r>
              <a:rPr lang="en-US" altLang="zh-CN" i="1" dirty="0"/>
              <a:t>.</a:t>
            </a:r>
            <a:endParaRPr lang="zh-CN" altLang="zh-CN" dirty="0"/>
          </a:p>
          <a:p>
            <a:endParaRPr lang="zh-CN" altLang="en-US" dirty="0"/>
          </a:p>
        </p:txBody>
      </p:sp>
      <p:sp>
        <p:nvSpPr>
          <p:cNvPr id="5" name="内容占位符 1"/>
          <p:cNvSpPr txBox="1"/>
          <p:nvPr/>
        </p:nvSpPr>
        <p:spPr>
          <a:xfrm>
            <a:off x="230598" y="4058323"/>
            <a:ext cx="11771312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②</a:t>
            </a:r>
            <a:r>
              <a:rPr lang="zh-CN" altLang="zh-CN" dirty="0">
                <a:solidFill>
                  <a:srgbClr val="FF0000"/>
                </a:solidFill>
              </a:rPr>
              <a:t>如答图</a:t>
            </a:r>
            <a:r>
              <a:rPr lang="en-US" altLang="zh-CN" dirty="0">
                <a:solidFill>
                  <a:srgbClr val="FF0000"/>
                </a:solidFill>
              </a:rPr>
              <a:t>2,</a:t>
            </a:r>
            <a:r>
              <a:rPr lang="zh-CN" altLang="zh-CN" dirty="0">
                <a:solidFill>
                  <a:srgbClr val="FF0000"/>
                </a:solidFill>
              </a:rPr>
              <a:t>设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K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PN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30598" y="4795833"/>
                <a:ext cx="11771312" cy="107048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易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PN=AP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sin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DAE=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AP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598" y="4795833"/>
                <a:ext cx="11771312" cy="1070486"/>
              </a:xfrm>
              <a:prstGeom prst="rect">
                <a:avLst/>
              </a:prstGeom>
              <a:blipFill rotWithShape="1">
                <a:blip r:embed="rId1"/>
                <a:stretch>
                  <a:fillRect l="-1" t="-29" r="3" b="-146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230598" y="5866319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CODE</a:t>
            </a:r>
            <a:r>
              <a:rPr lang="zh-CN" altLang="zh-CN" dirty="0">
                <a:solidFill>
                  <a:srgbClr val="FF0000"/>
                </a:solidFill>
              </a:rPr>
              <a:t>是菱形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86315" y="3858082"/>
            <a:ext cx="4305685" cy="29999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内容占位符 1"/>
              <p:cNvSpPr txBox="1"/>
              <p:nvPr/>
            </p:nvSpPr>
            <p:spPr>
              <a:xfrm>
                <a:off x="263832" y="245806"/>
                <a:ext cx="11771312" cy="115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DE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DE=OC=OA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DKE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∽△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CKA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𝐷𝐾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𝐾𝐶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𝐷𝐸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𝐴𝐶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2" y="245806"/>
                <a:ext cx="11771312" cy="1155894"/>
              </a:xfrm>
              <a:prstGeom prst="rect">
                <a:avLst/>
              </a:prstGeom>
              <a:blipFill rotWithShape="1">
                <a:blip r:embed="rId1"/>
                <a:stretch>
                  <a:fillRect l="-3" t="-5" r="5" b="-349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内容占位符 1"/>
          <p:cNvSpPr txBox="1"/>
          <p:nvPr/>
        </p:nvSpPr>
        <p:spPr>
          <a:xfrm>
            <a:off x="263832" y="1401700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AB=CD=</a:t>
            </a:r>
            <a:r>
              <a:rPr lang="en-US" altLang="zh-CN" dirty="0">
                <a:solidFill>
                  <a:srgbClr val="FF0000"/>
                </a:solidFill>
              </a:rPr>
              <a:t>6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DK=</a:t>
            </a:r>
            <a:r>
              <a:rPr lang="en-US" altLang="zh-CN">
                <a:solidFill>
                  <a:srgbClr val="FF0000"/>
                </a:solidFill>
              </a:rPr>
              <a:t>2,</a:t>
            </a:r>
            <a:r>
              <a:rPr lang="en-US" altLang="zh-CN" i="1">
                <a:solidFill>
                  <a:srgbClr val="FF0000"/>
                </a:solidFill>
              </a:rPr>
              <a:t>CK=</a:t>
            </a: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63832" y="2232697"/>
                <a:ext cx="11771312" cy="146847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的运动时间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t=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𝑂𝑃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𝐴𝑃</m:t>
                        </m:r>
                      </m:num>
                      <m:den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=OP+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AP=OP+PN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32" y="2232697"/>
                <a:ext cx="11771312" cy="1468479"/>
              </a:xfrm>
              <a:prstGeom prst="rect">
                <a:avLst/>
              </a:prstGeom>
              <a:blipFill rotWithShape="1">
                <a:blip r:embed="rId2"/>
                <a:stretch>
                  <a:fillRect l="-3" t="-3" r="5" b="-60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263832" y="3701176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zh-CN" altLang="zh-CN" dirty="0">
                <a:solidFill>
                  <a:srgbClr val="FF0000"/>
                </a:solidFill>
              </a:rPr>
              <a:t>共线时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OP+PN</a:t>
            </a:r>
            <a:r>
              <a:rPr lang="zh-CN" altLang="zh-CN" dirty="0">
                <a:solidFill>
                  <a:srgbClr val="FF0000"/>
                </a:solidFill>
              </a:rPr>
              <a:t>的值最小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最小值为</a:t>
            </a:r>
            <a:r>
              <a:rPr lang="en-US" altLang="zh-CN" i="1">
                <a:solidFill>
                  <a:srgbClr val="FF0000"/>
                </a:solidFill>
              </a:rPr>
              <a:t>ON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63832" y="4532173"/>
            <a:ext cx="11771312" cy="1697901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此时</a:t>
            </a:r>
            <a:r>
              <a:rPr lang="en-US" altLang="zh-CN" i="1" dirty="0">
                <a:solidFill>
                  <a:srgbClr val="FF0000"/>
                </a:solidFill>
              </a:rPr>
              <a:t>ON</a:t>
            </a:r>
            <a:r>
              <a:rPr lang="zh-CN" altLang="zh-CN" dirty="0">
                <a:solidFill>
                  <a:srgbClr val="FF0000"/>
                </a:solidFill>
              </a:rPr>
              <a:t>是△</a:t>
            </a:r>
            <a:r>
              <a:rPr lang="en-US" altLang="zh-CN" i="1" dirty="0">
                <a:solidFill>
                  <a:srgbClr val="FF0000"/>
                </a:solidFill>
              </a:rPr>
              <a:t>ACD</a:t>
            </a:r>
            <a:r>
              <a:rPr lang="zh-CN" altLang="zh-CN" dirty="0">
                <a:solidFill>
                  <a:srgbClr val="FF0000"/>
                </a:solidFill>
              </a:rPr>
              <a:t>的中位线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  <a:p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内容占位符 1"/>
              <p:cNvSpPr txBox="1"/>
              <p:nvPr/>
            </p:nvSpPr>
            <p:spPr>
              <a:xfrm>
                <a:off x="249084" y="216310"/>
                <a:ext cx="11771312" cy="12724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CD=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DK=</a:t>
                </a:r>
                <a:r>
                  <a:rPr lang="en-US" altLang="zh-CN">
                    <a:solidFill>
                      <a:srgbClr val="FF0000"/>
                    </a:solidFill>
                  </a:rPr>
                  <a:t>1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/>
              </a:p>
            </p:txBody>
          </p:sp>
        </mc:Choice>
        <mc:Fallback>
          <p:sp>
            <p:nvSpPr>
              <p:cNvPr id="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4" y="216310"/>
                <a:ext cx="11771312" cy="1272400"/>
              </a:xfrm>
              <a:prstGeom prst="rect">
                <a:avLst/>
              </a:prstGeom>
              <a:blipFill rotWithShape="1">
                <a:blip r:embed="rId1"/>
                <a:stretch>
                  <a:fillRect l="-1" t="-32" r="4" b="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249084" y="1488710"/>
                <a:ext cx="11771312" cy="22748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AP=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zh-CN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zh-CN" altLang="zh-CN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US" altLang="zh-CN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5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en-US" altLang="zh-CN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/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4" y="1488710"/>
                <a:ext cx="11771312" cy="2274854"/>
              </a:xfrm>
              <a:prstGeom prst="rect">
                <a:avLst/>
              </a:prstGeom>
              <a:blipFill rotWithShape="1">
                <a:blip r:embed="rId2"/>
                <a:stretch>
                  <a:fillRect l="-1" t="-12" r="4" b="2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内容占位符 1"/>
          <p:cNvSpPr txBox="1"/>
          <p:nvPr/>
        </p:nvSpPr>
        <p:spPr>
          <a:xfrm>
            <a:off x="249084" y="3763564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Q</a:t>
            </a:r>
            <a:r>
              <a:rPr lang="zh-CN" altLang="zh-CN" dirty="0">
                <a:solidFill>
                  <a:srgbClr val="FF0000"/>
                </a:solidFill>
              </a:rPr>
              <a:t>沿上述路线运动到点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所需要的时间最短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49084" y="4594561"/>
                <a:ext cx="11771312" cy="200388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i="1" dirty="0" smtClean="0">
                    <a:solidFill>
                      <a:srgbClr val="FF0000"/>
                    </a:solidFill>
                  </a:rPr>
                  <a:t>AP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的长为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走完全程所用的时间为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 s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en-US" dirty="0"/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84" y="4594561"/>
                <a:ext cx="11771312" cy="2003882"/>
              </a:xfrm>
              <a:prstGeom prst="rect">
                <a:avLst/>
              </a:prstGeom>
              <a:blipFill rotWithShape="1">
                <a:blip r:embed="rId3"/>
                <a:stretch>
                  <a:fillRect l="-1" t="-17" r="4" b="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专题过关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en-US" altLang="zh-CN" dirty="0"/>
              <a:t>1</a:t>
            </a:r>
            <a:r>
              <a:rPr lang="en-US" altLang="zh-CN" i="1" dirty="0"/>
              <a:t>.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已知菱形</a:t>
            </a:r>
            <a:r>
              <a:rPr lang="en-US" altLang="zh-CN" i="1" dirty="0"/>
              <a:t>ABCD</a:t>
            </a:r>
            <a:r>
              <a:rPr lang="zh-CN" altLang="zh-CN" dirty="0"/>
              <a:t>的边长为</a:t>
            </a:r>
            <a:r>
              <a:rPr lang="en-US" altLang="zh-CN" dirty="0"/>
              <a:t>8,</a:t>
            </a:r>
            <a:r>
              <a:rPr lang="zh-CN" altLang="zh-CN" dirty="0"/>
              <a:t>点</a:t>
            </a:r>
            <a:r>
              <a:rPr lang="en-US" altLang="zh-CN" i="1" dirty="0"/>
              <a:t>M</a:t>
            </a:r>
            <a:r>
              <a:rPr lang="zh-CN" altLang="zh-CN" dirty="0"/>
              <a:t>是对角线</a:t>
            </a:r>
            <a:r>
              <a:rPr lang="en-US" altLang="zh-CN" i="1" dirty="0"/>
              <a:t>AC</a:t>
            </a:r>
            <a:r>
              <a:rPr lang="zh-CN" altLang="zh-CN" dirty="0"/>
              <a:t>上的一动点</a:t>
            </a:r>
            <a:r>
              <a:rPr lang="en-US" altLang="zh-CN" dirty="0"/>
              <a:t>,</a:t>
            </a:r>
            <a:r>
              <a:rPr lang="zh-CN" altLang="zh-CN" dirty="0"/>
              <a:t>且∠</a:t>
            </a:r>
            <a:r>
              <a:rPr lang="en-US" altLang="zh-CN" i="1" dirty="0"/>
              <a:t>ABC=</a:t>
            </a:r>
            <a:r>
              <a:rPr lang="en-US" altLang="zh-CN" dirty="0"/>
              <a:t>120°,</a:t>
            </a:r>
            <a:r>
              <a:rPr lang="zh-CN" altLang="zh-CN" dirty="0"/>
              <a:t>则</a:t>
            </a:r>
            <a:r>
              <a:rPr lang="en-US" altLang="zh-CN" i="1" dirty="0"/>
              <a:t>MA+MB+MD</a:t>
            </a:r>
            <a:r>
              <a:rPr lang="zh-CN" altLang="zh-CN" dirty="0"/>
              <a:t>的最小值是</a:t>
            </a:r>
            <a:r>
              <a:rPr lang="zh-CN" altLang="zh-CN" i="1" u="sng" dirty="0"/>
              <a:t>　</a:t>
            </a:r>
            <a:r>
              <a:rPr lang="en-US" altLang="zh-CN" i="1" u="sng" dirty="0" smtClean="0"/>
              <a:t>    </a:t>
            </a:r>
            <a:r>
              <a:rPr lang="zh-CN" altLang="zh-CN" i="1" u="sng" dirty="0"/>
              <a:t>　</a:t>
            </a:r>
            <a:r>
              <a:rPr lang="en-US" altLang="zh-CN" i="1" dirty="0"/>
              <a:t>. </a:t>
            </a:r>
            <a:endParaRPr lang="zh-CN" altLang="zh-CN" dirty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8102476" y="1719035"/>
                <a:ext cx="1056271" cy="7166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sz="3200" b="1" dirty="0" smtClean="0">
                    <a:solidFill>
                      <a:srgbClr val="FF0000"/>
                    </a:solidFill>
                  </a:rPr>
                  <a:t>8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2476" y="1719035"/>
                <a:ext cx="1056271" cy="716606"/>
              </a:xfrm>
              <a:prstGeom prst="rect">
                <a:avLst/>
              </a:prstGeom>
              <a:blipFill rotWithShape="1">
                <a:blip r:embed="rId1"/>
                <a:stretch>
                  <a:fillRect l="-48" t="-13" r="13" b="-38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56555" y="2731128"/>
            <a:ext cx="4932690" cy="31662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en-US" altLang="zh-CN" dirty="0"/>
                  <a:t>2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在菱形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DAB=</a:t>
                </a:r>
                <a:r>
                  <a:rPr lang="en-US" altLang="zh-CN" dirty="0"/>
                  <a:t>60°,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AB=</a:t>
                </a:r>
                <a:r>
                  <a:rPr lang="en-US" altLang="zh-CN" dirty="0"/>
                  <a:t>4,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M</a:t>
                </a:r>
                <a:r>
                  <a:rPr lang="zh-CN" altLang="zh-CN" dirty="0"/>
                  <a:t>为菱形</a:t>
                </a:r>
                <a:r>
                  <a:rPr lang="en-US" altLang="zh-CN" i="1" dirty="0"/>
                  <a:t>ABCD</a:t>
                </a:r>
                <a:r>
                  <a:rPr lang="zh-CN" altLang="zh-CN" dirty="0" smtClean="0"/>
                  <a:t>对</a:t>
                </a:r>
                <a:endParaRPr lang="en-US" altLang="zh-CN" dirty="0" smtClean="0"/>
              </a:p>
              <a:p>
                <a:r>
                  <a:rPr lang="zh-CN" altLang="zh-CN" dirty="0" smtClean="0"/>
                  <a:t>角</a:t>
                </a:r>
                <a:r>
                  <a:rPr lang="zh-CN" altLang="zh-CN" dirty="0"/>
                  <a:t>线</a:t>
                </a:r>
                <a:r>
                  <a:rPr lang="en-US" altLang="zh-CN" i="1" dirty="0"/>
                  <a:t>AC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不含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点</a:t>
                </a:r>
                <a:r>
                  <a:rPr lang="en-US" altLang="zh-CN" dirty="0"/>
                  <a:t>)</a:t>
                </a:r>
                <a:r>
                  <a:rPr lang="zh-CN" altLang="zh-CN" dirty="0"/>
                  <a:t>上的任意一点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BM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</a:t>
                </a:r>
                <a:r>
                  <a:rPr lang="en-US" altLang="zh-CN" i="1" dirty="0"/>
                  <a:t>BM+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AM</a:t>
                </a:r>
                <a:r>
                  <a:rPr lang="zh-CN" altLang="zh-CN" dirty="0"/>
                  <a:t>的</a:t>
                </a:r>
                <a:r>
                  <a:rPr lang="zh-CN" altLang="zh-CN" dirty="0" smtClean="0"/>
                  <a:t>最小值为</a:t>
                </a:r>
                <a:endParaRPr lang="en-US" altLang="zh-CN" dirty="0" smtClean="0"/>
              </a:p>
              <a:p>
                <a:r>
                  <a:rPr lang="zh-CN" altLang="zh-CN" i="1" u="sng" dirty="0"/>
                  <a:t>　　　　</a:t>
                </a:r>
                <a:r>
                  <a:rPr lang="en-US" altLang="zh-CN" i="1" dirty="0"/>
                  <a:t>. </a:t>
                </a:r>
                <a:endParaRPr lang="en-US" altLang="zh-CN" i="1" dirty="0" smtClean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130332" y="2001341"/>
            <a:ext cx="3454690" cy="203478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633686" y="2104450"/>
                <a:ext cx="904607" cy="7938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3200" b="1" dirty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endParaRPr lang="zh-CN" altLang="en-US" sz="3200" b="1" dirty="0"/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686" y="2104450"/>
                <a:ext cx="904607" cy="793872"/>
              </a:xfrm>
              <a:prstGeom prst="rect">
                <a:avLst/>
              </a:prstGeom>
              <a:blipFill rotWithShape="1">
                <a:blip r:embed="rId3"/>
                <a:stretch>
                  <a:fillRect l="-65" t="-8" r="-1368" b="-1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981660" y="4423983"/>
            <a:ext cx="3634794" cy="2153952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3024415"/>
            <a:ext cx="11771312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BJ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>
                <a:solidFill>
                  <a:srgbClr val="FF0000"/>
                </a:solidFill>
              </a:rPr>
              <a:t>J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761925"/>
            <a:ext cx="11771312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J</a:t>
            </a:r>
            <a:r>
              <a:rPr lang="zh-CN" altLang="zh-CN" dirty="0">
                <a:solidFill>
                  <a:srgbClr val="FF0000"/>
                </a:solidFill>
              </a:rPr>
              <a:t>在同一条直线上时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BM+MJ</a:t>
            </a:r>
            <a:r>
              <a:rPr lang="zh-CN" altLang="zh-CN" dirty="0">
                <a:solidFill>
                  <a:srgbClr val="FF0000"/>
                </a:solidFill>
              </a:rPr>
              <a:t>的值</a:t>
            </a:r>
            <a:r>
              <a:rPr lang="zh-CN" altLang="zh-CN">
                <a:solidFill>
                  <a:srgbClr val="FF0000"/>
                </a:solidFill>
              </a:rPr>
              <a:t>最小</a:t>
            </a:r>
            <a:r>
              <a:rPr lang="en-US" altLang="zh-CN" smtClean="0">
                <a:solidFill>
                  <a:srgbClr val="FF0000"/>
                </a:solidFill>
              </a:rPr>
              <a:t>;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4499435"/>
            <a:ext cx="11771312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是菱形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DAB=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5236945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ABD</a:t>
            </a:r>
            <a:r>
              <a:rPr lang="zh-CN" altLang="zh-CN" dirty="0">
                <a:solidFill>
                  <a:srgbClr val="FF0000"/>
                </a:solidFill>
              </a:rPr>
              <a:t>是等边三角形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BJ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边上的中线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367318" y="1200827"/>
            <a:ext cx="3634794" cy="215395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90786" y="355597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AJ=DJ=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.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86" y="355597"/>
                <a:ext cx="11760200" cy="1155829"/>
              </a:xfrm>
              <a:prstGeom prst="rect">
                <a:avLst/>
              </a:prstGeom>
              <a:blipFill rotWithShape="1">
                <a:blip r:embed="rId2"/>
                <a:stretch>
                  <a:fillRect l="-5" t="-55" r="5" b="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290786" y="1511426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DAC=</a:t>
            </a:r>
            <a:r>
              <a:rPr lang="en-US" altLang="zh-CN">
                <a:solidFill>
                  <a:srgbClr val="FF0000"/>
                </a:solidFill>
              </a:rPr>
              <a:t>30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90786" y="2342423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MJ=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AM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86" y="2342423"/>
                <a:ext cx="11760200" cy="1155829"/>
              </a:xfrm>
              <a:prstGeom prst="rect">
                <a:avLst/>
              </a:prstGeom>
              <a:blipFill rotWithShape="1">
                <a:blip r:embed="rId3"/>
                <a:stretch>
                  <a:fillRect l="-5" t="-47" r="5" b="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90786" y="3498252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BM+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=BJ=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𝑨𝑩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𝑨𝑱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86" y="3498252"/>
                <a:ext cx="11760200" cy="1155829"/>
              </a:xfrm>
              <a:prstGeom prst="rect">
                <a:avLst/>
              </a:prstGeom>
              <a:blipFill rotWithShape="1">
                <a:blip r:embed="rId4"/>
                <a:stretch>
                  <a:fillRect l="-5" t="-3" r="5" b="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90786" y="4654081"/>
                <a:ext cx="11760200" cy="176753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86" y="4654081"/>
                <a:ext cx="11760200" cy="1767535"/>
              </a:xfrm>
              <a:prstGeom prst="rect">
                <a:avLst/>
              </a:prstGeom>
              <a:blipFill rotWithShape="1">
                <a:blip r:embed="rId5"/>
                <a:stretch>
                  <a:fillRect l="-5" t="-9" r="5" b="2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en-US" altLang="zh-CN" dirty="0"/>
                  <a:t>3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AB=AC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(0,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0">
                            <a:latin typeface="Cambria Math" panose="02040503050406030204" pitchFamily="18" charset="0"/>
                          </a:rPr>
                          <m:t>𝟏𝟓</m:t>
                        </m:r>
                      </m:e>
                    </m:rad>
                  </m:oMath>
                </a14:m>
                <a:r>
                  <a:rPr lang="en-US" altLang="zh-CN" dirty="0"/>
                  <a:t>),</a:t>
                </a:r>
                <a:r>
                  <a:rPr lang="en-US" altLang="zh-CN" i="1" dirty="0"/>
                  <a:t>C</a:t>
                </a:r>
                <a:r>
                  <a:rPr lang="en-US" altLang="zh-CN" dirty="0"/>
                  <a:t>(1,0),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为射线</a:t>
                </a:r>
                <a:r>
                  <a:rPr lang="en-US" altLang="zh-CN" i="1" dirty="0"/>
                  <a:t>AO</a:t>
                </a:r>
                <a:r>
                  <a:rPr lang="zh-CN" altLang="zh-CN" dirty="0"/>
                  <a:t>上一点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一动点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从</a:t>
                </a:r>
                <a:r>
                  <a:rPr lang="en-US" altLang="zh-CN" i="1" dirty="0"/>
                  <a:t>A</a:t>
                </a:r>
                <a:r>
                  <a:rPr lang="zh-CN" altLang="zh-CN" dirty="0" smtClean="0"/>
                  <a:t>出</a:t>
                </a:r>
                <a:endParaRPr lang="en-US" altLang="zh-CN" dirty="0" smtClean="0"/>
              </a:p>
              <a:p>
                <a:pPr>
                  <a:lnSpc>
                    <a:spcPct val="200000"/>
                  </a:lnSpc>
                </a:pPr>
                <a:r>
                  <a:rPr lang="zh-CN" altLang="zh-CN" dirty="0" smtClean="0"/>
                  <a:t>发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运动路径为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→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→</a:t>
                </a:r>
                <a:r>
                  <a:rPr lang="en-US" altLang="zh-CN" i="1" dirty="0"/>
                  <a:t>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上的速度为</a:t>
                </a:r>
                <a:r>
                  <a:rPr lang="en-US" altLang="zh-CN" dirty="0"/>
                  <a:t>4</a:t>
                </a:r>
                <a:r>
                  <a:rPr lang="zh-CN" altLang="zh-CN" dirty="0"/>
                  <a:t>个单位</a:t>
                </a:r>
                <a:r>
                  <a:rPr lang="en-US" altLang="zh-CN" i="1" dirty="0"/>
                  <a:t>/</a:t>
                </a:r>
                <a:r>
                  <a:rPr lang="zh-CN" altLang="zh-CN" dirty="0"/>
                  <a:t>秒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</a:t>
                </a:r>
                <a:r>
                  <a:rPr lang="en-US" altLang="zh-CN" i="1" dirty="0"/>
                  <a:t>CD</a:t>
                </a:r>
                <a:r>
                  <a:rPr lang="zh-CN" altLang="zh-CN" dirty="0"/>
                  <a:t>上的</a:t>
                </a:r>
                <a:r>
                  <a:rPr lang="zh-CN" altLang="zh-CN" dirty="0" smtClean="0"/>
                  <a:t>速</a:t>
                </a:r>
                <a:endParaRPr lang="en-US" altLang="zh-CN" dirty="0" smtClean="0"/>
              </a:p>
              <a:p>
                <a:pPr>
                  <a:lnSpc>
                    <a:spcPct val="200000"/>
                  </a:lnSpc>
                </a:pPr>
                <a:r>
                  <a:rPr lang="zh-CN" altLang="zh-CN" dirty="0" smtClean="0"/>
                  <a:t>度</a:t>
                </a:r>
                <a:r>
                  <a:rPr lang="zh-CN" altLang="zh-CN" dirty="0"/>
                  <a:t>为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个单位</a:t>
                </a:r>
                <a:r>
                  <a:rPr lang="en-US" altLang="zh-CN" i="1" dirty="0"/>
                  <a:t>/</a:t>
                </a:r>
                <a:r>
                  <a:rPr lang="zh-CN" altLang="zh-CN" dirty="0"/>
                  <a:t>秒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则整个运动时间最少时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的坐标为</a:t>
                </a:r>
                <a:r>
                  <a:rPr lang="zh-CN" altLang="zh-CN" i="1" u="sng" dirty="0"/>
                  <a:t>　　</a:t>
                </a:r>
                <a:r>
                  <a:rPr lang="en-US" altLang="zh-CN" i="1" u="sng" dirty="0" smtClean="0"/>
                  <a:t>   </a:t>
                </a:r>
                <a:r>
                  <a:rPr lang="zh-CN" altLang="zh-CN" i="1" u="sng" dirty="0"/>
                  <a:t>　　</a:t>
                </a:r>
                <a:r>
                  <a:rPr lang="zh-CN" altLang="zh-CN" dirty="0"/>
                  <a:t> </a:t>
                </a:r>
                <a:r>
                  <a:rPr lang="en-US" altLang="zh-CN" i="1" dirty="0"/>
                  <a:t>. </a:t>
                </a:r>
                <a:endParaRPr lang="en-US" altLang="zh-CN" i="1" dirty="0" smtClean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968335" y="3402162"/>
            <a:ext cx="3020465" cy="322049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9290172" y="2127622"/>
                <a:ext cx="1934440" cy="11988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zh-CN" alt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  <m:r>
                            <m:rPr>
                              <m:nor/>
                            </m:rP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f>
                            <m:fPr>
                              <m:ctrlPr>
                                <a:rPr lang="zh-CN" altLang="en-US" sz="32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zh-CN" altLang="en-US" sz="3200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zh-CN" altLang="en-US" sz="3200" b="1" i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𝟏𝟓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zh-CN" altLang="en-US" sz="3200" b="1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𝟏𝟓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90172" y="2127622"/>
                <a:ext cx="1934440" cy="1198854"/>
              </a:xfrm>
              <a:prstGeom prst="rect">
                <a:avLst/>
              </a:prstGeom>
              <a:blipFill rotWithShape="1">
                <a:blip r:embed="rId3"/>
                <a:stretch>
                  <a:fillRect l="-6" t="-31" r="18" b="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649259" y="4023248"/>
            <a:ext cx="2460966" cy="2637253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3842860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4427635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DH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CM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AO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en-US" altLang="zh-CN" i="1" dirty="0" smtClean="0">
                <a:solidFill>
                  <a:srgbClr val="FF0000"/>
                </a:solidFill>
              </a:rPr>
              <a:t>'.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5012410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AB=AC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AO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5597186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BO=OC=</a:t>
            </a:r>
            <a:r>
              <a:rPr lang="en-US" altLang="zh-CN" dirty="0">
                <a:solidFill>
                  <a:srgbClr val="FF0000"/>
                </a:solidFill>
              </a:rPr>
              <a:t>1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29337" y="2446874"/>
            <a:ext cx="2508110" cy="268777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10207" y="211707"/>
                <a:ext cx="11760200" cy="6362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(0,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𝟏𝟓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),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(1,0),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AB=AC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AO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OB=OC=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207" y="211707"/>
                <a:ext cx="11760200" cy="636200"/>
              </a:xfrm>
              <a:prstGeom prst="rect">
                <a:avLst/>
              </a:prstGeom>
              <a:blipFill rotWithShape="1">
                <a:blip r:embed="rId2"/>
                <a:stretch>
                  <a:fillRect t="-40" b="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10207" y="1137601"/>
                <a:ext cx="11760200" cy="7086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i="1" smtClean="0">
                    <a:solidFill>
                      <a:srgbClr val="FF0000"/>
                    </a:solidFill>
                  </a:rPr>
                  <a:t>AB=AC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𝑶𝑨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𝑶𝑩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𝟏𝟓</m:t>
                        </m:r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>
                    <a:solidFill>
                      <a:srgbClr val="FF0000"/>
                    </a:solidFill>
                  </a:rPr>
                  <a:t>4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207" y="1137601"/>
                <a:ext cx="11760200" cy="708656"/>
              </a:xfrm>
              <a:prstGeom prst="rect">
                <a:avLst/>
              </a:prstGeom>
              <a:blipFill rotWithShape="1">
                <a:blip r:embed="rId3"/>
                <a:stretch>
                  <a:fillRect t="-45" b="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10207" y="2063495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DAH=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BAO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DHA=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AOB=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AHD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>
                <a:solidFill>
                  <a:srgbClr val="FF0000"/>
                </a:solidFill>
              </a:rPr>
              <a:t>AOB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0207" y="2989389"/>
                <a:ext cx="11760200" cy="80137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𝑫𝑯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 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DH=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AD.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AD+CD=CD+DH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207" y="2989389"/>
                <a:ext cx="11760200" cy="801373"/>
              </a:xfrm>
              <a:prstGeom prst="rect">
                <a:avLst/>
              </a:prstGeom>
              <a:blipFill rotWithShape="1">
                <a:blip r:embed="rId4"/>
                <a:stretch>
                  <a:fillRect t="-55" b="-13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10207" y="3915283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zh-CN" altLang="zh-CN" dirty="0">
                <a:solidFill>
                  <a:srgbClr val="FF0000"/>
                </a:solidFill>
              </a:rPr>
              <a:t>共线且和</a:t>
            </a:r>
            <a:r>
              <a:rPr lang="en-US" altLang="zh-CN" i="1" dirty="0">
                <a:solidFill>
                  <a:srgbClr val="FF0000"/>
                </a:solidFill>
              </a:rPr>
              <a:t>CM</a:t>
            </a:r>
            <a:r>
              <a:rPr lang="zh-CN" altLang="zh-CN" dirty="0">
                <a:solidFill>
                  <a:srgbClr val="FF0000"/>
                </a:solidFill>
              </a:rPr>
              <a:t>重合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10207" y="4969418"/>
                <a:ext cx="11760200" cy="80131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运动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时间最短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运动时间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t=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𝑫𝑯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,∵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AO=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CM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207" y="4969418"/>
                <a:ext cx="11760200" cy="801310"/>
              </a:xfrm>
              <a:prstGeom prst="rect">
                <a:avLst/>
              </a:prstGeom>
              <a:blipFill rotWithShape="1">
                <a:blip r:embed="rId5"/>
                <a:stretch>
                  <a:fillRect t="-68" b="6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10207" y="5709820"/>
                <a:ext cx="11760200" cy="88575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𝟏𝟓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 </a:t>
                </a:r>
                <a:endParaRPr lang="en-US" altLang="zh-CN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207" y="5709820"/>
                <a:ext cx="11760200" cy="885755"/>
              </a:xfrm>
              <a:prstGeom prst="rect">
                <a:avLst/>
              </a:prstGeom>
              <a:blipFill rotWithShape="1">
                <a:blip r:embed="rId6"/>
                <a:stretch>
                  <a:fillRect t="-60" b="5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700225" y="2166183"/>
            <a:ext cx="3686743" cy="395083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90786" y="180176"/>
                <a:ext cx="11760200" cy="154734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AM=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𝑨𝑪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𝑪𝑴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zh-CN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zh-CN" altLang="zh-CN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US" altLang="zh-CN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𝟏𝟓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en-US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86" y="180176"/>
                <a:ext cx="11760200" cy="1547347"/>
              </a:xfrm>
              <a:prstGeom prst="rect">
                <a:avLst/>
              </a:prstGeom>
              <a:blipFill rotWithShape="1">
                <a:blip r:embed="rId2"/>
                <a:stretch>
                  <a:fillRect l="-5" t="-30" r="5" b="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290786" y="1898749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AD'=</a:t>
            </a:r>
            <a:r>
              <a:rPr lang="en-US" altLang="zh-CN" dirty="0">
                <a:solidFill>
                  <a:srgbClr val="FF0000"/>
                </a:solidFill>
              </a:rPr>
              <a:t>4</a:t>
            </a:r>
            <a:r>
              <a:rPr lang="en-US" altLang="zh-CN" i="1" dirty="0">
                <a:solidFill>
                  <a:srgbClr val="FF0000"/>
                </a:solidFill>
              </a:rPr>
              <a:t>MD'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设</a:t>
            </a:r>
            <a:r>
              <a:rPr lang="en-US" altLang="zh-CN" i="1" dirty="0">
                <a:solidFill>
                  <a:srgbClr val="FF0000"/>
                </a:solidFill>
              </a:rPr>
              <a:t>MD'=m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则</a:t>
            </a:r>
            <a:r>
              <a:rPr lang="en-US" altLang="zh-CN" i="1" dirty="0">
                <a:solidFill>
                  <a:srgbClr val="FF0000"/>
                </a:solidFill>
              </a:rPr>
              <a:t>AD'=</a:t>
            </a:r>
            <a:r>
              <a:rPr lang="en-US" altLang="zh-CN" dirty="0">
                <a:solidFill>
                  <a:srgbClr val="FF0000"/>
                </a:solidFill>
              </a:rPr>
              <a:t>4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90786" y="2779090"/>
                <a:ext cx="11760200" cy="80131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则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有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16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𝟒𝟗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86" y="2779090"/>
                <a:ext cx="11760200" cy="801310"/>
              </a:xfrm>
              <a:prstGeom prst="rect">
                <a:avLst/>
              </a:prstGeom>
              <a:blipFill rotWithShape="1">
                <a:blip r:embed="rId3"/>
                <a:stretch>
                  <a:fillRect l="-5" t="-7015" r="5" b="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90786" y="3670264"/>
                <a:ext cx="11760200" cy="88812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𝟏𝟓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𝟑𝟎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或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𝟏𝟓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𝟑𝟎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(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舍去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)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86" y="3670264"/>
                <a:ext cx="11760200" cy="888128"/>
              </a:xfrm>
              <a:prstGeom prst="rect">
                <a:avLst/>
              </a:prstGeom>
              <a:blipFill rotWithShape="1">
                <a:blip r:embed="rId4"/>
                <a:stretch>
                  <a:fillRect l="-5" t="-67" r="5" b="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90786" y="4558392"/>
                <a:ext cx="11760200" cy="96750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AD'=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𝟏𝟓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𝟏𝟓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𝟏𝟓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𝟏𝟓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86" y="4558392"/>
                <a:ext cx="11760200" cy="967509"/>
              </a:xfrm>
              <a:prstGeom prst="rect">
                <a:avLst/>
              </a:prstGeom>
              <a:blipFill rotWithShape="1">
                <a:blip r:embed="rId5"/>
                <a:stretch>
                  <a:fillRect l="-5" t="-37" r="5" b="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90786" y="5655268"/>
                <a:ext cx="11760200" cy="158819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𝟏𝟓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𝟏𝟓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86" y="5655268"/>
                <a:ext cx="11760200" cy="1588192"/>
              </a:xfrm>
              <a:prstGeom prst="rect">
                <a:avLst/>
              </a:prstGeom>
              <a:blipFill rotWithShape="1">
                <a:blip r:embed="rId6"/>
                <a:stretch>
                  <a:fillRect l="-5" t="-37" r="5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165538" y="211707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/>
              <a:t>4</a:t>
            </a:r>
            <a:r>
              <a:rPr lang="en-US" altLang="zh-CN" i="1" dirty="0"/>
              <a:t>.</a:t>
            </a:r>
            <a:r>
              <a:rPr lang="en-US" altLang="zh-CN" dirty="0"/>
              <a:t>(2024 </a:t>
            </a:r>
            <a:r>
              <a:rPr lang="zh-CN" altLang="zh-CN" dirty="0"/>
              <a:t>凉山州</a:t>
            </a:r>
            <a:r>
              <a:rPr lang="en-US" altLang="zh-CN" dirty="0"/>
              <a:t>)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在菱形</a:t>
            </a:r>
            <a:r>
              <a:rPr lang="en-US" altLang="zh-CN" i="1" dirty="0"/>
              <a:t>ABCD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ABC=</a:t>
            </a:r>
            <a:r>
              <a:rPr lang="en-US" altLang="zh-CN" dirty="0"/>
              <a:t>60°,</a:t>
            </a:r>
            <a:r>
              <a:rPr lang="en-US" altLang="zh-CN" i="1" dirty="0"/>
              <a:t>AB=</a:t>
            </a:r>
            <a:r>
              <a:rPr lang="en-US" altLang="zh-CN" dirty="0"/>
              <a:t>2,</a:t>
            </a:r>
            <a:r>
              <a:rPr lang="en-US" altLang="zh-CN" i="1" dirty="0"/>
              <a:t>E</a:t>
            </a:r>
            <a:r>
              <a:rPr lang="zh-CN" altLang="zh-CN" dirty="0"/>
              <a:t>是</a:t>
            </a:r>
            <a:r>
              <a:rPr lang="en-US" altLang="zh-CN" i="1" dirty="0"/>
              <a:t>BC</a:t>
            </a:r>
            <a:r>
              <a:rPr lang="zh-CN" altLang="zh-CN" dirty="0" smtClean="0"/>
              <a:t>边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上</a:t>
            </a:r>
            <a:r>
              <a:rPr lang="zh-CN" altLang="zh-CN" dirty="0"/>
              <a:t>一个动点</a:t>
            </a:r>
            <a:r>
              <a:rPr lang="en-US" altLang="zh-CN" dirty="0"/>
              <a:t>,</a:t>
            </a:r>
            <a:r>
              <a:rPr lang="zh-CN" altLang="zh-CN" dirty="0"/>
              <a:t>连接</a:t>
            </a:r>
            <a:r>
              <a:rPr lang="en-US" altLang="zh-CN" i="1" dirty="0"/>
              <a:t>AE</a:t>
            </a:r>
            <a:r>
              <a:rPr lang="en-US" altLang="zh-CN" dirty="0"/>
              <a:t>,</a:t>
            </a:r>
            <a:r>
              <a:rPr lang="en-US" altLang="zh-CN" i="1" dirty="0"/>
              <a:t>AE</a:t>
            </a:r>
            <a:r>
              <a:rPr lang="zh-CN" altLang="zh-CN" dirty="0"/>
              <a:t>的垂直平分线</a:t>
            </a:r>
            <a:r>
              <a:rPr lang="en-US" altLang="zh-CN" i="1" dirty="0"/>
              <a:t>MN</a:t>
            </a:r>
            <a:r>
              <a:rPr lang="zh-CN" altLang="zh-CN" dirty="0"/>
              <a:t>交</a:t>
            </a:r>
            <a:r>
              <a:rPr lang="en-US" altLang="zh-CN" i="1" dirty="0"/>
              <a:t>AE</a:t>
            </a:r>
            <a:r>
              <a:rPr lang="zh-CN" altLang="zh-CN" dirty="0"/>
              <a:t>于点</a:t>
            </a:r>
            <a:r>
              <a:rPr lang="en-US" altLang="zh-CN" i="1" dirty="0"/>
              <a:t>M</a:t>
            </a:r>
            <a:r>
              <a:rPr lang="en-US" altLang="zh-CN" dirty="0"/>
              <a:t>,</a:t>
            </a:r>
            <a:r>
              <a:rPr lang="zh-CN" altLang="zh-CN" dirty="0"/>
              <a:t>交</a:t>
            </a:r>
            <a:r>
              <a:rPr lang="en-US" altLang="zh-CN" i="1" dirty="0"/>
              <a:t>BD</a:t>
            </a:r>
            <a:r>
              <a:rPr lang="zh-CN" altLang="zh-CN" dirty="0"/>
              <a:t>于点</a:t>
            </a:r>
            <a:r>
              <a:rPr lang="en-US" altLang="zh-CN" i="1" dirty="0"/>
              <a:t>N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连接</a:t>
            </a:r>
            <a:r>
              <a:rPr lang="en-US" altLang="zh-CN" i="1" dirty="0"/>
              <a:t>EN</a:t>
            </a:r>
            <a:r>
              <a:rPr lang="en-US" altLang="zh-CN" dirty="0"/>
              <a:t>,</a:t>
            </a:r>
            <a:r>
              <a:rPr lang="en-US" altLang="zh-CN" i="1" dirty="0"/>
              <a:t>CN.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(1)</a:t>
            </a:r>
            <a:r>
              <a:rPr lang="zh-CN" altLang="zh-CN" dirty="0"/>
              <a:t>求证</a:t>
            </a:r>
            <a:r>
              <a:rPr lang="en-US" altLang="zh-CN" dirty="0"/>
              <a:t>:</a:t>
            </a:r>
            <a:r>
              <a:rPr lang="en-US" altLang="zh-CN" i="1" dirty="0"/>
              <a:t>EN=CN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(2)</a:t>
            </a:r>
            <a:r>
              <a:rPr lang="zh-CN" altLang="zh-CN" dirty="0"/>
              <a:t>求</a:t>
            </a:r>
            <a:r>
              <a:rPr lang="en-US" altLang="zh-CN" dirty="0"/>
              <a:t>2</a:t>
            </a:r>
            <a:r>
              <a:rPr lang="en-US" altLang="zh-CN" i="1" dirty="0"/>
              <a:t>EN+BN</a:t>
            </a:r>
            <a:r>
              <a:rPr lang="zh-CN" altLang="zh-CN" dirty="0"/>
              <a:t>的最小值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123698" y="2499999"/>
            <a:ext cx="3507109" cy="270395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767394" y="1813281"/>
            <a:ext cx="3061374" cy="2442586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165538" y="413977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:(1)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AN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dirty="0">
                <a:solidFill>
                  <a:srgbClr val="FF0000"/>
                </a:solidFill>
              </a:rPr>
              <a:t> 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是菱形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165538" y="480683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关于直线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轴对称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dirty="0">
                <a:solidFill>
                  <a:srgbClr val="FF0000"/>
                </a:solidFill>
              </a:rPr>
              <a:t> ∴</a:t>
            </a:r>
            <a:r>
              <a:rPr lang="en-US" altLang="zh-CN" i="1" dirty="0">
                <a:solidFill>
                  <a:srgbClr val="FF0000"/>
                </a:solidFill>
              </a:rPr>
              <a:t>AN=CN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165538" y="5427438"/>
            <a:ext cx="11760200" cy="71250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的垂直平分线</a:t>
            </a:r>
            <a:r>
              <a:rPr lang="en-US" altLang="zh-CN" i="1" dirty="0">
                <a:solidFill>
                  <a:srgbClr val="FF0000"/>
                </a:solidFill>
              </a:rPr>
              <a:t>MN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AN=EN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/>
          </a:p>
        </p:txBody>
      </p:sp>
      <p:sp>
        <p:nvSpPr>
          <p:cNvPr id="13" name="内容占位符 1"/>
          <p:cNvSpPr txBox="1"/>
          <p:nvPr/>
        </p:nvSpPr>
        <p:spPr>
          <a:xfrm>
            <a:off x="165538" y="6139941"/>
            <a:ext cx="11760200" cy="797654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EN=CN.</a:t>
            </a:r>
            <a:r>
              <a:rPr lang="en-US" altLang="zh-CN" dirty="0"/>
              <a:t> 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求</a:t>
            </a:r>
            <a:r>
              <a:rPr lang="en-US" altLang="zh-CN" dirty="0"/>
              <a:t>2</a:t>
            </a:r>
            <a:r>
              <a:rPr lang="en-US" altLang="zh-CN" i="1" dirty="0"/>
              <a:t>EN+BN</a:t>
            </a:r>
            <a:r>
              <a:rPr lang="zh-CN" altLang="zh-CN" dirty="0"/>
              <a:t>的最小值</a:t>
            </a:r>
            <a:r>
              <a:rPr lang="en-US" altLang="zh-CN" i="1" dirty="0" smtClean="0"/>
              <a:t>.</a:t>
            </a:r>
            <a:r>
              <a:rPr lang="zh-CN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en-US" altLang="zh-CN" i="1" dirty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568113" y="3849263"/>
            <a:ext cx="2968110" cy="2227552"/>
          </a:xfrm>
          <a:prstGeom prst="rect">
            <a:avLst/>
          </a:prstGeom>
        </p:spPr>
      </p:pic>
      <p:sp>
        <p:nvSpPr>
          <p:cNvPr id="17" name="内容占位符 1"/>
          <p:cNvSpPr txBox="1"/>
          <p:nvPr/>
        </p:nvSpPr>
        <p:spPr>
          <a:xfrm>
            <a:off x="228600" y="1059221"/>
            <a:ext cx="11760200" cy="71250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en-US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:(2)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NG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G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8" name="内容占位符 1"/>
          <p:cNvSpPr txBox="1"/>
          <p:nvPr/>
        </p:nvSpPr>
        <p:spPr>
          <a:xfrm>
            <a:off x="228600" y="1771724"/>
            <a:ext cx="11760200" cy="71250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AN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AH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9" name="内容占位符 1"/>
          <p:cNvSpPr txBox="1"/>
          <p:nvPr/>
        </p:nvSpPr>
        <p:spPr>
          <a:xfrm>
            <a:off x="228600" y="2484227"/>
            <a:ext cx="11760200" cy="71250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是菱形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en-US" altLang="zh-CN" dirty="0">
                <a:solidFill>
                  <a:srgbClr val="FF0000"/>
                </a:solidFill>
              </a:rPr>
              <a:t>60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DBC=</a:t>
            </a:r>
            <a:r>
              <a:rPr lang="en-US" altLang="zh-CN" dirty="0">
                <a:solidFill>
                  <a:srgbClr val="FF0000"/>
                </a:solidFill>
              </a:rPr>
              <a:t>30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en-US" altLang="zh-CN" i="1">
                <a:solidFill>
                  <a:srgbClr val="FF0000"/>
                </a:solidFill>
              </a:rPr>
              <a:t>BN=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NG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20" name="内容占位符 1"/>
          <p:cNvSpPr txBox="1"/>
          <p:nvPr/>
        </p:nvSpPr>
        <p:spPr>
          <a:xfrm>
            <a:off x="228600" y="3196730"/>
            <a:ext cx="11760200" cy="64517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的垂直平分线</a:t>
            </a:r>
            <a:r>
              <a:rPr lang="en-US" altLang="zh-CN" i="1" dirty="0">
                <a:solidFill>
                  <a:srgbClr val="FF0000"/>
                </a:solidFill>
              </a:rPr>
              <a:t>MN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EN=AN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21" name="内容占位符 1"/>
          <p:cNvSpPr txBox="1"/>
          <p:nvPr/>
        </p:nvSpPr>
        <p:spPr>
          <a:xfrm>
            <a:off x="228600" y="3841907"/>
            <a:ext cx="11760200" cy="64517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EN+BN=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AN+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NG=</a:t>
            </a:r>
            <a:r>
              <a:rPr lang="en-US" altLang="zh-CN" dirty="0">
                <a:solidFill>
                  <a:srgbClr val="FF0000"/>
                </a:solidFill>
              </a:rPr>
              <a:t>2(</a:t>
            </a:r>
            <a:r>
              <a:rPr lang="en-US" altLang="zh-CN" i="1" dirty="0">
                <a:solidFill>
                  <a:srgbClr val="FF0000"/>
                </a:solidFill>
              </a:rPr>
              <a:t>AN+NG</a:t>
            </a:r>
            <a:r>
              <a:rPr lang="en-US" altLang="zh-CN" dirty="0">
                <a:solidFill>
                  <a:srgbClr val="FF0000"/>
                </a:solidFill>
              </a:rPr>
              <a:t>)</a:t>
            </a:r>
            <a:r>
              <a:rPr lang="zh-CN" altLang="zh-CN" dirty="0">
                <a:solidFill>
                  <a:srgbClr val="FF0000"/>
                </a:solidFill>
              </a:rPr>
              <a:t>≥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AG</a:t>
            </a:r>
            <a:r>
              <a:rPr lang="zh-CN" altLang="zh-CN" dirty="0">
                <a:solidFill>
                  <a:srgbClr val="FF0000"/>
                </a:solidFill>
              </a:rPr>
              <a:t>≥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AH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22" name="内容占位符 1"/>
          <p:cNvSpPr txBox="1"/>
          <p:nvPr/>
        </p:nvSpPr>
        <p:spPr>
          <a:xfrm>
            <a:off x="228600" y="4487084"/>
            <a:ext cx="11760200" cy="64517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EN+BN</a:t>
            </a:r>
            <a:r>
              <a:rPr lang="zh-CN" altLang="zh-CN" dirty="0">
                <a:solidFill>
                  <a:srgbClr val="FF0000"/>
                </a:solidFill>
              </a:rPr>
              <a:t>的最小值为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AH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内容占位符 1"/>
              <p:cNvSpPr txBox="1"/>
              <p:nvPr/>
            </p:nvSpPr>
            <p:spPr>
              <a:xfrm>
                <a:off x="228600" y="5132261"/>
                <a:ext cx="11760200" cy="649280"/>
              </a:xfrm>
              <a:prstGeom prst="rect">
                <a:avLst/>
              </a:prstGeom>
            </p:spPr>
            <p:txBody>
              <a:bodyPr vert="horz" wrap="square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48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60°,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AH=AB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sin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60°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132261"/>
                <a:ext cx="11760200" cy="649280"/>
              </a:xfrm>
              <a:prstGeom prst="rect">
                <a:avLst/>
              </a:prstGeom>
              <a:blipFill rotWithShape="1">
                <a:blip r:embed="rId2"/>
                <a:stretch>
                  <a:fillRect t="-29" b="-90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" name="内容占位符 1"/>
              <p:cNvSpPr txBox="1"/>
              <p:nvPr/>
            </p:nvSpPr>
            <p:spPr>
              <a:xfrm>
                <a:off x="228600" y="5781541"/>
                <a:ext cx="11760200" cy="707886"/>
              </a:xfrm>
              <a:prstGeom prst="rect">
                <a:avLst/>
              </a:prstGeom>
            </p:spPr>
            <p:txBody>
              <a:bodyPr vert="horz" wrap="square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48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EN+BN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781541"/>
                <a:ext cx="11760200" cy="707886"/>
              </a:xfrm>
              <a:prstGeom prst="rect">
                <a:avLst/>
              </a:prstGeom>
              <a:blipFill rotWithShape="1">
                <a:blip r:embed="rId3"/>
                <a:stretch>
                  <a:fillRect t="-71" b="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模版</Template>
  <TotalTime>0</TotalTime>
  <Words>4882</Words>
  <Application>WPS 演示</Application>
  <PresentationFormat>宽屏</PresentationFormat>
  <Paragraphs>320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6" baseType="lpstr">
      <vt:lpstr>Arial</vt:lpstr>
      <vt:lpstr>宋体</vt:lpstr>
      <vt:lpstr>Wingdings</vt:lpstr>
      <vt:lpstr>华文隶书</vt:lpstr>
      <vt:lpstr>Engravers MT</vt:lpstr>
      <vt:lpstr>Cambria Math</vt:lpstr>
      <vt:lpstr>方正书宋_GBK</vt:lpstr>
      <vt:lpstr>Times New Roman</vt:lpstr>
      <vt:lpstr>微软雅黑</vt:lpstr>
      <vt:lpstr>Arial Unicode MS</vt:lpstr>
      <vt:lpstr>Calibri</vt:lpstr>
      <vt:lpstr>等线</vt:lpstr>
      <vt:lpstr>Times NR MT Pro Medium</vt:lpstr>
      <vt:lpstr>MS PGothic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 youzhen</dc:creator>
  <cp:lastModifiedBy>涛</cp:lastModifiedBy>
  <cp:revision>692</cp:revision>
  <dcterms:created xsi:type="dcterms:W3CDTF">2023-08-28T08:31:00Z</dcterms:created>
  <dcterms:modified xsi:type="dcterms:W3CDTF">2026-07-08T08:16:06Z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AEE14C96822949799C9C6851CAF44731_12</vt:lpwstr>
  </property>
  <property fmtid="{D5CDD505-2E9C-101B-9397-08002B2CF9AE}" pid="3" name="KSOProductBuildVer">
    <vt:lpwstr>2052-12.1.0.26895</vt:lpwstr>
  </property>
</Properties>
</file>