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8"/>
  </p:notesMasterIdLst>
  <p:sldIdLst>
    <p:sldId id="256" r:id="rId2"/>
    <p:sldId id="257" r:id="rId3"/>
    <p:sldId id="259" r:id="rId4"/>
    <p:sldId id="260" r:id="rId5"/>
    <p:sldId id="258" r:id="rId6"/>
    <p:sldId id="261" r:id="rId7"/>
    <p:sldId id="262" r:id="rId8"/>
    <p:sldId id="263" r:id="rId9"/>
    <p:sldId id="269" r:id="rId10"/>
    <p:sldId id="264" r:id="rId11"/>
    <p:sldId id="265" r:id="rId12"/>
    <p:sldId id="266" r:id="rId13"/>
    <p:sldId id="267" r:id="rId14"/>
    <p:sldId id="268" r:id="rId15"/>
    <p:sldId id="270" r:id="rId16"/>
    <p:sldId id="271" r:id="rId17"/>
    <p:sldId id="272" r:id="rId18"/>
    <p:sldId id="273" r:id="rId19"/>
    <p:sldId id="281" r:id="rId20"/>
    <p:sldId id="274" r:id="rId21"/>
    <p:sldId id="275" r:id="rId22"/>
    <p:sldId id="276" r:id="rId23"/>
    <p:sldId id="277" r:id="rId24"/>
    <p:sldId id="278" r:id="rId25"/>
    <p:sldId id="279" r:id="rId26"/>
    <p:sldId id="280" r:id="rId27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00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6" autoAdjust="0"/>
    <p:restoredTop sz="94660"/>
  </p:normalViewPr>
  <p:slideViewPr>
    <p:cSldViewPr snapToGrid="0">
      <p:cViewPr varScale="1">
        <p:scale>
          <a:sx n="69" d="100"/>
          <a:sy n="69" d="100"/>
        </p:scale>
        <p:origin x="567" y="5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5CAE54-0BB8-47B2-8831-1D00D2F6D67E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A7D87A4-5FBB-43AA-B303-7EDDAC80150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6817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D8EE3D3-3B5F-4854-B9D1-4B37775BC6AC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047399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单击以编辑母版副标题样式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7492802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061240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30065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20685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155186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5907074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223124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5780201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6879116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1810225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94726358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C1957-04A2-4E26-A2B6-C5BDB5AFF5CB}" type="datetimeFigureOut">
              <a:rPr lang="zh-CN" altLang="en-US" smtClean="0"/>
              <a:t>2021/12/31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CD906-74F9-46B4-A58B-93DD748A692D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0859938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zhihu.com/search?q=%E6%B0%B4%E7%94%9F&amp;search_source=Entity&amp;hybrid_search_source=Entity&amp;hybrid_search_extra=%7b%22sourceType%22:%22article%22,%22sourceId%22:%22272472675%22%7d" TargetMode="External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63782" y="623455"/>
            <a:ext cx="9906000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>
                <a:solidFill>
                  <a:srgbClr val="FF0000"/>
                </a:solidFill>
              </a:rPr>
              <a:t>http://live.vkube.cn/live/pc/channel-detail?liveId=1504578321&amp;cid=233897&amp;parameter=%26shareuid%3D276797482</a:t>
            </a:r>
            <a:endParaRPr lang="zh-CN" altLang="en-US" sz="28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7366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73182" y="436418"/>
            <a:ext cx="11291454" cy="45807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概括情节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Wingdings" panose="05000000000000000000" pitchFamily="2" charset="2"/>
              </a:rPr>
              <a:t>（时间概念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Wingdings" panose="05000000000000000000" pitchFamily="2" charset="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  <a:sym typeface="Wingdings" panose="05000000000000000000" pitchFamily="2" charset="2"/>
              </a:rPr>
              <a:t>找出时间词语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月亮升起来很晚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鸡叫的时候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第二天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过了两天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快到上午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正午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这一年秋季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冬天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800" b="1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深夜</a:t>
            </a:r>
            <a:r>
              <a:rPr lang="zh-CN" altLang="en-US" sz="2800" b="1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编席</a:t>
            </a:r>
            <a:r>
              <a:rPr lang="en-US" altLang="zh-CN" sz="2800" b="1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夫妻话别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送别水生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探望丈夫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失望归来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</a:p>
          <a:p>
            <a:pPr>
              <a:lnSpc>
                <a:spcPts val="50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淀上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预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险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夫妻抗敌意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外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相见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锻炼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成长</a:t>
            </a:r>
          </a:p>
        </p:txBody>
      </p:sp>
    </p:spTree>
    <p:extLst>
      <p:ext uri="{BB962C8B-B14F-4D97-AF65-F5344CB8AC3E}">
        <p14:creationId xmlns:p14="http://schemas.microsoft.com/office/powerpoint/2010/main" val="35579913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93964" y="124691"/>
            <a:ext cx="11693236" cy="65043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50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描写：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社会环境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描写是指对小说涉及的特定的时代背景及人物生活环境的描写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，提供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人物活动和事件发展的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时代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背景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自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然环境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描写是指对人物活动的时间、地点、季节、气候以及景物等的描写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、本文社会环境有描写吗？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、找出自然环境描写的部分。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环境描写的作用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写了哪些环境，写出了环境的什么特点？为什么要在这里写具有这样的特点的环境？具体而言就是环境的这些特点与故事人物有着怎样的关系，对主题表达可能起到怎样的作用？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5000"/>
              </a:lnSpc>
            </a:pP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680912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2"/>
          <p:cNvSpPr txBox="1"/>
          <p:nvPr/>
        </p:nvSpPr>
        <p:spPr>
          <a:xfrm>
            <a:off x="76200" y="0"/>
            <a:ext cx="12115800" cy="64402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把握描写的环境特点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词语、表现手法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思考与人物形象的关系</a:t>
            </a:r>
            <a:endParaRPr lang="en-US" altLang="zh-CN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月亮升起来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院子里凉爽得很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干净得很。白天破好的苇眉子湿润润的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正好编席。女人坐 在小院当中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手指上缠绞着柔滑修长的苇眉子。苇眉子又薄又细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在她怀里跳跃着。</a:t>
            </a:r>
            <a:endParaRPr lang="en-US" altLang="zh-CN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时间：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空间：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空间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特点：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用词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特点：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环境特点概括：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人物特点概括：</a:t>
            </a:r>
            <a:endParaRPr lang="zh-CN" altLang="en-US" sz="28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76242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82" y="221673"/>
            <a:ext cx="12095018" cy="61196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这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女人编着席。不久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在她的身子下面就</a:t>
            </a:r>
            <a:r>
              <a:rPr lang="zh-CN" altLang="en-US" sz="2800" b="1" u="sng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编成</a:t>
            </a:r>
            <a:r>
              <a:rPr lang="zh-CN" altLang="en-US" sz="2800" b="1" u="sng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了一大片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。她像坐在一片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洁白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的雪地上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也像 坐在一片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洁白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的云彩上。她有时望望淀里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淀里 也是一片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银白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世界。水面笼起一层薄薄</a:t>
            </a: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透明的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雾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风吹过来</a:t>
            </a: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着新鲜的荷叶荷花香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用词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特点：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视线（空间）特点：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zh-CN" altLang="en-US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用词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概括：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en-US" altLang="zh-CN" sz="28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</a:t>
            </a: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随着女性视线的转移看到的景象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作者：二十多年里，我确实相信曹雪芹的话：女孩子们的心中，埋藏着人类原始的多种美德。</a:t>
            </a: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69473" y="2175164"/>
            <a:ext cx="683029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与人物形象的关系</a:t>
            </a:r>
            <a:endParaRPr lang="zh-CN" altLang="en-US" sz="28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0580733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690" y="0"/>
            <a:ext cx="12067309" cy="658128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几个女人羞红着脸告辞出来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摇开靠在岸边 上的小船。现在已经快到晌午了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万里无云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可是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因为在水上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还有些凉风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这风从南面吹过来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从稻秧上苇尖上吹过来。水面没有一只船。水 像无边的跳荡的水银。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深入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分析：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、“可是”一词的作用；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、“还有些凉风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这风从南面吹过来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从稻秧上苇尖上吹过来”从语言简洁的角度可以写成“还有些凉风吹来”即可，为什么要这样写？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既然没有船，为什么要特别交代且用了句号？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句号停顿时间长更突出，句意的完整更能引起读者的注意。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4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、水银“跳荡”，前面“有些凉风”，这是一种什么情况？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描写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情节推进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（高手没有闲笔）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904186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5418" y="270164"/>
            <a:ext cx="11921837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她们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奔着那不知道有几亩大小的荷花淀去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那一望无边挤得密密层层的大荷叶迎着阳光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舒展开，就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像铜墙铁壁一样。粉色荷花箭高高地挺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出来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是监视白洋淀的哨兵吧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用词、修辞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密密层层：叠词（作用是什么？）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挤得：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铜墙铁壁：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哨兵：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环境描写：渲染（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与下文情节的关系？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山雨欲来风满楼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212472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0"/>
            <a:ext cx="121920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月亮升起来，院子里凉爽得很，干净得很，白天破好的苇眉子（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）潮润润的，正好编席。女人坐在小院当中，手指上缠绞着柔滑修长的苇眉子。苇眉子又薄又细，在她怀里跳跃着。</a:t>
            </a: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要问白洋淀有多少苇地？不知道。每年出多少苇子？不知道。只晓得，每年芦花飘飞苇叶黄的时候，全淀的芦苇收割，垛起垛来，在白洋淀周围的广场上，就成了一条苇子的长城。女人们，在场里院里编著席。编成了多少席？六月里，淀水涨满，有无数的船只，运输银白雪亮的席子出口，不久，各地的城市村庄，就全有了花纹又密、又精致的席子用了。大家争着买：“好席子，白洋淀席！”</a:t>
            </a:r>
          </a:p>
          <a:p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这女人编着席。不久在她的身子下面，就编成了一大片。她像坐在一片洁白的雪地上，也像坐在一片洁白的云彩上。她有时望望淀里，淀里也是一片银白世界。水面笼起一层薄薄透明的雾，风吹过来，带着新鲜的荷叶荷花香。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但是大门还没关，丈夫还没回来。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3909" y="4225637"/>
            <a:ext cx="9434946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探究人物：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时间：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心情：</a:t>
            </a:r>
            <a:endParaRPr lang="zh-CN" altLang="en-US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4" name="文本框 3"/>
          <p:cNvSpPr txBox="1"/>
          <p:nvPr/>
        </p:nvSpPr>
        <p:spPr>
          <a:xfrm>
            <a:off x="3553691" y="4343400"/>
            <a:ext cx="7945582" cy="18371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3500"/>
              </a:lnSpc>
            </a:pPr>
            <a:r>
              <a:rPr lang="en-US" altLang="zh-CN" b="1" dirty="0" smtClean="0"/>
              <a:t>                     </a:t>
            </a:r>
            <a:r>
              <a:rPr lang="zh-CN" altLang="zh-CN" b="1" dirty="0" smtClean="0"/>
              <a:t>南朝</a:t>
            </a:r>
            <a:r>
              <a:rPr lang="zh-CN" altLang="zh-CN" b="1" dirty="0"/>
              <a:t>诗人王籍的《入若耶溪》：</a:t>
            </a:r>
            <a:endParaRPr lang="zh-CN" altLang="zh-CN" dirty="0"/>
          </a:p>
          <a:p>
            <a:pPr>
              <a:lnSpc>
                <a:spcPts val="3500"/>
              </a:lnSpc>
            </a:pPr>
            <a:r>
              <a:rPr lang="zh-CN" altLang="zh-CN" b="1" dirty="0"/>
              <a:t>艅艎何泛泛，空水共悠悠。阴霞生远岫，阳景逐回流。</a:t>
            </a:r>
            <a:endParaRPr lang="zh-CN" altLang="zh-CN" dirty="0"/>
          </a:p>
          <a:p>
            <a:pPr>
              <a:lnSpc>
                <a:spcPts val="3500"/>
              </a:lnSpc>
            </a:pPr>
            <a:r>
              <a:rPr lang="zh-CN" altLang="zh-CN" b="1" dirty="0"/>
              <a:t>蝉噪林逾静，鸟鸣山更幽。此地动归念，长年悲倦游。</a:t>
            </a:r>
            <a:endParaRPr lang="zh-CN" altLang="zh-CN" dirty="0"/>
          </a:p>
          <a:p>
            <a:pPr>
              <a:lnSpc>
                <a:spcPts val="3500"/>
              </a:lnSpc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174209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24690" y="0"/>
            <a:ext cx="12067309" cy="304185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几个女人羞红着脸告辞出来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摇开靠在岸边 上的小船。现在已经快到晌午了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万里无云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可是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因为在水上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还有些凉风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这风从南面吹过来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从稻秧上苇尖上吹过来。水面没有一只船。水 像无边的跳荡的水银。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第三处环境描写与人物形象（心情）有关系吗？请分析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这又是什么写法？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13635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0836" y="304800"/>
            <a:ext cx="11797146" cy="5747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9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环境描写的作用：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900"/>
              </a:lnSpc>
            </a:pP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、烘托人物形象；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900"/>
              </a:lnSpc>
            </a:pP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、推进情节发展；</a:t>
            </a:r>
            <a:endParaRPr lang="en-US" altLang="zh-CN" sz="28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900"/>
              </a:lnSpc>
            </a:pP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、深化小说主题</a:t>
            </a:r>
            <a:r>
              <a:rPr lang="en-US" altLang="zh-CN" sz="28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请概括小说主题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900"/>
              </a:lnSpc>
            </a:pPr>
            <a:r>
              <a:rPr lang="en-US" altLang="zh-CN" sz="28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通过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-------------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描写（塑造），表达（歌颂）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--------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情感（精神），寄托（表现）</a:t>
            </a:r>
            <a:r>
              <a:rPr lang="en-US" altLang="zh-CN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--------</a:t>
            </a:r>
            <a:r>
              <a:rPr lang="zh-CN" altLang="en-US" sz="28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情怀（信念）等。</a:t>
            </a:r>
            <a:endParaRPr lang="en-US" altLang="zh-CN" sz="28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900"/>
              </a:lnSpc>
            </a:pPr>
            <a:r>
              <a:rPr lang="zh-CN" altLang="en-US" sz="28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诗情画意与原本血腥残酷的战争，二者巨大的反差中能否达到更强有力的表达效果？</a:t>
            </a:r>
            <a:endParaRPr lang="en-US" altLang="zh-CN" sz="28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900"/>
              </a:lnSpc>
            </a:pPr>
            <a:endParaRPr lang="zh-CN" altLang="en-US" sz="28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614055" y="5638800"/>
            <a:ext cx="856210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 smtClean="0"/>
              <a:t>https://www.bilibili.com/video/BV1wq4y1z7Yx/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2847893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图片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55418" y="3"/>
            <a:ext cx="6077744" cy="3158834"/>
          </a:xfrm>
          <a:prstGeom prst="rect">
            <a:avLst/>
          </a:prstGeom>
        </p:spPr>
      </p:pic>
      <p:pic>
        <p:nvPicPr>
          <p:cNvPr id="3" name="图片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22326" y="3"/>
            <a:ext cx="6096000" cy="3158833"/>
          </a:xfrm>
          <a:prstGeom prst="rect">
            <a:avLst/>
          </a:prstGeom>
        </p:spPr>
      </p:pic>
      <p:pic>
        <p:nvPicPr>
          <p:cNvPr id="4" name="图片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3158836"/>
            <a:ext cx="5966908" cy="3634654"/>
          </a:xfrm>
          <a:prstGeom prst="rect">
            <a:avLst/>
          </a:prstGeom>
        </p:spPr>
      </p:pic>
      <p:pic>
        <p:nvPicPr>
          <p:cNvPr id="5" name="图片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966908" y="3158835"/>
            <a:ext cx="6151418" cy="36346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82117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0055" y="173182"/>
            <a:ext cx="12011890" cy="23421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诗体小说：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具有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小说特点的一种叙事诗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与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一般叙事诗比较，它不仅篇幅长，更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主要的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是它像小说那样，要比较细致地描绘人物性格，有完整的情节结构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但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它是用诗的语言描写的，能抒发更强烈的感情，而描写又往往不如小说细致具体。</a:t>
            </a:r>
          </a:p>
        </p:txBody>
      </p:sp>
    </p:spTree>
    <p:extLst>
      <p:ext uri="{BB962C8B-B14F-4D97-AF65-F5344CB8AC3E}">
        <p14:creationId xmlns:p14="http://schemas.microsoft.com/office/powerpoint/2010/main" val="21375790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909" y="103909"/>
            <a:ext cx="11977255" cy="470898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赏析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叙事语言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加深对本文 诗体小说 的特点的理解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片段一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她们轻轻划着船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船两旁的水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哗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哗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哗。顺手从水里捞上一棵菱角来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菱角还很嫩很小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乳白色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顺手又丢到水里去。那棵菱角就又安安 稳稳浮在水面上生长去了。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叙事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语言：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捞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丢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有没有透露动作发出者的内心活动？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安安稳稳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为什么是安安稳稳？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263479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55418" y="249382"/>
            <a:ext cx="11901055" cy="5991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片段二：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她们想，陷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在敌人的埋伏里了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一准要死了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齐翻身跳到水里去。渐渐听清楚枪声只是向 着外面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她们才又扒着船帮露出头来。她们看见 不远的地方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那肥大的荷叶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下面，有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一个人的脸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下半截身子长在水里。荷花变成人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了？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怎么叙事？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感受与体验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叙事效果？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忽略场景，强化主观情感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小结：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荷花淀是战争题材的小说，但作品却呈现出情景交融，诗意盎然的特点，尤其是文中那些动静，张弛搭配有致的景物描写和细腻而富有情致的对话，动作描写使文章具有了一种诗意的美。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3940752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文本框 3"/>
          <p:cNvSpPr txBox="1"/>
          <p:nvPr/>
        </p:nvSpPr>
        <p:spPr>
          <a:xfrm>
            <a:off x="117765" y="0"/>
            <a:ext cx="11963400" cy="36317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问题归纳：本文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环境描写有怎样的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作用？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作家孙犁以散文诗的笔调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描绘了白洋淀美丽的自 然风光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这里的风都带着荷叶荷花香， 这样美丽的景物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烘托了生活在荷花淀里的人们勤劳 善良 保家卫国的 美好品质。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小说荷花淀享有 诗体小说的美名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展现了人物向往美好追求美好创造美好的人性之美。</a:t>
            </a:r>
            <a:endParaRPr lang="zh-CN" altLang="en-US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956236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10836" y="263236"/>
            <a:ext cx="11928764" cy="17297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4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小说阅读第二环节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：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400"/>
              </a:lnSpc>
            </a:pPr>
            <a:r>
              <a:rPr lang="en-US" altLang="zh-CN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认为本文的主人公是谁 是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  <a:hlinkClick r:id="rId2"/>
              </a:rPr>
              <a:t>水生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他们这些在战场上杀 敌的青年男子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还是水生嫂她们这些青年妇女们 请结合文 章内容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说说你的理由。</a:t>
            </a:r>
          </a:p>
        </p:txBody>
      </p:sp>
    </p:spTree>
    <p:extLst>
      <p:ext uri="{BB962C8B-B14F-4D97-AF65-F5344CB8AC3E}">
        <p14:creationId xmlns:p14="http://schemas.microsoft.com/office/powerpoint/2010/main" val="12047347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908" y="221673"/>
            <a:ext cx="11901055" cy="58631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小说主要是通过描摹人物在特定情境中的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外在表现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与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内心活动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前后相连而完成对人物形象的刻画。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表现心理是什么？人物特点是什么？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en-US" altLang="zh-CN" sz="2400" b="1" dirty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、主要是通过环境描写烘托人物形象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、通过动作描写、心理描写、语言描写等方法刻画人物形象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、通过次要人物衬托主要人物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正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衬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与反衬</a:t>
            </a:r>
          </a:p>
          <a:p>
            <a:pPr>
              <a:lnSpc>
                <a:spcPts val="4500"/>
              </a:lnSpc>
            </a:pPr>
            <a:r>
              <a:rPr lang="zh-CN" altLang="en-US" dirty="0" smtClean="0"/>
              <a:t/>
            </a:r>
            <a:br>
              <a:rPr lang="zh-CN" altLang="en-US" dirty="0" smtClean="0"/>
            </a:br>
            <a:r>
              <a:rPr lang="zh-CN" altLang="en-US" dirty="0" smtClean="0"/>
              <a:t/>
            </a:r>
            <a:br>
              <a:rPr lang="zh-CN" altLang="en-US" dirty="0" smtClean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73311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96982" y="90055"/>
            <a:ext cx="11977255" cy="59913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6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动作描写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是常见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且重要的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方法；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人物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的动作是外在的直观可见的，支撑指引动作行为的是人物内在的思想观念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在</a:t>
            </a: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分析动作描写的时候，既要关注外在的动作行为，更要挖掘内在的思想、观念、情绪、情感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片段一：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水生笑了一下。女人看出他笑得不平常。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“怎么了，你？” 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水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生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小声说：“明天我就要到大部队上去了。”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女人的手指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震动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了一下，想是叫苇眉子划破了手，她把一个手指放到嘴里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吮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了一下。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任务：用一些词语概括本段中水生嫂的形象特点：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6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                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要注意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动作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319112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>
            <a:extLst>
              <a:ext uri="{FF2B5EF4-FFF2-40B4-BE49-F238E27FC236}">
                <a16:creationId xmlns:a16="http://schemas.microsoft.com/office/drawing/2014/main" id="{5AEB3CF6-7199-4EBA-8C24-8BFFF0EDBD2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0" y="116633"/>
            <a:ext cx="11905323" cy="864096"/>
          </a:xfrm>
        </p:spPr>
        <p:txBody>
          <a:bodyPr>
            <a:noAutofit/>
          </a:bodyPr>
          <a:lstStyle/>
          <a:p>
            <a:pPr algn="l"/>
            <a:r>
              <a:rPr lang="zh-CN" altLang="en-US" sz="2667" b="1" dirty="0" smtClean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与</a:t>
            </a:r>
            <a:r>
              <a:rPr lang="zh-CN" altLang="en-US" sz="2667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夫话别”，揣摩人物心理，分析人物性格，理解人物形象特点</a:t>
            </a:r>
            <a:r>
              <a:rPr lang="zh-CN" altLang="en-US" sz="3200" b="1" dirty="0">
                <a:solidFill>
                  <a:srgbClr val="0000FF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。</a:t>
            </a:r>
          </a:p>
        </p:txBody>
      </p:sp>
      <p:sp>
        <p:nvSpPr>
          <p:cNvPr id="3" name="文本框 2">
            <a:extLst>
              <a:ext uri="{FF2B5EF4-FFF2-40B4-BE49-F238E27FC236}">
                <a16:creationId xmlns:a16="http://schemas.microsoft.com/office/drawing/2014/main" id="{6646738E-4D82-4A03-BF6E-BFB62D78CC83}"/>
              </a:ext>
            </a:extLst>
          </p:cNvPr>
          <p:cNvSpPr txBox="1"/>
          <p:nvPr/>
        </p:nvSpPr>
        <p:spPr>
          <a:xfrm>
            <a:off x="0" y="1220755"/>
            <a:ext cx="12240683" cy="5427961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altLang="zh-CN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1.</a:t>
            </a:r>
            <a:r>
              <a:rPr lang="zh-CN" altLang="en-US" sz="2667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女人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抬头笑着问：“今天怎么回来的这么晚？”站起来要去端饭。</a:t>
            </a:r>
            <a:endParaRPr lang="en-US" altLang="zh-CN" sz="2667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2.</a:t>
            </a:r>
            <a:r>
              <a:rPr lang="zh-CN" altLang="en-US" sz="2667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她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望着丈夫的脸，她看出他的脸有些红胀，说话也有些气喘。她问：“他们几个哩？”</a:t>
            </a:r>
            <a:endParaRPr lang="en-US" altLang="zh-CN" sz="2667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3.</a:t>
            </a:r>
            <a:r>
              <a:rPr lang="zh-CN" altLang="en-US" sz="2667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女人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看出他笑的不像平常。“怎么了，你？”</a:t>
            </a:r>
            <a:endParaRPr lang="en-US" altLang="zh-CN" sz="2667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4.</a:t>
            </a:r>
            <a:r>
              <a:rPr lang="zh-CN" altLang="en-US" sz="2667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女人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的手指震动了一下，想是叫苇眉子划破了手，她把一个手指放在嘴里吮了一下。</a:t>
            </a:r>
            <a:endParaRPr lang="en-US" altLang="zh-CN" sz="2667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5.</a:t>
            </a:r>
            <a:r>
              <a:rPr lang="zh-CN" altLang="en-US" sz="2667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女人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低着头说：“你总是很积极的。”</a:t>
            </a:r>
            <a:endParaRPr lang="en-US" altLang="zh-CN" sz="2667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6.</a:t>
            </a:r>
            <a:r>
              <a:rPr lang="zh-CN" altLang="en-US" sz="2667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女人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没有说话。过了一会，她才说：“你走，我不拦你，家里怎么办？”</a:t>
            </a:r>
            <a:endParaRPr lang="en-US" altLang="zh-CN" sz="2667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7.</a:t>
            </a:r>
            <a:r>
              <a:rPr lang="zh-CN" altLang="en-US" sz="2667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女人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鼻子里有些酸，但她并没有哭。只说：“你明白家里的难处就好了。”</a:t>
            </a:r>
            <a:endParaRPr lang="en-US" altLang="zh-CN" sz="2667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8.</a:t>
            </a:r>
            <a:r>
              <a:rPr lang="zh-CN" altLang="en-US" sz="2667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女人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还是呆呆地坐在院子里等他，她说：“你有什么话嘱咐嘱咐我吧！”</a:t>
            </a:r>
            <a:endParaRPr lang="en-US" altLang="zh-CN" sz="2667" dirty="0">
              <a:solidFill>
                <a:srgbClr val="333333"/>
              </a:solidFill>
              <a:latin typeface="楷体" panose="02010609060101010101" pitchFamily="49" charset="-122"/>
              <a:ea typeface="楷体" panose="02010609060101010101" pitchFamily="49" charset="-122"/>
            </a:endParaRPr>
          </a:p>
          <a:p>
            <a:r>
              <a:rPr lang="en-US" altLang="zh-CN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9.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 “嗯。”</a:t>
            </a:r>
            <a:r>
              <a:rPr lang="zh-CN" altLang="en-US" sz="2667" dirty="0"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667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667" dirty="0">
                <a:latin typeface="楷体" panose="02010609060101010101" pitchFamily="49" charset="-122"/>
                <a:ea typeface="楷体" panose="02010609060101010101" pitchFamily="49" charset="-122"/>
              </a:rPr>
              <a:t>10.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“嗯，还有什么？”</a:t>
            </a:r>
            <a:r>
              <a:rPr lang="zh-CN" altLang="en-US" sz="2667" dirty="0">
                <a:latin typeface="楷体" panose="02010609060101010101" pitchFamily="49" charset="-122"/>
                <a:ea typeface="楷体" panose="02010609060101010101" pitchFamily="49" charset="-122"/>
              </a:rPr>
              <a:t/>
            </a:r>
            <a:br>
              <a:rPr lang="zh-CN" altLang="en-US" sz="2667" dirty="0">
                <a:latin typeface="楷体" panose="02010609060101010101" pitchFamily="49" charset="-122"/>
                <a:ea typeface="楷体" panose="02010609060101010101" pitchFamily="49" charset="-122"/>
              </a:rPr>
            </a:br>
            <a:r>
              <a:rPr lang="en-US" altLang="zh-CN" sz="2667" dirty="0">
                <a:latin typeface="楷体" panose="02010609060101010101" pitchFamily="49" charset="-122"/>
                <a:ea typeface="楷体" panose="02010609060101010101" pitchFamily="49" charset="-122"/>
              </a:rPr>
              <a:t>11.</a:t>
            </a:r>
            <a:r>
              <a:rPr lang="zh-CN" altLang="en-US" sz="2667" dirty="0">
                <a:latin typeface="楷体" panose="02010609060101010101" pitchFamily="49" charset="-122"/>
                <a:ea typeface="楷体" panose="02010609060101010101" pitchFamily="49" charset="-122"/>
              </a:rPr>
              <a:t>这才是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那最重要的一句，</a:t>
            </a:r>
            <a:r>
              <a:rPr lang="zh-CN" altLang="en-US" sz="2667" dirty="0">
                <a:solidFill>
                  <a:srgbClr val="FF0000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女人</a:t>
            </a:r>
            <a:r>
              <a:rPr lang="zh-CN" altLang="en-US" sz="2667" dirty="0">
                <a:solidFill>
                  <a:srgbClr val="333333"/>
                </a:solidFill>
                <a:latin typeface="楷体" panose="02010609060101010101" pitchFamily="49" charset="-122"/>
                <a:ea typeface="楷体" panose="02010609060101010101" pitchFamily="49" charset="-122"/>
              </a:rPr>
              <a:t>流着眼泪答应了他。</a:t>
            </a:r>
            <a:endParaRPr lang="zh-CN" altLang="en-US" sz="2667" dirty="0">
              <a:latin typeface="楷体" panose="02010609060101010101" pitchFamily="49" charset="-122"/>
              <a:ea typeface="楷体" panose="02010609060101010101" pitchFamily="49" charset="-122"/>
            </a:endParaRPr>
          </a:p>
        </p:txBody>
      </p:sp>
      <p:sp>
        <p:nvSpPr>
          <p:cNvPr id="4" name="矩形: 圆角 3">
            <a:extLst>
              <a:ext uri="{FF2B5EF4-FFF2-40B4-BE49-F238E27FC236}">
                <a16:creationId xmlns:a16="http://schemas.microsoft.com/office/drawing/2014/main" id="{63573203-A4CE-4324-9DC8-9976022233BE}"/>
              </a:ext>
            </a:extLst>
          </p:cNvPr>
          <p:cNvSpPr/>
          <p:nvPr/>
        </p:nvSpPr>
        <p:spPr>
          <a:xfrm>
            <a:off x="10224459" y="1220755"/>
            <a:ext cx="1440160" cy="38404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133" dirty="0">
                <a:solidFill>
                  <a:srgbClr val="FF0000"/>
                </a:solidFill>
              </a:rPr>
              <a:t>温柔贤惠</a:t>
            </a:r>
          </a:p>
        </p:txBody>
      </p:sp>
      <p:sp>
        <p:nvSpPr>
          <p:cNvPr id="5" name="矩形: 圆角 4">
            <a:extLst>
              <a:ext uri="{FF2B5EF4-FFF2-40B4-BE49-F238E27FC236}">
                <a16:creationId xmlns:a16="http://schemas.microsoft.com/office/drawing/2014/main" id="{30663353-3979-4271-8DA1-8ED0477561A5}"/>
              </a:ext>
            </a:extLst>
          </p:cNvPr>
          <p:cNvSpPr/>
          <p:nvPr/>
        </p:nvSpPr>
        <p:spPr>
          <a:xfrm>
            <a:off x="1583499" y="2084851"/>
            <a:ext cx="1824203" cy="38404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133" dirty="0">
                <a:solidFill>
                  <a:srgbClr val="FF0000"/>
                </a:solidFill>
              </a:rPr>
              <a:t>细心聪慧</a:t>
            </a:r>
          </a:p>
        </p:txBody>
      </p:sp>
      <p:sp>
        <p:nvSpPr>
          <p:cNvPr id="6" name="矩形: 圆角 5">
            <a:extLst>
              <a:ext uri="{FF2B5EF4-FFF2-40B4-BE49-F238E27FC236}">
                <a16:creationId xmlns:a16="http://schemas.microsoft.com/office/drawing/2014/main" id="{6BFF3196-D25B-409D-8D18-BCF95A27E42F}"/>
              </a:ext>
            </a:extLst>
          </p:cNvPr>
          <p:cNvSpPr/>
          <p:nvPr/>
        </p:nvSpPr>
        <p:spPr>
          <a:xfrm>
            <a:off x="7248128" y="2372883"/>
            <a:ext cx="1728192" cy="38404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133" dirty="0">
                <a:solidFill>
                  <a:srgbClr val="FF0000"/>
                </a:solidFill>
              </a:rPr>
              <a:t>细心、紧张</a:t>
            </a:r>
          </a:p>
        </p:txBody>
      </p:sp>
      <p:sp>
        <p:nvSpPr>
          <p:cNvPr id="7" name="矩形: 圆角 6">
            <a:extLst>
              <a:ext uri="{FF2B5EF4-FFF2-40B4-BE49-F238E27FC236}">
                <a16:creationId xmlns:a16="http://schemas.microsoft.com/office/drawing/2014/main" id="{D85E3509-0476-4C94-9FEC-3B748EB75823}"/>
              </a:ext>
            </a:extLst>
          </p:cNvPr>
          <p:cNvSpPr/>
          <p:nvPr/>
        </p:nvSpPr>
        <p:spPr>
          <a:xfrm>
            <a:off x="1199456" y="3332989"/>
            <a:ext cx="2496277" cy="38404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133" dirty="0">
                <a:solidFill>
                  <a:srgbClr val="FF0000"/>
                </a:solidFill>
              </a:rPr>
              <a:t>紧张、克制</a:t>
            </a:r>
          </a:p>
        </p:txBody>
      </p:sp>
      <p:sp>
        <p:nvSpPr>
          <p:cNvPr id="8" name="矩形: 圆角 7">
            <a:extLst>
              <a:ext uri="{FF2B5EF4-FFF2-40B4-BE49-F238E27FC236}">
                <a16:creationId xmlns:a16="http://schemas.microsoft.com/office/drawing/2014/main" id="{7527DAFE-E39C-4712-91BC-8102D3E01408}"/>
              </a:ext>
            </a:extLst>
          </p:cNvPr>
          <p:cNvSpPr/>
          <p:nvPr/>
        </p:nvSpPr>
        <p:spPr>
          <a:xfrm>
            <a:off x="6288021" y="3717032"/>
            <a:ext cx="1824203" cy="38404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133" dirty="0">
                <a:solidFill>
                  <a:srgbClr val="FF0000"/>
                </a:solidFill>
              </a:rPr>
              <a:t>赞许、担忧</a:t>
            </a:r>
          </a:p>
        </p:txBody>
      </p:sp>
      <p:sp>
        <p:nvSpPr>
          <p:cNvPr id="9" name="对话气泡: 圆角矩形 8">
            <a:extLst>
              <a:ext uri="{FF2B5EF4-FFF2-40B4-BE49-F238E27FC236}">
                <a16:creationId xmlns:a16="http://schemas.microsoft.com/office/drawing/2014/main" id="{2D3586C2-326B-4DC5-AA3F-88E8DAD94E1A}"/>
              </a:ext>
            </a:extLst>
          </p:cNvPr>
          <p:cNvSpPr/>
          <p:nvPr/>
        </p:nvSpPr>
        <p:spPr>
          <a:xfrm>
            <a:off x="8688288" y="3621022"/>
            <a:ext cx="2496277" cy="480053"/>
          </a:xfrm>
          <a:prstGeom prst="wedgeRoundRectCallou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133" dirty="0">
                <a:solidFill>
                  <a:srgbClr val="FF0000"/>
                </a:solidFill>
              </a:rPr>
              <a:t>犹豫、支持、顾虑</a:t>
            </a:r>
          </a:p>
        </p:txBody>
      </p:sp>
      <p:sp>
        <p:nvSpPr>
          <p:cNvPr id="10" name="对话气泡: 圆角矩形 9">
            <a:extLst>
              <a:ext uri="{FF2B5EF4-FFF2-40B4-BE49-F238E27FC236}">
                <a16:creationId xmlns:a16="http://schemas.microsoft.com/office/drawing/2014/main" id="{7568D3ED-153B-482D-B189-72BEBF16CB4C}"/>
              </a:ext>
            </a:extLst>
          </p:cNvPr>
          <p:cNvSpPr/>
          <p:nvPr/>
        </p:nvSpPr>
        <p:spPr>
          <a:xfrm>
            <a:off x="11184565" y="4773149"/>
            <a:ext cx="960107" cy="672075"/>
          </a:xfrm>
          <a:prstGeom prst="wedgeRoundRectCallout">
            <a:avLst>
              <a:gd name="adj1" fmla="val -107453"/>
              <a:gd name="adj2" fmla="val -27686"/>
              <a:gd name="adj3" fmla="val 16667"/>
            </a:avLst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133" dirty="0">
                <a:solidFill>
                  <a:srgbClr val="FF0000"/>
                </a:solidFill>
              </a:rPr>
              <a:t>不舍</a:t>
            </a:r>
            <a:endParaRPr lang="en-US" altLang="zh-CN" sz="2133" dirty="0">
              <a:solidFill>
                <a:srgbClr val="FF0000"/>
              </a:solidFill>
            </a:endParaRPr>
          </a:p>
          <a:p>
            <a:pPr algn="ctr"/>
            <a:r>
              <a:rPr lang="zh-CN" altLang="en-US" sz="2133" dirty="0">
                <a:solidFill>
                  <a:srgbClr val="FF0000"/>
                </a:solidFill>
              </a:rPr>
              <a:t>隐忍</a:t>
            </a:r>
          </a:p>
        </p:txBody>
      </p:sp>
      <p:sp>
        <p:nvSpPr>
          <p:cNvPr id="11" name="矩形: 圆角 10">
            <a:extLst>
              <a:ext uri="{FF2B5EF4-FFF2-40B4-BE49-F238E27FC236}">
                <a16:creationId xmlns:a16="http://schemas.microsoft.com/office/drawing/2014/main" id="{25FC6487-D5DD-4133-A5A4-CE4E767F85A8}"/>
              </a:ext>
            </a:extLst>
          </p:cNvPr>
          <p:cNvSpPr/>
          <p:nvPr/>
        </p:nvSpPr>
        <p:spPr>
          <a:xfrm>
            <a:off x="4079776" y="5541235"/>
            <a:ext cx="2880320" cy="480053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zh-CN" altLang="en-US" sz="2133" dirty="0">
                <a:solidFill>
                  <a:srgbClr val="FF0000"/>
                </a:solidFill>
              </a:rPr>
              <a:t>坚忍、不舍、担忧</a:t>
            </a:r>
          </a:p>
        </p:txBody>
      </p:sp>
    </p:spTree>
    <p:extLst>
      <p:ext uri="{BB962C8B-B14F-4D97-AF65-F5344CB8AC3E}">
        <p14:creationId xmlns:p14="http://schemas.microsoft.com/office/powerpoint/2010/main" val="293554999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8" dur="1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0" dur="1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6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1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0" y="207818"/>
            <a:ext cx="12088091" cy="55168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00"/>
              </a:lnSpc>
            </a:pP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片段二：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鸡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叫的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时候，水生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才回来。女人还是呆呆地 坐在院子里等他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她说 你有什么话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嘱咐嘱咐 我吧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怎样欣赏哪怕一句很短的句子？需要深度介入，找到特征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en-US" altLang="zh-CN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鸡叫的时候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这是什么？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呆呆地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这是写人的什么？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坐在院子里等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前文也坐在院子里，相同么？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endParaRPr lang="en-US" altLang="zh-CN" sz="2400" b="1" dirty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要注意</a:t>
            </a:r>
            <a:r>
              <a:rPr lang="en-US" altLang="zh-CN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细节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201271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03909" y="318655"/>
            <a:ext cx="11873346" cy="43114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7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女人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抬头笑着问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：“今天怎么回来得这么晚？ ” 站起来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要去端饭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。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？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水生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坐在台阶上说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：“吃过饭了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你不要去拿。”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 女人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就又坐在席子上。她望着丈夫的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脸。她 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看出他的脸有些红涨</a:t>
            </a: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说话也有些气喘。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她问：“他们几个呢哩？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” 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为什么要问他们几个？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水生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：“还在区上。爹哩？”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为什么要问“爹哩？”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endParaRPr lang="en-US" altLang="zh-CN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7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对话描写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微妙传递人物内心情感。</a:t>
            </a:r>
            <a:endParaRPr lang="zh-CN" altLang="en-US" sz="2400" b="1" dirty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594036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131617" y="166255"/>
            <a:ext cx="11991109" cy="874854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ts val="4500"/>
              </a:lnSpc>
            </a:pP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 女人没有说话。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过了一会（？）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，她才说 ：“你走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我不拦你。家里怎么办 ？” 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水生指着父亲的小房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叫她小声一些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说 ：“家里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自然有别人照顾。可是咱的庄子小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这一次参军的就有七个。庄上青年人少了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也不 能全靠别人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家里的事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你就多做些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爹老了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小华还不顶事。” 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      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女人鼻子里有些酸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但她并没有哭</a:t>
            </a: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，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只说 ：“你明白家里的难处就好了。”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深度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思考：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1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过了一会（？）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水生嫂为什么要过一会儿才说？</a:t>
            </a:r>
            <a:endParaRPr lang="en-US" altLang="zh-CN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2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、你走</a:t>
            </a:r>
            <a:r>
              <a:rPr lang="en-US" altLang="zh-CN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, </a:t>
            </a:r>
            <a:r>
              <a:rPr lang="zh-CN" altLang="en-US" sz="2400" b="1" dirty="0" smtClean="0">
                <a:solidFill>
                  <a:srgbClr val="0000FF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我不拦你。</a:t>
            </a: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——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这里为什么用句号？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en-US" altLang="zh-CN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3</a:t>
            </a:r>
            <a:r>
              <a:rPr lang="zh-CN" altLang="en-US" sz="2400" b="1" dirty="0" smtClean="0">
                <a:solidFill>
                  <a:srgbClr val="FF0000"/>
                </a:solidFill>
                <a:latin typeface="华文楷体" panose="02010600040101010101" pitchFamily="2" charset="-122"/>
                <a:ea typeface="华文楷体" panose="02010600040101010101" pitchFamily="2" charset="-122"/>
              </a:rPr>
              <a:t>、比较一下夫妻二人的对话量，看看能读到什么。</a:t>
            </a:r>
            <a:endParaRPr lang="en-US" altLang="zh-CN" sz="2400" b="1" dirty="0" smtClean="0">
              <a:solidFill>
                <a:srgbClr val="FF0000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柔弱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版对话？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>
                <a:latin typeface="华文楷体" panose="02010600040101010101" pitchFamily="2" charset="-122"/>
                <a:ea typeface="华文楷体" panose="02010600040101010101" pitchFamily="2" charset="-122"/>
              </a:rPr>
              <a:t>彪悍</a:t>
            </a: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>版对话？</a:t>
            </a:r>
            <a:endParaRPr lang="en-US" altLang="zh-CN" sz="2400" b="1" dirty="0" smtClean="0"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endParaRPr lang="zh-CN" altLang="en-US" sz="2400" b="1" dirty="0" smtClean="0">
              <a:solidFill>
                <a:srgbClr val="0000FF"/>
              </a:solidFill>
              <a:latin typeface="华文楷体" panose="02010600040101010101" pitchFamily="2" charset="-122"/>
              <a:ea typeface="华文楷体" panose="02010600040101010101" pitchFamily="2" charset="-122"/>
            </a:endParaRPr>
          </a:p>
          <a:p>
            <a:pPr>
              <a:lnSpc>
                <a:spcPts val="4500"/>
              </a:lnSpc>
            </a:pPr>
            <a: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  <a:t/>
            </a:r>
            <a:br>
              <a:rPr lang="zh-CN" altLang="en-US" sz="2400" b="1" dirty="0" smtClean="0">
                <a:latin typeface="华文楷体" panose="02010600040101010101" pitchFamily="2" charset="-122"/>
                <a:ea typeface="华文楷体" panose="02010600040101010101" pitchFamily="2" charset="-122"/>
              </a:rPr>
            </a:br>
            <a:r>
              <a:rPr lang="zh-CN" altLang="en-US" dirty="0" smtClean="0"/>
              <a:t/>
            </a:r>
            <a:br>
              <a:rPr lang="zh-CN" altLang="en-US" dirty="0" smtClean="0"/>
            </a:b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8019208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1"/>
          <p:cNvSpPr txBox="1"/>
          <p:nvPr/>
        </p:nvSpPr>
        <p:spPr>
          <a:xfrm>
            <a:off x="838199" y="547255"/>
            <a:ext cx="10716491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zh-CN" sz="2800" b="1" dirty="0"/>
              <a:t>http://live.vkube.cn/live/tvchat-1711842229?f=channelpage&amp;shauid=fQoxz_p-GOA_gy9E82I2aA**&amp;fr=#/</a:t>
            </a:r>
            <a:endParaRPr lang="zh-CN" altLang="en-US" sz="2800" b="1" dirty="0"/>
          </a:p>
        </p:txBody>
      </p:sp>
    </p:spTree>
    <p:extLst>
      <p:ext uri="{BB962C8B-B14F-4D97-AF65-F5344CB8AC3E}">
        <p14:creationId xmlns:p14="http://schemas.microsoft.com/office/powerpoint/2010/main" val="35008064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509835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606938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3144089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</p:sld>
</file>

<file path=ppt/theme/theme1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713</TotalTime>
  <Words>2550</Words>
  <Application>Microsoft Office PowerPoint</Application>
  <PresentationFormat>宽屏</PresentationFormat>
  <Paragraphs>148</Paragraphs>
  <Slides>26</Slides>
  <Notes>1</Notes>
  <HiddenSlides>0</HiddenSlides>
  <MMClips>0</MMClips>
  <ScaleCrop>false</ScaleCrop>
  <HeadingPairs>
    <vt:vector size="6" baseType="variant">
      <vt:variant>
        <vt:lpstr>已用的字体</vt:lpstr>
      </vt:variant>
      <vt:variant>
        <vt:i4>6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26</vt:i4>
      </vt:variant>
    </vt:vector>
  </HeadingPairs>
  <TitlesOfParts>
    <vt:vector size="33" baseType="lpstr">
      <vt:lpstr>等线</vt:lpstr>
      <vt:lpstr>等线 Light</vt:lpstr>
      <vt:lpstr>华文楷体</vt:lpstr>
      <vt:lpstr>楷体</vt:lpstr>
      <vt:lpstr>Arial</vt:lpstr>
      <vt:lpstr>Wingdings</vt:lpstr>
      <vt:lpstr>Office 主题​​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与夫话别”，揣摩人物心理，分析人物性格，理解人物形象特点。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Think</dc:creator>
  <cp:lastModifiedBy>Think</cp:lastModifiedBy>
  <cp:revision>25</cp:revision>
  <dcterms:created xsi:type="dcterms:W3CDTF">2021-12-27T02:58:45Z</dcterms:created>
  <dcterms:modified xsi:type="dcterms:W3CDTF">2021-12-31T06:06:41Z</dcterms:modified>
</cp:coreProperties>
</file>