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7"/>
  </p:notesMasterIdLst>
  <p:sldIdLst>
    <p:sldId id="301" r:id="rId2"/>
    <p:sldId id="300" r:id="rId3"/>
    <p:sldId id="299" r:id="rId4"/>
    <p:sldId id="298" r:id="rId5"/>
    <p:sldId id="297" r:id="rId6"/>
    <p:sldId id="303" r:id="rId7"/>
    <p:sldId id="305" r:id="rId8"/>
    <p:sldId id="304" r:id="rId9"/>
    <p:sldId id="307" r:id="rId10"/>
    <p:sldId id="308" r:id="rId11"/>
    <p:sldId id="310" r:id="rId12"/>
    <p:sldId id="311" r:id="rId13"/>
    <p:sldId id="296" r:id="rId14"/>
    <p:sldId id="295" r:id="rId15"/>
    <p:sldId id="333" r:id="rId16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9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921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62" d="100"/>
          <a:sy n="62" d="100"/>
        </p:scale>
        <p:origin x="1400" y="40"/>
      </p:cViewPr>
      <p:guideLst>
        <p:guide orient="horz" pos="2159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5" cy="72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2022/6/29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1026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endParaRPr lang="zh-CN" altLang="en-US"/>
          </a:p>
        </p:txBody>
      </p:sp>
      <p:pic>
        <p:nvPicPr>
          <p:cNvPr id="3074" name="内容占位符 3" descr="src=http___www.sanmugroup.com.cn_img.php_img.glzy8.com_upfiles_www_ppt_jpg_50979.jpg&amp;refer=http___www.sanmugroup.com"/>
          <p:cNvPicPr>
            <a:picLocks noGrp="1" noChangeAspect="1"/>
          </p:cNvPicPr>
          <p:nvPr>
            <p:ph idx="1"/>
            <p:custDataLst>
              <p:tags r:id="rId1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0" y="-3175"/>
            <a:ext cx="9144000" cy="6861175"/>
          </a:xfrm>
        </p:spPr>
      </p:pic>
      <p:sp>
        <p:nvSpPr>
          <p:cNvPr id="3075" name="文本框 4"/>
          <p:cNvSpPr txBox="1"/>
          <p:nvPr/>
        </p:nvSpPr>
        <p:spPr>
          <a:xfrm>
            <a:off x="625475" y="1819275"/>
            <a:ext cx="7307263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r>
              <a:rPr lang="en-US" altLang="zh-CN" sz="2800">
                <a:latin typeface="Arial" panose="020B0604020202020204" pitchFamily="34" charset="0"/>
                <a:ea typeface="宋体" panose="02010600030101010101" pitchFamily="2" charset="-122"/>
              </a:rPr>
              <a:t>    </a:t>
            </a:r>
          </a:p>
        </p:txBody>
      </p:sp>
      <p:sp>
        <p:nvSpPr>
          <p:cNvPr id="4" name="矩形 3"/>
          <p:cNvSpPr/>
          <p:nvPr/>
        </p:nvSpPr>
        <p:spPr>
          <a:xfrm>
            <a:off x="1419225" y="1917065"/>
            <a:ext cx="6305550" cy="132207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8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山水画的意境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endParaRPr lang="zh-CN" altLang="en-US"/>
          </a:p>
        </p:txBody>
      </p:sp>
      <p:pic>
        <p:nvPicPr>
          <p:cNvPr id="3074" name="内容占位符 3" descr="src=http___www.sanmugroup.com.cn_img.php_img.glzy8.com_upfiles_www_ppt_jpg_50979.jpg&amp;refer=http___www.sanmugroup.com"/>
          <p:cNvPicPr>
            <a:picLocks noGrp="1" noChangeAspect="1"/>
          </p:cNvPicPr>
          <p:nvPr>
            <p:ph idx="1"/>
            <p:custDataLst>
              <p:tags r:id="rId1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20320" y="-3175"/>
            <a:ext cx="9144000" cy="6861175"/>
          </a:xfrm>
        </p:spPr>
      </p:pic>
      <p:sp>
        <p:nvSpPr>
          <p:cNvPr id="3075" name="文本框 4"/>
          <p:cNvSpPr txBox="1"/>
          <p:nvPr/>
        </p:nvSpPr>
        <p:spPr>
          <a:xfrm>
            <a:off x="625475" y="1819275"/>
            <a:ext cx="7307263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r>
              <a:rPr lang="en-US" altLang="zh-CN" sz="2800">
                <a:latin typeface="Arial" panose="020B0604020202020204" pitchFamily="34" charset="0"/>
                <a:ea typeface="宋体" panose="02010600030101010101" pitchFamily="2" charset="-122"/>
              </a:rPr>
              <a:t>    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544830" y="1546225"/>
            <a:ext cx="7971790" cy="3322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2800" dirty="0"/>
              <a:t>       </a:t>
            </a:r>
            <a:r>
              <a:rPr lang="zh-CN" altLang="en-US" sz="2800" b="1" dirty="0">
                <a:solidFill>
                  <a:srgbClr val="FF0000"/>
                </a:solidFill>
              </a:rPr>
              <a:t>文艺论文</a:t>
            </a:r>
            <a:r>
              <a:rPr lang="zh-CN" altLang="en-US" sz="2800" b="1" dirty="0"/>
              <a:t>又可称为文艺学论文，一般是对文艺作品的思想内容、艺术特色、规律本质等进行分析，还可从艺术家的创作角度进行比较全面的或专门的评析。</a:t>
            </a:r>
          </a:p>
          <a:p>
            <a:pPr algn="l">
              <a:lnSpc>
                <a:spcPct val="150000"/>
              </a:lnSpc>
            </a:pPr>
            <a:r>
              <a:rPr lang="en-US" altLang="zh-CN" sz="2800" b="1" dirty="0"/>
              <a:t>      ——</a:t>
            </a:r>
            <a:r>
              <a:rPr lang="zh-CN" altLang="en-US" sz="2800" b="1" dirty="0"/>
              <a:t>何懿倩《让“曲高”不再“和寡”》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endParaRPr lang="zh-CN" altLang="en-US"/>
          </a:p>
        </p:txBody>
      </p:sp>
      <p:pic>
        <p:nvPicPr>
          <p:cNvPr id="3074" name="内容占位符 3" descr="src=http___www.sanmugroup.com.cn_img.php_img.glzy8.com_upfiles_www_ppt_jpg_50979.jpg&amp;refer=http___www.sanmugroup.com"/>
          <p:cNvPicPr>
            <a:picLocks noGrp="1" noChangeAspect="1"/>
          </p:cNvPicPr>
          <p:nvPr>
            <p:ph idx="1"/>
            <p:custDataLst>
              <p:tags r:id="rId1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0" y="-3175"/>
            <a:ext cx="9144000" cy="6861175"/>
          </a:xfrm>
        </p:spPr>
      </p:pic>
      <p:sp>
        <p:nvSpPr>
          <p:cNvPr id="3075" name="文本框 4"/>
          <p:cNvSpPr txBox="1"/>
          <p:nvPr/>
        </p:nvSpPr>
        <p:spPr>
          <a:xfrm>
            <a:off x="625475" y="1819275"/>
            <a:ext cx="7307263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r>
              <a:rPr lang="en-US" altLang="zh-CN" sz="2800">
                <a:latin typeface="Arial" panose="020B0604020202020204" pitchFamily="34" charset="0"/>
                <a:ea typeface="宋体" panose="02010600030101010101" pitchFamily="2" charset="-122"/>
              </a:rPr>
              <a:t>    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2240915" y="1873250"/>
            <a:ext cx="4262120" cy="3046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3200" b="1" dirty="0"/>
              <a:t>把握概念，理清关系； </a:t>
            </a:r>
          </a:p>
          <a:p>
            <a:pPr algn="l">
              <a:lnSpc>
                <a:spcPct val="150000"/>
              </a:lnSpc>
            </a:pPr>
            <a:r>
              <a:rPr lang="zh-CN" altLang="en-US" sz="3200" b="1" dirty="0"/>
              <a:t>圈点观点，理清思路；</a:t>
            </a:r>
          </a:p>
          <a:p>
            <a:pPr algn="l">
              <a:lnSpc>
                <a:spcPct val="150000"/>
              </a:lnSpc>
            </a:pPr>
            <a:r>
              <a:rPr lang="zh-CN" altLang="en-US" sz="3200" b="1" dirty="0"/>
              <a:t>分析材料，论证说理；</a:t>
            </a:r>
          </a:p>
          <a:p>
            <a:pPr algn="l">
              <a:lnSpc>
                <a:spcPct val="150000"/>
              </a:lnSpc>
            </a:pPr>
            <a:r>
              <a:rPr lang="zh-CN" altLang="en-US" sz="3200" b="1" dirty="0"/>
              <a:t>学会迁移，鉴赏运用。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126490" y="1275715"/>
            <a:ext cx="222440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</a:rPr>
              <a:t>目标任务：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endParaRPr lang="zh-CN" altLang="en-US"/>
          </a:p>
        </p:txBody>
      </p:sp>
      <p:pic>
        <p:nvPicPr>
          <p:cNvPr id="3074" name="内容占位符 3" descr="src=http___www.sanmugroup.com.cn_img.php_img.glzy8.com_upfiles_www_ppt_jpg_50979.jpg&amp;refer=http___www.sanmugroup.com"/>
          <p:cNvPicPr>
            <a:picLocks noGrp="1" noChangeAspect="1"/>
          </p:cNvPicPr>
          <p:nvPr>
            <p:ph idx="1"/>
            <p:custDataLst>
              <p:tags r:id="rId1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0" y="-3175"/>
            <a:ext cx="9144000" cy="6861175"/>
          </a:xfrm>
        </p:spPr>
      </p:pic>
      <p:sp>
        <p:nvSpPr>
          <p:cNvPr id="3075" name="文本框 4"/>
          <p:cNvSpPr txBox="1"/>
          <p:nvPr/>
        </p:nvSpPr>
        <p:spPr>
          <a:xfrm>
            <a:off x="625475" y="1819275"/>
            <a:ext cx="7307263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r>
              <a:rPr lang="en-US" altLang="zh-CN" sz="2800">
                <a:latin typeface="Arial" panose="020B0604020202020204" pitchFamily="34" charset="0"/>
                <a:ea typeface="宋体" panose="02010600030101010101" pitchFamily="2" charset="-122"/>
              </a:rPr>
              <a:t>    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763804" y="1551146"/>
            <a:ext cx="5832405" cy="27428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4000" b="1" dirty="0"/>
              <a:t>圈点勾画出概念     </a:t>
            </a:r>
          </a:p>
          <a:p>
            <a:pPr algn="l">
              <a:lnSpc>
                <a:spcPct val="150000"/>
              </a:lnSpc>
            </a:pPr>
            <a:r>
              <a:rPr lang="zh-CN" altLang="en-US" sz="4000" b="1" dirty="0"/>
              <a:t>理清概念间的关系     </a:t>
            </a:r>
          </a:p>
          <a:p>
            <a:pPr algn="l">
              <a:lnSpc>
                <a:spcPct val="150000"/>
              </a:lnSpc>
            </a:pPr>
            <a:r>
              <a:rPr lang="zh-CN" altLang="en-US" sz="4000" b="1" dirty="0"/>
              <a:t>确定核心概念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434607" y="274638"/>
            <a:ext cx="195199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/>
              <a:t>任务一：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endParaRPr lang="zh-CN" altLang="en-US"/>
          </a:p>
        </p:txBody>
      </p:sp>
      <p:pic>
        <p:nvPicPr>
          <p:cNvPr id="3074" name="内容占位符 3" descr="src=http___www.sanmugroup.com.cn_img.php_img.glzy8.com_upfiles_www_ppt_jpg_50979.jpg&amp;refer=http___www.sanmugroup.com"/>
          <p:cNvPicPr>
            <a:picLocks noGrp="1" noChangeAspect="1"/>
          </p:cNvPicPr>
          <p:nvPr>
            <p:ph idx="1"/>
            <p:custDataLst>
              <p:tags r:id="rId1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0" y="-3175"/>
            <a:ext cx="9144000" cy="6861175"/>
          </a:xfrm>
        </p:spPr>
      </p:pic>
      <p:sp>
        <p:nvSpPr>
          <p:cNvPr id="3075" name="文本框 4"/>
          <p:cNvSpPr txBox="1"/>
          <p:nvPr/>
        </p:nvSpPr>
        <p:spPr>
          <a:xfrm>
            <a:off x="625475" y="1819275"/>
            <a:ext cx="7307263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r>
              <a:rPr lang="en-US" altLang="zh-CN" sz="2800">
                <a:latin typeface="Arial" panose="020B0604020202020204" pitchFamily="34" charset="0"/>
                <a:ea typeface="宋体" panose="02010600030101010101" pitchFamily="2" charset="-122"/>
              </a:rPr>
              <a:t>    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57200" y="2261577"/>
            <a:ext cx="8568595" cy="16467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3600" b="1" dirty="0"/>
              <a:t>       </a:t>
            </a:r>
            <a:r>
              <a:rPr lang="zh-CN" altLang="en-US" sz="3600" b="1" dirty="0"/>
              <a:t>请大家依次将自己在文中圈点勾画出的观点句读一读，说一说，议一议。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755735" y="722777"/>
            <a:ext cx="181610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/>
              <a:t>任务二：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3705" y="132261"/>
            <a:ext cx="8229600" cy="634187"/>
          </a:xfrm>
        </p:spPr>
        <p:txBody>
          <a:bodyPr/>
          <a:lstStyle/>
          <a:p>
            <a:r>
              <a:rPr lang="zh-CN" altLang="en-US" dirty="0"/>
              <a:t>山水画的意境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7689" y="980830"/>
            <a:ext cx="8712605" cy="5616390"/>
          </a:xfrm>
        </p:spPr>
        <p:txBody>
          <a:bodyPr/>
          <a:lstStyle/>
          <a:p>
            <a:pPr marL="0" indent="0">
              <a:buNone/>
            </a:pPr>
            <a:r>
              <a:rPr lang="zh-CN" altLang="en-US" dirty="0"/>
              <a:t>      </a:t>
            </a:r>
            <a:r>
              <a:rPr lang="zh-CN" altLang="en-US" dirty="0">
                <a:solidFill>
                  <a:srgbClr val="FF0000"/>
                </a:solidFill>
              </a:rPr>
              <a:t>画山水，最重要的问题是“意境”，意境是山水画的灵魂。</a:t>
            </a:r>
          </a:p>
          <a:p>
            <a:pPr marL="0" indent="0">
              <a:buNone/>
            </a:pPr>
            <a:r>
              <a:rPr lang="zh-CN" altLang="en-US" dirty="0"/>
              <a:t>     什么是意境？</a:t>
            </a:r>
            <a:r>
              <a:rPr lang="zh-CN" altLang="en-US" dirty="0">
                <a:solidFill>
                  <a:srgbClr val="FF0000"/>
                </a:solidFill>
              </a:rPr>
              <a:t>我认为，意境就是景与情的结合；写景就是写情。</a:t>
            </a:r>
            <a:r>
              <a:rPr lang="zh-CN" altLang="en-US" dirty="0"/>
              <a:t>山水画不是地理、自然环境的说明和图解，不用说，它当然要求包括自然地理的准确性，但更重要的还是表现人对自然的思想感情，见景生情，景与情要结合。如果片面追求自然科学的一面，画花、画鸟都会成为死的标本，画风景也缺乏情趣，没有画意，自己就不曾感动，当然更感动不了别人。</a:t>
            </a:r>
          </a:p>
          <a:p>
            <a:pPr marL="0" indent="0">
              <a:buNone/>
            </a:pPr>
            <a:r>
              <a:rPr lang="zh-CN" altLang="en-US" dirty="0"/>
              <a:t>　　</a:t>
            </a:r>
          </a:p>
          <a:p>
            <a:pPr marL="0" indent="0">
              <a:buNone/>
            </a:pPr>
            <a:r>
              <a:rPr lang="zh-CN" altLang="en-US" dirty="0"/>
              <a:t>　　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3705" y="132261"/>
            <a:ext cx="8229600" cy="634187"/>
          </a:xfrm>
        </p:spPr>
        <p:txBody>
          <a:bodyPr/>
          <a:lstStyle/>
          <a:p>
            <a:r>
              <a:rPr lang="zh-CN" altLang="en-US" dirty="0"/>
              <a:t>山水画的意境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8245" y="620805"/>
            <a:ext cx="8936060" cy="5616390"/>
          </a:xfrm>
        </p:spPr>
        <p:txBody>
          <a:bodyPr/>
          <a:lstStyle/>
          <a:p>
            <a:pPr marL="0" indent="0">
              <a:buNone/>
            </a:pPr>
            <a:r>
              <a:rPr lang="zh-CN" altLang="en-US" dirty="0"/>
              <a:t>　  </a:t>
            </a:r>
            <a:r>
              <a:rPr lang="zh-CN" altLang="en-US" dirty="0">
                <a:solidFill>
                  <a:srgbClr val="FF0000"/>
                </a:solidFill>
              </a:rPr>
              <a:t>在我们的古诗里，往往有很好的意境</a:t>
            </a:r>
            <a:r>
              <a:rPr lang="zh-CN" altLang="en-US" dirty="0"/>
              <a:t>。虽然关于“人”一句也不写，但是，通过写景，却充分表现了人的思想感情，如李白</a:t>
            </a:r>
            <a:r>
              <a:rPr lang="en-US" altLang="zh-CN" dirty="0"/>
              <a:t>《</a:t>
            </a:r>
            <a:r>
              <a:rPr lang="zh-CN" altLang="en-US" dirty="0"/>
              <a:t>送孟浩然之广陵</a:t>
            </a:r>
            <a:r>
              <a:rPr lang="en-US" altLang="zh-CN" dirty="0"/>
              <a:t>》</a:t>
            </a:r>
            <a:r>
              <a:rPr lang="zh-CN" altLang="en-US" dirty="0"/>
              <a:t>的诗句：　　</a:t>
            </a:r>
          </a:p>
          <a:p>
            <a:pPr marL="0" indent="0">
              <a:buNone/>
            </a:pPr>
            <a:r>
              <a:rPr lang="zh-CN" altLang="en-US" dirty="0"/>
              <a:t> 　　故人西辞黄鹤楼，烟花三月下扬州。　</a:t>
            </a:r>
          </a:p>
          <a:p>
            <a:pPr marL="0" indent="0">
              <a:buNone/>
            </a:pPr>
            <a:r>
              <a:rPr lang="zh-CN" altLang="en-US" dirty="0"/>
              <a:t>         孤帆远影碧空尽，惟见长江天际流。　　</a:t>
            </a:r>
          </a:p>
          <a:p>
            <a:pPr marL="0" indent="0">
              <a:buNone/>
            </a:pPr>
            <a:r>
              <a:rPr lang="zh-CN" altLang="en-US" dirty="0"/>
              <a:t>    这里包含着朋友惜别的惆怅，使人联想到依依送别的情景：帆已经远了，消失了，送别的人还遥望着江水，好像心都随着帆和流水去了</a:t>
            </a:r>
            <a:r>
              <a:rPr lang="en-US" altLang="zh-CN" dirty="0"/>
              <a:t>……</a:t>
            </a:r>
            <a:r>
              <a:rPr lang="zh-CN" altLang="en-US" dirty="0"/>
              <a:t>情寓于景。这四句诗，没有一句写作者的感情如何，尤其是后两句，完全描写自然的景色，然而就在这两句里，使人深深体会到诗人的深厚的友情。</a:t>
            </a:r>
          </a:p>
          <a:p>
            <a:r>
              <a:rPr lang="zh-CN" altLang="en-US" dirty="0"/>
              <a:t>   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51700" y="-99245"/>
            <a:ext cx="8229600" cy="634187"/>
          </a:xfrm>
        </p:spPr>
        <p:txBody>
          <a:bodyPr/>
          <a:lstStyle/>
          <a:p>
            <a:r>
              <a:rPr lang="zh-CN" altLang="en-US" dirty="0"/>
              <a:t>山水画的意境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8245" y="620805"/>
            <a:ext cx="8936060" cy="5616390"/>
          </a:xfrm>
        </p:spPr>
        <p:txBody>
          <a:bodyPr/>
          <a:lstStyle/>
          <a:p>
            <a:pPr marL="0" indent="0">
              <a:buNone/>
            </a:pPr>
            <a:r>
              <a:rPr lang="zh-CN" altLang="en-US" sz="2800" dirty="0"/>
              <a:t>　    毛主席的诗句，意境是很深的。如</a:t>
            </a:r>
            <a:r>
              <a:rPr lang="en-US" altLang="zh-CN" sz="2800" dirty="0"/>
              <a:t>《</a:t>
            </a:r>
            <a:r>
              <a:rPr lang="zh-CN" altLang="en-US" sz="2800" dirty="0"/>
              <a:t>十六令三首</a:t>
            </a:r>
            <a:r>
              <a:rPr lang="en-US" altLang="zh-CN" sz="2800" dirty="0"/>
              <a:t>》</a:t>
            </a:r>
            <a:r>
              <a:rPr lang="zh-CN" altLang="en-US" sz="2800" dirty="0"/>
              <a:t>，每一首都是写景，每一字都是说山，但每一首、每一字又都充分表达了人的思想感情。三首词分别体现了山的崇高、气势和力量，这里并没有直接写人，实际上都有力地歌颂了人的英雄气概。古人说“缘物寄情“，写景就是写情。诗画有意境，就有了灵魂。</a:t>
            </a:r>
            <a:endParaRPr lang="en-US" altLang="zh-CN" sz="2800" dirty="0"/>
          </a:p>
          <a:p>
            <a:pPr marL="0" indent="0">
              <a:buNone/>
            </a:pPr>
            <a:r>
              <a:rPr lang="en-US" altLang="zh-CN" dirty="0"/>
              <a:t>      </a:t>
            </a:r>
            <a:endParaRPr lang="zh-CN" altLang="en-US" dirty="0"/>
          </a:p>
        </p:txBody>
      </p:sp>
      <p:sp>
        <p:nvSpPr>
          <p:cNvPr id="4" name="文本框 3"/>
          <p:cNvSpPr txBox="1"/>
          <p:nvPr/>
        </p:nvSpPr>
        <p:spPr>
          <a:xfrm>
            <a:off x="946262" y="3639895"/>
            <a:ext cx="684047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补充：毛主席</a:t>
            </a:r>
            <a:r>
              <a:rPr lang="en-US" altLang="zh-CN" sz="2400" dirty="0"/>
              <a:t>《</a:t>
            </a:r>
            <a:r>
              <a:rPr lang="zh-CN" altLang="en-US" sz="2400" dirty="0"/>
              <a:t>十六字令三首</a:t>
            </a:r>
            <a:r>
              <a:rPr lang="en-US" altLang="zh-CN" sz="2400" dirty="0"/>
              <a:t>》</a:t>
            </a:r>
          </a:p>
          <a:p>
            <a:r>
              <a:rPr lang="zh-CN" altLang="en-US" sz="2400" dirty="0">
                <a:solidFill>
                  <a:srgbClr val="FF0000"/>
                </a:solidFill>
              </a:rPr>
              <a:t>山，快马加鞭未下鞍。</a:t>
            </a:r>
          </a:p>
          <a:p>
            <a:r>
              <a:rPr lang="zh-CN" altLang="en-US" sz="2400" dirty="0">
                <a:solidFill>
                  <a:srgbClr val="FF0000"/>
                </a:solidFill>
              </a:rPr>
              <a:t>惊回首，离天三尺三。</a:t>
            </a:r>
          </a:p>
          <a:p>
            <a:r>
              <a:rPr lang="zh-CN" altLang="en-US" sz="2400" dirty="0">
                <a:solidFill>
                  <a:srgbClr val="FF0000"/>
                </a:solidFill>
              </a:rPr>
              <a:t>山，倒海翻江卷巨澜。</a:t>
            </a:r>
          </a:p>
          <a:p>
            <a:r>
              <a:rPr lang="zh-CN" altLang="en-US" sz="2400" dirty="0">
                <a:solidFill>
                  <a:srgbClr val="FF0000"/>
                </a:solidFill>
              </a:rPr>
              <a:t>奔腾急，万马战犹酣。</a:t>
            </a:r>
          </a:p>
          <a:p>
            <a:r>
              <a:rPr lang="zh-CN" altLang="en-US" sz="2400" dirty="0">
                <a:solidFill>
                  <a:srgbClr val="FF0000"/>
                </a:solidFill>
              </a:rPr>
              <a:t>山，刺破青天锷未残。</a:t>
            </a:r>
          </a:p>
          <a:p>
            <a:r>
              <a:rPr lang="zh-CN" altLang="en-US" sz="2400" dirty="0">
                <a:solidFill>
                  <a:srgbClr val="FF0000"/>
                </a:solidFill>
              </a:rPr>
              <a:t>天欲堕，赖以拄其间。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3705" y="116770"/>
            <a:ext cx="8229600" cy="274162"/>
          </a:xfrm>
        </p:spPr>
        <p:txBody>
          <a:bodyPr/>
          <a:lstStyle/>
          <a:p>
            <a:r>
              <a:rPr lang="zh-CN" altLang="en-US" dirty="0"/>
              <a:t>山水画的意境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476795"/>
            <a:ext cx="9110248" cy="4525963"/>
          </a:xfrm>
        </p:spPr>
        <p:txBody>
          <a:bodyPr/>
          <a:lstStyle/>
          <a:p>
            <a:pPr marL="0" indent="0">
              <a:buNone/>
            </a:pPr>
            <a:r>
              <a:rPr lang="zh-CN" altLang="en-US" dirty="0"/>
              <a:t>     </a:t>
            </a:r>
            <a:r>
              <a:rPr lang="zh-CN" altLang="en-US" sz="3200" dirty="0">
                <a:solidFill>
                  <a:srgbClr val="FF0000"/>
                </a:solidFill>
              </a:rPr>
              <a:t>怎样才能获得意境呢？我以为要深刻认识对象，要有强烈、真挚的思想感情。　</a:t>
            </a:r>
            <a:endParaRPr lang="zh-CN" altLang="en-US" sz="2800" dirty="0"/>
          </a:p>
          <a:p>
            <a:pPr marL="0" indent="0">
              <a:buNone/>
            </a:pPr>
            <a:r>
              <a:rPr lang="zh-CN" altLang="en-US" sz="2800" dirty="0"/>
              <a:t>　 </a:t>
            </a:r>
            <a:r>
              <a:rPr lang="zh-CN" altLang="en-US" sz="3200" dirty="0">
                <a:solidFill>
                  <a:srgbClr val="FF0000"/>
                </a:solidFill>
              </a:rPr>
              <a:t>意境的产生，有赖于思想感情，而思想感情的产生，又与对客观事物认识的深度有关。要深入全面地认识对象，必须身临其境，长期观察。</a:t>
            </a:r>
            <a:r>
              <a:rPr lang="zh-CN" altLang="en-US" sz="2800" dirty="0"/>
              <a:t>例如，齐白石画虾，就是在长期观察中，在不断表现的过程中，对虾的认识才逐渐深入了，也只有当对事物的认识全面了，做到“全马在胸”“胸有成竹”“白纸对青天”“造化在手”的程度，才能把握对象的精神实质，赋予对象以生命。我们不能设想齐白石画虾，在看一眼画一笔的情况下能画出今天这样的作品来，而是对虾的精神状态熟悉极了，虾才在画家的笔下活起来的。对客观对象不熟悉或不太熟悉，就一定画不出好画。　　</a:t>
            </a:r>
          </a:p>
          <a:p>
            <a:pPr marL="0" indent="0">
              <a:buNone/>
            </a:pPr>
            <a:r>
              <a:rPr lang="zh-CN" altLang="en-US" sz="2800" dirty="0"/>
              <a:t>　　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695" y="116770"/>
            <a:ext cx="8229600" cy="346167"/>
          </a:xfrm>
        </p:spPr>
        <p:txBody>
          <a:bodyPr/>
          <a:lstStyle/>
          <a:p>
            <a:r>
              <a:rPr lang="zh-CN" altLang="en-US" dirty="0"/>
              <a:t>山水画的意境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-108326" y="459364"/>
            <a:ext cx="9144635" cy="4525963"/>
          </a:xfrm>
        </p:spPr>
        <p:txBody>
          <a:bodyPr/>
          <a:lstStyle/>
          <a:p>
            <a:pPr marL="0" indent="0">
              <a:buNone/>
            </a:pPr>
            <a:r>
              <a:rPr lang="zh-CN" altLang="en-US" dirty="0"/>
              <a:t>　</a:t>
            </a:r>
            <a:r>
              <a:rPr lang="zh-CN" altLang="en-US" sz="2800" dirty="0">
                <a:solidFill>
                  <a:srgbClr val="FF0000"/>
                </a:solidFill>
              </a:rPr>
              <a:t>写景是为了要写情</a:t>
            </a:r>
            <a:r>
              <a:rPr lang="zh-CN" altLang="en-US" sz="2800" dirty="0"/>
              <a:t>，这一点，在中国优秀诗人和画家</a:t>
            </a:r>
            <a:endParaRPr lang="en-US" altLang="zh-CN" sz="2800" dirty="0"/>
          </a:p>
          <a:p>
            <a:pPr marL="0" indent="0">
              <a:buNone/>
            </a:pPr>
            <a:r>
              <a:rPr lang="zh-CN" altLang="en-US" sz="2800" dirty="0"/>
              <a:t>心里一直是很明确的，无论写诗、作画，都要求站得高于现实，这样来观察、认识现实，才可能全面深入。例如的毛主席的</a:t>
            </a:r>
            <a:r>
              <a:rPr lang="en-US" altLang="zh-CN" sz="2800" dirty="0"/>
              <a:t>《</a:t>
            </a:r>
            <a:r>
              <a:rPr lang="zh-CN" altLang="en-US" sz="2800" dirty="0"/>
              <a:t>沁园春</a:t>
            </a:r>
            <a:r>
              <a:rPr lang="en-US" altLang="zh-CN" sz="2800" dirty="0"/>
              <a:t>•</a:t>
            </a:r>
            <a:r>
              <a:rPr lang="zh-CN" altLang="en-US" sz="2800" dirty="0"/>
              <a:t>雪</a:t>
            </a:r>
            <a:r>
              <a:rPr lang="en-US" altLang="zh-CN" sz="2800" dirty="0"/>
              <a:t>》</a:t>
            </a:r>
            <a:r>
              <a:rPr lang="zh-CN" altLang="en-US" sz="2800" dirty="0"/>
              <a:t>开头几句“北国风光，千里冰封，万里雪飘”，就充分体现了诗人胸怀和思想的崇高境界。　　</a:t>
            </a:r>
          </a:p>
          <a:p>
            <a:pPr marL="0" indent="0">
              <a:buNone/>
            </a:pPr>
            <a:r>
              <a:rPr lang="zh-CN" altLang="en-US" sz="2800" dirty="0"/>
              <a:t>　</a:t>
            </a:r>
            <a:r>
              <a:rPr lang="zh-CN" altLang="en-US" sz="2800" dirty="0">
                <a:solidFill>
                  <a:srgbClr val="FF0000"/>
                </a:solidFill>
              </a:rPr>
              <a:t>中国画不强调“光”，这并非不科学，而是注重表现长期观察的结果。</a:t>
            </a:r>
            <a:r>
              <a:rPr lang="zh-CN" altLang="en-US" sz="2800" dirty="0"/>
              <a:t>拿画松树来说，以中国画家看来，如没有特殊的时间要求</a:t>
            </a:r>
            <a:r>
              <a:rPr lang="en-US" altLang="zh-CN" sz="2800" dirty="0"/>
              <a:t>(</a:t>
            </a:r>
            <a:r>
              <a:rPr lang="zh-CN" altLang="en-US" sz="2800" dirty="0"/>
              <a:t>如朝霞暮霭等</a:t>
            </a:r>
            <a:r>
              <a:rPr lang="en-US" altLang="zh-CN" sz="2800" dirty="0"/>
              <a:t>)</a:t>
            </a:r>
            <a:r>
              <a:rPr lang="zh-CN" altLang="en-US" sz="2800" dirty="0"/>
              <a:t>，早晨</a:t>
            </a:r>
            <a:r>
              <a:rPr lang="en-US" altLang="zh-CN" sz="2800" dirty="0"/>
              <a:t>8</a:t>
            </a:r>
            <a:r>
              <a:rPr lang="zh-CN" altLang="en-US" sz="2800" dirty="0"/>
              <a:t>点钟或中午</a:t>
            </a:r>
            <a:r>
              <a:rPr lang="en-US" altLang="zh-CN" sz="2800" dirty="0"/>
              <a:t>12</a:t>
            </a:r>
            <a:r>
              <a:rPr lang="zh-CN" altLang="en-US" sz="2800" dirty="0"/>
              <a:t>点，都不是重要的，重要的是表现松树的精神实质。像五代画家荆浩在太行山上描写松树，朝朝暮暮长期观察，画松“凡数万本，始得其真”。过去见一位作者出外写生，两个礼拜就画了一百多张，这当然只能浮光掠影，不可能深刻认识对象，更不可能创造意境。如果一位画家真正力求表现对象的精神实质，那么一棵树，就可以唱一出重头戏。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695" y="116770"/>
            <a:ext cx="8229600" cy="45719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-97811" y="94177"/>
            <a:ext cx="8784611" cy="4525963"/>
          </a:xfrm>
        </p:spPr>
        <p:txBody>
          <a:bodyPr/>
          <a:lstStyle/>
          <a:p>
            <a:pPr marL="0" indent="0">
              <a:buNone/>
            </a:pPr>
            <a:r>
              <a:rPr lang="zh-CN" altLang="en-US" dirty="0"/>
              <a:t>　 </a:t>
            </a:r>
            <a:r>
              <a:rPr lang="zh-CN" altLang="en-US" sz="2800" dirty="0"/>
              <a:t>记得苏州有四棵古老的柏树名叫“清”“奇”“古” “怪”，经历过风暴、雷击，有一棵大树已横倒在地下，像一条巨龙似的；但是枝叶茂盛，生命力强，使人感觉很年轻的样子。经过两千多年，不断与自然搏斗，古老的枝干坚如铁石，而又重生出千枝万叶，使人感觉到它的气势和宇宙的力量。一棵树，一座山，观其精神实质，经过画家思想感情的夸张渲染，意境会更鲜明。木然地画画，是画不出好画的。每一处风景都有其各自不同的特色，如同人的性格差异一样。四川人说：“峨嵋天下秀，夔门天下险，剑阁天下雄，青城天下幽。”这话是有道理的。我们看颐和园风景，则是富丽堂皇，给人金碧辉煌的印象。一个山水画家，对所描绘的景物，一定要有强烈、真挚、朴素的感情，说假话不行。有的画家，没有深刻感受，没有表现自己亲身感受的强烈欲望，总是重复别人的，就谈不到意境的独创性。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1052835"/>
            <a:ext cx="8795125" cy="4525963"/>
          </a:xfrm>
        </p:spPr>
        <p:txBody>
          <a:bodyPr/>
          <a:lstStyle/>
          <a:p>
            <a:pPr marL="0" indent="0">
              <a:buNone/>
            </a:pPr>
            <a:r>
              <a:rPr lang="zh-CN" altLang="en-US" sz="2800" dirty="0"/>
              <a:t>   　肯定地说，</a:t>
            </a:r>
            <a:r>
              <a:rPr lang="zh-CN" altLang="en-US" sz="2800" dirty="0">
                <a:solidFill>
                  <a:srgbClr val="FF0000"/>
                </a:solidFill>
              </a:rPr>
              <a:t>画画要有意境，否则力量无处使，但是有了意境不够，还要有意匠</a:t>
            </a:r>
            <a:r>
              <a:rPr lang="zh-CN" altLang="en-US" sz="2800" dirty="0"/>
              <a:t>；为了传达思想感情，要千方百计想办法。</a:t>
            </a:r>
            <a:r>
              <a:rPr lang="zh-CN" altLang="en-US" sz="2800" dirty="0">
                <a:solidFill>
                  <a:srgbClr val="FF0000"/>
                </a:solidFill>
              </a:rPr>
              <a:t>意匠即表现方法、表现手段的设计，简单地说，就是加工手段。</a:t>
            </a:r>
            <a:r>
              <a:rPr lang="zh-CN" altLang="en-US" sz="2800" dirty="0"/>
              <a:t>齐白石有一印章“老齐手段”，说明他的画是很讲究意匠的。　　</a:t>
            </a:r>
          </a:p>
          <a:p>
            <a:pPr marL="0" indent="0">
              <a:buNone/>
            </a:pPr>
            <a:r>
              <a:rPr lang="zh-CN" altLang="en-US" sz="2800" dirty="0"/>
              <a:t>　　</a:t>
            </a:r>
            <a:r>
              <a:rPr lang="zh-CN" altLang="en-US" sz="2800" dirty="0">
                <a:solidFill>
                  <a:srgbClr val="FF0000"/>
                </a:solidFill>
              </a:rPr>
              <a:t>意境和意匠是山水画的主要的两个关键</a:t>
            </a:r>
            <a:r>
              <a:rPr lang="zh-CN" altLang="en-US" sz="2800" dirty="0"/>
              <a:t>，有了意境，没有意匠，意境也就落了空。杜甫说“意匠惨淡经营中”，又说“语不惊人死不休”。诗人、画家为了把自己的感受传达给别人，一定要苦心经营意匠，才能找到打动人心的艺术语言。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endParaRPr lang="zh-CN" altLang="en-US"/>
          </a:p>
        </p:txBody>
      </p:sp>
      <p:pic>
        <p:nvPicPr>
          <p:cNvPr id="3074" name="内容占位符 3" descr="src=http___www.sanmugroup.com.cn_img.php_img.glzy8.com_upfiles_www_ppt_jpg_50979.jpg&amp;refer=http___www.sanmugroup.com"/>
          <p:cNvPicPr>
            <a:picLocks noGrp="1" noChangeAspect="1"/>
          </p:cNvPicPr>
          <p:nvPr>
            <p:ph idx="1"/>
            <p:custDataLst>
              <p:tags r:id="rId1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35560" y="-27305"/>
            <a:ext cx="9144000" cy="6861175"/>
          </a:xfrm>
        </p:spPr>
      </p:pic>
      <p:sp>
        <p:nvSpPr>
          <p:cNvPr id="3075" name="文本框 4"/>
          <p:cNvSpPr txBox="1"/>
          <p:nvPr/>
        </p:nvSpPr>
        <p:spPr>
          <a:xfrm>
            <a:off x="625475" y="1819275"/>
            <a:ext cx="7307263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r>
              <a:rPr lang="en-US" altLang="zh-CN" sz="2800">
                <a:latin typeface="Arial" panose="020B0604020202020204" pitchFamily="34" charset="0"/>
                <a:ea typeface="宋体" panose="02010600030101010101" pitchFamily="2" charset="-122"/>
              </a:rPr>
              <a:t>    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95605" y="1125220"/>
            <a:ext cx="815594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800" b="1" dirty="0">
                <a:solidFill>
                  <a:srgbClr val="FF0000"/>
                </a:solidFill>
              </a:rPr>
              <a:t>①画山水，最重要的问题是“意境”，意境是山水画的灵魂。</a:t>
            </a:r>
          </a:p>
          <a:p>
            <a:pPr algn="l"/>
            <a:r>
              <a:rPr lang="zh-CN" altLang="en-US" sz="2800" b="1" dirty="0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</a:rPr>
              <a:t>②</a:t>
            </a:r>
            <a:r>
              <a:rPr lang="zh-CN" altLang="en-US" sz="2800" b="1" u="sng" dirty="0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</a:rPr>
              <a:t>什么是</a:t>
            </a:r>
            <a:r>
              <a:rPr lang="zh-CN" altLang="en-US" sz="2800" b="1" dirty="0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</a:rPr>
              <a:t>意境？我认为，意境就是景与情的结合；写景就是写情。</a:t>
            </a:r>
          </a:p>
          <a:p>
            <a:pPr algn="l"/>
            <a:r>
              <a:rPr lang="zh-CN" altLang="en-US" sz="2800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</a:rPr>
              <a:t>③④作者借李太白和毛泽东的诗，以此来演示景是如何产生情的，即</a:t>
            </a:r>
            <a:r>
              <a:rPr lang="zh-CN" altLang="en-US" sz="2800" b="1" u="sng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</a:rPr>
              <a:t>为什么</a:t>
            </a:r>
            <a:r>
              <a:rPr lang="zh-CN" altLang="en-US" sz="2800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</a:rPr>
              <a:t>景能表达情，从而创造出意境来的。</a:t>
            </a:r>
          </a:p>
          <a:p>
            <a:pPr algn="l"/>
            <a:r>
              <a:rPr lang="zh-CN" altLang="en-US" sz="2800" b="1" dirty="0">
                <a:solidFill>
                  <a:schemeClr val="tx1"/>
                </a:solidFill>
              </a:rPr>
              <a:t>⑤</a:t>
            </a:r>
            <a:r>
              <a:rPr lang="zh-CN" altLang="en-US" sz="2800" b="1" u="sng" dirty="0">
                <a:solidFill>
                  <a:srgbClr val="FF0000"/>
                </a:solidFill>
              </a:rPr>
              <a:t>怎样</a:t>
            </a:r>
            <a:r>
              <a:rPr lang="zh-CN" altLang="en-US" sz="2800" b="1" dirty="0">
                <a:solidFill>
                  <a:schemeClr val="tx1"/>
                </a:solidFill>
              </a:rPr>
              <a:t>才能获得意境呢？我以为要深刻认识对象，要有强烈、真挚的思想感情。</a:t>
            </a:r>
          </a:p>
          <a:p>
            <a:pPr algn="l"/>
            <a:r>
              <a:rPr lang="zh-CN" altLang="en-US" sz="2800" b="1" dirty="0">
                <a:solidFill>
                  <a:schemeClr val="tx1"/>
                </a:solidFill>
              </a:rPr>
              <a:t>⑥意境的产生有赖于思想感情，而思想感情的产生，又与对客观事物认识的深度有关。要深入全面地认识对象，必须身临其境，长期观察。</a:t>
            </a:r>
          </a:p>
          <a:p>
            <a:pPr algn="l"/>
            <a:endParaRPr lang="zh-CN" altLang="en-US" sz="2400" b="1" dirty="0">
              <a:solidFill>
                <a:schemeClr val="tx1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94970" y="472440"/>
            <a:ext cx="849733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总结任务二：根据依次列出的观点句，理清论证思路。</a:t>
            </a:r>
          </a:p>
          <a:p>
            <a:endParaRPr lang="zh-CN" alt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endParaRPr lang="zh-CN" altLang="en-US"/>
          </a:p>
        </p:txBody>
      </p:sp>
      <p:pic>
        <p:nvPicPr>
          <p:cNvPr id="3074" name="内容占位符 3" descr="src=http___www.sanmugroup.com.cn_img.php_img.glzy8.com_upfiles_www_ppt_jpg_50979.jpg&amp;refer=http___www.sanmugroup.com"/>
          <p:cNvPicPr>
            <a:picLocks noGrp="1" noChangeAspect="1"/>
          </p:cNvPicPr>
          <p:nvPr>
            <p:ph idx="1"/>
            <p:custDataLst>
              <p:tags r:id="rId1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0" y="-3175"/>
            <a:ext cx="9144000" cy="6861175"/>
          </a:xfrm>
        </p:spPr>
      </p:pic>
      <p:sp>
        <p:nvSpPr>
          <p:cNvPr id="3075" name="文本框 4"/>
          <p:cNvSpPr txBox="1"/>
          <p:nvPr/>
        </p:nvSpPr>
        <p:spPr>
          <a:xfrm>
            <a:off x="625475" y="1819275"/>
            <a:ext cx="7307263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r>
              <a:rPr lang="en-US" altLang="zh-CN" sz="2800">
                <a:latin typeface="Arial" panose="020B0604020202020204" pitchFamily="34" charset="0"/>
                <a:ea typeface="宋体" panose="02010600030101010101" pitchFamily="2" charset="-122"/>
              </a:rPr>
              <a:t>    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224630" y="548800"/>
            <a:ext cx="8919369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800" b="1" dirty="0">
                <a:solidFill>
                  <a:schemeClr val="tx1"/>
                </a:solidFill>
                <a:sym typeface="+mn-ea"/>
              </a:rPr>
              <a:t>⑦无论写诗、作画，都要求站得高于现实，这样来观察、认识现实，才可能全面深入。</a:t>
            </a:r>
            <a:endParaRPr lang="zh-CN" altLang="en-US" sz="2800" b="1" dirty="0">
              <a:solidFill>
                <a:schemeClr val="tx1"/>
              </a:solidFill>
            </a:endParaRPr>
          </a:p>
          <a:p>
            <a:pPr algn="l"/>
            <a:r>
              <a:rPr lang="zh-CN" altLang="en-US" sz="2800" b="1" dirty="0">
                <a:solidFill>
                  <a:schemeClr val="tx1"/>
                </a:solidFill>
                <a:sym typeface="+mn-ea"/>
              </a:rPr>
              <a:t>⑧中国画不强调“光”，这并非不科学，而是注重表现长期观察的结果。</a:t>
            </a:r>
            <a:endParaRPr lang="zh-CN" altLang="en-US" sz="2800" b="1" dirty="0">
              <a:solidFill>
                <a:schemeClr val="tx1"/>
              </a:solidFill>
            </a:endParaRPr>
          </a:p>
          <a:p>
            <a:pPr algn="l"/>
            <a:r>
              <a:rPr lang="zh-CN" altLang="en-US" sz="2800" b="1" dirty="0">
                <a:solidFill>
                  <a:schemeClr val="tx1"/>
                </a:solidFill>
                <a:sym typeface="+mn-ea"/>
              </a:rPr>
              <a:t>一棵树、一座山，观其精神实质，经过画家思想感情的夸张渲染，意境会更鲜明。</a:t>
            </a:r>
            <a:endParaRPr lang="zh-CN" altLang="en-US" sz="2800" b="1" dirty="0">
              <a:solidFill>
                <a:schemeClr val="tx1"/>
              </a:solidFill>
            </a:endParaRPr>
          </a:p>
          <a:p>
            <a:pPr algn="l"/>
            <a:r>
              <a:rPr lang="zh-CN" altLang="en-US" sz="2800" b="1" dirty="0">
                <a:solidFill>
                  <a:schemeClr val="tx1"/>
                </a:solidFill>
                <a:sym typeface="+mn-ea"/>
              </a:rPr>
              <a:t>一个山水画家，对所描绘的景物，一定要有强烈、真挚、朴素的感情，说假话不行。有的画家，没有深刻感受，没有表现自己亲身感受的强烈欲望，总是重复别人的，就谈不到意境的独创性。</a:t>
            </a:r>
            <a:endParaRPr lang="zh-CN" altLang="en-US" sz="2800" b="1" dirty="0">
              <a:solidFill>
                <a:schemeClr val="tx1"/>
              </a:solidFill>
            </a:endParaRPr>
          </a:p>
          <a:p>
            <a:pPr algn="l"/>
            <a:r>
              <a:rPr lang="zh-CN" altLang="en-US" sz="2800" b="1" dirty="0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sym typeface="+mn-ea"/>
              </a:rPr>
              <a:t>⑨⑩意境和意匠是山水画的两个关键，有了意境还必须有意匠，否则意境就无法很好地传达思想感情。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5FEF422-7CFC-4472-B184-0514EDCA6D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" name="内容占位符 4">
            <a:extLst>
              <a:ext uri="{FF2B5EF4-FFF2-40B4-BE49-F238E27FC236}">
                <a16:creationId xmlns:a16="http://schemas.microsoft.com/office/drawing/2014/main" id="{9433BB13-FC47-4F38-8916-1AF217020F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2194401"/>
            <a:ext cx="7305335" cy="4504350"/>
          </a:xfrm>
        </p:spPr>
      </p:pic>
    </p:spTree>
    <p:extLst>
      <p:ext uri="{BB962C8B-B14F-4D97-AF65-F5344CB8AC3E}">
        <p14:creationId xmlns:p14="http://schemas.microsoft.com/office/powerpoint/2010/main" val="28437301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LACING_PICTURE_USER_VIEWPORT" val="{&quot;height&quot;:7128,&quot;width&quot;:9961}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LACING_PICTURE_USER_VIEWPORT" val="{&quot;height&quot;:7128,&quot;width&quot;:9961}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LACING_PICTURE_USER_VIEWPORT" val="{&quot;height&quot;:7128,&quot;width&quot;:9961}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LACING_PICTURE_USER_VIEWPORT" val="{&quot;height&quot;:7128,&quot;width&quot;:9961}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LACING_PICTURE_USER_VIEWPORT" val="{&quot;height&quot;:7128,&quot;width&quot;:9961}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LACING_PICTURE_USER_VIEWPORT" val="{&quot;height&quot;:7128,&quot;width&quot;:9961}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LACING_PICTURE_USER_VIEWPORT" val="{&quot;height&quot;:7128,&quot;width&quot;:9961}"/>
</p:tagLst>
</file>

<file path=ppt/theme/theme1.xml><?xml version="1.0" encoding="utf-8"?>
<a:theme xmlns:a="http://schemas.openxmlformats.org/drawingml/2006/main" name="1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</TotalTime>
  <Words>1676</Words>
  <Application>Microsoft Office PowerPoint</Application>
  <PresentationFormat>全屏显示(4:3)</PresentationFormat>
  <Paragraphs>64</Paragraphs>
  <Slides>15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18" baseType="lpstr">
      <vt:lpstr>Arial</vt:lpstr>
      <vt:lpstr>Calibri</vt:lpstr>
      <vt:lpstr>1_默认设计模板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山水画的意境</vt:lpstr>
      <vt:lpstr>山水画的意境</vt:lpstr>
      <vt:lpstr>山水画的意境</vt:lpstr>
      <vt:lpstr>山水画的意境</vt:lpstr>
      <vt:lpstr>山水画的意境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ASUS</dc:creator>
  <cp:lastModifiedBy>shan2000</cp:lastModifiedBy>
  <cp:revision>34</cp:revision>
  <dcterms:created xsi:type="dcterms:W3CDTF">2020-05-09T11:48:00Z</dcterms:created>
  <dcterms:modified xsi:type="dcterms:W3CDTF">2022-06-29T02:41:23Z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2052-11.1.0.10356</vt:lpwstr>
  </property>
  <property fmtid="{D5CDD505-2E9C-101B-9397-08002B2CF9AE}" pid="3" name="ICV">
    <vt:lpwstr>99D0648227B940BBBC4A4173F4F9512C</vt:lpwstr>
  </property>
</Properties>
</file>