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71" r:id="rId4"/>
    <p:sldId id="275" r:id="rId5"/>
    <p:sldId id="273" r:id="rId6"/>
    <p:sldId id="276" r:id="rId7"/>
    <p:sldId id="266" r:id="rId8"/>
    <p:sldId id="272" r:id="rId9"/>
    <p:sldId id="277" r:id="rId10"/>
    <p:sldId id="274" r:id="rId11"/>
    <p:sldId id="278" r:id="rId12"/>
    <p:sldId id="263" r:id="rId13"/>
    <p:sldId id="279" r:id="rId14"/>
    <p:sldId id="264" r:id="rId15"/>
    <p:sldId id="280" r:id="rId16"/>
    <p:sldId id="257" r:id="rId17"/>
    <p:sldId id="281" r:id="rId18"/>
    <p:sldId id="258" r:id="rId19"/>
    <p:sldId id="282" r:id="rId20"/>
    <p:sldId id="259" r:id="rId21"/>
    <p:sldId id="283" r:id="rId2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66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3F441-40CA-43B2-8456-FFAB944919D3}" type="datetimeFigureOut">
              <a:rPr lang="zh-CN" altLang="en-US" smtClean="0"/>
              <a:pPr/>
              <a:t>2014/12/25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766CD-DEF3-4B54-9BAF-FA449B06A10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3F441-40CA-43B2-8456-FFAB944919D3}" type="datetimeFigureOut">
              <a:rPr lang="zh-CN" altLang="en-US" smtClean="0"/>
              <a:pPr/>
              <a:t>2014/12/25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766CD-DEF3-4B54-9BAF-FA449B06A10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3F441-40CA-43B2-8456-FFAB944919D3}" type="datetimeFigureOut">
              <a:rPr lang="zh-CN" altLang="en-US" smtClean="0"/>
              <a:pPr/>
              <a:t>2014/12/25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766CD-DEF3-4B54-9BAF-FA449B06A10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3F441-40CA-43B2-8456-FFAB944919D3}" type="datetimeFigureOut">
              <a:rPr lang="zh-CN" altLang="en-US" smtClean="0"/>
              <a:pPr/>
              <a:t>2014/12/25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766CD-DEF3-4B54-9BAF-FA449B06A10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3F441-40CA-43B2-8456-FFAB944919D3}" type="datetimeFigureOut">
              <a:rPr lang="zh-CN" altLang="en-US" smtClean="0"/>
              <a:pPr/>
              <a:t>2014/12/25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766CD-DEF3-4B54-9BAF-FA449B06A10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3F441-40CA-43B2-8456-FFAB944919D3}" type="datetimeFigureOut">
              <a:rPr lang="zh-CN" altLang="en-US" smtClean="0"/>
              <a:pPr/>
              <a:t>2014/12/25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766CD-DEF3-4B54-9BAF-FA449B06A10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3F441-40CA-43B2-8456-FFAB944919D3}" type="datetimeFigureOut">
              <a:rPr lang="zh-CN" altLang="en-US" smtClean="0"/>
              <a:pPr/>
              <a:t>2014/12/25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766CD-DEF3-4B54-9BAF-FA449B06A10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3F441-40CA-43B2-8456-FFAB944919D3}" type="datetimeFigureOut">
              <a:rPr lang="zh-CN" altLang="en-US" smtClean="0"/>
              <a:pPr/>
              <a:t>2014/12/25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766CD-DEF3-4B54-9BAF-FA449B06A10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3F441-40CA-43B2-8456-FFAB944919D3}" type="datetimeFigureOut">
              <a:rPr lang="zh-CN" altLang="en-US" smtClean="0"/>
              <a:pPr/>
              <a:t>2014/12/25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766CD-DEF3-4B54-9BAF-FA449B06A10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3F441-40CA-43B2-8456-FFAB944919D3}" type="datetimeFigureOut">
              <a:rPr lang="zh-CN" altLang="en-US" smtClean="0"/>
              <a:pPr/>
              <a:t>2014/12/25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766CD-DEF3-4B54-9BAF-FA449B06A10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3F441-40CA-43B2-8456-FFAB944919D3}" type="datetimeFigureOut">
              <a:rPr lang="zh-CN" altLang="en-US" smtClean="0"/>
              <a:pPr/>
              <a:t>2014/12/25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766CD-DEF3-4B54-9BAF-FA449B06A10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43F441-40CA-43B2-8456-FFAB944919D3}" type="datetimeFigureOut">
              <a:rPr lang="zh-CN" altLang="en-US" smtClean="0"/>
              <a:pPr/>
              <a:t>2014/12/25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4766CD-DEF3-4B54-9BAF-FA449B06A10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6000" b="1" dirty="0" smtClean="0"/>
              <a:t>作文开头实用方法</a:t>
            </a:r>
            <a:endParaRPr lang="zh-CN" altLang="en-US" sz="60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/>
              <a:t>詹保胜</a:t>
            </a:r>
            <a:endParaRPr lang="en-US" altLang="zh-CN" dirty="0" smtClean="0"/>
          </a:p>
          <a:p>
            <a:r>
              <a:rPr lang="en-US" altLang="zh-CN" dirty="0" smtClean="0"/>
              <a:t>2014-12-24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94522"/>
          </a:xfrm>
        </p:spPr>
        <p:txBody>
          <a:bodyPr>
            <a:normAutofit/>
          </a:bodyPr>
          <a:lstStyle/>
          <a:p>
            <a:r>
              <a:rPr lang="zh-CN" altLang="en-US" sz="8000" b="1" dirty="0" smtClean="0">
                <a:latin typeface="叶根友毛笔行书2.0版" pitchFamily="2" charset="-122"/>
                <a:ea typeface="叶根友毛笔行书2.0版" pitchFamily="2" charset="-122"/>
              </a:rPr>
              <a:t>一、故事开篇法</a:t>
            </a:r>
            <a:endParaRPr lang="zh-CN" altLang="en-US" sz="8000" dirty="0">
              <a:latin typeface="叶根友毛笔行书2.0版" pitchFamily="2" charset="-122"/>
              <a:ea typeface="叶根友毛笔行书2.0版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b="1" dirty="0" smtClean="0"/>
              <a:t>故事开篇法注意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b="1" dirty="0" smtClean="0"/>
              <a:t>1</a:t>
            </a:r>
            <a:r>
              <a:rPr lang="zh-CN" altLang="en-US" b="1" dirty="0" smtClean="0"/>
              <a:t>、故事不宜超过</a:t>
            </a:r>
            <a:r>
              <a:rPr lang="en-US" altLang="zh-CN" b="1" dirty="0" smtClean="0"/>
              <a:t>50</a:t>
            </a:r>
            <a:r>
              <a:rPr lang="zh-CN" altLang="en-US" b="1" dirty="0" smtClean="0"/>
              <a:t>字；</a:t>
            </a:r>
            <a:endParaRPr lang="en-US" altLang="zh-CN" b="1" dirty="0" smtClean="0"/>
          </a:p>
          <a:p>
            <a:r>
              <a:rPr lang="en-US" altLang="zh-CN" b="1" dirty="0" smtClean="0"/>
              <a:t>2</a:t>
            </a:r>
            <a:r>
              <a:rPr lang="zh-CN" altLang="en-US" b="1" dirty="0" smtClean="0"/>
              <a:t>、很贴近作文材料；</a:t>
            </a:r>
            <a:endParaRPr lang="en-US" altLang="zh-CN" b="1" dirty="0" smtClean="0"/>
          </a:p>
          <a:p>
            <a:r>
              <a:rPr lang="en-US" altLang="zh-CN" b="1" dirty="0" smtClean="0"/>
              <a:t>3</a:t>
            </a:r>
            <a:r>
              <a:rPr lang="zh-CN" altLang="en-US" b="1" dirty="0" smtClean="0"/>
              <a:t>、有深刻寓意；</a:t>
            </a:r>
            <a:endParaRPr lang="en-US" altLang="zh-CN" b="1" dirty="0" smtClean="0"/>
          </a:p>
          <a:p>
            <a:r>
              <a:rPr lang="en-US" altLang="zh-CN" b="1" dirty="0" smtClean="0"/>
              <a:t>4</a:t>
            </a:r>
            <a:r>
              <a:rPr lang="zh-CN" altLang="en-US" b="1" dirty="0" smtClean="0"/>
              <a:t>、有文化；</a:t>
            </a:r>
            <a:endParaRPr lang="en-US" altLang="zh-CN" b="1" dirty="0" smtClean="0"/>
          </a:p>
          <a:p>
            <a:r>
              <a:rPr lang="en-US" altLang="zh-CN" b="1" dirty="0" smtClean="0"/>
              <a:t>5</a:t>
            </a:r>
            <a:r>
              <a:rPr lang="zh-CN" altLang="en-US" b="1" dirty="0" smtClean="0"/>
              <a:t>、最好是寓言故事。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6600" b="1" dirty="0" smtClean="0"/>
              <a:t>举例</a:t>
            </a:r>
            <a:endParaRPr lang="zh-CN" altLang="en-US" sz="66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zh-CN" altLang="en-US" b="1" dirty="0" smtClean="0">
                <a:solidFill>
                  <a:srgbClr val="002060"/>
                </a:solidFill>
              </a:rPr>
              <a:t>在文章开头先叙述一个故事、一则寓言，或者一段笑话，然后从中引出想要阐述的中心论点。如，“</a:t>
            </a:r>
            <a:r>
              <a:rPr lang="en-US" altLang="zh-CN" b="1" dirty="0" smtClean="0">
                <a:solidFill>
                  <a:srgbClr val="002060"/>
                </a:solidFill>
              </a:rPr>
              <a:t>《</a:t>
            </a:r>
            <a:r>
              <a:rPr lang="zh-CN" altLang="en-US" b="1" dirty="0" smtClean="0">
                <a:solidFill>
                  <a:srgbClr val="002060"/>
                </a:solidFill>
              </a:rPr>
              <a:t>笑林</a:t>
            </a:r>
            <a:r>
              <a:rPr lang="en-US" altLang="zh-CN" b="1" dirty="0" smtClean="0">
                <a:solidFill>
                  <a:srgbClr val="002060"/>
                </a:solidFill>
              </a:rPr>
              <a:t>》</a:t>
            </a:r>
            <a:r>
              <a:rPr lang="zh-CN" altLang="en-US" b="1" dirty="0" smtClean="0">
                <a:solidFill>
                  <a:srgbClr val="002060"/>
                </a:solidFill>
              </a:rPr>
              <a:t>上有这样一则笑话：一个人走路时不小心跌了跤，爬起来走了几步，又摔了一跤。于是他懊恼不已，‘早知还要摔跤，当初何必爬起来呢’这样，他坐在路上再也不起来了。这个人是可笑的，他的可笑之处在于，‘一朝被蛇咬，十年怕井绳。’如果每个人都像他一样，新生事物就不可能出现，社会就不可能向前发展。“</a:t>
            </a:r>
            <a:r>
              <a:rPr lang="en-US" altLang="zh-CN" b="1" dirty="0" smtClean="0">
                <a:solidFill>
                  <a:srgbClr val="002060"/>
                </a:solidFill>
              </a:rPr>
              <a:t>(《</a:t>
            </a:r>
            <a:r>
              <a:rPr lang="zh-CN" altLang="en-US" b="1" dirty="0" smtClean="0">
                <a:solidFill>
                  <a:srgbClr val="002060"/>
                </a:solidFill>
              </a:rPr>
              <a:t>跌跤与摔跤</a:t>
            </a:r>
            <a:r>
              <a:rPr lang="en-US" altLang="zh-CN" b="1" dirty="0" smtClean="0">
                <a:solidFill>
                  <a:srgbClr val="002060"/>
                </a:solidFill>
              </a:rPr>
              <a:t>》)</a:t>
            </a:r>
            <a:r>
              <a:rPr lang="zh-CN" altLang="en-US" b="1" dirty="0" smtClean="0">
                <a:solidFill>
                  <a:srgbClr val="002060"/>
                </a:solidFill>
              </a:rPr>
              <a:t>一个可笑的故事放与开头一下子吸引了读者，又形象生动，文章的意趣顿生。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10546"/>
          </a:xfrm>
        </p:spPr>
        <p:txBody>
          <a:bodyPr>
            <a:normAutofit/>
          </a:bodyPr>
          <a:lstStyle/>
          <a:p>
            <a:r>
              <a:rPr lang="zh-CN" altLang="en-US" sz="8000" b="1" dirty="0" smtClean="0">
                <a:latin typeface="叶根友毛笔行书2.0版" pitchFamily="2" charset="-122"/>
                <a:ea typeface="叶根友毛笔行书2.0版" pitchFamily="2" charset="-122"/>
              </a:rPr>
              <a:t>二、修辞引入法</a:t>
            </a:r>
            <a:endParaRPr lang="zh-CN" altLang="en-US" sz="8000" dirty="0">
              <a:latin typeface="叶根友毛笔行书2.0版" pitchFamily="2" charset="-122"/>
              <a:ea typeface="叶根友毛笔行书2.0版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b="1" dirty="0" smtClean="0"/>
              <a:t>修辞引入法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b="1" dirty="0" smtClean="0"/>
              <a:t>1</a:t>
            </a:r>
            <a:r>
              <a:rPr lang="zh-CN" altLang="en-US" b="1" dirty="0" smtClean="0"/>
              <a:t>、引用名人名言，古诗文佳句；</a:t>
            </a:r>
            <a:endParaRPr lang="en-US" altLang="zh-CN" b="1" dirty="0" smtClean="0"/>
          </a:p>
          <a:p>
            <a:r>
              <a:rPr lang="en-US" altLang="zh-CN" b="1" dirty="0" smtClean="0"/>
              <a:t>2</a:t>
            </a:r>
            <a:r>
              <a:rPr lang="zh-CN" altLang="en-US" b="1" dirty="0" smtClean="0"/>
              <a:t>、比喻排比；</a:t>
            </a:r>
            <a:endParaRPr lang="en-US" altLang="zh-CN" b="1" dirty="0" smtClean="0"/>
          </a:p>
          <a:p>
            <a:r>
              <a:rPr lang="en-US" altLang="zh-CN" b="1" dirty="0" smtClean="0"/>
              <a:t>3</a:t>
            </a:r>
            <a:r>
              <a:rPr lang="zh-CN" altLang="en-US" b="1" dirty="0" smtClean="0"/>
              <a:t>、比兴手法；</a:t>
            </a:r>
            <a:endParaRPr lang="en-US" altLang="zh-CN" b="1" dirty="0" smtClean="0"/>
          </a:p>
          <a:p>
            <a:r>
              <a:rPr lang="en-US" altLang="zh-CN" b="1" dirty="0" smtClean="0"/>
              <a:t>4</a:t>
            </a:r>
            <a:r>
              <a:rPr lang="zh-CN" altLang="en-US" b="1" dirty="0" smtClean="0"/>
              <a:t>、对比；</a:t>
            </a:r>
            <a:endParaRPr lang="en-US" altLang="zh-CN" b="1" dirty="0" smtClean="0"/>
          </a:p>
          <a:p>
            <a:r>
              <a:rPr lang="en-US" altLang="zh-CN" b="1" dirty="0" smtClean="0"/>
              <a:t>5</a:t>
            </a:r>
            <a:r>
              <a:rPr lang="zh-CN" altLang="en-US" b="1" dirty="0" smtClean="0"/>
              <a:t>、设问、反问；</a:t>
            </a:r>
            <a:endParaRPr lang="en-US" altLang="zh-CN" b="1" dirty="0" smtClean="0"/>
          </a:p>
          <a:p>
            <a:r>
              <a:rPr lang="zh-CN" altLang="en-US" b="1" dirty="0"/>
              <a:t>等等</a:t>
            </a:r>
            <a:endParaRPr lang="en-US" altLang="zh-CN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举例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b="1" dirty="0" smtClean="0">
                <a:solidFill>
                  <a:srgbClr val="002060"/>
                </a:solidFill>
              </a:rPr>
              <a:t>在作文开头就直接引用一句名言警句或成语等，并且用这句话作为全文的中心论点。如，” 鲁迅先生说：‘不满足是向上的车轮’。他的话很有道理，对我们很有启发性。不论在学习上，还是在工作上，我们都应该牢记这句至理名言。”</a:t>
            </a:r>
            <a:r>
              <a:rPr lang="en-US" altLang="zh-CN" b="1" dirty="0" smtClean="0">
                <a:solidFill>
                  <a:srgbClr val="002060"/>
                </a:solidFill>
              </a:rPr>
              <a:t>(《</a:t>
            </a:r>
            <a:r>
              <a:rPr lang="zh-CN" altLang="en-US" b="1" dirty="0" smtClean="0">
                <a:solidFill>
                  <a:srgbClr val="002060"/>
                </a:solidFill>
              </a:rPr>
              <a:t>不满足是向上的车轮</a:t>
            </a:r>
            <a:r>
              <a:rPr lang="en-US" altLang="zh-CN" b="1" dirty="0" smtClean="0">
                <a:solidFill>
                  <a:srgbClr val="002060"/>
                </a:solidFill>
              </a:rPr>
              <a:t>》)</a:t>
            </a:r>
            <a:r>
              <a:rPr lang="zh-CN" altLang="en-US" b="1" dirty="0" smtClean="0">
                <a:solidFill>
                  <a:srgbClr val="002060"/>
                </a:solidFill>
              </a:rPr>
              <a:t>文章开头所引用的鲁迅名言是全文的中心论点，贴题，集中，统领全文内容。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b="1" dirty="0" smtClean="0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b="1" dirty="0" smtClean="0"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zh-CN" b="1" dirty="0" smtClean="0">
                <a:latin typeface="黑体" pitchFamily="49" charset="-122"/>
                <a:ea typeface="黑体" pitchFamily="49" charset="-122"/>
              </a:rPr>
              <a:t>阅读下面的文字，</a:t>
            </a:r>
            <a:r>
              <a:rPr lang="zh-CN" altLang="en-US" b="1" dirty="0" smtClean="0">
                <a:latin typeface="黑体" pitchFamily="49" charset="-122"/>
                <a:ea typeface="黑体" pitchFamily="49" charset="-122"/>
              </a:rPr>
              <a:t>拟标题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>
            <a:normAutofit/>
          </a:bodyPr>
          <a:lstStyle/>
          <a:p>
            <a:r>
              <a:rPr lang="zh-CN" altLang="zh-CN" b="1" dirty="0" smtClean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中</a:t>
            </a:r>
            <a:r>
              <a:rPr lang="zh-CN" altLang="zh-CN" b="1" dirty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心是令人向往的地方，处于中心地带往往有诸多便利、机会和认同。当然也有人在中心地带迷失，最终边缘化。</a:t>
            </a:r>
          </a:p>
          <a:p>
            <a:r>
              <a:rPr lang="zh-CN" altLang="zh-CN" b="1" dirty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边缘是让人平静的地方，它的质朴和别样让生活其中的人受益良多，甚至还吸引中心的人们探寻它的魅力。只要不沉沦，边缘也可以是中心。</a:t>
            </a:r>
          </a:p>
          <a:p>
            <a:r>
              <a:rPr lang="zh-CN" altLang="zh-CN" sz="4000" b="1" dirty="0">
                <a:latin typeface="黑体" pitchFamily="49" charset="-122"/>
                <a:ea typeface="黑体" pitchFamily="49" charset="-122"/>
              </a:rPr>
              <a:t>要求</a:t>
            </a:r>
            <a:r>
              <a:rPr lang="zh-CN" altLang="zh-CN" sz="4000" b="1" dirty="0" smtClean="0">
                <a:latin typeface="黑体" pitchFamily="49" charset="-122"/>
                <a:ea typeface="黑体" pitchFamily="49" charset="-122"/>
              </a:rPr>
              <a:t>：确</a:t>
            </a:r>
            <a:r>
              <a:rPr lang="zh-CN" altLang="zh-CN" sz="4000" b="1" dirty="0">
                <a:latin typeface="黑体" pitchFamily="49" charset="-122"/>
                <a:ea typeface="黑体" pitchFamily="49" charset="-122"/>
              </a:rPr>
              <a:t>定立意，自拟标</a:t>
            </a:r>
            <a:r>
              <a:rPr lang="zh-CN" altLang="zh-CN" sz="4000" b="1" dirty="0" smtClean="0">
                <a:latin typeface="黑体" pitchFamily="49" charset="-122"/>
                <a:ea typeface="黑体" pitchFamily="49" charset="-122"/>
              </a:rPr>
              <a:t>题。</a:t>
            </a:r>
            <a:endParaRPr lang="zh-CN" altLang="zh-CN" sz="4000" b="1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6" algn="ctr" rtl="0">
              <a:spcBef>
                <a:spcPct val="0"/>
              </a:spcBef>
            </a:pPr>
            <a:r>
              <a:rPr lang="en-US" altLang="zh-CN" sz="3600" b="1" dirty="0" smtClean="0"/>
              <a:t>2</a:t>
            </a:r>
            <a:r>
              <a:rPr lang="zh-CN" altLang="en-US" sz="3600" b="1" dirty="0" smtClean="0"/>
              <a:t>、</a:t>
            </a:r>
            <a:r>
              <a:rPr lang="zh-CN" altLang="zh-CN" sz="3600" b="1" dirty="0" smtClean="0"/>
              <a:t>阅读下面的文字，根据要求作文</a:t>
            </a:r>
            <a:r>
              <a:rPr lang="zh-CN" altLang="en-US" sz="3600" b="1" dirty="0" smtClean="0"/>
              <a:t>。</a:t>
            </a:r>
            <a:endParaRPr lang="zh-CN" altLang="en-US" sz="36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400600"/>
          </a:xfrm>
        </p:spPr>
        <p:txBody>
          <a:bodyPr>
            <a:noAutofit/>
          </a:bodyPr>
          <a:lstStyle/>
          <a:p>
            <a:r>
              <a:rPr lang="zh-CN" altLang="zh-CN" sz="2800" b="1" dirty="0" smtClean="0">
                <a:solidFill>
                  <a:srgbClr val="002060"/>
                </a:solidFill>
              </a:rPr>
              <a:t>“</a:t>
            </a:r>
            <a:r>
              <a:rPr lang="zh-CN" altLang="zh-CN" sz="2800" b="1" dirty="0">
                <a:solidFill>
                  <a:srgbClr val="002060"/>
                </a:solidFill>
              </a:rPr>
              <a:t>鞋匠，鞋匠，晚上作，白天游荡。”一个顽皮的小男孩对着鞋匠塞缪尔•德鲁大喊大叫，因为德鲁常常工作到很晚，以弥补讨论政治花掉的时间。“难道你没有追上那个男孩把他揍一顿吗？”后来德鲁把这个故事讲给朋友听时，一个朋友这样问道。“没有，没有，对我来讲，这孩子的大声喊叫来得正是时候。我通过反省，从中学到了今日事今日毕，在应该干某事时就全力干好，省得以后再费力弥补的道理。”</a:t>
            </a:r>
          </a:p>
          <a:p>
            <a:r>
              <a:rPr lang="zh-CN" altLang="zh-CN" sz="2800" b="1" dirty="0">
                <a:solidFill>
                  <a:srgbClr val="002060"/>
                </a:solidFill>
              </a:rPr>
              <a:t>德鲁改变了白天闲聊、晚上加班的习惯，成了一个有名的生意人。</a:t>
            </a:r>
          </a:p>
          <a:p>
            <a:r>
              <a:rPr lang="zh-CN" altLang="zh-CN" sz="2800" b="1" dirty="0" smtClean="0">
                <a:latin typeface="黑体" pitchFamily="49" charset="-122"/>
                <a:ea typeface="黑体" pitchFamily="49" charset="-122"/>
              </a:rPr>
              <a:t>自</a:t>
            </a:r>
            <a:r>
              <a:rPr lang="zh-CN" altLang="zh-CN" sz="2800" b="1" dirty="0">
                <a:latin typeface="黑体" pitchFamily="49" charset="-122"/>
                <a:ea typeface="黑体" pitchFamily="49" charset="-122"/>
              </a:rPr>
              <a:t>定立意</a:t>
            </a:r>
            <a:r>
              <a:rPr lang="zh-CN" altLang="zh-CN" sz="2800" b="1" dirty="0" smtClean="0">
                <a:latin typeface="黑体" pitchFamily="49" charset="-122"/>
                <a:ea typeface="黑体" pitchFamily="49" charset="-122"/>
              </a:rPr>
              <a:t>，自</a:t>
            </a:r>
            <a:r>
              <a:rPr lang="zh-CN" altLang="zh-CN" sz="2800" b="1" dirty="0">
                <a:latin typeface="黑体" pitchFamily="49" charset="-122"/>
                <a:ea typeface="黑体" pitchFamily="49" charset="-122"/>
              </a:rPr>
              <a:t>拟标</a:t>
            </a:r>
            <a:r>
              <a:rPr lang="zh-CN" altLang="zh-CN" sz="2800" b="1" dirty="0" smtClean="0">
                <a:latin typeface="黑体" pitchFamily="49" charset="-122"/>
                <a:ea typeface="黑体" pitchFamily="49" charset="-122"/>
              </a:rPr>
              <a:t>题。</a:t>
            </a:r>
            <a:endParaRPr lang="zh-CN" altLang="zh-CN" sz="2800" b="1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188640"/>
            <a:ext cx="8445624" cy="6480720"/>
          </a:xfrm>
        </p:spPr>
        <p:txBody>
          <a:bodyPr>
            <a:normAutofit fontScale="92500" lnSpcReduction="20000"/>
          </a:bodyPr>
          <a:lstStyle/>
          <a:p>
            <a:r>
              <a:rPr lang="en-US" altLang="zh-CN" b="1" dirty="0" smtClean="0"/>
              <a:t>3</a:t>
            </a:r>
            <a:r>
              <a:rPr lang="zh-CN" altLang="en-US" b="1" dirty="0" smtClean="0"/>
              <a:t>、</a:t>
            </a:r>
            <a:r>
              <a:rPr lang="zh-CN" altLang="zh-CN" b="1" dirty="0" smtClean="0"/>
              <a:t>阅读下面材料，按要求作文</a:t>
            </a:r>
            <a:endParaRPr lang="zh-CN" altLang="zh-CN" dirty="0" smtClean="0"/>
          </a:p>
          <a:p>
            <a:r>
              <a:rPr lang="zh-CN" altLang="zh-CN" sz="3400" b="1" dirty="0" smtClean="0">
                <a:solidFill>
                  <a:srgbClr val="002060"/>
                </a:solidFill>
              </a:rPr>
              <a:t>一天，我和朋友在洛杉矶一家有名的咖啡厅</a:t>
            </a:r>
            <a:r>
              <a:rPr lang="zh-CN" altLang="en-US" sz="3400" b="1" dirty="0" smtClean="0">
                <a:solidFill>
                  <a:srgbClr val="002060"/>
                </a:solidFill>
              </a:rPr>
              <a:t>喝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咖啡。</a:t>
            </a:r>
            <a:r>
              <a:rPr lang="zh-CN" altLang="en-US" sz="3400" b="1" dirty="0" smtClean="0">
                <a:solidFill>
                  <a:srgbClr val="002060"/>
                </a:solidFill>
              </a:rPr>
              <a:t>看见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进来一个人，他</a:t>
            </a:r>
            <a:r>
              <a:rPr lang="zh-CN" altLang="en-US" sz="3400" b="1" dirty="0" smtClean="0">
                <a:solidFill>
                  <a:srgbClr val="002060"/>
                </a:solidFill>
              </a:rPr>
              <a:t>对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服务生说：“两杯咖啡，一杯贴墙上。” 我们注意到只</a:t>
            </a:r>
            <a:r>
              <a:rPr lang="zh-CN" altLang="en-US" sz="3400" b="1" dirty="0" smtClean="0">
                <a:solidFill>
                  <a:srgbClr val="002060"/>
                </a:solidFill>
              </a:rPr>
              <a:t>端上来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一杯咖啡，但他却付了两杯的钱。他刚走，服务生就把一张纸贴在墙上，上面写着：一杯咖啡。</a:t>
            </a:r>
            <a:endParaRPr lang="en-US" altLang="zh-CN" sz="3400" b="1" dirty="0" smtClean="0">
              <a:solidFill>
                <a:srgbClr val="002060"/>
              </a:solidFill>
            </a:endParaRPr>
          </a:p>
          <a:p>
            <a:r>
              <a:rPr lang="zh-CN" altLang="en-US" sz="3400" b="1" dirty="0" smtClean="0">
                <a:solidFill>
                  <a:srgbClr val="002060"/>
                </a:solidFill>
              </a:rPr>
              <a:t>后来发现其他人也这样做。我十分疑惑。</a:t>
            </a:r>
            <a:endParaRPr lang="zh-CN" altLang="zh-CN" sz="3400" b="1" dirty="0" smtClean="0">
              <a:solidFill>
                <a:srgbClr val="002060"/>
              </a:solidFill>
            </a:endParaRPr>
          </a:p>
          <a:p>
            <a:r>
              <a:rPr lang="zh-CN" altLang="en-US" sz="3400" b="1" dirty="0" smtClean="0">
                <a:solidFill>
                  <a:srgbClr val="002060"/>
                </a:solidFill>
              </a:rPr>
              <a:t>直到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有</a:t>
            </a:r>
            <a:r>
              <a:rPr lang="zh-CN" altLang="en-US" sz="3400" b="1" dirty="0" smtClean="0">
                <a:solidFill>
                  <a:srgbClr val="002060"/>
                </a:solidFill>
              </a:rPr>
              <a:t>一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天我</a:t>
            </a:r>
            <a:r>
              <a:rPr lang="zh-CN" altLang="en-US" sz="3400" b="1" dirty="0" smtClean="0">
                <a:solidFill>
                  <a:srgbClr val="002060"/>
                </a:solidFill>
              </a:rPr>
              <a:t>看见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进来一个拾荒者，他坐下来，看着墙上，说：“墙上的一杯咖啡。”服务生给他端上咖啡。那人喝完咖啡没结账就走了</a:t>
            </a:r>
            <a:r>
              <a:rPr lang="zh-CN" altLang="en-US" sz="3400" b="1" dirty="0" smtClean="0">
                <a:solidFill>
                  <a:srgbClr val="002060"/>
                </a:solidFill>
              </a:rPr>
              <a:t>。然后看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见服务生从墙上揭下一张纸，扔进了纸篓。此时，我们才明白了墙上“一杯咖啡”的用意。</a:t>
            </a:r>
          </a:p>
          <a:p>
            <a:r>
              <a:rPr lang="zh-CN" altLang="zh-CN" sz="4200" b="1" dirty="0" smtClean="0">
                <a:solidFill>
                  <a:srgbClr val="C00000"/>
                </a:solidFill>
              </a:rPr>
              <a:t>自定立意，自拟题目。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</p:spPr>
        <p:txBody>
          <a:bodyPr>
            <a:normAutofit fontScale="92500" lnSpcReduction="10000"/>
          </a:bodyPr>
          <a:lstStyle/>
          <a:p>
            <a:r>
              <a:rPr lang="en-US" altLang="zh-CN" b="1" dirty="0" smtClean="0">
                <a:solidFill>
                  <a:srgbClr val="C00000"/>
                </a:solidFill>
              </a:rPr>
              <a:t>4</a:t>
            </a:r>
            <a:r>
              <a:rPr lang="zh-CN" altLang="en-US" b="1" dirty="0" smtClean="0">
                <a:solidFill>
                  <a:srgbClr val="C00000"/>
                </a:solidFill>
              </a:rPr>
              <a:t>、</a:t>
            </a:r>
            <a:r>
              <a:rPr lang="zh-CN" altLang="zh-CN" b="1" dirty="0" smtClean="0">
                <a:solidFill>
                  <a:srgbClr val="C00000"/>
                </a:solidFill>
              </a:rPr>
              <a:t>阅</a:t>
            </a:r>
            <a:r>
              <a:rPr lang="zh-CN" altLang="zh-CN" b="1" dirty="0">
                <a:solidFill>
                  <a:srgbClr val="C00000"/>
                </a:solidFill>
              </a:rPr>
              <a:t>读下面的文字，根据要</a:t>
            </a:r>
            <a:r>
              <a:rPr lang="zh-CN" altLang="zh-CN" b="1" dirty="0" smtClean="0">
                <a:solidFill>
                  <a:srgbClr val="C00000"/>
                </a:solidFill>
              </a:rPr>
              <a:t>求</a:t>
            </a:r>
            <a:r>
              <a:rPr lang="zh-CN" altLang="en-US" b="1" dirty="0" smtClean="0">
                <a:solidFill>
                  <a:srgbClr val="C00000"/>
                </a:solidFill>
              </a:rPr>
              <a:t>拟标题</a:t>
            </a:r>
            <a:r>
              <a:rPr lang="zh-CN" altLang="zh-CN" b="1" dirty="0" smtClean="0">
                <a:solidFill>
                  <a:srgbClr val="C00000"/>
                </a:solidFill>
              </a:rPr>
              <a:t>。</a:t>
            </a:r>
            <a:endParaRPr lang="zh-CN" altLang="zh-CN" b="1" dirty="0">
              <a:solidFill>
                <a:srgbClr val="C00000"/>
              </a:solidFill>
            </a:endParaRPr>
          </a:p>
          <a:p>
            <a:r>
              <a:rPr lang="zh-CN" altLang="zh-CN" sz="3500" b="1" dirty="0">
                <a:solidFill>
                  <a:srgbClr val="002060"/>
                </a:solidFill>
              </a:rPr>
              <a:t>某网站论坛上有如下一些帖子：</a:t>
            </a:r>
          </a:p>
          <a:p>
            <a:r>
              <a:rPr lang="zh-CN" altLang="zh-CN" sz="3500" b="1" dirty="0">
                <a:solidFill>
                  <a:srgbClr val="002060"/>
                </a:solidFill>
              </a:rPr>
              <a:t>网友甲：累啊，感觉鸭梨山大啊！</a:t>
            </a:r>
          </a:p>
          <a:p>
            <a:r>
              <a:rPr lang="zh-CN" altLang="zh-CN" sz="3500" b="1" dirty="0">
                <a:solidFill>
                  <a:srgbClr val="002060"/>
                </a:solidFill>
              </a:rPr>
              <a:t>网友乙：为什么别人好像很悠闲，洒家亚历山大？</a:t>
            </a:r>
          </a:p>
          <a:p>
            <a:r>
              <a:rPr lang="zh-CN" altLang="zh-CN" sz="3500" b="1" dirty="0">
                <a:solidFill>
                  <a:srgbClr val="002060"/>
                </a:solidFill>
              </a:rPr>
              <a:t>网友丙：压力？来吧！习惯了。</a:t>
            </a:r>
          </a:p>
          <a:p>
            <a:r>
              <a:rPr lang="zh-CN" altLang="zh-CN" sz="3500" b="1" dirty="0">
                <a:solidFill>
                  <a:srgbClr val="002060"/>
                </a:solidFill>
              </a:rPr>
              <a:t>网友丁：无聊啊！每天上班、喝茶、上网聊天、下班买菜，有鸭梨？好啊。</a:t>
            </a:r>
          </a:p>
          <a:p>
            <a:r>
              <a:rPr lang="zh-CN" altLang="zh-CN" sz="3500" b="1" dirty="0">
                <a:solidFill>
                  <a:srgbClr val="002060"/>
                </a:solidFill>
              </a:rPr>
              <a:t>网友戊：等我发了财，就到一个荒岛上居住，没有竞争，没有压力，吃了睡，睡了吃，看潮涨潮落，像猪一样活着。</a:t>
            </a:r>
          </a:p>
          <a:p>
            <a:r>
              <a:rPr lang="zh-CN" altLang="zh-CN" b="1" dirty="0" smtClean="0"/>
              <a:t>自</a:t>
            </a:r>
            <a:r>
              <a:rPr lang="zh-CN" altLang="zh-CN" b="1" dirty="0"/>
              <a:t>选角度</a:t>
            </a:r>
            <a:r>
              <a:rPr lang="zh-CN" altLang="zh-CN" b="1" dirty="0" smtClean="0"/>
              <a:t>，</a:t>
            </a:r>
            <a:r>
              <a:rPr lang="zh-CN" altLang="en-US" b="1" dirty="0" smtClean="0"/>
              <a:t>自拟标题。</a:t>
            </a: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192688"/>
          </a:xfrm>
        </p:spPr>
        <p:txBody>
          <a:bodyPr>
            <a:normAutofit fontScale="92500" lnSpcReduction="20000"/>
          </a:bodyPr>
          <a:lstStyle/>
          <a:p>
            <a:r>
              <a:rPr lang="en-US" altLang="zh-CN" dirty="0" smtClean="0"/>
              <a:t>5</a:t>
            </a:r>
            <a:r>
              <a:rPr lang="zh-CN" altLang="en-US" dirty="0" smtClean="0"/>
              <a:t>、</a:t>
            </a:r>
            <a:r>
              <a:rPr lang="zh-CN" altLang="zh-CN" dirty="0" smtClean="0"/>
              <a:t>阅读材</a:t>
            </a:r>
            <a:r>
              <a:rPr lang="zh-CN" altLang="zh-CN" dirty="0"/>
              <a:t>料，根据要</a:t>
            </a:r>
            <a:r>
              <a:rPr lang="zh-CN" altLang="zh-CN" dirty="0" smtClean="0"/>
              <a:t>求</a:t>
            </a:r>
            <a:r>
              <a:rPr lang="zh-CN" altLang="en-US" dirty="0" smtClean="0"/>
              <a:t>拟题。</a:t>
            </a:r>
            <a:endParaRPr lang="zh-CN" altLang="zh-CN" dirty="0"/>
          </a:p>
          <a:p>
            <a:r>
              <a:rPr lang="zh-CN" altLang="zh-CN" b="1" dirty="0">
                <a:solidFill>
                  <a:srgbClr val="C00000"/>
                </a:solidFill>
              </a:rPr>
              <a:t>中国饮食文化博大精深且源远流长，中国菜制作精细，讲究色香味俱全举世闻名，“八大菜系</a:t>
            </a:r>
            <a:r>
              <a:rPr lang="en-US" altLang="zh-CN" b="1" dirty="0">
                <a:solidFill>
                  <a:srgbClr val="C00000"/>
                </a:solidFill>
              </a:rPr>
              <a:t>"</a:t>
            </a:r>
            <a:r>
              <a:rPr lang="zh-CN" altLang="zh-CN" b="1" dirty="0">
                <a:solidFill>
                  <a:srgbClr val="C00000"/>
                </a:solidFill>
              </a:rPr>
              <a:t>各具精妙，不仅内地</a:t>
            </a:r>
            <a:r>
              <a:rPr lang="en-US" altLang="zh-CN" b="1" dirty="0">
                <a:solidFill>
                  <a:srgbClr val="C00000"/>
                </a:solidFill>
              </a:rPr>
              <a:t>"</a:t>
            </a:r>
            <a:r>
              <a:rPr lang="zh-CN" altLang="zh-CN" b="1" dirty="0">
                <a:solidFill>
                  <a:srgbClr val="C00000"/>
                </a:solidFill>
              </a:rPr>
              <a:t>老字号</a:t>
            </a:r>
            <a:r>
              <a:rPr lang="en-US" altLang="zh-CN" b="1" dirty="0">
                <a:solidFill>
                  <a:srgbClr val="C00000"/>
                </a:solidFill>
              </a:rPr>
              <a:t>"</a:t>
            </a:r>
            <a:r>
              <a:rPr lang="zh-CN" altLang="zh-CN" b="1" dirty="0">
                <a:solidFill>
                  <a:srgbClr val="C00000"/>
                </a:solidFill>
              </a:rPr>
              <a:t>数不胜数，连专营中菜的华人餐馆也遍布世界。</a:t>
            </a:r>
          </a:p>
          <a:p>
            <a:r>
              <a:rPr lang="zh-CN" altLang="zh-CN" b="1" dirty="0">
                <a:solidFill>
                  <a:srgbClr val="C00000"/>
                </a:solidFill>
              </a:rPr>
              <a:t>然而，近年来洋快餐的大品牌在中国的扩张势头十分凶猛，麦当劳、肯德基、必胜客开遍了中国城市几乎每一个街区。洋快餐尤其受青少年的喜爱，许多孩子过生日必上麦当劳。</a:t>
            </a:r>
          </a:p>
          <a:p>
            <a:r>
              <a:rPr lang="zh-CN" altLang="zh-CN" b="1" dirty="0">
                <a:solidFill>
                  <a:srgbClr val="C00000"/>
                </a:solidFill>
              </a:rPr>
              <a:t>大概是受到洋快餐成功的启发，中式快餐近年也开始冒头并得到不少国人的欢迎，对洋快餐麦当劳、肯德基也形成了一定的冲击。如专营中式饭菜蒸煮标准化的中餐“真功夫”，</a:t>
            </a:r>
            <a:r>
              <a:rPr lang="en-US" altLang="zh-CN" b="1" dirty="0">
                <a:solidFill>
                  <a:srgbClr val="C00000"/>
                </a:solidFill>
              </a:rPr>
              <a:t>2013</a:t>
            </a:r>
            <a:r>
              <a:rPr lang="zh-CN" altLang="zh-CN" b="1" dirty="0">
                <a:solidFill>
                  <a:srgbClr val="C00000"/>
                </a:solidFill>
              </a:rPr>
              <a:t>年的营业额就超过了</a:t>
            </a:r>
            <a:r>
              <a:rPr lang="en-US" altLang="zh-CN" b="1" dirty="0">
                <a:solidFill>
                  <a:srgbClr val="C00000"/>
                </a:solidFill>
              </a:rPr>
              <a:t>50</a:t>
            </a:r>
            <a:r>
              <a:rPr lang="zh-CN" altLang="zh-CN" b="1" dirty="0">
                <a:solidFill>
                  <a:srgbClr val="C00000"/>
                </a:solidFill>
              </a:rPr>
              <a:t>亿</a:t>
            </a:r>
            <a:r>
              <a:rPr lang="zh-CN" altLang="zh-CN" b="1" dirty="0" smtClean="0">
                <a:solidFill>
                  <a:srgbClr val="C00000"/>
                </a:solidFill>
              </a:rPr>
              <a:t>。</a:t>
            </a:r>
            <a:endParaRPr lang="en-US" altLang="zh-CN" b="1" dirty="0" smtClean="0">
              <a:solidFill>
                <a:srgbClr val="C00000"/>
              </a:solidFill>
            </a:endParaRPr>
          </a:p>
          <a:p>
            <a:r>
              <a:rPr lang="zh-CN" altLang="zh-CN" dirty="0" smtClean="0"/>
              <a:t>要</a:t>
            </a:r>
            <a:r>
              <a:rPr lang="zh-CN" altLang="zh-CN" dirty="0"/>
              <a:t>求</a:t>
            </a:r>
            <a:r>
              <a:rPr lang="zh-CN" altLang="zh-CN" dirty="0" smtClean="0"/>
              <a:t>：自</a:t>
            </a:r>
            <a:r>
              <a:rPr lang="zh-CN" altLang="zh-CN" dirty="0"/>
              <a:t>选角度，确定立意，自拟标题，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r>
              <a:rPr lang="zh-CN" altLang="en-US" sz="8800" b="1" dirty="0" smtClean="0">
                <a:latin typeface="叶根友毛笔行书2.0版" pitchFamily="2" charset="-122"/>
                <a:ea typeface="叶根友毛笔行书2.0版" pitchFamily="2" charset="-122"/>
              </a:rPr>
              <a:t>我们下一步研究主体段落的写作，请稍作准备！</a:t>
            </a:r>
            <a:endParaRPr lang="zh-CN" altLang="en-US" sz="8800" b="1" dirty="0">
              <a:latin typeface="叶根友毛笔行书2.0版" pitchFamily="2" charset="-122"/>
              <a:ea typeface="叶根友毛笔行书2.0版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2167</TotalTime>
  <Words>1590</Words>
  <Application>Microsoft Office PowerPoint</Application>
  <PresentationFormat>全屏显示(4:3)</PresentationFormat>
  <Paragraphs>49</Paragraphs>
  <Slides>21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2" baseType="lpstr">
      <vt:lpstr>Office 主题</vt:lpstr>
      <vt:lpstr>作文开头实用方法</vt:lpstr>
      <vt:lpstr>一、故事开篇法</vt:lpstr>
      <vt:lpstr>故事开篇法注意</vt:lpstr>
      <vt:lpstr>幻灯片 4</vt:lpstr>
      <vt:lpstr>举例</vt:lpstr>
      <vt:lpstr>幻灯片 6</vt:lpstr>
      <vt:lpstr>二、修辞引入法</vt:lpstr>
      <vt:lpstr>修辞引入法</vt:lpstr>
      <vt:lpstr>幻灯片 9</vt:lpstr>
      <vt:lpstr>举例</vt:lpstr>
      <vt:lpstr>幻灯片 11</vt:lpstr>
      <vt:lpstr>1、阅读下面的文字，拟标题</vt:lpstr>
      <vt:lpstr>幻灯片 13</vt:lpstr>
      <vt:lpstr>2、阅读下面的文字，根据要求作文。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作文开头实用方法</dc:title>
  <dc:creator>User</dc:creator>
  <cp:lastModifiedBy>User</cp:lastModifiedBy>
  <cp:revision>28</cp:revision>
  <dcterms:created xsi:type="dcterms:W3CDTF">2014-12-22T15:51:51Z</dcterms:created>
  <dcterms:modified xsi:type="dcterms:W3CDTF">2014-12-24T23:44:36Z</dcterms:modified>
</cp:coreProperties>
</file>