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28"/>
  </p:notesMasterIdLst>
  <p:sldIdLst>
    <p:sldId id="326" r:id="rId2"/>
    <p:sldId id="257" r:id="rId3"/>
    <p:sldId id="328" r:id="rId4"/>
    <p:sldId id="258" r:id="rId5"/>
    <p:sldId id="263" r:id="rId6"/>
    <p:sldId id="265" r:id="rId7"/>
    <p:sldId id="266" r:id="rId8"/>
    <p:sldId id="267" r:id="rId9"/>
    <p:sldId id="329" r:id="rId10"/>
    <p:sldId id="330" r:id="rId11"/>
    <p:sldId id="331" r:id="rId12"/>
    <p:sldId id="268" r:id="rId13"/>
    <p:sldId id="270" r:id="rId14"/>
    <p:sldId id="273" r:id="rId15"/>
    <p:sldId id="274" r:id="rId16"/>
    <p:sldId id="340" r:id="rId17"/>
    <p:sldId id="275" r:id="rId18"/>
    <p:sldId id="333" r:id="rId19"/>
    <p:sldId id="319" r:id="rId20"/>
    <p:sldId id="288" r:id="rId21"/>
    <p:sldId id="316" r:id="rId22"/>
    <p:sldId id="334" r:id="rId23"/>
    <p:sldId id="289" r:id="rId24"/>
    <p:sldId id="297" r:id="rId25"/>
    <p:sldId id="298" r:id="rId26"/>
    <p:sldId id="325" r:id="rId27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CC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8B1032C-EA38-4F05-BA0D-38AFFFC7BED3}" styleName="浅色样式 3 - 强调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43" autoAdjust="0"/>
    <p:restoredTop sz="94414" autoAdjust="0"/>
  </p:normalViewPr>
  <p:slideViewPr>
    <p:cSldViewPr>
      <p:cViewPr varScale="1">
        <p:scale>
          <a:sx n="74" d="100"/>
          <a:sy n="74" d="100"/>
        </p:scale>
        <p:origin x="414" y="7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18D74D-E822-46C2-BB88-93FC7425D90D}" type="datetimeFigureOut">
              <a:rPr lang="zh-CN" altLang="en-US" smtClean="0"/>
              <a:t>2022/5/23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CCB5E-832B-4DA7-94F4-EF39C3495C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8256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CCB5E-832B-4DA7-94F4-EF39C3495C6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6218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2FA27-B3BB-433D-8CC5-B72C0E8B81CE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14839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EA3-1341-4C7D-ADEC-7DBA2C66BEA1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61311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79853-2294-448A-9C77-E8543E52DA3C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34601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C094FB-A044-4553-B9F7-0792389A9584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04671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28F4-2769-4296-96EC-62B829DDA17D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57453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D9F05-D573-4DD9-9250-C1DED4E55F75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0137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6B41F-C835-41D3-8CBC-EB4FC4B233A2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23744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58E3E-C53C-4251-BA78-987B4C550EF3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64658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7DDA4-2650-4E2E-8F3C-223E2B3CCC08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67547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5ADC1-1028-48E0-8E02-A3F97F7DBF74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81596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9E97D-33DA-4DD1-B36E-C7B19FB8C38C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082539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85F7FCFF-CF79-40A3-B52F-85E8F917CD2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63414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32FC0A-8534-436B-808F-173201BE9FE0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57613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33&#33889;&#33796;&#31958;&#30340;&#38134;&#38236;&#21453;&#24212;.mpg" TargetMode="External"/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76&#33889;&#33796;&#31958;&#28096;&#31881;&#34507;&#30333;&#36136;&#30340;&#29305;&#24449;&#21453;&#24212;.mp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77&#28096;&#31881;&#30340;&#27700;&#35299;.mpg" TargetMode="External"/><Relationship Id="rId2" Type="http://schemas.openxmlformats.org/officeDocument/2006/relationships/hyperlink" Target="43&#34071;&#31958;&#30340;&#27700;&#35299;.mp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&#28096;&#31881;&#36935;&#21040;&#30872;&#21333;&#36136;&#21464;&#34013;.mp4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emf"/><Relationship Id="rId4" Type="http://schemas.openxmlformats.org/officeDocument/2006/relationships/image" Target="../media/image30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/>
          <a:srcRect l="13117" t="2934" r="14433" b="4668"/>
          <a:stretch/>
        </p:blipFill>
        <p:spPr>
          <a:xfrm>
            <a:off x="119336" y="2079198"/>
            <a:ext cx="3474319" cy="3323262"/>
          </a:xfrm>
          <a:prstGeom prst="rect">
            <a:avLst/>
          </a:prstGeom>
        </p:spPr>
      </p:pic>
      <p:pic>
        <p:nvPicPr>
          <p:cNvPr id="67586" name="Picture 2" descr="https://timgsa.baidu.com/timg?image&amp;quality=80&amp;size=b9999_10000&amp;sec=1558932587880&amp;di=53d9465c567a7a8b1b2339b0bb8c0277&amp;imgtype=0&amp;src=http%3A%2F%2Fpic27.nipic.com%2F20130124%2F10298529_100335210000_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36" y="98132"/>
            <a:ext cx="3680991" cy="1962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4151784" y="580258"/>
            <a:ext cx="6048672" cy="830997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广告语</a:t>
            </a:r>
            <a:r>
              <a:rPr lang="zh-CN" altLang="en-US" sz="2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4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**八宝粥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，含桂圆、红豆、糯米，不加糖，比加糖还甜，适合糖尿病人食用。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151784" y="2003130"/>
            <a:ext cx="6984776" cy="230832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你认为下列判断不正确的是？</a:t>
            </a:r>
            <a:endParaRPr lang="en-US" altLang="zh-CN" sz="2400" dirty="0"/>
          </a:p>
          <a:p>
            <a:r>
              <a:rPr lang="en-US" altLang="zh-CN" sz="2400" dirty="0"/>
              <a:t>A.</a:t>
            </a:r>
            <a:r>
              <a:rPr lang="zh-CN" altLang="en-US" sz="2400" dirty="0"/>
              <a:t>这个广告有误导喜爱甜食的消费者的嫌疑</a:t>
            </a:r>
            <a:endParaRPr lang="en-US" altLang="zh-CN" sz="2400" dirty="0"/>
          </a:p>
          <a:p>
            <a:r>
              <a:rPr lang="en-US" altLang="zh-CN" sz="2400" dirty="0"/>
              <a:t>B.</a:t>
            </a:r>
            <a:r>
              <a:rPr lang="zh-CN" altLang="en-US" sz="2400" dirty="0"/>
              <a:t>糖尿病人应少吃含糖的食品，该八宝粥未加糖，可以放心食用</a:t>
            </a:r>
            <a:endParaRPr lang="en-US" altLang="zh-CN" sz="2400" dirty="0"/>
          </a:p>
          <a:p>
            <a:r>
              <a:rPr lang="en-US" altLang="zh-CN" sz="2400" dirty="0"/>
              <a:t>C.</a:t>
            </a:r>
            <a:r>
              <a:rPr lang="zh-CN" altLang="en-US" sz="2400" dirty="0"/>
              <a:t>不加糖不等于没有糖，糖尿病人食用需谨慎</a:t>
            </a:r>
            <a:endParaRPr lang="en-US" altLang="zh-CN" sz="2400" dirty="0"/>
          </a:p>
          <a:p>
            <a:r>
              <a:rPr lang="en-US" altLang="zh-CN" sz="2400" dirty="0"/>
              <a:t>D.</a:t>
            </a:r>
            <a:r>
              <a:rPr lang="zh-CN" altLang="en-US" sz="2400" dirty="0"/>
              <a:t>不能听从厂商或广告商的宣传，应询问医生</a:t>
            </a:r>
            <a:endParaRPr lang="en-US" altLang="zh-CN" sz="2400" dirty="0"/>
          </a:p>
        </p:txBody>
      </p:sp>
      <p:sp>
        <p:nvSpPr>
          <p:cNvPr id="8" name="文本框 7"/>
          <p:cNvSpPr txBox="1"/>
          <p:nvPr/>
        </p:nvSpPr>
        <p:spPr>
          <a:xfrm>
            <a:off x="4151785" y="4672496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什么是糖？糖都甜吗？甜的都是糖吗？人体需要多少糖？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8256240" y="2053669"/>
            <a:ext cx="3960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B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2498725" y="7826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>
              <a:latin typeface="Times New Roman" panose="02020603050405020304" pitchFamily="18" charset="0"/>
            </a:endParaRP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5318125" y="11636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>
              <a:latin typeface="Times New Roman" panose="02020603050405020304" pitchFamily="18" charset="0"/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5165725" y="8588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>
              <a:latin typeface="Times New Roman" panose="02020603050405020304" pitchFamily="18" charset="0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8213725" y="10112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>
              <a:latin typeface="Times New Roman" panose="02020603050405020304" pitchFamily="18" charset="0"/>
            </a:endParaRP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8137525" y="37544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>
              <a:latin typeface="Times New Roman" panose="02020603050405020304" pitchFamily="18" charset="0"/>
            </a:endParaRP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9204325" y="61166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2400">
              <a:latin typeface="Times New Roman" panose="02020603050405020304" pitchFamily="18" charset="0"/>
            </a:endParaRP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6248400" y="5791200"/>
            <a:ext cx="1066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b="1">
                <a:solidFill>
                  <a:schemeClr val="bg1"/>
                </a:solidFill>
                <a:latin typeface="Times New Roman" panose="02020603050405020304" pitchFamily="18" charset="0"/>
              </a:rPr>
              <a:t>植物油</a:t>
            </a:r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7848600" y="5791200"/>
            <a:ext cx="12192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b="1">
                <a:solidFill>
                  <a:schemeClr val="bg1"/>
                </a:solidFill>
                <a:latin typeface="Times New Roman" panose="02020603050405020304" pitchFamily="18" charset="0"/>
              </a:rPr>
              <a:t>动物脂肪</a:t>
            </a:r>
          </a:p>
        </p:txBody>
      </p:sp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2050085" y="2352152"/>
            <a:ext cx="589915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必修第二</a:t>
            </a:r>
            <a:r>
              <a:rPr lang="zh-CN" alt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册</a:t>
            </a:r>
            <a:endParaRPr lang="en-US" altLang="zh-CN" sz="3200" dirty="0" smtClean="0">
              <a:effectLst>
                <a:outerShdw blurRad="38100" dist="38100" dir="2700000" algn="tl">
                  <a:srgbClr val="C0C0C0"/>
                </a:outerShdw>
              </a:effectLst>
              <a:latin typeface="+mn-ea"/>
              <a:ea typeface="+mn-ea"/>
            </a:endParaRPr>
          </a:p>
          <a:p>
            <a:pPr algn="ctr"/>
            <a:r>
              <a:rPr lang="zh-CN" alt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第七</a:t>
            </a:r>
            <a:r>
              <a:rPr lang="zh-CN" alt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章  有机化合物</a:t>
            </a:r>
            <a:endParaRPr lang="en-US" altLang="zh-CN" sz="3200" dirty="0" smtClean="0">
              <a:effectLst>
                <a:outerShdw blurRad="38100" dist="38100" dir="2700000" algn="tl">
                  <a:srgbClr val="C0C0C0"/>
                </a:outerShdw>
              </a:effectLst>
              <a:latin typeface="+mn-ea"/>
              <a:ea typeface="+mn-ea"/>
            </a:endParaRPr>
          </a:p>
          <a:p>
            <a:pPr algn="ctr"/>
            <a:r>
              <a:rPr lang="zh-CN" alt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第四节  基本营养物质</a:t>
            </a:r>
            <a:endParaRPr lang="zh-CN" alt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+mn-ea"/>
              <a:ea typeface="+mn-ea"/>
            </a:endParaRPr>
          </a:p>
        </p:txBody>
      </p:sp>
      <p:pic>
        <p:nvPicPr>
          <p:cNvPr id="68612" name="Picture 4" descr="https://timgsa.baidu.com/timg?image&amp;quality=80&amp;size=b9999_10000&amp;sec=1558933584315&amp;di=f05287f18f2a047cf038fcc167dde789&amp;imgtype=0&amp;src=http%3A%2F%2F5b0988e595225.cdn.sohucs.com%2Fq_70%2Cc_zoom%2Cw_640%2Fimages%2F20180119%2F6284d07e6be04b48928bd20c2fda7977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932" y="-18144"/>
            <a:ext cx="4895068" cy="2629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610" name="Picture 2" descr="https://timgsa.baidu.com/timg?image&amp;quality=80&amp;size=b9999_10000&amp;sec=1558933458490&amp;di=8299ada65d226a0bfeb77fad94f71130&amp;imgtype=0&amp;src=http%3A%2F%2Fbpic.588ku.com%2Felement_origin_min_pic%2F16%2F12%2F01%2Fa68edc090a075acdf64dc871bd82e81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5" t="14969" r="7732" b="15355"/>
          <a:stretch/>
        </p:blipFill>
        <p:spPr bwMode="auto">
          <a:xfrm>
            <a:off x="119336" y="4328538"/>
            <a:ext cx="2967407" cy="2438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614" name="Picture 6" descr="https://timgsa.baidu.com/timg?image&amp;quality=80&amp;size=b9999_10000&amp;sec=1558933677767&amp;di=52f58263a2d5c7050da417467d439027&amp;imgtype=0&amp;src=http%3A%2F%2Fmmbiz.qpic.cn%2Fmmbiz_jpg%2F2IRdkpDGwu3VUd1I2yunUic7Gnia3M9JR1qQibccJYBxaEGtibcG1vuo7iadroC7SThgyCdNRVNnBEK5pYy5yaxZk2A%2F640%3Fwx_fmt%3Djpe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08" b="11732"/>
          <a:stretch/>
        </p:blipFill>
        <p:spPr bwMode="auto">
          <a:xfrm>
            <a:off x="7573819" y="4192114"/>
            <a:ext cx="4593455" cy="2635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616" name="Picture 8" descr="https://timgsa.baidu.com/timg?image&amp;quality=80&amp;size=b9999_10000&amp;sec=1558933728545&amp;di=377bbca2a2c8ac6eb266b20e5b73b184&amp;imgtype=0&amp;src=http%3A%2F%2Fimage.bianbao.net%2Fimages%2Ftrade%2F20190505%2F15570241772014819.png-b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73" t="3176" r="32277" b="35146"/>
          <a:stretch/>
        </p:blipFill>
        <p:spPr bwMode="auto">
          <a:xfrm>
            <a:off x="24117" y="14089"/>
            <a:ext cx="288032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s://timgsa.baidu.com/timg?image&amp;quality=80&amp;size=b9999_10000&amp;sec=1558934431298&amp;di=973b6690eed5beb636ec66f9a55f36ab&amp;imgtype=0&amp;src=http%3A%2F%2Fimg.mp.itc.cn%2Fupload%2F20170323%2F095cff497fb940f0ad782f44c2fb79d2_th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7402" y="1628799"/>
            <a:ext cx="5734413" cy="4014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848182" y="1056492"/>
            <a:ext cx="4500029" cy="515870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107292" y="1356263"/>
            <a:ext cx="1569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糖类</a:t>
            </a:r>
            <a:endParaRPr lang="en-US" altLang="zh-CN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5013528" y="5885858"/>
            <a:ext cx="2262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无机盐</a:t>
            </a:r>
          </a:p>
        </p:txBody>
      </p:sp>
      <p:sp>
        <p:nvSpPr>
          <p:cNvPr id="10" name="矩形 9"/>
          <p:cNvSpPr/>
          <p:nvPr/>
        </p:nvSpPr>
        <p:spPr>
          <a:xfrm>
            <a:off x="8213044" y="1140819"/>
            <a:ext cx="8771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水</a:t>
            </a:r>
          </a:p>
        </p:txBody>
      </p:sp>
      <p:sp>
        <p:nvSpPr>
          <p:cNvPr id="11" name="矩形 10"/>
          <p:cNvSpPr/>
          <p:nvPr/>
        </p:nvSpPr>
        <p:spPr>
          <a:xfrm>
            <a:off x="5087888" y="411277"/>
            <a:ext cx="2262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维生素</a:t>
            </a:r>
          </a:p>
        </p:txBody>
      </p:sp>
      <p:sp>
        <p:nvSpPr>
          <p:cNvPr id="12" name="矩形 11"/>
          <p:cNvSpPr/>
          <p:nvPr/>
        </p:nvSpPr>
        <p:spPr>
          <a:xfrm>
            <a:off x="1590805" y="4687145"/>
            <a:ext cx="2262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蛋白质</a:t>
            </a:r>
          </a:p>
        </p:txBody>
      </p:sp>
      <p:sp>
        <p:nvSpPr>
          <p:cNvPr id="13" name="矩形 12"/>
          <p:cNvSpPr/>
          <p:nvPr/>
        </p:nvSpPr>
        <p:spPr>
          <a:xfrm>
            <a:off x="7734610" y="4770779"/>
            <a:ext cx="156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油脂</a:t>
            </a:r>
          </a:p>
        </p:txBody>
      </p:sp>
    </p:spTree>
    <p:extLst>
      <p:ext uri="{BB962C8B-B14F-4D97-AF65-F5344CB8AC3E}">
        <p14:creationId xmlns:p14="http://schemas.microsoft.com/office/powerpoint/2010/main" val="423539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96"/>
          <a:stretch/>
        </p:blipFill>
        <p:spPr>
          <a:xfrm>
            <a:off x="3359696" y="-5162"/>
            <a:ext cx="6350000" cy="4186436"/>
          </a:xfrm>
          <a:prstGeom prst="rect">
            <a:avLst/>
          </a:prstGeom>
        </p:spPr>
      </p:pic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524000" y="4356618"/>
            <a:ext cx="73803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2800" b="1" dirty="0">
                <a:solidFill>
                  <a:srgbClr val="0000FF"/>
                </a:solidFill>
                <a:latin typeface="+mn-ea"/>
                <a:ea typeface="+mn-ea"/>
              </a:rPr>
              <a:t>1</a:t>
            </a:r>
            <a:r>
              <a:rPr kumimoji="1" lang="zh-CN" altLang="en-US" sz="2800" b="1" dirty="0">
                <a:solidFill>
                  <a:srgbClr val="0000FF"/>
                </a:solidFill>
                <a:latin typeface="+mn-ea"/>
                <a:ea typeface="+mn-ea"/>
              </a:rPr>
              <a:t>绿色植物光合反应的产物，由什么元素组成？</a:t>
            </a: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8921460" y="4356618"/>
            <a:ext cx="177529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2800" b="1" dirty="0">
                <a:solidFill>
                  <a:srgbClr val="0000FF"/>
                </a:solidFill>
                <a:latin typeface="+mn-ea"/>
                <a:ea typeface="+mn-ea"/>
              </a:rPr>
              <a:t>C</a:t>
            </a:r>
            <a:r>
              <a:rPr kumimoji="1" lang="zh-CN" altLang="en-US" sz="2800" b="1" dirty="0">
                <a:solidFill>
                  <a:srgbClr val="0000FF"/>
                </a:solidFill>
                <a:latin typeface="+mn-ea"/>
                <a:ea typeface="+mn-ea"/>
              </a:rPr>
              <a:t>、</a:t>
            </a:r>
            <a:r>
              <a:rPr kumimoji="1" lang="en-US" altLang="zh-CN" sz="2800" b="1" dirty="0">
                <a:solidFill>
                  <a:srgbClr val="0000FF"/>
                </a:solidFill>
                <a:latin typeface="+mn-ea"/>
                <a:ea typeface="+mn-ea"/>
              </a:rPr>
              <a:t>H</a:t>
            </a:r>
            <a:r>
              <a:rPr kumimoji="1" lang="zh-CN" altLang="en-US" sz="2800" b="1" dirty="0">
                <a:solidFill>
                  <a:srgbClr val="0000FF"/>
                </a:solidFill>
                <a:latin typeface="+mn-ea"/>
                <a:ea typeface="+mn-ea"/>
              </a:rPr>
              <a:t>、</a:t>
            </a:r>
            <a:r>
              <a:rPr kumimoji="1" lang="en-US" altLang="zh-CN" sz="2800" b="1" dirty="0">
                <a:solidFill>
                  <a:srgbClr val="0000FF"/>
                </a:solidFill>
                <a:latin typeface="+mn-ea"/>
                <a:ea typeface="+mn-ea"/>
              </a:rPr>
              <a:t>O</a:t>
            </a:r>
            <a:endParaRPr kumimoji="1" lang="zh-CN" altLang="en-US" sz="2800" b="1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1524001" y="5020742"/>
            <a:ext cx="613789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2800" b="1" dirty="0">
                <a:solidFill>
                  <a:srgbClr val="0000FF"/>
                </a:solidFill>
                <a:latin typeface="+mn-ea"/>
                <a:ea typeface="+mn-ea"/>
              </a:rPr>
              <a:t>2</a:t>
            </a:r>
            <a:r>
              <a:rPr kumimoji="1" lang="zh-CN" altLang="en-US" sz="2800" b="1" dirty="0">
                <a:solidFill>
                  <a:srgbClr val="0000FF"/>
                </a:solidFill>
                <a:latin typeface="+mn-ea"/>
                <a:ea typeface="+mn-ea"/>
              </a:rPr>
              <a:t>糖的结构特点？含什么官能团？</a:t>
            </a: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1703513" y="5684866"/>
            <a:ext cx="856932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/>
              <a:t>定义：多羟基醛或多羟基酮以及水解生成他们的物质。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0" y="5629"/>
            <a:ext cx="183569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1</a:t>
            </a:r>
            <a:r>
              <a:rPr lang="zh-CN" altLang="en-US" sz="2800" dirty="0"/>
              <a:t>糖的定义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3432176" y="5300663"/>
            <a:ext cx="24479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zh-CN"/>
          </a:p>
        </p:txBody>
      </p:sp>
      <p:pic>
        <p:nvPicPr>
          <p:cNvPr id="9223" name="Picture 7" descr="PH_0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496" y="116632"/>
            <a:ext cx="8248448" cy="6136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17591" y="-7249"/>
            <a:ext cx="183569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2</a:t>
            </a:r>
            <a:r>
              <a:rPr lang="zh-CN" altLang="en-US" sz="2800" dirty="0"/>
              <a:t>糖的分类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574192"/>
            <a:ext cx="4355976" cy="3541309"/>
          </a:xfrm>
          <a:prstGeom prst="rect">
            <a:avLst/>
          </a:prstGeom>
        </p:spPr>
      </p:pic>
      <p:pic>
        <p:nvPicPr>
          <p:cNvPr id="72706" name="Picture 2" descr="https://timgsa.baidu.com/timg?image&amp;quality=80&amp;size=b9999_10000&amp;sec=1558936461554&amp;di=f482ec7e85c2363af2264da724bf8beb&amp;imgtype=jpg&amp;src=http%3A%2F%2Fimg.wesiedu.com%2Fupload%2F7%2Fc4%2F7c4a9c56bd91312c7558a170045b87da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45368" b="27157"/>
          <a:stretch/>
        </p:blipFill>
        <p:spPr bwMode="auto">
          <a:xfrm>
            <a:off x="6240016" y="567486"/>
            <a:ext cx="3816424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4869160"/>
            <a:ext cx="4118238" cy="1212013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1524000" y="1066387"/>
            <a:ext cx="4355976" cy="1108786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10" name="Text Box 22"/>
          <p:cNvSpPr txBox="1">
            <a:spLocks noChangeArrowheads="1"/>
          </p:cNvSpPr>
          <p:nvPr/>
        </p:nvSpPr>
        <p:spPr bwMode="auto">
          <a:xfrm>
            <a:off x="-31950" y="486230"/>
            <a:ext cx="2932386" cy="584775"/>
          </a:xfrm>
          <a:prstGeom prst="rect">
            <a:avLst/>
          </a:prstGeom>
          <a:solidFill>
            <a:srgbClr val="FF99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3.1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单糖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-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葡萄糖</a:t>
            </a:r>
          </a:p>
        </p:txBody>
      </p:sp>
      <p:sp>
        <p:nvSpPr>
          <p:cNvPr id="12311" name="Text Box 23"/>
          <p:cNvSpPr txBox="1">
            <a:spLocks noChangeArrowheads="1"/>
          </p:cNvSpPr>
          <p:nvPr/>
        </p:nvSpPr>
        <p:spPr bwMode="auto">
          <a:xfrm>
            <a:off x="57806" y="1154438"/>
            <a:ext cx="275287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3.1.1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物理性质</a:t>
            </a:r>
          </a:p>
        </p:txBody>
      </p:sp>
      <p:sp>
        <p:nvSpPr>
          <p:cNvPr id="12312" name="Text Box 24"/>
          <p:cNvSpPr txBox="1">
            <a:spLocks noChangeArrowheads="1"/>
          </p:cNvSpPr>
          <p:nvPr/>
        </p:nvSpPr>
        <p:spPr bwMode="auto">
          <a:xfrm>
            <a:off x="2798534" y="1761091"/>
            <a:ext cx="5889104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ea typeface="楷体_GB2312" pitchFamily="49" charset="-122"/>
              </a:rPr>
              <a:t>   </a:t>
            </a:r>
            <a:r>
              <a:rPr lang="zh-CN" altLang="en-US" sz="3200" b="1" dirty="0">
                <a:solidFill>
                  <a:srgbClr val="0000FF"/>
                </a:solidFill>
                <a:ea typeface="楷体_GB2312" pitchFamily="49" charset="-122"/>
              </a:rPr>
              <a:t>白色晶体、有甜味、能溶于水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0" y="-36990"/>
            <a:ext cx="2915817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3</a:t>
            </a:r>
            <a:r>
              <a:rPr lang="zh-CN" altLang="en-US" sz="2800" dirty="0"/>
              <a:t>糖的性质</a:t>
            </a:r>
          </a:p>
        </p:txBody>
      </p:sp>
      <p:pic>
        <p:nvPicPr>
          <p:cNvPr id="73730" name="Picture 2" descr="https://timgsa.baidu.com/timg?image&amp;quality=80&amp;size=b9999_10000&amp;sec=1558937138600&amp;di=827734c9311d3a64307f56b9ae88ce81&amp;imgtype=0&amp;src=http%3A%2F%2Fimage06.71.net%2Fimage06%2F21%2F99%2F85%2F83%2Ffd63e05b-413e-497b-a340-d8bd1f6fd9f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12" r="11320"/>
          <a:stretch/>
        </p:blipFill>
        <p:spPr bwMode="auto">
          <a:xfrm>
            <a:off x="623392" y="2682328"/>
            <a:ext cx="2736304" cy="3491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32" name="Picture 4" descr="https://timgsa.baidu.com/timg?image&amp;quality=80&amp;size=b9999_10000&amp;sec=1558937161254&amp;di=37f3e3ad105806c2065854ba202bbf6c&amp;imgtype=0&amp;src=http%3A%2F%2Fimg.jdzj.com%2FUserDocument%2F2014a%2Fqianyan88%2FPicture%2F20142281448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7728" y="2708920"/>
            <a:ext cx="6208507" cy="3492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11" grpId="0" autoUpdateAnimBg="0"/>
      <p:bldP spid="12312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4" name="Rectangle 12"/>
          <p:cNvSpPr>
            <a:spLocks noChangeArrowheads="1"/>
          </p:cNvSpPr>
          <p:nvPr/>
        </p:nvSpPr>
        <p:spPr bwMode="auto">
          <a:xfrm>
            <a:off x="8353951" y="1176045"/>
            <a:ext cx="1630481" cy="523220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酯化反应</a:t>
            </a:r>
            <a:endParaRPr lang="zh-CN" altLang="en-US" sz="2800" b="1" dirty="0">
              <a:solidFill>
                <a:srgbClr val="0000FF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3328" name="WordArt 16"/>
          <p:cNvSpPr>
            <a:spLocks noChangeArrowheads="1" noChangeShapeType="1" noTextEdit="1"/>
          </p:cNvSpPr>
          <p:nvPr/>
        </p:nvSpPr>
        <p:spPr bwMode="auto">
          <a:xfrm>
            <a:off x="8353951" y="2332506"/>
            <a:ext cx="1828800" cy="457200"/>
          </a:xfrm>
          <a:prstGeom prst="rect">
            <a:avLst/>
          </a:prstGeom>
          <a:solidFill>
            <a:srgbClr val="FFFF00"/>
          </a:solidFill>
          <a:extLst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催化氧</a:t>
            </a:r>
            <a:r>
              <a:rPr lang="zh-CN" alt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化反应</a:t>
            </a:r>
            <a:endParaRPr lang="zh-CN" alt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13329" name="WordArt 17"/>
          <p:cNvSpPr>
            <a:spLocks noChangeArrowheads="1" noChangeShapeType="1" noTextEdit="1"/>
          </p:cNvSpPr>
          <p:nvPr/>
        </p:nvSpPr>
        <p:spPr bwMode="auto">
          <a:xfrm>
            <a:off x="6753751" y="3392795"/>
            <a:ext cx="5029200" cy="457200"/>
          </a:xfrm>
          <a:prstGeom prst="rect">
            <a:avLst/>
          </a:prstGeom>
          <a:solidFill>
            <a:srgbClr val="99FFCC"/>
          </a:solidFill>
          <a:extLst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使酸性高锰酸钾溶液褪色</a:t>
            </a:r>
          </a:p>
        </p:txBody>
      </p:sp>
      <p:sp>
        <p:nvSpPr>
          <p:cNvPr id="17" name="Text Box 22"/>
          <p:cNvSpPr txBox="1">
            <a:spLocks noChangeArrowheads="1"/>
          </p:cNvSpPr>
          <p:nvPr/>
        </p:nvSpPr>
        <p:spPr bwMode="auto">
          <a:xfrm>
            <a:off x="-15505" y="497181"/>
            <a:ext cx="2932386" cy="584775"/>
          </a:xfrm>
          <a:prstGeom prst="rect">
            <a:avLst/>
          </a:prstGeom>
          <a:solidFill>
            <a:srgbClr val="FF99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3.1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单糖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-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葡萄糖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064" y="-20128"/>
            <a:ext cx="2915817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3</a:t>
            </a:r>
            <a:r>
              <a:rPr lang="zh-CN" altLang="en-US" sz="2800" dirty="0"/>
              <a:t>糖的性质</a:t>
            </a:r>
          </a:p>
        </p:txBody>
      </p:sp>
      <p:sp>
        <p:nvSpPr>
          <p:cNvPr id="19" name="Text Box 23"/>
          <p:cNvSpPr txBox="1">
            <a:spLocks noChangeArrowheads="1"/>
          </p:cNvSpPr>
          <p:nvPr/>
        </p:nvSpPr>
        <p:spPr bwMode="auto">
          <a:xfrm>
            <a:off x="9829" y="1064224"/>
            <a:ext cx="290705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3.1.2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化学性质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1354" y="322284"/>
            <a:ext cx="3848006" cy="6149807"/>
          </a:xfrm>
          <a:prstGeom prst="rect">
            <a:avLst/>
          </a:prstGeom>
        </p:spPr>
      </p:pic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8344946" y="289986"/>
            <a:ext cx="1630481" cy="523220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取代反应</a:t>
            </a:r>
            <a:endParaRPr lang="zh-CN" altLang="en-US" sz="2800" b="1" dirty="0">
              <a:solidFill>
                <a:srgbClr val="0000FF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8430324" y="4361300"/>
            <a:ext cx="1871663" cy="4826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与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H</a:t>
            </a:r>
            <a:r>
              <a:rPr lang="en-US" altLang="zh-CN" sz="3200" b="1" baseline="-25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加成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4" grpId="0" animBg="1"/>
      <p:bldP spid="13328" grpId="0" animBg="1"/>
      <p:bldP spid="13329" grpId="0" animBg="1"/>
      <p:bldP spid="19" grpId="0" animBg="1" autoUpdateAnimBg="0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5" name="Rectangle 13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-2333" y="1469702"/>
            <a:ext cx="3060290" cy="1200329"/>
          </a:xfrm>
          <a:prstGeom prst="rect">
            <a:avLst/>
          </a:prstGeom>
          <a:solidFill>
            <a:srgbClr val="FF99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hlinkClick r:id="rId3" action="ppaction://hlinkfile"/>
              </a:rPr>
              <a:t>银镜反应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：</a:t>
            </a:r>
            <a:r>
              <a:rPr lang="zh-CN" altLang="en-US" sz="2400" b="1" dirty="0">
                <a:latin typeface="Times New Roman" panose="02020603050405020304" pitchFamily="18" charset="0"/>
              </a:rPr>
              <a:t>弱碱性环境，</a:t>
            </a:r>
            <a:r>
              <a:rPr lang="en-US" altLang="zh-CN" sz="2400" b="1" dirty="0">
                <a:latin typeface="Times New Roman" panose="02020603050405020304" pitchFamily="18" charset="0"/>
              </a:rPr>
              <a:t>-CHO</a:t>
            </a:r>
            <a:r>
              <a:rPr lang="zh-CN" altLang="en-US" sz="2400" b="1" dirty="0" smtClean="0">
                <a:latin typeface="Times New Roman" panose="02020603050405020304" pitchFamily="18" charset="0"/>
              </a:rPr>
              <a:t>将</a:t>
            </a:r>
            <a:r>
              <a:rPr lang="en-US" altLang="zh-CN" sz="2400" b="1" dirty="0" smtClean="0">
                <a:latin typeface="Times New Roman" panose="02020603050405020304" pitchFamily="18" charset="0"/>
              </a:rPr>
              <a:t>+</a:t>
            </a:r>
            <a:r>
              <a:rPr lang="en-US" altLang="zh-CN" sz="2400" b="1" dirty="0">
                <a:latin typeface="Times New Roman" panose="02020603050405020304" pitchFamily="18" charset="0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</a:rPr>
              <a:t>价银还原为单质银。</a:t>
            </a:r>
            <a:endParaRPr lang="en-US" altLang="zh-CN" sz="2400" b="1" dirty="0">
              <a:latin typeface="Times New Roman" panose="02020603050405020304" pitchFamily="18" charset="0"/>
            </a:endParaRPr>
          </a:p>
        </p:txBody>
      </p:sp>
      <p:sp>
        <p:nvSpPr>
          <p:cNvPr id="17" name="Text Box 22"/>
          <p:cNvSpPr txBox="1">
            <a:spLocks noChangeArrowheads="1"/>
          </p:cNvSpPr>
          <p:nvPr/>
        </p:nvSpPr>
        <p:spPr bwMode="auto">
          <a:xfrm>
            <a:off x="41829" y="444725"/>
            <a:ext cx="2320301" cy="461665"/>
          </a:xfrm>
          <a:prstGeom prst="rect">
            <a:avLst/>
          </a:prstGeom>
          <a:solidFill>
            <a:srgbClr val="FF99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b="1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3.1</a:t>
            </a: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单糖</a:t>
            </a:r>
            <a:r>
              <a:rPr lang="en-US" altLang="zh-CN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-</a:t>
            </a: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葡萄糖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1283" y="-16940"/>
            <a:ext cx="232030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3</a:t>
            </a:r>
            <a:r>
              <a:rPr lang="zh-CN" altLang="en-US" sz="2400" dirty="0"/>
              <a:t>糖的性质</a:t>
            </a:r>
          </a:p>
        </p:txBody>
      </p:sp>
      <p:sp>
        <p:nvSpPr>
          <p:cNvPr id="19" name="Text Box 23"/>
          <p:cNvSpPr txBox="1">
            <a:spLocks noChangeArrowheads="1"/>
          </p:cNvSpPr>
          <p:nvPr/>
        </p:nvSpPr>
        <p:spPr bwMode="auto">
          <a:xfrm>
            <a:off x="31282" y="879208"/>
            <a:ext cx="2320301" cy="46166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3.1.2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化学性质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988" b="37994"/>
          <a:stretch/>
        </p:blipFill>
        <p:spPr>
          <a:xfrm>
            <a:off x="7621" y="2670031"/>
            <a:ext cx="3040381" cy="3767579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9641437" y="6092198"/>
            <a:ext cx="25505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应用：制镜</a:t>
            </a:r>
          </a:p>
        </p:txBody>
      </p:sp>
      <p:sp>
        <p:nvSpPr>
          <p:cNvPr id="12" name="矩形 11"/>
          <p:cNvSpPr/>
          <p:nvPr/>
        </p:nvSpPr>
        <p:spPr>
          <a:xfrm>
            <a:off x="5231904" y="2492896"/>
            <a:ext cx="387798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葡萄糖的银镜</a:t>
            </a:r>
            <a:r>
              <a:rPr lang="zh-CN" altLang="en-US" sz="3600" dirty="0" smtClean="0"/>
              <a:t>反应</a:t>
            </a:r>
            <a:endParaRPr lang="en-US" altLang="zh-CN" sz="3600" dirty="0" smtClean="0"/>
          </a:p>
          <a:p>
            <a:endParaRPr lang="en-US" altLang="zh-CN" sz="3600" dirty="0"/>
          </a:p>
          <a:p>
            <a:r>
              <a:rPr lang="zh-CN" altLang="en-US" sz="3600" dirty="0" smtClean="0"/>
              <a:t>学生分组实验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77382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5" grpId="0" animBg="1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6" name="Rectangle 14"/>
          <p:cNvSpPr>
            <a:spLocks noChangeArrowheads="1"/>
          </p:cNvSpPr>
          <p:nvPr/>
        </p:nvSpPr>
        <p:spPr bwMode="auto">
          <a:xfrm>
            <a:off x="0" y="1556792"/>
            <a:ext cx="3215680" cy="193899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hlinkClick r:id="rId2" action="ppaction://hlinkfile"/>
              </a:rPr>
              <a:t>与新制</a:t>
            </a:r>
            <a:r>
              <a:rPr lang="en-US" altLang="zh-CN" sz="2400" b="1" dirty="0">
                <a:solidFill>
                  <a:schemeClr val="accent2"/>
                </a:solidFill>
                <a:latin typeface="Times New Roman" panose="02020603050405020304" pitchFamily="18" charset="0"/>
                <a:hlinkClick r:id="rId2" action="ppaction://hlinkfile"/>
              </a:rPr>
              <a:t>Cu(OH)</a:t>
            </a:r>
            <a:r>
              <a:rPr lang="en-US" altLang="zh-CN" sz="2400" b="1" baseline="-25000" dirty="0">
                <a:solidFill>
                  <a:schemeClr val="accent2"/>
                </a:solidFill>
                <a:latin typeface="Times New Roman" panose="02020603050405020304" pitchFamily="18" charset="0"/>
                <a:hlinkClick r:id="rId2" action="ppaction://hlinkfile"/>
              </a:rPr>
              <a:t>2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hlinkClick r:id="rId2" action="ppaction://hlinkfile"/>
              </a:rPr>
              <a:t>悬浊液反应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：</a:t>
            </a:r>
            <a:endParaRPr lang="en-US" altLang="zh-CN" sz="24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</a:rPr>
              <a:t>弱碱性环境，</a:t>
            </a:r>
            <a:r>
              <a:rPr lang="en-US" altLang="zh-CN" sz="2400" b="1" dirty="0">
                <a:latin typeface="Times New Roman" panose="02020603050405020304" pitchFamily="18" charset="0"/>
              </a:rPr>
              <a:t>-CHO</a:t>
            </a:r>
            <a:r>
              <a:rPr lang="zh-CN" altLang="en-US" sz="2400" b="1" dirty="0">
                <a:latin typeface="Times New Roman" panose="02020603050405020304" pitchFamily="18" charset="0"/>
              </a:rPr>
              <a:t>将</a:t>
            </a:r>
            <a:r>
              <a:rPr lang="en-US" altLang="zh-CN" sz="2400" b="1" dirty="0">
                <a:latin typeface="Times New Roman" panose="02020603050405020304" pitchFamily="18" charset="0"/>
              </a:rPr>
              <a:t>+2</a:t>
            </a:r>
            <a:r>
              <a:rPr lang="zh-CN" altLang="en-US" sz="2400" b="1" dirty="0">
                <a:latin typeface="Times New Roman" panose="02020603050405020304" pitchFamily="18" charset="0"/>
              </a:rPr>
              <a:t>价铜还原为</a:t>
            </a:r>
            <a:r>
              <a:rPr lang="en-US" altLang="zh-CN" sz="2400" b="1" dirty="0">
                <a:latin typeface="Times New Roman" panose="02020603050405020304" pitchFamily="18" charset="0"/>
              </a:rPr>
              <a:t>+1</a:t>
            </a:r>
            <a:r>
              <a:rPr lang="zh-CN" altLang="en-US" sz="2400" b="1" dirty="0">
                <a:latin typeface="Times New Roman" panose="02020603050405020304" pitchFamily="18" charset="0"/>
              </a:rPr>
              <a:t>价，</a:t>
            </a:r>
            <a:endParaRPr lang="en-US" altLang="zh-CN" sz="2400" b="1" dirty="0">
              <a:latin typeface="Times New Roman" panose="02020603050405020304" pitchFamily="18" charset="0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</a:rPr>
              <a:t>生成砖红色</a:t>
            </a:r>
            <a:r>
              <a:rPr lang="en-US" altLang="zh-CN" sz="2400" b="1" dirty="0">
                <a:latin typeface="Times New Roman" panose="02020603050405020304" pitchFamily="18" charset="0"/>
              </a:rPr>
              <a:t>Cu</a:t>
            </a:r>
            <a:r>
              <a:rPr lang="en-US" altLang="zh-CN" sz="2400" b="1" baseline="-25000" dirty="0">
                <a:latin typeface="Times New Roman" panose="02020603050405020304" pitchFamily="18" charset="0"/>
              </a:rPr>
              <a:t>2</a:t>
            </a:r>
            <a:r>
              <a:rPr lang="en-US" altLang="zh-CN" sz="2400" b="1" dirty="0">
                <a:latin typeface="Times New Roman" panose="02020603050405020304" pitchFamily="18" charset="0"/>
              </a:rPr>
              <a:t>O</a:t>
            </a:r>
            <a:r>
              <a:rPr lang="zh-CN" altLang="en-US" sz="2400" b="1" dirty="0">
                <a:latin typeface="Times New Roman" panose="02020603050405020304" pitchFamily="18" charset="0"/>
              </a:rPr>
              <a:t>沉淀</a:t>
            </a:r>
          </a:p>
        </p:txBody>
      </p:sp>
      <p:sp>
        <p:nvSpPr>
          <p:cNvPr id="17" name="Text Box 22"/>
          <p:cNvSpPr txBox="1">
            <a:spLocks noChangeArrowheads="1"/>
          </p:cNvSpPr>
          <p:nvPr/>
        </p:nvSpPr>
        <p:spPr bwMode="auto">
          <a:xfrm>
            <a:off x="0" y="428650"/>
            <a:ext cx="2351584" cy="461665"/>
          </a:xfrm>
          <a:prstGeom prst="rect">
            <a:avLst/>
          </a:prstGeom>
          <a:solidFill>
            <a:srgbClr val="FF99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b="1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3.1</a:t>
            </a: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单糖</a:t>
            </a:r>
            <a:r>
              <a:rPr lang="en-US" altLang="zh-CN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-</a:t>
            </a: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葡萄糖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" y="-6273"/>
            <a:ext cx="235158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3</a:t>
            </a:r>
            <a:r>
              <a:rPr lang="zh-CN" altLang="en-US" sz="2400" dirty="0"/>
              <a:t>糖的性质</a:t>
            </a:r>
          </a:p>
        </p:txBody>
      </p:sp>
      <p:sp>
        <p:nvSpPr>
          <p:cNvPr id="19" name="Text Box 23"/>
          <p:cNvSpPr txBox="1">
            <a:spLocks noChangeArrowheads="1"/>
          </p:cNvSpPr>
          <p:nvPr/>
        </p:nvSpPr>
        <p:spPr bwMode="auto">
          <a:xfrm>
            <a:off x="0" y="879109"/>
            <a:ext cx="2351584" cy="46166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3.1.2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化学性质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88" t="47574" r="33575" b="1919"/>
          <a:stretch/>
        </p:blipFill>
        <p:spPr>
          <a:xfrm>
            <a:off x="710029" y="3495783"/>
            <a:ext cx="936104" cy="306896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184053" y="6195987"/>
            <a:ext cx="4023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/>
              <a:t>应用</a:t>
            </a:r>
            <a:r>
              <a:rPr lang="zh-CN" altLang="en-US" sz="3200" dirty="0" smtClean="0"/>
              <a:t>：糖尿病</a:t>
            </a:r>
            <a:r>
              <a:rPr lang="zh-CN" altLang="en-US" sz="3200" dirty="0"/>
              <a:t>检测</a:t>
            </a:r>
          </a:p>
        </p:txBody>
      </p:sp>
      <p:sp>
        <p:nvSpPr>
          <p:cNvPr id="12" name="矩形 11"/>
          <p:cNvSpPr/>
          <p:nvPr/>
        </p:nvSpPr>
        <p:spPr>
          <a:xfrm>
            <a:off x="4799856" y="2003068"/>
            <a:ext cx="5506636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/>
              <a:t>葡萄糖与新制</a:t>
            </a:r>
            <a:r>
              <a:rPr lang="en-US" altLang="zh-CN" sz="2800" dirty="0"/>
              <a:t>Cu(OH)</a:t>
            </a:r>
            <a:r>
              <a:rPr lang="en-US" altLang="zh-CN" sz="2800" baseline="-25000" dirty="0"/>
              <a:t>2</a:t>
            </a:r>
            <a:r>
              <a:rPr lang="zh-CN" altLang="en-US" sz="2800" dirty="0"/>
              <a:t>悬浊液</a:t>
            </a:r>
            <a:r>
              <a:rPr lang="zh-CN" altLang="en-US" sz="2800" dirty="0" smtClean="0"/>
              <a:t>反应</a:t>
            </a:r>
            <a:endParaRPr lang="en-US" altLang="zh-CN" sz="2800" dirty="0" smtClean="0"/>
          </a:p>
          <a:p>
            <a:endParaRPr lang="en-US" altLang="zh-CN" sz="2800" dirty="0"/>
          </a:p>
          <a:p>
            <a:r>
              <a:rPr lang="zh-CN" altLang="en-US" sz="2800" dirty="0" smtClean="0"/>
              <a:t>学生分组实验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644003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6" grpId="0" animBg="1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7" name="Group 5"/>
          <p:cNvGrpSpPr>
            <a:grpSpLocks/>
          </p:cNvGrpSpPr>
          <p:nvPr/>
        </p:nvGrpSpPr>
        <p:grpSpPr bwMode="auto">
          <a:xfrm>
            <a:off x="2494876" y="1431650"/>
            <a:ext cx="8243887" cy="1066800"/>
            <a:chOff x="826" y="1654"/>
            <a:chExt cx="5420" cy="672"/>
          </a:xfrm>
        </p:grpSpPr>
        <p:sp>
          <p:nvSpPr>
            <p:cNvPr id="13318" name="Text Box 6"/>
            <p:cNvSpPr txBox="1">
              <a:spLocks noChangeArrowheads="1"/>
            </p:cNvSpPr>
            <p:nvPr/>
          </p:nvSpPr>
          <p:spPr bwMode="auto">
            <a:xfrm>
              <a:off x="826" y="1654"/>
              <a:ext cx="5420" cy="6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人体内氧化反应－人体能量主要来源：</a:t>
              </a:r>
            </a:p>
            <a:p>
              <a:r>
                <a:rPr lang="zh-CN" altLang="en-US" sz="3200" b="1" dirty="0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 </a:t>
              </a:r>
              <a:r>
                <a:rPr lang="en-US" altLang="zh-CN" sz="3200" b="1" dirty="0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C</a:t>
              </a:r>
              <a:r>
                <a:rPr lang="en-US" altLang="zh-CN" sz="3200" b="1" baseline="-25000" dirty="0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6</a:t>
              </a:r>
              <a:r>
                <a:rPr lang="en-US" altLang="zh-CN" sz="3200" b="1" dirty="0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H</a:t>
              </a:r>
              <a:r>
                <a:rPr lang="en-US" altLang="zh-CN" sz="3200" b="1" baseline="-25000" dirty="0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12</a:t>
              </a:r>
              <a:r>
                <a:rPr lang="en-US" altLang="zh-CN" sz="3200" b="1" dirty="0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O</a:t>
              </a:r>
              <a:r>
                <a:rPr lang="en-US" altLang="zh-CN" sz="3200" b="1" baseline="-25000" dirty="0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6</a:t>
              </a:r>
              <a:r>
                <a:rPr lang="en-US" altLang="zh-CN" sz="3200" b="1" dirty="0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(s)+6O</a:t>
              </a:r>
              <a:r>
                <a:rPr lang="en-US" altLang="zh-CN" sz="3200" b="1" baseline="-25000" dirty="0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2</a:t>
              </a:r>
              <a:r>
                <a:rPr lang="en-US" altLang="zh-CN" sz="3200" b="1" dirty="0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(g)    6CO</a:t>
              </a:r>
              <a:r>
                <a:rPr lang="en-US" altLang="zh-CN" sz="3200" b="1" baseline="-25000" dirty="0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2</a:t>
              </a:r>
              <a:r>
                <a:rPr lang="en-US" altLang="zh-CN" sz="3200" b="1" dirty="0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(g)+6H</a:t>
              </a:r>
              <a:r>
                <a:rPr lang="en-US" altLang="zh-CN" sz="3200" b="1" baseline="-25000" dirty="0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2</a:t>
              </a:r>
              <a:r>
                <a:rPr lang="en-US" altLang="zh-CN" sz="3200" b="1" dirty="0">
                  <a:solidFill>
                    <a:srgbClr val="0000FF"/>
                  </a:solidFill>
                  <a:latin typeface="仿宋_GB2312" pitchFamily="49" charset="-122"/>
                  <a:ea typeface="仿宋_GB2312" pitchFamily="49" charset="-122"/>
                </a:rPr>
                <a:t>O(l)</a:t>
              </a:r>
            </a:p>
          </p:txBody>
        </p:sp>
        <p:sp>
          <p:nvSpPr>
            <p:cNvPr id="13319" name="Line 7"/>
            <p:cNvSpPr>
              <a:spLocks noChangeShapeType="1"/>
            </p:cNvSpPr>
            <p:nvPr/>
          </p:nvSpPr>
          <p:spPr bwMode="auto">
            <a:xfrm>
              <a:off x="3173" y="2202"/>
              <a:ext cx="363" cy="0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678764" y="2060702"/>
            <a:ext cx="1925178" cy="424732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氧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化反应</a:t>
            </a:r>
          </a:p>
        </p:txBody>
      </p:sp>
      <p:grpSp>
        <p:nvGrpSpPr>
          <p:cNvPr id="10" name="Group 13"/>
          <p:cNvGrpSpPr>
            <a:grpSpLocks/>
          </p:cNvGrpSpPr>
          <p:nvPr/>
        </p:nvGrpSpPr>
        <p:grpSpPr bwMode="auto">
          <a:xfrm>
            <a:off x="2603942" y="3645024"/>
            <a:ext cx="6921500" cy="1263650"/>
            <a:chOff x="652" y="2870"/>
            <a:chExt cx="4360" cy="796"/>
          </a:xfrm>
        </p:grpSpPr>
        <p:sp>
          <p:nvSpPr>
            <p:cNvPr id="11" name="Rectangle 14"/>
            <p:cNvSpPr>
              <a:spLocks noChangeArrowheads="1"/>
            </p:cNvSpPr>
            <p:nvPr/>
          </p:nvSpPr>
          <p:spPr bwMode="auto">
            <a:xfrm>
              <a:off x="652" y="2885"/>
              <a:ext cx="4360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altLang="zh-CN" sz="3600" b="1" baseline="-30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r>
                <a:rPr lang="en-US" altLang="zh-CN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altLang="zh-CN" sz="3600" b="1" baseline="-30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12</a:t>
              </a:r>
              <a:r>
                <a:rPr lang="en-US" altLang="zh-CN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r>
                <a:rPr lang="en-US" altLang="zh-CN" sz="3600" b="1" baseline="-30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r>
                <a:rPr lang="en-US" altLang="zh-CN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 2C</a:t>
              </a:r>
              <a:r>
                <a:rPr lang="en-US" altLang="zh-CN" sz="3600" b="1" baseline="-30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altLang="zh-CN" sz="3600" b="1" baseline="-30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5</a:t>
              </a:r>
              <a:r>
                <a:rPr lang="en-US" altLang="zh-CN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OH + 2CO</a:t>
              </a:r>
              <a:r>
                <a:rPr lang="en-US" altLang="zh-CN" sz="3600" b="1" baseline="-30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12" name="Rectangle 15"/>
            <p:cNvSpPr>
              <a:spLocks noChangeArrowheads="1"/>
            </p:cNvSpPr>
            <p:nvPr/>
          </p:nvSpPr>
          <p:spPr bwMode="auto">
            <a:xfrm>
              <a:off x="1867" y="2870"/>
              <a:ext cx="69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latin typeface="Times New Roman" panose="02020603050405020304" pitchFamily="18" charset="0"/>
                </a:rPr>
                <a:t>酒化酶</a:t>
              </a:r>
            </a:p>
          </p:txBody>
        </p:sp>
        <p:sp>
          <p:nvSpPr>
            <p:cNvPr id="13" name="Rectangle 16"/>
            <p:cNvSpPr>
              <a:spLocks noChangeArrowheads="1"/>
            </p:cNvSpPr>
            <p:nvPr/>
          </p:nvSpPr>
          <p:spPr bwMode="auto">
            <a:xfrm>
              <a:off x="714" y="3339"/>
              <a:ext cx="94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800" b="1">
                  <a:latin typeface="Times New Roman" panose="02020603050405020304" pitchFamily="18" charset="0"/>
                </a:rPr>
                <a:t>(</a:t>
              </a:r>
              <a:r>
                <a:rPr lang="zh-CN" altLang="en-US" sz="2800" b="1">
                  <a:latin typeface="Times New Roman" panose="02020603050405020304" pitchFamily="18" charset="0"/>
                </a:rPr>
                <a:t>葡萄糖</a:t>
              </a:r>
              <a:r>
                <a:rPr lang="en-US" altLang="zh-CN" sz="2800" b="1">
                  <a:latin typeface="Times New Roman" panose="02020603050405020304" pitchFamily="18" charset="0"/>
                </a:rPr>
                <a:t>)</a:t>
              </a:r>
            </a:p>
          </p:txBody>
        </p:sp>
        <p:sp>
          <p:nvSpPr>
            <p:cNvPr id="14" name="Line 17"/>
            <p:cNvSpPr>
              <a:spLocks noChangeShapeType="1"/>
            </p:cNvSpPr>
            <p:nvPr/>
          </p:nvSpPr>
          <p:spPr bwMode="auto">
            <a:xfrm>
              <a:off x="1838" y="3144"/>
              <a:ext cx="86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5" name="Rectangle 9"/>
          <p:cNvSpPr>
            <a:spLocks noChangeArrowheads="1"/>
          </p:cNvSpPr>
          <p:nvPr/>
        </p:nvSpPr>
        <p:spPr bwMode="auto">
          <a:xfrm>
            <a:off x="590690" y="3712777"/>
            <a:ext cx="2050130" cy="424732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分解反应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" name="Text Box 22"/>
          <p:cNvSpPr txBox="1">
            <a:spLocks noChangeArrowheads="1"/>
          </p:cNvSpPr>
          <p:nvPr/>
        </p:nvSpPr>
        <p:spPr bwMode="auto">
          <a:xfrm>
            <a:off x="0" y="428650"/>
            <a:ext cx="2351584" cy="461665"/>
          </a:xfrm>
          <a:prstGeom prst="rect">
            <a:avLst/>
          </a:prstGeom>
          <a:solidFill>
            <a:srgbClr val="FF99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b="1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3.1</a:t>
            </a: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单糖</a:t>
            </a:r>
            <a:r>
              <a:rPr lang="en-US" altLang="zh-CN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-</a:t>
            </a: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葡萄糖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1" y="-6273"/>
            <a:ext cx="235158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3</a:t>
            </a:r>
            <a:r>
              <a:rPr lang="zh-CN" altLang="en-US" sz="2400" dirty="0"/>
              <a:t>糖的性质</a:t>
            </a:r>
          </a:p>
        </p:txBody>
      </p:sp>
      <p:sp>
        <p:nvSpPr>
          <p:cNvPr id="21" name="Text Box 23"/>
          <p:cNvSpPr txBox="1">
            <a:spLocks noChangeArrowheads="1"/>
          </p:cNvSpPr>
          <p:nvPr/>
        </p:nvSpPr>
        <p:spPr bwMode="auto">
          <a:xfrm>
            <a:off x="0" y="879109"/>
            <a:ext cx="2351584" cy="461665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3.1.2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化学性质</a:t>
            </a:r>
          </a:p>
        </p:txBody>
      </p:sp>
    </p:spTree>
    <p:extLst>
      <p:ext uri="{BB962C8B-B14F-4D97-AF65-F5344CB8AC3E}">
        <p14:creationId xmlns:p14="http://schemas.microsoft.com/office/powerpoint/2010/main" val="186004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1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22"/>
          <p:cNvSpPr txBox="1">
            <a:spLocks noChangeArrowheads="1"/>
          </p:cNvSpPr>
          <p:nvPr/>
        </p:nvSpPr>
        <p:spPr bwMode="auto">
          <a:xfrm>
            <a:off x="13463" y="461739"/>
            <a:ext cx="3274225" cy="461665"/>
          </a:xfrm>
          <a:prstGeom prst="rect">
            <a:avLst/>
          </a:prstGeom>
          <a:solidFill>
            <a:srgbClr val="FF99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3.2</a:t>
            </a: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二糖</a:t>
            </a:r>
            <a:r>
              <a:rPr lang="en-US" altLang="zh-CN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-</a:t>
            </a: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蔗糖与麦芽糖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0" y="0"/>
            <a:ext cx="328768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3</a:t>
            </a:r>
            <a:r>
              <a:rPr lang="zh-CN" altLang="en-US" sz="2400" dirty="0"/>
              <a:t>糖的性质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604" y="1171209"/>
            <a:ext cx="4355976" cy="3541309"/>
          </a:xfrm>
          <a:prstGeom prst="rect">
            <a:avLst/>
          </a:prstGeom>
        </p:spPr>
      </p:pic>
      <p:sp>
        <p:nvSpPr>
          <p:cNvPr id="2" name="圆角矩形 1"/>
          <p:cNvSpPr/>
          <p:nvPr/>
        </p:nvSpPr>
        <p:spPr>
          <a:xfrm>
            <a:off x="1524000" y="2680254"/>
            <a:ext cx="4361415" cy="1108786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Picture 6" descr="]VS]G)D65Y9F}O@8AX{OK{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040" y="305876"/>
            <a:ext cx="3960440" cy="1946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7824192" y="2418644"/>
            <a:ext cx="15481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蔗糖</a:t>
            </a:r>
          </a:p>
        </p:txBody>
      </p:sp>
      <p:pic>
        <p:nvPicPr>
          <p:cNvPr id="67586" name="Picture 2" descr="https://timgsa.baidu.com/timg?image&amp;quality=80&amp;size=b9999_10000&amp;sec=1558948399950&amp;di=79e776237af59998f02aea81a5ed5ad8&amp;imgtype=0&amp;src=http%3A%2F%2Fwww.med126.com%2Fedu%2FUploadFiles_9467%2F200708%2F2007083109532035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94" r="1004" b="24905"/>
          <a:stretch/>
        </p:blipFill>
        <p:spPr bwMode="auto">
          <a:xfrm>
            <a:off x="6168008" y="2996629"/>
            <a:ext cx="4361151" cy="2647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文本框 11"/>
          <p:cNvSpPr txBox="1"/>
          <p:nvPr/>
        </p:nvSpPr>
        <p:spPr>
          <a:xfrm>
            <a:off x="7824192" y="6021288"/>
            <a:ext cx="36904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麦芽糖（也是还原糖）</a:t>
            </a:r>
            <a:endParaRPr lang="zh-CN" altLang="en-US" sz="2800" dirty="0"/>
          </a:p>
        </p:txBody>
      </p:sp>
      <p:sp>
        <p:nvSpPr>
          <p:cNvPr id="13" name="圆角矩形 12"/>
          <p:cNvSpPr/>
          <p:nvPr/>
        </p:nvSpPr>
        <p:spPr>
          <a:xfrm>
            <a:off x="9984432" y="4658287"/>
            <a:ext cx="683568" cy="985695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-14914" y="977881"/>
            <a:ext cx="323059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 smtClean="0">
                <a:latin typeface="+mn-ea"/>
                <a:ea typeface="+mn-ea"/>
              </a:rPr>
              <a:t>化学性质</a:t>
            </a:r>
            <a:r>
              <a:rPr lang="en-US" altLang="zh-CN" sz="2400" b="1" dirty="0">
                <a:latin typeface="+mn-ea"/>
                <a:ea typeface="+mn-ea"/>
              </a:rPr>
              <a:t>-</a:t>
            </a:r>
            <a:r>
              <a:rPr lang="zh-CN" altLang="en-US" sz="2400" b="1" dirty="0">
                <a:latin typeface="+mn-ea"/>
                <a:ea typeface="+mn-ea"/>
              </a:rPr>
              <a:t>水解反应</a:t>
            </a:r>
          </a:p>
        </p:txBody>
      </p:sp>
      <p:grpSp>
        <p:nvGrpSpPr>
          <p:cNvPr id="16394" name="Group 10"/>
          <p:cNvGrpSpPr>
            <a:grpSpLocks/>
          </p:cNvGrpSpPr>
          <p:nvPr/>
        </p:nvGrpSpPr>
        <p:grpSpPr bwMode="auto">
          <a:xfrm>
            <a:off x="1530551" y="2060849"/>
            <a:ext cx="8667750" cy="1685925"/>
            <a:chOff x="68" y="3185"/>
            <a:chExt cx="5460" cy="1062"/>
          </a:xfrm>
        </p:grpSpPr>
        <p:grpSp>
          <p:nvGrpSpPr>
            <p:cNvPr id="16395" name="Group 11"/>
            <p:cNvGrpSpPr>
              <a:grpSpLocks/>
            </p:cNvGrpSpPr>
            <p:nvPr/>
          </p:nvGrpSpPr>
          <p:grpSpPr bwMode="auto">
            <a:xfrm>
              <a:off x="68" y="3185"/>
              <a:ext cx="5460" cy="1062"/>
              <a:chOff x="68" y="3230"/>
              <a:chExt cx="5460" cy="1062"/>
            </a:xfrm>
          </p:grpSpPr>
          <p:sp>
            <p:nvSpPr>
              <p:cNvPr id="16396" name="AutoShape 12"/>
              <p:cNvSpPr>
                <a:spLocks noChangeAspect="1" noChangeArrowheads="1"/>
              </p:cNvSpPr>
              <p:nvPr/>
            </p:nvSpPr>
            <p:spPr bwMode="auto">
              <a:xfrm>
                <a:off x="895" y="4232"/>
                <a:ext cx="480" cy="6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97" name="Rectangle 13"/>
              <p:cNvSpPr>
                <a:spLocks noChangeArrowheads="1"/>
              </p:cNvSpPr>
              <p:nvPr/>
            </p:nvSpPr>
            <p:spPr bwMode="auto">
              <a:xfrm>
                <a:off x="2960" y="3271"/>
                <a:ext cx="2568" cy="71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r>
                  <a:rPr lang="en-US" altLang="zh-CN" sz="3200" b="1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3600" b="1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en-US" altLang="zh-CN" sz="3600" b="1" baseline="-30000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6</a:t>
                </a:r>
                <a:r>
                  <a:rPr lang="en-US" altLang="zh-CN" sz="3600" b="1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H</a:t>
                </a:r>
                <a:r>
                  <a:rPr lang="en-US" altLang="zh-CN" sz="3600" b="1" baseline="-30000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12</a:t>
                </a:r>
                <a:r>
                  <a:rPr lang="en-US" altLang="zh-CN" sz="3600" b="1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O</a:t>
                </a:r>
                <a:r>
                  <a:rPr lang="en-US" altLang="zh-CN" sz="3600" b="1" baseline="-30000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6</a:t>
                </a:r>
                <a:r>
                  <a:rPr lang="en-US" altLang="zh-CN" sz="3600" b="1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 + C</a:t>
                </a:r>
                <a:r>
                  <a:rPr lang="en-US" altLang="zh-CN" sz="3600" b="1" baseline="-30000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6</a:t>
                </a:r>
                <a:r>
                  <a:rPr lang="en-US" altLang="zh-CN" sz="3600" b="1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H</a:t>
                </a:r>
                <a:r>
                  <a:rPr lang="en-US" altLang="zh-CN" sz="3600" b="1" baseline="-30000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12</a:t>
                </a:r>
                <a:r>
                  <a:rPr lang="en-US" altLang="zh-CN" sz="3600" b="1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O</a:t>
                </a:r>
                <a:r>
                  <a:rPr lang="en-US" altLang="zh-CN" sz="3600" b="1" baseline="-30000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6</a:t>
                </a:r>
                <a:endParaRPr lang="en-US" altLang="zh-CN" sz="3600" b="1" dirty="0">
                  <a:latin typeface="Times New Roman" panose="02020603050405020304" pitchFamily="18" charset="0"/>
                  <a:ea typeface="隶书" panose="02010509060101010101" pitchFamily="49" charset="-122"/>
                  <a:cs typeface="Times New Roman" panose="02020603050405020304" pitchFamily="18" charset="0"/>
                </a:endParaRPr>
              </a:p>
              <a:p>
                <a:pPr eaLnBrk="0" hangingPunct="0"/>
                <a:r>
                  <a:rPr lang="en-US" altLang="zh-CN" sz="3200" b="1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  </a:t>
                </a:r>
                <a:r>
                  <a:rPr lang="zh-CN" altLang="en-US" sz="3200" b="1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葡萄糖</a:t>
                </a:r>
                <a:r>
                  <a:rPr lang="en-US" altLang="zh-CN" sz="2800" b="1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           </a:t>
                </a:r>
                <a:r>
                  <a:rPr lang="zh-CN" altLang="en-US" sz="3200" b="1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果糖</a:t>
                </a:r>
                <a:endParaRPr lang="en-US" altLang="zh-CN" sz="3200" b="1" dirty="0">
                  <a:solidFill>
                    <a:srgbClr val="0000CC"/>
                  </a:solidFill>
                  <a:latin typeface="Times New Roman" panose="02020603050405020304" pitchFamily="18" charset="0"/>
                  <a:ea typeface="隶书" panose="02010509060101010101" pitchFamily="49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16398" name="Rectangle 14"/>
              <p:cNvSpPr>
                <a:spLocks noChangeArrowheads="1"/>
              </p:cNvSpPr>
              <p:nvPr/>
            </p:nvSpPr>
            <p:spPr bwMode="auto">
              <a:xfrm>
                <a:off x="2248" y="3230"/>
                <a:ext cx="798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zh-CN" altLang="en-US" sz="2800" b="1" dirty="0">
                    <a:latin typeface="Times New Roman" panose="02020603050405020304" pitchFamily="18" charset="0"/>
                    <a:ea typeface="隶书" panose="02010509060101010101" pitchFamily="49" charset="-122"/>
                    <a:cs typeface="Times New Roman" panose="02020603050405020304" pitchFamily="18" charset="0"/>
                  </a:rPr>
                  <a:t>催化剂</a:t>
                </a:r>
              </a:p>
            </p:txBody>
          </p:sp>
          <p:sp>
            <p:nvSpPr>
              <p:cNvPr id="16399" name="Rectangle 15"/>
              <p:cNvSpPr>
                <a:spLocks noChangeArrowheads="1"/>
              </p:cNvSpPr>
              <p:nvPr/>
            </p:nvSpPr>
            <p:spPr bwMode="auto">
              <a:xfrm>
                <a:off x="68" y="3283"/>
                <a:ext cx="2200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36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C</a:t>
                </a:r>
                <a:r>
                  <a:rPr lang="en-US" altLang="zh-CN" sz="3600" b="1" baseline="-25000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12</a:t>
                </a:r>
                <a:r>
                  <a:rPr lang="en-US" altLang="zh-CN" sz="36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H</a:t>
                </a:r>
                <a:r>
                  <a:rPr lang="en-US" altLang="zh-CN" sz="3600" b="1" baseline="-25000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22</a:t>
                </a:r>
                <a:r>
                  <a:rPr lang="en-US" altLang="zh-CN" sz="36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O</a:t>
                </a:r>
                <a:r>
                  <a:rPr lang="en-US" altLang="zh-CN" sz="3600" b="1" baseline="-25000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11</a:t>
                </a:r>
                <a:r>
                  <a:rPr lang="en-US" altLang="zh-CN" sz="36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 + H</a:t>
                </a:r>
                <a:r>
                  <a:rPr lang="en-US" altLang="zh-CN" sz="3600" b="1" baseline="-25000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2</a:t>
                </a:r>
                <a:r>
                  <a:rPr lang="en-US" altLang="zh-CN" sz="36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O</a:t>
                </a:r>
              </a:p>
            </p:txBody>
          </p:sp>
          <p:sp>
            <p:nvSpPr>
              <p:cNvPr id="16400" name="Rectangle 16"/>
              <p:cNvSpPr>
                <a:spLocks noChangeArrowheads="1"/>
              </p:cNvSpPr>
              <p:nvPr/>
            </p:nvSpPr>
            <p:spPr bwMode="auto">
              <a:xfrm>
                <a:off x="298" y="3681"/>
                <a:ext cx="635" cy="3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zh-CN" altLang="en-US" sz="32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蔗糖</a:t>
                </a:r>
                <a:endParaRPr lang="en-US" altLang="zh-CN" sz="3200" b="1" dirty="0">
                  <a:latin typeface="Times New Roman" panose="02020603050405020304" pitchFamily="18" charset="0"/>
                  <a:ea typeface="隶书" panose="02010509060101010101" pitchFamily="49" charset="-122"/>
                </a:endParaRPr>
              </a:p>
            </p:txBody>
          </p:sp>
          <p:sp>
            <p:nvSpPr>
              <p:cNvPr id="16401" name="Line 17"/>
              <p:cNvSpPr>
                <a:spLocks noChangeShapeType="1"/>
              </p:cNvSpPr>
              <p:nvPr/>
            </p:nvSpPr>
            <p:spPr bwMode="auto">
              <a:xfrm flipV="1">
                <a:off x="2269" y="3524"/>
                <a:ext cx="771" cy="0"/>
              </a:xfrm>
              <a:prstGeom prst="line">
                <a:avLst/>
              </a:prstGeom>
              <a:noFill/>
              <a:ln w="38100">
                <a:solidFill>
                  <a:srgbClr val="0000CC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6402" name="Rectangle 18"/>
            <p:cNvSpPr>
              <a:spLocks noChangeArrowheads="1"/>
            </p:cNvSpPr>
            <p:nvPr/>
          </p:nvSpPr>
          <p:spPr bwMode="auto">
            <a:xfrm>
              <a:off x="2426" y="3430"/>
              <a:ext cx="30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b="1">
                  <a:latin typeface="Times New Roman" panose="02020603050405020304" pitchFamily="18" charset="0"/>
                </a:rPr>
                <a:t>△</a:t>
              </a:r>
            </a:p>
          </p:txBody>
        </p:sp>
      </p:grpSp>
      <p:sp>
        <p:nvSpPr>
          <p:cNvPr id="16" name="Text Box 22"/>
          <p:cNvSpPr txBox="1">
            <a:spLocks noChangeArrowheads="1"/>
          </p:cNvSpPr>
          <p:nvPr/>
        </p:nvSpPr>
        <p:spPr bwMode="auto">
          <a:xfrm>
            <a:off x="0" y="492177"/>
            <a:ext cx="3215680" cy="461665"/>
          </a:xfrm>
          <a:prstGeom prst="rect">
            <a:avLst/>
          </a:prstGeom>
          <a:solidFill>
            <a:srgbClr val="FF99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3.2</a:t>
            </a: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二糖</a:t>
            </a:r>
            <a:r>
              <a:rPr lang="en-US" altLang="zh-CN" sz="2400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-</a:t>
            </a: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蔗糖与麦芽糖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0" y="0"/>
            <a:ext cx="321568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3</a:t>
            </a:r>
            <a:r>
              <a:rPr lang="zh-CN" altLang="en-US" sz="2400" dirty="0"/>
              <a:t>糖的性质</a:t>
            </a:r>
          </a:p>
        </p:txBody>
      </p:sp>
      <p:grpSp>
        <p:nvGrpSpPr>
          <p:cNvPr id="18" name="Group 7"/>
          <p:cNvGrpSpPr>
            <a:grpSpLocks/>
          </p:cNvGrpSpPr>
          <p:nvPr/>
        </p:nvGrpSpPr>
        <p:grpSpPr bwMode="auto">
          <a:xfrm>
            <a:off x="1565476" y="4584866"/>
            <a:ext cx="7416800" cy="1068387"/>
            <a:chOff x="249" y="2840"/>
            <a:chExt cx="4672" cy="673"/>
          </a:xfrm>
        </p:grpSpPr>
        <p:grpSp>
          <p:nvGrpSpPr>
            <p:cNvPr id="19" name="Group 8"/>
            <p:cNvGrpSpPr>
              <a:grpSpLocks/>
            </p:cNvGrpSpPr>
            <p:nvPr/>
          </p:nvGrpSpPr>
          <p:grpSpPr bwMode="auto">
            <a:xfrm>
              <a:off x="249" y="2840"/>
              <a:ext cx="4672" cy="673"/>
              <a:chOff x="385" y="3358"/>
              <a:chExt cx="4672" cy="673"/>
            </a:xfrm>
          </p:grpSpPr>
          <p:sp>
            <p:nvSpPr>
              <p:cNvPr id="21" name="Rectangle 9"/>
              <p:cNvSpPr>
                <a:spLocks noChangeArrowheads="1"/>
              </p:cNvSpPr>
              <p:nvPr/>
            </p:nvSpPr>
            <p:spPr bwMode="auto">
              <a:xfrm>
                <a:off x="385" y="3428"/>
                <a:ext cx="4672" cy="60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lnSpc>
                    <a:spcPct val="60000"/>
                  </a:lnSpc>
                </a:pPr>
                <a:r>
                  <a:rPr lang="en-US" altLang="zh-CN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altLang="zh-CN" sz="3600" b="1" baseline="-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en-US" altLang="zh-CN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3600" b="1" baseline="-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22</a:t>
                </a:r>
                <a:r>
                  <a:rPr lang="en-US" altLang="zh-CN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altLang="zh-CN" sz="3600" b="1" baseline="-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11</a:t>
                </a:r>
                <a:r>
                  <a:rPr lang="en-US" altLang="zh-CN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H</a:t>
                </a:r>
                <a:r>
                  <a:rPr lang="en-US" altLang="zh-CN" sz="3600" b="1" baseline="-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             2 C</a:t>
                </a:r>
                <a:r>
                  <a:rPr lang="en-US" altLang="zh-CN" sz="3600" b="1" baseline="-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r>
                  <a:rPr lang="en-US" altLang="zh-CN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3600" b="1" baseline="-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</a:t>
                </a:r>
                <a:r>
                  <a:rPr lang="en-US" altLang="zh-CN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altLang="zh-CN" sz="3600" b="1" baseline="-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</a:t>
                </a:r>
                <a:endParaRPr lang="en-US" altLang="zh-CN" sz="36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eaLnBrk="0" hangingPunct="0">
                  <a:lnSpc>
                    <a:spcPct val="60000"/>
                  </a:lnSpc>
                </a:pPr>
                <a:r>
                  <a:rPr lang="en-US" altLang="zh-CN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  <a:p>
                <a:pPr eaLnBrk="0" hangingPunct="0">
                  <a:lnSpc>
                    <a:spcPct val="60000"/>
                  </a:lnSpc>
                </a:pPr>
                <a:r>
                  <a:rPr lang="en-US" altLang="zh-CN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zh-CN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麦芽糖</a:t>
                </a:r>
                <a:r>
                  <a:rPr lang="en-US" altLang="zh-CN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         </a:t>
                </a:r>
                <a:r>
                  <a:rPr lang="zh-CN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葡萄糖</a:t>
                </a:r>
                <a:endParaRPr lang="en-US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2" name="Line 10"/>
              <p:cNvSpPr>
                <a:spLocks noChangeShapeType="1"/>
              </p:cNvSpPr>
              <p:nvPr/>
            </p:nvSpPr>
            <p:spPr bwMode="auto">
              <a:xfrm>
                <a:off x="2699" y="3622"/>
                <a:ext cx="726" cy="0"/>
              </a:xfrm>
              <a:prstGeom prst="line">
                <a:avLst/>
              </a:prstGeom>
              <a:noFill/>
              <a:ln w="38100">
                <a:solidFill>
                  <a:srgbClr val="0000CC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" name="Rectangle 11"/>
              <p:cNvSpPr>
                <a:spLocks noChangeArrowheads="1"/>
              </p:cNvSpPr>
              <p:nvPr/>
            </p:nvSpPr>
            <p:spPr bwMode="auto">
              <a:xfrm>
                <a:off x="2707" y="3358"/>
                <a:ext cx="1001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lang="zh-CN" altLang="en-US" sz="24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催化剂</a:t>
                </a:r>
              </a:p>
            </p:txBody>
          </p:sp>
        </p:grpSp>
        <p:sp>
          <p:nvSpPr>
            <p:cNvPr id="20" name="Rectangle 12"/>
            <p:cNvSpPr>
              <a:spLocks noChangeArrowheads="1"/>
            </p:cNvSpPr>
            <p:nvPr/>
          </p:nvSpPr>
          <p:spPr bwMode="auto">
            <a:xfrm>
              <a:off x="2744" y="3113"/>
              <a:ext cx="3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dirty="0">
                  <a:latin typeface="Times New Roman" panose="02020603050405020304" pitchFamily="18" charset="0"/>
                </a:rPr>
                <a:t>△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22"/>
          <p:cNvSpPr txBox="1">
            <a:spLocks noChangeArrowheads="1"/>
          </p:cNvSpPr>
          <p:nvPr/>
        </p:nvSpPr>
        <p:spPr bwMode="auto">
          <a:xfrm>
            <a:off x="0" y="478712"/>
            <a:ext cx="3215680" cy="461665"/>
          </a:xfrm>
          <a:prstGeom prst="rect">
            <a:avLst/>
          </a:prstGeom>
          <a:solidFill>
            <a:srgbClr val="FF99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3.3</a:t>
            </a: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多糖</a:t>
            </a:r>
            <a:r>
              <a:rPr lang="en-US" altLang="zh-CN" sz="2400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-</a:t>
            </a: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淀粉与纤维素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-7598" y="0"/>
            <a:ext cx="3223277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3</a:t>
            </a:r>
            <a:r>
              <a:rPr lang="zh-CN" altLang="en-US" sz="2400" dirty="0"/>
              <a:t>糖的性质</a:t>
            </a: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021" y="1171210"/>
            <a:ext cx="4355976" cy="3541309"/>
          </a:xfrm>
          <a:prstGeom prst="rect">
            <a:avLst/>
          </a:prstGeom>
        </p:spPr>
      </p:pic>
      <p:sp>
        <p:nvSpPr>
          <p:cNvPr id="15" name="圆角矩形 14"/>
          <p:cNvSpPr/>
          <p:nvPr/>
        </p:nvSpPr>
        <p:spPr>
          <a:xfrm>
            <a:off x="1524000" y="3702488"/>
            <a:ext cx="4361415" cy="1108786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9634" name="Picture 2" descr="https://timgsa.baidu.com/timg?image&amp;quality=80&amp;size=b9999_10000&amp;sec=1558949435741&amp;di=efcad00ecdeda5fa21bcd3c85f2c2b15&amp;imgtype=0&amp;src=http%3A%2F%2Fwww.gbw114.com%2FUploadFile%2F20171321273731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936" y="1128031"/>
            <a:ext cx="5403774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033" y="3702488"/>
            <a:ext cx="3921313" cy="1125562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888695" y="5156831"/>
            <a:ext cx="4515980" cy="535531"/>
          </a:xfrm>
          <a:prstGeom prst="rect">
            <a:avLst/>
          </a:prstGeom>
          <a:solidFill>
            <a:srgbClr val="99FFCC"/>
          </a:solidFill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>
                <a:latin typeface="宋体" panose="02010600030101010101" pitchFamily="2" charset="-122"/>
              </a:rPr>
              <a:t>二者属于天然有机高分子化合物</a:t>
            </a:r>
          </a:p>
        </p:txBody>
      </p:sp>
      <p:sp>
        <p:nvSpPr>
          <p:cNvPr id="21" name="矩形 20"/>
          <p:cNvSpPr/>
          <p:nvPr/>
        </p:nvSpPr>
        <p:spPr>
          <a:xfrm>
            <a:off x="1872063" y="5868908"/>
            <a:ext cx="3587842" cy="535531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>
                <a:latin typeface="宋体" panose="02010600030101010101" pitchFamily="2" charset="-122"/>
              </a:rPr>
              <a:t>二者互为同分异构体吗？</a:t>
            </a:r>
          </a:p>
        </p:txBody>
      </p:sp>
      <p:sp>
        <p:nvSpPr>
          <p:cNvPr id="22" name="矩形 21"/>
          <p:cNvSpPr/>
          <p:nvPr/>
        </p:nvSpPr>
        <p:spPr>
          <a:xfrm>
            <a:off x="5459906" y="5868907"/>
            <a:ext cx="2196435" cy="535531"/>
          </a:xfrm>
          <a:prstGeom prst="rect">
            <a:avLst/>
          </a:prstGeom>
          <a:solidFill>
            <a:srgbClr val="00B0F0"/>
          </a:solidFill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>
                <a:latin typeface="宋体" panose="02010600030101010101" pitchFamily="2" charset="-122"/>
              </a:rPr>
              <a:t>不是，</a:t>
            </a:r>
            <a:r>
              <a:rPr lang="en-US" altLang="zh-CN" sz="2400" b="1" dirty="0">
                <a:latin typeface="宋体" panose="02010600030101010101" pitchFamily="2" charset="-122"/>
              </a:rPr>
              <a:t>n</a:t>
            </a:r>
            <a:r>
              <a:rPr lang="zh-CN" altLang="en-US" sz="2400" b="1" dirty="0">
                <a:latin typeface="宋体" panose="02010600030101010101" pitchFamily="2" charset="-122"/>
              </a:rPr>
              <a:t>值不同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 animBg="1"/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1389988" y="4312939"/>
            <a:ext cx="4038600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0070C0"/>
                </a:solidFill>
                <a:latin typeface="+mn-ea"/>
                <a:ea typeface="+mn-ea"/>
              </a:rPr>
              <a:t>淀粉</a:t>
            </a:r>
            <a:endParaRPr lang="en-US" altLang="zh-CN" sz="2800" b="1" dirty="0">
              <a:solidFill>
                <a:srgbClr val="0070C0"/>
              </a:solidFill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+mn-ea"/>
                <a:ea typeface="+mn-ea"/>
              </a:rPr>
              <a:t>白色、无气味、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+mn-ea"/>
                <a:ea typeface="+mn-ea"/>
              </a:rPr>
              <a:t>无味道，不溶于冷水，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+mn-ea"/>
                <a:ea typeface="+mn-ea"/>
              </a:rPr>
              <a:t>能部分溶于热水。</a:t>
            </a:r>
          </a:p>
        </p:txBody>
      </p:sp>
      <p:pic>
        <p:nvPicPr>
          <p:cNvPr id="20486" name="Picture 6" descr="NUEZI3B)8XO)AB[N`FATRA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857557"/>
            <a:ext cx="4536504" cy="336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本框 6"/>
          <p:cNvSpPr txBox="1"/>
          <p:nvPr/>
        </p:nvSpPr>
        <p:spPr>
          <a:xfrm>
            <a:off x="0" y="-38637"/>
            <a:ext cx="328768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3</a:t>
            </a:r>
            <a:r>
              <a:rPr lang="zh-CN" altLang="en-US" sz="2400" dirty="0"/>
              <a:t>糖的性质</a:t>
            </a:r>
          </a:p>
        </p:txBody>
      </p:sp>
      <p:sp>
        <p:nvSpPr>
          <p:cNvPr id="8" name="Text Box 22"/>
          <p:cNvSpPr txBox="1">
            <a:spLocks noChangeArrowheads="1"/>
          </p:cNvSpPr>
          <p:nvPr/>
        </p:nvSpPr>
        <p:spPr bwMode="auto">
          <a:xfrm>
            <a:off x="0" y="418998"/>
            <a:ext cx="3287688" cy="461665"/>
          </a:xfrm>
          <a:prstGeom prst="rect">
            <a:avLst/>
          </a:prstGeom>
          <a:solidFill>
            <a:srgbClr val="FF99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3.3</a:t>
            </a: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多糖</a:t>
            </a:r>
            <a:r>
              <a:rPr lang="en-US" altLang="zh-CN" sz="2400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-</a:t>
            </a: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淀粉与纤维素</a:t>
            </a:r>
          </a:p>
        </p:txBody>
      </p:sp>
      <p:pic>
        <p:nvPicPr>
          <p:cNvPr id="9" name="Picture 7" descr="G20~)~~K1KO4%92JM4}4ZC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63" t="15466" r="29525" b="14969"/>
          <a:stretch/>
        </p:blipFill>
        <p:spPr bwMode="auto">
          <a:xfrm>
            <a:off x="5591944" y="853657"/>
            <a:ext cx="3888432" cy="3332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5735960" y="4222048"/>
            <a:ext cx="4464744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bg1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b="1" dirty="0">
                <a:solidFill>
                  <a:srgbClr val="0070C0"/>
                </a:solidFill>
                <a:latin typeface="+mn-ea"/>
                <a:ea typeface="+mn-ea"/>
              </a:rPr>
              <a:t>纤维素</a:t>
            </a:r>
            <a:endParaRPr lang="en-US" altLang="zh-CN" sz="2800" b="1" dirty="0">
              <a:solidFill>
                <a:srgbClr val="0070C0"/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+mn-ea"/>
                <a:ea typeface="+mn-ea"/>
              </a:rPr>
              <a:t>白色、无气味、无味道；不溶于水</a:t>
            </a:r>
            <a:r>
              <a:rPr lang="en-US" altLang="zh-CN" sz="2800" b="1" dirty="0">
                <a:latin typeface="+mn-ea"/>
                <a:ea typeface="+mn-ea"/>
              </a:rPr>
              <a:t>, </a:t>
            </a:r>
            <a:r>
              <a:rPr lang="zh-CN" altLang="en-US" sz="2800" b="1" dirty="0">
                <a:latin typeface="+mn-ea"/>
                <a:ea typeface="+mn-ea"/>
              </a:rPr>
              <a:t>也不溶于一般有机溶剂。</a:t>
            </a:r>
          </a:p>
        </p:txBody>
      </p:sp>
      <p:sp>
        <p:nvSpPr>
          <p:cNvPr id="2" name="矩形 1"/>
          <p:cNvSpPr/>
          <p:nvPr/>
        </p:nvSpPr>
        <p:spPr>
          <a:xfrm>
            <a:off x="5021391" y="192195"/>
            <a:ext cx="1627369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+mn-ea"/>
                <a:ea typeface="+mn-ea"/>
              </a:rPr>
              <a:t>物理性质</a:t>
            </a:r>
            <a:endParaRPr lang="zh-CN" altLang="en-US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utoUpdateAnimBg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295800" y="2276872"/>
            <a:ext cx="348044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</a:rPr>
              <a:t>淀粉遇碘单质</a:t>
            </a:r>
            <a:r>
              <a:rPr lang="zh-CN" altLang="en-US" sz="3200" b="1" dirty="0" smtClean="0">
                <a:latin typeface="宋体" panose="02010600030101010101" pitchFamily="2" charset="-122"/>
              </a:rPr>
              <a:t>变色</a:t>
            </a:r>
            <a:endParaRPr lang="en-US" altLang="zh-CN" sz="3200" b="1" dirty="0" smtClean="0">
              <a:latin typeface="宋体" panose="02010600030101010101" pitchFamily="2" charset="-122"/>
            </a:endParaRPr>
          </a:p>
          <a:p>
            <a:endParaRPr lang="en-US" altLang="zh-CN" sz="3200" b="1" dirty="0">
              <a:latin typeface="宋体" panose="02010600030101010101" pitchFamily="2" charset="-122"/>
            </a:endParaRPr>
          </a:p>
          <a:p>
            <a:r>
              <a:rPr lang="zh-CN" altLang="en-US" sz="3200" b="1" dirty="0" smtClean="0">
                <a:latin typeface="宋体" panose="02010600030101010101" pitchFamily="2" charset="-122"/>
              </a:rPr>
              <a:t>学生分组实验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09024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12326" y="14051"/>
            <a:ext cx="314649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3</a:t>
            </a:r>
            <a:r>
              <a:rPr lang="zh-CN" altLang="en-US" sz="2400" dirty="0"/>
              <a:t>糖的性质</a:t>
            </a:r>
          </a:p>
        </p:txBody>
      </p:sp>
      <p:sp>
        <p:nvSpPr>
          <p:cNvPr id="9" name="Text Box 22"/>
          <p:cNvSpPr txBox="1">
            <a:spLocks noChangeArrowheads="1"/>
          </p:cNvSpPr>
          <p:nvPr/>
        </p:nvSpPr>
        <p:spPr bwMode="auto">
          <a:xfrm>
            <a:off x="-15063" y="519961"/>
            <a:ext cx="3173887" cy="461665"/>
          </a:xfrm>
          <a:prstGeom prst="rect">
            <a:avLst/>
          </a:prstGeom>
          <a:solidFill>
            <a:srgbClr val="FF99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3.3</a:t>
            </a: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多糖</a:t>
            </a:r>
            <a:r>
              <a:rPr lang="en-US" altLang="zh-CN" sz="2400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-</a:t>
            </a: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淀粉与纤维素</a:t>
            </a:r>
          </a:p>
        </p:txBody>
      </p:sp>
      <p:sp>
        <p:nvSpPr>
          <p:cNvPr id="10" name="矩形 9"/>
          <p:cNvSpPr/>
          <p:nvPr/>
        </p:nvSpPr>
        <p:spPr>
          <a:xfrm>
            <a:off x="6037512" y="468846"/>
            <a:ext cx="1422184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+mn-ea"/>
                <a:ea typeface="+mn-ea"/>
              </a:rPr>
              <a:t>化学性质</a:t>
            </a:r>
            <a:endParaRPr lang="zh-CN" altLang="en-US" sz="2400" dirty="0"/>
          </a:p>
        </p:txBody>
      </p:sp>
      <p:sp>
        <p:nvSpPr>
          <p:cNvPr id="3" name="矩形 2"/>
          <p:cNvSpPr/>
          <p:nvPr/>
        </p:nvSpPr>
        <p:spPr>
          <a:xfrm>
            <a:off x="-15063" y="1532522"/>
            <a:ext cx="2348720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buFontTx/>
              <a:buNone/>
            </a:pPr>
            <a:r>
              <a:rPr lang="en-US" altLang="zh-CN" sz="2800" b="1" dirty="0"/>
              <a:t>①</a:t>
            </a:r>
            <a:r>
              <a:rPr lang="zh-CN" altLang="en-US" sz="2800" b="1" dirty="0"/>
              <a:t>遇</a:t>
            </a:r>
            <a:r>
              <a:rPr lang="zh-CN" altLang="en-US" sz="2800" b="1" dirty="0">
                <a:solidFill>
                  <a:srgbClr val="FF3300"/>
                </a:solidFill>
              </a:rPr>
              <a:t>碘</a:t>
            </a:r>
            <a:r>
              <a:rPr lang="zh-CN" altLang="en-US" sz="2800" b="1" dirty="0"/>
              <a:t>变蓝色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326" y="1069865"/>
            <a:ext cx="18117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latin typeface="宋体" panose="02010600030101010101" pitchFamily="2" charset="-122"/>
              </a:rPr>
              <a:t>3.3.1</a:t>
            </a:r>
            <a:r>
              <a:rPr lang="zh-CN" altLang="en-US" sz="2800" b="1" dirty="0">
                <a:latin typeface="宋体" panose="02010600030101010101" pitchFamily="2" charset="-122"/>
              </a:rPr>
              <a:t>淀粉</a:t>
            </a:r>
            <a:endParaRPr lang="zh-CN" altLang="en-US" sz="2800" dirty="0"/>
          </a:p>
        </p:txBody>
      </p:sp>
      <p:sp>
        <p:nvSpPr>
          <p:cNvPr id="5" name="矩形 4"/>
          <p:cNvSpPr/>
          <p:nvPr/>
        </p:nvSpPr>
        <p:spPr>
          <a:xfrm>
            <a:off x="12326" y="2107598"/>
            <a:ext cx="19880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</a:rPr>
              <a:t>②</a:t>
            </a:r>
            <a:r>
              <a:rPr lang="zh-CN" altLang="en-US" sz="2800" b="1" dirty="0" smtClean="0">
                <a:latin typeface="宋体" panose="02010600030101010101" pitchFamily="2" charset="-122"/>
              </a:rPr>
              <a:t>水解反应</a:t>
            </a:r>
            <a:endParaRPr lang="zh-CN" altLang="en-US" sz="2800" dirty="0"/>
          </a:p>
        </p:txBody>
      </p:sp>
      <p:sp>
        <p:nvSpPr>
          <p:cNvPr id="12" name="矩形 11"/>
          <p:cNvSpPr/>
          <p:nvPr/>
        </p:nvSpPr>
        <p:spPr>
          <a:xfrm>
            <a:off x="6456040" y="1331475"/>
            <a:ext cx="4152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可用于制葡萄糖和酒精等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2595433"/>
              </p:ext>
            </p:extLst>
          </p:nvPr>
        </p:nvGraphicFramePr>
        <p:xfrm>
          <a:off x="335360" y="3276111"/>
          <a:ext cx="11521280" cy="2560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16224"/>
                <a:gridCol w="2592288"/>
                <a:gridCol w="2880320"/>
                <a:gridCol w="4032448"/>
              </a:tblGrid>
              <a:tr h="370840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成分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滴加碘水的现象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加碱碱化后，与新制氢氧化铜悬浊液共热的现象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完全没有水解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部分水解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完全水解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2333657" y="4083641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淀粉</a:t>
            </a:r>
            <a:endParaRPr lang="zh-CN" altLang="en-US" sz="2400" dirty="0"/>
          </a:p>
        </p:txBody>
      </p:sp>
      <p:sp>
        <p:nvSpPr>
          <p:cNvPr id="14" name="文本框 13"/>
          <p:cNvSpPr txBox="1"/>
          <p:nvPr/>
        </p:nvSpPr>
        <p:spPr>
          <a:xfrm>
            <a:off x="2315034" y="4735701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淀粉、葡萄糖</a:t>
            </a:r>
            <a:endParaRPr lang="zh-CN" altLang="en-US" sz="2400" dirty="0"/>
          </a:p>
        </p:txBody>
      </p:sp>
      <p:sp>
        <p:nvSpPr>
          <p:cNvPr id="15" name="文本框 14"/>
          <p:cNvSpPr txBox="1"/>
          <p:nvPr/>
        </p:nvSpPr>
        <p:spPr>
          <a:xfrm>
            <a:off x="2333657" y="5418026"/>
            <a:ext cx="1119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葡萄糖</a:t>
            </a:r>
            <a:endParaRPr lang="zh-CN" altLang="en-US" sz="2400" dirty="0"/>
          </a:p>
        </p:txBody>
      </p:sp>
      <p:sp>
        <p:nvSpPr>
          <p:cNvPr id="16" name="文本框 15"/>
          <p:cNvSpPr txBox="1"/>
          <p:nvPr/>
        </p:nvSpPr>
        <p:spPr>
          <a:xfrm>
            <a:off x="4978119" y="4056863"/>
            <a:ext cx="1119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变蓝</a:t>
            </a:r>
            <a:endParaRPr lang="zh-CN" altLang="en-US" sz="2400" dirty="0"/>
          </a:p>
        </p:txBody>
      </p:sp>
      <p:sp>
        <p:nvSpPr>
          <p:cNvPr id="17" name="文本框 16"/>
          <p:cNvSpPr txBox="1"/>
          <p:nvPr/>
        </p:nvSpPr>
        <p:spPr>
          <a:xfrm>
            <a:off x="4953621" y="4715814"/>
            <a:ext cx="1119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变蓝</a:t>
            </a:r>
            <a:endParaRPr lang="zh-CN" altLang="en-US" sz="2400" dirty="0"/>
          </a:p>
        </p:txBody>
      </p:sp>
      <p:sp>
        <p:nvSpPr>
          <p:cNvPr id="18" name="文本框 17"/>
          <p:cNvSpPr txBox="1"/>
          <p:nvPr/>
        </p:nvSpPr>
        <p:spPr>
          <a:xfrm>
            <a:off x="4953621" y="5379041"/>
            <a:ext cx="1119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无现象</a:t>
            </a:r>
            <a:endParaRPr lang="zh-CN" altLang="en-US" sz="2400" dirty="0"/>
          </a:p>
        </p:txBody>
      </p:sp>
      <p:sp>
        <p:nvSpPr>
          <p:cNvPr id="19" name="文本框 18"/>
          <p:cNvSpPr txBox="1"/>
          <p:nvPr/>
        </p:nvSpPr>
        <p:spPr>
          <a:xfrm>
            <a:off x="7857455" y="4140583"/>
            <a:ext cx="1119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无现象</a:t>
            </a:r>
            <a:endParaRPr lang="zh-CN" altLang="en-US" sz="2400" dirty="0"/>
          </a:p>
        </p:txBody>
      </p:sp>
      <p:sp>
        <p:nvSpPr>
          <p:cNvPr id="20" name="文本框 19"/>
          <p:cNvSpPr txBox="1"/>
          <p:nvPr/>
        </p:nvSpPr>
        <p:spPr>
          <a:xfrm>
            <a:off x="7845206" y="4792280"/>
            <a:ext cx="2427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生成砖红色沉淀</a:t>
            </a:r>
            <a:endParaRPr lang="zh-CN" altLang="en-US" sz="2400" dirty="0"/>
          </a:p>
        </p:txBody>
      </p:sp>
      <p:sp>
        <p:nvSpPr>
          <p:cNvPr id="21" name="文本框 20"/>
          <p:cNvSpPr txBox="1"/>
          <p:nvPr/>
        </p:nvSpPr>
        <p:spPr>
          <a:xfrm>
            <a:off x="7857455" y="5396396"/>
            <a:ext cx="2427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生成砖红色沉淀</a:t>
            </a:r>
            <a:endParaRPr lang="zh-CN" altLang="en-US" sz="2400" dirty="0"/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3505" y="1872467"/>
            <a:ext cx="5720019" cy="108099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0" y="0"/>
            <a:ext cx="321567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3</a:t>
            </a:r>
            <a:r>
              <a:rPr lang="zh-CN" altLang="en-US" sz="2400" dirty="0"/>
              <a:t>糖的性质</a:t>
            </a:r>
          </a:p>
        </p:txBody>
      </p:sp>
      <p:sp>
        <p:nvSpPr>
          <p:cNvPr id="9" name="Text Box 22"/>
          <p:cNvSpPr txBox="1">
            <a:spLocks noChangeArrowheads="1"/>
          </p:cNvSpPr>
          <p:nvPr/>
        </p:nvSpPr>
        <p:spPr bwMode="auto">
          <a:xfrm>
            <a:off x="0" y="426760"/>
            <a:ext cx="3215680" cy="461665"/>
          </a:xfrm>
          <a:prstGeom prst="rect">
            <a:avLst/>
          </a:prstGeom>
          <a:solidFill>
            <a:srgbClr val="FF99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3.3</a:t>
            </a: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多糖</a:t>
            </a:r>
            <a:r>
              <a:rPr lang="en-US" altLang="zh-CN" sz="2400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-</a:t>
            </a: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淀粉与纤维素</a:t>
            </a:r>
          </a:p>
        </p:txBody>
      </p:sp>
      <p:sp>
        <p:nvSpPr>
          <p:cNvPr id="10" name="矩形 9"/>
          <p:cNvSpPr/>
          <p:nvPr/>
        </p:nvSpPr>
        <p:spPr>
          <a:xfrm>
            <a:off x="5221426" y="230832"/>
            <a:ext cx="1627369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+mn-ea"/>
                <a:ea typeface="+mn-ea"/>
              </a:rPr>
              <a:t>化学性质</a:t>
            </a:r>
            <a:endParaRPr lang="zh-CN" altLang="en-US" sz="2800" dirty="0"/>
          </a:p>
        </p:txBody>
      </p:sp>
      <p:sp>
        <p:nvSpPr>
          <p:cNvPr id="3" name="矩形 2"/>
          <p:cNvSpPr/>
          <p:nvPr/>
        </p:nvSpPr>
        <p:spPr>
          <a:xfrm>
            <a:off x="0" y="1681243"/>
            <a:ext cx="1627369" cy="5407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buFontTx/>
              <a:buNone/>
            </a:pPr>
            <a:r>
              <a:rPr lang="zh-CN" altLang="en-US" sz="2800" dirty="0" smtClean="0"/>
              <a:t>水解反应</a:t>
            </a:r>
            <a:endParaRPr lang="zh-CN" altLang="en-US" sz="2800" dirty="0">
              <a:latin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888425"/>
            <a:ext cx="21723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latin typeface="宋体" panose="02010600030101010101" pitchFamily="2" charset="-122"/>
              </a:rPr>
              <a:t>3.3.2</a:t>
            </a:r>
            <a:r>
              <a:rPr lang="zh-CN" altLang="en-US" sz="2800" b="1" dirty="0">
                <a:latin typeface="宋体" panose="02010600030101010101" pitchFamily="2" charset="-122"/>
              </a:rPr>
              <a:t>纤维素</a:t>
            </a:r>
            <a:endParaRPr lang="zh-CN" altLang="en-US" sz="2800" dirty="0"/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1607839" y="2917240"/>
            <a:ext cx="8748712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buFontTx/>
              <a:buAutoNum type="arabicParenBoth"/>
            </a:pPr>
            <a:r>
              <a:rPr lang="zh-CN" altLang="en-US" sz="2800" b="1" dirty="0">
                <a:latin typeface="宋体" panose="02010600030101010101" pitchFamily="2" charset="-122"/>
              </a:rPr>
              <a:t>棉麻纤维用于纺织工业</a:t>
            </a:r>
          </a:p>
          <a:p>
            <a:pPr>
              <a:lnSpc>
                <a:spcPct val="140000"/>
              </a:lnSpc>
              <a:buFontTx/>
              <a:buAutoNum type="arabicParenBoth" startAt="2"/>
            </a:pPr>
            <a:r>
              <a:rPr lang="zh-CN" altLang="en-US" sz="2800" b="1" dirty="0">
                <a:latin typeface="宋体" panose="02010600030101010101" pitchFamily="2" charset="-122"/>
              </a:rPr>
              <a:t>木材、稻草、麦秸用于造纸业</a:t>
            </a:r>
          </a:p>
          <a:p>
            <a:pPr>
              <a:lnSpc>
                <a:spcPct val="140000"/>
              </a:lnSpc>
              <a:buFontTx/>
              <a:buAutoNum type="arabicParenBoth" startAt="3"/>
            </a:pPr>
            <a:r>
              <a:rPr lang="zh-CN" altLang="en-US" sz="2800" b="1" dirty="0">
                <a:latin typeface="宋体" panose="02010600030101010101" pitchFamily="2" charset="-122"/>
              </a:rPr>
              <a:t>加工成人造纤维（如人造丝、人造棉、电影胶片的片基、无烟火药、油漆）</a:t>
            </a:r>
          </a:p>
          <a:p>
            <a:pPr>
              <a:lnSpc>
                <a:spcPct val="140000"/>
              </a:lnSpc>
            </a:pPr>
            <a:r>
              <a:rPr lang="en-US" altLang="zh-CN" sz="2800" b="1" dirty="0">
                <a:latin typeface="宋体" panose="02010600030101010101" pitchFamily="2" charset="-122"/>
              </a:rPr>
              <a:t>(4)</a:t>
            </a:r>
            <a:r>
              <a:rPr lang="zh-CN" altLang="en-US" sz="2800" b="1" dirty="0">
                <a:latin typeface="宋体" panose="02010600030101010101" pitchFamily="2" charset="-122"/>
              </a:rPr>
              <a:t>食物中的纤维素有助于消化</a:t>
            </a:r>
          </a:p>
        </p:txBody>
      </p:sp>
      <p:sp>
        <p:nvSpPr>
          <p:cNvPr id="14" name="矩形 13"/>
          <p:cNvSpPr/>
          <p:nvPr/>
        </p:nvSpPr>
        <p:spPr>
          <a:xfrm>
            <a:off x="479376" y="3070300"/>
            <a:ext cx="902811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zh-CN" altLang="en-US" sz="2800" dirty="0"/>
              <a:t>用途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7839" y="1394531"/>
            <a:ext cx="6425825" cy="1214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95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0824854"/>
              </p:ext>
            </p:extLst>
          </p:nvPr>
        </p:nvGraphicFramePr>
        <p:xfrm>
          <a:off x="119336" y="-3"/>
          <a:ext cx="12169351" cy="684203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90520"/>
                <a:gridCol w="2564782"/>
                <a:gridCol w="1763219"/>
                <a:gridCol w="2628989"/>
                <a:gridCol w="1989609"/>
                <a:gridCol w="2532232"/>
              </a:tblGrid>
              <a:tr h="893306"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分类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名称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可否水解</a:t>
                      </a:r>
                      <a:endParaRPr lang="zh-CN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还原性糖</a:t>
                      </a:r>
                      <a:endParaRPr lang="zh-CN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天然高分子</a:t>
                      </a:r>
                      <a:endParaRPr lang="zh-CN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遇碘水变蓝</a:t>
                      </a:r>
                      <a:endParaRPr lang="zh-CN" altLang="en-US" sz="1800" dirty="0"/>
                    </a:p>
                  </a:txBody>
                  <a:tcPr/>
                </a:tc>
              </a:tr>
              <a:tr h="1073873"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单糖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葡萄糖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774807">
                <a:tc>
                  <a:txBody>
                    <a:bodyPr/>
                    <a:lstStyle/>
                    <a:p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果糖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976149"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二糖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蔗糖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1073873">
                <a:tc>
                  <a:txBody>
                    <a:bodyPr/>
                    <a:lstStyle/>
                    <a:p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麦芽糖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976149"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多糖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淀粉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1073873">
                <a:tc>
                  <a:txBody>
                    <a:bodyPr/>
                    <a:lstStyle/>
                    <a:p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纤维素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12" name="组合 11"/>
          <p:cNvGrpSpPr/>
          <p:nvPr/>
        </p:nvGrpSpPr>
        <p:grpSpPr>
          <a:xfrm>
            <a:off x="3662853" y="2708920"/>
            <a:ext cx="837455" cy="829963"/>
            <a:chOff x="3805675" y="2708920"/>
            <a:chExt cx="837455" cy="829963"/>
          </a:xfrm>
        </p:grpSpPr>
        <p:sp>
          <p:nvSpPr>
            <p:cNvPr id="3" name="笑脸 2">
              <a:hlinkClick r:id="rId2" action="ppaction://hlinkfile"/>
            </p:cNvPr>
            <p:cNvSpPr/>
            <p:nvPr/>
          </p:nvSpPr>
          <p:spPr>
            <a:xfrm>
              <a:off x="3831095" y="2708920"/>
              <a:ext cx="812035" cy="829963"/>
            </a:xfrm>
            <a:prstGeom prst="smileyFac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0000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3805675" y="2972480"/>
              <a:ext cx="441147" cy="40011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20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葡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4128163" y="2982691"/>
              <a:ext cx="441147" cy="40011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20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果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699578" y="3796587"/>
            <a:ext cx="644686" cy="835824"/>
            <a:chOff x="3870075" y="3579314"/>
            <a:chExt cx="644686" cy="835824"/>
          </a:xfrm>
        </p:grpSpPr>
        <p:sp>
          <p:nvSpPr>
            <p:cNvPr id="4" name="笑脸 3"/>
            <p:cNvSpPr/>
            <p:nvPr/>
          </p:nvSpPr>
          <p:spPr>
            <a:xfrm>
              <a:off x="3870075" y="3579314"/>
              <a:ext cx="644686" cy="835824"/>
            </a:xfrm>
            <a:prstGeom prst="smileyFace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0000"/>
                </a:solidFill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3971845" y="4001701"/>
              <a:ext cx="441147" cy="40011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20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葡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699578" y="4931136"/>
            <a:ext cx="694915" cy="723229"/>
            <a:chOff x="3907589" y="4653264"/>
            <a:chExt cx="694915" cy="723229"/>
          </a:xfrm>
        </p:grpSpPr>
        <p:sp>
          <p:nvSpPr>
            <p:cNvPr id="5" name="笑脸 4">
              <a:hlinkClick r:id="rId3" action="ppaction://hlinkfile"/>
            </p:cNvPr>
            <p:cNvSpPr/>
            <p:nvPr/>
          </p:nvSpPr>
          <p:spPr>
            <a:xfrm>
              <a:off x="3907589" y="4653264"/>
              <a:ext cx="694915" cy="720557"/>
            </a:xfrm>
            <a:prstGeom prst="smileyFac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0000"/>
                </a:solidFill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4016540" y="4976383"/>
              <a:ext cx="441147" cy="40011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20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葡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731105" y="5896253"/>
            <a:ext cx="710948" cy="683355"/>
            <a:chOff x="3731105" y="5896253"/>
            <a:chExt cx="710948" cy="683355"/>
          </a:xfrm>
        </p:grpSpPr>
        <p:sp>
          <p:nvSpPr>
            <p:cNvPr id="6" name="笑脸 5"/>
            <p:cNvSpPr/>
            <p:nvPr/>
          </p:nvSpPr>
          <p:spPr>
            <a:xfrm>
              <a:off x="3731105" y="5896253"/>
              <a:ext cx="710948" cy="683355"/>
            </a:xfrm>
            <a:prstGeom prst="smileyFace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0000"/>
                </a:solidFill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3898992" y="6139067"/>
              <a:ext cx="441147" cy="40011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20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葡</a:t>
              </a:r>
            </a:p>
          </p:txBody>
        </p:sp>
      </p:grpSp>
      <p:sp>
        <p:nvSpPr>
          <p:cNvPr id="30" name="笑脸 29"/>
          <p:cNvSpPr/>
          <p:nvPr/>
        </p:nvSpPr>
        <p:spPr>
          <a:xfrm>
            <a:off x="8470337" y="5013542"/>
            <a:ext cx="503541" cy="622811"/>
          </a:xfrm>
          <a:prstGeom prst="smileyFac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1" name="笑脸 30"/>
          <p:cNvSpPr/>
          <p:nvPr/>
        </p:nvSpPr>
        <p:spPr>
          <a:xfrm>
            <a:off x="5948129" y="3865962"/>
            <a:ext cx="536030" cy="723614"/>
          </a:xfrm>
          <a:prstGeom prst="smileyFac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2" name="笑脸 31"/>
          <p:cNvSpPr/>
          <p:nvPr/>
        </p:nvSpPr>
        <p:spPr>
          <a:xfrm>
            <a:off x="5947657" y="2060848"/>
            <a:ext cx="512710" cy="648072"/>
          </a:xfrm>
          <a:prstGeom prst="smileyFac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3" name="笑脸 32"/>
          <p:cNvSpPr/>
          <p:nvPr/>
        </p:nvSpPr>
        <p:spPr>
          <a:xfrm>
            <a:off x="5879977" y="1124744"/>
            <a:ext cx="580391" cy="576064"/>
          </a:xfrm>
          <a:prstGeom prst="smileyFac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4" name="笑脸 33"/>
          <p:cNvSpPr/>
          <p:nvPr/>
        </p:nvSpPr>
        <p:spPr>
          <a:xfrm>
            <a:off x="8418216" y="6006661"/>
            <a:ext cx="607781" cy="607420"/>
          </a:xfrm>
          <a:prstGeom prst="smileyFac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5" name="笑脸 34">
            <a:hlinkClick r:id="rId4" action="ppaction://hlinkfile"/>
          </p:cNvPr>
          <p:cNvSpPr/>
          <p:nvPr/>
        </p:nvSpPr>
        <p:spPr>
          <a:xfrm>
            <a:off x="10416480" y="4897257"/>
            <a:ext cx="792088" cy="788313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9556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Img22370489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79" r="410"/>
          <a:stretch/>
        </p:blipFill>
        <p:spPr bwMode="auto">
          <a:xfrm>
            <a:off x="2299184" y="1196751"/>
            <a:ext cx="4516896" cy="3348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9" name="Picture 3" descr="you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75" y="1196751"/>
            <a:ext cx="4392613" cy="33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2319942" y="4537697"/>
            <a:ext cx="4537075" cy="52322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油  （ 植物油脂   液态 ）</a:t>
            </a: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6846008" y="4537697"/>
            <a:ext cx="4394200" cy="523220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脂肪（动物油脂   固态）</a:t>
            </a:r>
          </a:p>
        </p:txBody>
      </p:sp>
      <p:sp>
        <p:nvSpPr>
          <p:cNvPr id="34823" name="Rectangle 7"/>
          <p:cNvSpPr>
            <a:spLocks noRot="1" noChangeArrowheads="1"/>
          </p:cNvSpPr>
          <p:nvPr/>
        </p:nvSpPr>
        <p:spPr bwMode="auto">
          <a:xfrm>
            <a:off x="2326807" y="5517232"/>
            <a:ext cx="8913401" cy="1152128"/>
          </a:xfrm>
          <a:prstGeom prst="rect">
            <a:avLst/>
          </a:prstGeom>
          <a:solidFill>
            <a:srgbClr val="99FFCC"/>
          </a:solidFill>
          <a:ln>
            <a:noFill/>
          </a:ln>
          <a:effectLst/>
          <a:extLst/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zh-CN" altLang="en-US" sz="2400" dirty="0">
                <a:latin typeface="+mn-ea"/>
                <a:ea typeface="+mn-ea"/>
              </a:rPr>
              <a:t>不溶于水</a:t>
            </a:r>
            <a:r>
              <a:rPr lang="zh-CN" altLang="en-US" sz="2400" dirty="0" smtClean="0">
                <a:latin typeface="+mn-ea"/>
                <a:ea typeface="+mn-ea"/>
              </a:rPr>
              <a:t>，密度比水小，粘度比较大，触摸时有明显的油腻感，</a:t>
            </a:r>
            <a:r>
              <a:rPr lang="zh-CN" altLang="en-US" sz="2400" dirty="0">
                <a:latin typeface="+mn-ea"/>
                <a:ea typeface="+mn-ea"/>
              </a:rPr>
              <a:t>易溶于有机溶剂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0" y="0"/>
            <a:ext cx="227957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4</a:t>
            </a:r>
            <a:r>
              <a:rPr lang="zh-CN" altLang="en-US" sz="2800" dirty="0" smtClean="0">
                <a:latin typeface="+mn-ea"/>
                <a:ea typeface="+mn-ea"/>
              </a:rPr>
              <a:t>油脂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9" name="Text Box 22"/>
          <p:cNvSpPr txBox="1">
            <a:spLocks noChangeArrowheads="1"/>
          </p:cNvSpPr>
          <p:nvPr/>
        </p:nvSpPr>
        <p:spPr bwMode="auto">
          <a:xfrm>
            <a:off x="0" y="515786"/>
            <a:ext cx="2279576" cy="523220"/>
          </a:xfrm>
          <a:prstGeom prst="rect">
            <a:avLst/>
          </a:prstGeom>
          <a:solidFill>
            <a:srgbClr val="FF99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4.1</a:t>
            </a:r>
            <a:r>
              <a:rPr lang="zh-CN" alt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物理性质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 animBg="1"/>
      <p:bldP spid="34821" grpId="0" animBg="1"/>
      <p:bldP spid="34823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7" name="Picture 5" descr="4D[0V{H0AS@O7IYOX@I8QW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928" y="3769381"/>
            <a:ext cx="6588224" cy="2487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本框 5"/>
          <p:cNvSpPr txBox="1"/>
          <p:nvPr/>
        </p:nvSpPr>
        <p:spPr>
          <a:xfrm>
            <a:off x="1" y="-39674"/>
            <a:ext cx="155665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4</a:t>
            </a:r>
            <a:r>
              <a:rPr lang="zh-CN" altLang="en-US" sz="2800" dirty="0" smtClean="0">
                <a:latin typeface="+mn-ea"/>
                <a:ea typeface="+mn-ea"/>
              </a:rPr>
              <a:t>油脂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7" name="Text Box 22"/>
          <p:cNvSpPr txBox="1">
            <a:spLocks noChangeArrowheads="1"/>
          </p:cNvSpPr>
          <p:nvPr/>
        </p:nvSpPr>
        <p:spPr bwMode="auto">
          <a:xfrm>
            <a:off x="1" y="488396"/>
            <a:ext cx="1556653" cy="523220"/>
          </a:xfrm>
          <a:prstGeom prst="rect">
            <a:avLst/>
          </a:prstGeom>
          <a:solidFill>
            <a:srgbClr val="FF99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4.2</a:t>
            </a:r>
            <a:r>
              <a:rPr lang="zh-CN" alt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结构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447928" y="2938384"/>
            <a:ext cx="399309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相对分子质量不足</a:t>
            </a:r>
            <a:r>
              <a:rPr lang="en-US" altLang="zh-CN" sz="2400" dirty="0" smtClean="0"/>
              <a:t>10000</a:t>
            </a:r>
            <a:r>
              <a:rPr lang="zh-CN" altLang="en-US" sz="2400" dirty="0" smtClean="0"/>
              <a:t>，</a:t>
            </a:r>
            <a:r>
              <a:rPr lang="zh-CN" altLang="en-US" sz="2400" dirty="0"/>
              <a:t>不是天然有机高分子化合物。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0053" y="2938384"/>
            <a:ext cx="481952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油脂：高级脂肪酸和甘油形成的酯</a:t>
            </a:r>
            <a:endParaRPr lang="zh-CN" altLang="en-US" sz="2400" dirty="0"/>
          </a:p>
        </p:txBody>
      </p:sp>
      <p:sp>
        <p:nvSpPr>
          <p:cNvPr id="9" name="文本框 8"/>
          <p:cNvSpPr txBox="1"/>
          <p:nvPr/>
        </p:nvSpPr>
        <p:spPr>
          <a:xfrm>
            <a:off x="1996546" y="180619"/>
            <a:ext cx="532358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高级</a:t>
            </a:r>
            <a:r>
              <a:rPr lang="zh-CN" altLang="en-US" sz="2400" dirty="0" smtClean="0"/>
              <a:t>脂肪酸：碳原子数比较多的羧酸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46227417"/>
                  </p:ext>
                </p:extLst>
              </p:nvPr>
            </p:nvGraphicFramePr>
            <p:xfrm>
              <a:off x="1996546" y="750006"/>
              <a:ext cx="6187686" cy="18288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709333"/>
                    <a:gridCol w="1390121"/>
                    <a:gridCol w="2088232"/>
                  </a:tblGrid>
                  <a:tr h="370840">
                    <a:tc rowSpan="2"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饱和高级脂肪酸（烃基饱和）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硬脂酸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17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35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COOH</m:t>
                                </m:r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</a:tr>
                  <a:tr h="370840">
                    <a:tc v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软脂酸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15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31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COOH</m:t>
                                </m:r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</a:tr>
                  <a:tr h="370840">
                    <a:tc rowSpan="2"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不饱和高级脂肪酸（烃基含碳碳双键）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油酸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17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33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COOH</m:t>
                                </m:r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</a:tr>
                  <a:tr h="370840">
                    <a:tc v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亚油酸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17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31</m:t>
                                    </m:r>
                                  </m:sub>
                                </m:sSub>
                                <m:r>
                                  <m:rPr>
                                    <m:sty m:val="p"/>
                                  </m:rPr>
                                  <a:rPr lang="en-US" altLang="zh-CN" sz="2400" b="0" i="0" smtClean="0">
                                    <a:latin typeface="Cambria Math" panose="02040503050406030204" pitchFamily="18" charset="0"/>
                                  </a:rPr>
                                  <m:t>COOH</m:t>
                                </m:r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46227417"/>
                  </p:ext>
                </p:extLst>
              </p:nvPr>
            </p:nvGraphicFramePr>
            <p:xfrm>
              <a:off x="1996546" y="750006"/>
              <a:ext cx="6187686" cy="18288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709333"/>
                    <a:gridCol w="1390121"/>
                    <a:gridCol w="2088232"/>
                  </a:tblGrid>
                  <a:tr h="457200">
                    <a:tc rowSpan="2"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饱和高级脂肪酸（烃基饱和）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硬脂酸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196501" t="-16000" r="-583" b="-325333"/>
                          </a:stretch>
                        </a:blipFill>
                      </a:tcPr>
                    </a:tc>
                  </a:tr>
                  <a:tr h="457200">
                    <a:tc v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软脂酸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196501" t="-114474" r="-583" b="-221053"/>
                          </a:stretch>
                        </a:blipFill>
                      </a:tcPr>
                    </a:tc>
                  </a:tr>
                  <a:tr h="457200">
                    <a:tc rowSpan="2"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不饱和高级脂肪酸（烃基含碳碳双键）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油酸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196501" t="-217333" r="-583" b="-124000"/>
                          </a:stretch>
                        </a:blipFill>
                      </a:tcPr>
                    </a:tc>
                  </a:tr>
                  <a:tr h="457200">
                    <a:tc vMerge="1"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亚油酸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196501" t="-317333" r="-583" b="-24000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368" y="3556426"/>
            <a:ext cx="3672408" cy="2954436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9840416" y="180618"/>
            <a:ext cx="89161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甘油</a:t>
            </a:r>
            <a:endParaRPr lang="zh-CN" altLang="en-US" sz="2400" dirty="0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11700" y="1011616"/>
            <a:ext cx="3349045" cy="138325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6097397"/>
              </p:ext>
            </p:extLst>
          </p:nvPr>
        </p:nvGraphicFramePr>
        <p:xfrm>
          <a:off x="335360" y="1124744"/>
          <a:ext cx="11305256" cy="5760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/>
                <a:gridCol w="7241256"/>
              </a:tblGrid>
              <a:tr h="391265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1</a:t>
                      </a:r>
                      <a:r>
                        <a:rPr lang="zh-CN" altLang="en-US" sz="2400" dirty="0" smtClean="0"/>
                        <a:t>酸性水解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得到高级脂肪酸</a:t>
                      </a:r>
                      <a:r>
                        <a:rPr lang="en-US" altLang="zh-CN" sz="2400" dirty="0" smtClean="0"/>
                        <a:t>+</a:t>
                      </a:r>
                      <a:r>
                        <a:rPr lang="zh-CN" altLang="en-US" sz="2400" dirty="0" smtClean="0"/>
                        <a:t>甘油</a:t>
                      </a:r>
                      <a:endParaRPr lang="en-US" altLang="zh-CN" sz="24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2</a:t>
                      </a:r>
                      <a:r>
                        <a:rPr lang="zh-CN" altLang="en-US" sz="2400" dirty="0" smtClean="0"/>
                        <a:t>碱性水解（皂化反应）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得到高级脂肪酸钠盐</a:t>
                      </a:r>
                      <a:r>
                        <a:rPr lang="en-US" altLang="zh-CN" sz="2400" dirty="0" smtClean="0"/>
                        <a:t>+</a:t>
                      </a:r>
                      <a:r>
                        <a:rPr lang="zh-CN" altLang="en-US" sz="2400" dirty="0" smtClean="0"/>
                        <a:t>甘油</a:t>
                      </a:r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3</a:t>
                      </a:r>
                      <a:r>
                        <a:rPr lang="zh-CN" altLang="en-US" sz="2400" dirty="0" smtClean="0"/>
                        <a:t>硬化（氢化）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en-US" altLang="zh-CN" sz="2400" dirty="0" smtClean="0"/>
                    </a:p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055867"/>
              </p:ext>
            </p:extLst>
          </p:nvPr>
        </p:nvGraphicFramePr>
        <p:xfrm>
          <a:off x="4655840" y="2132856"/>
          <a:ext cx="5924350" cy="17340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23" name="BMP 图象" r:id="rId3" imgW="7039958" imgH="1762371" progId="Paint.Picture">
                  <p:embed/>
                </p:oleObj>
              </mc:Choice>
              <mc:Fallback>
                <p:oleObj name="BMP 图象" r:id="rId3" imgW="7039958" imgH="1762371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5840" y="2132856"/>
                        <a:ext cx="5924350" cy="173408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文本框 16"/>
          <p:cNvSpPr txBox="1"/>
          <p:nvPr/>
        </p:nvSpPr>
        <p:spPr>
          <a:xfrm>
            <a:off x="-29213" y="-21024"/>
            <a:ext cx="2195737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4</a:t>
            </a:r>
            <a:r>
              <a:rPr lang="zh-CN" altLang="en-US" sz="2800" dirty="0" smtClean="0">
                <a:latin typeface="+mn-ea"/>
                <a:ea typeface="+mn-ea"/>
              </a:rPr>
              <a:t>油脂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8" name="Text Box 22"/>
          <p:cNvSpPr txBox="1">
            <a:spLocks noChangeArrowheads="1"/>
          </p:cNvSpPr>
          <p:nvPr/>
        </p:nvSpPr>
        <p:spPr bwMode="auto">
          <a:xfrm>
            <a:off x="5924" y="515649"/>
            <a:ext cx="2195736" cy="523220"/>
          </a:xfrm>
          <a:prstGeom prst="rect">
            <a:avLst/>
          </a:prstGeom>
          <a:solidFill>
            <a:srgbClr val="FF99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4.3</a:t>
            </a:r>
            <a:r>
              <a:rPr lang="zh-CN" alt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化学性质</a:t>
            </a:r>
          </a:p>
        </p:txBody>
      </p:sp>
      <p:pic>
        <p:nvPicPr>
          <p:cNvPr id="19" name="Picture 4" descr="1](@MVTO72[B]0P_PD{6LP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016" y="4238654"/>
            <a:ext cx="3243488" cy="2605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135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idx="1"/>
          </p:nvPr>
        </p:nvSpPr>
        <p:spPr>
          <a:xfrm>
            <a:off x="4007768" y="1844824"/>
            <a:ext cx="3960440" cy="2088232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US" altLang="zh-CN" sz="2400" b="1" dirty="0">
                <a:solidFill>
                  <a:srgbClr val="002060"/>
                </a:solidFill>
              </a:rPr>
              <a:t> 1. </a:t>
            </a:r>
            <a:r>
              <a:rPr lang="zh-CN" altLang="en-US" sz="2400" b="1" dirty="0">
                <a:solidFill>
                  <a:srgbClr val="002060"/>
                </a:solidFill>
              </a:rPr>
              <a:t>供给能量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2400" b="1" dirty="0">
                <a:solidFill>
                  <a:srgbClr val="002060"/>
                </a:solidFill>
              </a:rPr>
              <a:t> </a:t>
            </a:r>
            <a:r>
              <a:rPr lang="en-US" altLang="zh-CN" sz="2400" b="1" dirty="0">
                <a:solidFill>
                  <a:srgbClr val="002060"/>
                </a:solidFill>
              </a:rPr>
              <a:t>2</a:t>
            </a:r>
            <a:r>
              <a:rPr lang="en-US" altLang="zh-CN" sz="2400" b="1" dirty="0" smtClean="0">
                <a:solidFill>
                  <a:srgbClr val="002060"/>
                </a:solidFill>
              </a:rPr>
              <a:t>.. </a:t>
            </a:r>
            <a:r>
              <a:rPr lang="zh-CN" altLang="en-US" sz="2400" b="1" dirty="0">
                <a:solidFill>
                  <a:srgbClr val="002060"/>
                </a:solidFill>
              </a:rPr>
              <a:t>维持体温和</a:t>
            </a:r>
            <a:r>
              <a:rPr lang="zh-CN" altLang="en-US" sz="2400" b="1" dirty="0" smtClean="0">
                <a:solidFill>
                  <a:srgbClr val="002060"/>
                </a:solidFill>
              </a:rPr>
              <a:t>保护内脏 </a:t>
            </a:r>
            <a:endParaRPr lang="en-US" altLang="zh-CN" sz="2400" b="1" dirty="0">
              <a:solidFill>
                <a:srgbClr val="002060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zh-CN" sz="2400" b="1" dirty="0">
                <a:solidFill>
                  <a:srgbClr val="002060"/>
                </a:solidFill>
              </a:rPr>
              <a:t> </a:t>
            </a:r>
            <a:r>
              <a:rPr lang="en-US" altLang="zh-CN" sz="2400" b="1" dirty="0" smtClean="0">
                <a:solidFill>
                  <a:srgbClr val="002060"/>
                </a:solidFill>
              </a:rPr>
              <a:t>3. </a:t>
            </a:r>
            <a:r>
              <a:rPr lang="zh-CN" altLang="en-US" sz="2400" b="1" dirty="0">
                <a:solidFill>
                  <a:srgbClr val="002060"/>
                </a:solidFill>
              </a:rPr>
              <a:t>提供</a:t>
            </a:r>
            <a:r>
              <a:rPr lang="zh-CN" altLang="en-US" sz="2400" b="1" dirty="0" smtClean="0">
                <a:solidFill>
                  <a:srgbClr val="002060"/>
                </a:solidFill>
              </a:rPr>
              <a:t>必需脂肪酸 </a:t>
            </a:r>
            <a:endParaRPr lang="zh-CN" altLang="en-US" sz="2400" b="1" dirty="0">
              <a:solidFill>
                <a:srgbClr val="002060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2400" b="1" dirty="0">
                <a:solidFill>
                  <a:srgbClr val="002060"/>
                </a:solidFill>
              </a:rPr>
              <a:t> </a:t>
            </a:r>
            <a:r>
              <a:rPr lang="en-US" altLang="zh-CN" sz="2400" b="1" dirty="0">
                <a:solidFill>
                  <a:srgbClr val="002060"/>
                </a:solidFill>
              </a:rPr>
              <a:t>4</a:t>
            </a:r>
            <a:r>
              <a:rPr lang="en-US" altLang="zh-CN" sz="2400" b="1" dirty="0" smtClean="0">
                <a:solidFill>
                  <a:srgbClr val="002060"/>
                </a:solidFill>
              </a:rPr>
              <a:t>. </a:t>
            </a:r>
            <a:r>
              <a:rPr lang="zh-CN" altLang="en-US" sz="2400" b="1" dirty="0">
                <a:solidFill>
                  <a:srgbClr val="002060"/>
                </a:solidFill>
              </a:rPr>
              <a:t>脂溶性维生素的重要来源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zh-CN" altLang="en-US" sz="2400" b="1" dirty="0">
                <a:solidFill>
                  <a:srgbClr val="002060"/>
                </a:solidFill>
              </a:rPr>
              <a:t> </a:t>
            </a:r>
            <a:r>
              <a:rPr lang="en-US" altLang="zh-CN" sz="2400" b="1" dirty="0">
                <a:solidFill>
                  <a:srgbClr val="002060"/>
                </a:solidFill>
              </a:rPr>
              <a:t>5</a:t>
            </a:r>
            <a:r>
              <a:rPr lang="en-US" altLang="zh-CN" sz="2400" b="1" dirty="0" smtClean="0">
                <a:solidFill>
                  <a:srgbClr val="002060"/>
                </a:solidFill>
              </a:rPr>
              <a:t>.</a:t>
            </a:r>
            <a:r>
              <a:rPr lang="zh-CN" altLang="en-US" sz="2400" b="1" dirty="0">
                <a:solidFill>
                  <a:srgbClr val="002060"/>
                </a:solidFill>
              </a:rPr>
              <a:t>增加饱腹感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0547" y="-20128"/>
            <a:ext cx="262907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+mn-ea"/>
                <a:ea typeface="+mn-ea"/>
              </a:rPr>
              <a:t>4</a:t>
            </a:r>
            <a:r>
              <a:rPr lang="zh-CN" altLang="en-US" sz="2400" dirty="0" smtClean="0">
                <a:latin typeface="+mn-ea"/>
                <a:ea typeface="+mn-ea"/>
              </a:rPr>
              <a:t>油脂</a:t>
            </a:r>
            <a:endParaRPr lang="zh-CN" altLang="en-US" sz="2400" dirty="0">
              <a:latin typeface="+mn-ea"/>
              <a:ea typeface="+mn-ea"/>
            </a:endParaRPr>
          </a:p>
        </p:txBody>
      </p:sp>
      <p:sp>
        <p:nvSpPr>
          <p:cNvPr id="5" name="Text Box 22"/>
          <p:cNvSpPr txBox="1">
            <a:spLocks noChangeArrowheads="1"/>
          </p:cNvSpPr>
          <p:nvPr/>
        </p:nvSpPr>
        <p:spPr bwMode="auto">
          <a:xfrm>
            <a:off x="10547" y="441537"/>
            <a:ext cx="2629069" cy="461665"/>
          </a:xfrm>
          <a:prstGeom prst="rect">
            <a:avLst/>
          </a:prstGeom>
          <a:solidFill>
            <a:srgbClr val="FF99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4.4</a:t>
            </a: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用途</a:t>
            </a:r>
            <a:r>
              <a:rPr lang="en-US" altLang="zh-CN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-</a:t>
            </a:r>
            <a:r>
              <a:rPr lang="zh-CN" altLang="en-US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生理功能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uiExpand="1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Oval 2"/>
          <p:cNvSpPr>
            <a:spLocks noChangeArrowheads="1"/>
          </p:cNvSpPr>
          <p:nvPr/>
        </p:nvSpPr>
        <p:spPr bwMode="auto">
          <a:xfrm>
            <a:off x="4799013" y="2708276"/>
            <a:ext cx="2017712" cy="13684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3600" b="1">
                <a:ea typeface="华文隶书" panose="02010800040101010101" pitchFamily="2" charset="-122"/>
              </a:rPr>
              <a:t>蛋白质</a:t>
            </a:r>
          </a:p>
        </p:txBody>
      </p:sp>
      <p:grpSp>
        <p:nvGrpSpPr>
          <p:cNvPr id="44035" name="Group 3"/>
          <p:cNvGrpSpPr>
            <a:grpSpLocks/>
          </p:cNvGrpSpPr>
          <p:nvPr/>
        </p:nvGrpSpPr>
        <p:grpSpPr bwMode="auto">
          <a:xfrm>
            <a:off x="1992314" y="1844675"/>
            <a:ext cx="2879725" cy="1570038"/>
            <a:chOff x="295" y="1162"/>
            <a:chExt cx="1814" cy="989"/>
          </a:xfrm>
        </p:grpSpPr>
        <p:sp>
          <p:nvSpPr>
            <p:cNvPr id="44036" name="Text Box 4"/>
            <p:cNvSpPr txBox="1">
              <a:spLocks noChangeArrowheads="1"/>
            </p:cNvSpPr>
            <p:nvPr/>
          </p:nvSpPr>
          <p:spPr bwMode="auto">
            <a:xfrm>
              <a:off x="295" y="1162"/>
              <a:ext cx="1451" cy="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>
                  <a:latin typeface="楷体_GB2312" pitchFamily="49" charset="-122"/>
                  <a:ea typeface="楷体_GB2312" pitchFamily="49" charset="-122"/>
                </a:rPr>
                <a:t>动物的毛、蚕丝是很好的纺织原料</a:t>
              </a:r>
            </a:p>
          </p:txBody>
        </p:sp>
        <p:sp>
          <p:nvSpPr>
            <p:cNvPr id="44037" name="Line 5"/>
            <p:cNvSpPr>
              <a:spLocks noChangeShapeType="1"/>
            </p:cNvSpPr>
            <p:nvPr/>
          </p:nvSpPr>
          <p:spPr bwMode="auto">
            <a:xfrm>
              <a:off x="1701" y="1616"/>
              <a:ext cx="408" cy="226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4038" name="Group 6"/>
          <p:cNvGrpSpPr>
            <a:grpSpLocks/>
          </p:cNvGrpSpPr>
          <p:nvPr/>
        </p:nvGrpSpPr>
        <p:grpSpPr bwMode="auto">
          <a:xfrm>
            <a:off x="2063751" y="4076701"/>
            <a:ext cx="2663825" cy="1643063"/>
            <a:chOff x="340" y="2568"/>
            <a:chExt cx="1678" cy="1035"/>
          </a:xfrm>
        </p:grpSpPr>
        <p:sp>
          <p:nvSpPr>
            <p:cNvPr id="44039" name="Text Box 7"/>
            <p:cNvSpPr txBox="1">
              <a:spLocks noChangeArrowheads="1"/>
            </p:cNvSpPr>
            <p:nvPr/>
          </p:nvSpPr>
          <p:spPr bwMode="auto">
            <a:xfrm>
              <a:off x="340" y="2614"/>
              <a:ext cx="1180" cy="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>
                  <a:latin typeface="楷体_GB2312" pitchFamily="49" charset="-122"/>
                  <a:ea typeface="楷体_GB2312" pitchFamily="49" charset="-122"/>
                </a:rPr>
                <a:t>动物的皮革是衣服的原料</a:t>
              </a:r>
            </a:p>
          </p:txBody>
        </p:sp>
        <p:sp>
          <p:nvSpPr>
            <p:cNvPr id="44040" name="Line 8"/>
            <p:cNvSpPr>
              <a:spLocks noChangeShapeType="1"/>
            </p:cNvSpPr>
            <p:nvPr/>
          </p:nvSpPr>
          <p:spPr bwMode="auto">
            <a:xfrm flipV="1">
              <a:off x="1519" y="2568"/>
              <a:ext cx="499" cy="363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4041" name="Group 9"/>
          <p:cNvGrpSpPr>
            <a:grpSpLocks/>
          </p:cNvGrpSpPr>
          <p:nvPr/>
        </p:nvGrpSpPr>
        <p:grpSpPr bwMode="auto">
          <a:xfrm>
            <a:off x="4727576" y="4322764"/>
            <a:ext cx="2447925" cy="2217737"/>
            <a:chOff x="2018" y="2614"/>
            <a:chExt cx="1542" cy="1397"/>
          </a:xfrm>
        </p:grpSpPr>
        <p:sp>
          <p:nvSpPr>
            <p:cNvPr id="44042" name="Text Box 10"/>
            <p:cNvSpPr txBox="1">
              <a:spLocks noChangeArrowheads="1"/>
            </p:cNvSpPr>
            <p:nvPr/>
          </p:nvSpPr>
          <p:spPr bwMode="auto">
            <a:xfrm>
              <a:off x="2018" y="3022"/>
              <a:ext cx="1542" cy="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 dirty="0">
                  <a:latin typeface="楷体_GB2312" pitchFamily="49" charset="-122"/>
                  <a:ea typeface="楷体_GB2312" pitchFamily="49" charset="-122"/>
                </a:rPr>
                <a:t>驴皮熬制的胶是一种药材</a:t>
              </a:r>
              <a:r>
                <a:rPr lang="en-US" altLang="zh-CN" sz="3200" b="1" dirty="0">
                  <a:ea typeface="楷体_GB2312" pitchFamily="49" charset="-122"/>
                </a:rPr>
                <a:t>——</a:t>
              </a:r>
              <a:r>
                <a:rPr lang="zh-CN" altLang="en-US" sz="3200" b="1" dirty="0">
                  <a:latin typeface="楷体_GB2312" pitchFamily="49" charset="-122"/>
                  <a:ea typeface="楷体_GB2312" pitchFamily="49" charset="-122"/>
                </a:rPr>
                <a:t>阿胶</a:t>
              </a:r>
            </a:p>
          </p:txBody>
        </p:sp>
        <p:sp>
          <p:nvSpPr>
            <p:cNvPr id="44043" name="Line 11"/>
            <p:cNvSpPr>
              <a:spLocks noChangeShapeType="1"/>
            </p:cNvSpPr>
            <p:nvPr/>
          </p:nvSpPr>
          <p:spPr bwMode="auto">
            <a:xfrm flipV="1">
              <a:off x="2744" y="2614"/>
              <a:ext cx="0" cy="408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4044" name="Group 12"/>
          <p:cNvGrpSpPr>
            <a:grpSpLocks/>
          </p:cNvGrpSpPr>
          <p:nvPr/>
        </p:nvGrpSpPr>
        <p:grpSpPr bwMode="auto">
          <a:xfrm>
            <a:off x="7032625" y="3716338"/>
            <a:ext cx="3240088" cy="1960562"/>
            <a:chOff x="3470" y="2341"/>
            <a:chExt cx="2041" cy="1235"/>
          </a:xfrm>
        </p:grpSpPr>
        <p:sp>
          <p:nvSpPr>
            <p:cNvPr id="44045" name="Text Box 13"/>
            <p:cNvSpPr txBox="1">
              <a:spLocks noChangeArrowheads="1"/>
            </p:cNvSpPr>
            <p:nvPr/>
          </p:nvSpPr>
          <p:spPr bwMode="auto">
            <a:xfrm>
              <a:off x="3969" y="2587"/>
              <a:ext cx="1542" cy="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>
                  <a:latin typeface="楷体_GB2312" pitchFamily="49" charset="-122"/>
                  <a:ea typeface="楷体_GB2312" pitchFamily="49" charset="-122"/>
                </a:rPr>
                <a:t>牛奶中的蛋白质与甲醛制酪素塑料</a:t>
              </a:r>
            </a:p>
          </p:txBody>
        </p:sp>
        <p:sp>
          <p:nvSpPr>
            <p:cNvPr id="44046" name="Line 14"/>
            <p:cNvSpPr>
              <a:spLocks noChangeShapeType="1"/>
            </p:cNvSpPr>
            <p:nvPr/>
          </p:nvSpPr>
          <p:spPr bwMode="auto">
            <a:xfrm flipH="1" flipV="1">
              <a:off x="3470" y="2341"/>
              <a:ext cx="544" cy="318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4047" name="Group 15"/>
          <p:cNvGrpSpPr>
            <a:grpSpLocks/>
          </p:cNvGrpSpPr>
          <p:nvPr/>
        </p:nvGrpSpPr>
        <p:grpSpPr bwMode="auto">
          <a:xfrm>
            <a:off x="6888163" y="2001838"/>
            <a:ext cx="3168650" cy="1066800"/>
            <a:chOff x="3424" y="1261"/>
            <a:chExt cx="1996" cy="672"/>
          </a:xfrm>
        </p:grpSpPr>
        <p:sp>
          <p:nvSpPr>
            <p:cNvPr id="44048" name="Text Box 16"/>
            <p:cNvSpPr txBox="1">
              <a:spLocks noChangeArrowheads="1"/>
            </p:cNvSpPr>
            <p:nvPr/>
          </p:nvSpPr>
          <p:spPr bwMode="auto">
            <a:xfrm>
              <a:off x="3878" y="1261"/>
              <a:ext cx="1542" cy="6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>
                  <a:latin typeface="楷体_GB2312" pitchFamily="49" charset="-122"/>
                  <a:ea typeface="楷体_GB2312" pitchFamily="49" charset="-122"/>
                </a:rPr>
                <a:t>各种生物酶均是蛋白质</a:t>
              </a:r>
            </a:p>
          </p:txBody>
        </p:sp>
        <p:sp>
          <p:nvSpPr>
            <p:cNvPr id="44049" name="Line 17"/>
            <p:cNvSpPr>
              <a:spLocks noChangeShapeType="1"/>
            </p:cNvSpPr>
            <p:nvPr/>
          </p:nvSpPr>
          <p:spPr bwMode="auto">
            <a:xfrm flipH="1">
              <a:off x="3424" y="1616"/>
              <a:ext cx="409" cy="181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4050" name="Group 18"/>
          <p:cNvGrpSpPr>
            <a:grpSpLocks/>
          </p:cNvGrpSpPr>
          <p:nvPr/>
        </p:nvGrpSpPr>
        <p:grpSpPr bwMode="auto">
          <a:xfrm>
            <a:off x="4343400" y="1371600"/>
            <a:ext cx="3168650" cy="1150938"/>
            <a:chOff x="1791" y="845"/>
            <a:chExt cx="1996" cy="725"/>
          </a:xfrm>
        </p:grpSpPr>
        <p:sp>
          <p:nvSpPr>
            <p:cNvPr id="44051" name="Text Box 19"/>
            <p:cNvSpPr txBox="1">
              <a:spLocks noChangeArrowheads="1"/>
            </p:cNvSpPr>
            <p:nvPr/>
          </p:nvSpPr>
          <p:spPr bwMode="auto">
            <a:xfrm>
              <a:off x="1791" y="845"/>
              <a:ext cx="199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latin typeface="楷体_GB2312" pitchFamily="49" charset="-122"/>
                  <a:ea typeface="楷体_GB2312" pitchFamily="49" charset="-122"/>
                </a:rPr>
                <a:t>人类的主要食品 </a:t>
              </a:r>
            </a:p>
          </p:txBody>
        </p:sp>
        <p:sp>
          <p:nvSpPr>
            <p:cNvPr id="44052" name="Line 20"/>
            <p:cNvSpPr>
              <a:spLocks noChangeShapeType="1"/>
            </p:cNvSpPr>
            <p:nvPr/>
          </p:nvSpPr>
          <p:spPr bwMode="auto">
            <a:xfrm>
              <a:off x="2699" y="1207"/>
              <a:ext cx="0" cy="363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12204" y="13895"/>
            <a:ext cx="3131841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5</a:t>
            </a:r>
            <a:r>
              <a:rPr lang="zh-CN" altLang="en-US" sz="2800" dirty="0" smtClean="0">
                <a:latin typeface="+mn-ea"/>
                <a:ea typeface="+mn-ea"/>
              </a:rPr>
              <a:t>蛋白质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4" name="Text Box 22"/>
          <p:cNvSpPr txBox="1">
            <a:spLocks noChangeArrowheads="1"/>
          </p:cNvSpPr>
          <p:nvPr/>
        </p:nvSpPr>
        <p:spPr bwMode="auto">
          <a:xfrm>
            <a:off x="0" y="572051"/>
            <a:ext cx="3131840" cy="523220"/>
          </a:xfrm>
          <a:prstGeom prst="rect">
            <a:avLst/>
          </a:prstGeom>
          <a:solidFill>
            <a:srgbClr val="FF99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5.1</a:t>
            </a:r>
            <a:r>
              <a:rPr lang="zh-CN" altLang="en-US" sz="2800" dirty="0">
                <a:latin typeface="+mn-ea"/>
                <a:ea typeface="+mn-ea"/>
              </a:rPr>
              <a:t>用途</a:t>
            </a:r>
            <a:r>
              <a:rPr lang="en-US" altLang="zh-CN" sz="2800" dirty="0">
                <a:latin typeface="+mn-ea"/>
                <a:ea typeface="+mn-ea"/>
              </a:rPr>
              <a:t>-</a:t>
            </a:r>
            <a:r>
              <a:rPr lang="zh-CN" altLang="en-US" sz="2800" dirty="0">
                <a:latin typeface="+mn-ea"/>
                <a:ea typeface="+mn-ea"/>
              </a:rPr>
              <a:t>生理功能</a:t>
            </a:r>
          </a:p>
        </p:txBody>
      </p:sp>
      <p:sp>
        <p:nvSpPr>
          <p:cNvPr id="44054" name="Text Box 22"/>
          <p:cNvSpPr txBox="1">
            <a:spLocks noChangeArrowheads="1"/>
          </p:cNvSpPr>
          <p:nvPr/>
        </p:nvSpPr>
        <p:spPr bwMode="auto">
          <a:xfrm>
            <a:off x="4419121" y="669131"/>
            <a:ext cx="4392488" cy="579438"/>
          </a:xfrm>
          <a:prstGeom prst="rect">
            <a:avLst/>
          </a:prstGeom>
          <a:solidFill>
            <a:srgbClr val="99FFCC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2060"/>
                </a:solidFill>
              </a:rPr>
              <a:t>存在：细胞的基础物质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4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4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4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4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2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4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4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34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4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4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1163610"/>
              </p:ext>
            </p:extLst>
          </p:nvPr>
        </p:nvGraphicFramePr>
        <p:xfrm>
          <a:off x="191344" y="1268760"/>
          <a:ext cx="2736304" cy="167584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736304"/>
              </a:tblGrid>
              <a:tr h="437539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1</a:t>
                      </a:r>
                      <a:r>
                        <a:rPr lang="zh-CN" altLang="en-US" sz="2400" dirty="0" smtClean="0"/>
                        <a:t>水解</a:t>
                      </a:r>
                      <a:endParaRPr lang="zh-CN" altLang="en-US" sz="2400" dirty="0"/>
                    </a:p>
                  </a:txBody>
                  <a:tcPr/>
                </a:tc>
              </a:tr>
              <a:tr h="1218644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催化剂</a:t>
                      </a:r>
                      <a:r>
                        <a:rPr lang="en-US" altLang="zh-CN" sz="2400" dirty="0" smtClean="0"/>
                        <a:t>/</a:t>
                      </a:r>
                      <a:r>
                        <a:rPr lang="zh-CN" altLang="en-US" sz="2400" dirty="0" smtClean="0"/>
                        <a:t>酶作用下</a:t>
                      </a:r>
                      <a:endParaRPr lang="zh-CN" altLang="en-US" sz="24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 smtClean="0"/>
                        <a:t>产物：氨基酸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12171" y="-39316"/>
            <a:ext cx="3131841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5</a:t>
            </a:r>
            <a:r>
              <a:rPr lang="zh-CN" altLang="en-US" sz="2800" dirty="0" smtClean="0">
                <a:latin typeface="+mn-ea"/>
                <a:ea typeface="+mn-ea"/>
              </a:rPr>
              <a:t>蛋白质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5" name="Text Box 22"/>
          <p:cNvSpPr txBox="1">
            <a:spLocks noChangeArrowheads="1"/>
          </p:cNvSpPr>
          <p:nvPr/>
        </p:nvSpPr>
        <p:spPr bwMode="auto">
          <a:xfrm>
            <a:off x="12171" y="465872"/>
            <a:ext cx="3131840" cy="523220"/>
          </a:xfrm>
          <a:prstGeom prst="rect">
            <a:avLst/>
          </a:prstGeom>
          <a:solidFill>
            <a:srgbClr val="FF99FF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5.2</a:t>
            </a:r>
            <a:r>
              <a:rPr lang="zh-CN" alt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性质</a:t>
            </a:r>
            <a:r>
              <a:rPr lang="en-US" altLang="zh-CN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-</a:t>
            </a:r>
            <a:r>
              <a:rPr lang="zh-CN" alt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  <a:ea typeface="+mn-ea"/>
              </a:rPr>
              <a:t>实验验证</a:t>
            </a: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0431530"/>
              </p:ext>
            </p:extLst>
          </p:nvPr>
        </p:nvGraphicFramePr>
        <p:xfrm>
          <a:off x="227079" y="4248233"/>
          <a:ext cx="2628561" cy="216746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628561"/>
              </a:tblGrid>
              <a:tr h="489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smtClean="0"/>
                        <a:t>3</a:t>
                      </a:r>
                      <a:r>
                        <a:rPr lang="zh-CN" altLang="en-US" sz="2400" smtClean="0"/>
                        <a:t>盐析</a:t>
                      </a:r>
                      <a:r>
                        <a:rPr lang="zh-CN" altLang="en-US" sz="2400" dirty="0" smtClean="0"/>
                        <a:t>（可逆）</a:t>
                      </a:r>
                      <a:endParaRPr lang="zh-CN" altLang="en-US" sz="2400" dirty="0"/>
                    </a:p>
                  </a:txBody>
                  <a:tcPr/>
                </a:tc>
              </a:tr>
              <a:tr h="489372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轻金属盐</a:t>
                      </a:r>
                      <a:endParaRPr lang="zh-CN" altLang="en-US" sz="2400" dirty="0"/>
                    </a:p>
                  </a:txBody>
                  <a:tcPr/>
                </a:tc>
              </a:tr>
              <a:tr h="1180083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氯化钠</a:t>
                      </a:r>
                      <a:endParaRPr lang="en-US" altLang="zh-CN" sz="2400" dirty="0" smtClean="0"/>
                    </a:p>
                    <a:p>
                      <a:r>
                        <a:rPr lang="zh-CN" altLang="en-US" sz="2400" dirty="0" smtClean="0"/>
                        <a:t>硫酸铵</a:t>
                      </a:r>
                      <a:endParaRPr lang="en-US" altLang="zh-CN" sz="2400" dirty="0" smtClean="0"/>
                    </a:p>
                    <a:p>
                      <a:r>
                        <a:rPr lang="zh-CN" altLang="en-US" sz="2400" dirty="0" smtClean="0"/>
                        <a:t>氯化铵</a:t>
                      </a:r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8695521"/>
              </p:ext>
            </p:extLst>
          </p:nvPr>
        </p:nvGraphicFramePr>
        <p:xfrm>
          <a:off x="3144011" y="1268760"/>
          <a:ext cx="2175394" cy="3454315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175394"/>
              </a:tblGrid>
              <a:tr h="691277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4</a:t>
                      </a:r>
                      <a:r>
                        <a:rPr lang="zh-CN" altLang="en-US" sz="2400" dirty="0" smtClean="0"/>
                        <a:t>变性</a:t>
                      </a:r>
                      <a:endParaRPr lang="en-US" altLang="zh-CN" sz="2400" dirty="0" smtClean="0"/>
                    </a:p>
                    <a:p>
                      <a:r>
                        <a:rPr lang="zh-CN" altLang="en-US" sz="2400" dirty="0" smtClean="0"/>
                        <a:t>（不可逆）</a:t>
                      </a:r>
                      <a:endParaRPr lang="zh-CN" altLang="en-US" sz="2400" dirty="0"/>
                    </a:p>
                  </a:txBody>
                  <a:tcPr/>
                </a:tc>
              </a:tr>
              <a:tr h="473184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重金属盐</a:t>
                      </a:r>
                      <a:endParaRPr lang="zh-CN" altLang="en-US" sz="2400" dirty="0"/>
                    </a:p>
                  </a:txBody>
                  <a:tcPr/>
                </a:tc>
              </a:tr>
              <a:tr h="691277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加热</a:t>
                      </a:r>
                      <a:r>
                        <a:rPr lang="en-US" altLang="zh-CN" sz="2400" dirty="0" smtClean="0"/>
                        <a:t>/</a:t>
                      </a:r>
                      <a:r>
                        <a:rPr lang="zh-CN" altLang="en-US" sz="2400" dirty="0" smtClean="0"/>
                        <a:t>高温</a:t>
                      </a:r>
                      <a:r>
                        <a:rPr lang="en-US" altLang="zh-CN" sz="2400" dirty="0" smtClean="0"/>
                        <a:t>/</a:t>
                      </a:r>
                    </a:p>
                    <a:p>
                      <a:r>
                        <a:rPr lang="zh-CN" altLang="en-US" sz="2400" dirty="0" smtClean="0"/>
                        <a:t>紫外线</a:t>
                      </a:r>
                      <a:endParaRPr lang="zh-CN" altLang="en-US" sz="2400" dirty="0"/>
                    </a:p>
                  </a:txBody>
                  <a:tcPr/>
                </a:tc>
              </a:tr>
              <a:tr h="691277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强氧化剂</a:t>
                      </a:r>
                      <a:r>
                        <a:rPr lang="en-US" altLang="zh-CN" sz="2400" dirty="0" smtClean="0"/>
                        <a:t>/</a:t>
                      </a:r>
                    </a:p>
                    <a:p>
                      <a:r>
                        <a:rPr lang="zh-CN" altLang="en-US" sz="2400" dirty="0" smtClean="0"/>
                        <a:t>强酸</a:t>
                      </a:r>
                      <a:r>
                        <a:rPr lang="en-US" altLang="zh-CN" sz="2400" dirty="0" smtClean="0"/>
                        <a:t>/</a:t>
                      </a:r>
                      <a:r>
                        <a:rPr lang="zh-CN" altLang="en-US" sz="2400" dirty="0" smtClean="0"/>
                        <a:t>强碱</a:t>
                      </a:r>
                      <a:endParaRPr lang="zh-CN" altLang="en-US" sz="2400" dirty="0"/>
                    </a:p>
                  </a:txBody>
                  <a:tcPr/>
                </a:tc>
              </a:tr>
              <a:tr h="512251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有机溶剂</a:t>
                      </a:r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682889"/>
              </p:ext>
            </p:extLst>
          </p:nvPr>
        </p:nvGraphicFramePr>
        <p:xfrm>
          <a:off x="242502" y="3141356"/>
          <a:ext cx="2685146" cy="93610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685146"/>
              </a:tblGrid>
              <a:tr h="45720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2</a:t>
                      </a:r>
                      <a:r>
                        <a:rPr lang="zh-CN" altLang="en-US" sz="2400" dirty="0" smtClean="0"/>
                        <a:t>灼烧</a:t>
                      </a:r>
                      <a:endParaRPr lang="zh-CN" altLang="en-US" sz="2400" dirty="0"/>
                    </a:p>
                  </a:txBody>
                  <a:tcPr/>
                </a:tc>
              </a:tr>
              <a:tr h="478904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烧焦羽毛的气味</a:t>
                      </a:r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7507516"/>
              </p:ext>
            </p:extLst>
          </p:nvPr>
        </p:nvGraphicFramePr>
        <p:xfrm>
          <a:off x="3071664" y="5034605"/>
          <a:ext cx="2736304" cy="1381092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736304"/>
              </a:tblGrid>
              <a:tr h="504056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5</a:t>
                      </a:r>
                      <a:r>
                        <a:rPr lang="zh-CN" altLang="en-US" sz="2400" dirty="0" smtClean="0"/>
                        <a:t>颜色反应</a:t>
                      </a:r>
                      <a:endParaRPr lang="zh-CN" altLang="en-US" sz="2400" dirty="0"/>
                    </a:p>
                  </a:txBody>
                  <a:tcPr/>
                </a:tc>
              </a:tr>
              <a:tr h="877036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含有苯环的蛋白质遇到浓硝酸变黄</a:t>
                      </a:r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7032104" y="2420888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学生分组实验</a:t>
            </a:r>
            <a:endParaRPr lang="zh-CN" altLang="en-US" sz="3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3472636"/>
              </p:ext>
            </p:extLst>
          </p:nvPr>
        </p:nvGraphicFramePr>
        <p:xfrm>
          <a:off x="1560219" y="755444"/>
          <a:ext cx="7776864" cy="57661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67429"/>
                <a:gridCol w="1512168"/>
                <a:gridCol w="1224136"/>
                <a:gridCol w="3673131"/>
              </a:tblGrid>
              <a:tr h="1089381"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天然高分子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能否水解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水解产物</a:t>
                      </a:r>
                      <a:endParaRPr lang="zh-CN" altLang="en-US" sz="2800" dirty="0"/>
                    </a:p>
                  </a:txBody>
                  <a:tcPr/>
                </a:tc>
              </a:tr>
              <a:tr h="680476"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单糖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/>
                </a:tc>
              </a:tr>
              <a:tr h="680476"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二糖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/>
                </a:tc>
              </a:tr>
              <a:tr h="680476"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多糖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/>
                </a:tc>
              </a:tr>
              <a:tr h="680476"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油脂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800" dirty="0" smtClean="0"/>
                    </a:p>
                    <a:p>
                      <a:endParaRPr lang="en-US" altLang="zh-CN" sz="2800" dirty="0" smtClean="0"/>
                    </a:p>
                    <a:p>
                      <a:endParaRPr lang="zh-CN" altLang="en-US" sz="2800" dirty="0"/>
                    </a:p>
                  </a:txBody>
                  <a:tcPr/>
                </a:tc>
              </a:tr>
              <a:tr h="1263740"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蛋白质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笑脸 4"/>
          <p:cNvSpPr/>
          <p:nvPr/>
        </p:nvSpPr>
        <p:spPr>
          <a:xfrm>
            <a:off x="4795632" y="5420111"/>
            <a:ext cx="560529" cy="482728"/>
          </a:xfrm>
          <a:prstGeom prst="smileyFace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" name="笑脸 5"/>
          <p:cNvSpPr/>
          <p:nvPr/>
        </p:nvSpPr>
        <p:spPr>
          <a:xfrm>
            <a:off x="4795632" y="4021650"/>
            <a:ext cx="560529" cy="482728"/>
          </a:xfrm>
          <a:prstGeom prst="smileyFace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" name="笑脸 6"/>
          <p:cNvSpPr/>
          <p:nvPr/>
        </p:nvSpPr>
        <p:spPr>
          <a:xfrm>
            <a:off x="4766815" y="3347708"/>
            <a:ext cx="560529" cy="482728"/>
          </a:xfrm>
          <a:prstGeom prst="smileyFace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" name="笑脸 7"/>
          <p:cNvSpPr/>
          <p:nvPr/>
        </p:nvSpPr>
        <p:spPr>
          <a:xfrm>
            <a:off x="4746966" y="2676072"/>
            <a:ext cx="560529" cy="482728"/>
          </a:xfrm>
          <a:prstGeom prst="smileyFace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9" name="笑脸 8"/>
          <p:cNvSpPr/>
          <p:nvPr/>
        </p:nvSpPr>
        <p:spPr>
          <a:xfrm>
            <a:off x="3032539" y="5324707"/>
            <a:ext cx="560529" cy="482728"/>
          </a:xfrm>
          <a:prstGeom prst="smileyFace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0" name="笑脸 9"/>
          <p:cNvSpPr/>
          <p:nvPr/>
        </p:nvSpPr>
        <p:spPr>
          <a:xfrm>
            <a:off x="3215681" y="3193743"/>
            <a:ext cx="560529" cy="482728"/>
          </a:xfrm>
          <a:prstGeom prst="smileyFace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5918180" y="2635580"/>
            <a:ext cx="906017" cy="52322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单糖</a:t>
            </a:r>
          </a:p>
        </p:txBody>
      </p:sp>
      <p:sp>
        <p:nvSpPr>
          <p:cNvPr id="11" name="矩形 10"/>
          <p:cNvSpPr/>
          <p:nvPr/>
        </p:nvSpPr>
        <p:spPr>
          <a:xfrm>
            <a:off x="5918180" y="3304570"/>
            <a:ext cx="906017" cy="52322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单糖</a:t>
            </a:r>
          </a:p>
        </p:txBody>
      </p:sp>
      <p:sp>
        <p:nvSpPr>
          <p:cNvPr id="12" name="矩形 11"/>
          <p:cNvSpPr/>
          <p:nvPr/>
        </p:nvSpPr>
        <p:spPr>
          <a:xfrm>
            <a:off x="5611971" y="4084831"/>
            <a:ext cx="3791423" cy="954107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高级脂肪酸和甘油；</a:t>
            </a:r>
            <a:endParaRPr lang="en-US" altLang="zh-CN" sz="2800" b="1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28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高级脂肪酸钠盐和甘油</a:t>
            </a:r>
          </a:p>
        </p:txBody>
      </p:sp>
      <p:sp>
        <p:nvSpPr>
          <p:cNvPr id="13" name="矩形 12"/>
          <p:cNvSpPr/>
          <p:nvPr/>
        </p:nvSpPr>
        <p:spPr>
          <a:xfrm>
            <a:off x="5925378" y="5441747"/>
            <a:ext cx="1266693" cy="52322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氨基酸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627852" y="10878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小结</a:t>
            </a:r>
          </a:p>
        </p:txBody>
      </p:sp>
    </p:spTree>
    <p:extLst>
      <p:ext uri="{BB962C8B-B14F-4D97-AF65-F5344CB8AC3E}">
        <p14:creationId xmlns:p14="http://schemas.microsoft.com/office/powerpoint/2010/main" val="91427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2" grpId="0" animBg="1"/>
      <p:bldP spid="11" grpId="0" animBg="1"/>
      <p:bldP spid="12" grpId="0" animBg="1"/>
      <p:bldP spid="13" grpId="0" animBg="1"/>
    </p:bldLst>
  </p:timing>
</p:sld>
</file>

<file path=ppt/theme/theme1.xml><?xml version="1.0" encoding="utf-8"?>
<a:theme xmlns:a="http://schemas.openxmlformats.org/drawingml/2006/main" name="默认设计模板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2681</TotalTime>
  <Words>1005</Words>
  <Application>Microsoft Office PowerPoint</Application>
  <PresentationFormat>宽屏</PresentationFormat>
  <Paragraphs>245</Paragraphs>
  <Slides>26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9" baseType="lpstr">
      <vt:lpstr>仿宋_GB2312</vt:lpstr>
      <vt:lpstr>华文隶书</vt:lpstr>
      <vt:lpstr>楷体</vt:lpstr>
      <vt:lpstr>楷体_GB2312</vt:lpstr>
      <vt:lpstr>隶书</vt:lpstr>
      <vt:lpstr>宋体</vt:lpstr>
      <vt:lpstr>Arial</vt:lpstr>
      <vt:lpstr>Calibri</vt:lpstr>
      <vt:lpstr>Calibri Light</vt:lpstr>
      <vt:lpstr>Cambria Math</vt:lpstr>
      <vt:lpstr>Times New Roman</vt:lpstr>
      <vt:lpstr>默认设计模板</vt:lpstr>
      <vt:lpstr>BMP 图象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WWW.YlmF.CoM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zhangwei</dc:creator>
  <cp:lastModifiedBy>http://www.kingedu.net</cp:lastModifiedBy>
  <cp:revision>103</cp:revision>
  <dcterms:created xsi:type="dcterms:W3CDTF">2013-09-13T08:51:45Z</dcterms:created>
  <dcterms:modified xsi:type="dcterms:W3CDTF">2022-05-22T16:08:59Z</dcterms:modified>
</cp:coreProperties>
</file>