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312" r:id="rId5"/>
    <p:sldId id="313" r:id="rId6"/>
    <p:sldId id="314" r:id="rId7"/>
    <p:sldId id="316" r:id="rId8"/>
    <p:sldId id="317" r:id="rId9"/>
    <p:sldId id="315" r:id="rId10"/>
    <p:sldId id="318" r:id="rId11"/>
    <p:sldId id="264" r:id="rId12"/>
    <p:sldId id="319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E1C60-3084-41B6-B9EB-AF6DF528CE83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479E1-D3D5-4E6C-9904-9833195705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5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747DF0-1375-4DEC-AE0C-282AFDA69510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3764418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479E1-D3D5-4E6C-9904-9833195705D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250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9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78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95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8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16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91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E10B-6B6E-440B-A653-086E125F772B}" type="datetimeFigureOut">
              <a:rPr lang="zh-CN" altLang="en-US" smtClean="0"/>
              <a:t>2021/11/9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9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39.png"/><Relationship Id="rId4" Type="http://schemas.openxmlformats.org/officeDocument/2006/relationships/image" Target="../media/image34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285650" y="1259693"/>
            <a:ext cx="9326541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6600" b="1" dirty="0" smtClean="0">
                <a:latin typeface="Times New Roman" panose="02020603050405020304" pitchFamily="18" charset="0"/>
              </a:rPr>
              <a:t>人教版  高中化学 必修一</a:t>
            </a:r>
            <a:endParaRPr kumimoji="1" lang="en-US" altLang="zh-CN" sz="66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第二章  第三节  物质的</a:t>
            </a:r>
            <a:r>
              <a:rPr kumimoji="1" lang="zh-CN" altLang="en-US" sz="4400" b="1" dirty="0" smtClean="0">
                <a:latin typeface="Times New Roman" panose="02020603050405020304" pitchFamily="18" charset="0"/>
              </a:rPr>
              <a:t>量</a:t>
            </a:r>
            <a:endParaRPr kumimoji="1" lang="en-US" altLang="zh-CN" sz="44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en-US" altLang="zh-CN" sz="4400" b="1" dirty="0" smtClean="0">
                <a:latin typeface="Times New Roman" panose="02020603050405020304" pitchFamily="18" charset="0"/>
              </a:rPr>
              <a:t>2.3.1</a:t>
            </a: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物质的量和摩尔质量</a:t>
            </a:r>
            <a:endParaRPr kumimoji="1"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9870" y="5151549"/>
            <a:ext cx="467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/>
              <a:t>中山大学</a:t>
            </a:r>
            <a:r>
              <a:rPr lang="zh-CN" altLang="en-US" sz="2800" dirty="0" smtClean="0"/>
              <a:t>附属中学   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9608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98">
        <p15:prstTrans prst="crush"/>
      </p:transition>
    </mc:Choice>
    <mc:Fallback xmlns="">
      <p:transition spd="slow" advTm="2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016320" y="2335130"/>
            <a:ext cx="7175681" cy="13522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016320" y="215608"/>
            <a:ext cx="7175681" cy="21195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9845" y="2367249"/>
            <a:ext cx="4468969" cy="13522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9846" y="998509"/>
            <a:ext cx="4468969" cy="13522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76895" y="1527812"/>
            <a:ext cx="346441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Cambria Math" panose="02040503050406030204" pitchFamily="18" charset="0"/>
              </a:rPr>
              <a:t>如何测一张纸的厚度？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6895" y="2566336"/>
            <a:ext cx="3379926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Cambria Math" panose="02040503050406030204" pitchFamily="18" charset="0"/>
              </a:rPr>
              <a:t>测</a:t>
            </a:r>
            <a:r>
              <a:rPr lang="en-US" altLang="zh-CN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100</a:t>
            </a:r>
            <a:r>
              <a:rPr lang="zh-CN" altLang="en-US" sz="2800" dirty="0" smtClean="0">
                <a:latin typeface="Cambria Math" panose="02040503050406030204" pitchFamily="18" charset="0"/>
              </a:rPr>
              <a:t>张纸的总厚度，再除以</a:t>
            </a:r>
            <a:r>
              <a:rPr lang="en-US" altLang="zh-CN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100</a:t>
            </a:r>
            <a:r>
              <a:rPr lang="zh-CN" altLang="en-US" sz="2800" dirty="0" smtClean="0">
                <a:latin typeface="Cambria Math" panose="02040503050406030204" pitchFamily="18" charset="0"/>
              </a:rPr>
              <a:t>。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95869" y="634341"/>
            <a:ext cx="496829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Cambria Math" panose="02040503050406030204" pitchFamily="18" charset="0"/>
              </a:rPr>
              <a:t>如何测一滴水中的水分子数？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5145864" y="1472852"/>
                <a:ext cx="7048427" cy="830997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latin typeface="Cambria Math" panose="02040503050406030204" pitchFamily="18" charset="0"/>
                  </a:rPr>
                  <a:t>提示：</a:t>
                </a:r>
                <a:r>
                  <a:rPr lang="el-GR" altLang="zh-CN" sz="24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ρ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=1g/mL</a:t>
                </a:r>
                <a:r>
                  <a:rPr lang="zh-CN" altLang="en-US" sz="2400" dirty="0" smtClean="0">
                    <a:latin typeface="Cambria Math" panose="02040503050406030204" pitchFamily="18" charset="0"/>
                    <a:ea typeface="MS PGothic" panose="020B0600070205080204" pitchFamily="34" charset="-128"/>
                  </a:rPr>
                  <a:t>，</a:t>
                </a:r>
                <a:r>
                  <a:rPr lang="zh-CN" altLang="en-US" sz="2400" dirty="0">
                    <a:latin typeface="Cambria Math" panose="02040503050406030204" pitchFamily="18" charset="0"/>
                    <a:ea typeface="MS PGothic" panose="020B0600070205080204" pitchFamily="34" charset="-128"/>
                  </a:rPr>
                  <a:t>一</a:t>
                </a:r>
                <a:r>
                  <a:rPr lang="zh-CN" altLang="en-US" sz="2400" dirty="0" smtClean="0">
                    <a:latin typeface="Cambria Math" panose="02040503050406030204" pitchFamily="18" charset="0"/>
                    <a:ea typeface="MS PGothic" panose="020B0600070205080204" pitchFamily="34" charset="-128"/>
                  </a:rPr>
                  <a:t>滴水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0.05mL</a:t>
                </a:r>
                <a:r>
                  <a:rPr lang="zh-CN" altLang="en-US" sz="2400" dirty="0" smtClean="0">
                    <a:latin typeface="Cambria Math" panose="02040503050406030204" pitchFamily="18" charset="0"/>
                    <a:ea typeface="MS PGothic" panose="020B0600070205080204" pitchFamily="34" charset="-128"/>
                  </a:rPr>
                  <a:t>，一个水分子的质量是</a:t>
                </a:r>
                <a14:m>
                  <m:oMath xmlns:m="http://schemas.openxmlformats.org/officeDocument/2006/math">
                    <m:r>
                      <a:rPr lang="en-US" altLang="zh-CN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US" altLang="zh-CN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</m:t>
                    </m:r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</m:t>
                    </m:r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g.</a:t>
                </a:r>
                <a:endParaRPr lang="zh-CN" altLang="en-US" sz="24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5864" y="1472852"/>
                <a:ext cx="7048427" cy="830997"/>
              </a:xfrm>
              <a:prstGeom prst="rect">
                <a:avLst/>
              </a:prstGeom>
              <a:blipFill rotWithShape="0">
                <a:blip r:embed="rId4"/>
                <a:stretch>
                  <a:fillRect l="-1298" t="-8088" b="-1617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5145864" y="2627273"/>
                <a:ext cx="6877319" cy="77604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i="1" dirty="0" smtClean="0"/>
                  <a:t>N</a:t>
                </a:r>
                <a:r>
                  <a:rPr lang="en-US" altLang="zh-CN" sz="28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l-GR" altLang="zh-CN" sz="2800" i="1" smtClean="0">
                            <a:latin typeface="Cambria Math" panose="02040503050406030204" pitchFamily="18" charset="0"/>
                          </a:rPr>
                          <m:t>𝜌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O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28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mL</m:t>
                        </m:r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×0.05</m:t>
                        </m:r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mL</m:t>
                        </m:r>
                      </m:num>
                      <m:den>
                        <m:sSup>
                          <m:sSupPr>
                            <m:ctrlPr>
                              <a:rPr lang="en-US" altLang="zh-CN" sz="280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b="0" i="0" dirty="0" smtClean="0">
                                <a:latin typeface="Cambria Math" panose="02040503050406030204" pitchFamily="18" charset="0"/>
                              </a:rPr>
                              <m:t>2.99</m:t>
                            </m:r>
                            <m:r>
                              <a:rPr lang="en-US" altLang="zh-CN" sz="2800" b="0" i="0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×10</m:t>
                            </m:r>
                          </m:e>
                          <m:sup>
                            <m:r>
                              <a:rPr lang="en-US" altLang="zh-CN" sz="2800" b="0" i="0" dirty="0" smtClean="0">
                                <a:latin typeface="Cambria Math" panose="02040503050406030204" pitchFamily="18" charset="0"/>
                              </a:rPr>
                              <m:t>−23</m:t>
                            </m:r>
                          </m:sup>
                        </m:sSup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g</m:t>
                        </m:r>
                      </m:den>
                    </m:f>
                    <m:r>
                      <a:rPr lang="en-US" altLang="zh-CN" sz="2800" b="0" i="0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  <m:t>1.672241</m:t>
                        </m:r>
                        <m:r>
                          <a:rPr lang="en-US" altLang="zh-CN" sz="28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×10</m:t>
                        </m:r>
                      </m:e>
                      <m:sup>
                        <m:r>
                          <a:rPr lang="en-US" altLang="zh-CN" sz="2800" b="0" i="1" dirty="0" smtClean="0">
                            <a:latin typeface="Cambria Math" panose="02040503050406030204" pitchFamily="18" charset="0"/>
                          </a:rPr>
                          <m:t>21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5864" y="2627273"/>
                <a:ext cx="6877319" cy="776046"/>
              </a:xfrm>
              <a:prstGeom prst="rect">
                <a:avLst/>
              </a:prstGeom>
              <a:blipFill rotWithShape="0">
                <a:blip r:embed="rId5"/>
                <a:stretch>
                  <a:fillRect l="-1773" b="-31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文本框 12"/>
          <p:cNvSpPr txBox="1"/>
          <p:nvPr/>
        </p:nvSpPr>
        <p:spPr>
          <a:xfrm>
            <a:off x="6970065" y="4888717"/>
            <a:ext cx="3655005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微观粒子很小，一个一个数很不方便。要引入一个很大的</a:t>
            </a:r>
            <a:r>
              <a:rPr lang="zh-CN" altLang="en-US" sz="2400" dirty="0" smtClean="0">
                <a:solidFill>
                  <a:srgbClr val="FF0000"/>
                </a:solidFill>
              </a:rPr>
              <a:t>物理量</a:t>
            </a:r>
            <a:r>
              <a:rPr lang="zh-CN" altLang="en-US" sz="2400" dirty="0" smtClean="0"/>
              <a:t>去定义。</a:t>
            </a:r>
            <a:endParaRPr lang="zh-CN" altLang="en-US" sz="2400" dirty="0"/>
          </a:p>
        </p:txBody>
      </p:sp>
      <p:sp>
        <p:nvSpPr>
          <p:cNvPr id="2" name="右箭头 1"/>
          <p:cNvSpPr/>
          <p:nvPr/>
        </p:nvSpPr>
        <p:spPr>
          <a:xfrm>
            <a:off x="5923144" y="5170830"/>
            <a:ext cx="1046921" cy="6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5804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82">
        <p15:prstTrans prst="airplane"/>
      </p:transition>
    </mc:Choice>
    <mc:Fallback xmlns="">
      <p:transition spd="slow" advTm="7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物质的量</a:t>
            </a:r>
            <a:endParaRPr lang="zh-CN" altLang="en-US" sz="24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142515"/>
              </p:ext>
            </p:extLst>
          </p:nvPr>
        </p:nvGraphicFramePr>
        <p:xfrm>
          <a:off x="2199426" y="481416"/>
          <a:ext cx="8127999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物理量</a:t>
                      </a:r>
                      <a:endParaRPr lang="zh-CN" alt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单位名称</a:t>
                      </a:r>
                      <a:endParaRPr lang="zh-CN" alt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单位符号</a:t>
                      </a:r>
                      <a:endParaRPr lang="zh-CN" alt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长度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米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质量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千克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Kg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时间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秒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电流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安、安培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热力学温度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开尔文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物质的量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摩尔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mol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发光强度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坎德拉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cd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https://gimg2.baidu.com/image_search/src=http%3A%2F%2Fbpic.588ku.com%2Felement_origin_min_pic%2F17%2F08%2F03%2F17aa17630962a01dbd4264ffe255d7bd.jpg%21rw400&amp;refer=http%3A%2F%2Fbpic.588ku.com&amp;app=2002&amp;size=f9999,10000&amp;q=a80&amp;n=0&amp;g=0n&amp;fmt=jpeg?sec=1638325717&amp;t=ba4bc976eb70b61c744b703aec3676f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4" t="2927" r="290" b="9726"/>
          <a:stretch/>
        </p:blipFill>
        <p:spPr bwMode="auto">
          <a:xfrm rot="20513672">
            <a:off x="303035" y="4261977"/>
            <a:ext cx="4305181" cy="208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4365939" y="3900117"/>
            <a:ext cx="3425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一个篮球的质量是</a:t>
            </a:r>
            <a:r>
              <a:rPr lang="en-US" altLang="zh-CN" dirty="0" smtClean="0"/>
              <a:t>0.65kg</a:t>
            </a:r>
            <a:endParaRPr lang="zh-CN" altLang="en-US" dirty="0"/>
          </a:p>
        </p:txBody>
      </p:sp>
      <p:pic>
        <p:nvPicPr>
          <p:cNvPr id="3076" name="Picture 4" descr="https://gimg2.baidu.com/image_search/src=http%3A%2F%2F07imgmini.eastday.com%2Fmobile%2F20191017%2F20191017125811_f48c2c84aee9d18b85ccc96193efd5e7_3.jpeg&amp;refer=http%3A%2F%2F07imgmini.eastday.com&amp;app=2002&amp;size=f9999,10000&amp;q=a80&amp;n=0&amp;g=0n&amp;fmt=jpeg?sec=1638325819&amp;t=19f07652c8e89e6b345764c8c0b802d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11" b="28598"/>
          <a:stretch/>
        </p:blipFill>
        <p:spPr bwMode="auto">
          <a:xfrm>
            <a:off x="4662152" y="4524846"/>
            <a:ext cx="2253803" cy="171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0"/>
          <p:cNvSpPr txBox="1"/>
          <p:nvPr/>
        </p:nvSpPr>
        <p:spPr>
          <a:xfrm>
            <a:off x="635467" y="4211391"/>
            <a:ext cx="3425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一把尺子的长度是</a:t>
            </a:r>
            <a:r>
              <a:rPr lang="en-US" altLang="zh-CN" dirty="0" smtClean="0"/>
              <a:t>18</a:t>
            </a:r>
            <a:r>
              <a:rPr lang="zh-CN" altLang="en-US" dirty="0" smtClean="0"/>
              <a:t>厘米</a:t>
            </a:r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/>
          <a:srcRect l="8039" t="9583" r="58969" b="11473"/>
          <a:stretch/>
        </p:blipFill>
        <p:spPr>
          <a:xfrm>
            <a:off x="7910615" y="3982766"/>
            <a:ext cx="3142445" cy="2421229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813076" y="3530785"/>
            <a:ext cx="3425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这些质子的物质的量是</a:t>
            </a:r>
            <a:r>
              <a:rPr lang="en-US" altLang="zh-CN" dirty="0" smtClean="0"/>
              <a:t>1mol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1117600" y="5975029"/>
            <a:ext cx="254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/>
              <a:t>l</a:t>
            </a:r>
            <a:r>
              <a:rPr lang="en-US" altLang="zh-CN" sz="2800" dirty="0" smtClean="0"/>
              <a:t>(</a:t>
            </a:r>
            <a:r>
              <a:rPr lang="zh-CN" altLang="en-US" sz="2800" dirty="0" smtClean="0"/>
              <a:t>尺子</a:t>
            </a:r>
            <a:r>
              <a:rPr lang="en-US" altLang="zh-CN" sz="2800" dirty="0" smtClean="0"/>
              <a:t>)=18cm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4116785" y="6252782"/>
            <a:ext cx="338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/>
              <a:t>m</a:t>
            </a:r>
            <a:r>
              <a:rPr lang="en-US" altLang="zh-CN" sz="2800" dirty="0" smtClean="0"/>
              <a:t>(</a:t>
            </a:r>
            <a:r>
              <a:rPr lang="zh-CN" altLang="en-US" sz="2800" dirty="0" smtClean="0"/>
              <a:t>篮球</a:t>
            </a:r>
            <a:r>
              <a:rPr lang="en-US" altLang="zh-CN" sz="2800" dirty="0" smtClean="0"/>
              <a:t>)=0.65kg</a:t>
            </a:r>
            <a:endParaRPr lang="zh-CN" altLang="en-US" sz="2800" dirty="0"/>
          </a:p>
        </p:txBody>
      </p:sp>
      <p:sp>
        <p:nvSpPr>
          <p:cNvPr id="14" name="文本框 13"/>
          <p:cNvSpPr txBox="1"/>
          <p:nvPr/>
        </p:nvSpPr>
        <p:spPr>
          <a:xfrm>
            <a:off x="7932580" y="6334780"/>
            <a:ext cx="338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/>
              <a:t>n</a:t>
            </a:r>
            <a:r>
              <a:rPr lang="en-US" altLang="zh-CN" sz="2800" dirty="0" smtClean="0"/>
              <a:t>(</a:t>
            </a:r>
            <a:r>
              <a:rPr lang="zh-CN" altLang="en-US" sz="2800" dirty="0" smtClean="0"/>
              <a:t>质子</a:t>
            </a:r>
            <a:r>
              <a:rPr lang="en-US" altLang="zh-CN" sz="2800" dirty="0" smtClean="0"/>
              <a:t>)=1mol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14518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427903" y="4275354"/>
                <a:ext cx="5195871" cy="230832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altLang="zh-CN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1</a:t>
                </a:r>
                <a:r>
                  <a:rPr lang="zh-CN" altLang="en-US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个</a:t>
                </a:r>
                <a:endParaRPr lang="en-US" altLang="zh-CN" sz="36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endParaRPr>
              </a:p>
              <a:p>
                <a:r>
                  <a:rPr lang="en-US" altLang="zh-CN" sz="3600" b="1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1</a:t>
                </a:r>
                <a:r>
                  <a:rPr lang="zh-CN" altLang="en-US" sz="3600" b="1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打（羽毛球）：</a:t>
                </a:r>
                <a:r>
                  <a:rPr lang="en-US" altLang="zh-CN" sz="3600" b="1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12</a:t>
                </a:r>
                <a:r>
                  <a:rPr lang="zh-CN" altLang="en-US" sz="3600" b="1" dirty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个</a:t>
                </a:r>
                <a:endParaRPr lang="en-US" altLang="zh-CN" sz="3600" b="1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r>
                  <a:rPr lang="en-US" altLang="zh-CN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1</a:t>
                </a:r>
                <a:r>
                  <a:rPr lang="zh-CN" altLang="en-US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包（打印纸）：</a:t>
                </a:r>
                <a:r>
                  <a:rPr lang="en-US" altLang="zh-CN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500</a:t>
                </a:r>
                <a:r>
                  <a:rPr lang="zh-CN" altLang="en-US" sz="3600" b="1" cap="none" spc="0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  <a:effectLst/>
                  </a:rPr>
                  <a:t>张</a:t>
                </a:r>
                <a:endParaRPr lang="en-US" altLang="zh-CN" sz="36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endParaRPr>
              </a:p>
              <a:p>
                <a:r>
                  <a:rPr lang="en-US" altLang="zh-CN" sz="3600" b="1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1mol</a:t>
                </a:r>
                <a:r>
                  <a:rPr lang="zh-CN" altLang="en-US" sz="3600" b="1" dirty="0" smtClean="0">
                    <a:ln w="22225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：</a:t>
                </a:r>
                <a14:m>
                  <m:oMath xmlns:m="http://schemas.openxmlformats.org/officeDocument/2006/math">
                    <m:r>
                      <a:rPr lang="zh-CN" altLang="en-US" sz="3600" b="1" i="1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约</m:t>
                    </m:r>
                    <m:r>
                      <a:rPr lang="en-US" altLang="zh-CN" sz="3600" b="1" i="1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en-US" altLang="zh-CN" sz="3600" b="1" i="1" dirty="0" smtClean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US" altLang="zh-CN" sz="3600" b="1" i="1" dirty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zh-CN" sz="3600" b="1" i="1" dirty="0" smtClean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US" altLang="zh-CN" sz="3600" b="1" i="1" smtClean="0">
                        <a:ln w="22225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3600" b="1" i="1" smtClean="0">
                            <a:ln w="22225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3600" b="1" i="1">
                            <a:ln w="22225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3600" b="1" i="1" smtClean="0">
                            <a:ln w="22225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3600" b="1" i="1">
                            <a:ln w="22225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3600" b="1" i="1" smtClean="0">
                            <a:ln w="22225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altLang="zh-CN" sz="36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903" y="4275354"/>
                <a:ext cx="5195871" cy="230832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868" y="250583"/>
            <a:ext cx="8080757" cy="439854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412247" y="4906296"/>
            <a:ext cx="52302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物质的量</a:t>
            </a:r>
            <a:r>
              <a:rPr lang="en-US" altLang="zh-CN" sz="2800" dirty="0" smtClean="0"/>
              <a:t>n    </a:t>
            </a:r>
            <a:r>
              <a:rPr lang="zh-CN" altLang="en-US" sz="2800" dirty="0" smtClean="0"/>
              <a:t>单位 </a:t>
            </a:r>
            <a:r>
              <a:rPr lang="en-US" altLang="zh-CN" sz="2800" dirty="0" smtClean="0"/>
              <a:t>mol</a:t>
            </a:r>
          </a:p>
          <a:p>
            <a:endParaRPr lang="en-US" altLang="zh-CN" sz="2800" dirty="0"/>
          </a:p>
          <a:p>
            <a:r>
              <a:rPr lang="zh-CN" altLang="en-US" sz="2800" dirty="0" smtClean="0"/>
              <a:t>表示一定数目微观粒子的集合体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物质的量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26847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圆角矩形 3074"/>
          <p:cNvSpPr/>
          <p:nvPr/>
        </p:nvSpPr>
        <p:spPr>
          <a:xfrm>
            <a:off x="5574487" y="4700789"/>
            <a:ext cx="6377108" cy="202198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物质的量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528030" y="729452"/>
                <a:ext cx="10607901" cy="123194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1mol </a:t>
                </a:r>
                <a:r>
                  <a:rPr lang="zh-CN" altLang="en-US" sz="2400" dirty="0" smtClean="0"/>
                  <a:t>任何微观粒子的个数，是一个常数，叫做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阿伏伽德罗常数</a:t>
                </a:r>
                <a:r>
                  <a:rPr lang="zh-CN" altLang="en-US" sz="2400" dirty="0" smtClean="0"/>
                  <a:t>，符号为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</a:rPr>
                      <m:t>。</m:t>
                    </m:r>
                  </m:oMath>
                </a14:m>
                <a:endParaRPr lang="en-US" altLang="zh-CN" sz="2400" i="1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zh-CN" altLang="en-US" sz="2400" i="1" smtClean="0">
                          <a:latin typeface="Cambria Math" panose="02040503050406030204" pitchFamily="18" charset="0"/>
                        </a:rPr>
                        <m:t>近似值</m:t>
                      </m:r>
                      <m:r>
                        <m:rPr>
                          <m:nor/>
                        </m:rPr>
                        <a:rPr lang="zh-CN" altLang="en-US" sz="2400" dirty="0"/>
                        <m:t>约为</m:t>
                      </m:r>
                      <m:r>
                        <a:rPr lang="en-US" altLang="zh-CN" sz="24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6.02</m:t>
                      </m:r>
                      <m:r>
                        <a:rPr lang="en-US" altLang="zh-CN" sz="24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altLang="zh-CN" sz="24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。</m:t>
                      </m:r>
                    </m:oMath>
                  </m:oMathPara>
                </a14:m>
                <a:endParaRPr lang="en-US" altLang="zh-CN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altLang="zh-CN" sz="24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6.02</m:t>
                      </m:r>
                      <m:r>
                        <a:rPr lang="en-US" altLang="zh-CN" sz="24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altLang="zh-CN" sz="24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030" y="729452"/>
                <a:ext cx="10607901" cy="1231940"/>
              </a:xfrm>
              <a:prstGeom prst="rect">
                <a:avLst/>
              </a:prstGeom>
              <a:blipFill rotWithShape="0">
                <a:blip r:embed="rId2"/>
                <a:stretch>
                  <a:fillRect l="-920" t="-5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表格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7082241"/>
                  </p:ext>
                </p:extLst>
              </p:nvPr>
            </p:nvGraphicFramePr>
            <p:xfrm>
              <a:off x="412120" y="2754499"/>
              <a:ext cx="10908409" cy="18326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09508"/>
                    <a:gridCol w="3152648"/>
                    <a:gridCol w="3760631"/>
                    <a:gridCol w="248562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物质的量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个数（近似值）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个数（精确值）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He</a:t>
                          </a:r>
                          <a:r>
                            <a:rPr lang="zh-CN" altLang="en-US" sz="2400" dirty="0" smtClean="0"/>
                            <a:t>原子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1">
                                  <a:latin typeface="Cambria Math" panose="02040503050406030204" pitchFamily="18" charset="0"/>
                                </a:rPr>
                                <m:t>分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  <m:r>
                                <a:rPr lang="zh-CN" altLang="en-US" sz="2400" i="0">
                                  <a:latin typeface="Cambria Math" panose="02040503050406030204" pitchFamily="18" charset="0"/>
                                </a:rPr>
                                <m:t>离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表格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7082241"/>
                  </p:ext>
                </p:extLst>
              </p:nvPr>
            </p:nvGraphicFramePr>
            <p:xfrm>
              <a:off x="412120" y="2754499"/>
              <a:ext cx="10908409" cy="18326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09508"/>
                    <a:gridCol w="3152648"/>
                    <a:gridCol w="3760631"/>
                    <a:gridCol w="2485622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物质的量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个数（近似值）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个数（精确值）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He</a:t>
                          </a:r>
                          <a:r>
                            <a:rPr lang="zh-CN" altLang="en-US" sz="2400" dirty="0" smtClean="0"/>
                            <a:t>原子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3" t="-216000" r="-622984" b="-1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6107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3" t="-311842" r="-622984" b="-2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矩形 9"/>
          <p:cNvSpPr/>
          <p:nvPr/>
        </p:nvSpPr>
        <p:spPr>
          <a:xfrm>
            <a:off x="1940075" y="3234109"/>
            <a:ext cx="1662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dirty="0"/>
              <a:t>n</a:t>
            </a:r>
            <a:r>
              <a:rPr lang="en-US" altLang="zh-CN" sz="2400" dirty="0"/>
              <a:t>(He)=1mol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矩形 14"/>
              <p:cNvSpPr/>
              <p:nvPr/>
            </p:nvSpPr>
            <p:spPr>
              <a:xfrm>
                <a:off x="5130663" y="3234108"/>
                <a:ext cx="223593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/>
                  <a:t>N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6.02</m:t>
                    </m:r>
                    <m: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663" y="3234108"/>
                <a:ext cx="2235933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72" t="-10667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矩形 15"/>
              <p:cNvSpPr/>
              <p:nvPr/>
            </p:nvSpPr>
            <p:spPr>
              <a:xfrm>
                <a:off x="8981569" y="3277809"/>
                <a:ext cx="60279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1569" y="3277809"/>
                <a:ext cx="602794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528030" y="2221751"/>
                <a:ext cx="5046457" cy="461665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假设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表示阿伏伽德罗常数的数值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030" y="2221751"/>
                <a:ext cx="5046457" cy="461665"/>
              </a:xfrm>
              <a:prstGeom prst="rect">
                <a:avLst/>
              </a:prstGeom>
              <a:blipFill rotWithShape="0">
                <a:blip r:embed="rId6"/>
                <a:stretch>
                  <a:fillRect l="-1935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矩形 20"/>
              <p:cNvSpPr/>
              <p:nvPr/>
            </p:nvSpPr>
            <p:spPr>
              <a:xfrm>
                <a:off x="1940074" y="3655551"/>
                <a:ext cx="16626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)=2mol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1" name="矩形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0074" y="3655551"/>
                <a:ext cx="1662635" cy="461665"/>
              </a:xfrm>
              <a:prstGeom prst="rect">
                <a:avLst/>
              </a:prstGeom>
              <a:blipFill rotWithShape="0">
                <a:blip r:embed="rId7"/>
                <a:stretch>
                  <a:fillRect l="-5495" t="-10667" r="-4396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矩形 21"/>
              <p:cNvSpPr/>
              <p:nvPr/>
            </p:nvSpPr>
            <p:spPr>
              <a:xfrm>
                <a:off x="1940074" y="4139241"/>
                <a:ext cx="2207592" cy="4655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2400" dirty="0" smtClean="0"/>
                  <a:t>)=0.1mol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2" name="矩形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0074" y="4139241"/>
                <a:ext cx="2207592" cy="465577"/>
              </a:xfrm>
              <a:prstGeom prst="rect">
                <a:avLst/>
              </a:prstGeom>
              <a:blipFill rotWithShape="0">
                <a:blip r:embed="rId8"/>
                <a:stretch>
                  <a:fillRect l="-4144" t="-9211" r="-3315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矩形 23"/>
              <p:cNvSpPr/>
              <p:nvPr/>
            </p:nvSpPr>
            <p:spPr>
              <a:xfrm>
                <a:off x="5130663" y="3652514"/>
                <a:ext cx="24058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/>
                  <a:t>N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.2</m:t>
                    </m:r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zh-CN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</m:t>
                    </m:r>
                    <m: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4" name="矩形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663" y="3652514"/>
                <a:ext cx="2405851" cy="461665"/>
              </a:xfrm>
              <a:prstGeom prst="rect">
                <a:avLst/>
              </a:prstGeom>
              <a:blipFill rotWithShape="0">
                <a:blip r:embed="rId9"/>
                <a:stretch>
                  <a:fillRect l="-4061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矩形 24"/>
              <p:cNvSpPr/>
              <p:nvPr/>
            </p:nvSpPr>
            <p:spPr>
              <a:xfrm>
                <a:off x="8811651" y="3652513"/>
                <a:ext cx="77271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5" name="矩形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1651" y="3652513"/>
                <a:ext cx="772712" cy="461665"/>
              </a:xfrm>
              <a:prstGeom prst="rect">
                <a:avLst/>
              </a:prstGeom>
              <a:blipFill rotWithShape="0">
                <a:blip r:embed="rId10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矩形 25"/>
              <p:cNvSpPr/>
              <p:nvPr/>
            </p:nvSpPr>
            <p:spPr>
              <a:xfrm>
                <a:off x="5130663" y="4117610"/>
                <a:ext cx="223593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/>
                  <a:t>N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zh-CN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6.02</m:t>
                    </m:r>
                    <m: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6" name="矩形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663" y="4117610"/>
                <a:ext cx="2235933" cy="461665"/>
              </a:xfrm>
              <a:prstGeom prst="rect">
                <a:avLst/>
              </a:prstGeom>
              <a:blipFill rotWithShape="0">
                <a:blip r:embed="rId11"/>
                <a:stretch>
                  <a:fillRect l="-4372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矩形 26"/>
              <p:cNvSpPr/>
              <p:nvPr/>
            </p:nvSpPr>
            <p:spPr>
              <a:xfrm>
                <a:off x="8826790" y="4056526"/>
                <a:ext cx="100514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.1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7" name="矩形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6790" y="4056526"/>
                <a:ext cx="1005147" cy="461665"/>
              </a:xfrm>
              <a:prstGeom prst="rect">
                <a:avLst/>
              </a:prstGeom>
              <a:blipFill rotWithShape="0">
                <a:blip r:embed="rId12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文本框 18"/>
          <p:cNvSpPr txBox="1"/>
          <p:nvPr/>
        </p:nvSpPr>
        <p:spPr>
          <a:xfrm>
            <a:off x="85521" y="5101479"/>
            <a:ext cx="5628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i="1" dirty="0"/>
              <a:t>n</a:t>
            </a:r>
            <a:r>
              <a:rPr lang="zh-CN" altLang="en-US" sz="2800" dirty="0" smtClean="0"/>
              <a:t>只看个数，不看质量，不看体积。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7848471" y="5134731"/>
                <a:ext cx="1983466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8471" y="5134731"/>
                <a:ext cx="1983466" cy="1014317"/>
              </a:xfrm>
              <a:prstGeom prst="rect">
                <a:avLst/>
              </a:prstGeom>
              <a:blipFill rotWithShape="0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直接箭头连接符 28"/>
          <p:cNvCxnSpPr/>
          <p:nvPr/>
        </p:nvCxnSpPr>
        <p:spPr>
          <a:xfrm flipH="1">
            <a:off x="7134896" y="5641889"/>
            <a:ext cx="9659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V="1">
            <a:off x="9584363" y="5022761"/>
            <a:ext cx="1053586" cy="35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73" name="直接箭头连接符 3072"/>
          <p:cNvCxnSpPr/>
          <p:nvPr/>
        </p:nvCxnSpPr>
        <p:spPr>
          <a:xfrm>
            <a:off x="9584363" y="5889200"/>
            <a:ext cx="826828" cy="2526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文本框 35"/>
              <p:cNvSpPr txBox="1"/>
              <p:nvPr/>
            </p:nvSpPr>
            <p:spPr>
              <a:xfrm>
                <a:off x="5444737" y="5261261"/>
                <a:ext cx="226883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/>
                  <a:t>单价</a:t>
                </a:r>
                <a:endParaRPr lang="en-US" altLang="zh-CN" sz="2800" dirty="0" smtClean="0"/>
              </a:p>
              <a:p>
                <a:pPr algn="ctr"/>
                <a:r>
                  <a:rPr lang="zh-CN" altLang="en-US" sz="2800" dirty="0" smtClean="0"/>
                  <a:t>单位：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737" y="5261261"/>
                <a:ext cx="2268831" cy="954107"/>
              </a:xfrm>
              <a:prstGeom prst="rect">
                <a:avLst/>
              </a:prstGeom>
              <a:blipFill rotWithShape="0">
                <a:blip r:embed="rId14"/>
                <a:stretch>
                  <a:fillRect l="-3495" t="-8917" b="-140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文本框 36"/>
          <p:cNvSpPr txBox="1"/>
          <p:nvPr/>
        </p:nvSpPr>
        <p:spPr>
          <a:xfrm>
            <a:off x="10450194" y="4724466"/>
            <a:ext cx="1501401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总价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150795" y="5783840"/>
            <a:ext cx="1837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数量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99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7" grpId="0" animBg="1"/>
      <p:bldP spid="10" grpId="0"/>
      <p:bldP spid="15" grpId="0"/>
      <p:bldP spid="16" grpId="0"/>
      <p:bldP spid="21" grpId="0"/>
      <p:bldP spid="22" grpId="0"/>
      <p:bldP spid="24" grpId="0"/>
      <p:bldP spid="25" grpId="0"/>
      <p:bldP spid="26" grpId="0"/>
      <p:bldP spid="27" grpId="0"/>
      <p:bldP spid="19" grpId="0"/>
      <p:bldP spid="20" grpId="0" animBg="1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588225"/>
              </p:ext>
            </p:extLst>
          </p:nvPr>
        </p:nvGraphicFramePr>
        <p:xfrm>
          <a:off x="334847" y="5376848"/>
          <a:ext cx="8127999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92007"/>
                <a:gridCol w="2867996"/>
                <a:gridCol w="2867996"/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698067" y="394164"/>
            <a:ext cx="7055792" cy="15945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物质的量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表格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4595392"/>
                  </p:ext>
                </p:extLst>
              </p:nvPr>
            </p:nvGraphicFramePr>
            <p:xfrm>
              <a:off x="334847" y="2083441"/>
              <a:ext cx="11500840" cy="32042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12894"/>
                    <a:gridCol w="1996225"/>
                    <a:gridCol w="2498502"/>
                    <a:gridCol w="1837935"/>
                    <a:gridCol w="1727642"/>
                    <a:gridCol w="172764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粒子数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中子数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He</a:t>
                          </a:r>
                          <a:r>
                            <a:rPr lang="zh-CN" altLang="en-US" sz="2400" dirty="0" smtClean="0"/>
                            <a:t>原子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Na</a:t>
                          </a:r>
                          <a:r>
                            <a:rPr lang="zh-CN" altLang="en-US" sz="2400" dirty="0" smtClean="0"/>
                            <a:t>原子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1">
                                  <a:latin typeface="Cambria Math" panose="02040503050406030204" pitchFamily="18" charset="0"/>
                                </a:rPr>
                                <m:t>分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r>
                            <a:rPr lang="zh-CN" altLang="en-US" sz="2400" i="0" dirty="0" smtClean="0"/>
                            <a:t>分子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  <m:r>
                                <a:rPr lang="zh-CN" altLang="en-US" sz="2400" i="0">
                                  <a:latin typeface="Cambria Math" panose="02040503050406030204" pitchFamily="18" charset="0"/>
                                </a:rPr>
                                <m:t>离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NH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bSup>
                              <m:r>
                                <a:rPr lang="zh-CN" altLang="en-US" sz="2400" i="0">
                                  <a:latin typeface="Cambria Math" panose="02040503050406030204" pitchFamily="18" charset="0"/>
                                </a:rPr>
                                <m:t>离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表格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4595392"/>
                  </p:ext>
                </p:extLst>
              </p:nvPr>
            </p:nvGraphicFramePr>
            <p:xfrm>
              <a:off x="334847" y="2083441"/>
              <a:ext cx="11500840" cy="32042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12894"/>
                    <a:gridCol w="1996225"/>
                    <a:gridCol w="2498502"/>
                    <a:gridCol w="1837935"/>
                    <a:gridCol w="1727642"/>
                    <a:gridCol w="1727642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粒子数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中子数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He</a:t>
                          </a:r>
                          <a:r>
                            <a:rPr lang="zh-CN" altLang="en-US" sz="2400" dirty="0" smtClean="0"/>
                            <a:t>原子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Na</a:t>
                          </a:r>
                          <a:r>
                            <a:rPr lang="zh-CN" altLang="en-US" sz="2400" dirty="0" smtClean="0"/>
                            <a:t>原子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56" t="-316000" r="-572598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56" t="-416000" r="-572598" b="-2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6107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56" t="-509211" r="-572598" b="-1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56" t="-617333" r="-572598" b="-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矩形 9"/>
          <p:cNvSpPr/>
          <p:nvPr/>
        </p:nvSpPr>
        <p:spPr>
          <a:xfrm>
            <a:off x="433485" y="5309978"/>
            <a:ext cx="1662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dirty="0"/>
              <a:t>n</a:t>
            </a:r>
            <a:r>
              <a:rPr lang="en-US" altLang="zh-CN" sz="2400" dirty="0"/>
              <a:t>(He)=1mol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1707306" y="19751"/>
                <a:ext cx="5046457" cy="461665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假设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表示阿伏伽德罗常数的数值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306" y="19751"/>
                <a:ext cx="5046457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812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矩形 20"/>
              <p:cNvSpPr/>
              <p:nvPr/>
            </p:nvSpPr>
            <p:spPr>
              <a:xfrm>
                <a:off x="448624" y="5744645"/>
                <a:ext cx="16626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)=2mol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1" name="矩形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24" y="5744645"/>
                <a:ext cx="1662635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5882" t="-10526" r="-4412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矩形 21"/>
              <p:cNvSpPr/>
              <p:nvPr/>
            </p:nvSpPr>
            <p:spPr>
              <a:xfrm>
                <a:off x="450506" y="6204354"/>
                <a:ext cx="2207592" cy="4655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2400" dirty="0" smtClean="0"/>
                  <a:t>)=0.1mol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2" name="矩形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06" y="6204354"/>
                <a:ext cx="2207592" cy="465577"/>
              </a:xfrm>
              <a:prstGeom prst="rect">
                <a:avLst/>
              </a:prstGeom>
              <a:blipFill rotWithShape="0">
                <a:blip r:embed="rId5"/>
                <a:stretch>
                  <a:fillRect l="-4420" t="-9211" r="-303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1700011" y="714637"/>
                <a:ext cx="1743403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0011" y="714637"/>
                <a:ext cx="1743403" cy="1014317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文本框 45"/>
          <p:cNvSpPr txBox="1"/>
          <p:nvPr/>
        </p:nvSpPr>
        <p:spPr>
          <a:xfrm>
            <a:off x="4170663" y="2494352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53763" y="2520007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649956" y="2520007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516152" y="2494352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4956205" y="1221796"/>
                <a:ext cx="4566245" cy="5346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80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US" altLang="zh-CN" sz="2800">
                              <a:latin typeface="Cambria Math" panose="02040503050406030204" pitchFamily="18" charset="0"/>
                            </a:rPr>
                            <m:t>    </m:t>
                          </m:r>
                        </m:e>
                      </m:sPre>
                      <m:sPre>
                        <m:sPrePr>
                          <m:ctrlPr>
                            <a:rPr lang="en-US" altLang="zh-CN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He</m:t>
                          </m:r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</m:t>
                          </m:r>
                          <m:sPre>
                            <m:sPrePr>
                              <m:ctrlPr>
                                <a:rPr lang="en-US" altLang="zh-CN" sz="2800" i="1">
                                  <a:latin typeface="Cambria Math" panose="02040503050406030204" pitchFamily="18" charset="0"/>
                                </a:rPr>
                              </m:ctrlPr>
                            </m:sPrePr>
                            <m:sub>
                              <m:r>
                                <a:rPr lang="en-US" altLang="zh-CN" sz="2800" b="0" i="0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b>
                            <m:sup>
                              <m:r>
                                <a:rPr lang="en-US" altLang="zh-CN" sz="28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altLang="zh-CN" sz="28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en-US" altLang="zh-CN" sz="28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zh-CN" sz="280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</m:e>
                          </m:sPre>
                        </m:e>
                      </m:sPre>
                      <m:sPre>
                        <m:sPrePr>
                          <m:ctrlPr>
                            <a:rPr lang="en-US" altLang="zh-CN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  <m:sup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</m:sPre>
                      <m:sPre>
                        <m:sPrePr>
                          <m:ctrlPr>
                            <a:rPr lang="en-US" altLang="zh-CN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sub>
                        <m:sup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 32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</m:sPre>
                      <m:sPre>
                        <m:sPrePr>
                          <m:ctrlPr>
                            <a:rPr lang="en-US" altLang="zh-CN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  <m:sup>
                          <m: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 23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</m:sPre>
                      <m:r>
                        <m:rPr>
                          <m:sty m:val="p"/>
                        </m:rPr>
                        <a:rPr lang="en-US" altLang="zh-CN" sz="28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zh-CN" altLang="en-US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205" y="1221796"/>
                <a:ext cx="4566245" cy="534634"/>
              </a:xfrm>
              <a:prstGeom prst="rect">
                <a:avLst/>
              </a:prstGeom>
              <a:blipFill rotWithShape="0">
                <a:blip r:embed="rId7"/>
                <a:stretch>
                  <a:fillRect r="-58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4316285" y="603855"/>
                <a:ext cx="6246736" cy="45666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Z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Z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</m:sPre>
                  </m:oMath>
                </a14:m>
                <a:r>
                  <a:rPr lang="zh-CN" altLang="en-US" sz="2800" dirty="0" smtClean="0"/>
                  <a:t>  质量数</a:t>
                </a:r>
                <a:r>
                  <a:rPr lang="en-US" altLang="zh-CN" sz="2800" dirty="0" smtClean="0"/>
                  <a:t>=</a:t>
                </a:r>
                <a:r>
                  <a:rPr lang="zh-CN" altLang="en-US" sz="2800" dirty="0" smtClean="0"/>
                  <a:t>质子数</a:t>
                </a:r>
                <a:r>
                  <a:rPr lang="en-US" altLang="zh-CN" sz="2800" dirty="0" smtClean="0"/>
                  <a:t>+</a:t>
                </a:r>
                <a:r>
                  <a:rPr lang="zh-CN" altLang="en-US" sz="2800" dirty="0" smtClean="0"/>
                  <a:t>中子数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6285" y="603855"/>
                <a:ext cx="6246736" cy="456663"/>
              </a:xfrm>
              <a:prstGeom prst="rect">
                <a:avLst/>
              </a:prstGeom>
              <a:blipFill rotWithShape="0">
                <a:blip r:embed="rId8"/>
                <a:stretch>
                  <a:fillRect t="-25333" b="-48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文本框 49"/>
          <p:cNvSpPr txBox="1"/>
          <p:nvPr/>
        </p:nvSpPr>
        <p:spPr>
          <a:xfrm>
            <a:off x="4186581" y="2977691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669424" y="2977691"/>
            <a:ext cx="635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8490423" y="2991765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348814" y="2986405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199545" y="3416421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660898" y="3424657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475990" y="3447728"/>
            <a:ext cx="655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0348814" y="3447728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199545" y="3850760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687571" y="3859362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33146" y="3884294"/>
            <a:ext cx="327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0334381" y="3894694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199545" y="4338490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673138" y="4371925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48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490422" y="4318611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48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0349504" y="4338490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207795" y="4846766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703332" y="4806630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662820" y="4808688"/>
            <a:ext cx="288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7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0355847" y="4831635"/>
            <a:ext cx="54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787881" y="5387538"/>
            <a:ext cx="2270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dirty="0" smtClean="0"/>
              <a:t>n</a:t>
            </a:r>
            <a:r>
              <a:rPr lang="en-US" altLang="zh-CN" sz="2400" dirty="0" smtClean="0"/>
              <a:t>(Z)=              mol</a:t>
            </a:r>
            <a:endParaRPr lang="zh-CN" altLang="en-US" sz="2400" dirty="0"/>
          </a:p>
        </p:txBody>
      </p:sp>
      <p:sp>
        <p:nvSpPr>
          <p:cNvPr id="71" name="矩形 70"/>
          <p:cNvSpPr/>
          <p:nvPr/>
        </p:nvSpPr>
        <p:spPr>
          <a:xfrm>
            <a:off x="2815806" y="5815446"/>
            <a:ext cx="22557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dirty="0" smtClean="0"/>
              <a:t>n</a:t>
            </a:r>
            <a:r>
              <a:rPr lang="en-US" altLang="zh-CN" sz="2400" dirty="0" smtClean="0"/>
              <a:t>(N)=             mol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矩形 71"/>
              <p:cNvSpPr/>
              <p:nvPr/>
            </p:nvSpPr>
            <p:spPr>
              <a:xfrm>
                <a:off x="2765358" y="6277111"/>
                <a:ext cx="231499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/>
                  <a:t>n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 smtClean="0"/>
                  <a:t>)=            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72" name="矩形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5358" y="6277111"/>
                <a:ext cx="2314993" cy="461665"/>
              </a:xfrm>
              <a:prstGeom prst="rect">
                <a:avLst/>
              </a:prstGeom>
              <a:blipFill rotWithShape="0">
                <a:blip r:embed="rId9"/>
                <a:stretch>
                  <a:fillRect l="-4222" t="-10667" r="-2902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矩形 72"/>
              <p:cNvSpPr/>
              <p:nvPr/>
            </p:nvSpPr>
            <p:spPr>
              <a:xfrm>
                <a:off x="5670901" y="6252027"/>
                <a:ext cx="22265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 smtClean="0"/>
                  <a:t>)=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73" name="矩形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0901" y="6252027"/>
                <a:ext cx="2226572" cy="461665"/>
              </a:xfrm>
              <a:prstGeom prst="rect">
                <a:avLst/>
              </a:prstGeom>
              <a:blipFill rotWithShape="0">
                <a:blip r:embed="rId10"/>
                <a:stretch>
                  <a:fillRect l="-4098" t="-10667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矩形 73"/>
              <p:cNvSpPr/>
              <p:nvPr/>
            </p:nvSpPr>
            <p:spPr>
              <a:xfrm>
                <a:off x="5654874" y="5826030"/>
                <a:ext cx="216732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 smtClean="0"/>
                  <a:t>N</a:t>
                </a:r>
                <a:r>
                  <a:rPr lang="en-US" altLang="zh-CN" sz="2400" dirty="0" smtClean="0"/>
                  <a:t>(N)=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74" name="矩形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4874" y="5826030"/>
                <a:ext cx="2167325" cy="461665"/>
              </a:xfrm>
              <a:prstGeom prst="rect">
                <a:avLst/>
              </a:prstGeom>
              <a:blipFill rotWithShape="0">
                <a:blip r:embed="rId11"/>
                <a:stretch>
                  <a:fillRect l="-4507" t="-10667" b="-30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矩形 74"/>
              <p:cNvSpPr/>
              <p:nvPr/>
            </p:nvSpPr>
            <p:spPr>
              <a:xfrm>
                <a:off x="5685072" y="5336392"/>
                <a:ext cx="221240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i="1" dirty="0"/>
                  <a:t>N</a:t>
                </a:r>
                <a:r>
                  <a:rPr lang="en-US" altLang="zh-CN" sz="2400" dirty="0" smtClean="0"/>
                  <a:t>(Z)=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2400" i="1" dirty="0"/>
              </a:p>
            </p:txBody>
          </p:sp>
        </mc:Choice>
        <mc:Fallback xmlns="">
          <p:sp>
            <p:nvSpPr>
              <p:cNvPr id="75" name="矩形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5072" y="5336392"/>
                <a:ext cx="2212401" cy="461665"/>
              </a:xfrm>
              <a:prstGeom prst="rect">
                <a:avLst/>
              </a:prstGeom>
              <a:blipFill rotWithShape="0">
                <a:blip r:embed="rId12"/>
                <a:stretch>
                  <a:fillRect l="-4408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文本框 75"/>
          <p:cNvSpPr txBox="1"/>
          <p:nvPr/>
        </p:nvSpPr>
        <p:spPr>
          <a:xfrm>
            <a:off x="3946229" y="5393644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819227" y="5333636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788975" y="5839104"/>
            <a:ext cx="655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32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658272" y="5825644"/>
            <a:ext cx="655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32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972345" y="6300769"/>
            <a:ext cx="47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819227" y="6247758"/>
            <a:ext cx="47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700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1" grpId="0"/>
      <p:bldP spid="22" grpId="0"/>
      <p:bldP spid="20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摩尔质量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56288989"/>
                  </p:ext>
                </p:extLst>
              </p:nvPr>
            </p:nvGraphicFramePr>
            <p:xfrm>
              <a:off x="850005" y="1033937"/>
              <a:ext cx="9414457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51527"/>
                    <a:gridCol w="3667139"/>
                    <a:gridCol w="399579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r>
                            <a:rPr lang="zh-CN" altLang="en-US" sz="2400" dirty="0" smtClean="0"/>
                            <a:t>个粒子的静质量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个粒子的静质量</a:t>
                          </a: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1.6726491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−24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1.00693476g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≈1</m:t>
                              </m:r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中子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1.674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9547</m:t>
                              </m:r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−24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1.00832273g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≈1</m:t>
                              </m:r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i="0" dirty="0" smtClean="0">
                              <a:latin typeface="+mn-lt"/>
                              <a:ea typeface="+mn-ea"/>
                            </a:rPr>
                            <a:t>9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0" dirty="0" smtClean="0">
                                  <a:latin typeface="Cambria Math" panose="02040503050406030204" pitchFamily="18" charset="0"/>
                                  <a:ea typeface="+mn-ea"/>
                                </a:rPr>
                                <m:t>.</m:t>
                              </m:r>
                              <m:r>
                                <a:rPr lang="en-US" altLang="zh-CN" sz="2400" i="1" dirty="0" smtClean="0">
                                  <a:latin typeface="Cambria Math" panose="02040503050406030204" pitchFamily="18" charset="0"/>
                                  <a:ea typeface="+mn-ea"/>
                                </a:rPr>
                                <m:t>109537</m:t>
                              </m:r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−28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0.00054839g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≈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0.0005</m:t>
                              </m:r>
                            </m:oMath>
                          </a14:m>
                          <a:r>
                            <a:rPr lang="en-US" altLang="zh-CN" sz="2400" dirty="0" smtClean="0"/>
                            <a:t>g</a:t>
                          </a: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56288989"/>
                  </p:ext>
                </p:extLst>
              </p:nvPr>
            </p:nvGraphicFramePr>
            <p:xfrm>
              <a:off x="850005" y="1033937"/>
              <a:ext cx="9414457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51527"/>
                    <a:gridCol w="3667139"/>
                    <a:gridCol w="3995791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微观粒子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r>
                            <a:rPr lang="zh-CN" altLang="en-US" sz="2400" dirty="0" smtClean="0"/>
                            <a:t>个粒子的静质量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5671" t="-14667" r="-305" b="-332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7841" t="-113158" r="-109302" b="-2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5671" t="-113158" r="-305" b="-227632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中子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7841" t="-216000" r="-109302" b="-1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5671" t="-216000" r="-305" b="-130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电子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7841" t="-316000" r="-109302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5671" t="-316000" r="-305" b="-30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文本框 3"/>
          <p:cNvSpPr txBox="1"/>
          <p:nvPr/>
        </p:nvSpPr>
        <p:spPr>
          <a:xfrm>
            <a:off x="588880" y="4163692"/>
            <a:ext cx="1053174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注：一个原子的质量，并不是简单的由质子、中子、电子质量相加，通常结合成原子核时会损失质量。但差别可以忽略。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5409123" y="572272"/>
                <a:ext cx="5046457" cy="461665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假设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表示阿伏伽德罗常数的数值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9123" y="572272"/>
                <a:ext cx="5046457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812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565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摩尔质量</a:t>
            </a:r>
            <a:endParaRPr lang="zh-CN" altLang="en-US" sz="2400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111313"/>
              </p:ext>
            </p:extLst>
          </p:nvPr>
        </p:nvGraphicFramePr>
        <p:xfrm>
          <a:off x="1351721" y="2363994"/>
          <a:ext cx="8846407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90262"/>
                <a:gridCol w="2832941"/>
                <a:gridCol w="2211602"/>
                <a:gridCol w="221160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1mol</a:t>
                      </a:r>
                      <a:r>
                        <a:rPr lang="zh-CN" altLang="en-US" sz="2400" dirty="0" smtClean="0"/>
                        <a:t>粒子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i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r>
                        <a:rPr lang="en-US" altLang="zh-CN" sz="2400" dirty="0" smtClean="0"/>
                        <a:t>(</a:t>
                      </a:r>
                      <a:r>
                        <a:rPr lang="zh-CN" altLang="en-US" sz="2400" dirty="0" smtClean="0"/>
                        <a:t>质子</a:t>
                      </a:r>
                      <a:r>
                        <a:rPr lang="en-US" altLang="zh-CN" sz="2400" dirty="0" smtClean="0"/>
                        <a:t>+</a:t>
                      </a:r>
                      <a:r>
                        <a:rPr lang="zh-CN" altLang="en-US" sz="2400" dirty="0" smtClean="0"/>
                        <a:t>中子</a:t>
                      </a:r>
                      <a:r>
                        <a:rPr lang="en-US" altLang="zh-CN" sz="2400" dirty="0" smtClean="0"/>
                        <a:t>)/mol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i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r>
                        <a:rPr lang="en-US" altLang="zh-CN" sz="2400" dirty="0" smtClean="0"/>
                        <a:t>/g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i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Na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" name="矩形 27"/>
          <p:cNvSpPr/>
          <p:nvPr/>
        </p:nvSpPr>
        <p:spPr>
          <a:xfrm>
            <a:off x="2622587" y="487915"/>
            <a:ext cx="7223217" cy="13689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文本框 29"/>
              <p:cNvSpPr txBox="1"/>
              <p:nvPr/>
            </p:nvSpPr>
            <p:spPr>
              <a:xfrm>
                <a:off x="3620946" y="1184588"/>
                <a:ext cx="4674596" cy="471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    </m:t>
                          </m:r>
                        </m:e>
                      </m:sPre>
                      <m:sPre>
                        <m:sPrePr>
                          <m:ctrlPr>
                            <a:rPr lang="en-US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He</m:t>
                          </m:r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</m:t>
                          </m:r>
                          <m:sPre>
                            <m:sPre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PrePr>
                            <m: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b>
                            <m:sup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altLang="zh-CN" sz="24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zh-CN" sz="240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</m:e>
                          </m:sPre>
                        </m:e>
                      </m:sPre>
                      <m:sPre>
                        <m:sPrePr>
                          <m:ctrlPr>
                            <a:rPr lang="en-US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  <m:sup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</m:sPre>
                      <m:sPre>
                        <m:sPrePr>
                          <m:ctrlPr>
                            <a:rPr lang="en-US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sub>
                        <m:sup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 32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</m:sPre>
                      <m:sPre>
                        <m:sPrePr>
                          <m:ctrlPr>
                            <a:rPr lang="en-US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  <m:sup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  23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</m:sPre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0946" y="1184588"/>
                <a:ext cx="4674596" cy="471476"/>
              </a:xfrm>
              <a:prstGeom prst="rect">
                <a:avLst/>
              </a:prstGeom>
              <a:blipFill rotWithShape="0">
                <a:blip r:embed="rId3"/>
                <a:stretch>
                  <a:fillRect b="-25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文本框 31"/>
              <p:cNvSpPr txBox="1"/>
              <p:nvPr/>
            </p:nvSpPr>
            <p:spPr>
              <a:xfrm>
                <a:off x="3240805" y="697607"/>
                <a:ext cx="6394963" cy="39138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Z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Z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</m:sPre>
                  </m:oMath>
                </a14:m>
                <a:r>
                  <a:rPr lang="zh-CN" altLang="en-US" sz="2400" dirty="0" smtClean="0"/>
                  <a:t>  质量数</a:t>
                </a:r>
                <a:r>
                  <a:rPr lang="en-US" altLang="zh-CN" sz="2400" dirty="0" smtClean="0"/>
                  <a:t>=</a:t>
                </a:r>
                <a:r>
                  <a:rPr lang="zh-CN" altLang="en-US" sz="2400" dirty="0" smtClean="0"/>
                  <a:t>质子数</a:t>
                </a:r>
                <a:r>
                  <a:rPr lang="en-US" altLang="zh-CN" sz="2400" dirty="0" smtClean="0"/>
                  <a:t>+</a:t>
                </a:r>
                <a:r>
                  <a:rPr lang="zh-CN" altLang="en-US" sz="2400" dirty="0" smtClean="0"/>
                  <a:t>中子数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2" name="文本框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0805" y="697607"/>
                <a:ext cx="6394963" cy="391389"/>
              </a:xfrm>
              <a:prstGeom prst="rect">
                <a:avLst/>
              </a:prstGeom>
              <a:blipFill rotWithShape="0">
                <a:blip r:embed="rId4"/>
                <a:stretch>
                  <a:fillRect t="-24615" b="-461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/>
          <p:cNvSpPr txBox="1"/>
          <p:nvPr/>
        </p:nvSpPr>
        <p:spPr>
          <a:xfrm>
            <a:off x="3063971" y="2755174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28339" y="2779517"/>
            <a:ext cx="35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文本框 18"/>
              <p:cNvSpPr txBox="1"/>
              <p:nvPr/>
            </p:nvSpPr>
            <p:spPr>
              <a:xfrm>
                <a:off x="8012737" y="2727786"/>
                <a:ext cx="18330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FF0000"/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9" name="文本框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2737" y="2727786"/>
                <a:ext cx="1833067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6645" t="-10465" b="-325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文本框 20"/>
          <p:cNvSpPr txBox="1"/>
          <p:nvPr/>
        </p:nvSpPr>
        <p:spPr>
          <a:xfrm>
            <a:off x="2967474" y="3262332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4030" y="3251006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16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文本框 22"/>
              <p:cNvSpPr txBox="1"/>
              <p:nvPr/>
            </p:nvSpPr>
            <p:spPr>
              <a:xfrm>
                <a:off x="8028941" y="3251006"/>
                <a:ext cx="2265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</a:rPr>
                  <a:t>16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3" name="文本框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8941" y="3251006"/>
                <a:ext cx="2265684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5376" t="-10465" b="-325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/>
          <p:cNvSpPr txBox="1"/>
          <p:nvPr/>
        </p:nvSpPr>
        <p:spPr>
          <a:xfrm>
            <a:off x="2995098" y="3727563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800234" y="3666529"/>
            <a:ext cx="900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/>
              <p:cNvSpPr txBox="1"/>
              <p:nvPr/>
            </p:nvSpPr>
            <p:spPr>
              <a:xfrm>
                <a:off x="8045145" y="3721900"/>
                <a:ext cx="2080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</a:rPr>
                  <a:t>23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5145" y="3721900"/>
                <a:ext cx="2080354" cy="523220"/>
              </a:xfrm>
              <a:prstGeom prst="rect">
                <a:avLst/>
              </a:prstGeom>
              <a:blipFill rotWithShape="0">
                <a:blip r:embed="rId7"/>
                <a:stretch>
                  <a:fillRect l="-6158" t="-11765" b="-341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0" y="4525311"/>
                <a:ext cx="4095482" cy="2308324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rgbClr val="FF0000"/>
                    </a:solidFill>
                  </a:rPr>
                  <a:t>M</a:t>
                </a:r>
                <a:r>
                  <a:rPr lang="zh-CN" altLang="en-US" sz="3200" b="1" dirty="0" smtClean="0">
                    <a:solidFill>
                      <a:srgbClr val="FF0000"/>
                    </a:solidFill>
                  </a:rPr>
                  <a:t>摩尔质量</a:t>
                </a:r>
                <a:r>
                  <a:rPr lang="zh-CN" altLang="en-US" sz="3200" b="1" dirty="0" smtClean="0"/>
                  <a:t>：单位物质的量的物质所具有的质量。</a:t>
                </a:r>
                <a:endParaRPr lang="en-US" altLang="zh-CN" sz="3200" b="1" dirty="0" smtClean="0"/>
              </a:p>
              <a:p>
                <a:r>
                  <a:rPr lang="zh-CN" altLang="en-US" sz="2400" dirty="0" smtClean="0"/>
                  <a:t>当用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作单位时，数值上等于其式量。</a:t>
                </a:r>
                <a:endParaRPr lang="en-US" altLang="zh-CN" sz="2400" dirty="0" smtClean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525311"/>
                <a:ext cx="4095482" cy="2308324"/>
              </a:xfrm>
              <a:prstGeom prst="rect">
                <a:avLst/>
              </a:prstGeom>
              <a:blipFill rotWithShape="0">
                <a:blip r:embed="rId8"/>
                <a:stretch>
                  <a:fillRect l="-3720" t="-4749" b="-39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圆角矩形 19"/>
          <p:cNvSpPr/>
          <p:nvPr/>
        </p:nvSpPr>
        <p:spPr>
          <a:xfrm>
            <a:off x="4456091" y="4481292"/>
            <a:ext cx="7634288" cy="202198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/>
              <p:cNvSpPr txBox="1"/>
              <p:nvPr/>
            </p:nvSpPr>
            <p:spPr>
              <a:xfrm>
                <a:off x="7565743" y="4915542"/>
                <a:ext cx="1983466" cy="75129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0" i="1" dirty="0" smtClean="0"/>
                  <a:t>M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zh-CN" altLang="en-US" sz="3200" i="1" dirty="0"/>
              </a:p>
            </p:txBody>
          </p:sp>
        </mc:Choice>
        <mc:Fallback xmlns=""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5743" y="4915542"/>
                <a:ext cx="1983466" cy="751296"/>
              </a:xfrm>
              <a:prstGeom prst="rect">
                <a:avLst/>
              </a:prstGeom>
              <a:blipFill rotWithShape="0">
                <a:blip r:embed="rId9"/>
                <a:stretch>
                  <a:fillRect l="-7692" t="-1613" b="-12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直接箭头连接符 28"/>
          <p:cNvCxnSpPr/>
          <p:nvPr/>
        </p:nvCxnSpPr>
        <p:spPr>
          <a:xfrm flipV="1">
            <a:off x="8728328" y="4736782"/>
            <a:ext cx="1053586" cy="35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>
            <a:off x="8719840" y="5468749"/>
            <a:ext cx="961149" cy="421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文本框 32"/>
              <p:cNvSpPr txBox="1"/>
              <p:nvPr/>
            </p:nvSpPr>
            <p:spPr>
              <a:xfrm>
                <a:off x="4384437" y="4831976"/>
                <a:ext cx="278097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/>
                  <a:t>单价</a:t>
                </a:r>
                <a:endParaRPr lang="en-US" altLang="zh-CN" sz="2800" dirty="0" smtClean="0"/>
              </a:p>
              <a:p>
                <a:pPr algn="ctr"/>
                <a:r>
                  <a:rPr lang="zh-CN" altLang="en-US" sz="2800" dirty="0" smtClean="0"/>
                  <a:t>单位：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3" name="文本框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437" y="4831976"/>
                <a:ext cx="2780974" cy="954107"/>
              </a:xfrm>
              <a:prstGeom prst="rect">
                <a:avLst/>
              </a:prstGeom>
              <a:blipFill rotWithShape="0">
                <a:blip r:embed="rId10"/>
                <a:stretch>
                  <a:fillRect l="-1535" t="-9615" b="-14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文本框 33"/>
          <p:cNvSpPr txBox="1"/>
          <p:nvPr/>
        </p:nvSpPr>
        <p:spPr>
          <a:xfrm>
            <a:off x="9555981" y="4422806"/>
            <a:ext cx="17546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总价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475889" y="5528551"/>
            <a:ext cx="2035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数量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cxnSp>
        <p:nvCxnSpPr>
          <p:cNvPr id="36" name="直接箭头连接符 35"/>
          <p:cNvCxnSpPr/>
          <p:nvPr/>
        </p:nvCxnSpPr>
        <p:spPr>
          <a:xfrm flipH="1">
            <a:off x="6438286" y="5250705"/>
            <a:ext cx="9659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78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0" grpId="0" animBg="1"/>
      <p:bldP spid="27" grpId="0" animBg="1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701599" y="2010976"/>
            <a:ext cx="4165046" cy="413224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902494" y="2233337"/>
                <a:ext cx="3964151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M(</a:t>
                </a:r>
                <a:r>
                  <a:rPr lang="en-US" altLang="zh-CN" sz="2800" baseline="30000" dirty="0" smtClean="0"/>
                  <a:t>16</a:t>
                </a:r>
                <a:r>
                  <a:rPr lang="en-US" altLang="zh-CN" sz="2800" dirty="0" smtClean="0"/>
                  <a:t>O)=          g/mol</a:t>
                </a:r>
              </a:p>
              <a:p>
                <a:r>
                  <a:rPr lang="en-US" altLang="zh-CN" sz="2800" dirty="0" smtClean="0"/>
                  <a:t>M(O</a:t>
                </a:r>
                <a:r>
                  <a:rPr lang="en-US" altLang="zh-CN" sz="2800" baseline="-25000" dirty="0" smtClean="0"/>
                  <a:t>2</a:t>
                </a:r>
                <a:r>
                  <a:rPr lang="en-US" altLang="zh-CN" sz="2800" dirty="0" smtClean="0"/>
                  <a:t>)=            g/mol</a:t>
                </a:r>
              </a:p>
              <a:p>
                <a:r>
                  <a:rPr lang="en-US" altLang="zh-CN" sz="2800" dirty="0" smtClean="0"/>
                  <a:t>M(CO</a:t>
                </a:r>
                <a:r>
                  <a:rPr lang="en-US" altLang="zh-CN" sz="2800" baseline="-25000" dirty="0" smtClean="0"/>
                  <a:t>2</a:t>
                </a:r>
                <a:r>
                  <a:rPr lang="en-US" altLang="zh-CN" sz="2800" dirty="0" smtClean="0"/>
                  <a:t>)=          g/mol</a:t>
                </a:r>
              </a:p>
              <a:p>
                <a:r>
                  <a:rPr lang="en-US" altLang="zh-CN" sz="2800" dirty="0" smtClean="0"/>
                  <a:t>M(Cu)=             g/mol</a:t>
                </a:r>
              </a:p>
              <a:p>
                <a:r>
                  <a:rPr lang="en-US" altLang="zh-CN" sz="2800" dirty="0" smtClean="0"/>
                  <a:t>M(Cl)=               g/mol</a:t>
                </a:r>
              </a:p>
              <a:p>
                <a:r>
                  <a:rPr lang="en-US" altLang="zh-CN" sz="2800" dirty="0" smtClean="0"/>
                  <a:t>M(BaSO</a:t>
                </a:r>
                <a:r>
                  <a:rPr lang="en-US" altLang="zh-CN" sz="2800" baseline="-25000" dirty="0" smtClean="0"/>
                  <a:t>4</a:t>
                </a:r>
                <a:r>
                  <a:rPr lang="en-US" altLang="zh-CN" sz="2800" dirty="0" smtClean="0"/>
                  <a:t>)=             g/mol</a:t>
                </a:r>
              </a:p>
              <a:p>
                <a:r>
                  <a:rPr lang="en-US" altLang="zh-CN" sz="2800" dirty="0" smtClean="0"/>
                  <a:t>M(OH</a:t>
                </a:r>
                <a:r>
                  <a:rPr lang="en-US" altLang="zh-CN" sz="2800" baseline="30000" dirty="0" smtClean="0"/>
                  <a:t>-</a:t>
                </a:r>
                <a:r>
                  <a:rPr lang="en-US" altLang="zh-CN" sz="2800" dirty="0" smtClean="0"/>
                  <a:t>)=             g/mol</a:t>
                </a:r>
              </a:p>
              <a:p>
                <a:r>
                  <a:rPr lang="en-US" altLang="zh-CN" sz="2800" dirty="0" smtClean="0"/>
                  <a:t>M(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800" dirty="0" smtClean="0"/>
                  <a:t>)=           g/mol</a:t>
                </a: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494" y="2233337"/>
                <a:ext cx="3964151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3077" t="-1549" b="-39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摩尔质量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/>
              <p:cNvSpPr txBox="1"/>
              <p:nvPr/>
            </p:nvSpPr>
            <p:spPr>
              <a:xfrm>
                <a:off x="3701599" y="605305"/>
                <a:ext cx="4231952" cy="75129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0" i="1" dirty="0" smtClean="0"/>
                  <a:t>M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zh-CN" altLang="en-US" sz="3200" i="1" dirty="0" smtClean="0"/>
                  <a:t> </a:t>
                </a:r>
                <a:r>
                  <a:rPr lang="zh-CN" altLang="en-US" sz="3200" dirty="0" smtClean="0"/>
                  <a:t>单位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200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zh-CN" altLang="en-US" sz="3200" i="0" smtClean="0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zh-CN" altLang="en-US" sz="3200" i="1" dirty="0" smtClean="0"/>
                  <a:t>  </a:t>
                </a:r>
                <a:endParaRPr lang="zh-CN" altLang="en-US" sz="3200" i="1" dirty="0"/>
              </a:p>
            </p:txBody>
          </p:sp>
        </mc:Choice>
        <mc:Fallback xmlns=""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599" y="605305"/>
                <a:ext cx="4231952" cy="751296"/>
              </a:xfrm>
              <a:prstGeom prst="rect">
                <a:avLst/>
              </a:prstGeom>
              <a:blipFill rotWithShape="0">
                <a:blip r:embed="rId3"/>
                <a:stretch>
                  <a:fillRect l="-3602" t="-7258" b="-12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5464533" y="5270156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18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64533" y="4856117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17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502093" y="4405042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233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95549" y="3524349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  63.5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48779" y="3114030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44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305597" y="2675276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32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263741" y="2283899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16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95549" y="3946601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  35.5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854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8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68" y="2293366"/>
            <a:ext cx="3810000" cy="3810000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261068" y="1143890"/>
            <a:ext cx="3549207" cy="82114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0546" y="1331632"/>
            <a:ext cx="3529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M(Cl)=               g/mol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19751"/>
            <a:ext cx="17000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摩尔质量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/>
              <p:cNvSpPr txBox="1"/>
              <p:nvPr/>
            </p:nvSpPr>
            <p:spPr>
              <a:xfrm>
                <a:off x="3549975" y="64263"/>
                <a:ext cx="4231952" cy="75129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0" i="1" dirty="0" smtClean="0"/>
                  <a:t>M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zh-CN" altLang="en-US" sz="3200" i="1" dirty="0" smtClean="0"/>
                  <a:t> </a:t>
                </a:r>
                <a:r>
                  <a:rPr lang="zh-CN" altLang="en-US" sz="3200" dirty="0" smtClean="0"/>
                  <a:t>单位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200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zh-CN" altLang="en-US" sz="3200" i="0" smtClean="0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zh-CN" altLang="en-US" sz="3200" i="1" dirty="0" smtClean="0"/>
                  <a:t>  </a:t>
                </a:r>
                <a:endParaRPr lang="zh-CN" altLang="en-US" sz="3200" i="1" dirty="0"/>
              </a:p>
            </p:txBody>
          </p:sp>
        </mc:Choice>
        <mc:Fallback xmlns=""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975" y="64263"/>
                <a:ext cx="4231952" cy="751296"/>
              </a:xfrm>
              <a:prstGeom prst="rect">
                <a:avLst/>
              </a:prstGeom>
              <a:blipFill rotWithShape="0">
                <a:blip r:embed="rId3"/>
                <a:stretch>
                  <a:fillRect l="-3597" t="-7317" b="-1300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文本框 13"/>
          <p:cNvSpPr txBox="1"/>
          <p:nvPr/>
        </p:nvSpPr>
        <p:spPr>
          <a:xfrm>
            <a:off x="1356391" y="1344591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  35.5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77082" y="3083618"/>
            <a:ext cx="680391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同位素</a:t>
            </a:r>
            <a:r>
              <a:rPr lang="zh-CN" altLang="en-US" sz="2400" dirty="0" smtClean="0"/>
              <a:t>：同种元素的不同种核素之间互称同位素。</a:t>
            </a:r>
            <a:endParaRPr lang="zh-CN" altLang="en-US" sz="2400" dirty="0"/>
          </a:p>
        </p:txBody>
      </p:sp>
      <p:sp>
        <p:nvSpPr>
          <p:cNvPr id="16" name="文本框 15"/>
          <p:cNvSpPr txBox="1"/>
          <p:nvPr/>
        </p:nvSpPr>
        <p:spPr>
          <a:xfrm>
            <a:off x="4886120" y="1220421"/>
            <a:ext cx="679487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核素</a:t>
            </a:r>
            <a:r>
              <a:rPr lang="zh-CN" altLang="en-US" sz="2400" dirty="0" smtClean="0"/>
              <a:t>：具有一定数目质子数和中子数的一类原子称为一种核素。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6123538" y="2246129"/>
                <a:ext cx="3910011" cy="471476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四种</a:t>
                </a:r>
                <a14:m>
                  <m:oMath xmlns:m="http://schemas.openxmlformats.org/officeDocument/2006/math">
                    <m:r>
                      <a:rPr lang="zh-CN" altLang="en-US" sz="2400" i="1">
                        <a:latin typeface="Cambria Math" panose="02040503050406030204" pitchFamily="18" charset="0"/>
                      </a:rPr>
                      <m:t>核素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：</m:t>
                    </m:r>
                    <m:sPre>
                      <m:sPre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zh-CN" sz="2400" i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</m:sPre>
                    <m:sPre>
                      <m:sPre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</m:sPre>
                    <m:sPre>
                      <m:sPre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8</m:t>
                        </m:r>
                      </m:sub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</m:sPre>
                    <m:sPre>
                      <m:sPre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</m:sPre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a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3538" y="2246129"/>
                <a:ext cx="3910011" cy="471476"/>
              </a:xfrm>
              <a:prstGeom prst="rect">
                <a:avLst/>
              </a:prstGeom>
              <a:blipFill rotWithShape="0">
                <a:blip r:embed="rId4"/>
                <a:stretch>
                  <a:fillRect l="-2496" t="-14103" b="-217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8" name="表格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47176687"/>
                  </p:ext>
                </p:extLst>
              </p:nvPr>
            </p:nvGraphicFramePr>
            <p:xfrm>
              <a:off x="4950654" y="3940851"/>
              <a:ext cx="6255780" cy="92665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63945"/>
                    <a:gridCol w="1563945"/>
                    <a:gridCol w="1563945"/>
                    <a:gridCol w="1563945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核素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35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i="0">
                                        <a:latin typeface="Cambria Math" panose="02040503050406030204" pitchFamily="18" charset="0"/>
                                      </a:rPr>
                                      <m:t>l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36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37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丰度</a:t>
                          </a:r>
                          <a:r>
                            <a:rPr lang="en-US" altLang="zh-CN" sz="2400" dirty="0" smtClean="0"/>
                            <a:t>/%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trace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8" name="表格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47176687"/>
                  </p:ext>
                </p:extLst>
              </p:nvPr>
            </p:nvGraphicFramePr>
            <p:xfrm>
              <a:off x="4950654" y="3940851"/>
              <a:ext cx="6255780" cy="92665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63945"/>
                    <a:gridCol w="1563945"/>
                    <a:gridCol w="1563945"/>
                    <a:gridCol w="1563945"/>
                  </a:tblGrid>
                  <a:tr h="46945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核素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00389" t="-15385" r="-200389" b="-1256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201172" t="-15385" r="-101172" b="-1256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300000" t="-15385" r="-778" b="-125641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丰度</a:t>
                          </a:r>
                          <a:r>
                            <a:rPr lang="en-US" altLang="zh-CN" sz="2400" dirty="0" smtClean="0"/>
                            <a:t>/%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76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trace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9" name="文本框 18"/>
          <p:cNvSpPr txBox="1"/>
          <p:nvPr/>
        </p:nvSpPr>
        <p:spPr>
          <a:xfrm>
            <a:off x="20247" y="6020235"/>
            <a:ext cx="443584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17</a:t>
            </a:r>
            <a:r>
              <a:rPr lang="zh-CN" altLang="en-US" sz="2400" dirty="0" smtClean="0"/>
              <a:t>号位，“氯”家，</a:t>
            </a:r>
            <a:r>
              <a:rPr lang="en-US" altLang="zh-CN" sz="2400" dirty="0" smtClean="0"/>
              <a:t>25</a:t>
            </a:r>
            <a:r>
              <a:rPr lang="zh-CN" altLang="en-US" sz="2400" dirty="0" smtClean="0"/>
              <a:t>个孩子</a:t>
            </a:r>
            <a:endParaRPr lang="en-US" altLang="zh-CN" sz="2400" dirty="0" smtClean="0"/>
          </a:p>
          <a:p>
            <a:r>
              <a:rPr lang="zh-CN" altLang="en-US" sz="2400" dirty="0" smtClean="0"/>
              <a:t>氯二八</a:t>
            </a:r>
            <a:r>
              <a:rPr lang="en-US" altLang="zh-CN" sz="2400" dirty="0" smtClean="0"/>
              <a:t>......</a:t>
            </a:r>
            <a:r>
              <a:rPr lang="zh-CN" altLang="en-US" sz="2400" dirty="0" smtClean="0"/>
              <a:t>氯五二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4950654" y="5128058"/>
                <a:ext cx="4721380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r>
                      <a:rPr lang="en-US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76</m:t>
                    </m:r>
                    <m:r>
                      <a:rPr lang="en-US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%+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37</m:t>
                    </m:r>
                    <m:r>
                      <a:rPr lang="en-US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24</m:t>
                    </m:r>
                    <m:r>
                      <a:rPr lang="en-US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dirty="0" smtClean="0"/>
                  <a:t>35.5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0654" y="5128058"/>
                <a:ext cx="4721380" cy="523220"/>
              </a:xfrm>
              <a:prstGeom prst="rect">
                <a:avLst/>
              </a:prstGeom>
              <a:blipFill rotWithShape="0">
                <a:blip r:embed="rId6"/>
                <a:stretch>
                  <a:fillRect t="-10465" r="-516" b="-325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817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8" grpId="0" animBg="1"/>
      <p:bldP spid="14" grpId="0"/>
      <p:bldP spid="15" grpId="0" animBg="1"/>
      <p:bldP spid="16" grpId="0" animBg="1"/>
      <p:bldP spid="17" grpId="0" animBg="1"/>
      <p:bldP spid="19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6" name="表格 4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42415958"/>
                  </p:ext>
                </p:extLst>
              </p:nvPr>
            </p:nvGraphicFramePr>
            <p:xfrm>
              <a:off x="7172095" y="911718"/>
              <a:ext cx="4903260" cy="375291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195398"/>
                    <a:gridCol w="170786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0.5mol   CH</a:t>
                          </a:r>
                          <a:r>
                            <a:rPr lang="en-US" altLang="zh-CN" sz="2400" baseline="-25000" dirty="0" smtClean="0"/>
                            <a:t>4</a:t>
                          </a:r>
                          <a:r>
                            <a:rPr lang="en-US" altLang="zh-CN" sz="2400" dirty="0" smtClean="0"/>
                            <a:t> </a:t>
                          </a:r>
                          <a:r>
                            <a:rPr lang="zh-CN" altLang="en-US" sz="2400" dirty="0" smtClean="0"/>
                            <a:t>的质量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2mol  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</m:oMath>
                          </a14:m>
                          <a:r>
                            <a:rPr lang="zh-CN" altLang="en-US" sz="2400" dirty="0" smtClean="0"/>
                            <a:t>的质量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32g  CH</a:t>
                          </a:r>
                          <a:r>
                            <a:rPr lang="en-US" altLang="zh-CN" sz="2400" baseline="-25000" dirty="0" smtClean="0"/>
                            <a:t>4</a:t>
                          </a:r>
                          <a:r>
                            <a:rPr lang="zh-CN" altLang="en-US" sz="2400" dirty="0" smtClean="0"/>
                            <a:t>所含</a:t>
                          </a:r>
                          <a:r>
                            <a:rPr lang="en-US" altLang="zh-CN" sz="2400" dirty="0" smtClean="0"/>
                            <a:t>H</a:t>
                          </a:r>
                          <a:r>
                            <a:rPr lang="zh-CN" altLang="en-US" sz="2400" dirty="0" smtClean="0"/>
                            <a:t>原子数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含</a:t>
                          </a:r>
                          <a:r>
                            <a:rPr lang="en-US" altLang="zh-CN" sz="2400" dirty="0" smtClean="0"/>
                            <a:t>3.01</a:t>
                          </a:r>
                          <a:r>
                            <a:rPr lang="zh-CN" altLang="en-US" sz="2400" dirty="0" smtClean="0"/>
                            <a:t>*</a:t>
                          </a:r>
                          <a:r>
                            <a:rPr lang="en-US" altLang="zh-CN" sz="2400" dirty="0" smtClean="0"/>
                            <a:t>10</a:t>
                          </a:r>
                          <a:r>
                            <a:rPr lang="en-US" altLang="zh-CN" sz="2400" baseline="30000" dirty="0" smtClean="0"/>
                            <a:t>24</a:t>
                          </a:r>
                          <a:r>
                            <a:rPr lang="zh-CN" altLang="en-US" sz="2400" dirty="0" smtClean="0"/>
                            <a:t>个</a:t>
                          </a:r>
                          <a:r>
                            <a:rPr lang="en-US" altLang="zh-CN" sz="2400" dirty="0" smtClean="0"/>
                            <a:t>O</a:t>
                          </a:r>
                          <a:r>
                            <a:rPr lang="zh-CN" altLang="en-US" sz="2400" dirty="0" smtClean="0"/>
                            <a:t>的</a:t>
                          </a:r>
                          <a:r>
                            <a:rPr lang="en-US" altLang="zh-CN" sz="2400" dirty="0" smtClean="0"/>
                            <a:t>H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en-US" altLang="zh-CN" sz="2400" dirty="0" smtClean="0"/>
                            <a:t>O</a:t>
                          </a:r>
                          <a:r>
                            <a:rPr lang="zh-CN" altLang="en-US" sz="2400" dirty="0" smtClean="0"/>
                            <a:t>的物质的量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143.5g </a:t>
                          </a:r>
                          <a:r>
                            <a:rPr lang="zh-CN" altLang="en-US" sz="2400" dirty="0" smtClean="0"/>
                            <a:t>某物质的化学式为</a:t>
                          </a:r>
                          <a:r>
                            <a:rPr lang="en-US" altLang="zh-CN" sz="2400" dirty="0" smtClean="0"/>
                            <a:t>AB</a:t>
                          </a:r>
                          <a:r>
                            <a:rPr lang="zh-CN" altLang="en-US" sz="2400" dirty="0" smtClean="0"/>
                            <a:t>，经检测，</a:t>
                          </a:r>
                          <a:r>
                            <a:rPr lang="en-US" altLang="zh-CN" sz="2400" dirty="0" smtClean="0"/>
                            <a:t>A</a:t>
                          </a:r>
                          <a:r>
                            <a:rPr lang="en-US" altLang="zh-CN" sz="2400" baseline="30000" dirty="0" smtClean="0"/>
                            <a:t>+</a:t>
                          </a:r>
                          <a:r>
                            <a:rPr lang="zh-CN" altLang="en-US" sz="2400" dirty="0" smtClean="0"/>
                            <a:t>的个数为</a:t>
                          </a:r>
                          <a:r>
                            <a:rPr lang="en-US" altLang="zh-CN" sz="2400" dirty="0" smtClean="0"/>
                            <a:t>1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，求该物质的摩尔质量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6" name="表格 4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42415958"/>
                  </p:ext>
                </p:extLst>
              </p:nvPr>
            </p:nvGraphicFramePr>
            <p:xfrm>
              <a:off x="7172095" y="911718"/>
              <a:ext cx="4903260" cy="375291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195398"/>
                    <a:gridCol w="1707862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0.5mol   CH</a:t>
                          </a:r>
                          <a:r>
                            <a:rPr lang="en-US" altLang="zh-CN" sz="2400" baseline="-25000" dirty="0" smtClean="0"/>
                            <a:t>4</a:t>
                          </a:r>
                          <a:r>
                            <a:rPr lang="en-US" altLang="zh-CN" sz="2400" dirty="0" smtClean="0"/>
                            <a:t> </a:t>
                          </a:r>
                          <a:r>
                            <a:rPr lang="zh-CN" altLang="en-US" sz="2400" dirty="0" smtClean="0"/>
                            <a:t>的质量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46107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90" t="-113158" r="-53714" b="-6368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32g  CH</a:t>
                          </a:r>
                          <a:r>
                            <a:rPr lang="en-US" altLang="zh-CN" sz="2400" baseline="-25000" dirty="0" smtClean="0"/>
                            <a:t>4</a:t>
                          </a:r>
                          <a:r>
                            <a:rPr lang="zh-CN" altLang="en-US" sz="2400" dirty="0" smtClean="0"/>
                            <a:t>所含</a:t>
                          </a:r>
                          <a:r>
                            <a:rPr lang="en-US" altLang="zh-CN" sz="2400" dirty="0" smtClean="0"/>
                            <a:t>H</a:t>
                          </a:r>
                          <a:r>
                            <a:rPr lang="zh-CN" altLang="en-US" sz="2400" dirty="0" smtClean="0"/>
                            <a:t>原子数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含</a:t>
                          </a:r>
                          <a:r>
                            <a:rPr lang="en-US" altLang="zh-CN" sz="2400" dirty="0" smtClean="0"/>
                            <a:t>3.01</a:t>
                          </a:r>
                          <a:r>
                            <a:rPr lang="zh-CN" altLang="en-US" sz="2400" dirty="0" smtClean="0"/>
                            <a:t>*</a:t>
                          </a:r>
                          <a:r>
                            <a:rPr lang="en-US" altLang="zh-CN" sz="2400" dirty="0" smtClean="0"/>
                            <a:t>10</a:t>
                          </a:r>
                          <a:r>
                            <a:rPr lang="en-US" altLang="zh-CN" sz="2400" baseline="30000" dirty="0" smtClean="0"/>
                            <a:t>24</a:t>
                          </a:r>
                          <a:r>
                            <a:rPr lang="zh-CN" altLang="en-US" sz="2400" dirty="0" smtClean="0"/>
                            <a:t>个</a:t>
                          </a:r>
                          <a:r>
                            <a:rPr lang="en-US" altLang="zh-CN" sz="2400" dirty="0" smtClean="0"/>
                            <a:t>O</a:t>
                          </a:r>
                          <a:r>
                            <a:rPr lang="zh-CN" altLang="en-US" sz="2400" dirty="0" smtClean="0"/>
                            <a:t>的</a:t>
                          </a:r>
                          <a:r>
                            <a:rPr lang="en-US" altLang="zh-CN" sz="2400" dirty="0" smtClean="0"/>
                            <a:t>H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en-US" altLang="zh-CN" sz="2400" dirty="0" smtClean="0"/>
                            <a:t>O</a:t>
                          </a:r>
                          <a:r>
                            <a:rPr lang="zh-CN" altLang="en-US" sz="2400" dirty="0" smtClean="0"/>
                            <a:t>的物质的量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90" t="-145313" r="-53714" b="-70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54522" y="380094"/>
            <a:ext cx="1064565" cy="43130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CN" altLang="en-US" sz="2800" dirty="0"/>
              <a:t>练习</a:t>
            </a:r>
          </a:p>
        </p:txBody>
      </p:sp>
      <p:sp>
        <p:nvSpPr>
          <p:cNvPr id="30" name="圆角矩形 29"/>
          <p:cNvSpPr/>
          <p:nvPr/>
        </p:nvSpPr>
        <p:spPr>
          <a:xfrm>
            <a:off x="477419" y="176733"/>
            <a:ext cx="6377108" cy="202198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2751403" y="610675"/>
                <a:ext cx="1983466" cy="1014317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03" y="610675"/>
                <a:ext cx="1983466" cy="101431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直接箭头连接符 31"/>
          <p:cNvCxnSpPr/>
          <p:nvPr/>
        </p:nvCxnSpPr>
        <p:spPr>
          <a:xfrm flipH="1">
            <a:off x="2037828" y="1117833"/>
            <a:ext cx="9659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V="1">
            <a:off x="4487295" y="498705"/>
            <a:ext cx="1053586" cy="35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4487295" y="1365144"/>
            <a:ext cx="826828" cy="2526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文本框 34"/>
              <p:cNvSpPr txBox="1"/>
              <p:nvPr/>
            </p:nvSpPr>
            <p:spPr>
              <a:xfrm>
                <a:off x="347669" y="737205"/>
                <a:ext cx="226883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/>
                  <a:t>单价</a:t>
                </a:r>
                <a:endParaRPr lang="en-US" altLang="zh-CN" sz="2800" dirty="0" smtClean="0"/>
              </a:p>
              <a:p>
                <a:pPr algn="ctr"/>
                <a:r>
                  <a:rPr lang="zh-CN" altLang="en-US" sz="2800" dirty="0" smtClean="0"/>
                  <a:t>单位：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5" name="文本框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669" y="737205"/>
                <a:ext cx="2268831" cy="954107"/>
              </a:xfrm>
              <a:prstGeom prst="rect">
                <a:avLst/>
              </a:prstGeom>
              <a:blipFill rotWithShape="0">
                <a:blip r:embed="rId6"/>
                <a:stretch>
                  <a:fillRect l="-3495" t="-9615" b="-14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文本框 35"/>
          <p:cNvSpPr txBox="1"/>
          <p:nvPr/>
        </p:nvSpPr>
        <p:spPr>
          <a:xfrm>
            <a:off x="5353126" y="200410"/>
            <a:ext cx="1501401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总价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053727" y="1259784"/>
            <a:ext cx="1837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数量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0" y="2408840"/>
            <a:ext cx="7055557" cy="202198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文本框 38"/>
              <p:cNvSpPr txBox="1"/>
              <p:nvPr/>
            </p:nvSpPr>
            <p:spPr>
              <a:xfrm>
                <a:off x="3109652" y="2843090"/>
                <a:ext cx="1983466" cy="75129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0" i="1" dirty="0" smtClean="0"/>
                  <a:t>M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zh-CN" altLang="en-US" sz="3200" i="1" dirty="0"/>
              </a:p>
            </p:txBody>
          </p:sp>
        </mc:Choice>
        <mc:Fallback xmlns="">
          <p:sp>
            <p:nvSpPr>
              <p:cNvPr id="39" name="文本框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652" y="2843090"/>
                <a:ext cx="1983466" cy="751296"/>
              </a:xfrm>
              <a:prstGeom prst="rect">
                <a:avLst/>
              </a:prstGeom>
              <a:blipFill rotWithShape="0">
                <a:blip r:embed="rId7"/>
                <a:stretch>
                  <a:fillRect l="-7692" t="-1613" b="-12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直接箭头连接符 39"/>
          <p:cNvCxnSpPr/>
          <p:nvPr/>
        </p:nvCxnSpPr>
        <p:spPr>
          <a:xfrm flipV="1">
            <a:off x="4272237" y="2664330"/>
            <a:ext cx="1053586" cy="35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>
            <a:off x="4263749" y="3396297"/>
            <a:ext cx="961149" cy="421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文本框 41"/>
              <p:cNvSpPr txBox="1"/>
              <p:nvPr/>
            </p:nvSpPr>
            <p:spPr>
              <a:xfrm>
                <a:off x="-71654" y="2759524"/>
                <a:ext cx="278097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/>
                  <a:t>单价</a:t>
                </a:r>
                <a:endParaRPr lang="en-US" altLang="zh-CN" sz="2800" dirty="0" smtClean="0"/>
              </a:p>
              <a:p>
                <a:pPr algn="ctr"/>
                <a:r>
                  <a:rPr lang="zh-CN" altLang="en-US" sz="2800" dirty="0" smtClean="0"/>
                  <a:t>单位：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42" name="文本框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1654" y="2759524"/>
                <a:ext cx="2780974" cy="954107"/>
              </a:xfrm>
              <a:prstGeom prst="rect">
                <a:avLst/>
              </a:prstGeom>
              <a:blipFill rotWithShape="0">
                <a:blip r:embed="rId8"/>
                <a:stretch>
                  <a:fillRect l="-1535" t="-9615" b="-14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文本框 42"/>
          <p:cNvSpPr txBox="1"/>
          <p:nvPr/>
        </p:nvSpPr>
        <p:spPr>
          <a:xfrm>
            <a:off x="5099890" y="2350354"/>
            <a:ext cx="17546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总价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019798" y="3456099"/>
            <a:ext cx="2035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数量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单位：</a:t>
            </a:r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cxnSp>
        <p:nvCxnSpPr>
          <p:cNvPr id="45" name="直接箭头连接符 44"/>
          <p:cNvCxnSpPr/>
          <p:nvPr/>
        </p:nvCxnSpPr>
        <p:spPr>
          <a:xfrm flipH="1">
            <a:off x="1982195" y="3178253"/>
            <a:ext cx="9659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文本框 49"/>
              <p:cNvSpPr txBox="1"/>
              <p:nvPr/>
            </p:nvSpPr>
            <p:spPr>
              <a:xfrm>
                <a:off x="10363591" y="3419831"/>
                <a:ext cx="18283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dirty="0" smtClean="0">
                    <a:solidFill>
                      <a:srgbClr val="FF0000"/>
                    </a:solidFill>
                  </a:rPr>
                  <a:t>143.5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000" dirty="0"/>
              </a:p>
            </p:txBody>
          </p:sp>
        </mc:Choice>
        <mc:Fallback xmlns="">
          <p:sp>
            <p:nvSpPr>
              <p:cNvPr id="50" name="文本框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591" y="3419831"/>
                <a:ext cx="1828302" cy="400110"/>
              </a:xfrm>
              <a:prstGeom prst="rect">
                <a:avLst/>
              </a:prstGeom>
              <a:blipFill rotWithShape="0">
                <a:blip r:embed="rId9"/>
                <a:stretch>
                  <a:fillRect l="-3333" t="-9091" b="-257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文本框 50"/>
          <p:cNvSpPr txBox="1"/>
          <p:nvPr/>
        </p:nvSpPr>
        <p:spPr>
          <a:xfrm>
            <a:off x="10646439" y="2433497"/>
            <a:ext cx="919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accent6">
                    <a:lumMod val="50000"/>
                  </a:schemeClr>
                </a:solidFill>
              </a:rPr>
              <a:t>5mol</a:t>
            </a:r>
            <a:endParaRPr lang="zh-CN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文本框 51"/>
              <p:cNvSpPr txBox="1"/>
              <p:nvPr/>
            </p:nvSpPr>
            <p:spPr>
              <a:xfrm>
                <a:off x="10646439" y="1837528"/>
                <a:ext cx="7135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rgbClr val="C00000"/>
                    </a:solidFill>
                  </a:rPr>
                  <a:t>8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zh-CN" altLang="en-US" sz="24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52" name="文本框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439" y="1837528"/>
                <a:ext cx="713575" cy="461665"/>
              </a:xfrm>
              <a:prstGeom prst="rect">
                <a:avLst/>
              </a:prstGeom>
              <a:blipFill rotWithShape="0">
                <a:blip r:embed="rId10"/>
                <a:stretch>
                  <a:fillRect l="-12712" t="-10526" b="-289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文本框 52"/>
          <p:cNvSpPr txBox="1"/>
          <p:nvPr/>
        </p:nvSpPr>
        <p:spPr>
          <a:xfrm>
            <a:off x="10581256" y="1373383"/>
            <a:ext cx="84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002060"/>
                </a:solidFill>
              </a:rPr>
              <a:t>192g</a:t>
            </a:r>
            <a:endParaRPr lang="zh-CN" altLang="en-US" sz="2400" dirty="0">
              <a:solidFill>
                <a:srgbClr val="002060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598620" y="887000"/>
            <a:ext cx="713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8g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488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52">
        <p15:prstTrans prst="fracture"/>
      </p:transition>
    </mc:Choice>
    <mc:Fallback xmlns="">
      <p:transition spd="slow" advTm="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3595" y="699976"/>
            <a:ext cx="1505755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464416" y="2897746"/>
            <a:ext cx="4340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你学到了什么？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2146530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3|0|0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|0|0|0|0|0.2|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10081</TotalTime>
  <Words>728</Words>
  <Application>Microsoft Office PowerPoint</Application>
  <PresentationFormat>宽屏</PresentationFormat>
  <Paragraphs>249</Paragraphs>
  <Slides>12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MS PGothic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</vt:lpstr>
      <vt:lpstr>小结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http://www.kingedu.net</cp:lastModifiedBy>
  <cp:revision>188</cp:revision>
  <dcterms:created xsi:type="dcterms:W3CDTF">2015-09-10T02:39:44Z</dcterms:created>
  <dcterms:modified xsi:type="dcterms:W3CDTF">2021-11-09T15:28:32Z</dcterms:modified>
</cp:coreProperties>
</file>