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7"/>
  </p:notesMasterIdLst>
  <p:sldIdLst>
    <p:sldId id="331" r:id="rId2"/>
    <p:sldId id="325" r:id="rId3"/>
    <p:sldId id="326" r:id="rId4"/>
    <p:sldId id="384" r:id="rId5"/>
    <p:sldId id="313" r:id="rId6"/>
    <p:sldId id="594" r:id="rId7"/>
    <p:sldId id="496" r:id="rId8"/>
    <p:sldId id="576" r:id="rId9"/>
    <p:sldId id="497" r:id="rId10"/>
    <p:sldId id="595" r:id="rId11"/>
    <p:sldId id="498" r:id="rId12"/>
    <p:sldId id="543" r:id="rId13"/>
    <p:sldId id="527" r:id="rId14"/>
    <p:sldId id="528" r:id="rId15"/>
    <p:sldId id="469" r:id="rId16"/>
    <p:sldId id="567" r:id="rId17"/>
    <p:sldId id="596" r:id="rId18"/>
    <p:sldId id="597" r:id="rId19"/>
    <p:sldId id="598" r:id="rId20"/>
    <p:sldId id="614" r:id="rId21"/>
    <p:sldId id="599" r:id="rId22"/>
    <p:sldId id="600" r:id="rId23"/>
    <p:sldId id="615" r:id="rId24"/>
    <p:sldId id="385" r:id="rId25"/>
    <p:sldId id="474" r:id="rId26"/>
    <p:sldId id="502" r:id="rId27"/>
    <p:sldId id="504" r:id="rId28"/>
    <p:sldId id="601" r:id="rId29"/>
    <p:sldId id="505" r:id="rId30"/>
    <p:sldId id="602" r:id="rId31"/>
    <p:sldId id="569" r:id="rId32"/>
    <p:sldId id="506" r:id="rId33"/>
    <p:sldId id="604" r:id="rId34"/>
    <p:sldId id="603" r:id="rId35"/>
    <p:sldId id="508" r:id="rId36"/>
    <p:sldId id="605" r:id="rId37"/>
    <p:sldId id="607" r:id="rId38"/>
    <p:sldId id="606" r:id="rId39"/>
    <p:sldId id="609" r:id="rId40"/>
    <p:sldId id="608" r:id="rId41"/>
    <p:sldId id="612" r:id="rId42"/>
    <p:sldId id="610" r:id="rId43"/>
    <p:sldId id="611" r:id="rId44"/>
    <p:sldId id="613" r:id="rId45"/>
    <p:sldId id="392" r:id="rId46"/>
  </p:sldIdLst>
  <p:sldSz cx="12192000" cy="6858000"/>
  <p:notesSz cx="6858000" cy="9144000"/>
  <p:custDataLst>
    <p:tags r:id="rId4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D2B5"/>
    <a:srgbClr val="BBD5F3"/>
    <a:srgbClr val="8E6D48"/>
    <a:srgbClr val="125E42"/>
    <a:srgbClr val="663300"/>
    <a:srgbClr val="7D9D72"/>
    <a:srgbClr val="73A06A"/>
    <a:srgbClr val="B1CC71"/>
    <a:srgbClr val="5B7E82"/>
    <a:srgbClr val="51B5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50" autoAdjust="0"/>
    <p:restoredTop sz="94660"/>
  </p:normalViewPr>
  <p:slideViewPr>
    <p:cSldViewPr snapToGrid="0">
      <p:cViewPr varScale="1">
        <p:scale>
          <a:sx n="64" d="100"/>
          <a:sy n="64" d="100"/>
        </p:scale>
        <p:origin x="72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黑体" panose="02010609060101010101" pitchFamily="49" charset="-122"/>
              </a:defRPr>
            </a:lvl1pPr>
          </a:lstStyle>
          <a:p>
            <a:fld id="{FE697193-9FBC-44F5-8C5F-961DF10BD1F8}" type="datetimeFigureOut">
              <a:rPr lang="zh-CN" altLang="en-US" smtClean="0"/>
              <a:pPr/>
              <a:t>2023/5/25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黑体" panose="02010609060101010101" pitchFamily="49" charset="-122"/>
              </a:defRPr>
            </a:lvl1pPr>
          </a:lstStyle>
          <a:p>
            <a:fld id="{629A0958-8093-4677-B24F-6148C87027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734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更多模板请关注：https://haosc.taobao.com</a:t>
            </a:r>
          </a:p>
        </p:txBody>
      </p:sp>
    </p:spTree>
    <p:extLst>
      <p:ext uri="{BB962C8B-B14F-4D97-AF65-F5344CB8AC3E}">
        <p14:creationId xmlns:p14="http://schemas.microsoft.com/office/powerpoint/2010/main" val="7532391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更多模板请关注：https://haosc.taobao.com</a:t>
            </a:r>
          </a:p>
        </p:txBody>
      </p:sp>
    </p:spTree>
    <p:extLst>
      <p:ext uri="{BB962C8B-B14F-4D97-AF65-F5344CB8AC3E}">
        <p14:creationId xmlns:p14="http://schemas.microsoft.com/office/powerpoint/2010/main" val="20183689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9A0958-8093-4677-B24F-6148C87027A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37646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9A0958-8093-4677-B24F-6148C87027A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3627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9A0958-8093-4677-B24F-6148C87027A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027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更多模板请关注：https://haosc.taobao.com</a:t>
            </a:r>
          </a:p>
        </p:txBody>
      </p:sp>
    </p:spTree>
    <p:extLst>
      <p:ext uri="{BB962C8B-B14F-4D97-AF65-F5344CB8AC3E}">
        <p14:creationId xmlns:p14="http://schemas.microsoft.com/office/powerpoint/2010/main" val="4105711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2023/5/25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2023/5/25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2023/5/25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2023/5/25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2023/5/25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2023/5/25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2023/5/25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2023/5/25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2023/5/25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2023/5/25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2023/5/25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2023/5/25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7251109"/>
      </p:ext>
    </p:extLst>
  </p:cSld>
  <p:clrMapOvr>
    <a:masterClrMapping/>
  </p:clrMapOvr>
  <p:transition spd="slow" advClick="0" advTm="3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C5BF3-2AE4-48BF-9C21-15C726714540}" type="datetimeFigureOut">
              <a:rPr lang="zh-CN" altLang="en-US" smtClean="0"/>
              <a:t>2023/5/25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图标.pn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11174820" y="84019"/>
            <a:ext cx="881743" cy="88174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ransition spd="slow" advClick="0" advTm="3000">
    <p:randomBar dir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50938" y="3236913"/>
            <a:ext cx="9352305" cy="1269184"/>
          </a:xfrm>
        </p:spPr>
        <p:txBody>
          <a:bodyPr vert="horz" wrap="square" lIns="91440" tIns="45720" rIns="91440" bIns="45720" anchor="t" anchorCtr="0"/>
          <a:lstStyle/>
          <a:p>
            <a:pPr defTabSz="1219200" eaLnBrk="1" hangingPunct="1">
              <a:buClrTx/>
              <a:buSzTx/>
            </a:pPr>
            <a:r>
              <a:rPr lang="zh-CN" altLang="en-US" sz="32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charset="-122"/>
              </a:rPr>
              <a:t>本课件已在中国版权保护中心登记作品著作权，</a:t>
            </a:r>
          </a:p>
          <a:p>
            <a:pPr defTabSz="1219200" eaLnBrk="1" hangingPunct="1">
              <a:buClrTx/>
              <a:buSzTx/>
            </a:pPr>
            <a:r>
              <a:rPr lang="zh-CN" altLang="en-US" sz="32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charset="-122"/>
              </a:rPr>
              <a:t>未经许可，禁止商用、分享、</a:t>
            </a:r>
            <a:r>
              <a:rPr lang="zh-CN" altLang="en-US" sz="3200" b="1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charset="-122"/>
              </a:rPr>
              <a:t>转载！</a:t>
            </a:r>
            <a:endParaRPr lang="zh-CN" altLang="en-US" sz="3200" b="1" kern="1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1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2420938" y="57150"/>
            <a:ext cx="7350125" cy="257016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b" anchorCtr="0"/>
          <a:lstStyle/>
          <a:p>
            <a:pPr algn="ctr" eaLnBrk="1" hangingPunct="1"/>
            <a:r>
              <a:rPr lang="zh-CN" altLang="en-US" sz="4800" b="1" dirty="0">
                <a:solidFill>
                  <a:srgbClr val="262626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charset="-122"/>
              </a:rPr>
              <a:t>版权提示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093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:a16="http://schemas.microsoft.com/office/drawing/2014/main" id="{A4963BDF-84BB-4871-A20E-F54B70E3B5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025" y="-14483"/>
            <a:ext cx="4930975" cy="6872483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F406E676-E724-4FEE-967F-A443EB129C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47445">
            <a:off x="-72581" y="4321226"/>
            <a:ext cx="2397265" cy="2685571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2312960" y="3429000"/>
            <a:ext cx="71778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663300"/>
                </a:solidFill>
                <a:latin typeface="Times New Roman" panose="02020603050405020304" pitchFamily="18" charset="0"/>
                <a:ea typeface="思源黑体 CN Normal" panose="020B0400000000000000" pitchFamily="34" charset="-122"/>
                <a:cs typeface="Times New Roman" panose="02020603050405020304" pitchFamily="18" charset="0"/>
              </a:rPr>
              <a:t>Part I </a:t>
            </a:r>
            <a:r>
              <a:rPr lang="zh-CN" altLang="en-US" sz="5400" b="1" dirty="0">
                <a:solidFill>
                  <a:srgbClr val="66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词汇</a:t>
            </a:r>
          </a:p>
          <a:p>
            <a:pPr algn="ctr"/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latin typeface="思源黑体 CN Normal"/>
              <a:ea typeface="思源黑体 CN Normal" panose="020B0400000000000000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068337" y="2982736"/>
            <a:ext cx="7667053" cy="2141838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068337" y="1338827"/>
            <a:ext cx="72511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altLang="zh-CN" sz="4800" b="1">
                <a:solidFill>
                  <a:srgbClr val="663300"/>
                </a:solidFill>
                <a:latin typeface="Times New Roman" panose="02020603050405020304" pitchFamily="18" charset="0"/>
                <a:ea typeface="思源黑体 CN Normal" panose="020B0400000000000000" pitchFamily="34" charset="-122"/>
                <a:cs typeface="Times New Roman" panose="02020603050405020304" pitchFamily="18" charset="0"/>
              </a:rPr>
              <a:t>Unit 21 </a:t>
            </a:r>
            <a:r>
              <a:rPr lang="zh-CN" altLang="en-US" sz="4800" b="1">
                <a:solidFill>
                  <a:srgbClr val="663300"/>
                </a:solidFill>
                <a:latin typeface="Times New Roman" panose="02020603050405020304" pitchFamily="18" charset="0"/>
                <a:ea typeface="思源黑体 CN Normal" panose="020B0400000000000000" pitchFamily="34" charset="-122"/>
                <a:cs typeface="Times New Roman" panose="02020603050405020304" pitchFamily="18" charset="0"/>
              </a:rPr>
              <a:t>运动</a:t>
            </a:r>
            <a:endParaRPr lang="en-US" altLang="zh-CN" sz="4800" b="1">
              <a:solidFill>
                <a:srgbClr val="663300"/>
              </a:solidFill>
              <a:latin typeface="Times New Roman" panose="02020603050405020304" pitchFamily="18" charset="0"/>
              <a:ea typeface="思源黑体 CN Normal" panose="020B0400000000000000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25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>
            <a:extLst>
              <a:ext uri="{FF2B5EF4-FFF2-40B4-BE49-F238E27FC236}">
                <a16:creationId xmlns:a16="http://schemas.microsoft.com/office/drawing/2014/main" id="{270A0E66-F383-4933-BA92-5B5C3839D9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-14483"/>
            <a:ext cx="4941709" cy="6887444"/>
          </a:xfrm>
          <a:prstGeom prst="rect">
            <a:avLst/>
          </a:prstGeom>
        </p:spPr>
      </p:pic>
      <p:sp>
        <p:nvSpPr>
          <p:cNvPr id="25" name="文本框 15"/>
          <p:cNvSpPr txBox="1">
            <a:spLocks noChangeArrowheads="1"/>
          </p:cNvSpPr>
          <p:nvPr/>
        </p:nvSpPr>
        <p:spPr bwMode="auto">
          <a:xfrm>
            <a:off x="6065481" y="1905759"/>
            <a:ext cx="346757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17" name="文本框 15">
            <a:extLst>
              <a:ext uri="{FF2B5EF4-FFF2-40B4-BE49-F238E27FC236}">
                <a16:creationId xmlns:a16="http://schemas.microsoft.com/office/drawing/2014/main" id="{130EE05A-78DA-47E2-8B4D-3FE845AECE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5481" y="2761473"/>
            <a:ext cx="346757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21863" y="620810"/>
            <a:ext cx="3650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i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CONTENTS</a:t>
            </a:r>
            <a:endParaRPr lang="zh-CN" altLang="en-US" sz="4800" b="1" i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12529" y="3680746"/>
            <a:ext cx="19544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熟词生义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040248" y="4457641"/>
            <a:ext cx="1123773" cy="584775"/>
            <a:chOff x="5181417" y="2853745"/>
            <a:chExt cx="1123773" cy="584775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5514703" y="3349743"/>
              <a:ext cx="457200" cy="0"/>
            </a:xfrm>
            <a:prstGeom prst="line">
              <a:avLst/>
            </a:prstGeom>
            <a:ln w="76200">
              <a:solidFill>
                <a:srgbClr val="C2D2B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16"/>
            <p:cNvSpPr txBox="1">
              <a:spLocks noChangeArrowheads="1"/>
            </p:cNvSpPr>
            <p:nvPr/>
          </p:nvSpPr>
          <p:spPr bwMode="auto">
            <a:xfrm>
              <a:off x="5181417" y="2853745"/>
              <a:ext cx="112377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 b="1">
                  <a:latin typeface="Century Gothic" panose="020B0502020202020204" pitchFamily="34" charset="0"/>
                  <a:ea typeface="思源黑体 CN Normal" panose="020B0400000000000000" pitchFamily="34" charset="-122"/>
                  <a:sym typeface="Century Gothic" panose="020B0502020202020204" pitchFamily="34" charset="0"/>
                </a:rPr>
                <a:t>02</a:t>
              </a:r>
              <a:endParaRPr lang="zh-CN" altLang="en-US" sz="3200" b="1">
                <a:latin typeface="Century Gothic" panose="020B0502020202020204" pitchFamily="34" charset="0"/>
                <a:ea typeface="思源黑体 CN Normal" panose="020B0400000000000000" pitchFamily="34" charset="-122"/>
                <a:sym typeface="Century Gothic" panose="020B0502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040248" y="3669256"/>
            <a:ext cx="1123773" cy="584775"/>
            <a:chOff x="5235304" y="1960146"/>
            <a:chExt cx="1123773" cy="584775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5568590" y="2483359"/>
              <a:ext cx="457200" cy="0"/>
            </a:xfrm>
            <a:prstGeom prst="line">
              <a:avLst/>
            </a:prstGeom>
            <a:ln w="76200">
              <a:solidFill>
                <a:srgbClr val="C2D2B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文本框 14"/>
            <p:cNvSpPr txBox="1">
              <a:spLocks noChangeArrowheads="1"/>
            </p:cNvSpPr>
            <p:nvPr/>
          </p:nvSpPr>
          <p:spPr bwMode="auto">
            <a:xfrm>
              <a:off x="5235304" y="1960146"/>
              <a:ext cx="112377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 b="1" dirty="0">
                  <a:latin typeface="Century Gothic" panose="020B0502020202020204" pitchFamily="34" charset="0"/>
                  <a:ea typeface="思源黑体 CN Normal" panose="020B0400000000000000" pitchFamily="34" charset="-122"/>
                  <a:sym typeface="Century Gothic" panose="020B0502020202020204" pitchFamily="34" charset="0"/>
                </a:rPr>
                <a:t>01</a:t>
              </a:r>
              <a:endParaRPr lang="zh-CN" altLang="en-US" sz="3200" b="1" dirty="0">
                <a:latin typeface="Century Gothic" panose="020B0502020202020204" pitchFamily="34" charset="0"/>
                <a:ea typeface="思源黑体 CN Normal" panose="020B0400000000000000" pitchFamily="34" charset="-122"/>
                <a:sym typeface="Century Gothic" panose="020B0502020202020204" pitchFamily="34" charset="0"/>
              </a:endParaRPr>
            </a:p>
          </p:txBody>
        </p:sp>
      </p:grpSp>
      <p:sp>
        <p:nvSpPr>
          <p:cNvPr id="50" name="文本框 14"/>
          <p:cNvSpPr txBox="1">
            <a:spLocks noChangeArrowheads="1"/>
          </p:cNvSpPr>
          <p:nvPr/>
        </p:nvSpPr>
        <p:spPr bwMode="auto">
          <a:xfrm>
            <a:off x="4259802" y="1931104"/>
            <a:ext cx="163275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  <a:ea typeface="思源黑体 CN Normal" panose="020B0400000000000000" pitchFamily="34" charset="-122"/>
                <a:sym typeface="Century Gothic" panose="020B0502020202020204" pitchFamily="34" charset="0"/>
              </a:rPr>
              <a:t>第一节</a:t>
            </a:r>
            <a:endParaRPr lang="zh-CN" altLang="en-US" sz="3200" b="1" dirty="0">
              <a:solidFill>
                <a:schemeClr val="accent6">
                  <a:lumMod val="50000"/>
                </a:schemeClr>
              </a:solidFill>
              <a:latin typeface="Century Gothic" panose="020B0502020202020204" pitchFamily="34" charset="0"/>
              <a:ea typeface="思源黑体 CN Normal" panose="020B0400000000000000" pitchFamily="34" charset="-122"/>
              <a:sym typeface="Century Gothic" panose="020B0502020202020204" pitchFamily="34" charset="0"/>
            </a:endParaRPr>
          </a:p>
        </p:txBody>
      </p:sp>
      <p:sp>
        <p:nvSpPr>
          <p:cNvPr id="51" name="文本框 14"/>
          <p:cNvSpPr txBox="1">
            <a:spLocks noChangeArrowheads="1"/>
          </p:cNvSpPr>
          <p:nvPr/>
        </p:nvSpPr>
        <p:spPr bwMode="auto">
          <a:xfrm>
            <a:off x="4259802" y="2811539"/>
            <a:ext cx="163275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  <a:ea typeface="思源黑体 CN Normal" panose="020B0400000000000000" pitchFamily="34" charset="-122"/>
                <a:sym typeface="Century Gothic" panose="020B0502020202020204" pitchFamily="34" charset="0"/>
              </a:rPr>
              <a:t>第二节</a:t>
            </a:r>
            <a:endParaRPr lang="zh-CN" altLang="en-US" sz="3200" b="1" dirty="0">
              <a:solidFill>
                <a:schemeClr val="accent6">
                  <a:lumMod val="50000"/>
                </a:schemeClr>
              </a:solidFill>
              <a:latin typeface="Century Gothic" panose="020B0502020202020204" pitchFamily="34" charset="0"/>
              <a:ea typeface="思源黑体 CN Normal" panose="020B0400000000000000" pitchFamily="34" charset="-122"/>
              <a:sym typeface="Century Gothic" panose="020B0502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118421" y="4443232"/>
            <a:ext cx="3820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短语动词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5040248" y="5162123"/>
            <a:ext cx="1123773" cy="584775"/>
            <a:chOff x="5181417" y="2853745"/>
            <a:chExt cx="1123773" cy="584775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5514703" y="3349743"/>
              <a:ext cx="457200" cy="0"/>
            </a:xfrm>
            <a:prstGeom prst="line">
              <a:avLst/>
            </a:prstGeom>
            <a:ln w="76200">
              <a:solidFill>
                <a:srgbClr val="C2D2B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16"/>
            <p:cNvSpPr txBox="1">
              <a:spLocks noChangeArrowheads="1"/>
            </p:cNvSpPr>
            <p:nvPr/>
          </p:nvSpPr>
          <p:spPr bwMode="auto">
            <a:xfrm>
              <a:off x="5181417" y="2853745"/>
              <a:ext cx="112377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 b="1">
                  <a:latin typeface="Century Gothic" panose="020B0502020202020204" pitchFamily="34" charset="0"/>
                  <a:ea typeface="思源黑体 CN Normal" panose="020B0400000000000000" pitchFamily="34" charset="-122"/>
                  <a:sym typeface="Century Gothic" panose="020B0502020202020204" pitchFamily="34" charset="0"/>
                </a:rPr>
                <a:t>03</a:t>
              </a:r>
              <a:endParaRPr lang="zh-CN" altLang="en-US" sz="3200" b="1">
                <a:latin typeface="Century Gothic" panose="020B0502020202020204" pitchFamily="34" charset="0"/>
                <a:ea typeface="思源黑体 CN Normal" panose="020B0400000000000000" pitchFamily="34" charset="-122"/>
                <a:sym typeface="Century Gothic" panose="020B0502020202020204" pitchFamily="34" charset="0"/>
              </a:endParaRPr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6118421" y="5188236"/>
            <a:ext cx="3820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构词法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5033098" y="5933240"/>
            <a:ext cx="1123773" cy="584775"/>
            <a:chOff x="5181417" y="2853745"/>
            <a:chExt cx="1123773" cy="584775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5514703" y="3349743"/>
              <a:ext cx="457200" cy="0"/>
            </a:xfrm>
            <a:prstGeom prst="line">
              <a:avLst/>
            </a:prstGeom>
            <a:ln w="76200">
              <a:solidFill>
                <a:srgbClr val="C2D2B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文本框 16"/>
            <p:cNvSpPr txBox="1">
              <a:spLocks noChangeArrowheads="1"/>
            </p:cNvSpPr>
            <p:nvPr/>
          </p:nvSpPr>
          <p:spPr bwMode="auto">
            <a:xfrm>
              <a:off x="5181417" y="2853745"/>
              <a:ext cx="112377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 b="1">
                  <a:latin typeface="Century Gothic" panose="020B0502020202020204" pitchFamily="34" charset="0"/>
                  <a:ea typeface="思源黑体 CN Normal" panose="020B0400000000000000" pitchFamily="34" charset="-122"/>
                  <a:sym typeface="Century Gothic" panose="020B0502020202020204" pitchFamily="34" charset="0"/>
                </a:rPr>
                <a:t>04</a:t>
              </a:r>
              <a:endParaRPr lang="zh-CN" altLang="en-US" sz="3200" b="1">
                <a:latin typeface="Century Gothic" panose="020B0502020202020204" pitchFamily="34" charset="0"/>
                <a:ea typeface="思源黑体 CN Normal" panose="020B0400000000000000" pitchFamily="34" charset="-122"/>
                <a:sym typeface="Century Gothic" panose="020B0502020202020204" pitchFamily="34" charset="0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156870" y="5898981"/>
            <a:ext cx="3820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词族</a:t>
            </a:r>
          </a:p>
        </p:txBody>
      </p:sp>
    </p:spTree>
    <p:extLst>
      <p:ext uri="{BB962C8B-B14F-4D97-AF65-F5344CB8AC3E}">
        <p14:creationId xmlns:p14="http://schemas.microsoft.com/office/powerpoint/2010/main" val="377139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15"/>
          <p:cNvSpPr txBox="1">
            <a:spLocks noChangeArrowheads="1"/>
          </p:cNvSpPr>
          <p:nvPr/>
        </p:nvSpPr>
        <p:spPr bwMode="auto">
          <a:xfrm>
            <a:off x="4093117" y="3163139"/>
            <a:ext cx="473467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540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055807" y="1387989"/>
            <a:ext cx="1634836" cy="1634836"/>
          </a:xfrm>
          <a:prstGeom prst="ellipse">
            <a:avLst/>
          </a:prstGeom>
          <a:solidFill>
            <a:srgbClr val="BBD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1B5AC"/>
              </a:solidFill>
              <a:latin typeface="Century Gothic" panose="020B0502020202020204" pitchFamily="34" charset="0"/>
              <a:ea typeface="思源黑体 CN Normal" panose="020B0400000000000000" pitchFamily="34" charset="-122"/>
              <a:sym typeface="Century Gothic" panose="020B0502020202020204" pitchFamily="34" charset="0"/>
            </a:endParaRPr>
          </a:p>
        </p:txBody>
      </p:sp>
      <p:sp>
        <p:nvSpPr>
          <p:cNvPr id="31" name="文本框 14"/>
          <p:cNvSpPr txBox="1">
            <a:spLocks noChangeArrowheads="1"/>
          </p:cNvSpPr>
          <p:nvPr/>
        </p:nvSpPr>
        <p:spPr bwMode="auto">
          <a:xfrm>
            <a:off x="3873225" y="2205407"/>
            <a:ext cx="298295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4400" b="1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第一节</a:t>
            </a:r>
            <a:endParaRPr lang="zh-CN" altLang="en-US" sz="4400" b="1" dirty="0">
              <a:solidFill>
                <a:schemeClr val="accent6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H="1">
            <a:off x="2774837" y="1013916"/>
            <a:ext cx="1884218" cy="2008909"/>
          </a:xfrm>
          <a:prstGeom prst="line">
            <a:avLst/>
          </a:prstGeom>
          <a:ln>
            <a:solidFill>
              <a:srgbClr val="B1CC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>
            <a:extLst>
              <a:ext uri="{FF2B5EF4-FFF2-40B4-BE49-F238E27FC236}">
                <a16:creationId xmlns:a16="http://schemas.microsoft.com/office/drawing/2014/main" id="{F826EE88-CCC7-4783-9AD5-001269A33E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025" y="0"/>
            <a:ext cx="4930975" cy="6872483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09B74118-6CB5-49A9-9C2E-38B4B15D375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47445">
            <a:off x="397731" y="4391802"/>
            <a:ext cx="2130345" cy="238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18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 flipH="1">
            <a:off x="518984" y="816221"/>
            <a:ext cx="10742141" cy="70484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456030" y="233004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01506" y="998167"/>
            <a:ext cx="55320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0">
                <a:latin typeface="黑体" panose="02010609060101010101" pitchFamily="49" charset="-122"/>
                <a:ea typeface="黑体" panose="02010609060101010101" pitchFamily="49" charset="-122"/>
              </a:rPr>
              <a:t>一、写出画线部分的汉语意思。</a:t>
            </a:r>
            <a:endParaRPr lang="zh-CN" altLang="en-US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77462" y="1504318"/>
            <a:ext cx="103627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40000"/>
              </a:lnSpc>
              <a:buFont typeface="+mj-lt"/>
              <a:buAutoNum type="arabicPeriod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longest track and field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event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the Summer Olympics is the 50-kilometer race walk.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20 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全国阅读） 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</a:t>
            </a:r>
            <a:endParaRPr lang="en-US" altLang="zh-CN" sz="3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700472" y="2233400"/>
            <a:ext cx="212573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比赛项目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612780" y="971125"/>
            <a:ext cx="2463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sz="24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145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38974" y="717311"/>
            <a:ext cx="1302701" cy="584930"/>
          </a:xfrm>
          <a:prstGeom prst="rect">
            <a:avLst/>
          </a:prstGeom>
        </p:spPr>
      </p:pic>
      <p:pic>
        <p:nvPicPr>
          <p:cNvPr id="32" name="图片 31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37513" y="420502"/>
            <a:ext cx="1017712" cy="953313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592" y="74521"/>
            <a:ext cx="1010619" cy="946668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90616" y="2955266"/>
            <a:ext cx="12027243" cy="3811595"/>
            <a:chOff x="3181771" y="5645450"/>
            <a:chExt cx="8530914" cy="4372730"/>
          </a:xfrm>
        </p:grpSpPr>
        <p:sp>
          <p:nvSpPr>
            <p:cNvPr id="14" name="矩形 13"/>
            <p:cNvSpPr/>
            <p:nvPr/>
          </p:nvSpPr>
          <p:spPr>
            <a:xfrm>
              <a:off x="3181771" y="5645450"/>
              <a:ext cx="8530914" cy="437273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359985" y="5702701"/>
              <a:ext cx="8267975" cy="425822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知识总结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】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event </a:t>
              </a:r>
              <a:r>
                <a:rPr lang="en-US" altLang="zh-CN" sz="2800" b="1" i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n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800" b="1" dirty="0">
                  <a:solidFill>
                    <a:srgbClr val="FFFF00"/>
                  </a:solidFill>
                  <a:latin typeface="Calibri" panose="020F0502020204030204" pitchFamily="34" charset="0"/>
                  <a:ea typeface="黑体" panose="02010609060101010101" pitchFamily="49" charset="-122"/>
                  <a:cs typeface="Calibri" panose="020F0502020204030204" pitchFamily="34" charset="0"/>
                </a:rPr>
                <a:t>❶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重大事件；（发生的）事情 </a:t>
              </a:r>
              <a:r>
                <a:rPr lang="en-US" altLang="zh-CN" sz="2800" b="1" dirty="0">
                  <a:solidFill>
                    <a:schemeClr val="bg1">
                      <a:lumMod val="75000"/>
                    </a:schemeClr>
                  </a:solidFill>
                  <a:latin typeface="Calibri" panose="020F0502020204030204" pitchFamily="34" charset="0"/>
                  <a:ea typeface="黑体" panose="02010609060101010101" pitchFamily="49" charset="-122"/>
                  <a:cs typeface="Calibri" panose="020F0502020204030204" pitchFamily="34" charset="0"/>
                </a:rPr>
                <a:t>❷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公开活动；比赛项目；体育比赛</a:t>
              </a:r>
            </a:p>
            <a:p>
              <a:pPr marL="457200" indent="-457200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a charity / fund-raising / social event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慈善 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/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筹款 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/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社交活动</a:t>
              </a:r>
            </a:p>
            <a:p>
              <a:pPr marL="457200" indent="-457200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track and field events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田径赛项目 </a:t>
              </a:r>
              <a:endPara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pPr marL="457200" indent="-457200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a team event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团体赛项目</a:t>
              </a:r>
            </a:p>
            <a:p>
              <a:pPr marL="457200" indent="-457200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at all events / in any event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不论怎样；无论如何</a:t>
              </a:r>
            </a:p>
            <a:p>
              <a:pPr marL="457200" indent="-457200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in the event of / that </a:t>
              </a:r>
              <a:r>
                <a:rPr lang="zh-CN" altLang="en-US" sz="28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如果</a:t>
              </a:r>
              <a:r>
                <a:rPr lang="en-US" altLang="zh-CN" sz="28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……</a:t>
              </a:r>
              <a:r>
                <a:rPr lang="zh-CN" altLang="en-US" sz="28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发生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；倘若</a:t>
              </a:r>
              <a:endPara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52790" y="1120099"/>
            <a:ext cx="11689492" cy="559512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 flipH="1">
            <a:off x="518984" y="816221"/>
            <a:ext cx="10742142" cy="22351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518984" y="143503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78752" flipV="1">
            <a:off x="9951016" y="417550"/>
            <a:ext cx="1302701" cy="58493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86643" y="1197027"/>
            <a:ext cx="1017712" cy="953313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31819" y="789422"/>
            <a:ext cx="1010619" cy="946668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47793" y="1317998"/>
            <a:ext cx="11494489" cy="6223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知识补充</a:t>
            </a:r>
            <a:r>
              <a:rPr lang="en-US" altLang="zh-CN" sz="28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 </a:t>
            </a:r>
          </a:p>
          <a:p>
            <a:pPr>
              <a:lnSpc>
                <a:spcPct val="110000"/>
              </a:lnSpc>
            </a:pPr>
            <a:r>
              <a:rPr lang="zh-CN" altLang="en-US" sz="28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辨析：</a:t>
            </a: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event, accident, incident </a:t>
            </a:r>
            <a:endParaRPr lang="en-US" altLang="zh-CN" sz="2800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event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尤指历史上的重大事件，还可以表示国际、国内的大事以及体育比赛项目； </a:t>
            </a:r>
            <a:endParaRPr lang="en-US" altLang="zh-CN" sz="28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chief events of 2017  </a:t>
            </a:r>
            <a:r>
              <a:rPr lang="en-US" altLang="zh-CN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2017</a:t>
            </a:r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年的大事件</a:t>
            </a:r>
            <a:endParaRPr lang="en-US" altLang="zh-CN" sz="28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>
              <a:lnSpc>
                <a:spcPct val="11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accident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多指偶然或意外发生的不幸的事情；</a:t>
            </a:r>
            <a:endParaRPr lang="en-US" altLang="zh-CN" sz="28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  <a:buClr>
                <a:schemeClr val="bg1"/>
              </a:buClr>
            </a:pPr>
            <a:r>
              <a:rPr lang="en-US" altLang="zh-CN" sz="2800" i="1" dirty="0">
                <a:solidFill>
                  <a:schemeClr val="bg1"/>
                </a:solidFill>
              </a:rPr>
              <a:t>     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traffic accident </a:t>
            </a:r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交通事故</a:t>
            </a:r>
          </a:p>
          <a:p>
            <a:pPr marL="457200" indent="-457200">
              <a:lnSpc>
                <a:spcPct val="11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incident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既可指小事件或小插曲，又可指政治上有影响的事件或事变。  </a:t>
            </a:r>
            <a:endParaRPr lang="en-US" altLang="zh-CN" sz="28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  <a:buClr>
                <a:schemeClr val="bg1"/>
              </a:buClr>
            </a:pPr>
            <a:r>
              <a:rPr lang="en-US" altLang="zh-CN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could remember every incident in great detail. </a:t>
            </a:r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他能把每件小事的细节</a:t>
            </a:r>
            <a:endParaRPr lang="en-US" altLang="zh-CN" sz="28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  <a:buClr>
                <a:schemeClr val="bg1"/>
              </a:buClr>
            </a:pPr>
            <a:r>
              <a:rPr lang="en-US" altLang="zh-CN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都记得很清楚。 </a:t>
            </a:r>
          </a:p>
          <a:p>
            <a:pPr>
              <a:lnSpc>
                <a:spcPct val="110000"/>
              </a:lnSpc>
            </a:pPr>
            <a:r>
              <a:rPr lang="en-US" altLang="zh-CN" sz="2800" i="1" dirty="0">
                <a:solidFill>
                  <a:schemeClr val="bg1"/>
                </a:solidFill>
              </a:rPr>
              <a:t>     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Lugouqiao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Incident </a:t>
            </a:r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卢沟桥事变</a:t>
            </a:r>
          </a:p>
          <a:p>
            <a:pPr marL="457200" indent="-457200">
              <a:lnSpc>
                <a:spcPct val="11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zh-CN" sz="28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800" i="1" dirty="0">
                <a:solidFill>
                  <a:schemeClr val="bg1"/>
                </a:solidFill>
              </a:rPr>
              <a:t>     </a:t>
            </a:r>
            <a:endParaRPr lang="zh-CN" altLang="en-US" sz="28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904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7850038" y="1575348"/>
            <a:ext cx="895700" cy="495904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7174328" y="2153634"/>
            <a:ext cx="1620588" cy="477446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 flipH="1">
            <a:off x="527222" y="668404"/>
            <a:ext cx="10713433" cy="41445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366243" y="140867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50153" y="823873"/>
            <a:ext cx="55320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0">
                <a:latin typeface="黑体" panose="02010609060101010101" pitchFamily="49" charset="-122"/>
                <a:ea typeface="黑体" panose="02010609060101010101" pitchFamily="49" charset="-122"/>
              </a:rPr>
              <a:t>一、写出画线部分的汉语意思。</a:t>
            </a:r>
            <a:endParaRPr lang="zh-CN" altLang="en-US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5376" y="1504998"/>
            <a:ext cx="11073651" cy="170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 startAt="2"/>
            </a:pP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Whenever Chinese athletes step out onto the </a:t>
            </a:r>
            <a:r>
              <a:rPr lang="en-US" altLang="zh-CN" sz="3000" u="sng">
                <a:latin typeface="Times New Roman" panose="02020603050405020304" pitchFamily="18" charset="0"/>
                <a:cs typeface="Times New Roman" panose="02020603050405020304" pitchFamily="18" charset="0"/>
              </a:rPr>
              <a:t>track</a:t>
            </a: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 during the 2008 Olympics, they will be wearing Li Ning tracksuits.</a:t>
            </a:r>
            <a:r>
              <a:rPr lang="zh-CN" altLang="en-US" sz="3000" i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（外研⑤</a:t>
            </a:r>
            <a:r>
              <a:rPr lang="en-US" altLang="zh-CN" sz="3000" i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M5</a:t>
            </a:r>
            <a:r>
              <a:rPr lang="zh-CN" altLang="en-US" sz="3000" i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_____________ </a:t>
            </a:r>
            <a:endParaRPr lang="en-US" altLang="zh-CN" sz="30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439380" y="2595513"/>
            <a:ext cx="166740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跑道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631694" y="786189"/>
            <a:ext cx="2463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sz="24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145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747017" y="2630937"/>
            <a:ext cx="4470368" cy="533157"/>
            <a:chOff x="-1210451" y="5045193"/>
            <a:chExt cx="9162253" cy="596368"/>
          </a:xfrm>
        </p:grpSpPr>
        <p:sp>
          <p:nvSpPr>
            <p:cNvPr id="16" name="矩形标注 15"/>
            <p:cNvSpPr/>
            <p:nvPr/>
          </p:nvSpPr>
          <p:spPr>
            <a:xfrm rot="10800000">
              <a:off x="-906541" y="5086294"/>
              <a:ext cx="8554434" cy="555267"/>
            </a:xfrm>
            <a:prstGeom prst="wedgeRectCallout">
              <a:avLst>
                <a:gd name="adj1" fmla="val -54996"/>
                <a:gd name="adj2" fmla="val 49186"/>
              </a:avLst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-1210451" y="5045193"/>
              <a:ext cx="9162253" cy="523220"/>
            </a:xfrm>
            <a:prstGeom prst="wedgeRectCallou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tracksuit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田径服；运动服</a:t>
              </a:r>
              <a:endPara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0" y="3303241"/>
            <a:ext cx="12027243" cy="3554759"/>
            <a:chOff x="3181771" y="5936861"/>
            <a:chExt cx="8530914" cy="4078084"/>
          </a:xfrm>
        </p:grpSpPr>
        <p:sp>
          <p:nvSpPr>
            <p:cNvPr id="19" name="矩形 18"/>
            <p:cNvSpPr/>
            <p:nvPr/>
          </p:nvSpPr>
          <p:spPr>
            <a:xfrm>
              <a:off x="3181771" y="5994513"/>
              <a:ext cx="8530914" cy="4020432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230942" y="5936861"/>
              <a:ext cx="8388001" cy="406049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知识总结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】</a:t>
              </a:r>
            </a:p>
            <a:p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track </a:t>
              </a:r>
              <a:r>
                <a:rPr lang="en-US" altLang="zh-CN" sz="2800" b="1" i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n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[C] </a:t>
              </a:r>
              <a:r>
                <a:rPr lang="en-US" altLang="zh-CN" sz="2800" b="1" dirty="0">
                  <a:solidFill>
                    <a:srgbClr val="FFFF00"/>
                  </a:solidFill>
                  <a:latin typeface="Calibri" panose="020F0502020204030204" pitchFamily="34" charset="0"/>
                  <a:ea typeface="黑体" panose="02010609060101010101" pitchFamily="49" charset="-122"/>
                  <a:cs typeface="Calibri" panose="020F0502020204030204" pitchFamily="34" charset="0"/>
                </a:rPr>
                <a:t>❶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［复数］足迹；轨迹；车辙 </a:t>
              </a:r>
              <a:r>
                <a:rPr lang="en-US" altLang="zh-CN" sz="2800" b="1" dirty="0">
                  <a:solidFill>
                    <a:srgbClr val="FFFF00"/>
                  </a:solidFill>
                  <a:latin typeface="Calibri" panose="020F0502020204030204" pitchFamily="34" charset="0"/>
                  <a:ea typeface="黑体" panose="02010609060101010101" pitchFamily="49" charset="-122"/>
                  <a:cs typeface="Calibri" panose="020F0502020204030204" pitchFamily="34" charset="0"/>
                </a:rPr>
                <a:t>❷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（尤指被踩出的） 小路；小径</a:t>
              </a:r>
              <a:endPara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r>
                <a:rPr lang="en-US" altLang="zh-CN" sz="2800" b="1" dirty="0">
                  <a:solidFill>
                    <a:srgbClr val="FFFF00"/>
                  </a:solidFill>
                  <a:latin typeface="Calibri" panose="020F0502020204030204" pitchFamily="34" charset="0"/>
                  <a:ea typeface="黑体" panose="02010609060101010101" pitchFamily="49" charset="-122"/>
                  <a:cs typeface="Calibri" panose="020F0502020204030204" pitchFamily="34" charset="0"/>
                </a:rPr>
                <a:t>                      ❸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（铁路）轨道；滑轨 </a:t>
              </a:r>
              <a:r>
                <a:rPr lang="en-US" altLang="zh-CN" sz="2800" b="1" dirty="0">
                  <a:solidFill>
                    <a:srgbClr val="FFFF00"/>
                  </a:solidFill>
                  <a:latin typeface="Calibri" panose="020F0502020204030204" pitchFamily="34" charset="0"/>
                  <a:ea typeface="黑体" panose="02010609060101010101" pitchFamily="49" charset="-122"/>
                  <a:cs typeface="Calibri" panose="020F0502020204030204" pitchFamily="34" charset="0"/>
                </a:rPr>
                <a:t>❹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跑道；径赛运动</a:t>
              </a:r>
            </a:p>
            <a:p>
              <a:r>
                <a:rPr lang="en-US" altLang="zh-CN" sz="2800" b="1" i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        </a:t>
              </a:r>
              <a:r>
                <a:rPr lang="en-US" altLang="zh-CN" sz="2800" b="1" i="1" dirty="0" err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vt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跟踪；追踪</a:t>
              </a:r>
            </a:p>
            <a:p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back on track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重新步入正确轨道；恢复正常</a:t>
              </a:r>
            </a:p>
            <a:p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keep track of </a:t>
              </a:r>
              <a:r>
                <a:rPr lang="zh-CN" altLang="en-US" sz="28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了解</a:t>
              </a:r>
              <a:r>
                <a:rPr lang="en-US" altLang="zh-CN" sz="28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……</a:t>
              </a:r>
              <a:r>
                <a:rPr lang="zh-CN" altLang="en-US" sz="28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的动态；与</a:t>
              </a:r>
              <a:r>
                <a:rPr lang="en-US" altLang="zh-CN" sz="28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……</a:t>
              </a:r>
              <a:r>
                <a:rPr lang="zh-CN" altLang="en-US" sz="28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保持联系</a:t>
              </a:r>
            </a:p>
            <a:p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lose track of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不</a:t>
              </a:r>
              <a:r>
                <a:rPr lang="zh-CN" altLang="en-US" sz="28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了解</a:t>
              </a:r>
              <a:r>
                <a:rPr lang="en-US" altLang="zh-CN" sz="28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……</a:t>
              </a:r>
              <a:r>
                <a:rPr lang="zh-CN" altLang="en-US" sz="28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的动态；与</a:t>
              </a:r>
              <a:r>
                <a:rPr lang="en-US" altLang="zh-CN" sz="28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……</a:t>
              </a:r>
              <a:r>
                <a:rPr lang="zh-CN" altLang="en-US" sz="28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失去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联系</a:t>
              </a:r>
            </a:p>
            <a:p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off the beaten track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远离闹市；偏远；不落俗套；打破常规</a:t>
              </a:r>
              <a:endPara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224584" y="803000"/>
            <a:ext cx="5082745" cy="680084"/>
            <a:chOff x="7224584" y="803000"/>
            <a:chExt cx="5082745" cy="680084"/>
          </a:xfrm>
        </p:grpSpPr>
        <p:sp>
          <p:nvSpPr>
            <p:cNvPr id="11" name="五边形 10"/>
            <p:cNvSpPr/>
            <p:nvPr/>
          </p:nvSpPr>
          <p:spPr>
            <a:xfrm rot="10800000">
              <a:off x="7224584" y="803000"/>
              <a:ext cx="4967416" cy="680084"/>
            </a:xfrm>
            <a:prstGeom prst="homePlat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7345164" y="881432"/>
              <a:ext cx="496216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语境提示：</a:t>
              </a:r>
              <a:r>
                <a:rPr lang="zh-CN" altLang="en-US" sz="28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运动场地</a:t>
              </a:r>
              <a:r>
                <a:rPr lang="zh-CN" altLang="en-US" sz="280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（</a:t>
              </a:r>
              <a:r>
                <a:rPr lang="en-US" altLang="zh-CN" sz="280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2. ~ 3.</a:t>
              </a:r>
              <a:r>
                <a:rPr lang="zh-CN" altLang="en-US" sz="280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8793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4175" y="794821"/>
            <a:ext cx="12192000" cy="606317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527222" y="668404"/>
            <a:ext cx="10713433" cy="41445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5"/>
          <p:cNvSpPr txBox="1">
            <a:spLocks noChangeArrowheads="1"/>
          </p:cNvSpPr>
          <p:nvPr/>
        </p:nvSpPr>
        <p:spPr bwMode="auto">
          <a:xfrm>
            <a:off x="366243" y="130312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7552" y="3312400"/>
            <a:ext cx="1758465" cy="1514314"/>
            <a:chOff x="833670" y="3940090"/>
            <a:chExt cx="1823331" cy="1666049"/>
          </a:xfrm>
          <a:solidFill>
            <a:schemeClr val="bg1"/>
          </a:solidFill>
        </p:grpSpPr>
        <p:sp>
          <p:nvSpPr>
            <p:cNvPr id="16" name="圆角矩形 15"/>
            <p:cNvSpPr/>
            <p:nvPr/>
          </p:nvSpPr>
          <p:spPr>
            <a:xfrm>
              <a:off x="833670" y="3940090"/>
              <a:ext cx="1823330" cy="1666049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22595" y="4107764"/>
              <a:ext cx="1734406" cy="1498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750" b="1">
                  <a:solidFill>
                    <a:schemeClr val="accent6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  痕迹；</a:t>
              </a:r>
              <a:endParaRPr lang="en-US" altLang="zh-CN" sz="2750" b="1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pPr algn="ctr"/>
              <a:r>
                <a:rPr lang="zh-CN" altLang="en-US" sz="2750" b="1">
                  <a:solidFill>
                    <a:schemeClr val="accent6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轨迹</a:t>
              </a:r>
              <a:endParaRPr lang="en-US" altLang="zh-CN" sz="2750" b="1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pPr algn="ctr"/>
              <a:r>
                <a:rPr lang="zh-CN" altLang="en-US" sz="2750" b="1">
                  <a:solidFill>
                    <a:schemeClr val="accent6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（基本义）</a:t>
              </a:r>
              <a:endParaRPr lang="en-US" altLang="zh-CN" sz="2750" b="1" baseline="3000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9" name="圆角矩形 260103"/>
          <p:cNvSpPr>
            <a:spLocks noChangeArrowheads="1"/>
          </p:cNvSpPr>
          <p:nvPr/>
        </p:nvSpPr>
        <p:spPr bwMode="auto">
          <a:xfrm>
            <a:off x="2117400" y="1178054"/>
            <a:ext cx="2559208" cy="1396607"/>
          </a:xfrm>
          <a:prstGeom prst="roundRect">
            <a:avLst>
              <a:gd name="adj" fmla="val 16276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 </a:t>
            </a:r>
            <a:r>
              <a:rPr lang="en-US" altLang="zh-CN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动物 </a:t>
            </a:r>
            <a:r>
              <a:rPr lang="en-US" altLang="zh-CN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车辆行进留下的“痕迹”</a:t>
            </a:r>
          </a:p>
        </p:txBody>
      </p:sp>
      <p:sp>
        <p:nvSpPr>
          <p:cNvPr id="20" name="右箭头 19"/>
          <p:cNvSpPr/>
          <p:nvPr/>
        </p:nvSpPr>
        <p:spPr>
          <a:xfrm>
            <a:off x="4689432" y="1852050"/>
            <a:ext cx="502631" cy="384721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 260103"/>
          <p:cNvSpPr>
            <a:spLocks noChangeArrowheads="1"/>
          </p:cNvSpPr>
          <p:nvPr/>
        </p:nvSpPr>
        <p:spPr bwMode="auto">
          <a:xfrm>
            <a:off x="5193083" y="1438803"/>
            <a:ext cx="1833062" cy="1187336"/>
          </a:xfrm>
          <a:prstGeom prst="roundRect">
            <a:avLst>
              <a:gd name="adj" fmla="val 16276"/>
            </a:avLst>
          </a:prstGeom>
          <a:solidFill>
            <a:schemeClr val="bg1"/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足迹；轨迹；车辙</a:t>
            </a:r>
          </a:p>
        </p:txBody>
      </p:sp>
      <p:sp>
        <p:nvSpPr>
          <p:cNvPr id="22" name="圆角矩形 260103"/>
          <p:cNvSpPr>
            <a:spLocks noChangeArrowheads="1"/>
          </p:cNvSpPr>
          <p:nvPr/>
        </p:nvSpPr>
        <p:spPr bwMode="auto">
          <a:xfrm>
            <a:off x="2108187" y="3038321"/>
            <a:ext cx="2581245" cy="976113"/>
          </a:xfrm>
          <a:prstGeom prst="roundRect">
            <a:avLst>
              <a:gd name="adj" fmla="val 16276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运动员跑步的“轨迹”</a:t>
            </a:r>
          </a:p>
        </p:txBody>
      </p:sp>
      <p:sp>
        <p:nvSpPr>
          <p:cNvPr id="23" name="圆角矩形 260103"/>
          <p:cNvSpPr>
            <a:spLocks noChangeArrowheads="1"/>
          </p:cNvSpPr>
          <p:nvPr/>
        </p:nvSpPr>
        <p:spPr bwMode="auto">
          <a:xfrm>
            <a:off x="2145029" y="4365992"/>
            <a:ext cx="2536565" cy="929651"/>
          </a:xfrm>
          <a:prstGeom prst="roundRect">
            <a:avLst>
              <a:gd name="adj" fmla="val 16276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火车行驶的“轨迹”</a:t>
            </a:r>
          </a:p>
        </p:txBody>
      </p:sp>
      <p:sp>
        <p:nvSpPr>
          <p:cNvPr id="24" name="圆角矩形 260103"/>
          <p:cNvSpPr>
            <a:spLocks noChangeArrowheads="1"/>
          </p:cNvSpPr>
          <p:nvPr/>
        </p:nvSpPr>
        <p:spPr bwMode="auto">
          <a:xfrm>
            <a:off x="2136360" y="5619382"/>
            <a:ext cx="2521288" cy="959760"/>
          </a:xfrm>
          <a:prstGeom prst="roundRect">
            <a:avLst>
              <a:gd name="adj" fmla="val 16276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唱针转动的“轨迹”</a:t>
            </a:r>
          </a:p>
        </p:txBody>
      </p:sp>
      <p:sp>
        <p:nvSpPr>
          <p:cNvPr id="25" name="右箭头 24"/>
          <p:cNvSpPr/>
          <p:nvPr/>
        </p:nvSpPr>
        <p:spPr>
          <a:xfrm>
            <a:off x="4681594" y="3272442"/>
            <a:ext cx="502631" cy="384721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右箭头 25"/>
          <p:cNvSpPr/>
          <p:nvPr/>
        </p:nvSpPr>
        <p:spPr>
          <a:xfrm>
            <a:off x="4699421" y="4655196"/>
            <a:ext cx="502631" cy="384721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右箭头 26"/>
          <p:cNvSpPr/>
          <p:nvPr/>
        </p:nvSpPr>
        <p:spPr>
          <a:xfrm>
            <a:off x="4673401" y="5904785"/>
            <a:ext cx="502631" cy="384721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圆角矩形 260103"/>
          <p:cNvSpPr>
            <a:spLocks noChangeArrowheads="1"/>
          </p:cNvSpPr>
          <p:nvPr/>
        </p:nvSpPr>
        <p:spPr bwMode="auto">
          <a:xfrm>
            <a:off x="5202052" y="2997033"/>
            <a:ext cx="1833063" cy="1017401"/>
          </a:xfrm>
          <a:prstGeom prst="roundRect">
            <a:avLst>
              <a:gd name="adj" fmla="val 16276"/>
            </a:avLst>
          </a:prstGeom>
          <a:solidFill>
            <a:schemeClr val="bg1"/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跑道</a:t>
            </a:r>
          </a:p>
        </p:txBody>
      </p:sp>
      <p:sp>
        <p:nvSpPr>
          <p:cNvPr id="29" name="圆角矩形 260103"/>
          <p:cNvSpPr>
            <a:spLocks noChangeArrowheads="1"/>
          </p:cNvSpPr>
          <p:nvPr/>
        </p:nvSpPr>
        <p:spPr bwMode="auto">
          <a:xfrm>
            <a:off x="5219879" y="4387456"/>
            <a:ext cx="4033871" cy="903458"/>
          </a:xfrm>
          <a:prstGeom prst="roundRect">
            <a:avLst>
              <a:gd name="adj" fmla="val 16276"/>
            </a:avLst>
          </a:prstGeom>
          <a:solidFill>
            <a:schemeClr val="bg1"/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（铁路）轨道；铁轨</a:t>
            </a:r>
          </a:p>
        </p:txBody>
      </p:sp>
      <p:sp>
        <p:nvSpPr>
          <p:cNvPr id="30" name="圆角矩形 260103"/>
          <p:cNvSpPr>
            <a:spLocks noChangeArrowheads="1"/>
          </p:cNvSpPr>
          <p:nvPr/>
        </p:nvSpPr>
        <p:spPr bwMode="auto">
          <a:xfrm>
            <a:off x="5202053" y="5629430"/>
            <a:ext cx="1907201" cy="949712"/>
          </a:xfrm>
          <a:prstGeom prst="roundRect">
            <a:avLst>
              <a:gd name="adj" fmla="val 16276"/>
            </a:avLst>
          </a:prstGeom>
          <a:solidFill>
            <a:schemeClr val="bg1"/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音轨；声道</a:t>
            </a:r>
          </a:p>
        </p:txBody>
      </p:sp>
      <p:sp>
        <p:nvSpPr>
          <p:cNvPr id="31" name="右箭头 30"/>
          <p:cNvSpPr/>
          <p:nvPr/>
        </p:nvSpPr>
        <p:spPr>
          <a:xfrm>
            <a:off x="7085761" y="1843153"/>
            <a:ext cx="455839" cy="384721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圆角矩形 260103"/>
          <p:cNvSpPr>
            <a:spLocks noChangeArrowheads="1"/>
          </p:cNvSpPr>
          <p:nvPr/>
        </p:nvSpPr>
        <p:spPr bwMode="auto">
          <a:xfrm>
            <a:off x="7541600" y="1469355"/>
            <a:ext cx="1531465" cy="1178137"/>
          </a:xfrm>
          <a:prstGeom prst="roundRect">
            <a:avLst>
              <a:gd name="adj" fmla="val 16276"/>
            </a:avLst>
          </a:prstGeom>
          <a:solidFill>
            <a:srgbClr val="BBD5F3"/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小路；小径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83865" y="947138"/>
            <a:ext cx="22736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track</a:t>
            </a:r>
            <a:endParaRPr lang="zh-CN" altLang="en-US" sz="4000" b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左大括号 17"/>
          <p:cNvSpPr/>
          <p:nvPr/>
        </p:nvSpPr>
        <p:spPr>
          <a:xfrm>
            <a:off x="1917525" y="1546763"/>
            <a:ext cx="127327" cy="4833658"/>
          </a:xfrm>
          <a:prstGeom prst="leftBrace">
            <a:avLst>
              <a:gd name="adj1" fmla="val 68916"/>
              <a:gd name="adj2" fmla="val 52970"/>
            </a:avLst>
          </a:prstGeom>
          <a:ln w="3810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右箭头 33"/>
          <p:cNvSpPr/>
          <p:nvPr/>
        </p:nvSpPr>
        <p:spPr>
          <a:xfrm>
            <a:off x="7062364" y="3263490"/>
            <a:ext cx="502631" cy="384721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右箭头 35"/>
          <p:cNvSpPr/>
          <p:nvPr/>
        </p:nvSpPr>
        <p:spPr>
          <a:xfrm>
            <a:off x="7160933" y="5921322"/>
            <a:ext cx="502631" cy="384721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圆角矩形 260103"/>
          <p:cNvSpPr>
            <a:spLocks noChangeArrowheads="1"/>
          </p:cNvSpPr>
          <p:nvPr/>
        </p:nvSpPr>
        <p:spPr bwMode="auto">
          <a:xfrm>
            <a:off x="7564995" y="2979794"/>
            <a:ext cx="1833062" cy="1034640"/>
          </a:xfrm>
          <a:prstGeom prst="roundRect">
            <a:avLst>
              <a:gd name="adj" fmla="val 16276"/>
            </a:avLst>
          </a:prstGeom>
          <a:solidFill>
            <a:srgbClr val="BBD5F3"/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竞赛运动</a:t>
            </a:r>
          </a:p>
        </p:txBody>
      </p:sp>
      <p:sp>
        <p:nvSpPr>
          <p:cNvPr id="38" name="圆角矩形 260103"/>
          <p:cNvSpPr>
            <a:spLocks noChangeArrowheads="1"/>
          </p:cNvSpPr>
          <p:nvPr/>
        </p:nvSpPr>
        <p:spPr bwMode="auto">
          <a:xfrm>
            <a:off x="7715243" y="5629430"/>
            <a:ext cx="4339228" cy="835719"/>
          </a:xfrm>
          <a:prstGeom prst="roundRect">
            <a:avLst>
              <a:gd name="adj" fmla="val 16276"/>
            </a:avLst>
          </a:prstGeom>
          <a:solidFill>
            <a:srgbClr val="BBD5F3"/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（专辑中的）歌曲，曲子</a:t>
            </a:r>
          </a:p>
        </p:txBody>
      </p:sp>
      <p:sp>
        <p:nvSpPr>
          <p:cNvPr id="39" name="右箭头 38"/>
          <p:cNvSpPr/>
          <p:nvPr/>
        </p:nvSpPr>
        <p:spPr>
          <a:xfrm>
            <a:off x="9073065" y="1843153"/>
            <a:ext cx="455839" cy="384721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圆角矩形 260103"/>
          <p:cNvSpPr>
            <a:spLocks noChangeArrowheads="1"/>
          </p:cNvSpPr>
          <p:nvPr/>
        </p:nvSpPr>
        <p:spPr bwMode="auto">
          <a:xfrm>
            <a:off x="9528904" y="1642885"/>
            <a:ext cx="2597193" cy="894904"/>
          </a:xfrm>
          <a:prstGeom prst="roundRect">
            <a:avLst>
              <a:gd name="adj" fmla="val 16276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2800" b="1" i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v</a:t>
            </a:r>
            <a:r>
              <a:rPr lang="en-US" altLang="zh-CN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跟踪；追踪</a:t>
            </a:r>
          </a:p>
        </p:txBody>
      </p:sp>
    </p:spTree>
    <p:extLst>
      <p:ext uri="{BB962C8B-B14F-4D97-AF65-F5344CB8AC3E}">
        <p14:creationId xmlns:p14="http://schemas.microsoft.com/office/powerpoint/2010/main" val="159800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18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4963232" y="3130173"/>
            <a:ext cx="908473" cy="477446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 flipH="1">
            <a:off x="468492" y="701813"/>
            <a:ext cx="10713433" cy="41445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5"/>
          <p:cNvSpPr txBox="1">
            <a:spLocks noChangeArrowheads="1"/>
          </p:cNvSpPr>
          <p:nvPr/>
        </p:nvSpPr>
        <p:spPr bwMode="auto">
          <a:xfrm>
            <a:off x="366243" y="140867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9656" y="954462"/>
            <a:ext cx="55320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0">
                <a:latin typeface="黑体" panose="02010609060101010101" pitchFamily="49" charset="-122"/>
                <a:ea typeface="黑体" panose="02010609060101010101" pitchFamily="49" charset="-122"/>
              </a:rPr>
              <a:t>一、写出画线部分的汉语意思。</a:t>
            </a:r>
            <a:endParaRPr lang="zh-CN" altLang="en-US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91782" y="2348974"/>
            <a:ext cx="10390143" cy="1828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30000"/>
              </a:lnSpc>
              <a:buFont typeface="+mj-lt"/>
              <a:buAutoNum type="arabicPeriod" startAt="3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badminton player on the other side cannot hit the ball back into the opposite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court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before it lands, one point is lost.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（新译林必修②</a:t>
            </a:r>
            <a:r>
              <a:rPr lang="en-US" altLang="zh-CN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U2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 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_____________</a:t>
            </a:r>
            <a:endParaRPr lang="en-US" altLang="zh-CN" sz="3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356702" y="3610375"/>
            <a:ext cx="118660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球场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529655" y="677386"/>
            <a:ext cx="1302701" cy="58493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43302" y="488679"/>
            <a:ext cx="1017712" cy="953313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9118" y="59410"/>
            <a:ext cx="1010619" cy="946668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5531963" y="969851"/>
            <a:ext cx="2463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sz="24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145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7174600" y="1574865"/>
            <a:ext cx="5082745" cy="680084"/>
            <a:chOff x="7224584" y="803000"/>
            <a:chExt cx="5082745" cy="680084"/>
          </a:xfrm>
        </p:grpSpPr>
        <p:sp>
          <p:nvSpPr>
            <p:cNvPr id="24" name="五边形 23"/>
            <p:cNvSpPr/>
            <p:nvPr/>
          </p:nvSpPr>
          <p:spPr>
            <a:xfrm rot="10800000">
              <a:off x="7224584" y="803000"/>
              <a:ext cx="4967416" cy="680084"/>
            </a:xfrm>
            <a:prstGeom prst="homePlat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345164" y="881432"/>
              <a:ext cx="496216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语境提示：</a:t>
              </a:r>
              <a:r>
                <a:rPr lang="zh-CN" altLang="en-US" sz="28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运动场地</a:t>
              </a:r>
              <a:r>
                <a:rPr lang="zh-CN" altLang="en-US" sz="280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（</a:t>
              </a:r>
              <a:r>
                <a:rPr lang="en-US" altLang="zh-CN" sz="280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2. ~ 3.</a:t>
              </a:r>
              <a:r>
                <a:rPr lang="zh-CN" altLang="en-US" sz="280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）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328343" y="4216080"/>
            <a:ext cx="6666584" cy="2434170"/>
            <a:chOff x="2376506" y="4308211"/>
            <a:chExt cx="6666584" cy="2434170"/>
          </a:xfrm>
        </p:grpSpPr>
        <p:grpSp>
          <p:nvGrpSpPr>
            <p:cNvPr id="12" name="组合 11"/>
            <p:cNvGrpSpPr/>
            <p:nvPr/>
          </p:nvGrpSpPr>
          <p:grpSpPr>
            <a:xfrm>
              <a:off x="2930615" y="4855916"/>
              <a:ext cx="6112475" cy="1886465"/>
              <a:chOff x="2767914" y="4761470"/>
              <a:chExt cx="6112475" cy="1886465"/>
            </a:xfrm>
          </p:grpSpPr>
          <p:sp>
            <p:nvSpPr>
              <p:cNvPr id="8" name="圆角矩形 7"/>
              <p:cNvSpPr/>
              <p:nvPr/>
            </p:nvSpPr>
            <p:spPr>
              <a:xfrm>
                <a:off x="2767914" y="4761470"/>
                <a:ext cx="6112475" cy="1886465"/>
              </a:xfrm>
              <a:prstGeom prst="roundRect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" name="文本框 1"/>
              <p:cNvSpPr txBox="1"/>
              <p:nvPr/>
            </p:nvSpPr>
            <p:spPr>
              <a:xfrm>
                <a:off x="3105680" y="5033319"/>
                <a:ext cx="5659394" cy="1303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800" b="1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文化背景：</a:t>
                </a:r>
                <a:r>
                  <a:rPr lang="zh-CN" altLang="en-US" sz="28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运动场地 </a:t>
                </a:r>
                <a:r>
                  <a:rPr lang="en-US" altLang="zh-CN" sz="28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field</a:t>
                </a:r>
                <a:r>
                  <a:rPr lang="zh-CN" altLang="en-US" sz="28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8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court</a:t>
                </a:r>
                <a:r>
                  <a:rPr lang="zh-CN" altLang="en-US" sz="28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8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course </a:t>
                </a:r>
                <a:r>
                  <a:rPr lang="zh-CN" altLang="en-US" sz="28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的区别是什么？ </a:t>
                </a:r>
              </a:p>
            </p:txBody>
          </p:sp>
        </p:grp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02298">
              <a:off x="2376506" y="4308211"/>
              <a:ext cx="1178866" cy="13946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9113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468492" y="701813"/>
            <a:ext cx="10713433" cy="41445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366243" y="140867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82378" y="974645"/>
            <a:ext cx="12109622" cy="5800975"/>
            <a:chOff x="-8126373" y="4758694"/>
            <a:chExt cx="24277119" cy="5800975"/>
          </a:xfrm>
        </p:grpSpPr>
        <p:sp>
          <p:nvSpPr>
            <p:cNvPr id="8" name="矩形标注 40"/>
            <p:cNvSpPr/>
            <p:nvPr/>
          </p:nvSpPr>
          <p:spPr>
            <a:xfrm rot="10800000">
              <a:off x="-8126373" y="4758694"/>
              <a:ext cx="24277119" cy="580097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-7557286" y="4807086"/>
              <a:ext cx="23272855" cy="397031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运动场地 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field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、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court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、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course 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的区别 </a:t>
              </a:r>
            </a:p>
            <a:p>
              <a:pPr marL="457200" indent="-457200" algn="just">
                <a:buClr>
                  <a:schemeClr val="bg1"/>
                </a:buClr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field</a:t>
              </a:r>
              <a:r>
                <a:rPr lang="zh-CN" altLang="en-US" sz="2800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：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开敞式运动场，通常覆有草坪，用来进行户外体育运动，如 </a:t>
              </a:r>
              <a:r>
                <a:rPr lang="en-US" altLang="zh-CN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football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、 </a:t>
              </a:r>
              <a:r>
                <a:rPr lang="en-US" altLang="zh-CN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baseball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、</a:t>
              </a:r>
              <a:r>
                <a:rPr lang="en-US" altLang="zh-CN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rugby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（橄榄球）； </a:t>
              </a:r>
            </a:p>
            <a:p>
              <a:pPr marL="457200" indent="-457200" algn="just">
                <a:buClr>
                  <a:schemeClr val="bg1"/>
                </a:buClr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court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：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闭合式运动场，与其词源义“</a:t>
              </a:r>
              <a:r>
                <a:rPr lang="en-US" altLang="zh-CN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enclosed yard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”有关，常用来进行室内球类运动（大多需借助地面进行球体反弹），如 </a:t>
              </a:r>
              <a:r>
                <a:rPr lang="en-US" altLang="zh-CN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badminton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、</a:t>
              </a:r>
              <a:r>
                <a:rPr lang="en-US" altLang="zh-CN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tennis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、 </a:t>
              </a:r>
              <a:r>
                <a:rPr lang="en-US" altLang="zh-CN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basketball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、</a:t>
              </a:r>
              <a:r>
                <a:rPr lang="en-US" altLang="zh-CN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volleyball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； </a:t>
              </a:r>
              <a:endPara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pPr marL="457200" indent="-457200" algn="just">
                <a:buClr>
                  <a:schemeClr val="bg1"/>
                </a:buClr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course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：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所表示的场地与其词源义“</a:t>
              </a:r>
              <a:r>
                <a:rPr lang="en-US" altLang="zh-CN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onward movement; a running in a prescribed direction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”有关，用于进行有方向性的体育运动，如 </a:t>
              </a:r>
              <a:r>
                <a:rPr lang="en-US" altLang="zh-CN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golf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、</a:t>
              </a:r>
              <a:r>
                <a:rPr lang="en-US" altLang="zh-CN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horse racing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。</a:t>
              </a:r>
              <a:endPara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230" y="4993354"/>
            <a:ext cx="2523180" cy="16797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398" y="4993354"/>
            <a:ext cx="3770376" cy="16797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762" y="4990032"/>
            <a:ext cx="2523180" cy="16830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7136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527222" y="668404"/>
            <a:ext cx="10713433" cy="41445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366243" y="140867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57346" y="914832"/>
            <a:ext cx="55320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0">
                <a:latin typeface="黑体" panose="02010609060101010101" pitchFamily="49" charset="-122"/>
                <a:ea typeface="黑体" panose="02010609060101010101" pitchFamily="49" charset="-122"/>
              </a:rPr>
              <a:t>一、写出画线部分的汉语意思。</a:t>
            </a:r>
            <a:endParaRPr lang="zh-CN" altLang="en-US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0977" y="1702219"/>
            <a:ext cx="10496834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30000"/>
              </a:lnSpc>
              <a:buFont typeface="+mj-lt"/>
              <a:buAutoNum type="arabicPeriod" startAt="4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Chinese women’s volleyball team won a three-set victory (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三连胜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in the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final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1984 Los Angeles Olympics.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（新外研选必①</a:t>
            </a:r>
            <a:r>
              <a:rPr lang="en-US" altLang="zh-CN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U3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 </a:t>
            </a:r>
            <a:endParaRPr lang="en-US" altLang="zh-CN" sz="3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220094" y="2873766"/>
            <a:ext cx="124941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决赛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06287" y="495634"/>
            <a:ext cx="1302701" cy="58493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98882" y="359107"/>
            <a:ext cx="1017712" cy="953313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64202" y="40934"/>
            <a:ext cx="1010619" cy="946668"/>
          </a:xfrm>
          <a:prstGeom prst="rect">
            <a:avLst/>
          </a:prstGeom>
        </p:spPr>
      </p:pic>
      <p:sp>
        <p:nvSpPr>
          <p:cNvPr id="20" name="圆角矩形 19"/>
          <p:cNvSpPr/>
          <p:nvPr/>
        </p:nvSpPr>
        <p:spPr>
          <a:xfrm>
            <a:off x="6406613" y="4876996"/>
            <a:ext cx="3078514" cy="477446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527222" y="4702919"/>
            <a:ext cx="10792437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30000"/>
              </a:lnSpc>
              <a:buFont typeface="+mj-lt"/>
              <a:buAutoNum type="arabicPeriod" startAt="5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their Sunday soccer game, they played aggressively and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scored a goal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15 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全国完形改）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 </a:t>
            </a:r>
            <a:endParaRPr lang="en-US" altLang="zh-CN" sz="3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243041" y="5349570"/>
            <a:ext cx="182330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进球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5534979" y="900845"/>
            <a:ext cx="2463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sz="24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145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4399413" y="3922275"/>
            <a:ext cx="6070098" cy="578455"/>
            <a:chOff x="-3511075" y="4912926"/>
            <a:chExt cx="12527054" cy="578455"/>
          </a:xfrm>
        </p:grpSpPr>
        <p:sp>
          <p:nvSpPr>
            <p:cNvPr id="44" name="矩形标注 43"/>
            <p:cNvSpPr/>
            <p:nvPr/>
          </p:nvSpPr>
          <p:spPr>
            <a:xfrm rot="10800000">
              <a:off x="-3511075" y="4912926"/>
              <a:ext cx="12527054" cy="578455"/>
            </a:xfrm>
            <a:prstGeom prst="wedgeRectCallout">
              <a:avLst>
                <a:gd name="adj1" fmla="val -2815"/>
                <a:gd name="adj2" fmla="val -94302"/>
              </a:avLst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-3057231" y="4929477"/>
              <a:ext cx="11928636" cy="523220"/>
            </a:xfrm>
            <a:prstGeom prst="wedgeRectCallou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play aggressively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打得很凶悍 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/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积极</a:t>
              </a:r>
              <a:endPara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584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0" grpId="0" animBg="1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圆角矩形 10"/>
          <p:cNvSpPr/>
          <p:nvPr/>
        </p:nvSpPr>
        <p:spPr>
          <a:xfrm>
            <a:off x="7633576" y="2025497"/>
            <a:ext cx="2136500" cy="477446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 flipH="1">
            <a:off x="527222" y="668404"/>
            <a:ext cx="10713433" cy="41445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366243" y="130312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6243" y="891612"/>
            <a:ext cx="55320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0">
                <a:latin typeface="黑体" panose="02010609060101010101" pitchFamily="49" charset="-122"/>
                <a:ea typeface="黑体" panose="02010609060101010101" pitchFamily="49" charset="-122"/>
              </a:rPr>
              <a:t>一、写出画线部分的汉语意思。</a:t>
            </a:r>
            <a:endParaRPr lang="zh-CN" altLang="en-US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17224" y="1937687"/>
            <a:ext cx="112605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10000"/>
              </a:lnSpc>
              <a:buFont typeface="+mj-lt"/>
              <a:buAutoNum type="arabicPeriod" startAt="6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goalkeeper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dived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caught the ball at full stretch. </a:t>
            </a:r>
          </a:p>
          <a:p>
            <a:pPr algn="just">
              <a:lnSpc>
                <a:spcPct val="110000"/>
              </a:lnSpc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______________ </a:t>
            </a:r>
            <a:endParaRPr lang="en-US" altLang="zh-CN" sz="3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362501" y="2475143"/>
            <a:ext cx="287815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扑（以接球）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5470987" y="854454"/>
            <a:ext cx="2463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sz="24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145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-224936" y="4651152"/>
            <a:ext cx="12658345" cy="640394"/>
            <a:chOff x="-3872097" y="4767333"/>
            <a:chExt cx="9988996" cy="640394"/>
          </a:xfrm>
        </p:grpSpPr>
        <p:sp>
          <p:nvSpPr>
            <p:cNvPr id="34" name="矩形标注 27"/>
            <p:cNvSpPr/>
            <p:nvPr/>
          </p:nvSpPr>
          <p:spPr>
            <a:xfrm rot="10800000">
              <a:off x="-3688095" y="4767333"/>
              <a:ext cx="9620992" cy="640394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-3872097" y="4803079"/>
              <a:ext cx="9988996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追根究底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】dive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基本义：潜水。像“潜水”一样纵身一跃 →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______________</a:t>
              </a:r>
              <a:endPara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04" y="2662394"/>
            <a:ext cx="2001794" cy="18303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331" y="2680079"/>
            <a:ext cx="2213464" cy="18126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36" name="组合 35"/>
          <p:cNvGrpSpPr/>
          <p:nvPr/>
        </p:nvGrpSpPr>
        <p:grpSpPr>
          <a:xfrm>
            <a:off x="5560541" y="1327301"/>
            <a:ext cx="6185835" cy="578455"/>
            <a:chOff x="-3749925" y="4912925"/>
            <a:chExt cx="12765904" cy="578455"/>
          </a:xfrm>
        </p:grpSpPr>
        <p:sp>
          <p:nvSpPr>
            <p:cNvPr id="39" name="矩形标注 38"/>
            <p:cNvSpPr/>
            <p:nvPr/>
          </p:nvSpPr>
          <p:spPr>
            <a:xfrm rot="10800000">
              <a:off x="-3749925" y="4912925"/>
              <a:ext cx="12765904" cy="578455"/>
            </a:xfrm>
            <a:prstGeom prst="wedgeRectCallout">
              <a:avLst>
                <a:gd name="adj1" fmla="val -4413"/>
                <a:gd name="adj2" fmla="val -84333"/>
              </a:avLst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-3511917" y="4929477"/>
              <a:ext cx="12383321" cy="523220"/>
            </a:xfrm>
            <a:prstGeom prst="wedgeRectCallou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充分伸展肢体；竭尽全力，全力以赴</a:t>
              </a:r>
              <a:endPara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904074" y="5451629"/>
            <a:ext cx="102561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10000"/>
              </a:lnSpc>
              <a:buFont typeface="+mj-lt"/>
              <a:buAutoNum type="arabicPeriod" startAt="7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captain passes the basketball to a teammate, who catches it and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shoots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through the basket.                    ____________</a:t>
            </a:r>
            <a:endParaRPr lang="en-US" altLang="zh-CN" sz="3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972068" y="5930250"/>
            <a:ext cx="1646505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投（篮）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9565385" y="4619221"/>
            <a:ext cx="2751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冲向；俯冲；扑</a:t>
            </a:r>
            <a:endParaRPr lang="zh-CN" altLang="en-US" sz="2800" b="1">
              <a:solidFill>
                <a:prstClr val="white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524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/>
      <p:bldP spid="42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圆角矩形 27"/>
          <p:cNvSpPr/>
          <p:nvPr/>
        </p:nvSpPr>
        <p:spPr>
          <a:xfrm>
            <a:off x="8091326" y="2544220"/>
            <a:ext cx="2041215" cy="477446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95285" y="1995036"/>
            <a:ext cx="2660823" cy="477446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 20"/>
          <p:cNvSpPr/>
          <p:nvPr/>
        </p:nvSpPr>
        <p:spPr>
          <a:xfrm>
            <a:off x="3192374" y="2016216"/>
            <a:ext cx="1132491" cy="477446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 flipH="1">
            <a:off x="493270" y="730171"/>
            <a:ext cx="10742070" cy="12449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498586" y="133259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2256" y="961669"/>
            <a:ext cx="55320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0">
                <a:latin typeface="黑体" panose="02010609060101010101" pitchFamily="49" charset="-122"/>
                <a:ea typeface="黑体" panose="02010609060101010101" pitchFamily="49" charset="-122"/>
              </a:rPr>
              <a:t>一、写出画线部分的汉语意思。</a:t>
            </a:r>
            <a:endParaRPr lang="zh-CN" altLang="en-US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07587" y="1948767"/>
            <a:ext cx="10313435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10000"/>
              </a:lnSpc>
              <a:buFont typeface="+mj-lt"/>
              <a:buAutoNum type="arabicPeriod" startAt="8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Paul had to try out many times just for making the team. He was still usually on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bench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being just a replacement.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（新北师必修①</a:t>
            </a:r>
            <a:r>
              <a:rPr lang="en-US" altLang="zh-CN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U2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                    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____________ </a:t>
            </a:r>
            <a:endParaRPr lang="en-US" altLang="zh-CN" sz="3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684451" y="2971710"/>
            <a:ext cx="243663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替补队员席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1" y="5107623"/>
            <a:ext cx="12192001" cy="1815882"/>
            <a:chOff x="3117496" y="6469779"/>
            <a:chExt cx="8647777" cy="1815882"/>
          </a:xfrm>
        </p:grpSpPr>
        <p:sp>
          <p:nvSpPr>
            <p:cNvPr id="18" name="矩形 17"/>
            <p:cNvSpPr/>
            <p:nvPr/>
          </p:nvSpPr>
          <p:spPr>
            <a:xfrm>
              <a:off x="3117496" y="6524054"/>
              <a:ext cx="8647777" cy="1723928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376537" y="6469779"/>
              <a:ext cx="8082425" cy="181588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知识总结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】</a:t>
              </a:r>
            </a:p>
            <a:p>
              <a:pPr>
                <a:buClr>
                  <a:schemeClr val="bg1"/>
                </a:buClr>
              </a:pP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bench </a:t>
              </a:r>
              <a:r>
                <a:rPr lang="en-US" altLang="zh-CN" sz="2800" b="1" i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n 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长椅；长凳</a:t>
              </a:r>
            </a:p>
            <a:p>
              <a:pPr>
                <a:buClr>
                  <a:schemeClr val="bg1"/>
                </a:buClr>
              </a:pPr>
              <a:r>
                <a:rPr lang="en-US" altLang="zh-CN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the bench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（场边的）运动员休息区；替补队员席；法官，法官席</a:t>
              </a:r>
            </a:p>
            <a:p>
              <a:pPr>
                <a:buClr>
                  <a:schemeClr val="bg1"/>
                </a:buClr>
              </a:pPr>
              <a:r>
                <a:rPr lang="en-US" altLang="zh-CN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be on the bench </a:t>
              </a: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是替补队员</a:t>
              </a:r>
              <a:endParaRPr lang="zh-CN" altLang="en-US" sz="27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5413594" y="929469"/>
            <a:ext cx="2463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sz="24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145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1782043" y="1452689"/>
            <a:ext cx="2384156" cy="548414"/>
            <a:chOff x="-951220" y="5084898"/>
            <a:chExt cx="1740754" cy="548414"/>
          </a:xfrm>
        </p:grpSpPr>
        <p:sp>
          <p:nvSpPr>
            <p:cNvPr id="23" name="矩形标注 22"/>
            <p:cNvSpPr/>
            <p:nvPr/>
          </p:nvSpPr>
          <p:spPr>
            <a:xfrm rot="10800000">
              <a:off x="-951220" y="5084898"/>
              <a:ext cx="1403043" cy="548414"/>
            </a:xfrm>
            <a:prstGeom prst="wedgeRectCallout">
              <a:avLst>
                <a:gd name="adj1" fmla="val -61016"/>
                <a:gd name="adj2" fmla="val -54163"/>
              </a:avLst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-863410" y="5084898"/>
              <a:ext cx="1652944" cy="523220"/>
            </a:xfrm>
            <a:prstGeom prst="wedgeRectCallou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参加选拔</a:t>
              </a:r>
              <a:endPara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314091" y="1195294"/>
            <a:ext cx="4173042" cy="548414"/>
            <a:chOff x="-2207190" y="5084898"/>
            <a:chExt cx="3046880" cy="548414"/>
          </a:xfrm>
        </p:grpSpPr>
        <p:sp>
          <p:nvSpPr>
            <p:cNvPr id="26" name="矩形标注 25"/>
            <p:cNvSpPr/>
            <p:nvPr/>
          </p:nvSpPr>
          <p:spPr>
            <a:xfrm rot="10800000">
              <a:off x="-2207190" y="5084898"/>
              <a:ext cx="2996724" cy="548414"/>
            </a:xfrm>
            <a:prstGeom prst="wedgeRectCallout">
              <a:avLst>
                <a:gd name="adj1" fmla="val 31483"/>
                <a:gd name="adj2" fmla="val -97725"/>
              </a:avLst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-2207189" y="5084898"/>
              <a:ext cx="3046879" cy="523220"/>
            </a:xfrm>
            <a:prstGeom prst="wedgeRectCallou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make the team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加入球队</a:t>
              </a:r>
              <a:endPara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343677" y="3145943"/>
            <a:ext cx="3174811" cy="490389"/>
            <a:chOff x="-2207190" y="5084898"/>
            <a:chExt cx="2461738" cy="548414"/>
          </a:xfrm>
        </p:grpSpPr>
        <p:sp>
          <p:nvSpPr>
            <p:cNvPr id="30" name="矩形标注 29"/>
            <p:cNvSpPr/>
            <p:nvPr/>
          </p:nvSpPr>
          <p:spPr>
            <a:xfrm rot="10800000">
              <a:off x="-2207190" y="5084898"/>
              <a:ext cx="2070781" cy="548414"/>
            </a:xfrm>
            <a:prstGeom prst="wedgeRectCallout">
              <a:avLst>
                <a:gd name="adj1" fmla="val -71148"/>
                <a:gd name="adj2" fmla="val 56993"/>
              </a:avLst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-2207189" y="5084898"/>
              <a:ext cx="2461737" cy="523220"/>
            </a:xfrm>
            <a:prstGeom prst="wedgeRectCallou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接替者，替代者</a:t>
              </a:r>
              <a:endPara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00455" y="3490602"/>
            <a:ext cx="11352647" cy="1577221"/>
            <a:chOff x="600455" y="3490602"/>
            <a:chExt cx="11352647" cy="1577221"/>
          </a:xfrm>
        </p:grpSpPr>
        <p:grpSp>
          <p:nvGrpSpPr>
            <p:cNvPr id="32" name="组合 31"/>
            <p:cNvGrpSpPr/>
            <p:nvPr/>
          </p:nvGrpSpPr>
          <p:grpSpPr>
            <a:xfrm>
              <a:off x="2931021" y="4255373"/>
              <a:ext cx="9022081" cy="772221"/>
              <a:chOff x="3117496" y="6524054"/>
              <a:chExt cx="7075443" cy="772221"/>
            </a:xfrm>
          </p:grpSpPr>
          <p:sp>
            <p:nvSpPr>
              <p:cNvPr id="33" name="矩形 32"/>
              <p:cNvSpPr/>
              <p:nvPr/>
            </p:nvSpPr>
            <p:spPr>
              <a:xfrm>
                <a:off x="3117496" y="6524054"/>
                <a:ext cx="7075443" cy="772221"/>
              </a:xfrm>
              <a:prstGeom prst="rect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3240521" y="6685196"/>
                <a:ext cx="4614187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bg1"/>
                  </a:buClr>
                </a:pPr>
                <a:r>
                  <a:rPr lang="en-US" altLang="zh-CN" sz="2800" b="1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the bench </a:t>
                </a:r>
                <a:r>
                  <a:rPr lang="zh-CN" altLang="en-US" sz="28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结合 </a:t>
                </a:r>
                <a:r>
                  <a:rPr lang="en-US" altLang="zh-CN" sz="28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replacement </a:t>
                </a:r>
                <a:r>
                  <a:rPr lang="zh-CN" altLang="en-US" sz="28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理解</a:t>
                </a:r>
                <a:endParaRPr lang="zh-CN" altLang="en-US" sz="270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p:grp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455" y="3490602"/>
              <a:ext cx="2395955" cy="15772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3554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12" grpId="0" animBg="1"/>
      <p:bldP spid="21" grpId="0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圆角矩形 41"/>
          <p:cNvSpPr/>
          <p:nvPr/>
        </p:nvSpPr>
        <p:spPr>
          <a:xfrm>
            <a:off x="9520104" y="2872551"/>
            <a:ext cx="1518643" cy="477446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 flipH="1">
            <a:off x="498586" y="809578"/>
            <a:ext cx="10742070" cy="12449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498586" y="133259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72564" y="1014973"/>
            <a:ext cx="55320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0">
                <a:latin typeface="黑体" panose="02010609060101010101" pitchFamily="49" charset="-122"/>
                <a:ea typeface="黑体" panose="02010609060101010101" pitchFamily="49" charset="-122"/>
              </a:rPr>
              <a:t>一、写出画线部分的汉语意思。</a:t>
            </a:r>
            <a:endParaRPr lang="zh-CN" altLang="en-US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70479" y="2765497"/>
            <a:ext cx="102682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20000"/>
              </a:lnSpc>
              <a:buFont typeface="+mj-lt"/>
              <a:buAutoNum type="arabicPeriod" startAt="9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He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works out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the gym for two hours every day to sweat off some weight.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 </a:t>
            </a:r>
            <a:endParaRPr lang="en-US" altLang="zh-CN" sz="3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334333" y="3349997"/>
            <a:ext cx="2045342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锻炼；健身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5507051" y="987177"/>
            <a:ext cx="2463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sz="24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145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35487" y="4965109"/>
            <a:ext cx="108744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20000"/>
              </a:lnSpc>
              <a:buFont typeface="+mj-lt"/>
              <a:buAutoNum type="arabicPeriod" startAt="10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I started doing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push-ups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 really felt my calories burning!  </a:t>
            </a:r>
          </a:p>
          <a:p>
            <a:pPr algn="just">
              <a:lnSpc>
                <a:spcPct val="120000"/>
              </a:lnSpc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______________</a:t>
            </a:r>
            <a:endParaRPr lang="en-US" altLang="zh-CN" sz="3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895515" y="5565273"/>
            <a:ext cx="162443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俯卧撑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7224027" y="1155795"/>
            <a:ext cx="5082745" cy="680084"/>
            <a:chOff x="7224584" y="803000"/>
            <a:chExt cx="5082745" cy="680084"/>
          </a:xfrm>
        </p:grpSpPr>
        <p:sp>
          <p:nvSpPr>
            <p:cNvPr id="35" name="五边形 34"/>
            <p:cNvSpPr/>
            <p:nvPr/>
          </p:nvSpPr>
          <p:spPr>
            <a:xfrm rot="10800000">
              <a:off x="7224584" y="803000"/>
              <a:ext cx="4967416" cy="680084"/>
            </a:xfrm>
            <a:prstGeom prst="homePlat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7345164" y="881432"/>
              <a:ext cx="496216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语境提示：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健身（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9. ~ 10.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）</a:t>
              </a:r>
              <a:endParaRPr lang="zh-CN" altLang="en-US" sz="280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3502618" y="2076680"/>
            <a:ext cx="6205116" cy="662125"/>
            <a:chOff x="-855578" y="4912926"/>
            <a:chExt cx="5450843" cy="662125"/>
          </a:xfrm>
        </p:grpSpPr>
        <p:sp>
          <p:nvSpPr>
            <p:cNvPr id="44" name="矩形标注 43"/>
            <p:cNvSpPr/>
            <p:nvPr/>
          </p:nvSpPr>
          <p:spPr>
            <a:xfrm rot="10800000">
              <a:off x="-855578" y="4912926"/>
              <a:ext cx="5244776" cy="662125"/>
            </a:xfrm>
            <a:prstGeom prst="wedgeRectCallout">
              <a:avLst>
                <a:gd name="adj1" fmla="val -56035"/>
                <a:gd name="adj2" fmla="val -48054"/>
              </a:avLst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-770974" y="4985474"/>
              <a:ext cx="5366239" cy="523220"/>
            </a:xfrm>
            <a:prstGeom prst="wedgeRectCallou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sweat off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： 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______________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（体重）</a:t>
              </a:r>
              <a:endPara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5543437" y="2140552"/>
            <a:ext cx="2370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通过排汗减轻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98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6" grpId="0"/>
      <p:bldP spid="40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443068" y="680050"/>
            <a:ext cx="10713433" cy="41445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412735" y="120707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3068" y="958413"/>
            <a:ext cx="80384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0">
                <a:latin typeface="黑体" panose="02010609060101010101" pitchFamily="49" charset="-122"/>
                <a:ea typeface="黑体" panose="02010609060101010101" pitchFamily="49" charset="-122"/>
              </a:rPr>
              <a:t>二、选出适当的词块，并用其正确形式填空。</a:t>
            </a:r>
            <a:endParaRPr lang="zh-CN" altLang="en-US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5902" y="3764846"/>
            <a:ext cx="10995868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Sportsmen and women want to 1.____________, not lose them. But you can’t win all the time! Sometimes a team or player deserves to win, but 2.___________________. Before they 3.________________</a:t>
            </a:r>
          </a:p>
          <a:p>
            <a:pPr algn="just">
              <a:lnSpc>
                <a:spcPct val="130000"/>
              </a:lnSpc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_______, athletes train hard. They probably attend at least five training sessions a week. </a:t>
            </a:r>
            <a:endParaRPr lang="en-US" altLang="zh-CN" sz="3000" i="1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037481" y="944437"/>
            <a:ext cx="2572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P145—146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010325" y="3865820"/>
            <a:ext cx="2167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 matches </a:t>
            </a:r>
            <a:endParaRPr lang="zh-CN" altLang="en-US" sz="1600" b="1">
              <a:solidFill>
                <a:srgbClr val="C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0672" y="1659307"/>
            <a:ext cx="10327274" cy="10756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660672" y="1638680"/>
            <a:ext cx="10218378" cy="1081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break the world record, enter a competition, win matches,</a:t>
            </a:r>
          </a:p>
          <a:p>
            <a:pPr algn="ctr"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in the next round, get narrowly defeated, achieve a personal best</a:t>
            </a:r>
            <a:endParaRPr lang="zh-CN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11248" y="2280641"/>
            <a:ext cx="3390914" cy="363705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660672" y="2776502"/>
            <a:ext cx="10327274" cy="954107"/>
            <a:chOff x="570343" y="2649447"/>
            <a:chExt cx="10327274" cy="954107"/>
          </a:xfrm>
        </p:grpSpPr>
        <p:sp>
          <p:nvSpPr>
            <p:cNvPr id="22" name="矩形 21"/>
            <p:cNvSpPr/>
            <p:nvPr/>
          </p:nvSpPr>
          <p:spPr>
            <a:xfrm>
              <a:off x="570343" y="2663174"/>
              <a:ext cx="10327274" cy="926654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06152" y="2649447"/>
              <a:ext cx="10206606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get narrowly defeated 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narrowly </a:t>
              </a:r>
              <a:r>
                <a:rPr lang="en-US" altLang="zh-CN" sz="2800" b="1" i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adv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狭窄地 → 以“狭窄的”比分差距败北，即“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________________________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”</a:t>
              </a: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3879607" y="3187050"/>
            <a:ext cx="43190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以微弱差距败北；惜败</a:t>
            </a:r>
            <a:endParaRPr lang="zh-CN" altLang="en-US">
              <a:solidFill>
                <a:srgbClr val="FFFF00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287932" y="5070843"/>
            <a:ext cx="393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gets narrowly defeated </a:t>
            </a:r>
            <a:endParaRPr lang="zh-CN" altLang="en-US" sz="1600" b="1">
              <a:solidFill>
                <a:srgbClr val="C00000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363337" y="5075035"/>
            <a:ext cx="33343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 a competition</a:t>
            </a:r>
            <a:endParaRPr lang="zh-CN" altLang="en-US" sz="1600" b="1">
              <a:solidFill>
                <a:srgbClr val="C00000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60672" y="5594063"/>
            <a:ext cx="1188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b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参赛</a:t>
            </a:r>
            <a:r>
              <a:rPr lang="en-US" altLang="zh-CN" sz="2800" b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zh-CN" altLang="en-US" sz="1600" b="1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82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9" grpId="0" animBg="1"/>
      <p:bldP spid="28" grpId="0"/>
      <p:bldP spid="29" grpId="0"/>
      <p:bldP spid="3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562733" y="695037"/>
            <a:ext cx="10713433" cy="41445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401754" y="156945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92358" y="361738"/>
            <a:ext cx="1302701" cy="58493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16638" y="650399"/>
            <a:ext cx="1017712" cy="953313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61050" y="0"/>
            <a:ext cx="1010619" cy="946668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78186" y="902431"/>
            <a:ext cx="83880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0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二、选出适当的词块，并用其正确形式填空。</a:t>
            </a:r>
            <a:endParaRPr lang="zh-CN" altLang="en-US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753455" y="896668"/>
            <a:ext cx="2736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P145—146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92489" y="2568002"/>
            <a:ext cx="11041861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en-US" altLang="zh-CN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 likely to put up a fight </a:t>
            </a:r>
            <a:r>
              <a:rPr lang="en-US" altLang="zh-CN" sz="3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顽强地奋斗 </a:t>
            </a:r>
            <a:r>
              <a:rPr lang="en-US" altLang="zh-CN" sz="3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zh-CN" altLang="en-US" sz="3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打比赛</a:t>
            </a:r>
            <a:r>
              <a:rPr lang="en-US" altLang="zh-CN" sz="3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gain a place 4. _______________ of the competition. Of course, a sportsperson’s eventual aim is to 5. ___________________ in their sport. If they manage it, they set a new world record and become a world record holder. They are sure to come up against </a:t>
            </a:r>
            <a:r>
              <a:rPr lang="en-US" altLang="zh-CN" sz="3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面临；遭到</a:t>
            </a:r>
            <a:r>
              <a:rPr lang="en-US" altLang="zh-CN" sz="3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fierce competition as they try to achieve their ambitions. Sometimes they are satisfied if they just 6.___________________.</a:t>
            </a:r>
            <a:endParaRPr lang="en-US" altLang="zh-CN" sz="3000" i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12328" y="1527437"/>
            <a:ext cx="10327274" cy="10756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866923" y="1486680"/>
            <a:ext cx="10218378" cy="1081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break the world record, enter a competition, win matches,</a:t>
            </a:r>
          </a:p>
          <a:p>
            <a:pPr algn="ctr"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next round, get narrowly defeated, achieve a personal best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033017" y="3267197"/>
            <a:ext cx="2896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next round</a:t>
            </a:r>
            <a:endParaRPr lang="zh-CN" altLang="en-US" sz="1600" b="1">
              <a:solidFill>
                <a:srgbClr val="C00000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245788" y="3790417"/>
            <a:ext cx="4084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break the world record</a:t>
            </a:r>
            <a:endParaRPr lang="zh-CN" altLang="en-US" sz="1600" b="1">
              <a:solidFill>
                <a:srgbClr val="C00000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071261" y="6261900"/>
            <a:ext cx="4084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 a personal best</a:t>
            </a:r>
            <a:endParaRPr lang="zh-CN" altLang="en-US" sz="1600" b="1">
              <a:solidFill>
                <a:srgbClr val="C00000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4142374" y="2659442"/>
            <a:ext cx="5939687" cy="2006381"/>
            <a:chOff x="570345" y="2663174"/>
            <a:chExt cx="8254431" cy="926654"/>
          </a:xfrm>
        </p:grpSpPr>
        <p:sp>
          <p:nvSpPr>
            <p:cNvPr id="31" name="矩形 30"/>
            <p:cNvSpPr/>
            <p:nvPr/>
          </p:nvSpPr>
          <p:spPr>
            <a:xfrm>
              <a:off x="570345" y="2663174"/>
              <a:ext cx="8026932" cy="926654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570345" y="2710700"/>
              <a:ext cx="8254431" cy="8386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知识补充</a:t>
              </a:r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】</a:t>
              </a:r>
            </a:p>
            <a:p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在英语中，不同体育赛事的“回合”有不同的表达，足球用 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leg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，篮球用 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quarter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，其他赛事多用 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round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。</a:t>
              </a:r>
            </a:p>
          </p:txBody>
        </p:sp>
      </p:grpSp>
      <p:sp>
        <p:nvSpPr>
          <p:cNvPr id="33" name="矩形 32"/>
          <p:cNvSpPr/>
          <p:nvPr/>
        </p:nvSpPr>
        <p:spPr>
          <a:xfrm>
            <a:off x="2776738" y="3279597"/>
            <a:ext cx="1053857" cy="493744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0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562733" y="695037"/>
            <a:ext cx="10713433" cy="41445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401754" y="156945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92358" y="361738"/>
            <a:ext cx="1302701" cy="58493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16638" y="650399"/>
            <a:ext cx="1017712" cy="953313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61050" y="0"/>
            <a:ext cx="1010619" cy="946668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02200" y="946668"/>
            <a:ext cx="62873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0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三、根据所给提示，完成下列句子。</a:t>
            </a:r>
            <a:endParaRPr lang="zh-CN" altLang="en-US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45513" y="962057"/>
            <a:ext cx="2736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P146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02200" y="1648350"/>
            <a:ext cx="10521619" cy="1228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 algn="just">
              <a:lnSpc>
                <a:spcPct val="130000"/>
              </a:lnSpc>
              <a:buFont typeface="+mj-lt"/>
              <a:buAutoNum type="arabicPeriod"/>
            </a:pPr>
            <a:r>
              <a:rPr lang="en-US" altLang="zh-CN" sz="3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 chi has taught me to _____________ (</a:t>
            </a:r>
            <a:r>
              <a:rPr lang="zh-CN" altLang="en-US" sz="3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放松心态</a:t>
            </a:r>
            <a:r>
              <a:rPr lang="en-US" altLang="zh-CN" sz="3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enabling me to staycool in stressful situations. </a:t>
            </a:r>
            <a:r>
              <a:rPr lang="zh-CN" altLang="en-US" sz="3000" i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（新译林必修②</a:t>
            </a:r>
            <a:r>
              <a:rPr lang="en-US" altLang="zh-CN" sz="3000" i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U2</a:t>
            </a:r>
            <a:r>
              <a:rPr lang="zh-CN" altLang="en-US" sz="3000" i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lang="en-US" altLang="zh-CN" sz="3000" i="1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051564" y="1736391"/>
            <a:ext cx="2601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relax my mind</a:t>
            </a:r>
            <a:endParaRPr lang="zh-CN" altLang="en-US" sz="1600" b="1">
              <a:solidFill>
                <a:srgbClr val="C00000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98854" y="3234243"/>
            <a:ext cx="11986054" cy="3485155"/>
            <a:chOff x="3187614" y="6524053"/>
            <a:chExt cx="8501699" cy="3485155"/>
          </a:xfrm>
        </p:grpSpPr>
        <p:sp>
          <p:nvSpPr>
            <p:cNvPr id="12" name="矩形 11"/>
            <p:cNvSpPr/>
            <p:nvPr/>
          </p:nvSpPr>
          <p:spPr>
            <a:xfrm>
              <a:off x="3187614" y="6524053"/>
              <a:ext cx="8501699" cy="348515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3608098" y="6759778"/>
              <a:ext cx="6299072" cy="31085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知识补充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】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中国传统体育运动</a:t>
              </a:r>
            </a:p>
            <a:p>
              <a:pPr marL="457200" indent="-457200">
                <a:buClr>
                  <a:schemeClr val="bg1"/>
                </a:buClr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Taijiquan / tai chi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太极拳</a:t>
              </a:r>
            </a:p>
            <a:p>
              <a:pPr marL="457200" indent="-457200">
                <a:buClr>
                  <a:schemeClr val="bg1"/>
                </a:buClr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Chinese martial arts / Kung Fu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中国武术 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/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功夫</a:t>
              </a:r>
              <a:endPara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pPr marL="457200" indent="-457200">
                <a:buClr>
                  <a:schemeClr val="bg1"/>
                </a:buClr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kicking shuttlecock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踢毽子</a:t>
              </a:r>
              <a:endPara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pPr marL="457200" indent="-457200">
                <a:buClr>
                  <a:schemeClr val="bg1"/>
                </a:buClr>
                <a:buFont typeface="Arial" panose="020B0604020202020204" pitchFamily="34" charset="0"/>
                <a:buChar char="•"/>
              </a:pPr>
              <a:r>
                <a:rPr lang="en-US" altLang="zh-CN" sz="2800" b="1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Cuju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蹴鞠</a:t>
              </a:r>
              <a:endPara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pPr marL="457200" indent="-457200">
                <a:buClr>
                  <a:schemeClr val="bg1"/>
                </a:buClr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archery / shooting an arrow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射箭</a:t>
              </a:r>
              <a:endPara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pPr marL="457200" indent="-457200">
                <a:buClr>
                  <a:schemeClr val="bg1"/>
                </a:buClr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dragon boat racing / dragon boat race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赛龙舟</a:t>
              </a:r>
              <a:endParaRPr lang="zh-CN" altLang="en-US" sz="27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9150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562733" y="695037"/>
            <a:ext cx="10713433" cy="41445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401754" y="156945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92358" y="361738"/>
            <a:ext cx="1302701" cy="58493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16638" y="650399"/>
            <a:ext cx="1017712" cy="953313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61050" y="0"/>
            <a:ext cx="1010619" cy="946668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02200" y="946668"/>
            <a:ext cx="62873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0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三、根据所给提示，完成下列句子。</a:t>
            </a:r>
            <a:endParaRPr lang="zh-CN" altLang="en-US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27888" y="881010"/>
            <a:ext cx="2736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P146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13705" y="1710852"/>
            <a:ext cx="1052161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altLang="zh-CN" sz="3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Sports are really helpful in _____________________________</a:t>
            </a:r>
          </a:p>
          <a:p>
            <a:pPr lvl="0" algn="just">
              <a:lnSpc>
                <a:spcPct val="150000"/>
              </a:lnSpc>
            </a:pPr>
            <a:r>
              <a:rPr lang="en-US" altLang="zh-CN" sz="3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(</a:t>
            </a:r>
            <a:r>
              <a:rPr lang="zh-CN" altLang="en-US" sz="3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增强人们的体质</a:t>
            </a:r>
            <a:r>
              <a:rPr lang="en-US" altLang="zh-CN" sz="3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and enriching their life. </a:t>
            </a:r>
            <a:r>
              <a:rPr lang="zh-CN" altLang="en-US" sz="3000" i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3000" i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14 </a:t>
            </a:r>
            <a:r>
              <a:rPr lang="zh-CN" altLang="en-US" sz="3000" i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江西书面表 </a:t>
            </a:r>
            <a:endParaRPr lang="en-US" altLang="zh-CN" sz="3000" i="1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altLang="zh-CN" sz="3000" i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en-US" sz="3000" i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达改）</a:t>
            </a:r>
            <a:endParaRPr lang="en-US" altLang="zh-CN" sz="3000" i="1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375066" y="1855759"/>
            <a:ext cx="57966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up people’s body / strength</a:t>
            </a:r>
            <a:endParaRPr lang="zh-CN" altLang="en-US" sz="1600" b="1">
              <a:solidFill>
                <a:srgbClr val="C00000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59042" y="3945114"/>
            <a:ext cx="11986054" cy="2052031"/>
            <a:chOff x="3187614" y="6427617"/>
            <a:chExt cx="8501699" cy="2052031"/>
          </a:xfrm>
        </p:grpSpPr>
        <p:sp>
          <p:nvSpPr>
            <p:cNvPr id="12" name="矩形 11"/>
            <p:cNvSpPr/>
            <p:nvPr/>
          </p:nvSpPr>
          <p:spPr>
            <a:xfrm>
              <a:off x="3187614" y="6524053"/>
              <a:ext cx="8501699" cy="195559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3519434" y="6427617"/>
              <a:ext cx="7572866" cy="20313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chemeClr val="bg1"/>
                </a:buClr>
              </a:pP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知识补充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】</a:t>
              </a:r>
            </a:p>
            <a:p>
              <a:pPr marL="457200" indent="-457200">
                <a:lnSpc>
                  <a:spcPct val="150000"/>
                </a:lnSpc>
                <a:buClr>
                  <a:schemeClr val="bg1"/>
                </a:buClr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build up / strengthen one’s muscles 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强健 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/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锻炼肌肉</a:t>
              </a:r>
              <a:endPara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pPr marL="457200" indent="-457200">
                <a:lnSpc>
                  <a:spcPct val="150000"/>
                </a:lnSpc>
                <a:buClr>
                  <a:schemeClr val="bg1"/>
                </a:buClr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build up one’s confidence 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增强自信</a:t>
              </a:r>
              <a:endParaRPr lang="zh-CN" altLang="en-US" sz="27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004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562733" y="695037"/>
            <a:ext cx="10713433" cy="41445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401754" y="156945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92358" y="361738"/>
            <a:ext cx="1302701" cy="58493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16638" y="650399"/>
            <a:ext cx="1017712" cy="953313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61050" y="0"/>
            <a:ext cx="1010619" cy="946668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02200" y="946668"/>
            <a:ext cx="62873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0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三、根据所给提示，完成下列句子。</a:t>
            </a:r>
            <a:endParaRPr lang="zh-CN" altLang="en-US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76343" y="946668"/>
            <a:ext cx="2736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P146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73440" y="2914346"/>
            <a:ext cx="1052161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altLang="zh-CN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Although Noah didn’t get the 300 m title, he went beyond his limits. He ___________________________________________</a:t>
            </a:r>
          </a:p>
          <a:p>
            <a:pPr lvl="0" algn="just">
              <a:lnSpc>
                <a:spcPct val="150000"/>
              </a:lnSpc>
            </a:pPr>
            <a:r>
              <a:rPr lang="en-US" altLang="zh-CN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__________ (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理应受人尊敬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altLang="zh-CN" sz="3000" i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544131" y="3701446"/>
            <a:ext cx="8032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deserved our respect </a:t>
            </a:r>
            <a:r>
              <a:rPr lang="zh-CN" altLang="en-US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或 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deserved respecting / to be</a:t>
            </a:r>
            <a:endParaRPr lang="zh-CN" altLang="en-US" sz="1600" b="1">
              <a:solidFill>
                <a:srgbClr val="C0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79334" y="4271514"/>
            <a:ext cx="2982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respected</a:t>
            </a:r>
            <a:endParaRPr lang="zh-CN" altLang="en-US" sz="1600" b="1">
              <a:solidFill>
                <a:srgbClr val="C00000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194865" y="4403256"/>
            <a:ext cx="6036308" cy="1217019"/>
            <a:chOff x="6302501" y="802998"/>
            <a:chExt cx="6036308" cy="1217019"/>
          </a:xfrm>
        </p:grpSpPr>
        <p:sp>
          <p:nvSpPr>
            <p:cNvPr id="16" name="五边形 15"/>
            <p:cNvSpPr/>
            <p:nvPr/>
          </p:nvSpPr>
          <p:spPr>
            <a:xfrm rot="10800000">
              <a:off x="6302501" y="802998"/>
              <a:ext cx="5857103" cy="1217019"/>
            </a:xfrm>
            <a:prstGeom prst="homePlat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696446" y="934454"/>
              <a:ext cx="564236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用 </a:t>
              </a:r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deserve </a:t>
              </a:r>
              <a:r>
                <a:rPr lang="zh-CN" altLang="en-US" sz="2800" b="1"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词块填空</a:t>
              </a:r>
            </a:p>
            <a:p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deserve to be done = deserve doing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id="{2CCD1CC2-DD57-F8B0-1320-4872EE93AD58}"/>
              </a:ext>
            </a:extLst>
          </p:cNvPr>
          <p:cNvSpPr/>
          <p:nvPr/>
        </p:nvSpPr>
        <p:spPr>
          <a:xfrm>
            <a:off x="6718852" y="3076000"/>
            <a:ext cx="719647" cy="523220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13004407-A780-B9E6-FE79-1880A87E106F}"/>
              </a:ext>
            </a:extLst>
          </p:cNvPr>
          <p:cNvGrpSpPr/>
          <p:nvPr/>
        </p:nvGrpSpPr>
        <p:grpSpPr>
          <a:xfrm>
            <a:off x="2607903" y="1778503"/>
            <a:ext cx="8668263" cy="1303177"/>
            <a:chOff x="-427136" y="4993987"/>
            <a:chExt cx="5436001" cy="1303177"/>
          </a:xfrm>
        </p:grpSpPr>
        <p:sp>
          <p:nvSpPr>
            <p:cNvPr id="20" name="矩形标注 43">
              <a:extLst>
                <a:ext uri="{FF2B5EF4-FFF2-40B4-BE49-F238E27FC236}">
                  <a16:creationId xmlns:a16="http://schemas.microsoft.com/office/drawing/2014/main" id="{228A585C-19B1-95E6-B60A-FACA3C8FA931}"/>
                </a:ext>
              </a:extLst>
            </p:cNvPr>
            <p:cNvSpPr/>
            <p:nvPr/>
          </p:nvSpPr>
          <p:spPr>
            <a:xfrm rot="10800000">
              <a:off x="-427136" y="5051734"/>
              <a:ext cx="5244776" cy="662125"/>
            </a:xfrm>
            <a:prstGeom prst="wedgeRectCallout">
              <a:avLst>
                <a:gd name="adj1" fmla="val -3982"/>
                <a:gd name="adj2" fmla="val -124610"/>
              </a:avLst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44CAE1F2-E872-007F-D938-7BF9BADB03C7}"/>
                </a:ext>
              </a:extLst>
            </p:cNvPr>
            <p:cNvSpPr txBox="1"/>
            <p:nvPr/>
          </p:nvSpPr>
          <p:spPr>
            <a:xfrm>
              <a:off x="-357374" y="4993987"/>
              <a:ext cx="5366239" cy="1303177"/>
            </a:xfrm>
            <a:prstGeom prst="wedgeRectCallou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white"/>
                </a:buClr>
                <a:buSzTx/>
                <a:buFontTx/>
                <a:buNone/>
                <a:tabLst/>
                <a:defRPr/>
              </a:pPr>
              <a:r>
                <a:rPr kumimoji="0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title</a:t>
              </a:r>
              <a:r>
                <a:rPr kumimoji="0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冠军，</a:t>
              </a:r>
              <a:r>
                <a:rPr kumimoji="0" lang="en-US" altLang="zh-CN" sz="2800" b="1" i="1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e.g. </a:t>
              </a:r>
              <a:r>
                <a:rPr kumimoji="0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defend one’s title </a:t>
              </a: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卫冕冠军（头衔）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2646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BAC95710-3801-43DF-BE3B-9C46028A75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20379" y="-513619"/>
            <a:ext cx="2582562" cy="12160675"/>
          </a:xfrm>
          <a:prstGeom prst="rect">
            <a:avLst/>
          </a:prstGeom>
        </p:spPr>
      </p:pic>
      <p:cxnSp>
        <p:nvCxnSpPr>
          <p:cNvPr id="2" name="直接连接符 1"/>
          <p:cNvCxnSpPr/>
          <p:nvPr/>
        </p:nvCxnSpPr>
        <p:spPr>
          <a:xfrm flipH="1">
            <a:off x="401754" y="802129"/>
            <a:ext cx="10713433" cy="41445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401754" y="248131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92358" y="361738"/>
            <a:ext cx="1302701" cy="58493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16638" y="650399"/>
            <a:ext cx="1017712" cy="953313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61050" y="0"/>
            <a:ext cx="1010619" cy="946668"/>
          </a:xfrm>
          <a:prstGeom prst="rect">
            <a:avLst/>
          </a:prstGeom>
        </p:spPr>
      </p:pic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1745054"/>
              </p:ext>
            </p:extLst>
          </p:nvPr>
        </p:nvGraphicFramePr>
        <p:xfrm>
          <a:off x="1401177" y="1677853"/>
          <a:ext cx="9591590" cy="3915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957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957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04334"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CN" sz="300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deserve </a:t>
                      </a:r>
                      <a:r>
                        <a:rPr lang="zh-CN" altLang="en-US" sz="30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相关词块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4678">
                <a:tc>
                  <a:txBody>
                    <a:bodyPr/>
                    <a:lstStyle/>
                    <a:p>
                      <a:r>
                        <a:rPr lang="en-US" altLang="zh-CN" sz="3000" b="1" kern="1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deserve a rest / holiday</a:t>
                      </a:r>
                      <a:endParaRPr lang="zh-CN" altLang="en-US" sz="3000" b="1" kern="12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kern="1200">
                          <a:solidFill>
                            <a:schemeClr val="dk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应该休息 </a:t>
                      </a:r>
                      <a:r>
                        <a:rPr lang="en-US" altLang="zh-CN" sz="3000" kern="1200">
                          <a:solidFill>
                            <a:schemeClr val="dk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/ </a:t>
                      </a:r>
                      <a:r>
                        <a:rPr lang="zh-CN" altLang="en-US" sz="3000" kern="1200">
                          <a:solidFill>
                            <a:schemeClr val="dk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休假 </a:t>
                      </a:r>
                      <a:endParaRPr lang="zh-CN" altLang="en-US" sz="3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1406">
                <a:tc>
                  <a:txBody>
                    <a:bodyPr/>
                    <a:lstStyle/>
                    <a:p>
                      <a:r>
                        <a:rPr lang="en-US" altLang="zh-CN" sz="3000" b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deserve consideration </a:t>
                      </a:r>
                      <a:endParaRPr lang="zh-CN" altLang="en-US" sz="30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000" kern="1200">
                          <a:solidFill>
                            <a:schemeClr val="dk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值得考虑 </a:t>
                      </a:r>
                      <a:endParaRPr lang="zh-CN" altLang="en-US" sz="3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0832">
                <a:tc>
                  <a:txBody>
                    <a:bodyPr/>
                    <a:lstStyle/>
                    <a:p>
                      <a:r>
                        <a:rPr lang="en-US" altLang="zh-CN" sz="3000" b="1" kern="1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deserve to do sth </a:t>
                      </a:r>
                      <a:endParaRPr lang="zh-CN" altLang="en-US" sz="3000" b="1" kern="12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kern="1200">
                          <a:solidFill>
                            <a:schemeClr val="dk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理应做某事</a:t>
                      </a:r>
                      <a:endParaRPr lang="zh-CN" altLang="en-US" sz="3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43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3000" b="1" kern="1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deserve doing / to be done</a:t>
                      </a:r>
                      <a:endParaRPr lang="zh-CN" altLang="en-US" sz="3000" b="1" kern="12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kern="1200" dirty="0">
                          <a:solidFill>
                            <a:schemeClr val="dk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应受 </a:t>
                      </a:r>
                      <a:r>
                        <a:rPr lang="en-US" altLang="zh-CN" sz="3000" kern="1200" dirty="0">
                          <a:solidFill>
                            <a:schemeClr val="dk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/ </a:t>
                      </a:r>
                      <a:r>
                        <a:rPr lang="zh-CN" altLang="en-US" sz="3000" kern="1200" dirty="0">
                          <a:solidFill>
                            <a:schemeClr val="dk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值得</a:t>
                      </a:r>
                      <a:r>
                        <a:rPr lang="en-US" altLang="zh-CN" sz="3000" kern="1200" dirty="0">
                          <a:solidFill>
                            <a:schemeClr val="dk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……</a:t>
                      </a:r>
                      <a:endParaRPr lang="zh-CN" altLang="en-US" sz="30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357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圆角矩形 11"/>
          <p:cNvSpPr/>
          <p:nvPr/>
        </p:nvSpPr>
        <p:spPr>
          <a:xfrm>
            <a:off x="3267177" y="2120839"/>
            <a:ext cx="1872825" cy="477446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 flipH="1">
            <a:off x="562733" y="695037"/>
            <a:ext cx="10713433" cy="41445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401754" y="156945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02200" y="814776"/>
            <a:ext cx="62873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0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三、根据所给提示，完成下列句子。</a:t>
            </a:r>
            <a:endParaRPr lang="zh-CN" altLang="en-US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70226" y="776940"/>
            <a:ext cx="2736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P146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99757" y="2019923"/>
            <a:ext cx="105579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 algn="just">
              <a:lnSpc>
                <a:spcPct val="120000"/>
              </a:lnSpc>
              <a:buFont typeface="+mj-lt"/>
              <a:buAutoNum type="arabicPeriod" startAt="4"/>
            </a:pPr>
            <a:r>
              <a:rPr lang="en-US" altLang="zh-CN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sports role models show us _______________________</a:t>
            </a:r>
          </a:p>
          <a:p>
            <a:pPr lvl="0" algn="just">
              <a:lnSpc>
                <a:spcPct val="120000"/>
              </a:lnSpc>
            </a:pPr>
            <a:r>
              <a:rPr lang="en-US" altLang="zh-CN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_______________________ (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体育精神的真正含义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— that is, </a:t>
            </a:r>
          </a:p>
          <a:p>
            <a:pPr lvl="0" algn="just">
              <a:lnSpc>
                <a:spcPct val="120000"/>
              </a:lnSpc>
            </a:pPr>
            <a:r>
              <a:rPr lang="en-US" altLang="zh-CN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faster, higher and stronger!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000" i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（新外研选必①</a:t>
            </a:r>
            <a:r>
              <a:rPr lang="en-US" altLang="zh-CN" sz="3000" i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U3</a:t>
            </a:r>
            <a:r>
              <a:rPr lang="zh-CN" altLang="en-US" sz="3000" i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lang="en-US" altLang="zh-CN" sz="3000" i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979043" y="2083993"/>
            <a:ext cx="3650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sporting spirit /</a:t>
            </a:r>
            <a:endParaRPr lang="zh-CN" altLang="en-US" sz="1600" b="1">
              <a:solidFill>
                <a:srgbClr val="C0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120222" y="2598285"/>
            <a:ext cx="4539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sportsmanship really means</a:t>
            </a:r>
            <a:endParaRPr lang="zh-CN" altLang="en-US" sz="1600" b="1">
              <a:solidFill>
                <a:srgbClr val="C00000"/>
              </a:solidFill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934518" y="1353893"/>
            <a:ext cx="4134137" cy="541712"/>
            <a:chOff x="-855579" y="4893451"/>
            <a:chExt cx="3631605" cy="541712"/>
          </a:xfrm>
        </p:grpSpPr>
        <p:sp>
          <p:nvSpPr>
            <p:cNvPr id="14" name="矩形标注 13"/>
            <p:cNvSpPr/>
            <p:nvPr/>
          </p:nvSpPr>
          <p:spPr>
            <a:xfrm rot="10800000">
              <a:off x="-855579" y="4912924"/>
              <a:ext cx="3631359" cy="522239"/>
            </a:xfrm>
            <a:prstGeom prst="wedgeRectCallout">
              <a:avLst>
                <a:gd name="adj1" fmla="val -34911"/>
                <a:gd name="adj2" fmla="val -89111"/>
              </a:avLst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-770730" y="4893451"/>
              <a:ext cx="3546756" cy="523220"/>
            </a:xfrm>
            <a:prstGeom prst="wedgeRectCallou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role model </a:t>
              </a:r>
              <a:r>
                <a:rPr lang="en-US" altLang="zh-CN" sz="2800" b="1" i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n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榜样；模范</a:t>
              </a:r>
              <a:endPara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699757" y="4010825"/>
            <a:ext cx="10557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 algn="just">
              <a:lnSpc>
                <a:spcPct val="120000"/>
              </a:lnSpc>
              <a:buFont typeface="+mj-lt"/>
              <a:buAutoNum type="arabicPeriod" startAt="5"/>
            </a:pPr>
            <a:r>
              <a:rPr lang="en-US" altLang="zh-CN" sz="3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team _______________ (</a:t>
            </a:r>
            <a:r>
              <a:rPr lang="zh-CN" altLang="en-US" sz="3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正全力以赴</a:t>
            </a:r>
            <a:r>
              <a:rPr lang="en-US" altLang="zh-CN" sz="3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for the Premier League title (</a:t>
            </a:r>
            <a:r>
              <a:rPr lang="zh-CN" altLang="en-US" sz="3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超级联赛冠军</a:t>
            </a:r>
            <a:r>
              <a:rPr lang="en-US" altLang="zh-CN" sz="3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next season. (stretch)</a:t>
            </a:r>
            <a:endParaRPr lang="en-US" altLang="zh-CN" sz="3000" i="1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641823" y="1316307"/>
            <a:ext cx="5550177" cy="579298"/>
            <a:chOff x="6642380" y="903786"/>
            <a:chExt cx="5550177" cy="579298"/>
          </a:xfrm>
        </p:grpSpPr>
        <p:sp>
          <p:nvSpPr>
            <p:cNvPr id="18" name="五边形 17"/>
            <p:cNvSpPr/>
            <p:nvPr/>
          </p:nvSpPr>
          <p:spPr>
            <a:xfrm rot="10800000">
              <a:off x="6642380" y="903786"/>
              <a:ext cx="5549620" cy="579298"/>
            </a:xfrm>
            <a:prstGeom prst="homePlat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790128" y="903786"/>
              <a:ext cx="540242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用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what </a:t>
              </a:r>
              <a:r>
                <a:rPr lang="zh-CN" altLang="en-US" sz="28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引导的宾语从句完成该句</a:t>
              </a:r>
              <a:endParaRPr lang="zh-CN" altLang="en-US" sz="280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2984160" y="4087769"/>
            <a:ext cx="2994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at full stretch</a:t>
            </a:r>
            <a:endParaRPr lang="zh-CN" altLang="en-US" sz="1600" b="1" dirty="0">
              <a:solidFill>
                <a:srgbClr val="C00000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8237" y="5094071"/>
            <a:ext cx="12051957" cy="1815882"/>
            <a:chOff x="3243121" y="6551619"/>
            <a:chExt cx="8548444" cy="1815882"/>
          </a:xfrm>
        </p:grpSpPr>
        <p:sp>
          <p:nvSpPr>
            <p:cNvPr id="22" name="矩形 21"/>
            <p:cNvSpPr/>
            <p:nvPr/>
          </p:nvSpPr>
          <p:spPr>
            <a:xfrm>
              <a:off x="3243121" y="6597959"/>
              <a:ext cx="8548444" cy="1693648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522242" y="6551619"/>
              <a:ext cx="7572866" cy="181588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stretch </a:t>
              </a:r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词块补充</a:t>
              </a:r>
              <a:endParaRPr lang="en-US" altLang="zh-CN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pPr marL="457200" indent="-457200">
                <a:buClr>
                  <a:schemeClr val="bg1"/>
                </a:buClr>
                <a:buFont typeface="Arial" panose="020B0604020202020204" pitchFamily="34" charset="0"/>
                <a:buChar char="•"/>
              </a:pP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stretch one’s legs 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活动活动腿脚</a:t>
              </a:r>
            </a:p>
            <a:p>
              <a:pPr marL="457200" indent="-457200">
                <a:buClr>
                  <a:schemeClr val="bg1"/>
                </a:buClr>
                <a:buFont typeface="Arial" panose="020B0604020202020204" pitchFamily="34" charset="0"/>
                <a:buChar char="•"/>
              </a:pP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stretch out 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伸出 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/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伸开（手、脚等）；躺下（休息或睡觉）</a:t>
              </a:r>
              <a:endPara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pPr marL="457200" indent="-457200">
                <a:buClr>
                  <a:schemeClr val="bg1"/>
                </a:buClr>
                <a:buFont typeface="Arial" panose="020B0604020202020204" pitchFamily="34" charset="0"/>
                <a:buChar char="•"/>
              </a:pP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do some stretches 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做伸展动作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2441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0" grpId="0"/>
      <p:bldP spid="11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562733" y="695037"/>
            <a:ext cx="10713433" cy="41445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401754" y="156945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92358" y="361738"/>
            <a:ext cx="1302701" cy="58493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16638" y="650399"/>
            <a:ext cx="1017712" cy="953313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61050" y="0"/>
            <a:ext cx="1010619" cy="946668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02200" y="946668"/>
            <a:ext cx="62873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0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三、根据所给提示，完成下列句子。</a:t>
            </a:r>
            <a:endParaRPr lang="zh-CN" altLang="en-US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45513" y="962057"/>
            <a:ext cx="2736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i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P146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66267" y="2408522"/>
            <a:ext cx="99287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 algn="just">
              <a:lnSpc>
                <a:spcPct val="150000"/>
              </a:lnSpc>
              <a:buFont typeface="+mj-lt"/>
              <a:buAutoNum type="arabicPeriod" startAt="6"/>
            </a:pPr>
            <a:r>
              <a:rPr lang="en-US" altLang="zh-CN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_____________________________________________________________ ( </a:t>
            </a:r>
            <a:r>
              <a:rPr lang="en-US" altLang="zh-CN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……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 我 的 荣 幸 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share with you the story of how sport has had an impact on my life. </a:t>
            </a:r>
            <a:r>
              <a:rPr lang="zh-CN" altLang="en-US" sz="3000" i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（新人教必修②</a:t>
            </a:r>
            <a:r>
              <a:rPr lang="en-US" altLang="zh-CN" sz="3000" i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U5</a:t>
            </a:r>
            <a:r>
              <a:rPr lang="zh-CN" altLang="en-US" sz="3000" i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改）</a:t>
            </a:r>
            <a:endParaRPr lang="en-US" altLang="zh-CN" sz="3000" i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632805" y="2562368"/>
            <a:ext cx="8705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an honor for me / my honor to 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或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feel it an honor /</a:t>
            </a:r>
            <a:endParaRPr lang="zh-CN" altLang="en-US" sz="1600" b="1" dirty="0">
              <a:solidFill>
                <a:srgbClr val="C0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566903" y="3285600"/>
            <a:ext cx="1952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honored to</a:t>
            </a:r>
            <a:endParaRPr lang="zh-CN" altLang="en-US" sz="1600" b="1">
              <a:solidFill>
                <a:srgbClr val="C00000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8460259" y="1767991"/>
            <a:ext cx="3731184" cy="579298"/>
            <a:chOff x="8460816" y="903786"/>
            <a:chExt cx="3731184" cy="579298"/>
          </a:xfrm>
        </p:grpSpPr>
        <p:sp>
          <p:nvSpPr>
            <p:cNvPr id="13" name="五边形 12"/>
            <p:cNvSpPr/>
            <p:nvPr/>
          </p:nvSpPr>
          <p:spPr>
            <a:xfrm rot="10800000">
              <a:off x="8460816" y="903786"/>
              <a:ext cx="3731184" cy="579298"/>
            </a:xfrm>
            <a:prstGeom prst="homePlat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651880" y="919175"/>
              <a:ext cx="34036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用 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honor </a:t>
              </a:r>
              <a:r>
                <a:rPr lang="zh-CN" altLang="en-US" sz="28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词块填空</a:t>
              </a:r>
              <a:endParaRPr lang="zh-CN" altLang="en-US" sz="280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15" name="图片 14">
            <a:extLst>
              <a:ext uri="{FF2B5EF4-FFF2-40B4-BE49-F238E27FC236}">
                <a16:creationId xmlns:a16="http://schemas.microsoft.com/office/drawing/2014/main" id="{BAC95710-3801-43DF-BE3B-9C46028A75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20379" y="-513619"/>
            <a:ext cx="2582562" cy="1216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95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629979"/>
              </p:ext>
            </p:extLst>
          </p:nvPr>
        </p:nvGraphicFramePr>
        <p:xfrm>
          <a:off x="461320" y="1208298"/>
          <a:ext cx="11085942" cy="492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29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29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04334"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CN" sz="300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hono(u)r </a:t>
                      </a:r>
                      <a:r>
                        <a:rPr lang="zh-CN" altLang="en-US" sz="30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相关词块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4678">
                <a:tc>
                  <a:txBody>
                    <a:bodyPr/>
                    <a:lstStyle/>
                    <a:p>
                      <a:r>
                        <a:rPr lang="en-US" altLang="zh-CN" sz="3000" b="1" kern="1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have the honor of (doing) sth</a:t>
                      </a:r>
                      <a:endParaRPr lang="zh-CN" altLang="en-US" sz="3000" b="1" kern="12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="1" kern="1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有幸做某事</a:t>
                      </a:r>
                      <a:endParaRPr lang="zh-CN" altLang="en-US" sz="3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1406">
                <a:tc>
                  <a:txBody>
                    <a:bodyPr/>
                    <a:lstStyle/>
                    <a:p>
                      <a:r>
                        <a:rPr lang="en-US" altLang="zh-CN" sz="3000" b="1" kern="1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in honor of sb / in sb’s honor</a:t>
                      </a:r>
                      <a:endParaRPr lang="zh-CN" altLang="en-US" sz="3000" b="1" kern="12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="1" kern="1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为向某人表示敬意；为纪念某人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0832">
                <a:tc>
                  <a:txBody>
                    <a:bodyPr/>
                    <a:lstStyle/>
                    <a:p>
                      <a:r>
                        <a:rPr lang="en-US" altLang="zh-CN" sz="3000" b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achieve / attain / gain honor</a:t>
                      </a:r>
                      <a:endParaRPr lang="zh-CN" altLang="en-US" sz="30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="1" kern="1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获得荣誉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4390">
                <a:tc>
                  <a:txBody>
                    <a:bodyPr/>
                    <a:lstStyle/>
                    <a:p>
                      <a:r>
                        <a:rPr lang="en-US" altLang="zh-CN" sz="3000" b="1" kern="1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it is my honor / an honor for me to do sth</a:t>
                      </a:r>
                      <a:endParaRPr lang="zh-CN" altLang="en-US" sz="3000" b="1" kern="12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="1" kern="1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做某事是我的荣幸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4390">
                <a:tc>
                  <a:txBody>
                    <a:bodyPr/>
                    <a:lstStyle/>
                    <a:p>
                      <a:r>
                        <a:rPr lang="en-US" altLang="zh-CN" sz="3000" b="1" kern="1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be / feel honored to do sth</a:t>
                      </a:r>
                      <a:endParaRPr lang="zh-CN" altLang="en-US" sz="3000" b="1" kern="12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000" b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做某事感到荣幸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2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3" name="直接连接符 2"/>
          <p:cNvCxnSpPr/>
          <p:nvPr/>
        </p:nvCxnSpPr>
        <p:spPr>
          <a:xfrm flipH="1">
            <a:off x="401754" y="802129"/>
            <a:ext cx="10713433" cy="41445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5"/>
          <p:cNvSpPr txBox="1">
            <a:spLocks noChangeArrowheads="1"/>
          </p:cNvSpPr>
          <p:nvPr/>
        </p:nvSpPr>
        <p:spPr bwMode="auto">
          <a:xfrm>
            <a:off x="401754" y="248131"/>
            <a:ext cx="25996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话题语境训练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92358" y="361738"/>
            <a:ext cx="1302701" cy="58493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16638" y="650399"/>
            <a:ext cx="1017712" cy="95331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61050" y="0"/>
            <a:ext cx="1010619" cy="94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98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15"/>
          <p:cNvSpPr txBox="1">
            <a:spLocks noChangeArrowheads="1"/>
          </p:cNvSpPr>
          <p:nvPr/>
        </p:nvSpPr>
        <p:spPr bwMode="auto">
          <a:xfrm>
            <a:off x="4126776" y="3315212"/>
            <a:ext cx="473467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540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055807" y="1387989"/>
            <a:ext cx="1634836" cy="1634836"/>
          </a:xfrm>
          <a:prstGeom prst="ellipse">
            <a:avLst/>
          </a:prstGeom>
          <a:solidFill>
            <a:srgbClr val="BBD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1B5AC"/>
              </a:solidFill>
              <a:latin typeface="Century Gothic" panose="020B0502020202020204" pitchFamily="34" charset="0"/>
              <a:ea typeface="思源黑体 CN Normal" panose="020B0400000000000000" pitchFamily="34" charset="-122"/>
              <a:sym typeface="Century Gothic" panose="020B0502020202020204" pitchFamily="34" charset="0"/>
            </a:endParaRPr>
          </a:p>
        </p:txBody>
      </p:sp>
      <p:sp>
        <p:nvSpPr>
          <p:cNvPr id="31" name="文本框 14"/>
          <p:cNvSpPr txBox="1">
            <a:spLocks noChangeArrowheads="1"/>
          </p:cNvSpPr>
          <p:nvPr/>
        </p:nvSpPr>
        <p:spPr bwMode="auto">
          <a:xfrm>
            <a:off x="3772950" y="2205407"/>
            <a:ext cx="369317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4400" b="1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第二节</a:t>
            </a:r>
            <a:endParaRPr lang="zh-CN" altLang="en-US" sz="4400" b="1" dirty="0">
              <a:solidFill>
                <a:schemeClr val="accent6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H="1">
            <a:off x="2774837" y="1013916"/>
            <a:ext cx="1884218" cy="2008909"/>
          </a:xfrm>
          <a:prstGeom prst="line">
            <a:avLst/>
          </a:prstGeom>
          <a:ln>
            <a:solidFill>
              <a:srgbClr val="B1CC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>
            <a:extLst>
              <a:ext uri="{FF2B5EF4-FFF2-40B4-BE49-F238E27FC236}">
                <a16:creationId xmlns:a16="http://schemas.microsoft.com/office/drawing/2014/main" id="{F826EE88-CCC7-4783-9AD5-001269A33E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025" y="0"/>
            <a:ext cx="4930975" cy="6872483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09B74118-6CB5-49A9-9C2E-38B4B15D375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47445">
            <a:off x="190279" y="4365169"/>
            <a:ext cx="2130345" cy="238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4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665019" y="764725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665019" y="178876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43589" y="926864"/>
            <a:ext cx="4891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一、熟词生义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P146 </a:t>
            </a:r>
            <a:r>
              <a:rPr lang="en-US" altLang="zh-CN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zh-CN" altLang="en-US" sz="280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97681" y="1563530"/>
            <a:ext cx="5680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写出画线部分的汉语意思。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88440" flipV="1">
            <a:off x="-257977" y="338294"/>
            <a:ext cx="1302701" cy="58493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900370" y="2200196"/>
            <a:ext cx="10109647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know I am smart enough to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dive into an area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that is totally unknown.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0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dive </a:t>
            </a:r>
            <a:r>
              <a:rPr lang="zh-CN" altLang="en-US" sz="30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基本义：潜水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16 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天津阅读） </a:t>
            </a:r>
            <a:endParaRPr lang="en-US" altLang="zh-CN" sz="3000" i="1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047507" y="3723451"/>
            <a:ext cx="5682576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全身心投入 </a:t>
            </a:r>
            <a:r>
              <a:rPr lang="en-US" altLang="zh-CN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 </a:t>
            </a:r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潜心研究一个领域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0" y="4754548"/>
            <a:ext cx="12134334" cy="1397462"/>
            <a:chOff x="2858178" y="5821292"/>
            <a:chExt cx="6822206" cy="1115814"/>
          </a:xfrm>
        </p:grpSpPr>
        <p:sp>
          <p:nvSpPr>
            <p:cNvPr id="55" name="矩形 54"/>
            <p:cNvSpPr/>
            <p:nvPr/>
          </p:nvSpPr>
          <p:spPr>
            <a:xfrm>
              <a:off x="2858178" y="5821292"/>
              <a:ext cx="6822206" cy="1115814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3403409" y="5831245"/>
              <a:ext cx="5764165" cy="110586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chemeClr val="bg1"/>
                </a:buClr>
              </a:pP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解题点拨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】dive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：像“潜水”一样一头扎进某事物或领域 → 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_____________________</a:t>
              </a:r>
              <a:endPara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969777" y="5453279"/>
            <a:ext cx="40777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全身心投入；潜心钻研</a:t>
            </a:r>
            <a:endParaRPr lang="zh-CN" altLang="en-US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34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 flipH="1">
            <a:off x="783117" y="792232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83117" y="894007"/>
            <a:ext cx="4705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一、熟词生义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P146 </a:t>
            </a:r>
            <a:r>
              <a:rPr lang="en-US" altLang="zh-CN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zh-CN" altLang="en-US" sz="280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53297" y="1443821"/>
            <a:ext cx="4545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写出画线部分的汉语意思。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96316" y="1967041"/>
            <a:ext cx="1094170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30000"/>
              </a:lnSpc>
              <a:buFont typeface="+mj-lt"/>
              <a:buAutoNum type="arabicPeriod" startAt="2"/>
            </a:pP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 heart racing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tears filling his eyes, Jack carefully unlocked the box.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0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race </a:t>
            </a:r>
            <a:r>
              <a:rPr lang="zh-CN" altLang="en-US" sz="30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基本义：快速移动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 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______________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739489" y="2613372"/>
            <a:ext cx="2060995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他心跳加速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0" y="3228995"/>
            <a:ext cx="12192000" cy="1184045"/>
            <a:chOff x="2858178" y="5442055"/>
            <a:chExt cx="6854627" cy="945410"/>
          </a:xfrm>
        </p:grpSpPr>
        <p:sp>
          <p:nvSpPr>
            <p:cNvPr id="32" name="矩形 31"/>
            <p:cNvSpPr/>
            <p:nvPr/>
          </p:nvSpPr>
          <p:spPr>
            <a:xfrm>
              <a:off x="2858178" y="5487280"/>
              <a:ext cx="6854627" cy="90018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024912" y="5442055"/>
              <a:ext cx="6494656" cy="92011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解题点拨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】race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：人的心脏、大脑、思维等“快速移动”→</a:t>
              </a:r>
              <a:endPara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____________________________________</a:t>
              </a:r>
              <a:endPara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91299" y="3692949"/>
            <a:ext cx="655352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buClr>
                <a:prstClr val="white"/>
              </a:buClr>
            </a:pPr>
            <a:r>
              <a: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（心脏）急速跳动；（头脑）快速运转</a:t>
            </a:r>
            <a:endParaRPr lang="zh-CN" altLang="en-US" sz="2800" b="1">
              <a:solidFill>
                <a:prstClr val="white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0" y="4491314"/>
            <a:ext cx="12192000" cy="2367210"/>
            <a:chOff x="2858178" y="5487280"/>
            <a:chExt cx="6854627" cy="1890116"/>
          </a:xfrm>
        </p:grpSpPr>
        <p:sp>
          <p:nvSpPr>
            <p:cNvPr id="43" name="矩形 42"/>
            <p:cNvSpPr/>
            <p:nvPr/>
          </p:nvSpPr>
          <p:spPr>
            <a:xfrm>
              <a:off x="2858178" y="5487280"/>
              <a:ext cx="6854627" cy="1840366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3021953" y="5514638"/>
              <a:ext cx="6494656" cy="186275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语境转换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】</a:t>
              </a:r>
            </a:p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sb’s mind is 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racing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某人脑筋飞转；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race 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sb to hospital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将某人迅速送往医院；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race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to meet sb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冲过去迎接某人；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race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up the stairs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飞快地冲上楼；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the days 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race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past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日子匆匆而过</a:t>
              </a:r>
              <a:endPara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324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圆角矩形 20"/>
          <p:cNvSpPr/>
          <p:nvPr/>
        </p:nvSpPr>
        <p:spPr>
          <a:xfrm>
            <a:off x="10620299" y="2745660"/>
            <a:ext cx="780869" cy="541538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 flipH="1">
            <a:off x="665019" y="701964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63992" y="1529210"/>
            <a:ext cx="5680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写出画线部分的汉语意思。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02376" y="2642458"/>
            <a:ext cx="1024317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30000"/>
              </a:lnSpc>
              <a:buFont typeface="+mj-lt"/>
              <a:buAutoNum type="arabicPeriod" startAt="3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Then Jeff noticed steam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shooting out of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pot and the lid starting to shake.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0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shoot </a:t>
            </a:r>
            <a:r>
              <a:rPr lang="zh-CN" altLang="en-US" sz="30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基本义：投；射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21 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新高考 </a:t>
            </a:r>
            <a:r>
              <a:rPr lang="en-US" altLang="zh-CN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I 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卷读后续写）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__________________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387103" y="3884715"/>
            <a:ext cx="270998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从锅里冒出来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57842" y="627652"/>
            <a:ext cx="1302701" cy="58493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36690" y="740499"/>
            <a:ext cx="1017712" cy="953313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14170" y="154318"/>
            <a:ext cx="1010619" cy="946668"/>
          </a:xfrm>
          <a:prstGeom prst="rect">
            <a:avLst/>
          </a:prstGeom>
        </p:spPr>
      </p:pic>
      <p:sp>
        <p:nvSpPr>
          <p:cNvPr id="33" name="文本框 32"/>
          <p:cNvSpPr txBox="1"/>
          <p:nvPr/>
        </p:nvSpPr>
        <p:spPr>
          <a:xfrm>
            <a:off x="482330" y="892551"/>
            <a:ext cx="4705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一、熟词生义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P146 </a:t>
            </a:r>
            <a:r>
              <a:rPr lang="en-US" altLang="zh-CN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zh-CN" altLang="en-US" sz="280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647935" y="1849241"/>
            <a:ext cx="3904757" cy="523220"/>
          </a:xfrm>
          <a:prstGeom prst="wedgeRectCallout">
            <a:avLst>
              <a:gd name="adj1" fmla="val 46356"/>
              <a:gd name="adj2" fmla="val 98059"/>
            </a:avLst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（坛子、壶等的）盖子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BAC95710-3801-43DF-BE3B-9C46028A75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20379" y="-513619"/>
            <a:ext cx="2582562" cy="1216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4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7" grpId="0"/>
      <p:bldP spid="3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665019" y="701964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33816" y="931792"/>
            <a:ext cx="4935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一、熟词生义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P146 </a:t>
            </a:r>
            <a:r>
              <a:rPr lang="en-US" altLang="zh-CN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zh-CN" altLang="en-US" sz="280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04991" y="1603768"/>
            <a:ext cx="5680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写出画线部分的汉语意思。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33816" y="2380754"/>
            <a:ext cx="107300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20000"/>
              </a:lnSpc>
              <a:buFont typeface="+mj-lt"/>
              <a:buAutoNum type="arabicPeriod" startAt="4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stood on tiptoe (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脚尖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stretching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high as he could, but even at his tallest height he was unable to touch it. </a:t>
            </a:r>
          </a:p>
          <a:p>
            <a:pPr algn="just">
              <a:lnSpc>
                <a:spcPct val="120000"/>
              </a:lnSpc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_______________</a:t>
            </a:r>
            <a:endParaRPr lang="zh-CN" altLang="en-US" sz="3000" i="1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302323" y="3516572"/>
            <a:ext cx="1126782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伸展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301403" y="4644843"/>
            <a:ext cx="3787932" cy="1120334"/>
            <a:chOff x="1085710" y="3744741"/>
            <a:chExt cx="2750080" cy="1120334"/>
          </a:xfrm>
        </p:grpSpPr>
        <p:sp>
          <p:nvSpPr>
            <p:cNvPr id="18" name="圆角矩形 17"/>
            <p:cNvSpPr/>
            <p:nvPr/>
          </p:nvSpPr>
          <p:spPr>
            <a:xfrm>
              <a:off x="1172769" y="3744741"/>
              <a:ext cx="2663021" cy="1120334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085710" y="3790631"/>
              <a:ext cx="2666526" cy="1001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（完全）“展开”身体、胳膊、腿等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67070" y="4511817"/>
            <a:ext cx="1954914" cy="1384995"/>
            <a:chOff x="813823" y="4097878"/>
            <a:chExt cx="2027027" cy="1523774"/>
          </a:xfrm>
        </p:grpSpPr>
        <p:sp>
          <p:nvSpPr>
            <p:cNvPr id="21" name="圆角矩形 20"/>
            <p:cNvSpPr/>
            <p:nvPr/>
          </p:nvSpPr>
          <p:spPr>
            <a:xfrm>
              <a:off x="865844" y="4163600"/>
              <a:ext cx="1922987" cy="1454678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13823" y="4097878"/>
              <a:ext cx="2027027" cy="1523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stretch</a:t>
              </a:r>
            </a:p>
            <a:p>
              <a:pPr algn="ctr"/>
              <a:r>
                <a:rPr lang="en-US" altLang="zh-CN" sz="2800" b="1" i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v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展开</a:t>
              </a:r>
              <a:endPara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algn="ctr"/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（基本义）</a:t>
              </a:r>
              <a:endParaRPr lang="en-US" altLang="zh-CN" sz="2800" b="1" baseline="3000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3" name="右箭头 22"/>
          <p:cNvSpPr/>
          <p:nvPr/>
        </p:nvSpPr>
        <p:spPr>
          <a:xfrm>
            <a:off x="2892148" y="5031317"/>
            <a:ext cx="525193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右箭头 23"/>
          <p:cNvSpPr/>
          <p:nvPr/>
        </p:nvSpPr>
        <p:spPr>
          <a:xfrm>
            <a:off x="7155957" y="5006159"/>
            <a:ext cx="529868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7913707" y="4877084"/>
            <a:ext cx="3450153" cy="654460"/>
            <a:chOff x="953259" y="4148333"/>
            <a:chExt cx="1873014" cy="654460"/>
          </a:xfrm>
        </p:grpSpPr>
        <p:sp>
          <p:nvSpPr>
            <p:cNvPr id="26" name="圆角矩形 25"/>
            <p:cNvSpPr/>
            <p:nvPr/>
          </p:nvSpPr>
          <p:spPr>
            <a:xfrm>
              <a:off x="953259" y="4148333"/>
              <a:ext cx="1873014" cy="654460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182933" y="4213953"/>
              <a:ext cx="151224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i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v</a:t>
              </a:r>
              <a:r>
                <a:rPr lang="en-US" altLang="zh-CN" sz="2800" b="1"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r>
                <a:rPr lang="zh-CN" altLang="en-US" sz="2800" b="1"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伸展；伸出</a:t>
              </a:r>
            </a:p>
          </p:txBody>
        </p:sp>
      </p:grpSp>
      <p:pic>
        <p:nvPicPr>
          <p:cNvPr id="28" name="图片 27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150257" y="558632"/>
            <a:ext cx="1302701" cy="58493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29105" y="671479"/>
            <a:ext cx="1017712" cy="953313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06585" y="85298"/>
            <a:ext cx="1010619" cy="94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5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3" grpId="0" animBg="1"/>
      <p:bldP spid="2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665019" y="701964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33816" y="931792"/>
            <a:ext cx="4935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一、熟词生义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P146 </a:t>
            </a:r>
            <a:r>
              <a:rPr lang="en-US" altLang="zh-CN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zh-CN" altLang="en-US" sz="280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04991" y="1603768"/>
            <a:ext cx="5680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写出画线部分的汉语意思。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33816" y="2380754"/>
            <a:ext cx="104632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20000"/>
              </a:lnSpc>
              <a:buFont typeface="+mj-lt"/>
              <a:buAutoNum type="arabicPeriod" startAt="5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poor athlete fell over at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final stretch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failed to win the track and field event.                         __________________</a:t>
            </a:r>
            <a:endParaRPr lang="zh-CN" altLang="en-US" sz="3000" i="1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287043" y="2980918"/>
            <a:ext cx="3959742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临近终点的一段跑道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421317" y="4644843"/>
            <a:ext cx="3689202" cy="1120334"/>
            <a:chOff x="1172769" y="3744741"/>
            <a:chExt cx="2678401" cy="1120334"/>
          </a:xfrm>
        </p:grpSpPr>
        <p:sp>
          <p:nvSpPr>
            <p:cNvPr id="18" name="圆角矩形 17"/>
            <p:cNvSpPr/>
            <p:nvPr/>
          </p:nvSpPr>
          <p:spPr>
            <a:xfrm>
              <a:off x="1172769" y="3744741"/>
              <a:ext cx="2663021" cy="1120334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184644" y="3831769"/>
              <a:ext cx="2666526" cy="1001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跑道上“展开”的一段区域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67070" y="4511817"/>
            <a:ext cx="1954914" cy="1384995"/>
            <a:chOff x="813823" y="4097878"/>
            <a:chExt cx="2027027" cy="1523774"/>
          </a:xfrm>
        </p:grpSpPr>
        <p:sp>
          <p:nvSpPr>
            <p:cNvPr id="21" name="圆角矩形 20"/>
            <p:cNvSpPr/>
            <p:nvPr/>
          </p:nvSpPr>
          <p:spPr>
            <a:xfrm>
              <a:off x="865844" y="4163600"/>
              <a:ext cx="1922987" cy="1454678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13823" y="4097878"/>
              <a:ext cx="2027027" cy="1523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stretch</a:t>
              </a:r>
            </a:p>
            <a:p>
              <a:pPr algn="ctr"/>
              <a:r>
                <a:rPr lang="en-US" altLang="zh-CN" sz="2800" b="1" i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v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展开</a:t>
              </a:r>
              <a:endPara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algn="ctr"/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（基本义）</a:t>
              </a:r>
              <a:endParaRPr lang="en-US" altLang="zh-CN" sz="2800" b="1" baseline="3000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3" name="右箭头 22"/>
          <p:cNvSpPr/>
          <p:nvPr/>
        </p:nvSpPr>
        <p:spPr>
          <a:xfrm>
            <a:off x="2892148" y="5031317"/>
            <a:ext cx="525193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右箭头 23"/>
          <p:cNvSpPr/>
          <p:nvPr/>
        </p:nvSpPr>
        <p:spPr>
          <a:xfrm>
            <a:off x="7155957" y="5006159"/>
            <a:ext cx="529868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7913707" y="4877084"/>
            <a:ext cx="3450153" cy="654460"/>
            <a:chOff x="953259" y="4148333"/>
            <a:chExt cx="1873014" cy="654460"/>
          </a:xfrm>
        </p:grpSpPr>
        <p:sp>
          <p:nvSpPr>
            <p:cNvPr id="26" name="圆角矩形 25"/>
            <p:cNvSpPr/>
            <p:nvPr/>
          </p:nvSpPr>
          <p:spPr>
            <a:xfrm>
              <a:off x="953259" y="4148333"/>
              <a:ext cx="1873014" cy="654460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348403" y="4175749"/>
              <a:ext cx="11492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i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n </a:t>
              </a:r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一段跑道</a:t>
              </a:r>
              <a:endParaRPr lang="zh-CN" altLang="en-US" sz="28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pic>
        <p:nvPicPr>
          <p:cNvPr id="28" name="图片 27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067300" y="637810"/>
            <a:ext cx="1302701" cy="58493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46148" y="750657"/>
            <a:ext cx="1017712" cy="953313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23628" y="164476"/>
            <a:ext cx="1010619" cy="94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27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3" grpId="0" animBg="1"/>
      <p:bldP spid="2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67263" y="144485"/>
            <a:ext cx="11826469" cy="6399776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4610" y="142043"/>
            <a:ext cx="25849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stretch</a:t>
            </a:r>
            <a:endParaRPr lang="zh-CN" altLang="en-US" sz="5400" b="1" baseline="300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55313" y="3087516"/>
            <a:ext cx="1835696" cy="1369705"/>
            <a:chOff x="899963" y="4293007"/>
            <a:chExt cx="1903411" cy="1506953"/>
          </a:xfrm>
        </p:grpSpPr>
        <p:sp>
          <p:nvSpPr>
            <p:cNvPr id="6" name="圆角矩形 5"/>
            <p:cNvSpPr/>
            <p:nvPr/>
          </p:nvSpPr>
          <p:spPr>
            <a:xfrm>
              <a:off x="947446" y="4293007"/>
              <a:ext cx="1820693" cy="1506953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899963" y="4406294"/>
              <a:ext cx="1903411" cy="1185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  展开</a:t>
              </a:r>
              <a:endParaRPr lang="en-US" altLang="zh-CN" sz="32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algn="ctr"/>
              <a:r>
                <a:rPr lang="zh-CN" altLang="en-US" sz="3200" b="1">
                  <a:solidFill>
                    <a:srgbClr val="FFFF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（基本义）</a:t>
              </a:r>
              <a:endParaRPr lang="en-US" altLang="zh-CN" sz="3200" b="1" baseline="3000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左大括号 7"/>
          <p:cNvSpPr/>
          <p:nvPr/>
        </p:nvSpPr>
        <p:spPr>
          <a:xfrm>
            <a:off x="2202823" y="1016401"/>
            <a:ext cx="145533" cy="5137263"/>
          </a:xfrm>
          <a:prstGeom prst="leftBrace">
            <a:avLst>
              <a:gd name="adj1" fmla="val 68916"/>
              <a:gd name="adj2" fmla="val 52970"/>
            </a:avLst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260103"/>
          <p:cNvSpPr>
            <a:spLocks noChangeArrowheads="1"/>
          </p:cNvSpPr>
          <p:nvPr/>
        </p:nvSpPr>
        <p:spPr bwMode="auto">
          <a:xfrm>
            <a:off x="2348357" y="946738"/>
            <a:ext cx="3467558" cy="851305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“展开”物体</a:t>
            </a:r>
          </a:p>
        </p:txBody>
      </p:sp>
      <p:sp>
        <p:nvSpPr>
          <p:cNvPr id="10" name="右箭头 9"/>
          <p:cNvSpPr/>
          <p:nvPr/>
        </p:nvSpPr>
        <p:spPr>
          <a:xfrm>
            <a:off x="5815914" y="1180029"/>
            <a:ext cx="619161" cy="38472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260103"/>
          <p:cNvSpPr>
            <a:spLocks noChangeArrowheads="1"/>
          </p:cNvSpPr>
          <p:nvPr/>
        </p:nvSpPr>
        <p:spPr bwMode="auto">
          <a:xfrm>
            <a:off x="6432627" y="999382"/>
            <a:ext cx="2101773" cy="664117"/>
          </a:xfrm>
          <a:prstGeom prst="roundRect">
            <a:avLst>
              <a:gd name="adj" fmla="val 16276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（使）拉长</a:t>
            </a:r>
          </a:p>
        </p:txBody>
      </p:sp>
      <p:sp>
        <p:nvSpPr>
          <p:cNvPr id="12" name="圆角矩形 260103"/>
          <p:cNvSpPr>
            <a:spLocks noChangeArrowheads="1"/>
          </p:cNvSpPr>
          <p:nvPr/>
        </p:nvSpPr>
        <p:spPr bwMode="auto">
          <a:xfrm>
            <a:off x="2333747" y="2322997"/>
            <a:ext cx="3482167" cy="989508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（完全）“展开”身体、胳膊、腿等</a:t>
            </a:r>
          </a:p>
        </p:txBody>
      </p:sp>
      <p:sp>
        <p:nvSpPr>
          <p:cNvPr id="13" name="右箭头 12"/>
          <p:cNvSpPr/>
          <p:nvPr/>
        </p:nvSpPr>
        <p:spPr>
          <a:xfrm>
            <a:off x="5815914" y="2651666"/>
            <a:ext cx="619161" cy="38472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260103"/>
          <p:cNvSpPr>
            <a:spLocks noChangeArrowheads="1"/>
          </p:cNvSpPr>
          <p:nvPr/>
        </p:nvSpPr>
        <p:spPr bwMode="auto">
          <a:xfrm>
            <a:off x="6491799" y="2390809"/>
            <a:ext cx="2103443" cy="732432"/>
          </a:xfrm>
          <a:prstGeom prst="roundRect">
            <a:avLst>
              <a:gd name="adj" fmla="val 16276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伸展；伸出</a:t>
            </a:r>
          </a:p>
        </p:txBody>
      </p:sp>
      <p:sp>
        <p:nvSpPr>
          <p:cNvPr id="15" name="圆角矩形 260103"/>
          <p:cNvSpPr>
            <a:spLocks noChangeArrowheads="1"/>
          </p:cNvSpPr>
          <p:nvPr/>
        </p:nvSpPr>
        <p:spPr bwMode="auto">
          <a:xfrm>
            <a:off x="2333747" y="3895415"/>
            <a:ext cx="3482167" cy="808540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“展开”空间、距离</a:t>
            </a:r>
          </a:p>
        </p:txBody>
      </p:sp>
      <p:sp>
        <p:nvSpPr>
          <p:cNvPr id="16" name="右箭头 15"/>
          <p:cNvSpPr/>
          <p:nvPr/>
        </p:nvSpPr>
        <p:spPr>
          <a:xfrm>
            <a:off x="5813467" y="4103008"/>
            <a:ext cx="619161" cy="38472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260103"/>
          <p:cNvSpPr>
            <a:spLocks noChangeArrowheads="1"/>
          </p:cNvSpPr>
          <p:nvPr/>
        </p:nvSpPr>
        <p:spPr bwMode="auto">
          <a:xfrm>
            <a:off x="6491799" y="3852723"/>
            <a:ext cx="2103443" cy="636960"/>
          </a:xfrm>
          <a:prstGeom prst="roundRect">
            <a:avLst>
              <a:gd name="adj" fmla="val 16276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延伸</a:t>
            </a:r>
          </a:p>
        </p:txBody>
      </p:sp>
      <p:sp>
        <p:nvSpPr>
          <p:cNvPr id="18" name="圆角矩形 260103"/>
          <p:cNvSpPr>
            <a:spLocks noChangeArrowheads="1"/>
          </p:cNvSpPr>
          <p:nvPr/>
        </p:nvSpPr>
        <p:spPr bwMode="auto">
          <a:xfrm>
            <a:off x="2370319" y="5404022"/>
            <a:ext cx="3445596" cy="749642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“ 展开” 一段时间</a:t>
            </a:r>
          </a:p>
        </p:txBody>
      </p:sp>
      <p:sp>
        <p:nvSpPr>
          <p:cNvPr id="19" name="右箭头 18"/>
          <p:cNvSpPr/>
          <p:nvPr/>
        </p:nvSpPr>
        <p:spPr>
          <a:xfrm>
            <a:off x="5813466" y="5578215"/>
            <a:ext cx="619161" cy="38472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圆角矩形 260103"/>
          <p:cNvSpPr>
            <a:spLocks noChangeArrowheads="1"/>
          </p:cNvSpPr>
          <p:nvPr/>
        </p:nvSpPr>
        <p:spPr bwMode="auto">
          <a:xfrm>
            <a:off x="6491799" y="5346050"/>
            <a:ext cx="2103443" cy="708574"/>
          </a:xfrm>
          <a:prstGeom prst="roundRect">
            <a:avLst>
              <a:gd name="adj" fmla="val 16276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持续；延续</a:t>
            </a:r>
          </a:p>
        </p:txBody>
      </p:sp>
      <p:sp>
        <p:nvSpPr>
          <p:cNvPr id="21" name="右箭头 20"/>
          <p:cNvSpPr/>
          <p:nvPr/>
        </p:nvSpPr>
        <p:spPr>
          <a:xfrm>
            <a:off x="8534400" y="1139079"/>
            <a:ext cx="619161" cy="38472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右箭头 21"/>
          <p:cNvSpPr/>
          <p:nvPr/>
        </p:nvSpPr>
        <p:spPr>
          <a:xfrm>
            <a:off x="8593572" y="2537010"/>
            <a:ext cx="619161" cy="38472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右箭头 22"/>
          <p:cNvSpPr/>
          <p:nvPr/>
        </p:nvSpPr>
        <p:spPr>
          <a:xfrm>
            <a:off x="8591125" y="3988352"/>
            <a:ext cx="619161" cy="38472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右箭头 23"/>
          <p:cNvSpPr/>
          <p:nvPr/>
        </p:nvSpPr>
        <p:spPr>
          <a:xfrm>
            <a:off x="8591124" y="5463559"/>
            <a:ext cx="619161" cy="38472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7274011" y="269900"/>
            <a:ext cx="1046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endParaRPr lang="zh-CN" altLang="en-US" sz="36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0026572" y="281556"/>
            <a:ext cx="1046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zh-CN" altLang="en-US" sz="36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圆角矩形 260103"/>
          <p:cNvSpPr>
            <a:spLocks noChangeArrowheads="1"/>
          </p:cNvSpPr>
          <p:nvPr/>
        </p:nvSpPr>
        <p:spPr bwMode="auto">
          <a:xfrm>
            <a:off x="9259061" y="978341"/>
            <a:ext cx="2162615" cy="799239"/>
          </a:xfrm>
          <a:prstGeom prst="roundRect">
            <a:avLst>
              <a:gd name="adj" fmla="val 16276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伸缩性；弹性</a:t>
            </a:r>
          </a:p>
        </p:txBody>
      </p:sp>
      <p:sp>
        <p:nvSpPr>
          <p:cNvPr id="27" name="圆角矩形 260103"/>
          <p:cNvSpPr>
            <a:spLocks noChangeArrowheads="1"/>
          </p:cNvSpPr>
          <p:nvPr/>
        </p:nvSpPr>
        <p:spPr bwMode="auto">
          <a:xfrm>
            <a:off x="9318233" y="2376442"/>
            <a:ext cx="2103443" cy="732432"/>
          </a:xfrm>
          <a:prstGeom prst="roundRect">
            <a:avLst>
              <a:gd name="adj" fmla="val 16276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伸展；舒展</a:t>
            </a:r>
          </a:p>
        </p:txBody>
      </p:sp>
      <p:sp>
        <p:nvSpPr>
          <p:cNvPr id="28" name="圆角矩形 260103"/>
          <p:cNvSpPr>
            <a:spLocks noChangeArrowheads="1"/>
          </p:cNvSpPr>
          <p:nvPr/>
        </p:nvSpPr>
        <p:spPr bwMode="auto">
          <a:xfrm>
            <a:off x="9318233" y="3838356"/>
            <a:ext cx="2103443" cy="636960"/>
          </a:xfrm>
          <a:prstGeom prst="roundRect">
            <a:avLst>
              <a:gd name="adj" fmla="val 16276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一片地域</a:t>
            </a:r>
          </a:p>
        </p:txBody>
      </p:sp>
      <p:sp>
        <p:nvSpPr>
          <p:cNvPr id="29" name="圆角矩形 260103"/>
          <p:cNvSpPr>
            <a:spLocks noChangeArrowheads="1"/>
          </p:cNvSpPr>
          <p:nvPr/>
        </p:nvSpPr>
        <p:spPr bwMode="auto">
          <a:xfrm>
            <a:off x="9304283" y="5204798"/>
            <a:ext cx="2103443" cy="879647"/>
          </a:xfrm>
          <a:prstGeom prst="roundRect">
            <a:avLst>
              <a:gd name="adj" fmla="val 16276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（连续的）一段时间</a:t>
            </a:r>
          </a:p>
        </p:txBody>
      </p:sp>
    </p:spTree>
    <p:extLst>
      <p:ext uri="{BB962C8B-B14F-4D97-AF65-F5344CB8AC3E}">
        <p14:creationId xmlns:p14="http://schemas.microsoft.com/office/powerpoint/2010/main" val="76538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圆角矩形 27"/>
          <p:cNvSpPr/>
          <p:nvPr/>
        </p:nvSpPr>
        <p:spPr>
          <a:xfrm>
            <a:off x="4599063" y="2347079"/>
            <a:ext cx="1373369" cy="479395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7958971" y="2322490"/>
            <a:ext cx="1073146" cy="479395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 flipH="1">
            <a:off x="665019" y="701964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65019" y="844731"/>
            <a:ext cx="4935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一、熟词生义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P146 </a:t>
            </a:r>
            <a:r>
              <a:rPr lang="en-US" altLang="zh-CN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zh-CN" altLang="en-US" sz="280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48058" y="1499106"/>
            <a:ext cx="5680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写出画线部分的汉语意思。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61030" y="2184367"/>
            <a:ext cx="1011839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30000"/>
              </a:lnSpc>
              <a:buFont typeface="+mj-lt"/>
              <a:buAutoNum type="arabicPeriod" startAt="6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pilot avoided a collision by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changing course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30000"/>
              </a:lnSpc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____________</a:t>
            </a:r>
            <a:endParaRPr lang="zh-CN" altLang="en-US" sz="3000" i="1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57842" y="627652"/>
            <a:ext cx="1302701" cy="58493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36690" y="740499"/>
            <a:ext cx="1017712" cy="953313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14170" y="154318"/>
            <a:ext cx="1010619" cy="946668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8249828" y="2835367"/>
            <a:ext cx="166543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改变航向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1925327" y="3104672"/>
            <a:ext cx="4351906" cy="523220"/>
          </a:xfrm>
          <a:prstGeom prst="wedgeRectCallout">
            <a:avLst>
              <a:gd name="adj1" fmla="val 36067"/>
              <a:gd name="adj2" fmla="val -125513"/>
            </a:avLst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collide </a:t>
            </a:r>
            <a:r>
              <a:rPr lang="en-US" altLang="zh-CN" sz="28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→ collision </a:t>
            </a:r>
            <a:r>
              <a:rPr lang="en-US" altLang="zh-CN" sz="28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碰撞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553160" y="4468592"/>
            <a:ext cx="4042126" cy="1297893"/>
            <a:chOff x="1172769" y="3744741"/>
            <a:chExt cx="2678401" cy="1120334"/>
          </a:xfrm>
        </p:grpSpPr>
        <p:sp>
          <p:nvSpPr>
            <p:cNvPr id="23" name="圆角矩形 22"/>
            <p:cNvSpPr/>
            <p:nvPr/>
          </p:nvSpPr>
          <p:spPr>
            <a:xfrm>
              <a:off x="1172769" y="3744741"/>
              <a:ext cx="2663021" cy="1120334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184644" y="3831769"/>
              <a:ext cx="2666526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船 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/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飞机向目的地“行驶 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/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飞行的方向”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69675" y="4135568"/>
            <a:ext cx="2289261" cy="1815882"/>
            <a:chOff x="432083" y="4163599"/>
            <a:chExt cx="2373709" cy="1997837"/>
          </a:xfrm>
        </p:grpSpPr>
        <p:sp>
          <p:nvSpPr>
            <p:cNvPr id="29" name="圆角矩形 28"/>
            <p:cNvSpPr/>
            <p:nvPr/>
          </p:nvSpPr>
          <p:spPr>
            <a:xfrm>
              <a:off x="500631" y="4163599"/>
              <a:ext cx="2305161" cy="1997837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32083" y="4163600"/>
              <a:ext cx="2298952" cy="19978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course</a:t>
              </a:r>
            </a:p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朝着特定方向的运动</a:t>
              </a:r>
              <a:endPara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algn="ctr"/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（基本义）</a:t>
              </a:r>
              <a:endParaRPr lang="en-US" altLang="zh-CN" sz="2800" b="1" baseline="3000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5" name="右箭头 34"/>
          <p:cNvSpPr/>
          <p:nvPr/>
        </p:nvSpPr>
        <p:spPr>
          <a:xfrm>
            <a:off x="2998960" y="4858157"/>
            <a:ext cx="525193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右箭头 35"/>
          <p:cNvSpPr/>
          <p:nvPr/>
        </p:nvSpPr>
        <p:spPr>
          <a:xfrm>
            <a:off x="7582128" y="4952446"/>
            <a:ext cx="529868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8304249" y="4790308"/>
            <a:ext cx="3450153" cy="654460"/>
            <a:chOff x="953259" y="4148333"/>
            <a:chExt cx="1873014" cy="654460"/>
          </a:xfrm>
        </p:grpSpPr>
        <p:sp>
          <p:nvSpPr>
            <p:cNvPr id="38" name="圆角矩形 37"/>
            <p:cNvSpPr/>
            <p:nvPr/>
          </p:nvSpPr>
          <p:spPr>
            <a:xfrm>
              <a:off x="953259" y="4148333"/>
              <a:ext cx="1873014" cy="654460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348403" y="4201149"/>
              <a:ext cx="11492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i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n </a:t>
              </a:r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航向</a:t>
              </a:r>
              <a:endPara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970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" grpId="0" animBg="1"/>
      <p:bldP spid="25" grpId="0"/>
      <p:bldP spid="31" grpId="0" animBg="1"/>
      <p:bldP spid="35" grpId="0" animBg="1"/>
      <p:bldP spid="3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圆角矩形 42"/>
          <p:cNvSpPr/>
          <p:nvPr/>
        </p:nvSpPr>
        <p:spPr>
          <a:xfrm>
            <a:off x="5420949" y="5364354"/>
            <a:ext cx="1218748" cy="479395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>
            <a:off x="1188202" y="2586962"/>
            <a:ext cx="1101918" cy="479395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 flipH="1">
            <a:off x="665019" y="701964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6419" y="808493"/>
            <a:ext cx="4632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一、熟词生义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P146 </a:t>
            </a:r>
            <a:r>
              <a:rPr lang="en-US" altLang="zh-CN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zh-CN" altLang="en-US" sz="280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91482" y="1391582"/>
            <a:ext cx="5680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写出画线部分的汉语意思。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65019" y="1872311"/>
            <a:ext cx="10023052" cy="123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30000"/>
              </a:lnSpc>
              <a:buFont typeface="+mj-lt"/>
              <a:buAutoNum type="arabicPeriod" startAt="7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swimmer was overtaken (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超过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on the last stretch of the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                                              _____________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747535" y="2460686"/>
            <a:ext cx="127791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泳道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309383" y="663316"/>
            <a:ext cx="1302701" cy="58493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08168" y="964586"/>
            <a:ext cx="1017712" cy="953313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65711" y="189982"/>
            <a:ext cx="1010619" cy="946668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3292027" y="3075531"/>
            <a:ext cx="4018915" cy="954107"/>
            <a:chOff x="1172769" y="3697127"/>
            <a:chExt cx="2663021" cy="823580"/>
          </a:xfrm>
        </p:grpSpPr>
        <p:sp>
          <p:nvSpPr>
            <p:cNvPr id="18" name="圆角矩形 17"/>
            <p:cNvSpPr/>
            <p:nvPr/>
          </p:nvSpPr>
          <p:spPr>
            <a:xfrm>
              <a:off x="1172769" y="3744742"/>
              <a:ext cx="2663021" cy="728352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188484" y="3697127"/>
              <a:ext cx="2647306" cy="823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spcBef>
                  <a:spcPct val="50000"/>
                </a:spcBef>
              </a:pP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有特定路线 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/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方向的“比赛区域”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63093" y="3258323"/>
            <a:ext cx="2289261" cy="1815882"/>
            <a:chOff x="432083" y="4163599"/>
            <a:chExt cx="2373709" cy="1997837"/>
          </a:xfrm>
        </p:grpSpPr>
        <p:sp>
          <p:nvSpPr>
            <p:cNvPr id="26" name="圆角矩形 25"/>
            <p:cNvSpPr/>
            <p:nvPr/>
          </p:nvSpPr>
          <p:spPr>
            <a:xfrm>
              <a:off x="500631" y="4163599"/>
              <a:ext cx="2305161" cy="1997837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32083" y="4163600"/>
              <a:ext cx="2298952" cy="19978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course</a:t>
              </a:r>
            </a:p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朝着特定方向的运动</a:t>
              </a:r>
              <a:endPara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algn="ctr"/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（基本义）</a:t>
              </a:r>
              <a:endParaRPr lang="en-US" altLang="zh-CN" sz="2800" b="1" baseline="3000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8" name="右箭头 27"/>
          <p:cNvSpPr/>
          <p:nvPr/>
        </p:nvSpPr>
        <p:spPr>
          <a:xfrm rot="19648620">
            <a:off x="2554867" y="3418026"/>
            <a:ext cx="709285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右箭头 28"/>
          <p:cNvSpPr/>
          <p:nvPr/>
        </p:nvSpPr>
        <p:spPr>
          <a:xfrm>
            <a:off x="7342110" y="3370702"/>
            <a:ext cx="529868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7975727" y="3256424"/>
            <a:ext cx="3450153" cy="654460"/>
            <a:chOff x="953259" y="4148333"/>
            <a:chExt cx="1873014" cy="654460"/>
          </a:xfrm>
        </p:grpSpPr>
        <p:sp>
          <p:nvSpPr>
            <p:cNvPr id="31" name="圆角矩形 30"/>
            <p:cNvSpPr/>
            <p:nvPr/>
          </p:nvSpPr>
          <p:spPr>
            <a:xfrm>
              <a:off x="953259" y="4148333"/>
              <a:ext cx="1873014" cy="654460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149739" y="4213953"/>
              <a:ext cx="16094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i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n</a:t>
              </a:r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（游泳的）泳道</a:t>
              </a:r>
              <a:endParaRPr lang="zh-CN" altLang="en-US" sz="28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597446" y="5198580"/>
            <a:ext cx="11109938" cy="1228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30000"/>
              </a:lnSpc>
              <a:buFont typeface="+mj-lt"/>
              <a:buAutoNum type="arabicPeriod" startAt="8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turned around and tears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coursed down his cheeks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（新译林选必①</a:t>
            </a:r>
            <a:r>
              <a:rPr lang="en-US" altLang="zh-CN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U2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________________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8466031" y="5843749"/>
            <a:ext cx="295984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顺着脸颊流下来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3347701" y="4117510"/>
            <a:ext cx="4018915" cy="954107"/>
            <a:chOff x="1172769" y="3697127"/>
            <a:chExt cx="2663021" cy="823580"/>
          </a:xfrm>
        </p:grpSpPr>
        <p:sp>
          <p:nvSpPr>
            <p:cNvPr id="36" name="圆角矩形 35"/>
            <p:cNvSpPr/>
            <p:nvPr/>
          </p:nvSpPr>
          <p:spPr>
            <a:xfrm>
              <a:off x="1172769" y="3744742"/>
              <a:ext cx="2663021" cy="728352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188484" y="3697127"/>
              <a:ext cx="2647306" cy="823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液体沿特定方向快速“运动”</a:t>
              </a:r>
            </a:p>
          </p:txBody>
        </p:sp>
      </p:grpSp>
      <p:sp>
        <p:nvSpPr>
          <p:cNvPr id="38" name="右箭头 37"/>
          <p:cNvSpPr/>
          <p:nvPr/>
        </p:nvSpPr>
        <p:spPr>
          <a:xfrm rot="2182986">
            <a:off x="2521525" y="4349608"/>
            <a:ext cx="709285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右箭头 38"/>
          <p:cNvSpPr/>
          <p:nvPr/>
        </p:nvSpPr>
        <p:spPr>
          <a:xfrm>
            <a:off x="7397784" y="4412681"/>
            <a:ext cx="529868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8031401" y="4298403"/>
            <a:ext cx="3450153" cy="654460"/>
            <a:chOff x="953259" y="4148333"/>
            <a:chExt cx="1873014" cy="654460"/>
          </a:xfrm>
        </p:grpSpPr>
        <p:sp>
          <p:nvSpPr>
            <p:cNvPr id="41" name="圆角矩形 40"/>
            <p:cNvSpPr/>
            <p:nvPr/>
          </p:nvSpPr>
          <p:spPr>
            <a:xfrm>
              <a:off x="953259" y="4148333"/>
              <a:ext cx="1873014" cy="654460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375711" y="4240872"/>
              <a:ext cx="10983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i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v</a:t>
              </a:r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快速流动</a:t>
              </a:r>
              <a:endParaRPr lang="zh-CN" altLang="en-US" sz="28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438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19" grpId="0" animBg="1"/>
      <p:bldP spid="8" grpId="0"/>
      <p:bldP spid="28" grpId="0" animBg="1"/>
      <p:bldP spid="29" grpId="0" animBg="1"/>
      <p:bldP spid="34" grpId="0"/>
      <p:bldP spid="38" grpId="0" animBg="1"/>
      <p:bldP spid="3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 rot="21246835">
            <a:off x="1008142" y="1401720"/>
            <a:ext cx="10393210" cy="454720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 flipH="1">
            <a:off x="665019" y="701964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07524" y="1380469"/>
            <a:ext cx="9712410" cy="5091155"/>
            <a:chOff x="988541" y="1136650"/>
            <a:chExt cx="9712410" cy="509115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矩形 8"/>
            <p:cNvSpPr/>
            <p:nvPr/>
          </p:nvSpPr>
          <p:spPr>
            <a:xfrm>
              <a:off x="988541" y="1136650"/>
              <a:ext cx="9712410" cy="509115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222555" y="1285369"/>
              <a:ext cx="9316995" cy="46166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800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语境转换</a:t>
              </a:r>
              <a:r>
                <a:rPr lang="en-US" altLang="zh-CN" sz="2800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pPr marL="457200" indent="-45720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His smile sent waves of excitement 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coursing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through her.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他的微笑让她感到一股兴奋的暖流涌遍全身。 </a:t>
              </a:r>
            </a:p>
            <a:p>
              <a:pPr marL="457200" indent="-45720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Anger 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coursed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through him.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怒火涌上他的心头。 </a:t>
              </a:r>
            </a:p>
            <a:p>
              <a:pPr marL="457200" indent="-45720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You could almost hear the blood </a:t>
              </a:r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coursing</a:t>
              </a:r>
              <a:r>
                <a:rPr lang="en-US" altLang="zh-CN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through her veins as she passed the finishing line. </a:t>
              </a:r>
              <a:r>
                <a:rPr lang="zh-CN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当她冲过终点时，几乎听得到血液在她血管里流动的声音。</a:t>
              </a:r>
            </a:p>
          </p:txBody>
        </p:sp>
      </p:grpSp>
      <p:pic>
        <p:nvPicPr>
          <p:cNvPr id="12" name="图片 11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62198" flipV="1">
            <a:off x="9956705" y="5996141"/>
            <a:ext cx="1778747" cy="698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33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67263" y="144485"/>
            <a:ext cx="11826469" cy="6399776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4610" y="142043"/>
            <a:ext cx="25849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</a:t>
            </a:r>
            <a:endParaRPr lang="zh-CN" altLang="en-US" sz="5400" b="1" baseline="300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71821" y="2852510"/>
            <a:ext cx="2403325" cy="1904614"/>
            <a:chOff x="865491" y="4134129"/>
            <a:chExt cx="2491979" cy="2095461"/>
          </a:xfrm>
        </p:grpSpPr>
        <p:sp>
          <p:nvSpPr>
            <p:cNvPr id="6" name="圆角矩形 5"/>
            <p:cNvSpPr/>
            <p:nvPr/>
          </p:nvSpPr>
          <p:spPr>
            <a:xfrm>
              <a:off x="989675" y="4134129"/>
              <a:ext cx="2217857" cy="2095461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865491" y="4283820"/>
              <a:ext cx="2491979" cy="17269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朝着特定方向的运动</a:t>
              </a:r>
              <a:r>
                <a:rPr lang="zh-CN" altLang="en-US" sz="3200" b="1">
                  <a:solidFill>
                    <a:srgbClr val="FFFF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（基本义）</a:t>
              </a:r>
              <a:endParaRPr lang="en-US" altLang="zh-CN" sz="3200" b="1" baseline="3000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左大括号 7"/>
          <p:cNvSpPr/>
          <p:nvPr/>
        </p:nvSpPr>
        <p:spPr>
          <a:xfrm>
            <a:off x="2575146" y="915641"/>
            <a:ext cx="340026" cy="5419255"/>
          </a:xfrm>
          <a:prstGeom prst="leftBrace">
            <a:avLst>
              <a:gd name="adj1" fmla="val 68916"/>
              <a:gd name="adj2" fmla="val 52970"/>
            </a:avLst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260103"/>
          <p:cNvSpPr>
            <a:spLocks noChangeArrowheads="1"/>
          </p:cNvSpPr>
          <p:nvPr/>
        </p:nvSpPr>
        <p:spPr bwMode="auto">
          <a:xfrm>
            <a:off x="2915171" y="718470"/>
            <a:ext cx="5411957" cy="892145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为学习者设计的由浅入深的“教学科目”</a:t>
            </a:r>
          </a:p>
        </p:txBody>
      </p:sp>
      <p:sp>
        <p:nvSpPr>
          <p:cNvPr id="10" name="右箭头 9"/>
          <p:cNvSpPr/>
          <p:nvPr/>
        </p:nvSpPr>
        <p:spPr>
          <a:xfrm>
            <a:off x="8501471" y="972181"/>
            <a:ext cx="619161" cy="38472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260103"/>
          <p:cNvSpPr>
            <a:spLocks noChangeArrowheads="1"/>
          </p:cNvSpPr>
          <p:nvPr/>
        </p:nvSpPr>
        <p:spPr bwMode="auto">
          <a:xfrm>
            <a:off x="9316578" y="915641"/>
            <a:ext cx="2401207" cy="563970"/>
          </a:xfrm>
          <a:prstGeom prst="roundRect">
            <a:avLst>
              <a:gd name="adj" fmla="val 16276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800" b="1" i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课程</a:t>
            </a:r>
          </a:p>
        </p:txBody>
      </p:sp>
      <p:sp>
        <p:nvSpPr>
          <p:cNvPr id="12" name="圆角矩形 260103"/>
          <p:cNvSpPr>
            <a:spLocks noChangeArrowheads="1"/>
          </p:cNvSpPr>
          <p:nvPr/>
        </p:nvSpPr>
        <p:spPr bwMode="auto">
          <a:xfrm>
            <a:off x="2915172" y="1748184"/>
            <a:ext cx="5449762" cy="690127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事物从起始到结束的“发展经过”</a:t>
            </a:r>
          </a:p>
        </p:txBody>
      </p:sp>
      <p:sp>
        <p:nvSpPr>
          <p:cNvPr id="13" name="右箭头 12"/>
          <p:cNvSpPr/>
          <p:nvPr/>
        </p:nvSpPr>
        <p:spPr>
          <a:xfrm>
            <a:off x="8512273" y="1900886"/>
            <a:ext cx="619161" cy="38472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260103"/>
          <p:cNvSpPr>
            <a:spLocks noChangeArrowheads="1"/>
          </p:cNvSpPr>
          <p:nvPr/>
        </p:nvSpPr>
        <p:spPr bwMode="auto">
          <a:xfrm>
            <a:off x="9327378" y="1805839"/>
            <a:ext cx="2401207" cy="574813"/>
          </a:xfrm>
          <a:prstGeom prst="roundRect">
            <a:avLst>
              <a:gd name="adj" fmla="val 16276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2800" b="1" i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过程；进程</a:t>
            </a:r>
          </a:p>
        </p:txBody>
      </p:sp>
      <p:sp>
        <p:nvSpPr>
          <p:cNvPr id="15" name="圆角矩形 260103"/>
          <p:cNvSpPr>
            <a:spLocks noChangeArrowheads="1"/>
          </p:cNvSpPr>
          <p:nvPr/>
        </p:nvSpPr>
        <p:spPr bwMode="auto">
          <a:xfrm>
            <a:off x="2915170" y="2669072"/>
            <a:ext cx="5449763" cy="927282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船 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飞机向目的地“行驶 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飞行的方向”</a:t>
            </a:r>
          </a:p>
        </p:txBody>
      </p:sp>
      <p:sp>
        <p:nvSpPr>
          <p:cNvPr id="16" name="右箭头 15"/>
          <p:cNvSpPr/>
          <p:nvPr/>
        </p:nvSpPr>
        <p:spPr>
          <a:xfrm>
            <a:off x="8501472" y="2940352"/>
            <a:ext cx="619161" cy="38472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260103"/>
          <p:cNvSpPr>
            <a:spLocks noChangeArrowheads="1"/>
          </p:cNvSpPr>
          <p:nvPr/>
        </p:nvSpPr>
        <p:spPr bwMode="auto">
          <a:xfrm>
            <a:off x="9332029" y="2707413"/>
            <a:ext cx="2412007" cy="636960"/>
          </a:xfrm>
          <a:prstGeom prst="roundRect">
            <a:avLst>
              <a:gd name="adj" fmla="val 16276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2800" b="1" i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航向</a:t>
            </a:r>
          </a:p>
        </p:txBody>
      </p:sp>
      <p:sp>
        <p:nvSpPr>
          <p:cNvPr id="18" name="圆角矩形 260103"/>
          <p:cNvSpPr>
            <a:spLocks noChangeArrowheads="1"/>
          </p:cNvSpPr>
          <p:nvPr/>
        </p:nvSpPr>
        <p:spPr bwMode="auto">
          <a:xfrm>
            <a:off x="2966851" y="3717951"/>
            <a:ext cx="5398082" cy="702221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有特定路线 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方向的“比赛区域”</a:t>
            </a:r>
          </a:p>
        </p:txBody>
      </p:sp>
      <p:sp>
        <p:nvSpPr>
          <p:cNvPr id="19" name="右箭头 18"/>
          <p:cNvSpPr/>
          <p:nvPr/>
        </p:nvSpPr>
        <p:spPr>
          <a:xfrm>
            <a:off x="8512272" y="3837852"/>
            <a:ext cx="619161" cy="38472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圆角矩形 260103"/>
          <p:cNvSpPr>
            <a:spLocks noChangeArrowheads="1"/>
          </p:cNvSpPr>
          <p:nvPr/>
        </p:nvSpPr>
        <p:spPr bwMode="auto">
          <a:xfrm>
            <a:off x="9342830" y="3568747"/>
            <a:ext cx="2401206" cy="886115"/>
          </a:xfrm>
          <a:prstGeom prst="roundRect">
            <a:avLst>
              <a:gd name="adj" fmla="val 16276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2800" b="1" i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比赛场地；赛道</a:t>
            </a:r>
          </a:p>
        </p:txBody>
      </p:sp>
      <p:sp>
        <p:nvSpPr>
          <p:cNvPr id="30" name="圆角矩形 260103"/>
          <p:cNvSpPr>
            <a:spLocks noChangeArrowheads="1"/>
          </p:cNvSpPr>
          <p:nvPr/>
        </p:nvSpPr>
        <p:spPr bwMode="auto">
          <a:xfrm>
            <a:off x="2956052" y="4589248"/>
            <a:ext cx="5398082" cy="702221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正餐中“按顺序供应的每一部分”</a:t>
            </a:r>
          </a:p>
        </p:txBody>
      </p:sp>
      <p:sp>
        <p:nvSpPr>
          <p:cNvPr id="31" name="右箭头 30"/>
          <p:cNvSpPr/>
          <p:nvPr/>
        </p:nvSpPr>
        <p:spPr>
          <a:xfrm>
            <a:off x="8501473" y="4709149"/>
            <a:ext cx="619161" cy="38472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圆角矩形 260103"/>
          <p:cNvSpPr>
            <a:spLocks noChangeArrowheads="1"/>
          </p:cNvSpPr>
          <p:nvPr/>
        </p:nvSpPr>
        <p:spPr bwMode="auto">
          <a:xfrm>
            <a:off x="9327378" y="4613354"/>
            <a:ext cx="2401206" cy="727808"/>
          </a:xfrm>
          <a:prstGeom prst="roundRect">
            <a:avLst>
              <a:gd name="adj" fmla="val 16276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2800" b="1" i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一道菜</a:t>
            </a:r>
          </a:p>
        </p:txBody>
      </p:sp>
      <p:sp>
        <p:nvSpPr>
          <p:cNvPr id="33" name="圆角矩形 260103"/>
          <p:cNvSpPr>
            <a:spLocks noChangeArrowheads="1"/>
          </p:cNvSpPr>
          <p:nvPr/>
        </p:nvSpPr>
        <p:spPr bwMode="auto">
          <a:xfrm>
            <a:off x="2988395" y="5584862"/>
            <a:ext cx="5398082" cy="702221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液体沿特定方向快速“运动”</a:t>
            </a:r>
          </a:p>
        </p:txBody>
      </p:sp>
      <p:sp>
        <p:nvSpPr>
          <p:cNvPr id="34" name="右箭头 33"/>
          <p:cNvSpPr/>
          <p:nvPr/>
        </p:nvSpPr>
        <p:spPr>
          <a:xfrm>
            <a:off x="8512271" y="5736219"/>
            <a:ext cx="619161" cy="38472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圆角矩形 260103"/>
          <p:cNvSpPr>
            <a:spLocks noChangeArrowheads="1"/>
          </p:cNvSpPr>
          <p:nvPr/>
        </p:nvSpPr>
        <p:spPr bwMode="auto">
          <a:xfrm>
            <a:off x="9348922" y="5541248"/>
            <a:ext cx="2401206" cy="886115"/>
          </a:xfrm>
          <a:prstGeom prst="roundRect">
            <a:avLst>
              <a:gd name="adj" fmla="val 16276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2800" b="1" i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v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快速流动</a:t>
            </a:r>
          </a:p>
        </p:txBody>
      </p:sp>
    </p:spTree>
    <p:extLst>
      <p:ext uri="{BB962C8B-B14F-4D97-AF65-F5344CB8AC3E}">
        <p14:creationId xmlns:p14="http://schemas.microsoft.com/office/powerpoint/2010/main" val="139744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 flipH="1">
            <a:off x="665019" y="701964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309383" y="663316"/>
            <a:ext cx="1302701" cy="584930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88231" y="776163"/>
            <a:ext cx="1017712" cy="953313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65711" y="189982"/>
            <a:ext cx="1010619" cy="946668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785" y="1161192"/>
            <a:ext cx="8981266" cy="561820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79023" y="1285369"/>
            <a:ext cx="83851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知识补充</a:t>
            </a: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小品词 </a:t>
            </a: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 </a:t>
            </a:r>
            <a:endParaRPr lang="zh-CN" altLang="en-US" sz="2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根据小品词</a:t>
            </a:r>
            <a:r>
              <a:rPr lang="zh-CN" alt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 </a:t>
            </a:r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的意思“出，现”，结合与之搭配的不同动词理解短语动词的意思，如</a:t>
            </a:r>
            <a:r>
              <a:rPr lang="zh-CN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out</a:t>
            </a:r>
            <a:r>
              <a:rPr lang="zh-CN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find out</a:t>
            </a:r>
            <a:r>
              <a:rPr lang="zh-CN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out</a:t>
            </a:r>
            <a:r>
              <a:rPr lang="zh-CN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turn out</a:t>
            </a:r>
            <a:r>
              <a:rPr lang="zh-CN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 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其他由</a:t>
            </a:r>
            <a:r>
              <a:rPr lang="zh-CN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 </a:t>
            </a:r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构成的短语动词：</a:t>
            </a:r>
            <a:endParaRPr lang="en-US" altLang="zh-CN" sz="28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zh-CN" altLang="en-US" sz="28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出来；向外</a:t>
            </a:r>
            <a:r>
              <a:rPr lang="zh-CN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break out, come out, give out, let out, pick out, rule out, set out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zh-CN" altLang="en-US" sz="28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空；无；绝；尽</a:t>
            </a:r>
            <a:r>
              <a:rPr lang="zh-CN" alt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burn out, clear out, die out, run out, sell out, wear out </a:t>
            </a:r>
            <a:endParaRPr lang="zh-CN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309" y="3270528"/>
            <a:ext cx="2440398" cy="358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05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 flipH="1">
            <a:off x="665019" y="701964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19049" y="1579196"/>
            <a:ext cx="8158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根据小品词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out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出”，写出画线部分的汉语意思。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70605" y="870359"/>
            <a:ext cx="4909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二、短语动词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P146—147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309383" y="663316"/>
            <a:ext cx="1302701" cy="584930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88231" y="776163"/>
            <a:ext cx="1017712" cy="953313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65711" y="189982"/>
            <a:ext cx="1010619" cy="946668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844581" y="2222118"/>
            <a:ext cx="10378884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30000"/>
              </a:lnSpc>
              <a:buFont typeface="+mj-lt"/>
              <a:buAutoNum type="arabicPeriod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have learnt some </a:t>
            </a:r>
            <a:r>
              <a:rPr lang="en-US" altLang="zh-CN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maths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school, you can quite quickly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out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that one eleventh is about 9 percent.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（新人教必修①</a:t>
            </a:r>
            <a:r>
              <a:rPr lang="en-US" altLang="zh-CN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U1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                                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9120567" y="3469600"/>
            <a:ext cx="197652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计算出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5652875" y="4465085"/>
            <a:ext cx="3111249" cy="1297893"/>
            <a:chOff x="992277" y="3744741"/>
            <a:chExt cx="2061582" cy="1120334"/>
          </a:xfrm>
        </p:grpSpPr>
        <p:sp>
          <p:nvSpPr>
            <p:cNvPr id="12" name="圆角矩形 11"/>
            <p:cNvSpPr/>
            <p:nvPr/>
          </p:nvSpPr>
          <p:spPr>
            <a:xfrm>
              <a:off x="1172769" y="3744741"/>
              <a:ext cx="1881090" cy="1120334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992277" y="4061833"/>
              <a:ext cx="2061582" cy="451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“做出”数字</a:t>
              </a:r>
            </a:p>
          </p:txBody>
        </p:sp>
      </p:grpSp>
      <p:sp>
        <p:nvSpPr>
          <p:cNvPr id="18" name="右箭头 17"/>
          <p:cNvSpPr/>
          <p:nvPr/>
        </p:nvSpPr>
        <p:spPr>
          <a:xfrm>
            <a:off x="2707315" y="5020352"/>
            <a:ext cx="525193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右箭头 18"/>
          <p:cNvSpPr/>
          <p:nvPr/>
        </p:nvSpPr>
        <p:spPr>
          <a:xfrm>
            <a:off x="8789649" y="4991723"/>
            <a:ext cx="529868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9373465" y="4436027"/>
            <a:ext cx="2603157" cy="1326952"/>
            <a:chOff x="1413075" y="4125552"/>
            <a:chExt cx="1413198" cy="1186994"/>
          </a:xfrm>
        </p:grpSpPr>
        <p:sp>
          <p:nvSpPr>
            <p:cNvPr id="24" name="圆角矩形 23"/>
            <p:cNvSpPr/>
            <p:nvPr/>
          </p:nvSpPr>
          <p:spPr>
            <a:xfrm>
              <a:off x="1413075" y="4148333"/>
              <a:ext cx="1413198" cy="1164213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567530" y="4125552"/>
              <a:ext cx="1243743" cy="10857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算出；总计</a:t>
              </a:r>
              <a:endPara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= calculate / count</a:t>
              </a:r>
              <a:endPara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80357" y="4346305"/>
            <a:ext cx="2217164" cy="1485021"/>
            <a:chOff x="427255" y="4565887"/>
            <a:chExt cx="2298952" cy="1633823"/>
          </a:xfrm>
        </p:grpSpPr>
        <p:sp>
          <p:nvSpPr>
            <p:cNvPr id="30" name="圆角矩形 29"/>
            <p:cNvSpPr/>
            <p:nvPr/>
          </p:nvSpPr>
          <p:spPr>
            <a:xfrm>
              <a:off x="526263" y="4565887"/>
              <a:ext cx="2199944" cy="1633823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427255" y="4782620"/>
              <a:ext cx="2298952" cy="1049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out 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出</a:t>
              </a:r>
              <a:endPara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algn="ctr"/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（小品词）</a:t>
              </a:r>
              <a:endParaRPr lang="en-US" altLang="zh-CN" sz="2800" b="1" baseline="3000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175066" y="4371522"/>
            <a:ext cx="2217164" cy="1485021"/>
            <a:chOff x="427255" y="4565887"/>
            <a:chExt cx="2298952" cy="1633823"/>
          </a:xfrm>
        </p:grpSpPr>
        <p:sp>
          <p:nvSpPr>
            <p:cNvPr id="33" name="圆角矩形 32"/>
            <p:cNvSpPr/>
            <p:nvPr/>
          </p:nvSpPr>
          <p:spPr>
            <a:xfrm>
              <a:off x="526263" y="4565887"/>
              <a:ext cx="2199944" cy="1633823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27255" y="4782620"/>
              <a:ext cx="2298952" cy="1049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work out  </a:t>
              </a:r>
            </a:p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做出</a:t>
              </a:r>
              <a:endPara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5" name="右箭头 34"/>
          <p:cNvSpPr/>
          <p:nvPr/>
        </p:nvSpPr>
        <p:spPr>
          <a:xfrm>
            <a:off x="5390278" y="5004656"/>
            <a:ext cx="525193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062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8" grpId="0" animBg="1"/>
      <p:bldP spid="19" grpId="0" animBg="1"/>
      <p:bldP spid="3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328244" y="2990205"/>
            <a:ext cx="2914241" cy="479395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 flipH="1">
            <a:off x="665019" y="701964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19049" y="1579196"/>
            <a:ext cx="8158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根据小品词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out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出”，写出画线部分的汉语意思。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70605" y="870359"/>
            <a:ext cx="4909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二、短语动词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P146—147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309383" y="663316"/>
            <a:ext cx="1302701" cy="584930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88231" y="776163"/>
            <a:ext cx="1017712" cy="953313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65711" y="189982"/>
            <a:ext cx="1010619" cy="946668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735824" y="2280783"/>
            <a:ext cx="10378884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30000"/>
              </a:lnSpc>
              <a:buFont typeface="+mj-lt"/>
              <a:buAutoNum type="arabicPeriod" startAt="2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month before the event, I spent hours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out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schedule outlining my goals and practical steps.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16 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浙江书面表达）</a:t>
            </a:r>
            <a:endParaRPr lang="en-US" altLang="zh-CN" sz="3000" i="1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30000"/>
              </a:lnSpc>
            </a:pPr>
            <a:r>
              <a:rPr lang="en-US" altLang="zh-CN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           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9120567" y="3469600"/>
            <a:ext cx="197652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制订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5578734" y="5054788"/>
            <a:ext cx="3111249" cy="1297893"/>
            <a:chOff x="992277" y="3744741"/>
            <a:chExt cx="2061582" cy="1120334"/>
          </a:xfrm>
        </p:grpSpPr>
        <p:sp>
          <p:nvSpPr>
            <p:cNvPr id="12" name="圆角矩形 11"/>
            <p:cNvSpPr/>
            <p:nvPr/>
          </p:nvSpPr>
          <p:spPr>
            <a:xfrm>
              <a:off x="1172769" y="3744741"/>
              <a:ext cx="1881090" cy="1120334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992277" y="4061833"/>
              <a:ext cx="2061582" cy="451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“做出”计划</a:t>
              </a:r>
            </a:p>
          </p:txBody>
        </p:sp>
      </p:grpSp>
      <p:sp>
        <p:nvSpPr>
          <p:cNvPr id="18" name="右箭头 17"/>
          <p:cNvSpPr/>
          <p:nvPr/>
        </p:nvSpPr>
        <p:spPr>
          <a:xfrm>
            <a:off x="2633174" y="5610055"/>
            <a:ext cx="525193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右箭头 18"/>
          <p:cNvSpPr/>
          <p:nvPr/>
        </p:nvSpPr>
        <p:spPr>
          <a:xfrm>
            <a:off x="8715508" y="5581426"/>
            <a:ext cx="529868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9310505" y="5270273"/>
            <a:ext cx="2603157" cy="1350163"/>
            <a:chOff x="1413075" y="4148333"/>
            <a:chExt cx="1413198" cy="965404"/>
          </a:xfrm>
        </p:grpSpPr>
        <p:sp>
          <p:nvSpPr>
            <p:cNvPr id="24" name="圆角矩形 23"/>
            <p:cNvSpPr/>
            <p:nvPr/>
          </p:nvSpPr>
          <p:spPr>
            <a:xfrm>
              <a:off x="1413075" y="4148333"/>
              <a:ext cx="1413198" cy="654460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614966" y="4159630"/>
              <a:ext cx="1149297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制定（出）</a:t>
              </a:r>
              <a:endPara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= make</a:t>
              </a:r>
              <a:endPara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06216" y="4936008"/>
            <a:ext cx="2217164" cy="1485021"/>
            <a:chOff x="427255" y="4565887"/>
            <a:chExt cx="2298952" cy="1633823"/>
          </a:xfrm>
        </p:grpSpPr>
        <p:sp>
          <p:nvSpPr>
            <p:cNvPr id="30" name="圆角矩形 29"/>
            <p:cNvSpPr/>
            <p:nvPr/>
          </p:nvSpPr>
          <p:spPr>
            <a:xfrm>
              <a:off x="526263" y="4565887"/>
              <a:ext cx="2199944" cy="1633823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427255" y="4782620"/>
              <a:ext cx="2298952" cy="1049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out 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出</a:t>
              </a:r>
              <a:endPara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algn="ctr"/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（小品词）</a:t>
              </a:r>
              <a:endParaRPr lang="en-US" altLang="zh-CN" sz="2800" b="1" baseline="3000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100925" y="4961225"/>
            <a:ext cx="2217164" cy="1485021"/>
            <a:chOff x="427255" y="4565887"/>
            <a:chExt cx="2298952" cy="1633823"/>
          </a:xfrm>
        </p:grpSpPr>
        <p:sp>
          <p:nvSpPr>
            <p:cNvPr id="33" name="圆角矩形 32"/>
            <p:cNvSpPr/>
            <p:nvPr/>
          </p:nvSpPr>
          <p:spPr>
            <a:xfrm>
              <a:off x="526263" y="4565887"/>
              <a:ext cx="2199944" cy="1633823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27255" y="4782620"/>
              <a:ext cx="2298952" cy="1049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work out  </a:t>
              </a:r>
            </a:p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做出</a:t>
              </a:r>
              <a:endPara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5" name="右箭头 34"/>
          <p:cNvSpPr/>
          <p:nvPr/>
        </p:nvSpPr>
        <p:spPr>
          <a:xfrm>
            <a:off x="5316137" y="5594359"/>
            <a:ext cx="525193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727587" y="3985631"/>
            <a:ext cx="4637903" cy="523220"/>
          </a:xfrm>
          <a:prstGeom prst="wedgeRectCallout">
            <a:avLst>
              <a:gd name="adj1" fmla="val -2832"/>
              <a:gd name="adj2" fmla="val -139683"/>
            </a:avLst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 one’s goals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列出目标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75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10" grpId="0"/>
      <p:bldP spid="18" grpId="0" animBg="1"/>
      <p:bldP spid="19" grpId="0" animBg="1"/>
      <p:bldP spid="35" grpId="0" animBg="1"/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 flipH="1">
            <a:off x="665019" y="701964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19049" y="1579196"/>
            <a:ext cx="8158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根据小品词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out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出”，写出画线部分的汉语意思。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70605" y="870359"/>
            <a:ext cx="4909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二、短语动词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P146—147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309383" y="663316"/>
            <a:ext cx="1302701" cy="58493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88231" y="776163"/>
            <a:ext cx="1017712" cy="95331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65711" y="189982"/>
            <a:ext cx="1010619" cy="946668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693321" y="2276771"/>
            <a:ext cx="10378884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30000"/>
              </a:lnSpc>
              <a:buFont typeface="+mj-lt"/>
              <a:buAutoNum type="arabicPeriod" startAt="3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researchers’ next step is to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out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whether the cockatoos (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凤头鹦鹉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rely entirely on visual clues in making their shape selections.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22 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全国甲卷阅读改）         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9277058" y="3477838"/>
            <a:ext cx="197652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弄清楚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5469677" y="4721716"/>
            <a:ext cx="3111249" cy="1297893"/>
            <a:chOff x="992277" y="3744741"/>
            <a:chExt cx="2061582" cy="1120334"/>
          </a:xfrm>
        </p:grpSpPr>
        <p:sp>
          <p:nvSpPr>
            <p:cNvPr id="13" name="圆角矩形 12"/>
            <p:cNvSpPr/>
            <p:nvPr/>
          </p:nvSpPr>
          <p:spPr>
            <a:xfrm>
              <a:off x="1172769" y="3744741"/>
              <a:ext cx="1881090" cy="1120334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992277" y="4061833"/>
              <a:ext cx="2061582" cy="451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“做出”问题</a:t>
              </a:r>
            </a:p>
          </p:txBody>
        </p:sp>
      </p:grpSp>
      <p:sp>
        <p:nvSpPr>
          <p:cNvPr id="15" name="右箭头 14"/>
          <p:cNvSpPr/>
          <p:nvPr/>
        </p:nvSpPr>
        <p:spPr>
          <a:xfrm>
            <a:off x="2524117" y="5276983"/>
            <a:ext cx="525193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右箭头 15"/>
          <p:cNvSpPr/>
          <p:nvPr/>
        </p:nvSpPr>
        <p:spPr>
          <a:xfrm>
            <a:off x="8606451" y="5248354"/>
            <a:ext cx="529868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9309383" y="4887960"/>
            <a:ext cx="1494452" cy="965404"/>
            <a:chOff x="1413075" y="4148333"/>
            <a:chExt cx="1423119" cy="965404"/>
          </a:xfrm>
        </p:grpSpPr>
        <p:sp>
          <p:nvSpPr>
            <p:cNvPr id="18" name="圆角矩形 17"/>
            <p:cNvSpPr/>
            <p:nvPr/>
          </p:nvSpPr>
          <p:spPr>
            <a:xfrm>
              <a:off x="1413075" y="4148333"/>
              <a:ext cx="1423119" cy="965404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477741" y="4159630"/>
              <a:ext cx="128652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解决</a:t>
              </a:r>
              <a:endPara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r>
                <a:rPr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=solve</a:t>
              </a:r>
              <a:endPara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97159" y="4602936"/>
            <a:ext cx="2217164" cy="1485021"/>
            <a:chOff x="427255" y="4565887"/>
            <a:chExt cx="2298952" cy="1633823"/>
          </a:xfrm>
        </p:grpSpPr>
        <p:sp>
          <p:nvSpPr>
            <p:cNvPr id="21" name="圆角矩形 20"/>
            <p:cNvSpPr/>
            <p:nvPr/>
          </p:nvSpPr>
          <p:spPr>
            <a:xfrm>
              <a:off x="526263" y="4565887"/>
              <a:ext cx="2199944" cy="1633823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27255" y="4782620"/>
              <a:ext cx="2298952" cy="1049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out 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出</a:t>
              </a:r>
              <a:endPara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algn="ctr"/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（小品词）</a:t>
              </a:r>
              <a:endParaRPr lang="en-US" altLang="zh-CN" sz="2800" b="1" baseline="3000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991868" y="4628153"/>
            <a:ext cx="2217164" cy="1485021"/>
            <a:chOff x="427255" y="4565887"/>
            <a:chExt cx="2298952" cy="1633823"/>
          </a:xfrm>
        </p:grpSpPr>
        <p:sp>
          <p:nvSpPr>
            <p:cNvPr id="24" name="圆角矩形 23"/>
            <p:cNvSpPr/>
            <p:nvPr/>
          </p:nvSpPr>
          <p:spPr>
            <a:xfrm>
              <a:off x="526263" y="4565887"/>
              <a:ext cx="2199944" cy="1633823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27255" y="4782620"/>
              <a:ext cx="2298952" cy="1049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work out  </a:t>
              </a:r>
            </a:p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做出</a:t>
              </a:r>
              <a:endPara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6" name="右箭头 25"/>
          <p:cNvSpPr/>
          <p:nvPr/>
        </p:nvSpPr>
        <p:spPr>
          <a:xfrm>
            <a:off x="5207080" y="5261287"/>
            <a:ext cx="525193" cy="37070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633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 animBg="1"/>
      <p:bldP spid="16" grpId="0" animBg="1"/>
      <p:bldP spid="2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7263" y="144485"/>
            <a:ext cx="11826469" cy="6399776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3421" y="210387"/>
            <a:ext cx="30352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out</a:t>
            </a:r>
            <a:endParaRPr lang="zh-CN" altLang="en-US" sz="5400" b="1" baseline="300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801572" y="648337"/>
            <a:ext cx="2217164" cy="954106"/>
            <a:chOff x="476759" y="4501345"/>
            <a:chExt cx="2298952" cy="1049710"/>
          </a:xfrm>
        </p:grpSpPr>
        <p:sp>
          <p:nvSpPr>
            <p:cNvPr id="5" name="圆角矩形 4"/>
            <p:cNvSpPr/>
            <p:nvPr/>
          </p:nvSpPr>
          <p:spPr>
            <a:xfrm>
              <a:off x="526263" y="4565887"/>
              <a:ext cx="2199944" cy="985168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476759" y="4501345"/>
              <a:ext cx="2298952" cy="1049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out 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出</a:t>
              </a:r>
              <a:endPara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algn="ctr"/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（小品词）</a:t>
              </a:r>
              <a:endParaRPr lang="en-US" altLang="zh-CN" sz="2800" b="1" baseline="3000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4265813" y="1602443"/>
            <a:ext cx="3288679" cy="921058"/>
            <a:chOff x="4265813" y="1602443"/>
            <a:chExt cx="3288679" cy="921058"/>
          </a:xfrm>
        </p:grpSpPr>
        <p:grpSp>
          <p:nvGrpSpPr>
            <p:cNvPr id="7" name="组合 6"/>
            <p:cNvGrpSpPr/>
            <p:nvPr/>
          </p:nvGrpSpPr>
          <p:grpSpPr>
            <a:xfrm>
              <a:off x="4265813" y="1996287"/>
              <a:ext cx="3288679" cy="527214"/>
              <a:chOff x="-78763" y="4561494"/>
              <a:chExt cx="3409994" cy="580042"/>
            </a:xfrm>
          </p:grpSpPr>
          <p:sp>
            <p:nvSpPr>
              <p:cNvPr id="8" name="圆角矩形 7"/>
              <p:cNvSpPr/>
              <p:nvPr/>
            </p:nvSpPr>
            <p:spPr>
              <a:xfrm>
                <a:off x="322183" y="4561494"/>
                <a:ext cx="2608100" cy="580042"/>
              </a:xfrm>
              <a:prstGeom prst="roundRect">
                <a:avLst/>
              </a:prstGeom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-78763" y="4565888"/>
                <a:ext cx="3409994" cy="5756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0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work out  </a:t>
                </a:r>
                <a:r>
                  <a:rPr lang="zh-CN" altLang="en-US" sz="280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做出</a:t>
                </a:r>
                <a:endPara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11" name="直接连接符 10"/>
            <p:cNvCxnSpPr>
              <a:stCxn id="5" idx="2"/>
              <a:endCxn id="9" idx="0"/>
            </p:cNvCxnSpPr>
            <p:nvPr/>
          </p:nvCxnSpPr>
          <p:spPr>
            <a:xfrm flipH="1">
              <a:off x="5910153" y="1602443"/>
              <a:ext cx="1" cy="397840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/>
          <p:nvPr/>
        </p:nvGrpSpPr>
        <p:grpSpPr>
          <a:xfrm>
            <a:off x="1832422" y="2485042"/>
            <a:ext cx="8616780" cy="1005899"/>
            <a:chOff x="1832422" y="2485042"/>
            <a:chExt cx="8616780" cy="1005899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1832423" y="2859680"/>
              <a:ext cx="8616779" cy="0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5910151" y="2485042"/>
              <a:ext cx="2" cy="939677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H="1">
              <a:off x="1832422" y="2857019"/>
              <a:ext cx="1" cy="612385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3845159" y="2878556"/>
              <a:ext cx="1" cy="612385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H="1">
              <a:off x="8095278" y="2878555"/>
              <a:ext cx="1" cy="612385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10449201" y="2857019"/>
              <a:ext cx="1" cy="612385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组合 69"/>
          <p:cNvGrpSpPr/>
          <p:nvPr/>
        </p:nvGrpSpPr>
        <p:grpSpPr>
          <a:xfrm>
            <a:off x="1082051" y="3436557"/>
            <a:ext cx="1589312" cy="1366102"/>
            <a:chOff x="1082051" y="3436557"/>
            <a:chExt cx="1589312" cy="1366102"/>
          </a:xfrm>
        </p:grpSpPr>
        <p:grpSp>
          <p:nvGrpSpPr>
            <p:cNvPr id="24" name="组合 23"/>
            <p:cNvGrpSpPr/>
            <p:nvPr/>
          </p:nvGrpSpPr>
          <p:grpSpPr>
            <a:xfrm>
              <a:off x="1082051" y="3436557"/>
              <a:ext cx="1589312" cy="954107"/>
              <a:chOff x="739422" y="4528286"/>
              <a:chExt cx="1861289" cy="1049711"/>
            </a:xfrm>
          </p:grpSpPr>
          <p:sp>
            <p:nvSpPr>
              <p:cNvPr id="25" name="圆角矩形 24"/>
              <p:cNvSpPr/>
              <p:nvPr/>
            </p:nvSpPr>
            <p:spPr>
              <a:xfrm>
                <a:off x="739422" y="4588119"/>
                <a:ext cx="1757560" cy="980364"/>
              </a:xfrm>
              <a:prstGeom prst="roundRect">
                <a:avLst/>
              </a:prstGeom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796467" y="4528286"/>
                <a:ext cx="1804244" cy="10497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“做出”数字</a:t>
                </a:r>
                <a:endPara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47" name="直接连接符 46"/>
            <p:cNvCxnSpPr/>
            <p:nvPr/>
          </p:nvCxnSpPr>
          <p:spPr>
            <a:xfrm>
              <a:off x="1824154" y="4390664"/>
              <a:ext cx="8267" cy="411995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/>
          <p:cNvGrpSpPr/>
          <p:nvPr/>
        </p:nvGrpSpPr>
        <p:grpSpPr>
          <a:xfrm>
            <a:off x="383420" y="4802659"/>
            <a:ext cx="2199371" cy="1416746"/>
            <a:chOff x="121440" y="4683764"/>
            <a:chExt cx="2575747" cy="1558708"/>
          </a:xfrm>
        </p:grpSpPr>
        <p:sp>
          <p:nvSpPr>
            <p:cNvPr id="50" name="圆角矩形 49"/>
            <p:cNvSpPr/>
            <p:nvPr/>
          </p:nvSpPr>
          <p:spPr>
            <a:xfrm>
              <a:off x="121440" y="4683764"/>
              <a:ext cx="2575747" cy="1558708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21440" y="4718697"/>
              <a:ext cx="2387351" cy="1523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算出 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/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总计</a:t>
              </a:r>
            </a:p>
            <a:p>
              <a:pPr algn="ctr"/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= calculate / count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814766" y="4778199"/>
            <a:ext cx="2038504" cy="1416746"/>
            <a:chOff x="121440" y="4621450"/>
            <a:chExt cx="2387351" cy="1558708"/>
          </a:xfrm>
        </p:grpSpPr>
        <p:sp>
          <p:nvSpPr>
            <p:cNvPr id="53" name="圆角矩形 52"/>
            <p:cNvSpPr/>
            <p:nvPr/>
          </p:nvSpPr>
          <p:spPr>
            <a:xfrm>
              <a:off x="346349" y="4621450"/>
              <a:ext cx="2025990" cy="1558708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21440" y="4718697"/>
              <a:ext cx="2387351" cy="1049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解决</a:t>
              </a:r>
            </a:p>
            <a:p>
              <a:pPr algn="ctr"/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= solve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3170488" y="3466739"/>
            <a:ext cx="1444887" cy="1368099"/>
            <a:chOff x="3170488" y="3466739"/>
            <a:chExt cx="1444887" cy="1368099"/>
          </a:xfrm>
        </p:grpSpPr>
        <p:grpSp>
          <p:nvGrpSpPr>
            <p:cNvPr id="29" name="组合 28"/>
            <p:cNvGrpSpPr/>
            <p:nvPr/>
          </p:nvGrpSpPr>
          <p:grpSpPr>
            <a:xfrm>
              <a:off x="3170488" y="3466739"/>
              <a:ext cx="1444887" cy="956104"/>
              <a:chOff x="322184" y="4561494"/>
              <a:chExt cx="2821491" cy="1051908"/>
            </a:xfrm>
          </p:grpSpPr>
          <p:sp>
            <p:nvSpPr>
              <p:cNvPr id="30" name="圆角矩形 29"/>
              <p:cNvSpPr/>
              <p:nvPr/>
            </p:nvSpPr>
            <p:spPr>
              <a:xfrm>
                <a:off x="322184" y="4561494"/>
                <a:ext cx="2608099" cy="1051908"/>
              </a:xfrm>
              <a:prstGeom prst="roundRect">
                <a:avLst/>
              </a:prstGeom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322184" y="4563691"/>
                <a:ext cx="2821491" cy="10497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“做出” 问题</a:t>
                </a:r>
                <a:endPara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55" name="直接连接符 54"/>
            <p:cNvCxnSpPr/>
            <p:nvPr/>
          </p:nvCxnSpPr>
          <p:spPr>
            <a:xfrm>
              <a:off x="3906185" y="4422843"/>
              <a:ext cx="8267" cy="411995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组合 55"/>
          <p:cNvGrpSpPr/>
          <p:nvPr/>
        </p:nvGrpSpPr>
        <p:grpSpPr>
          <a:xfrm>
            <a:off x="5014469" y="4769841"/>
            <a:ext cx="2038504" cy="1416746"/>
            <a:chOff x="259789" y="4621450"/>
            <a:chExt cx="2387351" cy="1558708"/>
          </a:xfrm>
        </p:grpSpPr>
        <p:sp>
          <p:nvSpPr>
            <p:cNvPr id="57" name="圆角矩形 56"/>
            <p:cNvSpPr/>
            <p:nvPr/>
          </p:nvSpPr>
          <p:spPr>
            <a:xfrm>
              <a:off x="346349" y="4621450"/>
              <a:ext cx="2025990" cy="1558708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259789" y="4824693"/>
              <a:ext cx="2387351" cy="1049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制定（出）</a:t>
              </a:r>
            </a:p>
            <a:p>
              <a:pPr algn="ctr"/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= make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5179879" y="3395093"/>
            <a:ext cx="1589312" cy="1366102"/>
            <a:chOff x="5179879" y="3395093"/>
            <a:chExt cx="1589312" cy="1366102"/>
          </a:xfrm>
        </p:grpSpPr>
        <p:grpSp>
          <p:nvGrpSpPr>
            <p:cNvPr id="32" name="组合 31"/>
            <p:cNvGrpSpPr/>
            <p:nvPr/>
          </p:nvGrpSpPr>
          <p:grpSpPr>
            <a:xfrm>
              <a:off x="5179879" y="3395093"/>
              <a:ext cx="1589312" cy="954107"/>
              <a:chOff x="739422" y="4528286"/>
              <a:chExt cx="1861289" cy="1049710"/>
            </a:xfrm>
          </p:grpSpPr>
          <p:sp>
            <p:nvSpPr>
              <p:cNvPr id="33" name="圆角矩形 32"/>
              <p:cNvSpPr/>
              <p:nvPr/>
            </p:nvSpPr>
            <p:spPr>
              <a:xfrm>
                <a:off x="739422" y="4588119"/>
                <a:ext cx="1757560" cy="980364"/>
              </a:xfrm>
              <a:prstGeom prst="roundRect">
                <a:avLst/>
              </a:prstGeom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796467" y="4528286"/>
                <a:ext cx="1804244" cy="10497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“做出”计划</a:t>
                </a:r>
                <a:endPara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59" name="直接连接符 58"/>
            <p:cNvCxnSpPr/>
            <p:nvPr/>
          </p:nvCxnSpPr>
          <p:spPr>
            <a:xfrm>
              <a:off x="5979949" y="4349200"/>
              <a:ext cx="8267" cy="411995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组合 72"/>
          <p:cNvGrpSpPr/>
          <p:nvPr/>
        </p:nvGrpSpPr>
        <p:grpSpPr>
          <a:xfrm>
            <a:off x="7344909" y="3424719"/>
            <a:ext cx="1589312" cy="1357039"/>
            <a:chOff x="7344909" y="3424719"/>
            <a:chExt cx="1589312" cy="1357039"/>
          </a:xfrm>
        </p:grpSpPr>
        <p:grpSp>
          <p:nvGrpSpPr>
            <p:cNvPr id="35" name="组合 34"/>
            <p:cNvGrpSpPr/>
            <p:nvPr/>
          </p:nvGrpSpPr>
          <p:grpSpPr>
            <a:xfrm>
              <a:off x="7344909" y="3424719"/>
              <a:ext cx="1589312" cy="954107"/>
              <a:chOff x="739422" y="4528286"/>
              <a:chExt cx="1861289" cy="1049710"/>
            </a:xfrm>
          </p:grpSpPr>
          <p:sp>
            <p:nvSpPr>
              <p:cNvPr id="36" name="圆角矩形 35"/>
              <p:cNvSpPr/>
              <p:nvPr/>
            </p:nvSpPr>
            <p:spPr>
              <a:xfrm>
                <a:off x="739422" y="4588119"/>
                <a:ext cx="1757560" cy="980364"/>
              </a:xfrm>
              <a:prstGeom prst="roundRect">
                <a:avLst/>
              </a:prstGeom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796467" y="4528286"/>
                <a:ext cx="1804244" cy="10497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“做出”效果</a:t>
                </a:r>
                <a:endPara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60" name="直接连接符 59"/>
            <p:cNvCxnSpPr/>
            <p:nvPr/>
          </p:nvCxnSpPr>
          <p:spPr>
            <a:xfrm>
              <a:off x="8159785" y="4369763"/>
              <a:ext cx="8267" cy="411995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组合 60"/>
          <p:cNvGrpSpPr/>
          <p:nvPr/>
        </p:nvGrpSpPr>
        <p:grpSpPr>
          <a:xfrm>
            <a:off x="7076026" y="4778199"/>
            <a:ext cx="2038504" cy="1416746"/>
            <a:chOff x="158550" y="4621450"/>
            <a:chExt cx="2387351" cy="1558708"/>
          </a:xfrm>
        </p:grpSpPr>
        <p:sp>
          <p:nvSpPr>
            <p:cNvPr id="62" name="圆角矩形 61"/>
            <p:cNvSpPr/>
            <p:nvPr/>
          </p:nvSpPr>
          <p:spPr>
            <a:xfrm>
              <a:off x="346349" y="4621450"/>
              <a:ext cx="2025990" cy="1558708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158550" y="4841172"/>
              <a:ext cx="2387351" cy="1049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有效果 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/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起作用</a:t>
              </a:r>
              <a:endPara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532586" y="4802659"/>
            <a:ext cx="2038504" cy="1416746"/>
            <a:chOff x="208987" y="4621450"/>
            <a:chExt cx="2387351" cy="1558708"/>
          </a:xfrm>
        </p:grpSpPr>
        <p:sp>
          <p:nvSpPr>
            <p:cNvPr id="65" name="圆角矩形 64"/>
            <p:cNvSpPr/>
            <p:nvPr/>
          </p:nvSpPr>
          <p:spPr>
            <a:xfrm>
              <a:off x="346349" y="4621450"/>
              <a:ext cx="2025990" cy="1558708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208987" y="5025617"/>
              <a:ext cx="2387351" cy="5756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锻炼</a:t>
              </a:r>
              <a:endPara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758401" y="3424719"/>
            <a:ext cx="1589312" cy="1345122"/>
            <a:chOff x="9758401" y="3424719"/>
            <a:chExt cx="1589312" cy="1345122"/>
          </a:xfrm>
        </p:grpSpPr>
        <p:grpSp>
          <p:nvGrpSpPr>
            <p:cNvPr id="38" name="组合 37"/>
            <p:cNvGrpSpPr/>
            <p:nvPr/>
          </p:nvGrpSpPr>
          <p:grpSpPr>
            <a:xfrm>
              <a:off x="9758401" y="3424719"/>
              <a:ext cx="1589312" cy="954107"/>
              <a:chOff x="739422" y="4528286"/>
              <a:chExt cx="1861289" cy="1049710"/>
            </a:xfrm>
          </p:grpSpPr>
          <p:sp>
            <p:nvSpPr>
              <p:cNvPr id="39" name="圆角矩形 38"/>
              <p:cNvSpPr/>
              <p:nvPr/>
            </p:nvSpPr>
            <p:spPr>
              <a:xfrm>
                <a:off x="739422" y="4588119"/>
                <a:ext cx="1757560" cy="980364"/>
              </a:xfrm>
              <a:prstGeom prst="roundRect">
                <a:avLst/>
              </a:prstGeom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796467" y="4528286"/>
                <a:ext cx="1804244" cy="10497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“做出”运动</a:t>
                </a:r>
                <a:endPara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67" name="直接连接符 66"/>
            <p:cNvCxnSpPr/>
            <p:nvPr/>
          </p:nvCxnSpPr>
          <p:spPr>
            <a:xfrm>
              <a:off x="10560347" y="4357846"/>
              <a:ext cx="8267" cy="411995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8141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3556673" y="4177755"/>
            <a:ext cx="735242" cy="479395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 flipH="1">
            <a:off x="665019" y="701964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19049" y="1579196"/>
            <a:ext cx="8158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根据小品词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out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出”，写出画线部分的汉语意思。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70605" y="870359"/>
            <a:ext cx="4909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二、短语动词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P146—147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309383" y="663316"/>
            <a:ext cx="1302701" cy="58493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88231" y="776163"/>
            <a:ext cx="1017712" cy="95331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65711" y="189982"/>
            <a:ext cx="1010619" cy="946668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665019" y="2068799"/>
            <a:ext cx="1037888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30000"/>
              </a:lnSpc>
              <a:buFont typeface="+mj-lt"/>
              <a:buAutoNum type="arabicPeriod" startAt="4"/>
            </a:pP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Hewitt </a:t>
            </a:r>
            <a:r>
              <a:rPr lang="en-US" altLang="zh-CN" sz="3000" u="sng">
                <a:latin typeface="Times New Roman" panose="02020603050405020304" pitchFamily="18" charset="0"/>
                <a:cs typeface="Times New Roman" panose="02020603050405020304" pitchFamily="18" charset="0"/>
              </a:rPr>
              <a:t>was knocked out</a:t>
            </a: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 of the tournament in the third round. </a:t>
            </a:r>
          </a:p>
          <a:p>
            <a:pPr algn="just">
              <a:lnSpc>
                <a:spcPct val="130000"/>
              </a:lnSpc>
            </a:pP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____________</a:t>
            </a:r>
            <a:r>
              <a:rPr lang="zh-CN" altLang="en-US" sz="3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380882" y="2735192"/>
            <a:ext cx="2231202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被淘汰出局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0" y="3296474"/>
            <a:ext cx="12134334" cy="751129"/>
            <a:chOff x="2858178" y="5821292"/>
            <a:chExt cx="6822206" cy="599745"/>
          </a:xfrm>
        </p:grpSpPr>
        <p:sp>
          <p:nvSpPr>
            <p:cNvPr id="13" name="矩形 12"/>
            <p:cNvSpPr/>
            <p:nvPr/>
          </p:nvSpPr>
          <p:spPr>
            <a:xfrm>
              <a:off x="2858178" y="5821292"/>
              <a:ext cx="6822206" cy="59974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2890599" y="5831245"/>
              <a:ext cx="6701787" cy="5244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chemeClr val="bg1"/>
                </a:buClr>
              </a:pPr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解题点拨</a:t>
              </a:r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】knock out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：把某人 “踢出”比赛 →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____________________</a:t>
              </a:r>
              <a:endPara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7930134" y="3255573"/>
            <a:ext cx="370702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buClr>
                <a:prstClr val="white"/>
              </a:buClr>
            </a:pPr>
            <a:r>
              <a:rPr lang="zh-CN" altLang="en-US" sz="28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把</a:t>
            </a:r>
            <a:r>
              <a:rPr lang="en-US" altLang="zh-CN" sz="28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……</a:t>
            </a:r>
            <a:r>
              <a:rPr lang="zh-CN" altLang="en-US" sz="28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淘汰出（比赛）</a:t>
            </a:r>
            <a:endParaRPr lang="zh-CN" altLang="en-US" sz="2800" b="1">
              <a:solidFill>
                <a:prstClr val="white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91611" y="4005311"/>
            <a:ext cx="1037888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30000"/>
              </a:lnSpc>
              <a:buFont typeface="+mj-lt"/>
              <a:buAutoNum type="arabicPeriod" startAt="5"/>
            </a:pP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I can </a:t>
            </a:r>
            <a:r>
              <a:rPr lang="en-US" altLang="zh-CN" sz="3000" u="sng">
                <a:latin typeface="Times New Roman" panose="02020603050405020304" pitchFamily="18" charset="0"/>
                <a:cs typeface="Times New Roman" panose="02020603050405020304" pitchFamily="18" charset="0"/>
              </a:rPr>
              <a:t>mentally map out</a:t>
            </a: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 different running routes as I run. </a:t>
            </a:r>
          </a:p>
          <a:p>
            <a:pPr algn="just">
              <a:lnSpc>
                <a:spcPct val="130000"/>
              </a:lnSpc>
            </a:pP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______________</a:t>
            </a:r>
            <a:r>
              <a:rPr lang="zh-CN" altLang="en-US" sz="3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8189348" y="4651642"/>
            <a:ext cx="306314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在脑海中绘制出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0" y="5873648"/>
            <a:ext cx="12134334" cy="751129"/>
            <a:chOff x="2858178" y="5821292"/>
            <a:chExt cx="6822206" cy="599745"/>
          </a:xfrm>
        </p:grpSpPr>
        <p:sp>
          <p:nvSpPr>
            <p:cNvPr id="19" name="矩形 18"/>
            <p:cNvSpPr/>
            <p:nvPr/>
          </p:nvSpPr>
          <p:spPr>
            <a:xfrm>
              <a:off x="2858178" y="5821292"/>
              <a:ext cx="6822206" cy="59974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890599" y="5831245"/>
              <a:ext cx="6701787" cy="5244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chemeClr val="bg1"/>
                </a:buClr>
              </a:pPr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解题点拨</a:t>
              </a:r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】map out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：“绘制出”地图 →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____________________________</a:t>
              </a:r>
              <a:endPara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6903444" y="5970677"/>
            <a:ext cx="501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在地图上标出；勾勒出；规划</a:t>
            </a:r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691611" y="4787302"/>
            <a:ext cx="5730123" cy="954107"/>
          </a:xfrm>
          <a:prstGeom prst="wedgeRectCallout">
            <a:avLst>
              <a:gd name="adj1" fmla="val 5794"/>
              <a:gd name="adj2" fmla="val -72337"/>
            </a:avLst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名词动化</a:t>
            </a:r>
          </a:p>
          <a:p>
            <a:r>
              <a:rPr lang="en-US" altLang="zh-CN" sz="28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map: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地图 → </a:t>
            </a:r>
            <a:r>
              <a:rPr lang="en-US" altLang="zh-CN" sz="28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 _______________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435739" y="5230654"/>
            <a:ext cx="3888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绘制</a:t>
            </a:r>
            <a:r>
              <a:rPr lang="en-US" altLang="zh-CN" sz="28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……</a:t>
            </a:r>
            <a:r>
              <a:rPr lang="zh-CN" altLang="en-US" sz="28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的地图</a:t>
            </a:r>
            <a:endParaRPr lang="zh-CN" altLang="en-US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58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5" grpId="0"/>
      <p:bldP spid="17" grpId="0"/>
      <p:bldP spid="21" grpId="0"/>
      <p:bldP spid="22" grpId="0" animBg="1"/>
      <p:bldP spid="2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408670" y="1524000"/>
            <a:ext cx="9531179" cy="435781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 flipH="1">
            <a:off x="665019" y="701964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86708" y="1717749"/>
            <a:ext cx="845305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短语动词合成名词</a:t>
            </a:r>
            <a:r>
              <a:rPr lang="zh-CN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 ~ 3.</a:t>
            </a:r>
            <a:r>
              <a:rPr lang="zh-CN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en-US" altLang="zh-CN" sz="2800" b="1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此类合成名词有两种形式：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由短语动词直接复合而成，如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workout</a:t>
            </a:r>
            <a:r>
              <a:rPr lang="zh-CN" alt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warm-up</a:t>
            </a:r>
            <a:r>
              <a:rPr lang="zh-CN" alt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takeover</a:t>
            </a:r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（接收；接管）；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由动词与小品词颠倒位置而成，如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outbreak</a:t>
            </a:r>
            <a:r>
              <a:rPr lang="zh-CN" alt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downfall</a:t>
            </a:r>
            <a:r>
              <a:rPr lang="zh-CN" alt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income</a:t>
            </a:r>
            <a:r>
              <a:rPr lang="zh-CN" alt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67296">
            <a:off x="9736984" y="893266"/>
            <a:ext cx="1623599" cy="164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78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 flipH="1">
            <a:off x="665019" y="701964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95452" y="1554482"/>
            <a:ext cx="45238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写出画线部分的汉语意思。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65019" y="955781"/>
            <a:ext cx="4909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三、构词法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P147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309383" y="663316"/>
            <a:ext cx="1302701" cy="58493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88231" y="776163"/>
            <a:ext cx="1017712" cy="95331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65711" y="189982"/>
            <a:ext cx="1010619" cy="946668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788587" y="2235196"/>
            <a:ext cx="10378884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30000"/>
              </a:lnSpc>
              <a:buFont typeface="+mj-lt"/>
              <a:buAutoNum type="arabicPeriod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Finally, remember to warm up before beginning a difficult activity and stretch at the end of your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workout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（新译林必修②</a:t>
            </a:r>
            <a:r>
              <a:rPr lang="en-US" altLang="zh-CN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U2</a:t>
            </a:r>
            <a:r>
              <a:rPr lang="zh-CN" altLang="en-US" sz="3000" i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改）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9380514" y="3450037"/>
            <a:ext cx="116043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锻炼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65019" y="4595495"/>
            <a:ext cx="1084960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30000"/>
              </a:lnSpc>
              <a:buFont typeface="+mj-lt"/>
              <a:buAutoNum type="arabicPeriod" startAt="2"/>
            </a:pP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After a long run, you should jog slowly for ten minutes, then walk for five minutes. Such kind of </a:t>
            </a:r>
            <a:r>
              <a:rPr lang="en-US" altLang="zh-CN" sz="3000" u="sng">
                <a:latin typeface="Times New Roman" panose="02020603050405020304" pitchFamily="18" charset="0"/>
                <a:cs typeface="Times New Roman" panose="02020603050405020304" pitchFamily="18" charset="0"/>
              </a:rPr>
              <a:t>warm-down</a:t>
            </a: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 relaxes your body after exercise.</a:t>
            </a:r>
            <a:r>
              <a:rPr lang="zh-CN" altLang="en-US" sz="3000" i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（新北师必修①</a:t>
            </a:r>
            <a:r>
              <a:rPr lang="en-US" altLang="zh-CN" sz="3000" i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U2</a:t>
            </a:r>
            <a:r>
              <a:rPr lang="zh-CN" altLang="en-US" sz="3000" i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en-US" altLang="zh-CN" sz="3000" i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   </a:t>
            </a: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</a:t>
            </a:r>
            <a:r>
              <a:rPr lang="zh-CN" altLang="en-US" sz="3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106629" y="5850731"/>
            <a:ext cx="440550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（运动之后的）放松活动</a:t>
            </a:r>
          </a:p>
        </p:txBody>
      </p:sp>
    </p:spTree>
    <p:extLst>
      <p:ext uri="{BB962C8B-B14F-4D97-AF65-F5344CB8AC3E}">
        <p14:creationId xmlns:p14="http://schemas.microsoft.com/office/powerpoint/2010/main" val="291695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7556780" y="2354806"/>
            <a:ext cx="1224911" cy="479395"/>
          </a:xfrm>
          <a:prstGeom prst="roundRect">
            <a:avLst/>
          </a:prstGeom>
          <a:solidFill>
            <a:srgbClr val="C2D2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 flipH="1">
            <a:off x="665019" y="701964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95452" y="1554482"/>
            <a:ext cx="45238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写出画线部分的汉语意思。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65019" y="955781"/>
            <a:ext cx="4909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三、构词法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P147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85964" y="2175907"/>
            <a:ext cx="10378884" cy="1151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20000"/>
              </a:lnSpc>
              <a:buFont typeface="+mj-lt"/>
              <a:buAutoNum type="arabicPeriod" startAt="3"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when you are chosen from the </a:t>
            </a:r>
            <a:r>
              <a:rPr lang="en-US" altLang="zh-CN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tryouts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you have access to the Olympic Games.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407796" y="2820851"/>
            <a:ext cx="2759675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预赛；选拔赛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794130" y="1426703"/>
            <a:ext cx="5828146" cy="523220"/>
          </a:xfrm>
          <a:prstGeom prst="wedgeRectCallout">
            <a:avLst>
              <a:gd name="adj1" fmla="val -4004"/>
              <a:gd name="adj2" fmla="val 112229"/>
            </a:avLst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tryout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trials (</a:t>
            </a:r>
            <a:r>
              <a:rPr lang="en-US" altLang="zh-CN" sz="28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try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的派生词）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88587" y="4180898"/>
            <a:ext cx="103788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20000"/>
              </a:lnSpc>
              <a:buFont typeface="+mj-lt"/>
              <a:buAutoNum type="arabicPeriod" startAt="4"/>
            </a:pP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All of the horses ran around and around at the </a:t>
            </a:r>
            <a:r>
              <a:rPr lang="en-US" altLang="zh-CN" sz="3000" u="sng">
                <a:latin typeface="Times New Roman" panose="02020603050405020304" pitchFamily="18" charset="0"/>
                <a:cs typeface="Times New Roman" panose="02020603050405020304" pitchFamily="18" charset="0"/>
              </a:rPr>
              <a:t>racecourse</a:t>
            </a: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 and then raced down toward the barn (</a:t>
            </a:r>
            <a:r>
              <a:rPr lang="zh-CN" altLang="en-US" sz="3000">
                <a:latin typeface="Times New Roman" panose="02020603050405020304" pitchFamily="18" charset="0"/>
                <a:cs typeface="Times New Roman" panose="02020603050405020304" pitchFamily="18" charset="0"/>
              </a:rPr>
              <a:t>畜棚</a:t>
            </a: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) where they slept. </a:t>
            </a:r>
          </a:p>
          <a:p>
            <a:pPr algn="just">
              <a:lnSpc>
                <a:spcPct val="120000"/>
              </a:lnSpc>
            </a:pPr>
            <a:r>
              <a:rPr lang="en-US" altLang="zh-CN" sz="30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_______________</a:t>
            </a:r>
            <a:r>
              <a:rPr lang="zh-CN" altLang="en-US" sz="3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894519" y="5270847"/>
            <a:ext cx="3272952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赛马跑道；赛马场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7666" y="3499112"/>
            <a:ext cx="12134334" cy="751128"/>
            <a:chOff x="2858178" y="5821292"/>
            <a:chExt cx="6822206" cy="599745"/>
          </a:xfrm>
        </p:grpSpPr>
        <p:sp>
          <p:nvSpPr>
            <p:cNvPr id="17" name="矩形 16"/>
            <p:cNvSpPr/>
            <p:nvPr/>
          </p:nvSpPr>
          <p:spPr>
            <a:xfrm>
              <a:off x="2858178" y="5821292"/>
              <a:ext cx="6822206" cy="59974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890599" y="5831253"/>
              <a:ext cx="6701787" cy="5244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chemeClr val="bg1"/>
                </a:buClr>
              </a:pPr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解题点拨</a:t>
              </a:r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】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try out 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参加选拔 → </a:t>
              </a:r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tryout </a:t>
              </a:r>
              <a:r>
                <a:rPr lang="en-US" altLang="zh-CN" sz="2800" b="1" i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n _____________</a:t>
              </a:r>
              <a:endPara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7076056" y="3419856"/>
            <a:ext cx="14473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buClr>
                <a:prstClr val="white"/>
              </a:buClr>
            </a:pPr>
            <a:r>
              <a: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选拔赛</a:t>
            </a:r>
            <a:endParaRPr lang="zh-CN" altLang="en-US" sz="2800" b="1">
              <a:solidFill>
                <a:prstClr val="white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-113853" y="5908124"/>
            <a:ext cx="12256426" cy="751128"/>
            <a:chOff x="2789535" y="5821292"/>
            <a:chExt cx="6890849" cy="599745"/>
          </a:xfrm>
        </p:grpSpPr>
        <p:sp>
          <p:nvSpPr>
            <p:cNvPr id="21" name="矩形 20"/>
            <p:cNvSpPr/>
            <p:nvPr/>
          </p:nvSpPr>
          <p:spPr>
            <a:xfrm>
              <a:off x="2858178" y="5821292"/>
              <a:ext cx="6822206" cy="59974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789535" y="5836903"/>
              <a:ext cx="6849997" cy="5244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chemeClr val="bg1"/>
                </a:buClr>
              </a:pPr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解题点拨</a:t>
              </a:r>
              <a:r>
                <a:rPr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】racecourse </a:t>
              </a:r>
              <a:r>
                <a:rPr lang="en-US" altLang="zh-CN" sz="2800" b="1" i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n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= race (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赛马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) + course (</a:t>
              </a:r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场地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) →________________</a:t>
              </a:r>
              <a:endPara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8957485" y="5908120"/>
            <a:ext cx="30779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buClr>
                <a:prstClr val="white"/>
              </a:buClr>
            </a:pPr>
            <a:r>
              <a: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赛马场；赛马跑道</a:t>
            </a:r>
            <a:endParaRPr lang="zh-CN" altLang="en-US" sz="2800" b="1">
              <a:solidFill>
                <a:prstClr val="white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99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13" grpId="0" animBg="1"/>
      <p:bldP spid="15" grpId="0"/>
      <p:bldP spid="19" grpId="0"/>
      <p:bldP spid="2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665019" y="701964"/>
            <a:ext cx="10432068" cy="4869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5"/>
          <p:cNvSpPr txBox="1">
            <a:spLocks noChangeArrowheads="1"/>
          </p:cNvSpPr>
          <p:nvPr/>
        </p:nvSpPr>
        <p:spPr bwMode="auto">
          <a:xfrm>
            <a:off x="665019" y="167252"/>
            <a:ext cx="26433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Century Gothic" panose="020B0502020202020204" pitchFamily="34" charset="0"/>
              </a:rPr>
              <a:t>高考能力达标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336641" y="1385762"/>
            <a:ext cx="7692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选出适当的单词，并用其正确形式填空。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46529" y="864010"/>
            <a:ext cx="4909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四、词族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P147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08436" y="2598012"/>
            <a:ext cx="114881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In modern society there is a great deal of argument about 1.___________.Some value it highly, believing that it is responsible for social progress and prosperity. They enjoy being 2.____________ who try to prove themselves. Others say that it is bad; that it makes one person 3. __________ against another; that it leads to unfriendly relationship between people. Especially youngsters complain that they have suffered under 4. _____________ pressures from their parents or society.</a:t>
            </a:r>
            <a:endParaRPr lang="zh-CN" alt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01902" y="1943426"/>
            <a:ext cx="10327274" cy="6370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878709" y="1925904"/>
            <a:ext cx="10218378" cy="564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compete, competition, competitive, competitor</a:t>
            </a:r>
            <a:endParaRPr lang="zh-CN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65019" y="3219261"/>
            <a:ext cx="21572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competition</a:t>
            </a:r>
            <a:endParaRPr lang="zh-CN" altLang="en-US" b="1">
              <a:solidFill>
                <a:srgbClr val="C0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550875" y="3699980"/>
            <a:ext cx="21583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competitors</a:t>
            </a:r>
            <a:endParaRPr lang="zh-CN" altLang="en-US" b="1">
              <a:solidFill>
                <a:srgbClr val="C0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73410" y="4773315"/>
            <a:ext cx="15404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compete</a:t>
            </a:r>
            <a:endParaRPr lang="zh-CN" altLang="en-US" b="1">
              <a:solidFill>
                <a:srgbClr val="C0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919416" y="5931722"/>
            <a:ext cx="3188043" cy="572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competitive</a:t>
            </a:r>
            <a:endParaRPr lang="zh-CN" altLang="en-US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99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BAC95710-3801-43DF-BE3B-9C46028A75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025" y="0"/>
            <a:ext cx="4930975" cy="6872483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367F216F-00C9-4B37-AEB9-9F59BEEBFC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47445">
            <a:off x="397731" y="4391802"/>
            <a:ext cx="2130345" cy="2386550"/>
          </a:xfrm>
          <a:prstGeom prst="rect">
            <a:avLst/>
          </a:prstGeom>
        </p:spPr>
      </p:pic>
      <p:sp>
        <p:nvSpPr>
          <p:cNvPr id="14" name="椭圆 13">
            <a:extLst>
              <a:ext uri="{FF2B5EF4-FFF2-40B4-BE49-F238E27FC236}">
                <a16:creationId xmlns:a16="http://schemas.microsoft.com/office/drawing/2014/main" id="{22DB4597-4BD9-4802-8425-F33C1667E1AB}"/>
              </a:ext>
            </a:extLst>
          </p:cNvPr>
          <p:cNvSpPr/>
          <p:nvPr/>
        </p:nvSpPr>
        <p:spPr>
          <a:xfrm>
            <a:off x="4941709" y="1106014"/>
            <a:ext cx="1634836" cy="1634836"/>
          </a:xfrm>
          <a:prstGeom prst="ellipse">
            <a:avLst/>
          </a:prstGeom>
          <a:solidFill>
            <a:srgbClr val="BBD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1B5AC"/>
              </a:solidFill>
              <a:latin typeface="Century Gothic" panose="020B0502020202020204" pitchFamily="34" charset="0"/>
              <a:ea typeface="思源黑体 CN Normal" panose="020B0400000000000000" pitchFamily="34" charset="-122"/>
              <a:sym typeface="Century Gothic" panose="020B0502020202020204" pitchFamily="34" charset="0"/>
            </a:endParaRP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5F711AE4-BFF6-4203-93DA-5F1A72A2E55A}"/>
              </a:ext>
            </a:extLst>
          </p:cNvPr>
          <p:cNvCxnSpPr/>
          <p:nvPr/>
        </p:nvCxnSpPr>
        <p:spPr>
          <a:xfrm flipH="1">
            <a:off x="4470654" y="856633"/>
            <a:ext cx="1884218" cy="2008909"/>
          </a:xfrm>
          <a:prstGeom prst="line">
            <a:avLst/>
          </a:prstGeom>
          <a:ln>
            <a:solidFill>
              <a:srgbClr val="B1CC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>
            <a:extLst>
              <a:ext uri="{FF2B5EF4-FFF2-40B4-BE49-F238E27FC236}">
                <a16:creationId xmlns:a16="http://schemas.microsoft.com/office/drawing/2014/main" id="{A3D37016-B094-4AE6-9C8A-79119B88AF24}"/>
              </a:ext>
            </a:extLst>
          </p:cNvPr>
          <p:cNvSpPr/>
          <p:nvPr/>
        </p:nvSpPr>
        <p:spPr>
          <a:xfrm>
            <a:off x="6864326" y="4320269"/>
            <a:ext cx="514665" cy="514665"/>
          </a:xfrm>
          <a:prstGeom prst="ellipse">
            <a:avLst/>
          </a:prstGeom>
          <a:solidFill>
            <a:srgbClr val="BBD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  <a:ea typeface="思源黑体 CN Normal" panose="020B0400000000000000" pitchFamily="34" charset="-122"/>
              <a:sym typeface="Century Gothic" panose="020B0502020202020204" pitchFamily="34" charset="0"/>
            </a:endParaRP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75BC8C20-62B0-4CE2-8D65-3FCCC555E288}"/>
              </a:ext>
            </a:extLst>
          </p:cNvPr>
          <p:cNvCxnSpPr/>
          <p:nvPr/>
        </p:nvCxnSpPr>
        <p:spPr>
          <a:xfrm flipH="1">
            <a:off x="5759127" y="4084741"/>
            <a:ext cx="1884218" cy="2008909"/>
          </a:xfrm>
          <a:prstGeom prst="line">
            <a:avLst/>
          </a:prstGeom>
          <a:ln>
            <a:solidFill>
              <a:srgbClr val="B1CC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>
            <a:extLst>
              <a:ext uri="{FF2B5EF4-FFF2-40B4-BE49-F238E27FC236}">
                <a16:creationId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8346" y="5458628"/>
            <a:ext cx="954557" cy="894154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600506" y="1606772"/>
            <a:ext cx="70932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>
                <a:latin typeface="Times New Roman" panose="02020603050405020304" pitchFamily="18" charset="0"/>
                <a:cs typeface="Times New Roman" panose="02020603050405020304" pitchFamily="18" charset="0"/>
              </a:rPr>
              <a:t>TNANK YOU</a:t>
            </a:r>
            <a:endParaRPr lang="zh-CN" altLang="en-US" sz="6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475" y="1755429"/>
            <a:ext cx="3119936" cy="4436746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379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文艺汇报清新总结PPT"/>
  <p:tag name="ISPRING_FIRST_PUBLI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176_1*a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6060</TotalTime>
  <Words>3582</Words>
  <Application>Microsoft Office PowerPoint</Application>
  <PresentationFormat>宽屏</PresentationFormat>
  <Paragraphs>461</Paragraphs>
  <Slides>45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45</vt:i4>
      </vt:variant>
    </vt:vector>
  </HeadingPairs>
  <TitlesOfParts>
    <vt:vector size="54" baseType="lpstr">
      <vt:lpstr>黑体</vt:lpstr>
      <vt:lpstr>迷你简卡通</vt:lpstr>
      <vt:lpstr>思源黑体 CN Normal</vt:lpstr>
      <vt:lpstr>宋体</vt:lpstr>
      <vt:lpstr>Arial</vt:lpstr>
      <vt:lpstr>Calibri</vt:lpstr>
      <vt:lpstr>Century Gothic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文艺汇报清新总结PPT</dc:title>
  <dc:creator>执念.</dc:creator>
  <cp:lastModifiedBy>WJ</cp:lastModifiedBy>
  <cp:revision>622</cp:revision>
  <dcterms:created xsi:type="dcterms:W3CDTF">2016-09-11T10:28:00Z</dcterms:created>
  <dcterms:modified xsi:type="dcterms:W3CDTF">2023-05-25T00:46:58Z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