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758" r:id="rId2"/>
    <p:sldId id="749" r:id="rId3"/>
    <p:sldId id="762" r:id="rId4"/>
    <p:sldId id="764" r:id="rId5"/>
    <p:sldId id="765" r:id="rId6"/>
    <p:sldId id="793" r:id="rId7"/>
    <p:sldId id="768" r:id="rId8"/>
    <p:sldId id="769" r:id="rId9"/>
    <p:sldId id="770" r:id="rId10"/>
    <p:sldId id="771" r:id="rId11"/>
    <p:sldId id="772" r:id="rId12"/>
    <p:sldId id="773" r:id="rId13"/>
    <p:sldId id="774" r:id="rId14"/>
    <p:sldId id="750" r:id="rId15"/>
    <p:sldId id="778" r:id="rId16"/>
    <p:sldId id="779" r:id="rId17"/>
    <p:sldId id="780" r:id="rId18"/>
    <p:sldId id="797" r:id="rId19"/>
    <p:sldId id="784" r:id="rId20"/>
    <p:sldId id="785" r:id="rId21"/>
    <p:sldId id="798" r:id="rId22"/>
    <p:sldId id="786" r:id="rId23"/>
    <p:sldId id="796" r:id="rId24"/>
    <p:sldId id="792" r:id="rId25"/>
    <p:sldId id="799" r:id="rId26"/>
    <p:sldId id="787" r:id="rId27"/>
    <p:sldId id="788" r:id="rId28"/>
    <p:sldId id="789" r:id="rId29"/>
    <p:sldId id="791" r:id="rId30"/>
    <p:sldId id="794" r:id="rId31"/>
    <p:sldId id="735" r:id="rId32"/>
  </p:sldIdLst>
  <p:sldSz cx="11522075" cy="6480175"/>
  <p:notesSz cx="6858000" cy="9144000"/>
  <p:defaultTextStyle>
    <a:defPPr>
      <a:defRPr lang="zh-CN"/>
    </a:defPPr>
    <a:lvl1pPr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1pPr>
    <a:lvl2pPr marL="4572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2pPr>
    <a:lvl3pPr marL="9144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3pPr>
    <a:lvl4pPr marL="13716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4pPr>
    <a:lvl5pPr marL="18288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5pPr>
    <a:lvl6pPr marL="22860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6pPr>
    <a:lvl7pPr marL="27432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7pPr>
    <a:lvl8pPr marL="32004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8pPr>
    <a:lvl9pPr marL="36576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9pPr>
  </p:defaultTextStyle>
  <p:extLst>
    <p:ext uri="{EFAFB233-063F-42B5-8137-9DF3F51BA10A}">
      <p15:sldGuideLst xmlns:p15="http://schemas.microsoft.com/office/powerpoint/2012/main">
        <p15:guide id="1" orient="horz" pos="726" userDrawn="1">
          <p15:clr>
            <a:srgbClr val="A4A3A4"/>
          </p15:clr>
        </p15:guide>
        <p15:guide id="2" pos="227" userDrawn="1">
          <p15:clr>
            <a:srgbClr val="A4A3A4"/>
          </p15:clr>
        </p15:guide>
        <p15:guide id="3" orient="horz" pos="317" userDrawn="1">
          <p15:clr>
            <a:srgbClr val="A4A3A4"/>
          </p15:clr>
        </p15:guide>
        <p15:guide id="4" orient="horz"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9"/>
    <a:srgbClr val="FF6600"/>
    <a:srgbClr val="FF9933"/>
    <a:srgbClr val="FF3399"/>
    <a:srgbClr val="FF7C80"/>
    <a:srgbClr val="FFFFFF"/>
    <a:srgbClr val="C6A7DD"/>
    <a:srgbClr val="9E5ECE"/>
    <a:srgbClr val="D60093"/>
    <a:srgbClr val="934B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591" autoAdjust="0"/>
  </p:normalViewPr>
  <p:slideViewPr>
    <p:cSldViewPr>
      <p:cViewPr varScale="1">
        <p:scale>
          <a:sx n="97" d="100"/>
          <a:sy n="97" d="100"/>
        </p:scale>
        <p:origin x="498" y="90"/>
      </p:cViewPr>
      <p:guideLst>
        <p:guide orient="horz" pos="726"/>
        <p:guide pos="227"/>
        <p:guide orient="horz" pos="317"/>
        <p:guide orient="horz" pos="272"/>
      </p:guideLst>
    </p:cSldViewPr>
  </p:slideViewPr>
  <p:outlineViewPr>
    <p:cViewPr>
      <p:scale>
        <a:sx n="33" d="100"/>
        <a:sy n="33" d="100"/>
      </p:scale>
      <p:origin x="0" y="0"/>
    </p:cViewPr>
  </p:outlineViewPr>
  <p:notesTextViewPr>
    <p:cViewPr>
      <p:scale>
        <a:sx n="3" d="2"/>
        <a:sy n="3" d="2"/>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miter lim="800000"/>
          </a:ln>
          <a:extLst>
            <a:ext uri="{909E8E84-426E-40DD-AFC4-6F175D3DCCD1}">
              <a14:hiddenFill xmlns:a14="http://schemas.microsoft.com/office/drawing/2010/main">
                <a:solidFill>
                  <a:srgbClr val="FFFFFF"/>
                </a:solidFill>
              </a14:hiddenFill>
            </a:ext>
          </a:extLst>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noProof="1" dirty="0">
                <a:ea typeface="黑体" panose="02010609060101010101" pitchFamily="49" charset="-122"/>
              </a:defRPr>
            </a:lvl1pPr>
          </a:lstStyle>
          <a:p>
            <a:fld id="{A64CA497-71E0-4184-919F-D45F39379D11}" type="slidenum">
              <a:rPr lang="zh-CN" altLang="en-US"/>
              <a:pPr/>
              <a:t>‹#›</a:t>
            </a:fld>
            <a:endParaRPr lang="zh-CN" altLang="en-US">
              <a:ea typeface="黑体" panose="02010609060101010101" pitchFamily="49" charset="-122"/>
            </a:endParaRPr>
          </a:p>
        </p:txBody>
      </p:sp>
    </p:spTree>
    <p:extLst>
      <p:ext uri="{BB962C8B-B14F-4D97-AF65-F5344CB8AC3E}">
        <p14:creationId xmlns:p14="http://schemas.microsoft.com/office/powerpoint/2010/main" val="1747822530"/>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4CA497-71E0-4184-919F-D45F39379D11}" type="slidenum">
              <a:rPr lang="zh-CN" altLang="en-US" smtClean="0"/>
              <a:pPr/>
              <a:t>31</a:t>
            </a:fld>
            <a:endParaRPr lang="zh-CN" altLang="en-US">
              <a:ea typeface="黑体" panose="02010609060101010101" pitchFamily="49" charset="-122"/>
            </a:endParaRPr>
          </a:p>
        </p:txBody>
      </p:sp>
    </p:spTree>
    <p:extLst>
      <p:ext uri="{BB962C8B-B14F-4D97-AF65-F5344CB8AC3E}">
        <p14:creationId xmlns:p14="http://schemas.microsoft.com/office/powerpoint/2010/main" val="85814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标题幻灯片">
    <p:bg>
      <p:bgPr>
        <a:pattFill prst="pct5">
          <a:fgClr>
            <a:schemeClr val="bg2">
              <a:lumMod val="7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10820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695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0370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2894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gradFill>
          <a:gsLst>
            <a:gs pos="61000">
              <a:schemeClr val="bg2">
                <a:lumMod val="90000"/>
              </a:schemeClr>
            </a:gs>
            <a:gs pos="100000">
              <a:schemeClr val="bg2">
                <a:lumMod val="50000"/>
              </a:schemeClr>
            </a:gs>
            <a:gs pos="0">
              <a:schemeClr val="bg2">
                <a:lumMod val="50000"/>
              </a:schemeClr>
            </a:gs>
            <a:gs pos="4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矩形 1"/>
          <p:cNvSpPr/>
          <p:nvPr userDrawn="1"/>
        </p:nvSpPr>
        <p:spPr>
          <a:xfrm>
            <a:off x="3201636" y="1583903"/>
            <a:ext cx="5128327" cy="3046988"/>
          </a:xfrm>
          <a:prstGeom prst="rect">
            <a:avLst/>
          </a:prstGeom>
          <a:noFill/>
        </p:spPr>
        <p:txBody>
          <a:bodyPr wrap="none" lIns="91440" tIns="45720" rIns="91440" bIns="45720">
            <a:spAutoFit/>
          </a:bodyPr>
          <a:lstStyle/>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本课结束</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谢谢观看</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426079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章节">
    <p:bg>
      <p:bgPr>
        <a:solidFill>
          <a:schemeClr val="bg1"/>
        </a:solidFill>
        <a:effectLst/>
      </p:bgPr>
    </p:bg>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BA1ED049-C14D-4A1F-97F9-8FC803A6313A}"/>
              </a:ext>
            </a:extLst>
          </p:cNvPr>
          <p:cNvSpPr/>
          <p:nvPr userDrawn="1"/>
        </p:nvSpPr>
        <p:spPr>
          <a:xfrm>
            <a:off x="0" y="2256061"/>
            <a:ext cx="11522075" cy="1740047"/>
          </a:xfrm>
          <a:prstGeom prst="rect">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24"/>
          </a:p>
        </p:txBody>
      </p:sp>
      <p:sp>
        <p:nvSpPr>
          <p:cNvPr id="54" name="标题 1">
            <a:extLst>
              <a:ext uri="{FF2B5EF4-FFF2-40B4-BE49-F238E27FC236}">
                <a16:creationId xmlns="" xmlns:a16="http://schemas.microsoft.com/office/drawing/2014/main" id="{AA99C4E3-901A-413A-864D-39738AA96B93}"/>
              </a:ext>
            </a:extLst>
          </p:cNvPr>
          <p:cNvSpPr>
            <a:spLocks noGrp="1"/>
          </p:cNvSpPr>
          <p:nvPr>
            <p:ph type="ctrTitle"/>
          </p:nvPr>
        </p:nvSpPr>
        <p:spPr>
          <a:xfrm>
            <a:off x="0" y="2256061"/>
            <a:ext cx="11522075" cy="1740047"/>
          </a:xfrm>
          <a:prstGeom prst="rect">
            <a:avLst/>
          </a:prstGeom>
        </p:spPr>
        <p:txBody>
          <a:bodyPr anchor="ctr"/>
          <a:lstStyle>
            <a:lvl1pPr algn="ctr">
              <a:defRPr sz="4158">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dirty="0"/>
          </a:p>
        </p:txBody>
      </p:sp>
    </p:spTree>
    <p:extLst>
      <p:ext uri="{BB962C8B-B14F-4D97-AF65-F5344CB8AC3E}">
        <p14:creationId xmlns:p14="http://schemas.microsoft.com/office/powerpoint/2010/main" val="35641666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 y="172927"/>
            <a:ext cx="11522075" cy="288032"/>
          </a:xfrm>
          <a:prstGeom prst="rect">
            <a:avLst/>
          </a:prstGeom>
          <a:gradFill flip="none" rotWithShape="1">
            <a:gsLst>
              <a:gs pos="65000">
                <a:schemeClr val="bg2">
                  <a:lumMod val="90000"/>
                </a:schemeClr>
              </a:gs>
              <a:gs pos="38000">
                <a:schemeClr val="bg2">
                  <a:lumMod val="75000"/>
                </a:schemeClr>
              </a:gs>
              <a:gs pos="1000">
                <a:srgbClr val="0070C0"/>
              </a:gs>
              <a:gs pos="100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9728" y="6404527"/>
            <a:ext cx="11522074" cy="72008"/>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2">
                    <a:lumMod val="50000"/>
                  </a:schemeClr>
                </a:solidFill>
              </a:ln>
              <a:solidFill>
                <a:schemeClr val="bg2">
                  <a:lumMod val="50000"/>
                </a:schemeClr>
              </a:solidFill>
            </a:endParaRPr>
          </a:p>
        </p:txBody>
      </p:sp>
    </p:spTree>
    <p:extLst>
      <p:ext uri="{BB962C8B-B14F-4D97-AF65-F5344CB8AC3E}">
        <p14:creationId xmlns:p14="http://schemas.microsoft.com/office/powerpoint/2010/main" val="1345586147"/>
      </p:ext>
    </p:extLst>
  </p:cSld>
  <p:clrMap bg1="lt1" tx1="dk1" bg2="lt2" tx2="dk2" accent1="accent1" accent2="accent2" accent3="accent3" accent4="accent4" accent5="accent5" accent6="accent6" hlink="hlink" folHlink="folHlink"/>
  <p:sldLayoutIdLst>
    <p:sldLayoutId id="2147483697" r:id="rId1"/>
    <p:sldLayoutId id="2147483690" r:id="rId2"/>
    <p:sldLayoutId id="2147483691" r:id="rId3"/>
    <p:sldLayoutId id="2147483692" r:id="rId4"/>
    <p:sldLayoutId id="2147483694" r:id="rId5"/>
    <p:sldLayoutId id="2147483698" r:id="rId6"/>
  </p:sldLayoutIdLst>
  <p:timing>
    <p:tnLst>
      <p:par>
        <p:cTn id="1" dur="indefinite" restart="never" nodeType="tmRoot"/>
      </p:par>
    </p:tnLst>
  </p:timing>
  <p:txStyles>
    <p:titleStyle>
      <a:lvl1pPr algn="ctr" rtl="0" eaLnBrk="1" fontAlgn="base" hangingPunct="1">
        <a:spcBef>
          <a:spcPct val="0"/>
        </a:spcBef>
        <a:spcAft>
          <a:spcPct val="0"/>
        </a:spcAft>
        <a:defRPr sz="4158" kern="1200">
          <a:solidFill>
            <a:schemeClr val="tx1"/>
          </a:solidFill>
          <a:latin typeface="+mj-lt"/>
          <a:ea typeface="+mj-ea"/>
          <a:cs typeface="+mj-cs"/>
        </a:defRPr>
      </a:lvl1pPr>
      <a:lvl2pPr algn="ctr" rtl="0" eaLnBrk="1" fontAlgn="base" hangingPunct="1">
        <a:spcBef>
          <a:spcPct val="0"/>
        </a:spcBef>
        <a:spcAft>
          <a:spcPct val="0"/>
        </a:spcAft>
        <a:defRPr sz="4158">
          <a:solidFill>
            <a:schemeClr val="tx1"/>
          </a:solidFill>
          <a:latin typeface="Arial" charset="0"/>
          <a:ea typeface="黑体" pitchFamily="2" charset="-122"/>
        </a:defRPr>
      </a:lvl2pPr>
      <a:lvl3pPr algn="ctr" rtl="0" eaLnBrk="1" fontAlgn="base" hangingPunct="1">
        <a:spcBef>
          <a:spcPct val="0"/>
        </a:spcBef>
        <a:spcAft>
          <a:spcPct val="0"/>
        </a:spcAft>
        <a:defRPr sz="4158">
          <a:solidFill>
            <a:schemeClr val="tx1"/>
          </a:solidFill>
          <a:latin typeface="Arial" charset="0"/>
          <a:ea typeface="黑体" pitchFamily="2" charset="-122"/>
        </a:defRPr>
      </a:lvl3pPr>
      <a:lvl4pPr algn="ctr" rtl="0" eaLnBrk="1" fontAlgn="base" hangingPunct="1">
        <a:spcBef>
          <a:spcPct val="0"/>
        </a:spcBef>
        <a:spcAft>
          <a:spcPct val="0"/>
        </a:spcAft>
        <a:defRPr sz="4158">
          <a:solidFill>
            <a:schemeClr val="tx1"/>
          </a:solidFill>
          <a:latin typeface="Arial" charset="0"/>
          <a:ea typeface="黑体" pitchFamily="2" charset="-122"/>
        </a:defRPr>
      </a:lvl4pPr>
      <a:lvl5pPr algn="ctr" rtl="0" eaLnBrk="1" fontAlgn="base" hangingPunct="1">
        <a:spcBef>
          <a:spcPct val="0"/>
        </a:spcBef>
        <a:spcAft>
          <a:spcPct val="0"/>
        </a:spcAft>
        <a:defRPr sz="4158">
          <a:solidFill>
            <a:schemeClr val="tx1"/>
          </a:solidFill>
          <a:latin typeface="Arial" charset="0"/>
          <a:ea typeface="黑体" pitchFamily="2" charset="-122"/>
        </a:defRPr>
      </a:lvl5pPr>
      <a:lvl6pPr marL="432008" algn="ctr" rtl="0" eaLnBrk="1" fontAlgn="base" hangingPunct="1">
        <a:spcBef>
          <a:spcPct val="0"/>
        </a:spcBef>
        <a:spcAft>
          <a:spcPct val="0"/>
        </a:spcAft>
        <a:defRPr sz="4158">
          <a:solidFill>
            <a:schemeClr val="tx1"/>
          </a:solidFill>
          <a:latin typeface="Arial" charset="0"/>
          <a:ea typeface="黑体" pitchFamily="2" charset="-122"/>
        </a:defRPr>
      </a:lvl6pPr>
      <a:lvl7pPr marL="864017" algn="ctr" rtl="0" eaLnBrk="1" fontAlgn="base" hangingPunct="1">
        <a:spcBef>
          <a:spcPct val="0"/>
        </a:spcBef>
        <a:spcAft>
          <a:spcPct val="0"/>
        </a:spcAft>
        <a:defRPr sz="4158">
          <a:solidFill>
            <a:schemeClr val="tx1"/>
          </a:solidFill>
          <a:latin typeface="Arial" charset="0"/>
          <a:ea typeface="黑体" pitchFamily="2" charset="-122"/>
        </a:defRPr>
      </a:lvl7pPr>
      <a:lvl8pPr marL="1296025" algn="ctr" rtl="0" eaLnBrk="1" fontAlgn="base" hangingPunct="1">
        <a:spcBef>
          <a:spcPct val="0"/>
        </a:spcBef>
        <a:spcAft>
          <a:spcPct val="0"/>
        </a:spcAft>
        <a:defRPr sz="4158">
          <a:solidFill>
            <a:schemeClr val="tx1"/>
          </a:solidFill>
          <a:latin typeface="Arial" charset="0"/>
          <a:ea typeface="黑体" pitchFamily="2" charset="-122"/>
        </a:defRPr>
      </a:lvl8pPr>
      <a:lvl9pPr marL="1728033" algn="ctr" rtl="0" eaLnBrk="1" fontAlgn="base" hangingPunct="1">
        <a:spcBef>
          <a:spcPct val="0"/>
        </a:spcBef>
        <a:spcAft>
          <a:spcPct val="0"/>
        </a:spcAft>
        <a:defRPr sz="4158">
          <a:solidFill>
            <a:schemeClr val="tx1"/>
          </a:solidFill>
          <a:latin typeface="Arial" charset="0"/>
          <a:ea typeface="黑体" pitchFamily="2" charset="-122"/>
        </a:defRPr>
      </a:lvl9pPr>
    </p:titleStyle>
    <p:bodyStyle>
      <a:lvl1pPr marL="324006" indent="-324006" algn="l" rtl="0" eaLnBrk="1" fontAlgn="base" hangingPunct="1">
        <a:spcBef>
          <a:spcPct val="20000"/>
        </a:spcBef>
        <a:spcAft>
          <a:spcPct val="0"/>
        </a:spcAft>
        <a:buFont typeface="Arial" charset="0"/>
        <a:buChar char="•"/>
        <a:defRPr sz="3024" kern="1200">
          <a:solidFill>
            <a:schemeClr val="tx1"/>
          </a:solidFill>
          <a:latin typeface="+mn-lt"/>
          <a:ea typeface="+mn-ea"/>
          <a:cs typeface="+mn-cs"/>
        </a:defRPr>
      </a:lvl1pPr>
      <a:lvl2pPr marL="702013" indent="-270005" algn="l" rtl="0" eaLnBrk="1" fontAlgn="base" hangingPunct="1">
        <a:spcBef>
          <a:spcPct val="20000"/>
        </a:spcBef>
        <a:spcAft>
          <a:spcPct val="0"/>
        </a:spcAft>
        <a:buFont typeface="Arial" charset="0"/>
        <a:buChar char="–"/>
        <a:defRPr sz="2646" kern="1200">
          <a:solidFill>
            <a:schemeClr val="tx1"/>
          </a:solidFill>
          <a:latin typeface="+mn-lt"/>
          <a:ea typeface="+mn-ea"/>
          <a:cs typeface="+mn-cs"/>
        </a:defRPr>
      </a:lvl2pPr>
      <a:lvl3pPr marL="1080021" indent="-216004" algn="l" rtl="0" eaLnBrk="1" fontAlgn="base" hangingPunct="1">
        <a:spcBef>
          <a:spcPct val="20000"/>
        </a:spcBef>
        <a:spcAft>
          <a:spcPct val="0"/>
        </a:spcAft>
        <a:buFont typeface="Arial" charset="0"/>
        <a:buChar char="•"/>
        <a:defRPr sz="2268" kern="1200">
          <a:solidFill>
            <a:schemeClr val="tx1"/>
          </a:solidFill>
          <a:latin typeface="+mn-lt"/>
          <a:ea typeface="+mn-ea"/>
          <a:cs typeface="+mn-cs"/>
        </a:defRPr>
      </a:lvl3pPr>
      <a:lvl4pPr marL="1512029"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4pPr>
      <a:lvl5pPr marL="1944037"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5pPr>
      <a:lvl6pPr marL="2376046"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6pPr>
      <a:lvl7pPr marL="2808054"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7pPr>
      <a:lvl8pPr marL="3240062"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8pPr>
      <a:lvl9pPr marL="3672070"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9pPr>
    </p:bodyStyle>
    <p:otherStyle>
      <a:defPPr>
        <a:defRPr lang="zh-CN"/>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prstGeom prst="rect">
            <a:avLst/>
          </a:prstGeom>
        </p:spPr>
        <p:txBody>
          <a:bodyPr/>
          <a:lstStyle/>
          <a:p>
            <a:r>
              <a:rPr lang="zh-CN" altLang="en-US" b="1" dirty="0"/>
              <a:t>专题</a:t>
            </a:r>
            <a:r>
              <a:rPr lang="en-US" altLang="zh-CN" b="1" dirty="0" smtClean="0"/>
              <a:t>17</a:t>
            </a:r>
            <a:r>
              <a:rPr lang="zh-CN" altLang="en-US" b="1" dirty="0"/>
              <a:t>　南方地区</a:t>
            </a:r>
            <a:endParaRPr lang="zh-CN" altLang="zh-CN" dirty="0"/>
          </a:p>
        </p:txBody>
      </p:sp>
      <p:sp>
        <p:nvSpPr>
          <p:cNvPr id="4" name="矩形 3"/>
          <p:cNvSpPr>
            <a:spLocks noChangeAspect="1"/>
          </p:cNvSpPr>
          <p:nvPr/>
        </p:nvSpPr>
        <p:spPr>
          <a:xfrm>
            <a:off x="236022" y="1440390"/>
            <a:ext cx="1742785" cy="614720"/>
          </a:xfrm>
          <a:prstGeom prst="rect">
            <a:avLst/>
          </a:prstGeom>
        </p:spPr>
        <p:txBody>
          <a:bodyPr wrap="none">
            <a:spAutoFit/>
          </a:bodyPr>
          <a:lstStyle/>
          <a:p>
            <a:pPr>
              <a:lnSpc>
                <a:spcPct val="120000"/>
              </a:lnSpc>
              <a:spcAft>
                <a:spcPts val="0"/>
              </a:spcAft>
              <a:tabLst>
                <a:tab pos="1122622" algn="l"/>
                <a:tab pos="2044239" algn="l"/>
                <a:tab pos="2969457" algn="l"/>
                <a:tab pos="3959476" algn="l"/>
              </a:tabLst>
            </a:pPr>
            <a:r>
              <a:rPr lang="zh-CN" altLang="en-US"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rPr>
              <a:t>考点集训</a:t>
            </a:r>
            <a:endParaRPr lang="zh-CN" altLang="zh-CN"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301964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一、选择题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latin typeface="Arial" panose="020B0604020202020204" pitchFamily="34" charset="0"/>
                <a:cs typeface="Times New Roman" panose="02020603050405020304" pitchFamily="18" charset="0"/>
              </a:rPr>
              <a:t>分。在每小题给出的四个选项中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只有一项是符合题目要求的。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(2020·</a:t>
            </a:r>
            <a:r>
              <a:rPr lang="zh-CN" altLang="zh-CN" dirty="0">
                <a:solidFill>
                  <a:srgbClr val="000000"/>
                </a:solidFill>
                <a:ea typeface="楷体" panose="02010609060101010101" pitchFamily="49" charset="-122"/>
                <a:cs typeface="Times New Roman" panose="02020603050405020304" pitchFamily="18" charset="0"/>
              </a:rPr>
              <a:t>北京中考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北回归线标志塔是标志地理学上北回归线经过地的建筑物。读我国局部区域图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完成第</a:t>
            </a:r>
            <a:r>
              <a:rPr lang="en-US" altLang="zh-CN" dirty="0">
                <a:solidFill>
                  <a:srgbClr val="000000"/>
                </a:solidFill>
                <a:ea typeface="宋体" panose="02010600030101010101" pitchFamily="2" charset="-122"/>
                <a:cs typeface="Times New Roman" panose="02020603050405020304" pitchFamily="18" charset="0"/>
              </a:rPr>
              <a:t>1~4</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202.jpeg"/>
          <p:cNvPicPr>
            <a:picLocks noChangeAspect="1"/>
          </p:cNvPicPr>
          <p:nvPr/>
        </p:nvPicPr>
        <p:blipFill>
          <a:blip r:embed="rId2"/>
          <a:stretch>
            <a:fillRect/>
          </a:stretch>
        </p:blipFill>
        <p:spPr>
          <a:xfrm>
            <a:off x="2623039" y="2856909"/>
            <a:ext cx="6285522" cy="3446842"/>
          </a:xfrm>
          <a:prstGeom prst="rect">
            <a:avLst/>
          </a:prstGeom>
        </p:spPr>
      </p:pic>
    </p:spTree>
    <p:extLst>
      <p:ext uri="{BB962C8B-B14F-4D97-AF65-F5344CB8AC3E}">
        <p14:creationId xmlns:p14="http://schemas.microsoft.com/office/powerpoint/2010/main" val="1864289175"/>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903151"/>
            <a:ext cx="10807700" cy="304698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某中学计划在校园设立北回归线标志杆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该学校可能</a:t>
            </a:r>
            <a:r>
              <a:rPr lang="zh-CN" altLang="zh-CN" dirty="0" smtClean="0">
                <a:solidFill>
                  <a:srgbClr val="000000"/>
                </a:solidFill>
                <a:ea typeface="宋体" panose="02010600030101010101" pitchFamily="2" charset="-122"/>
                <a:cs typeface="Times New Roman" panose="02020603050405020304" pitchFamily="18" charset="0"/>
              </a:rPr>
              <a:t>位于</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闽</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桂</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港</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琼</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同学们手绘了我国地势沿北回归线剖面示意图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其中最接近实际的一幅</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203.jpeg"/>
          <p:cNvPicPr>
            <a:picLocks noChangeAspect="1"/>
          </p:cNvPicPr>
          <p:nvPr/>
        </p:nvPicPr>
        <p:blipFill>
          <a:blip r:embed="rId2"/>
          <a:stretch>
            <a:fillRect/>
          </a:stretch>
        </p:blipFill>
        <p:spPr>
          <a:xfrm>
            <a:off x="361950" y="3966815"/>
            <a:ext cx="10807700" cy="1350963"/>
          </a:xfrm>
          <a:prstGeom prst="rect">
            <a:avLst/>
          </a:prstGeom>
        </p:spPr>
      </p:pic>
      <p:sp>
        <p:nvSpPr>
          <p:cNvPr id="4" name="矩形 3"/>
          <p:cNvSpPr/>
          <p:nvPr/>
        </p:nvSpPr>
        <p:spPr>
          <a:xfrm>
            <a:off x="762989" y="1561055"/>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5" name="矩形 4"/>
          <p:cNvSpPr/>
          <p:nvPr/>
        </p:nvSpPr>
        <p:spPr>
          <a:xfrm>
            <a:off x="3211261" y="3318043"/>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265718573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706791"/>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台湾省北回归线标志塔会出现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立杆不见影</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现象</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此时太阳直射赤道</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此后影子出现在偏北方向</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一年中会出现两次</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最适合在冬季观察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能够反映台湾与祖国大陆文化同根同源的节假日</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劳动节</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端午节</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世界地球日</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世界环境日</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9750973" y="770088"/>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4" name="矩形 3"/>
          <p:cNvSpPr/>
          <p:nvPr/>
        </p:nvSpPr>
        <p:spPr>
          <a:xfrm>
            <a:off x="10068501" y="3701630"/>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Tree>
    <p:extLst>
      <p:ext uri="{BB962C8B-B14F-4D97-AF65-F5344CB8AC3E}">
        <p14:creationId xmlns:p14="http://schemas.microsoft.com/office/powerpoint/2010/main" val="353146093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906335"/>
            <a:ext cx="10807700" cy="4763227"/>
          </a:xfrm>
          <a:prstGeom prst="rect">
            <a:avLst/>
          </a:prstGeom>
        </p:spPr>
        <p:txBody>
          <a:bodyPr>
            <a:spAutoFit/>
          </a:bodyPr>
          <a:lstStyle/>
          <a:p>
            <a:pPr>
              <a:lnSpc>
                <a:spcPct val="120000"/>
              </a:lnSpc>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北回归线穿过我国南部四个省级行政区</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自西向东分别是云南省、广西壮族自治区、广东省和台湾省</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四个省级行政区的简称分别是云、桂、粤、台</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选项中四个省级行政区中</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要在学校设立北回归线标志塔的是桂</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rPr>
              <a:t>B</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北回归线自西向东穿过云贵高原、东南丘陵</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自西向东跨了第二、第三阶梯以及东部的台湾海峡</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从海拔看</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云贵高原平均海拔在</a:t>
            </a:r>
            <a:r>
              <a:rPr lang="en-US" altLang="zh-CN" dirty="0">
                <a:ea typeface="宋体" panose="02010600030101010101" pitchFamily="2" charset="-122"/>
              </a:rPr>
              <a:t>2 000</a:t>
            </a:r>
            <a:r>
              <a:rPr lang="zh-CN" altLang="zh-CN" dirty="0">
                <a:ea typeface="宋体" panose="02010600030101010101" pitchFamily="2" charset="-122"/>
                <a:cs typeface="Times New Roman" panose="02020603050405020304" pitchFamily="18" charset="0"/>
              </a:rPr>
              <a:t>米左右</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台湾山脉海拔接近</a:t>
            </a:r>
            <a:r>
              <a:rPr lang="en-US" altLang="zh-CN" dirty="0">
                <a:ea typeface="宋体" panose="02010600030101010101" pitchFamily="2" charset="-122"/>
              </a:rPr>
              <a:t>4 000</a:t>
            </a:r>
            <a:r>
              <a:rPr lang="zh-CN" altLang="zh-CN" dirty="0">
                <a:ea typeface="宋体" panose="02010600030101010101" pitchFamily="2" charset="-122"/>
                <a:cs typeface="Times New Roman" panose="02020603050405020304" pitchFamily="18" charset="0"/>
              </a:rPr>
              <a:t>米</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与图</a:t>
            </a:r>
            <a:r>
              <a:rPr lang="en-US" altLang="zh-CN" dirty="0">
                <a:ea typeface="宋体" panose="02010600030101010101" pitchFamily="2" charset="-122"/>
              </a:rPr>
              <a:t>A</a:t>
            </a:r>
            <a:r>
              <a:rPr lang="zh-CN" altLang="zh-CN" dirty="0">
                <a:ea typeface="宋体" panose="02010600030101010101" pitchFamily="2" charset="-122"/>
                <a:cs typeface="Times New Roman" panose="02020603050405020304" pitchFamily="18" charset="0"/>
              </a:rPr>
              <a:t>的剖面图相符</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rPr>
              <a:t>A</a:t>
            </a:r>
            <a:r>
              <a:rPr lang="zh-CN" altLang="zh-CN" dirty="0">
                <a:ea typeface="宋体" panose="02010600030101010101" pitchFamily="2" charset="-122"/>
                <a:cs typeface="Times New Roman" panose="02020603050405020304" pitchFamily="18" charset="0"/>
              </a:rPr>
              <a:t>。</a:t>
            </a:r>
            <a:endParaRPr lang="zh-CN" altLang="en-US" dirty="0"/>
          </a:p>
        </p:txBody>
      </p:sp>
    </p:spTree>
    <p:extLst>
      <p:ext uri="{BB962C8B-B14F-4D97-AF65-F5344CB8AC3E}">
        <p14:creationId xmlns:p14="http://schemas.microsoft.com/office/powerpoint/2010/main" val="3223863814"/>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台湾北回归线上出现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立杆不见影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现象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说明这一天出现了太阳直射现象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是夏至日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这一天之后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太阳直射点向南移动</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影子朝向北边</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该地区一年只有一次太阳直射现象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四个节日中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反映出台湾与祖国大陆同根同源的节日是端午节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其他三个节日是国际性节日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607384086"/>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澳门大学前身为东亚大学</a:t>
            </a:r>
            <a:r>
              <a:rPr lang="en-US" altLang="zh-CN" dirty="0">
                <a:solidFill>
                  <a:srgbClr val="000000"/>
                </a:solidFill>
                <a:ea typeface="宋体" panose="02010600030101010101" pitchFamily="2" charset="-122"/>
                <a:cs typeface="Times New Roman" panose="02020603050405020304" pitchFamily="18" charset="0"/>
              </a:rPr>
              <a:t>,1991</a:t>
            </a:r>
            <a:r>
              <a:rPr lang="zh-CN" altLang="zh-CN" dirty="0">
                <a:solidFill>
                  <a:srgbClr val="000000"/>
                </a:solidFill>
                <a:ea typeface="楷体" panose="02010609060101010101" pitchFamily="49" charset="-122"/>
                <a:cs typeface="Times New Roman" panose="02020603050405020304" pitchFamily="18" charset="0"/>
              </a:rPr>
              <a:t>年更名为澳门大学</a:t>
            </a:r>
            <a:r>
              <a:rPr lang="en-US" altLang="zh-CN" dirty="0">
                <a:solidFill>
                  <a:srgbClr val="000000"/>
                </a:solidFill>
                <a:ea typeface="宋体" panose="02010600030101010101" pitchFamily="2" charset="-122"/>
                <a:cs typeface="Times New Roman" panose="02020603050405020304" pitchFamily="18" charset="0"/>
              </a:rPr>
              <a:t>,2014</a:t>
            </a:r>
            <a:r>
              <a:rPr lang="zh-CN" altLang="zh-CN" dirty="0">
                <a:solidFill>
                  <a:srgbClr val="000000"/>
                </a:solidFill>
                <a:ea typeface="楷体" panose="02010609060101010101" pitchFamily="49" charset="-122"/>
                <a:cs typeface="Times New Roman" panose="02020603050405020304" pitchFamily="18" charset="0"/>
              </a:rPr>
              <a:t>年正式迁入位于广东横琴岛的新校区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授权由澳门特别行政区依照澳门特区的法律实施管辖。下图为澳门特别行政区填海造陆图。读图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5~6</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2"/>
          <a:stretch>
            <a:fillRect/>
          </a:stretch>
        </p:blipFill>
        <p:spPr>
          <a:xfrm>
            <a:off x="2116803" y="2855350"/>
            <a:ext cx="7288469" cy="3455332"/>
          </a:xfrm>
          <a:prstGeom prst="rect">
            <a:avLst/>
          </a:prstGeom>
        </p:spPr>
      </p:pic>
    </p:spTree>
    <p:extLst>
      <p:ext uri="{BB962C8B-B14F-4D97-AF65-F5344CB8AC3E}">
        <p14:creationId xmlns:p14="http://schemas.microsoft.com/office/powerpoint/2010/main" val="3147415650"/>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28135"/>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澳门</a:t>
            </a:r>
            <a:r>
              <a:rPr lang="zh-CN" altLang="zh-CN" dirty="0" smtClean="0">
                <a:solidFill>
                  <a:srgbClr val="000000"/>
                </a:solidFill>
                <a:ea typeface="宋体" panose="02010600030101010101" pitchFamily="2" charset="-122"/>
                <a:cs typeface="Times New Roman" panose="02020603050405020304" pitchFamily="18" charset="0"/>
              </a:rPr>
              <a:t>特别行政区</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完全由岛屿组成</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目前土地中大部分为填海造陆而来</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位于珠江口以东</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回归祖国后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就不再填海造陆了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澳门大学迁往</a:t>
            </a:r>
            <a:r>
              <a:rPr lang="zh-CN" altLang="zh-CN" dirty="0" smtClean="0">
                <a:solidFill>
                  <a:srgbClr val="000000"/>
                </a:solidFill>
                <a:ea typeface="宋体" panose="02010600030101010101" pitchFamily="2" charset="-122"/>
                <a:cs typeface="Times New Roman" panose="02020603050405020304" pitchFamily="18" charset="0"/>
              </a:rPr>
              <a:t>横琴岛</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可以使学校获得更大的发展空间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可以促进广东省与澳门两地的教育合作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不利于国外科学技术的引进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增加澳门土地利用压力</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②④</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3924273" y="701264"/>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4" name="矩形 3"/>
          <p:cNvSpPr/>
          <p:nvPr/>
        </p:nvSpPr>
        <p:spPr>
          <a:xfrm>
            <a:off x="4752925" y="2441351"/>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74372076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060183"/>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图中可以看到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澳门半岛与大陆相连</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项错</a:t>
            </a:r>
            <a:r>
              <a:rPr lang="en-US" altLang="zh-CN" dirty="0">
                <a:ea typeface="宋体" panose="02010600030101010101" pitchFamily="2" charset="-122"/>
                <a:cs typeface="Times New Roman" panose="02020603050405020304" pitchFamily="18" charset="0"/>
              </a:rPr>
              <a:t>;1913</a:t>
            </a:r>
            <a:r>
              <a:rPr lang="zh-CN" altLang="zh-CN" dirty="0">
                <a:ea typeface="宋体" panose="02010600030101010101" pitchFamily="2" charset="-122"/>
                <a:cs typeface="Times New Roman" panose="02020603050405020304" pitchFamily="18" charset="0"/>
              </a:rPr>
              <a:t>年以来土地新增面积比</a:t>
            </a:r>
            <a:r>
              <a:rPr lang="en-US" altLang="zh-CN" dirty="0">
                <a:ea typeface="宋体" panose="02010600030101010101" pitchFamily="2" charset="-122"/>
                <a:cs typeface="Times New Roman" panose="02020603050405020304" pitchFamily="18" charset="0"/>
              </a:rPr>
              <a:t>1912</a:t>
            </a:r>
            <a:r>
              <a:rPr lang="zh-CN" altLang="zh-CN" dirty="0">
                <a:ea typeface="宋体" panose="02010600030101010101" pitchFamily="2" charset="-122"/>
                <a:cs typeface="Times New Roman" panose="02020603050405020304" pitchFamily="18" charset="0"/>
              </a:rPr>
              <a:t>年以前的陆地面积大得多</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澳门位于珠江口以西</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与珠海市相邻</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项错误</a:t>
            </a:r>
            <a:r>
              <a:rPr lang="en-US" altLang="zh-CN" dirty="0">
                <a:ea typeface="宋体" panose="02010600030101010101" pitchFamily="2" charset="-122"/>
                <a:cs typeface="Times New Roman" panose="02020603050405020304" pitchFamily="18" charset="0"/>
              </a:rPr>
              <a:t>;1999</a:t>
            </a:r>
            <a:r>
              <a:rPr lang="zh-CN" altLang="zh-CN" dirty="0">
                <a:ea typeface="宋体" panose="02010600030101010101" pitchFamily="2" charset="-122"/>
                <a:cs typeface="Times New Roman" panose="02020603050405020304" pitchFamily="18" charset="0"/>
              </a:rPr>
              <a:t>年澳门回归祖国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填海造陆面积继续增加</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项错误。第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广东省的横琴岛与澳门的氹仔岛和路环岛相邻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且面积大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可以使澳门大学获得更大的发展空间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促进广东省与澳门两地的教育合作</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317798215"/>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361950" y="441607"/>
            <a:ext cx="4895031" cy="6001643"/>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江西省信息卷</a:t>
            </a: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楷体" panose="02010609060101010101" pitchFamily="49" charset="-122"/>
                <a:cs typeface="Times New Roman" panose="02020603050405020304" pitchFamily="18" charset="0"/>
              </a:rPr>
              <a:t>月</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江西省政府印发《关于推进交通强省建设的意见》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提出在浙江钱塘江上游的常山江与江西信江上游的金沙溪之间修建浙赣运河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开辟江西内河出海新通道。下图为浙赣运河规划示意图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据此完成</a:t>
            </a:r>
            <a:r>
              <a:rPr lang="en-US" altLang="zh-CN" dirty="0">
                <a:solidFill>
                  <a:srgbClr val="000000"/>
                </a:solidFill>
                <a:ea typeface="宋体" panose="02010600030101010101" pitchFamily="2" charset="-122"/>
                <a:cs typeface="Times New Roman" panose="02020603050405020304" pitchFamily="18" charset="0"/>
              </a:rPr>
              <a:t>7~9</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7" name="image169.jpeg"/>
          <p:cNvPicPr/>
          <p:nvPr/>
        </p:nvPicPr>
        <p:blipFill>
          <a:blip r:embed="rId2"/>
          <a:stretch>
            <a:fillRect/>
          </a:stretch>
        </p:blipFill>
        <p:spPr>
          <a:xfrm>
            <a:off x="5231468" y="817619"/>
            <a:ext cx="5999352" cy="5249617"/>
          </a:xfrm>
          <a:prstGeom prst="rect">
            <a:avLst/>
          </a:prstGeom>
        </p:spPr>
      </p:pic>
    </p:spTree>
    <p:extLst>
      <p:ext uri="{BB962C8B-B14F-4D97-AF65-F5344CB8AC3E}">
        <p14:creationId xmlns:p14="http://schemas.microsoft.com/office/powerpoint/2010/main" val="867615090"/>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618303"/>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7.</a:t>
            </a:r>
            <a:r>
              <a:rPr lang="zh-CN" altLang="zh-CN" dirty="0">
                <a:solidFill>
                  <a:srgbClr val="000000"/>
                </a:solidFill>
                <a:ea typeface="宋体" panose="02010600030101010101" pitchFamily="2" charset="-122"/>
                <a:cs typeface="Times New Roman" panose="02020603050405020304" pitchFamily="18" charset="0"/>
              </a:rPr>
              <a:t>图中</a:t>
            </a:r>
            <a:r>
              <a:rPr lang="zh-CN" altLang="zh-CN" dirty="0" smtClean="0">
                <a:solidFill>
                  <a:srgbClr val="000000"/>
                </a:solidFill>
                <a:ea typeface="宋体" panose="02010600030101010101" pitchFamily="2" charset="-122"/>
                <a:cs typeface="Times New Roman" panose="02020603050405020304" pitchFamily="18" charset="0"/>
              </a:rPr>
              <a:t>区域</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河流均有结冰期</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地形以高原为主</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分布着肥沃的黑土地</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气候是亚热带季风气候</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浙赣运河修通后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将</a:t>
            </a:r>
            <a:r>
              <a:rPr lang="zh-CN" altLang="zh-CN" dirty="0" smtClean="0">
                <a:solidFill>
                  <a:srgbClr val="000000"/>
                </a:solidFill>
                <a:ea typeface="宋体" panose="02010600030101010101" pitchFamily="2" charset="-122"/>
                <a:cs typeface="Times New Roman" panose="02020603050405020304" pitchFamily="18" charset="0"/>
              </a:rPr>
              <a:t>会</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直接联系珠江和钱塘江水系</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增加鄱阳湖的蓄水量</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加强江西和浙江的经济联系</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改善七一水库的水质</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9.</a:t>
            </a:r>
            <a:r>
              <a:rPr lang="zh-CN" altLang="zh-CN" dirty="0">
                <a:solidFill>
                  <a:srgbClr val="000000"/>
                </a:solidFill>
                <a:ea typeface="宋体" panose="02010600030101010101" pitchFamily="2" charset="-122"/>
                <a:cs typeface="Times New Roman" panose="02020603050405020304" pitchFamily="18" charset="0"/>
              </a:rPr>
              <a:t>浙赣运河修通后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货船上可能装载的货物</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稀土、钨矿</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金、金刚石</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天然橡胶、椰子</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咖啡、可可</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2704021" y="709975"/>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7" name="矩形 6"/>
          <p:cNvSpPr/>
          <p:nvPr/>
        </p:nvSpPr>
        <p:spPr>
          <a:xfrm>
            <a:off x="4857613" y="2453250"/>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8" name="矩形 7"/>
          <p:cNvSpPr/>
          <p:nvPr/>
        </p:nvSpPr>
        <p:spPr>
          <a:xfrm>
            <a:off x="8526837" y="4215519"/>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256236224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595455"/>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7</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图示区域是秦岭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淮河以南的南方地区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这里的河流终年无结冰期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错误。地形以山地、丘陵为主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错误。分布着广泛的红土地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错误。属于亚热带季风气候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正确。第</a:t>
            </a:r>
            <a:r>
              <a:rPr lang="en-US" altLang="zh-CN" dirty="0">
                <a:ea typeface="宋体" panose="02010600030101010101" pitchFamily="2" charset="-122"/>
                <a:cs typeface="Times New Roman" panose="02020603050405020304" pitchFamily="18" charset="0"/>
              </a:rPr>
              <a:t>8</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浙赣运河修通后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将会沟通长江和钱塘江水系</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浙赣运河修通与鄱阳湖的蓄水量关联不大</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扩大宁波港的经济腹地</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与七一水库的水质改善影响不大</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错误。第</a:t>
            </a:r>
            <a:r>
              <a:rPr lang="en-US" altLang="zh-CN" dirty="0">
                <a:ea typeface="宋体" panose="02010600030101010101" pitchFamily="2" charset="-122"/>
                <a:cs typeface="Times New Roman" panose="02020603050405020304" pitchFamily="18" charset="0"/>
              </a:rPr>
              <a:t>9</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浙赣运河沟通了江西省和浙江省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两省资源较丰富的是有色金属</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黄金和金刚石出口量大的是非洲</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两省都不可能种植天然橡胶、椰子、咖啡和可可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05575109"/>
      </p:ext>
    </p:extLst>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441607"/>
            <a:ext cx="6551215" cy="6001643"/>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海绵城市是新一代城市雨洪管理概念</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是指城市能够像海绵一样</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在适应环境变化和应对雨水带来的自然灾害等方面具有良好的弹性</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也可称之为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水弹性城市</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。苏州有着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东方水城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之称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目前苏州市正在积极建设海绵城市</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目的是提高防洪抗旱能力</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改善水质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并打造水文化。</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引江济太</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工程</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是海绵城市建设的重要措施之一。读图完成</a:t>
            </a:r>
            <a:r>
              <a:rPr lang="en-US" altLang="zh-CN" dirty="0">
                <a:solidFill>
                  <a:srgbClr val="000000"/>
                </a:solidFill>
                <a:ea typeface="宋体" panose="02010600030101010101" pitchFamily="2" charset="-122"/>
                <a:cs typeface="Times New Roman" panose="02020603050405020304" pitchFamily="18" charset="0"/>
              </a:rPr>
              <a:t>10~12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70.jpeg"/>
          <p:cNvPicPr/>
          <p:nvPr/>
        </p:nvPicPr>
        <p:blipFill>
          <a:blip r:embed="rId2"/>
          <a:stretch>
            <a:fillRect/>
          </a:stretch>
        </p:blipFill>
        <p:spPr>
          <a:xfrm>
            <a:off x="6912254" y="2020328"/>
            <a:ext cx="4401879" cy="2844199"/>
          </a:xfrm>
          <a:prstGeom prst="rect">
            <a:avLst/>
          </a:prstGeom>
        </p:spPr>
      </p:pic>
    </p:spTree>
    <p:extLst>
      <p:ext uri="{BB962C8B-B14F-4D97-AF65-F5344CB8AC3E}">
        <p14:creationId xmlns:p14="http://schemas.microsoft.com/office/powerpoint/2010/main" val="3270887835"/>
      </p:ext>
    </p:extLst>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595432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宋体" panose="02010600030101010101" pitchFamily="2" charset="-122"/>
                <a:cs typeface="Times New Roman" panose="02020603050405020304" pitchFamily="18" charset="0"/>
              </a:rPr>
              <a:t>在海绵城市建设中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太湖</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发挥涵养水源的作用</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大量接纳工业污水</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使太湖水量得到有效调控</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引长江水到太湖</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11.</a:t>
            </a:r>
            <a:r>
              <a:rPr lang="zh-CN" altLang="zh-CN" dirty="0">
                <a:solidFill>
                  <a:srgbClr val="000000"/>
                </a:solidFill>
                <a:ea typeface="宋体" panose="02010600030101010101" pitchFamily="2" charset="-122"/>
                <a:cs typeface="Times New Roman" panose="02020603050405020304" pitchFamily="18" charset="0"/>
              </a:rPr>
              <a:t>苏州的水文化</a:t>
            </a:r>
            <a:r>
              <a:rPr lang="zh-CN" altLang="zh-CN" dirty="0" smtClean="0">
                <a:solidFill>
                  <a:srgbClr val="000000"/>
                </a:solidFill>
                <a:ea typeface="宋体" panose="02010600030101010101" pitchFamily="2" charset="-122"/>
                <a:cs typeface="Times New Roman" panose="02020603050405020304" pitchFamily="18" charset="0"/>
              </a:rPr>
              <a:t>包括</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喜食粽子</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白山黑水</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东西南北桥相望</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喜欢戴白羊肚头巾</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宋体" panose="02010600030101010101" pitchFamily="2" charset="-122"/>
                <a:cs typeface="Times New Roman" panose="02020603050405020304" pitchFamily="18" charset="0"/>
              </a:rPr>
              <a:t>该地区苏州市、常熟市等城市实现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同城效应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现在主要依赖</a:t>
            </a:r>
            <a:r>
              <a:rPr lang="zh-CN" altLang="zh-CN" dirty="0" smtClean="0">
                <a:solidFill>
                  <a:srgbClr val="000000"/>
                </a:solidFill>
                <a:ea typeface="宋体" panose="02010600030101010101" pitchFamily="2" charset="-122"/>
                <a:cs typeface="Times New Roman" panose="02020603050405020304" pitchFamily="18" charset="0"/>
              </a:rPr>
              <a:t>于</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长江水运</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航空运输</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海洋运输</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高速公路和高速铁路</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5443509" y="531319"/>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7" name="矩形 6"/>
          <p:cNvSpPr/>
          <p:nvPr/>
        </p:nvSpPr>
        <p:spPr>
          <a:xfrm>
            <a:off x="4527069" y="2274487"/>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8" name="矩形 7"/>
          <p:cNvSpPr/>
          <p:nvPr/>
        </p:nvSpPr>
        <p:spPr>
          <a:xfrm>
            <a:off x="1996957" y="4627903"/>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202641299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605287"/>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10</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在</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海绵城市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建设中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将会使太湖水量得到有效调控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雨季时不至于水位过高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旱季时也不会水位过低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与涵养水源和接纳工业污水无关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也不是将长江水引到太湖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苏州位于长江三角洲</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地势低平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河湖密集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这里是著名的水乡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东方威尼斯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称号</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水乡文化主要体现在东西南北桥相望。喜食粽子与水乡文化无关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白山黑水是指东北地区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白羊肚头巾是黄土高原特色</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长江三角洲地区的苏州、常熟等城市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借助先进、便利的交通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即发达的高速公路和铁路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将城市之间实现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同城效应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079684221"/>
      </p:ext>
    </p:extLst>
  </p:cSld>
  <p:clrMapOvr>
    <a:masterClrMapping/>
  </p:clrMapOvr>
  <p:transition spd="slow">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361950" y="652902"/>
            <a:ext cx="4823023" cy="3637919"/>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福建厦门质检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茶树喜温怕寒</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喜雾怕晒</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常栽种于排水良好的山区和丘陵。下图示意福建省主要茶叶品种原产地分布。读图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13~15</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7" name="image171.jpeg"/>
          <p:cNvPicPr/>
          <p:nvPr/>
        </p:nvPicPr>
        <p:blipFill>
          <a:blip r:embed="rId2"/>
          <a:stretch>
            <a:fillRect/>
          </a:stretch>
        </p:blipFill>
        <p:spPr>
          <a:xfrm>
            <a:off x="5313405" y="647799"/>
            <a:ext cx="5992248" cy="5314031"/>
          </a:xfrm>
          <a:prstGeom prst="rect">
            <a:avLst/>
          </a:prstGeom>
        </p:spPr>
      </p:pic>
    </p:spTree>
    <p:extLst>
      <p:ext uri="{BB962C8B-B14F-4D97-AF65-F5344CB8AC3E}">
        <p14:creationId xmlns:p14="http://schemas.microsoft.com/office/powerpoint/2010/main" val="2445732058"/>
      </p:ext>
    </p:extLst>
  </p:cSld>
  <p:clrMapOvr>
    <a:masterClrMapping/>
  </p:clrMapOvr>
  <p:transition spd="slow">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608471"/>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宋体" panose="02010600030101010101" pitchFamily="2" charset="-122"/>
                <a:cs typeface="Times New Roman" panose="02020603050405020304" pitchFamily="18" charset="0"/>
              </a:rPr>
              <a:t>位于闽赣边界的山脉</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武夷山脉</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太行山脉</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戴云山脉</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长白山脉</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14.</a:t>
            </a:r>
            <a:r>
              <a:rPr lang="zh-CN" altLang="zh-CN" dirty="0">
                <a:solidFill>
                  <a:srgbClr val="000000"/>
                </a:solidFill>
                <a:ea typeface="宋体" panose="02010600030101010101" pitchFamily="2" charset="-122"/>
                <a:cs typeface="Times New Roman" panose="02020603050405020304" pitchFamily="18" charset="0"/>
              </a:rPr>
              <a:t>铁观音原产地</a:t>
            </a:r>
            <a:r>
              <a:rPr lang="zh-CN" altLang="zh-CN" dirty="0" smtClean="0">
                <a:solidFill>
                  <a:srgbClr val="000000"/>
                </a:solidFill>
                <a:ea typeface="宋体" panose="02010600030101010101" pitchFamily="2" charset="-122"/>
                <a:cs typeface="Times New Roman" panose="02020603050405020304" pitchFamily="18" charset="0"/>
              </a:rPr>
              <a:t>位于</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福州市</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宁德市</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南平市</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泉州市</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ea typeface="宋体" panose="02010600030101010101" pitchFamily="2" charset="-122"/>
                <a:cs typeface="Times New Roman" panose="02020603050405020304" pitchFamily="18" charset="0"/>
              </a:rPr>
              <a:t>福建省茶树生长的共同优势条件</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纬度较低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日照强烈</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地形平坦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土壤肥沃</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降水丰沛</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湿度较大</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河网密集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水源充足</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5354601" y="690311"/>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
        <p:nvSpPr>
          <p:cNvPr id="7" name="矩形 6"/>
          <p:cNvSpPr/>
          <p:nvPr/>
        </p:nvSpPr>
        <p:spPr>
          <a:xfrm>
            <a:off x="4549917" y="2438167"/>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8" name="矩形 7"/>
          <p:cNvSpPr/>
          <p:nvPr/>
        </p:nvSpPr>
        <p:spPr>
          <a:xfrm>
            <a:off x="7387725" y="4215519"/>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399934593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303983"/>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福建和江西的界线是武夷山脉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结合茶树的生长习性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福建的气候以亚热带季风气候为主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气候湿热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多山地丘陵</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排水良好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适合种植茶树。读图可知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铁观音的原产地位于泉州。</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820338100"/>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161687"/>
            <a:ext cx="10807700" cy="418152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二、非选择题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40</a:t>
            </a:r>
            <a:r>
              <a:rPr lang="zh-CN" altLang="zh-CN" dirty="0">
                <a:solidFill>
                  <a:srgbClr val="000000"/>
                </a:solidFill>
                <a:latin typeface="Arial" panose="020B0604020202020204" pitchFamily="34" charset="0"/>
                <a:cs typeface="Times New Roman" panose="02020603050405020304" pitchFamily="18" charset="0"/>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16.</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材料一</a:t>
            </a: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年底</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北京的四位同学通过互联网平台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将他们认领的贵州丹寨爱心茶园推介给更多的爱心人士。爱心人士每认领一亩</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楷体" panose="02010609060101010101" pitchFamily="49" charset="-122"/>
                <a:cs typeface="Times New Roman" panose="02020603050405020304" pitchFamily="18" charset="0"/>
              </a:rPr>
              <a:t>亩约为</a:t>
            </a:r>
            <a:r>
              <a:rPr lang="en-US" altLang="zh-CN" dirty="0">
                <a:solidFill>
                  <a:srgbClr val="000000"/>
                </a:solidFill>
                <a:ea typeface="宋体" panose="02010600030101010101" pitchFamily="2" charset="-122"/>
                <a:cs typeface="Times New Roman" panose="02020603050405020304" pitchFamily="18" charset="0"/>
              </a:rPr>
              <a:t>667</a:t>
            </a:r>
            <a:r>
              <a:rPr lang="zh-CN" altLang="zh-CN" dirty="0">
                <a:solidFill>
                  <a:srgbClr val="000000"/>
                </a:solidFill>
                <a:ea typeface="楷体" panose="02010609060101010101" pitchFamily="49" charset="-122"/>
                <a:cs typeface="Times New Roman" panose="02020603050405020304" pitchFamily="18" charset="0"/>
              </a:rPr>
              <a:t>平方米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茶园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就可以帮助一户农民脱贫。经过帮扶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昔日的荒山变为今天的茶园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还解决了女性就业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消除留守儿童等难题。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34199233"/>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15951"/>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丹寨茶园常年云雾缭绕</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土壤富含被称作</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抗癌之王</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的硒锌微量元素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茶叶无公害、无污染</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是名副其实的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云上之茶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。同学们在茶园体验采茶、制茶的过程</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感受当地苗族、水族和布依族等少数民族古朴、独特的风情</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了解苗族芒</a:t>
            </a:r>
            <a:r>
              <a:rPr lang="zh-CN" altLang="zh-CN" dirty="0" smtClean="0">
                <a:solidFill>
                  <a:srgbClr val="000000"/>
                </a:solidFill>
                <a:ea typeface="楷体" panose="02010609060101010101" pitchFamily="49" charset="-122"/>
                <a:cs typeface="Times New Roman" panose="02020603050405020304" pitchFamily="18" charset="0"/>
              </a:rPr>
              <a:t>筒</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021815936"/>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725941"/>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下图为贵州省地形图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下表为丹寨附近各月降水天数统计表</a:t>
            </a:r>
            <a:r>
              <a:rPr lang="zh-CN" altLang="zh-CN" dirty="0" smtClean="0">
                <a:solidFill>
                  <a:srgbClr val="000000"/>
                </a:solidFill>
                <a:ea typeface="楷体" panose="02010609060101010101" pitchFamily="49" charset="-122"/>
                <a:cs typeface="Times New Roman" panose="02020603050405020304" pitchFamily="18" charset="0"/>
              </a:rPr>
              <a:t>。</a:t>
            </a:r>
            <a:r>
              <a:rPr lang="zh-CN" altLang="en-US" dirty="0" smtClean="0">
                <a:solidFill>
                  <a:srgbClr val="000000"/>
                </a:solidFill>
                <a:ea typeface="楷体" panose="02010609060101010101" pitchFamily="49"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72.jpeg"/>
          <p:cNvPicPr>
            <a:picLocks noChangeAspect="1"/>
          </p:cNvPicPr>
          <p:nvPr/>
        </p:nvPicPr>
        <p:blipFill>
          <a:blip r:embed="rId2"/>
          <a:stretch>
            <a:fillRect/>
          </a:stretch>
        </p:blipFill>
        <p:spPr>
          <a:xfrm>
            <a:off x="65757" y="2084261"/>
            <a:ext cx="4467774" cy="3610498"/>
          </a:xfrm>
          <a:prstGeom prst="rect">
            <a:avLst/>
          </a:prstGeom>
        </p:spPr>
      </p:pic>
      <p:graphicFrame>
        <p:nvGraphicFramePr>
          <p:cNvPr id="5" name="表格 4"/>
          <p:cNvGraphicFramePr>
            <a:graphicFrameLocks noGrp="1"/>
          </p:cNvGraphicFramePr>
          <p:nvPr>
            <p:extLst>
              <p:ext uri="{D42A27DB-BD31-4B8C-83A1-F6EECF244321}">
                <p14:modId xmlns:p14="http://schemas.microsoft.com/office/powerpoint/2010/main" val="2785821242"/>
              </p:ext>
            </p:extLst>
          </p:nvPr>
        </p:nvGraphicFramePr>
        <p:xfrm>
          <a:off x="4582621" y="2300285"/>
          <a:ext cx="6814702" cy="3417570"/>
        </p:xfrm>
        <a:graphic>
          <a:graphicData uri="http://schemas.openxmlformats.org/drawingml/2006/table">
            <a:tbl>
              <a:tblPr firstRow="1" firstCol="1" bandRow="1"/>
              <a:tblGrid>
                <a:gridCol w="471220"/>
                <a:gridCol w="496906"/>
                <a:gridCol w="678308"/>
                <a:gridCol w="517918"/>
                <a:gridCol w="517918"/>
                <a:gridCol w="516554"/>
                <a:gridCol w="516554"/>
                <a:gridCol w="516554"/>
                <a:gridCol w="516554"/>
                <a:gridCol w="516554"/>
                <a:gridCol w="516554"/>
                <a:gridCol w="516554"/>
                <a:gridCol w="516554"/>
              </a:tblGrid>
              <a:tr h="504056">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月份</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11</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8112">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降水</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天数</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17</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17</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16</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14</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11</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97001581"/>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a:spLocks noChangeAspect="1"/>
          </p:cNvSpPr>
          <p:nvPr/>
        </p:nvSpPr>
        <p:spPr>
          <a:xfrm>
            <a:off x="361950" y="831143"/>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贵州省地势西高东低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判断依据是图中</a:t>
            </a:r>
            <a:r>
              <a:rPr lang="zh-CN" altLang="zh-CN" dirty="0" smtClean="0">
                <a:solidFill>
                  <a:srgbClr val="000000"/>
                </a:solidFill>
                <a:ea typeface="宋体" panose="02010600030101010101" pitchFamily="2" charset="-122"/>
                <a:cs typeface="Times New Roman" panose="02020603050405020304" pitchFamily="18" charset="0"/>
              </a:rPr>
              <a:t>的</a:t>
            </a:r>
            <a:r>
              <a:rPr lang="en-US" altLang="zh-CN" dirty="0" smtClean="0">
                <a:solidFill>
                  <a:srgbClr val="000000"/>
                </a:solidFill>
                <a:ea typeface="宋体" panose="02010600030101010101" pitchFamily="2" charset="-122"/>
                <a:cs typeface="Times New Roman" panose="02020603050405020304" pitchFamily="18" charset="0"/>
              </a:rPr>
              <a:t>_______________</a:t>
            </a: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______________________________________</a:t>
            </a:r>
            <a:r>
              <a:rPr lang="zh-CN"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丹寨位于贵州省的</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海拔在</a:t>
            </a:r>
            <a:r>
              <a:rPr lang="zh-CN" altLang="zh-CN" u="sng" dirty="0">
                <a:solidFill>
                  <a:srgbClr val="000000"/>
                </a:solidFill>
                <a:ea typeface="宋体" panose="02010600030101010101" pitchFamily="2" charset="-122"/>
                <a:cs typeface="Times New Roman" panose="02020603050405020304" pitchFamily="18" charset="0"/>
              </a:rPr>
              <a:t>　　</a:t>
            </a:r>
            <a:r>
              <a:rPr lang="en-US" altLang="zh-CN"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米。</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天无三日晴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地无三尺平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贵州属于</a:t>
            </a:r>
            <a:r>
              <a:rPr lang="zh-CN" altLang="zh-CN" u="sng" dirty="0">
                <a:solidFill>
                  <a:srgbClr val="000000"/>
                </a:solidFill>
                <a:ea typeface="宋体" panose="02010600030101010101" pitchFamily="2" charset="-122"/>
                <a:cs typeface="Times New Roman" panose="02020603050405020304" pitchFamily="18" charset="0"/>
              </a:rPr>
              <a:t>　　</a:t>
            </a:r>
            <a:r>
              <a:rPr lang="en-US" altLang="zh-CN"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气候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因石灰岩广布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渗水严重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且山高坡陡</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有水难留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导致地表水匮乏</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易发生</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气象灾害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不利于经济发展。</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推测</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云上之茶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得名的来源。</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矩形 10"/>
          <p:cNvSpPr/>
          <p:nvPr/>
        </p:nvSpPr>
        <p:spPr>
          <a:xfrm>
            <a:off x="7901613" y="879801"/>
            <a:ext cx="320472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河流流向</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自西</a:t>
            </a:r>
            <a:r>
              <a:rPr lang="zh-CN" altLang="zh-CN" dirty="0" smtClean="0">
                <a:ea typeface="宋体" panose="02010600030101010101" pitchFamily="2" charset="-122"/>
                <a:cs typeface="Times New Roman" panose="02020603050405020304" pitchFamily="18" charset="0"/>
              </a:rPr>
              <a:t>向</a:t>
            </a:r>
            <a:endParaRPr lang="zh-CN" altLang="en-US" dirty="0"/>
          </a:p>
        </p:txBody>
      </p:sp>
      <p:sp>
        <p:nvSpPr>
          <p:cNvPr id="12" name="矩形 11"/>
          <p:cNvSpPr/>
          <p:nvPr/>
        </p:nvSpPr>
        <p:spPr>
          <a:xfrm>
            <a:off x="440605" y="1454744"/>
            <a:ext cx="7664015" cy="584775"/>
          </a:xfrm>
          <a:prstGeom prst="rect">
            <a:avLst/>
          </a:prstGeom>
        </p:spPr>
        <p:txBody>
          <a:bodyPr wrap="square">
            <a:spAutoFit/>
          </a:bodyPr>
          <a:lstStyle/>
          <a:p>
            <a:r>
              <a:rPr lang="zh-CN" altLang="zh-CN" dirty="0">
                <a:ea typeface="宋体" panose="02010600030101010101" pitchFamily="2" charset="-122"/>
                <a:cs typeface="Times New Roman" panose="02020603050405020304" pitchFamily="18" charset="0"/>
              </a:rPr>
              <a:t>东流</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或图例中所示海拔</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陆高表</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分层设色</a:t>
            </a:r>
            <a:r>
              <a:rPr lang="en-US" altLang="zh-CN" dirty="0">
                <a:ea typeface="宋体" panose="02010600030101010101" pitchFamily="2" charset="-122"/>
              </a:rPr>
              <a:t>)</a:t>
            </a:r>
            <a:endParaRPr lang="zh-CN" altLang="en-US" dirty="0"/>
          </a:p>
        </p:txBody>
      </p:sp>
      <p:sp>
        <p:nvSpPr>
          <p:cNvPr id="13" name="矩形 12"/>
          <p:cNvSpPr/>
          <p:nvPr/>
        </p:nvSpPr>
        <p:spPr>
          <a:xfrm>
            <a:off x="1584573" y="203561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东南</a:t>
            </a:r>
            <a:endParaRPr lang="zh-CN" altLang="en-US" dirty="0"/>
          </a:p>
        </p:txBody>
      </p:sp>
      <p:sp>
        <p:nvSpPr>
          <p:cNvPr id="14" name="矩形 13"/>
          <p:cNvSpPr/>
          <p:nvPr/>
        </p:nvSpPr>
        <p:spPr>
          <a:xfrm>
            <a:off x="4925002" y="2035615"/>
            <a:ext cx="1936749" cy="584775"/>
          </a:xfrm>
          <a:prstGeom prst="rect">
            <a:avLst/>
          </a:prstGeom>
        </p:spPr>
        <p:txBody>
          <a:bodyPr wrap="none">
            <a:spAutoFit/>
          </a:bodyPr>
          <a:lstStyle/>
          <a:p>
            <a:r>
              <a:rPr lang="en-US" altLang="zh-CN" dirty="0">
                <a:ea typeface="宋体" panose="02010600030101010101" pitchFamily="2" charset="-122"/>
              </a:rPr>
              <a:t>500~1 000</a:t>
            </a:r>
            <a:endParaRPr lang="zh-CN" altLang="en-US" dirty="0"/>
          </a:p>
        </p:txBody>
      </p:sp>
      <p:sp>
        <p:nvSpPr>
          <p:cNvPr id="15" name="矩形 14"/>
          <p:cNvSpPr/>
          <p:nvPr/>
        </p:nvSpPr>
        <p:spPr>
          <a:xfrm>
            <a:off x="7335381" y="2604630"/>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亚热带季风</a:t>
            </a:r>
            <a:endParaRPr lang="zh-CN" altLang="en-US" dirty="0"/>
          </a:p>
        </p:txBody>
      </p:sp>
      <p:sp>
        <p:nvSpPr>
          <p:cNvPr id="16" name="矩形 15"/>
          <p:cNvSpPr/>
          <p:nvPr/>
        </p:nvSpPr>
        <p:spPr>
          <a:xfrm>
            <a:off x="1954445" y="378347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干旱</a:t>
            </a:r>
            <a:endParaRPr lang="zh-CN" altLang="en-US" dirty="0"/>
          </a:p>
        </p:txBody>
      </p:sp>
      <p:sp>
        <p:nvSpPr>
          <p:cNvPr id="17" name="矩形 16"/>
          <p:cNvSpPr>
            <a:spLocks noChangeAspect="1"/>
          </p:cNvSpPr>
          <p:nvPr/>
        </p:nvSpPr>
        <p:spPr>
          <a:xfrm>
            <a:off x="361950" y="4961589"/>
            <a:ext cx="10807700" cy="68326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海拔较高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湿度大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降水天数多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云雾缭绕</a:t>
            </a:r>
            <a:r>
              <a:rPr lang="zh-CN" altLang="zh-CN" dirty="0" smtClean="0">
                <a:ea typeface="宋体" panose="02010600030101010101" pitchFamily="2" charset="-122"/>
                <a:cs typeface="Times New Roman" panose="02020603050405020304" pitchFamily="18" charset="0"/>
              </a:rPr>
              <a:t>。</a:t>
            </a:r>
            <a:r>
              <a:rPr lang="en-US" altLang="zh-CN" dirty="0" smtClean="0">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71133902"/>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arn(inVertical)">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arn(inVertical)">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2254823"/>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请你为当地农民走向更加富裕的生活之路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提出建议。</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a:spLocks noChangeAspect="1"/>
          </p:cNvSpPr>
          <p:nvPr/>
        </p:nvSpPr>
        <p:spPr>
          <a:xfrm>
            <a:off x="361950" y="3491529"/>
            <a:ext cx="10807700" cy="6359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茶叶深加工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发展旅游业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保护和传承当地非物质文化遗产</a:t>
            </a:r>
            <a:r>
              <a:rPr lang="zh-CN" altLang="zh-CN" dirty="0" smtClean="0">
                <a:ea typeface="宋体" panose="02010600030101010101" pitchFamily="2" charset="-122"/>
                <a:cs typeface="Times New Roman" panose="02020603050405020304" pitchFamily="18" charset="0"/>
              </a:rPr>
              <a:t>。</a:t>
            </a:r>
            <a:r>
              <a:rPr lang="en-US" altLang="zh-CN" dirty="0" smtClean="0">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481428742"/>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595455"/>
            <a:ext cx="10807700" cy="5354158"/>
          </a:xfrm>
          <a:prstGeom prst="rect">
            <a:avLst/>
          </a:prstGeom>
        </p:spPr>
        <p:txBody>
          <a:bodyPr>
            <a:spAutoFit/>
          </a:bodyPr>
          <a:lstStyle/>
          <a:p>
            <a:pPr>
              <a:lnSpc>
                <a:spcPct val="120000"/>
              </a:lnSpc>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图中河流流向是自西向东</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根据水往低处流的生活常识可知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贵州地势特征是西高东低。有经纬网的地图要根据经纬网辨别方向</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经线指示南北方向</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纬线指示东西方向</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据图可知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丹寨位于贵州省的东南部。根据图例中所示海拔</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结合分层设色地形图可知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丹寨海拔在</a:t>
            </a:r>
            <a:r>
              <a:rPr lang="en-US" altLang="zh-CN" dirty="0">
                <a:ea typeface="宋体" panose="02010600030101010101" pitchFamily="2" charset="-122"/>
              </a:rPr>
              <a:t>500~1 000</a:t>
            </a:r>
            <a:r>
              <a:rPr lang="zh-CN" altLang="zh-CN" dirty="0">
                <a:ea typeface="宋体" panose="02010600030101010101" pitchFamily="2" charset="-122"/>
                <a:cs typeface="Times New Roman" panose="02020603050405020304" pitchFamily="18" charset="0"/>
              </a:rPr>
              <a:t>米。第</a:t>
            </a:r>
            <a:r>
              <a:rPr lang="en-US" altLang="zh-CN" dirty="0">
                <a:ea typeface="宋体" panose="02010600030101010101" pitchFamily="2" charset="-122"/>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贵州的气候特点是夏季高温多雨</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冬季温和少雨</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属于亚热带季风气候。由于季风气候的不稳定性</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贵州降水季节分配不均匀</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年际变化大</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再加上该地是喀斯特地貌</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容易造成地表水渗漏</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从而造成干旱灾害。</a:t>
            </a:r>
            <a:endParaRPr lang="zh-CN" altLang="en-US" dirty="0"/>
          </a:p>
        </p:txBody>
      </p:sp>
    </p:spTree>
    <p:extLst>
      <p:ext uri="{BB962C8B-B14F-4D97-AF65-F5344CB8AC3E}">
        <p14:creationId xmlns:p14="http://schemas.microsoft.com/office/powerpoint/2010/main" val="2662120482"/>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1687"/>
            <a:ext cx="10807700" cy="418152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根据丹寨附近各月降水天数统计表可知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丹寨茶园降水天数多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空气湿度大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常年云雾缭绕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所以被称作</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云上之茶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这里不仅有丹寨好茶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还有苗族、水族和布依族等少数民族古朴、独特的民族风情</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有多个国家级非物质文化遗产。因此</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可以走茶叶深加工之路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同时大力发展旅游业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保护和传承当地非物质文化遗产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使茶文化、民族文化、非遗文化有机融合</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吸引更多游客前来参观。</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504964684"/>
      </p:ext>
    </p:extLst>
  </p:cSld>
  <p:clrMapOvr>
    <a:masterClrMapping/>
  </p:clrMapOvr>
  <p:transition spd="slow">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6595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17.</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长江经济带空间格局图。</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214.jpeg"/>
          <p:cNvPicPr/>
          <p:nvPr/>
        </p:nvPicPr>
        <p:blipFill>
          <a:blip r:embed="rId2"/>
          <a:stretch>
            <a:fillRect/>
          </a:stretch>
        </p:blipFill>
        <p:spPr>
          <a:xfrm>
            <a:off x="271949" y="2546563"/>
            <a:ext cx="4633955" cy="2895157"/>
          </a:xfrm>
          <a:prstGeom prst="rect">
            <a:avLst/>
          </a:prstGeom>
        </p:spPr>
      </p:pic>
      <p:pic>
        <p:nvPicPr>
          <p:cNvPr id="7" name="image174.jpeg"/>
          <p:cNvPicPr>
            <a:picLocks noChangeAspect="1"/>
          </p:cNvPicPr>
          <p:nvPr/>
        </p:nvPicPr>
        <p:blipFill>
          <a:blip r:embed="rId3"/>
          <a:stretch>
            <a:fillRect/>
          </a:stretch>
        </p:blipFill>
        <p:spPr>
          <a:xfrm>
            <a:off x="5113487" y="1871935"/>
            <a:ext cx="6100665" cy="4244415"/>
          </a:xfrm>
          <a:prstGeom prst="rect">
            <a:avLst/>
          </a:prstGeom>
        </p:spPr>
      </p:pic>
    </p:spTree>
    <p:extLst>
      <p:ext uri="{BB962C8B-B14F-4D97-AF65-F5344CB8AC3E}">
        <p14:creationId xmlns:p14="http://schemas.microsoft.com/office/powerpoint/2010/main" val="2805070525"/>
      </p:ext>
    </p:extLst>
  </p:cSld>
  <p:clrMapOvr>
    <a:masterClrMapping/>
  </p:clrMapOvr>
  <p:transition spd="slow">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64556"/>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长江流域</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年径流量约</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楷体" panose="02010609060101010101" pitchFamily="49" charset="-122"/>
                <a:cs typeface="Times New Roman" panose="02020603050405020304" pitchFamily="18" charset="0"/>
              </a:rPr>
              <a:t>万亿立方米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居全国江河之冠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现有水面面积已接近全国淡水总面积的</a:t>
            </a: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楷体" panose="02010609060101010101" pitchFamily="49" charset="-122"/>
                <a:cs typeface="Times New Roman" panose="02020603050405020304" pitchFamily="18" charset="0"/>
              </a:rPr>
              <a:t>林木蓄积量占全国的</a:t>
            </a:r>
            <a:r>
              <a:rPr lang="en-US" altLang="zh-CN" dirty="0">
                <a:solidFill>
                  <a:srgbClr val="000000"/>
                </a:solidFill>
                <a:ea typeface="宋体" panose="02010600030101010101" pitchFamily="2" charset="-122"/>
                <a:cs typeface="Times New Roman" panose="02020603050405020304" pitchFamily="18" charset="0"/>
              </a:rPr>
              <a:t>1/4,</a:t>
            </a:r>
            <a:r>
              <a:rPr lang="zh-CN" altLang="zh-CN" dirty="0">
                <a:solidFill>
                  <a:srgbClr val="000000"/>
                </a:solidFill>
                <a:ea typeface="楷体" panose="02010609060101010101" pitchFamily="49" charset="-122"/>
                <a:cs typeface="Times New Roman" panose="02020603050405020304" pitchFamily="18" charset="0"/>
              </a:rPr>
              <a:t>经济林居全国首位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拥有矿产品种</a:t>
            </a:r>
            <a:r>
              <a:rPr lang="en-US" altLang="zh-CN" dirty="0">
                <a:solidFill>
                  <a:srgbClr val="000000"/>
                </a:solidFill>
                <a:ea typeface="宋体" panose="02010600030101010101" pitchFamily="2" charset="-122"/>
                <a:cs typeface="Times New Roman" panose="02020603050405020304" pitchFamily="18" charset="0"/>
              </a:rPr>
              <a:t>110</a:t>
            </a:r>
            <a:r>
              <a:rPr lang="zh-CN" altLang="zh-CN" dirty="0">
                <a:solidFill>
                  <a:srgbClr val="000000"/>
                </a:solidFill>
                <a:ea typeface="楷体" panose="02010609060101010101" pitchFamily="49" charset="-122"/>
                <a:cs typeface="Times New Roman" panose="02020603050405020304" pitchFamily="18" charset="0"/>
              </a:rPr>
              <a:t>多种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在全国已探明的</a:t>
            </a:r>
            <a:r>
              <a:rPr lang="en-US" altLang="zh-CN" dirty="0">
                <a:solidFill>
                  <a:srgbClr val="000000"/>
                </a:solidFill>
                <a:ea typeface="宋体" panose="02010600030101010101" pitchFamily="2" charset="-122"/>
                <a:cs typeface="Times New Roman" panose="02020603050405020304" pitchFamily="18" charset="0"/>
              </a:rPr>
              <a:t>130</a:t>
            </a:r>
            <a:r>
              <a:rPr lang="zh-CN" altLang="zh-CN" dirty="0">
                <a:solidFill>
                  <a:srgbClr val="000000"/>
                </a:solidFill>
                <a:ea typeface="楷体" panose="02010609060101010101" pitchFamily="49" charset="-122"/>
                <a:cs typeface="Times New Roman" panose="02020603050405020304" pitchFamily="18" charset="0"/>
              </a:rPr>
              <a:t>多种矿产中占</a:t>
            </a:r>
            <a:r>
              <a:rPr lang="en-US" altLang="zh-CN" dirty="0">
                <a:solidFill>
                  <a:srgbClr val="000000"/>
                </a:solidFill>
                <a:ea typeface="宋体" panose="02010600030101010101" pitchFamily="2" charset="-122"/>
                <a:cs typeface="Times New Roman" panose="02020603050405020304" pitchFamily="18" charset="0"/>
              </a:rPr>
              <a:t>80%</a:t>
            </a:r>
            <a:r>
              <a:rPr lang="zh-CN" altLang="zh-CN" dirty="0">
                <a:solidFill>
                  <a:srgbClr val="000000"/>
                </a:solidFill>
                <a:ea typeface="楷体" panose="02010609060101010101" pitchFamily="49" charset="-122"/>
                <a:cs typeface="Times New Roman" panose="02020603050405020304" pitchFamily="18" charset="0"/>
              </a:rPr>
              <a:t>。长江流域幅员辽阔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历史悠久</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拥有许多历史文化名城和著名游览胜地。</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60526481"/>
      </p:ext>
    </p:extLst>
  </p:cSld>
  <p:clrMapOvr>
    <a:masterClrMapping/>
  </p:clrMapOvr>
  <p:transition spd="slow">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968511"/>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长江经济带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是以长江黄金水道为依托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体现出长江对长江经济带发挥的主要作用是</a:t>
            </a:r>
            <a:r>
              <a:rPr lang="en-US" altLang="zh-CN" dirty="0" smtClean="0">
                <a:solidFill>
                  <a:srgbClr val="000000"/>
                </a:solidFill>
                <a:ea typeface="宋体" panose="02010600030101010101" pitchFamily="2" charset="-122"/>
                <a:cs typeface="Times New Roman" panose="02020603050405020304" pitchFamily="18" charset="0"/>
              </a:rPr>
              <a:t>____________</a:t>
            </a:r>
            <a:r>
              <a:rPr lang="zh-CN" altLang="zh-CN" dirty="0" smtClean="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图中水电站甲是</a:t>
            </a:r>
            <a:r>
              <a:rPr lang="en-US" altLang="zh-CN" dirty="0">
                <a:solidFill>
                  <a:srgbClr val="000000"/>
                </a:solidFill>
                <a:ea typeface="宋体" panose="02010600030101010101" pitchFamily="2" charset="-122"/>
                <a:cs typeface="Times New Roman" panose="02020603050405020304" pitchFamily="18" charset="0"/>
              </a:rPr>
              <a:t>_______________,</a:t>
            </a:r>
            <a:r>
              <a:rPr lang="zh-CN" altLang="zh-CN" dirty="0">
                <a:solidFill>
                  <a:srgbClr val="000000"/>
                </a:solidFill>
                <a:ea typeface="宋体" panose="02010600030101010101" pitchFamily="2" charset="-122"/>
                <a:cs typeface="Times New Roman" panose="02020603050405020304" pitchFamily="18" charset="0"/>
              </a:rPr>
              <a:t>长江流域丰富的水能资源主要集中在长江的</a:t>
            </a:r>
            <a:r>
              <a:rPr lang="en-US" altLang="zh-CN" dirty="0" smtClean="0">
                <a:solidFill>
                  <a:srgbClr val="000000"/>
                </a:solidFill>
                <a:ea typeface="宋体" panose="02010600030101010101" pitchFamily="2" charset="-122"/>
                <a:cs typeface="Times New Roman" panose="02020603050405020304" pitchFamily="18" charset="0"/>
              </a:rPr>
              <a:t>_______________</a:t>
            </a:r>
            <a:r>
              <a:rPr lang="zh-CN" altLang="zh-CN" dirty="0" smtClean="0">
                <a:solidFill>
                  <a:srgbClr val="000000"/>
                </a:solidFill>
                <a:ea typeface="宋体" panose="02010600030101010101" pitchFamily="2" charset="-122"/>
                <a:cs typeface="Times New Roman" panose="02020603050405020304" pitchFamily="18" charset="0"/>
              </a:rPr>
              <a:t>河段</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沪瑞和沪蓉南北两大运输通道</a:t>
            </a:r>
            <a:r>
              <a:rPr lang="zh-CN" altLang="zh-CN" dirty="0" smtClean="0">
                <a:solidFill>
                  <a:srgbClr val="000000"/>
                </a:solidFill>
                <a:ea typeface="宋体" panose="02010600030101010101" pitchFamily="2" charset="-122"/>
                <a:cs typeface="Times New Roman" panose="02020603050405020304" pitchFamily="18" charset="0"/>
              </a:rPr>
              <a:t>交</a:t>
            </a:r>
            <a:r>
              <a:rPr lang="zh-CN" altLang="en-US" dirty="0" smtClean="0">
                <a:solidFill>
                  <a:srgbClr val="000000"/>
                </a:solidFill>
                <a:ea typeface="宋体" panose="02010600030101010101" pitchFamily="2" charset="-122"/>
                <a:cs typeface="Times New Roman" panose="02020603050405020304" pitchFamily="18" charset="0"/>
              </a:rPr>
              <a:t>会</a:t>
            </a:r>
            <a:r>
              <a:rPr lang="zh-CN" altLang="zh-CN" dirty="0" smtClean="0">
                <a:solidFill>
                  <a:srgbClr val="000000"/>
                </a:solidFill>
                <a:ea typeface="宋体" panose="02010600030101010101" pitchFamily="2" charset="-122"/>
                <a:cs typeface="Times New Roman" panose="02020603050405020304" pitchFamily="18" charset="0"/>
              </a:rPr>
              <a:t>处</a:t>
            </a:r>
            <a:r>
              <a:rPr lang="zh-CN" altLang="zh-CN" dirty="0">
                <a:solidFill>
                  <a:srgbClr val="000000"/>
                </a:solidFill>
                <a:ea typeface="宋体" panose="02010600030101010101" pitchFamily="2" charset="-122"/>
                <a:cs typeface="Times New Roman" panose="02020603050405020304" pitchFamily="18" charset="0"/>
              </a:rPr>
              <a:t>的城市乙是</a:t>
            </a:r>
            <a:r>
              <a:rPr lang="en-US" altLang="zh-CN" dirty="0" smtClean="0">
                <a:solidFill>
                  <a:srgbClr val="000000"/>
                </a:solidFill>
                <a:ea typeface="宋体" panose="02010600030101010101" pitchFamily="2" charset="-122"/>
                <a:cs typeface="Times New Roman" panose="02020603050405020304" pitchFamily="18" charset="0"/>
              </a:rPr>
              <a:t>_______</a:t>
            </a:r>
            <a:r>
              <a:rPr lang="zh-CN"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据图可以看出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长江经济带中的城市分布密集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形成三大城市群</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这些城市多分布在</a:t>
            </a:r>
            <a:r>
              <a:rPr lang="en-US" altLang="zh-CN" dirty="0" smtClean="0">
                <a:solidFill>
                  <a:srgbClr val="000000"/>
                </a:solidFill>
                <a:ea typeface="宋体" panose="02010600030101010101" pitchFamily="2" charset="-122"/>
                <a:cs typeface="Times New Roman" panose="02020603050405020304" pitchFamily="18" charset="0"/>
              </a:rPr>
              <a:t>_______________</a:t>
            </a:r>
            <a:r>
              <a:rPr lang="zh-CN" altLang="zh-CN" dirty="0" smtClean="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6481117" y="1587087"/>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航运价值</a:t>
            </a:r>
            <a:endParaRPr lang="zh-CN" altLang="en-US" dirty="0"/>
          </a:p>
        </p:txBody>
      </p:sp>
      <p:sp>
        <p:nvSpPr>
          <p:cNvPr id="4" name="矩形 3"/>
          <p:cNvSpPr/>
          <p:nvPr/>
        </p:nvSpPr>
        <p:spPr>
          <a:xfrm>
            <a:off x="4154752" y="2187120"/>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三峡水电站</a:t>
            </a:r>
            <a:endParaRPr lang="zh-CN" altLang="en-US" dirty="0"/>
          </a:p>
        </p:txBody>
      </p:sp>
      <p:sp>
        <p:nvSpPr>
          <p:cNvPr id="5" name="矩形 4"/>
          <p:cNvSpPr/>
          <p:nvPr/>
        </p:nvSpPr>
        <p:spPr>
          <a:xfrm>
            <a:off x="5040957" y="276206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上游</a:t>
            </a:r>
            <a:endParaRPr lang="zh-CN" altLang="en-US" dirty="0"/>
          </a:p>
        </p:txBody>
      </p:sp>
      <p:sp>
        <p:nvSpPr>
          <p:cNvPr id="6" name="矩形 5"/>
          <p:cNvSpPr/>
          <p:nvPr/>
        </p:nvSpPr>
        <p:spPr>
          <a:xfrm>
            <a:off x="9691981" y="335819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上海</a:t>
            </a:r>
            <a:endParaRPr lang="zh-CN" altLang="en-US" dirty="0"/>
          </a:p>
        </p:txBody>
      </p:sp>
      <p:sp>
        <p:nvSpPr>
          <p:cNvPr id="7" name="矩形 6"/>
          <p:cNvSpPr/>
          <p:nvPr/>
        </p:nvSpPr>
        <p:spPr>
          <a:xfrm>
            <a:off x="4707556" y="4529583"/>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长江沿岸</a:t>
            </a:r>
            <a:endParaRPr lang="zh-CN" altLang="en-US" dirty="0"/>
          </a:p>
        </p:txBody>
      </p:sp>
    </p:spTree>
    <p:extLst>
      <p:ext uri="{BB962C8B-B14F-4D97-AF65-F5344CB8AC3E}">
        <p14:creationId xmlns:p14="http://schemas.microsoft.com/office/powerpoint/2010/main" val="308159066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178591"/>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参照提示卡</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阅读材料二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归纳长江流域还有哪些资源丰富。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至少两种</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a:spLocks noChangeAspect="1"/>
          </p:cNvSpPr>
          <p:nvPr/>
        </p:nvSpPr>
        <p:spPr>
          <a:xfrm>
            <a:off x="361950" y="3405465"/>
            <a:ext cx="10807700" cy="626710"/>
          </a:xfrm>
          <a:prstGeom prst="rect">
            <a:avLst/>
          </a:prstGeom>
        </p:spPr>
        <p:txBody>
          <a:bodyPr>
            <a:spAutoFit/>
          </a:bodyPr>
          <a:lstStyle/>
          <a:p>
            <a:pPr>
              <a:lnSpc>
                <a:spcPct val="120000"/>
              </a:lnSpc>
            </a:pPr>
            <a:r>
              <a:rPr lang="zh-CN" altLang="zh-CN" dirty="0">
                <a:ea typeface="宋体" panose="02010600030101010101" pitchFamily="2" charset="-122"/>
                <a:cs typeface="Times New Roman" panose="02020603050405020304" pitchFamily="18" charset="0"/>
              </a:rPr>
              <a:t>淡水资源、森林资源、矿产资源丰富。</a:t>
            </a:r>
            <a:endParaRPr lang="zh-CN" altLang="en-US" dirty="0"/>
          </a:p>
        </p:txBody>
      </p:sp>
    </p:spTree>
    <p:extLst>
      <p:ext uri="{BB962C8B-B14F-4D97-AF65-F5344CB8AC3E}">
        <p14:creationId xmlns:p14="http://schemas.microsoft.com/office/powerpoint/2010/main" val="299147095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768967"/>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楷体" panose="02010609060101010101" pitchFamily="49"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长江经济带</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一轴</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是以长江黄金水道为依托</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体现出长江对长江经济带发挥的主要作用是航运价值大。第</a:t>
            </a:r>
            <a:r>
              <a:rPr lang="en-US" altLang="zh-CN" dirty="0">
                <a:ea typeface="宋体" panose="02010600030101010101" pitchFamily="2" charset="-122"/>
                <a:cs typeface="Times New Roman" panose="02020603050405020304" pitchFamily="18" charset="0"/>
              </a:rPr>
              <a:t>(2)</a:t>
            </a:r>
            <a:r>
              <a:rPr lang="zh-CN" altLang="zh-CN" dirty="0">
                <a:ea typeface="楷体" panose="02010609060101010101" pitchFamily="49"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图中水电站甲是三峡水电站</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长江流域丰富的水能资源主要集中在长江的上游河段。第</a:t>
            </a:r>
            <a:r>
              <a:rPr lang="en-US" altLang="zh-CN" dirty="0">
                <a:ea typeface="宋体" panose="02010600030101010101" pitchFamily="2" charset="-122"/>
                <a:cs typeface="Times New Roman" panose="02020603050405020304" pitchFamily="18" charset="0"/>
              </a:rPr>
              <a:t>(3)</a:t>
            </a:r>
            <a:r>
              <a:rPr lang="zh-CN" altLang="zh-CN" dirty="0">
                <a:ea typeface="楷体" panose="02010609060101010101" pitchFamily="49"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沪瑞和沪蓉南北两大运输</a:t>
            </a:r>
            <a:r>
              <a:rPr lang="zh-CN" altLang="zh-CN">
                <a:ea typeface="楷体" panose="02010609060101010101" pitchFamily="49" charset="-122"/>
                <a:cs typeface="Times New Roman" panose="02020603050405020304" pitchFamily="18" charset="0"/>
              </a:rPr>
              <a:t>通道</a:t>
            </a:r>
            <a:r>
              <a:rPr lang="zh-CN" altLang="zh-CN" smtClean="0">
                <a:ea typeface="楷体" panose="02010609060101010101" pitchFamily="49" charset="-122"/>
                <a:cs typeface="Times New Roman" panose="02020603050405020304" pitchFamily="18" charset="0"/>
              </a:rPr>
              <a:t>交</a:t>
            </a:r>
            <a:r>
              <a:rPr lang="zh-CN" altLang="en-US" smtClean="0">
                <a:ea typeface="楷体" panose="02010609060101010101" pitchFamily="49" charset="-122"/>
                <a:cs typeface="Times New Roman" panose="02020603050405020304" pitchFamily="18" charset="0"/>
              </a:rPr>
              <a:t>会</a:t>
            </a:r>
            <a:r>
              <a:rPr lang="zh-CN" altLang="zh-CN" smtClean="0">
                <a:ea typeface="楷体" panose="02010609060101010101" pitchFamily="49" charset="-122"/>
                <a:cs typeface="Times New Roman" panose="02020603050405020304" pitchFamily="18" charset="0"/>
              </a:rPr>
              <a:t>处</a:t>
            </a:r>
            <a:r>
              <a:rPr lang="zh-CN" altLang="zh-CN" dirty="0">
                <a:ea typeface="楷体" panose="02010609060101010101" pitchFamily="49" charset="-122"/>
                <a:cs typeface="Times New Roman" panose="02020603050405020304" pitchFamily="18" charset="0"/>
              </a:rPr>
              <a:t>的城市乙是上海。据图可以看出</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长江经济带中的城市分布密集</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形成三大城市群</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这些城市多分布在长江沿岸地区。第</a:t>
            </a:r>
            <a:r>
              <a:rPr lang="en-US" altLang="zh-CN" dirty="0">
                <a:ea typeface="宋体" panose="02010600030101010101" pitchFamily="2" charset="-122"/>
                <a:cs typeface="Times New Roman" panose="02020603050405020304" pitchFamily="18" charset="0"/>
              </a:rPr>
              <a:t>(4)</a:t>
            </a:r>
            <a:r>
              <a:rPr lang="zh-CN" altLang="zh-CN" dirty="0">
                <a:ea typeface="楷体" panose="02010609060101010101" pitchFamily="49"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长江流域资源丰富</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为经济发展提供了物质基础</a:t>
            </a:r>
            <a:r>
              <a:rPr lang="en-US" altLang="zh-CN" dirty="0">
                <a:ea typeface="宋体" panose="02010600030101010101" pitchFamily="2" charset="-122"/>
                <a:cs typeface="Times New Roman" panose="02020603050405020304" pitchFamily="18" charset="0"/>
              </a:rPr>
              <a:t>,</a:t>
            </a:r>
            <a:r>
              <a:rPr lang="zh-CN" altLang="zh-CN" dirty="0">
                <a:ea typeface="楷体" panose="02010609060101010101" pitchFamily="49" charset="-122"/>
                <a:cs typeface="Times New Roman" panose="02020603050405020304" pitchFamily="18" charset="0"/>
              </a:rPr>
              <a:t>如有丰富的淡水资源、森林资源、矿产资源等。</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156832373"/>
      </p:ext>
    </p:extLst>
  </p:cSld>
  <p:clrMapOvr>
    <a:masterClrMapping/>
  </p:clrMapOvr>
  <p:transition spd="slow">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081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专业教辅课件Q:251490010">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经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演示文稿3" id="{7F1B58FA-3D69-4926-A2BA-EEBABBAD5E6B}" vid="{76CC91B4-AC1E-4E21-9BDB-923C2B156DC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新教材 高中同步(2)</Template>
  <TotalTime>117</TotalTime>
  <Words>2027</Words>
  <Application>Microsoft Office PowerPoint</Application>
  <PresentationFormat>自定义</PresentationFormat>
  <Paragraphs>139</Paragraphs>
  <Slides>31</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31</vt:i4>
      </vt:variant>
    </vt:vector>
  </HeadingPairs>
  <TitlesOfParts>
    <vt:vector size="42" baseType="lpstr">
      <vt:lpstr>NEU-BZ-S92</vt:lpstr>
      <vt:lpstr>方正大黑_GBK</vt:lpstr>
      <vt:lpstr>黑体</vt:lpstr>
      <vt:lpstr>楷体</vt:lpstr>
      <vt:lpstr>隶书</vt:lpstr>
      <vt:lpstr>宋体</vt:lpstr>
      <vt:lpstr>微软雅黑</vt:lpstr>
      <vt:lpstr>Arial</vt:lpstr>
      <vt:lpstr>Calibri</vt:lpstr>
      <vt:lpstr>Times New Roman</vt:lpstr>
      <vt:lpstr>专业教辅课件Q:251490010</vt:lpstr>
      <vt:lpstr>专题17　南方地区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ITSK.com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第1课　生物与环境</dc:title>
  <dc:creator>SkyUser</dc:creator>
  <cp:lastModifiedBy>SkyUser</cp:lastModifiedBy>
  <cp:revision>26</cp:revision>
  <dcterms:created xsi:type="dcterms:W3CDTF">2020-09-14T06:03:07Z</dcterms:created>
  <dcterms:modified xsi:type="dcterms:W3CDTF">2021-10-03T08:24:44Z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0008007650000000000001024140</vt:lpwstr>
  </property>
  <property fmtid="{D5CDD505-2E9C-101B-9397-08002B2CF9AE}" pid="3" name="KSOProductBuildVer">
    <vt:lpwstr>2052-10.1.0.7698</vt:lpwstr>
  </property>
</Properties>
</file>