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436" r:id="rId3"/>
    <p:sldId id="650" r:id="rId4"/>
    <p:sldId id="651" r:id="rId5"/>
    <p:sldId id="620" r:id="rId6"/>
    <p:sldId id="622" r:id="rId7"/>
    <p:sldId id="654" r:id="rId8"/>
    <p:sldId id="653" r:id="rId9"/>
    <p:sldId id="655" r:id="rId10"/>
    <p:sldId id="658" r:id="rId11"/>
    <p:sldId id="623" r:id="rId12"/>
    <p:sldId id="660" r:id="rId13"/>
    <p:sldId id="662" r:id="rId14"/>
    <p:sldId id="661" r:id="rId15"/>
    <p:sldId id="665" r:id="rId16"/>
    <p:sldId id="666" r:id="rId17"/>
    <p:sldId id="652" r:id="rId18"/>
    <p:sldId id="681" r:id="rId19"/>
    <p:sldId id="683" r:id="rId20"/>
    <p:sldId id="684" r:id="rId21"/>
    <p:sldId id="687" r:id="rId22"/>
    <p:sldId id="685" r:id="rId23"/>
    <p:sldId id="686" r:id="rId24"/>
    <p:sldId id="631" r:id="rId25"/>
    <p:sldId id="670" r:id="rId26"/>
    <p:sldId id="630" r:id="rId27"/>
    <p:sldId id="673" r:id="rId28"/>
    <p:sldId id="688" r:id="rId29"/>
    <p:sldId id="672" r:id="rId30"/>
    <p:sldId id="675" r:id="rId31"/>
    <p:sldId id="649" r:id="rId32"/>
    <p:sldId id="676" r:id="rId33"/>
    <p:sldId id="678" r:id="rId34"/>
    <p:sldId id="677" r:id="rId35"/>
    <p:sldId id="680" r:id="rId3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75" autoAdjust="0"/>
    <p:restoredTop sz="86330" autoAdjust="0"/>
  </p:normalViewPr>
  <p:slideViewPr>
    <p:cSldViewPr snapToGrid="0" showGuides="1">
      <p:cViewPr varScale="1">
        <p:scale>
          <a:sx n="62" d="100"/>
          <a:sy n="62" d="100"/>
        </p:scale>
        <p:origin x="90" y="10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06" y="92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6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handoutMaster" Target="handoutMasters/handoutMaster1.xml"/><Relationship Id="rId37" Type="http://schemas.openxmlformats.org/officeDocument/2006/relationships/notesMaster" Target="notesMasters/notesMaster1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5AF4-C19A-5345-8525-CFCA8E67C7EC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184B3-4216-5743-8985-15E690C33E9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49ADB-DEA8-4AD1-A559-2BDFE014EA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A8D8-B88F-4BA1-9B6E-DA61FA535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92907" y="1048941"/>
            <a:ext cx="11129962" cy="2387600"/>
          </a:xfrm>
        </p:spPr>
        <p:txBody>
          <a:bodyPr anchor="ctr" anchorCtr="1">
            <a:noAutofit/>
          </a:bodyPr>
          <a:lstStyle>
            <a:lvl1pPr algn="l">
              <a:defRPr sz="8800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课程导学</a:t>
            </a: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三基版</a:t>
            </a:r>
            <a:b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876425" y="3716338"/>
            <a:ext cx="9144000" cy="1655762"/>
          </a:xfrm>
        </p:spPr>
        <p:txBody>
          <a:bodyPr/>
          <a:lstStyle>
            <a:lvl1pPr marL="0" indent="0" algn="l">
              <a:buNone/>
              <a:defRPr sz="2800" b="1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第二章  第</a:t>
            </a:r>
            <a:r>
              <a:rPr lang="en-US" altLang="zh-CN" dirty="0"/>
              <a:t>19</a:t>
            </a:r>
            <a:r>
              <a:rPr lang="zh-CN" altLang="en-US" dirty="0"/>
              <a:t>课时  二元一次方程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17488" y="304800"/>
            <a:ext cx="11771312" cy="632822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buNone/>
              <a:defRPr sz="3200" b="1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0"/>
          <a:stretch>
            <a:fillRect/>
          </a:stretch>
        </p:blipFill>
        <p:spPr>
          <a:xfrm>
            <a:off x="-12700" y="0"/>
            <a:ext cx="12242800" cy="6845300"/>
          </a:xfrm>
          <a:prstGeom prst="rect">
            <a:avLst/>
          </a:prstGeom>
        </p:spPr>
      </p:pic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231775" y="420688"/>
            <a:ext cx="11785600" cy="6081712"/>
          </a:xfrm>
        </p:spPr>
        <p:txBody>
          <a:bodyPr>
            <a:normAutofit/>
          </a:bodyPr>
          <a:lstStyle>
            <a:lvl1pPr>
              <a:buNone/>
              <a:defRPr sz="3200" b="1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76225" y="319088"/>
            <a:ext cx="11610975" cy="6242050"/>
          </a:xfrm>
        </p:spPr>
        <p:txBody>
          <a:bodyPr>
            <a:normAutofit/>
          </a:bodyPr>
          <a:lstStyle>
            <a:lvl1pPr>
              <a:buNone/>
              <a:defRPr sz="320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434975" y="449263"/>
            <a:ext cx="11307763" cy="603885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23.wdp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25.wdp"/><Relationship Id="rId1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27.wdp"/><Relationship Id="rId1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microsoft.com/office/2007/relationships/hdphoto" Target="../media/image33.wdp"/><Relationship Id="rId3" Type="http://schemas.openxmlformats.org/officeDocument/2006/relationships/image" Target="../media/image32.png"/><Relationship Id="rId2" Type="http://schemas.microsoft.com/office/2007/relationships/hdphoto" Target="../media/image31.wdp"/><Relationship Id="rId1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1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1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7.png"/><Relationship Id="rId1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2"/>
          <p:cNvSpPr txBox="1"/>
          <p:nvPr/>
        </p:nvSpPr>
        <p:spPr>
          <a:xfrm>
            <a:off x="548005" y="422910"/>
            <a:ext cx="11583670" cy="264477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zh-CN" sz="6600" b="1" dirty="0">
                <a:solidFill>
                  <a:srgbClr val="FF0000"/>
                </a:solidFill>
              </a:rPr>
              <a:t>旋转中的半倍角构图问题探究</a:t>
            </a:r>
            <a:endParaRPr lang="zh-CN" altLang="zh-CN" sz="66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6443188"/>
            <a:ext cx="12244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Engravers MT" charset="0"/>
                <a:ea typeface="Engravers MT" charset="0"/>
                <a:cs typeface="Engravers MT" charset="0"/>
              </a:rPr>
              <a:t>Achieving  results  is  a  hard  truth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Engravers MT" charset="0"/>
              <a:ea typeface="Engravers MT" charset="0"/>
              <a:cs typeface="Engravers M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知识回顾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zh-CN" altLang="zh-CN" dirty="0" smtClean="0"/>
              <a:t>我们</a:t>
            </a:r>
            <a:r>
              <a:rPr lang="zh-CN" altLang="zh-CN" dirty="0"/>
              <a:t>习惯于过多边形的顶点引两条射线</a:t>
            </a:r>
            <a:r>
              <a:rPr lang="en-US" altLang="zh-CN" dirty="0"/>
              <a:t>,</a:t>
            </a:r>
            <a:r>
              <a:rPr lang="zh-CN" altLang="zh-CN" dirty="0"/>
              <a:t>使得两条射线的夹角为</a:t>
            </a:r>
            <a:r>
              <a:rPr lang="zh-CN" altLang="zh-CN" dirty="0" smtClean="0"/>
              <a:t>该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顶点</a:t>
            </a:r>
            <a:r>
              <a:rPr lang="zh-CN" altLang="zh-CN" dirty="0"/>
              <a:t>处顶角的一半</a:t>
            </a:r>
            <a:r>
              <a:rPr lang="en-US" altLang="zh-CN" dirty="0"/>
              <a:t>,</a:t>
            </a:r>
            <a:r>
              <a:rPr lang="zh-CN" altLang="zh-CN" dirty="0"/>
              <a:t>这样的模型称为半角模型</a:t>
            </a:r>
            <a:r>
              <a:rPr lang="en-US" altLang="zh-CN" dirty="0"/>
              <a:t>,</a:t>
            </a:r>
            <a:r>
              <a:rPr lang="zh-CN" altLang="zh-CN" dirty="0"/>
              <a:t>常见于</a:t>
            </a:r>
            <a:r>
              <a:rPr lang="zh-CN" altLang="zh-CN" dirty="0" smtClean="0"/>
              <a:t>等腰三角形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及</a:t>
            </a:r>
            <a:r>
              <a:rPr lang="zh-CN" altLang="zh-CN" dirty="0"/>
              <a:t>正方形中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常见</a:t>
            </a:r>
            <a:r>
              <a:rPr lang="zh-CN" altLang="zh-CN" dirty="0"/>
              <a:t>模型</a:t>
            </a:r>
            <a:r>
              <a:rPr lang="en-US" altLang="zh-CN" dirty="0"/>
              <a:t>: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2625189" y="2441674"/>
            <a:ext cx="7346125" cy="43163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模型分析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存在两个角的角度是一半关系</a:t>
            </a:r>
            <a:r>
              <a:rPr lang="en-US" altLang="zh-CN" dirty="0"/>
              <a:t>,</a:t>
            </a:r>
            <a:r>
              <a:rPr lang="zh-CN" altLang="zh-CN" dirty="0"/>
              <a:t>并且这两个角共顶点</a:t>
            </a:r>
            <a:r>
              <a:rPr lang="en-US" altLang="zh-CN" dirty="0"/>
              <a:t>,</a:t>
            </a:r>
            <a:r>
              <a:rPr lang="zh-CN" altLang="zh-CN" dirty="0"/>
              <a:t>且共</a:t>
            </a:r>
            <a:r>
              <a:rPr lang="zh-CN" altLang="zh-CN" dirty="0" smtClean="0"/>
              <a:t>顶点</a:t>
            </a:r>
            <a:endParaRPr lang="en-US" altLang="zh-CN" dirty="0" smtClean="0"/>
          </a:p>
          <a:p>
            <a:r>
              <a:rPr lang="zh-CN" altLang="zh-CN" dirty="0" smtClean="0"/>
              <a:t>线段</a:t>
            </a:r>
            <a:r>
              <a:rPr lang="zh-CN" altLang="zh-CN" dirty="0"/>
              <a:t>相等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通过先旋转全等再轴对称全等</a:t>
            </a:r>
            <a:r>
              <a:rPr lang="en-US" altLang="zh-CN" dirty="0"/>
              <a:t>,</a:t>
            </a:r>
            <a:r>
              <a:rPr lang="zh-CN" altLang="zh-CN" dirty="0"/>
              <a:t>一般结论是证明线段和差关系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常见的半角模型是</a:t>
            </a:r>
            <a:r>
              <a:rPr lang="en-US" altLang="zh-CN" dirty="0"/>
              <a:t>90°</a:t>
            </a:r>
            <a:r>
              <a:rPr lang="zh-CN" altLang="zh-CN" dirty="0"/>
              <a:t>含</a:t>
            </a:r>
            <a:r>
              <a:rPr lang="en-US" altLang="zh-CN" dirty="0"/>
              <a:t>45°,120°</a:t>
            </a:r>
            <a:r>
              <a:rPr lang="zh-CN" altLang="zh-CN" dirty="0"/>
              <a:t>含</a:t>
            </a:r>
            <a:r>
              <a:rPr lang="en-US" altLang="zh-CN" dirty="0"/>
              <a:t>60</a:t>
            </a:r>
            <a:r>
              <a:rPr lang="en-US" altLang="zh-CN" dirty="0" smtClean="0"/>
              <a:t>°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图</a:t>
            </a:r>
            <a:r>
              <a:rPr lang="zh-CN" altLang="zh-CN" dirty="0"/>
              <a:t>态剖析</a:t>
            </a:r>
            <a:r>
              <a:rPr lang="en-US" altLang="zh-CN" dirty="0"/>
              <a:t>:</a:t>
            </a:r>
            <a:r>
              <a:rPr lang="en-US" altLang="zh-CN" i="1" dirty="0"/>
              <a:t>OA=OB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dirty="0"/>
              <a:t>2</a:t>
            </a:r>
            <a:r>
              <a:rPr lang="en-US" altLang="zh-CN" i="1" dirty="0"/>
              <a:t>=</a:t>
            </a:r>
            <a:r>
              <a:rPr lang="zh-CN" altLang="zh-CN" dirty="0"/>
              <a:t>∠</a:t>
            </a:r>
            <a:r>
              <a:rPr lang="en-US" altLang="zh-CN" dirty="0"/>
              <a:t>1</a:t>
            </a:r>
            <a:r>
              <a:rPr lang="en-US" altLang="zh-CN" i="1" dirty="0"/>
              <a:t>+</a:t>
            </a:r>
            <a:r>
              <a:rPr lang="zh-CN" altLang="zh-CN" dirty="0"/>
              <a:t>∠</a:t>
            </a:r>
            <a:r>
              <a:rPr lang="en-US" altLang="zh-CN" dirty="0" smtClean="0"/>
              <a:t>3</a:t>
            </a:r>
            <a:r>
              <a:rPr lang="zh-CN" altLang="zh-CN" i="1" dirty="0"/>
              <a:t>　　</a:t>
            </a:r>
            <a:endParaRPr lang="en-US" altLang="zh-CN" i="1" dirty="0" smtClean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r>
              <a:rPr lang="zh-CN" altLang="zh-CN" dirty="0" smtClean="0"/>
              <a:t>说明</a:t>
            </a:r>
            <a:r>
              <a:rPr lang="en-US" altLang="zh-CN" dirty="0"/>
              <a:t>:</a:t>
            </a:r>
            <a:r>
              <a:rPr lang="zh-CN" altLang="zh-CN" dirty="0"/>
              <a:t>通过旋转变换构造全等三角形</a:t>
            </a:r>
            <a:r>
              <a:rPr lang="en-US" altLang="zh-CN" dirty="0"/>
              <a:t>(</a:t>
            </a:r>
            <a:r>
              <a:rPr lang="zh-CN" altLang="zh-CN" dirty="0"/>
              <a:t>△</a:t>
            </a:r>
            <a:r>
              <a:rPr lang="en-US" altLang="zh-CN" i="1" dirty="0"/>
              <a:t>OAE'</a:t>
            </a:r>
            <a:r>
              <a:rPr lang="zh-CN" altLang="zh-CN" dirty="0"/>
              <a:t>≌△</a:t>
            </a:r>
            <a:r>
              <a:rPr lang="en-US" altLang="zh-CN" i="1" dirty="0"/>
              <a:t>OBF</a:t>
            </a:r>
            <a:r>
              <a:rPr lang="en-US" altLang="zh-CN" dirty="0"/>
              <a:t>),</a:t>
            </a:r>
            <a:r>
              <a:rPr lang="zh-CN" altLang="zh-CN" dirty="0"/>
              <a:t>实现</a:t>
            </a:r>
            <a:r>
              <a:rPr lang="zh-CN" altLang="zh-CN" dirty="0" smtClean="0"/>
              <a:t>线段</a:t>
            </a:r>
            <a:endParaRPr lang="en-US" altLang="zh-CN" dirty="0" smtClean="0"/>
          </a:p>
          <a:p>
            <a:r>
              <a:rPr lang="zh-CN" altLang="zh-CN" dirty="0" smtClean="0"/>
              <a:t>及</a:t>
            </a:r>
            <a:r>
              <a:rPr lang="zh-CN" altLang="zh-CN" dirty="0"/>
              <a:t>角的转化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2032288" y="1020898"/>
            <a:ext cx="7019348" cy="25278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典例精讲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类型一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半角模型下处理角度问题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zh-CN" altLang="zh-CN" dirty="0"/>
              <a:t>【例</a:t>
            </a:r>
            <a:r>
              <a:rPr lang="en-US" altLang="zh-CN" dirty="0"/>
              <a:t>1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AB=AC</a:t>
            </a:r>
            <a:r>
              <a:rPr lang="en-US" altLang="zh-CN" dirty="0"/>
              <a:t>, </a:t>
            </a:r>
            <a:r>
              <a:rPr lang="zh-CN" altLang="zh-CN" dirty="0"/>
              <a:t>在</a:t>
            </a:r>
            <a:r>
              <a:rPr lang="en-US" altLang="zh-CN" i="1" dirty="0"/>
              <a:t>BC</a:t>
            </a:r>
            <a:r>
              <a:rPr lang="zh-CN" altLang="zh-CN" dirty="0"/>
              <a:t>边上有两动点</a:t>
            </a:r>
            <a:r>
              <a:rPr lang="en-US" altLang="zh-CN" i="1" dirty="0"/>
              <a:t>D</a:t>
            </a:r>
            <a:r>
              <a:rPr lang="en-US" altLang="zh-CN" dirty="0"/>
              <a:t>,</a:t>
            </a:r>
            <a:r>
              <a:rPr lang="en-US" altLang="zh-CN" i="1" dirty="0"/>
              <a:t>E</a:t>
            </a:r>
            <a:r>
              <a:rPr lang="en-US" altLang="zh-CN" dirty="0"/>
              <a:t>,</a:t>
            </a:r>
            <a:r>
              <a:rPr lang="zh-CN" altLang="zh-CN" dirty="0"/>
              <a:t>满足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dirty="0" smtClean="0"/>
              <a:t>2</a:t>
            </a:r>
            <a:r>
              <a:rPr lang="zh-CN" altLang="zh-CN" dirty="0"/>
              <a:t>∠</a:t>
            </a:r>
            <a:r>
              <a:rPr lang="en-US" altLang="zh-CN" i="1" dirty="0"/>
              <a:t>DAE=</a:t>
            </a:r>
            <a:r>
              <a:rPr lang="zh-CN" altLang="zh-CN" dirty="0"/>
              <a:t>∠</a:t>
            </a:r>
            <a:r>
              <a:rPr lang="en-US" altLang="zh-CN" i="1" dirty="0"/>
              <a:t>BAC</a:t>
            </a:r>
            <a:r>
              <a:rPr lang="en-US" altLang="zh-CN" dirty="0"/>
              <a:t>,</a:t>
            </a:r>
            <a:r>
              <a:rPr lang="zh-CN" altLang="zh-CN" dirty="0"/>
              <a:t>将△</a:t>
            </a:r>
            <a:r>
              <a:rPr lang="en-US" altLang="zh-CN" i="1" dirty="0"/>
              <a:t>AEC</a:t>
            </a:r>
            <a:r>
              <a:rPr lang="zh-CN" altLang="zh-CN" dirty="0"/>
              <a:t>绕</a:t>
            </a:r>
            <a:r>
              <a:rPr lang="en-US" altLang="zh-CN" i="1" dirty="0"/>
              <a:t>A</a:t>
            </a:r>
            <a:r>
              <a:rPr lang="zh-CN" altLang="zh-CN" dirty="0"/>
              <a:t>旋转</a:t>
            </a:r>
            <a:r>
              <a:rPr lang="en-US" altLang="zh-CN" dirty="0"/>
              <a:t>,</a:t>
            </a:r>
            <a:r>
              <a:rPr lang="zh-CN" altLang="zh-CN" dirty="0"/>
              <a:t>使得</a:t>
            </a:r>
            <a:r>
              <a:rPr lang="en-US" altLang="zh-CN" i="1" dirty="0"/>
              <a:t>AC</a:t>
            </a:r>
            <a:r>
              <a:rPr lang="zh-CN" altLang="zh-CN" dirty="0"/>
              <a:t>与</a:t>
            </a:r>
            <a:r>
              <a:rPr lang="en-US" altLang="zh-CN" i="1" dirty="0"/>
              <a:t>AB</a:t>
            </a:r>
            <a:r>
              <a:rPr lang="zh-CN" altLang="zh-CN" dirty="0"/>
              <a:t>重合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E</a:t>
            </a:r>
            <a:r>
              <a:rPr lang="zh-CN" altLang="zh-CN" dirty="0"/>
              <a:t>落</a:t>
            </a:r>
            <a:r>
              <a:rPr lang="zh-CN" altLang="zh-CN" dirty="0" smtClean="0"/>
              <a:t>到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点</a:t>
            </a:r>
            <a:r>
              <a:rPr lang="en-US" altLang="zh-CN" i="1" dirty="0" smtClean="0"/>
              <a:t>E</a:t>
            </a:r>
            <a:r>
              <a:rPr lang="en-US" altLang="zh-CN" i="1" dirty="0"/>
              <a:t>'.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(1)</a:t>
            </a:r>
            <a:r>
              <a:rPr lang="zh-CN" altLang="zh-CN" dirty="0"/>
              <a:t>求证∠</a:t>
            </a:r>
            <a:r>
              <a:rPr lang="en-US" altLang="zh-CN" i="1" dirty="0"/>
              <a:t>DAE'=</a:t>
            </a:r>
            <a:r>
              <a:rPr lang="zh-CN" altLang="zh-CN" dirty="0"/>
              <a:t>∠</a:t>
            </a:r>
            <a:r>
              <a:rPr lang="en-US" altLang="zh-CN" i="1" dirty="0"/>
              <a:t>DAE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(2)</a:t>
            </a:r>
            <a:r>
              <a:rPr lang="zh-CN" altLang="zh-CN" dirty="0"/>
              <a:t>当∠</a:t>
            </a:r>
            <a:r>
              <a:rPr lang="en-US" altLang="zh-CN" i="1" dirty="0"/>
              <a:t>BE'D=</a:t>
            </a:r>
            <a:r>
              <a:rPr lang="en-US" altLang="zh-CN" dirty="0"/>
              <a:t>20°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求∠</a:t>
            </a:r>
            <a:r>
              <a:rPr lang="en-US" altLang="zh-CN" i="1" dirty="0"/>
              <a:t>DEA</a:t>
            </a:r>
            <a:r>
              <a:rPr lang="zh-CN" altLang="zh-CN" dirty="0"/>
              <a:t>的度数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(3)</a:t>
            </a:r>
            <a:r>
              <a:rPr lang="zh-CN" altLang="zh-CN" dirty="0"/>
              <a:t>当</a:t>
            </a:r>
            <a:r>
              <a:rPr lang="en-US" altLang="zh-CN" i="1" dirty="0"/>
              <a:t>BD=</a:t>
            </a:r>
            <a:r>
              <a:rPr lang="en-US" altLang="zh-CN" dirty="0"/>
              <a:t>1,</a:t>
            </a:r>
            <a:r>
              <a:rPr lang="en-US" altLang="zh-CN" i="1" dirty="0"/>
              <a:t>EC=</a:t>
            </a:r>
            <a:r>
              <a:rPr lang="en-US" altLang="zh-CN" dirty="0"/>
              <a:t>2,</a:t>
            </a:r>
            <a:r>
              <a:rPr lang="zh-CN" altLang="zh-CN" dirty="0"/>
              <a:t>且△</a:t>
            </a:r>
            <a:r>
              <a:rPr lang="en-US" altLang="zh-CN" i="1" dirty="0"/>
              <a:t>BE'D</a:t>
            </a:r>
            <a:r>
              <a:rPr lang="zh-CN" altLang="zh-CN" dirty="0"/>
              <a:t>为直角三角形时</a:t>
            </a:r>
            <a:r>
              <a:rPr lang="en-US" altLang="zh-CN" dirty="0"/>
              <a:t>,</a:t>
            </a:r>
            <a:r>
              <a:rPr lang="zh-CN" altLang="zh-CN" dirty="0"/>
              <a:t>求∠</a:t>
            </a:r>
            <a:r>
              <a:rPr lang="en-US" altLang="zh-CN" i="1" dirty="0"/>
              <a:t>BAC</a:t>
            </a:r>
            <a:r>
              <a:rPr lang="zh-CN" altLang="zh-CN" dirty="0"/>
              <a:t>的度数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218343" y="3447143"/>
            <a:ext cx="3181350" cy="2476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求证∠</a:t>
            </a:r>
            <a:r>
              <a:rPr lang="en-US" altLang="zh-CN" i="1" dirty="0"/>
              <a:t>DAE'=</a:t>
            </a:r>
            <a:r>
              <a:rPr lang="zh-CN" altLang="zh-CN" dirty="0"/>
              <a:t>∠</a:t>
            </a:r>
            <a:r>
              <a:rPr lang="en-US" altLang="zh-CN" i="1" dirty="0"/>
              <a:t>DAE</a:t>
            </a:r>
            <a:r>
              <a:rPr lang="en-US" altLang="zh-CN" dirty="0" smtClean="0"/>
              <a:t>;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488669" y="2098634"/>
            <a:ext cx="3181350" cy="2476500"/>
          </a:xfrm>
          <a:prstGeom prst="rect">
            <a:avLst/>
          </a:prstGeom>
        </p:spPr>
      </p:pic>
      <p:sp>
        <p:nvSpPr>
          <p:cNvPr id="4" name="内容占位符 1"/>
          <p:cNvSpPr txBox="1"/>
          <p:nvPr/>
        </p:nvSpPr>
        <p:spPr>
          <a:xfrm>
            <a:off x="217488" y="1045029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(1)</a:t>
            </a:r>
            <a:r>
              <a:rPr lang="zh-CN" altLang="zh-CN" smtClean="0">
                <a:solidFill>
                  <a:srgbClr val="FF0000"/>
                </a:solidFill>
              </a:rPr>
              <a:t>证明</a:t>
            </a:r>
            <a:r>
              <a:rPr lang="en-US" altLang="zh-CN" smtClean="0">
                <a:solidFill>
                  <a:srgbClr val="FF0000"/>
                </a:solidFill>
              </a:rPr>
              <a:t>:∵</a:t>
            </a:r>
            <a:r>
              <a:rPr lang="zh-CN" altLang="zh-CN" smtClean="0">
                <a:solidFill>
                  <a:srgbClr val="FF0000"/>
                </a:solidFill>
              </a:rPr>
              <a:t>将△</a:t>
            </a:r>
            <a:r>
              <a:rPr lang="en-US" altLang="zh-CN" i="1" smtClean="0">
                <a:solidFill>
                  <a:srgbClr val="FF0000"/>
                </a:solidFill>
              </a:rPr>
              <a:t>AEC</a:t>
            </a:r>
            <a:r>
              <a:rPr lang="zh-CN" altLang="zh-CN" smtClean="0">
                <a:solidFill>
                  <a:srgbClr val="FF0000"/>
                </a:solidFill>
              </a:rPr>
              <a:t>旋转得到△</a:t>
            </a:r>
            <a:r>
              <a:rPr lang="en-US" altLang="zh-CN" i="1" smtClean="0">
                <a:solidFill>
                  <a:srgbClr val="FF0000"/>
                </a:solidFill>
              </a:rPr>
              <a:t>AE'B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/>
          </a:p>
        </p:txBody>
      </p:sp>
      <p:sp>
        <p:nvSpPr>
          <p:cNvPr id="5" name="内容占位符 1"/>
          <p:cNvSpPr txBox="1"/>
          <p:nvPr/>
        </p:nvSpPr>
        <p:spPr>
          <a:xfrm>
            <a:off x="217488" y="1842683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E'AB=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EAC.</a:t>
            </a:r>
            <a:endParaRPr lang="zh-CN" altLang="en-US" dirty="0"/>
          </a:p>
        </p:txBody>
      </p:sp>
      <p:sp>
        <p:nvSpPr>
          <p:cNvPr id="6" name="内容占位符 1"/>
          <p:cNvSpPr txBox="1"/>
          <p:nvPr/>
        </p:nvSpPr>
        <p:spPr>
          <a:xfrm>
            <a:off x="217488" y="2640337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E'AD=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EAC+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BAD.</a:t>
            </a:r>
            <a:endParaRPr lang="zh-CN" altLang="en-US" dirty="0"/>
          </a:p>
        </p:txBody>
      </p:sp>
      <p:sp>
        <p:nvSpPr>
          <p:cNvPr id="7" name="内容占位符 1"/>
          <p:cNvSpPr txBox="1"/>
          <p:nvPr/>
        </p:nvSpPr>
        <p:spPr>
          <a:xfrm>
            <a:off x="217488" y="3437991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∵2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DAE=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/>
          </a:p>
        </p:txBody>
      </p:sp>
      <p:sp>
        <p:nvSpPr>
          <p:cNvPr id="8" name="内容占位符 1"/>
          <p:cNvSpPr txBox="1"/>
          <p:nvPr/>
        </p:nvSpPr>
        <p:spPr>
          <a:xfrm>
            <a:off x="217488" y="4235645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DAE'=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DAE.</a:t>
            </a:r>
            <a:r>
              <a:rPr lang="en-US" altLang="zh-CN" dirty="0" smtClean="0"/>
              <a:t> </a:t>
            </a:r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/>
              <a:t>(2)</a:t>
            </a:r>
            <a:r>
              <a:rPr lang="zh-CN" altLang="zh-CN" dirty="0"/>
              <a:t>当∠</a:t>
            </a:r>
            <a:r>
              <a:rPr lang="en-US" altLang="zh-CN" i="1" dirty="0"/>
              <a:t>BE'D=</a:t>
            </a:r>
            <a:r>
              <a:rPr lang="en-US" altLang="zh-CN" dirty="0"/>
              <a:t>20°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求∠</a:t>
            </a:r>
            <a:r>
              <a:rPr lang="en-US" altLang="zh-CN" i="1" dirty="0"/>
              <a:t>DEA</a:t>
            </a:r>
            <a:r>
              <a:rPr lang="zh-CN" altLang="zh-CN" dirty="0"/>
              <a:t>的度数</a:t>
            </a:r>
            <a:r>
              <a:rPr lang="en-US" altLang="zh-CN" dirty="0"/>
              <a:t>;</a:t>
            </a:r>
            <a:r>
              <a:rPr lang="zh-CN" altLang="zh-CN" dirty="0"/>
              <a:t> </a:t>
            </a:r>
            <a:endParaRPr lang="en-US" altLang="zh-CN" dirty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689229" y="1309934"/>
            <a:ext cx="3447185" cy="2683437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43114" y="1148108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设∠</a:t>
            </a:r>
            <a:r>
              <a:rPr lang="en-US" altLang="zh-CN" i="1" dirty="0">
                <a:solidFill>
                  <a:srgbClr val="FF0000"/>
                </a:solidFill>
              </a:rPr>
              <a:t>DEA</a:t>
            </a:r>
            <a:r>
              <a:rPr lang="zh-CN" altLang="zh-CN" dirty="0">
                <a:solidFill>
                  <a:srgbClr val="FF0000"/>
                </a:solidFill>
              </a:rPr>
              <a:t>的度数为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zh-CN" altLang="zh-CN" dirty="0">
                <a:solidFill>
                  <a:srgbClr val="FF0000"/>
                </a:solidFill>
              </a:rPr>
              <a:t>度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43114" y="1732883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AEC</a:t>
            </a:r>
            <a:r>
              <a:rPr lang="zh-CN" altLang="zh-CN" dirty="0">
                <a:solidFill>
                  <a:srgbClr val="FF0000"/>
                </a:solidFill>
              </a:rPr>
              <a:t>旋转得到△</a:t>
            </a:r>
            <a:r>
              <a:rPr lang="en-US" altLang="zh-CN" i="1" dirty="0">
                <a:solidFill>
                  <a:srgbClr val="FF0000"/>
                </a:solidFill>
              </a:rPr>
              <a:t>AE'B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43114" y="2317658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AE'=AE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BAE'=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AE'B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AEC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43114" y="2902433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BAC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DAE'=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43114" y="3487208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AD=AD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ADE'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ADE</a:t>
            </a:r>
            <a:r>
              <a:rPr lang="en-US" altLang="zh-CN">
                <a:solidFill>
                  <a:srgbClr val="FF0000"/>
                </a:solidFill>
              </a:rPr>
              <a:t>(SAS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43114" y="4071983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DE'A=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DEA=x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43114" y="4656758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AE'B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BE'D=</a:t>
            </a:r>
            <a:r>
              <a:rPr lang="en-US" altLang="zh-CN" dirty="0">
                <a:solidFill>
                  <a:srgbClr val="FF0000"/>
                </a:solidFill>
              </a:rPr>
              <a:t>20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r>
              <a:rPr lang="en-US" altLang="zh-CN" dirty="0">
                <a:solidFill>
                  <a:srgbClr val="FF0000"/>
                </a:solidFill>
              </a:rPr>
              <a:t> 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AEC=</a:t>
            </a:r>
            <a:r>
              <a:rPr lang="en-US" altLang="zh-CN" dirty="0">
                <a:solidFill>
                  <a:srgbClr val="FF0000"/>
                </a:solidFill>
              </a:rPr>
              <a:t> (</a:t>
            </a:r>
            <a:r>
              <a:rPr lang="en-US" altLang="zh-CN" i="1">
                <a:solidFill>
                  <a:srgbClr val="FF0000"/>
                </a:solidFill>
              </a:rPr>
              <a:t>x+</a:t>
            </a:r>
            <a:r>
              <a:rPr lang="en-US" altLang="zh-CN">
                <a:solidFill>
                  <a:srgbClr val="FF0000"/>
                </a:solidFill>
              </a:rPr>
              <a:t>20</a:t>
            </a:r>
            <a:r>
              <a:rPr lang="en-US" altLang="zh-CN" smtClean="0">
                <a:solidFill>
                  <a:srgbClr val="FF0000"/>
                </a:solidFill>
              </a:rPr>
              <a:t>)°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43114" y="5241534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AEC+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AED=</a:t>
            </a:r>
            <a:r>
              <a:rPr lang="en-US" altLang="zh-CN" dirty="0">
                <a:solidFill>
                  <a:srgbClr val="FF0000"/>
                </a:solidFill>
              </a:rPr>
              <a:t>180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( 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20) 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180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4" name="内容占位符 1"/>
          <p:cNvSpPr txBox="1"/>
          <p:nvPr/>
        </p:nvSpPr>
        <p:spPr>
          <a:xfrm>
            <a:off x="243114" y="5826309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x=</a:t>
            </a:r>
            <a:r>
              <a:rPr lang="en-US" altLang="zh-CN" dirty="0">
                <a:solidFill>
                  <a:srgbClr val="FF0000"/>
                </a:solidFill>
              </a:rPr>
              <a:t>80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DEA=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DE'A=</a:t>
            </a:r>
            <a:r>
              <a:rPr lang="en-US" altLang="zh-CN" dirty="0">
                <a:solidFill>
                  <a:srgbClr val="FF0000"/>
                </a:solidFill>
              </a:rPr>
              <a:t>80°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/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当</a:t>
            </a:r>
            <a:r>
              <a:rPr lang="en-US" altLang="zh-CN" i="1" dirty="0"/>
              <a:t>BD=</a:t>
            </a:r>
            <a:r>
              <a:rPr lang="en-US" altLang="zh-CN" dirty="0"/>
              <a:t>1,</a:t>
            </a:r>
            <a:r>
              <a:rPr lang="en-US" altLang="zh-CN" i="1" dirty="0"/>
              <a:t>EC=</a:t>
            </a:r>
            <a:r>
              <a:rPr lang="en-US" altLang="zh-CN" dirty="0"/>
              <a:t>2,</a:t>
            </a:r>
            <a:r>
              <a:rPr lang="zh-CN" altLang="zh-CN" dirty="0"/>
              <a:t>且△</a:t>
            </a:r>
            <a:r>
              <a:rPr lang="en-US" altLang="zh-CN" i="1" dirty="0"/>
              <a:t>BE'D</a:t>
            </a:r>
            <a:r>
              <a:rPr lang="zh-CN" altLang="zh-CN" dirty="0"/>
              <a:t>为直角三角形时</a:t>
            </a:r>
            <a:r>
              <a:rPr lang="en-US" altLang="zh-CN" dirty="0"/>
              <a:t>,</a:t>
            </a:r>
            <a:r>
              <a:rPr lang="zh-CN" altLang="zh-CN" dirty="0"/>
              <a:t>求∠</a:t>
            </a:r>
            <a:r>
              <a:rPr lang="en-US" altLang="zh-CN" i="1" dirty="0"/>
              <a:t>BAC</a:t>
            </a:r>
            <a:r>
              <a:rPr lang="zh-CN" altLang="zh-CN" dirty="0"/>
              <a:t>的度数</a:t>
            </a:r>
            <a:r>
              <a:rPr lang="en-US" altLang="zh-CN" i="1" dirty="0" smtClean="0"/>
              <a:t>.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269862" y="954315"/>
            <a:ext cx="4375611" cy="2641600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916502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(3)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AEC</a:t>
            </a:r>
            <a:r>
              <a:rPr lang="zh-CN" altLang="zh-CN" dirty="0">
                <a:solidFill>
                  <a:srgbClr val="FF0000"/>
                </a:solidFill>
              </a:rPr>
              <a:t>旋转得到△</a:t>
            </a:r>
            <a:r>
              <a:rPr lang="en-US" altLang="zh-CN" i="1">
                <a:solidFill>
                  <a:srgbClr val="FF0000"/>
                </a:solidFill>
              </a:rPr>
              <a:t>AE'B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1629005"/>
            <a:ext cx="11771312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BE'=EC.</a:t>
            </a:r>
            <a:r>
              <a:rPr lang="zh-CN" altLang="zh-CN" dirty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</a:rPr>
              <a:t>1, </a:t>
            </a:r>
            <a:r>
              <a:rPr lang="en-US" altLang="zh-CN" i="1" dirty="0">
                <a:solidFill>
                  <a:srgbClr val="FF0000"/>
                </a:solidFill>
              </a:rPr>
              <a:t>BE'=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2274182"/>
            <a:ext cx="11771312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BE'D</a:t>
            </a:r>
            <a:r>
              <a:rPr lang="zh-CN" altLang="zh-CN" dirty="0">
                <a:solidFill>
                  <a:srgbClr val="FF0000"/>
                </a:solidFill>
              </a:rPr>
              <a:t>不可能是</a:t>
            </a:r>
            <a:r>
              <a:rPr lang="zh-CN" altLang="zh-CN">
                <a:solidFill>
                  <a:srgbClr val="FF0000"/>
                </a:solidFill>
              </a:rPr>
              <a:t>直角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2919359"/>
            <a:ext cx="11771312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若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E'BD</a:t>
            </a:r>
            <a:r>
              <a:rPr lang="zh-CN" altLang="zh-CN" dirty="0">
                <a:solidFill>
                  <a:srgbClr val="FF0000"/>
                </a:solidFill>
              </a:rPr>
              <a:t>是直角时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如下</a:t>
            </a:r>
            <a:r>
              <a:rPr lang="zh-CN" altLang="zh-CN">
                <a:solidFill>
                  <a:srgbClr val="FF0000"/>
                </a:solidFill>
              </a:rPr>
              <a:t>图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564536"/>
            <a:ext cx="11771312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AB=AC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</a:t>
            </a:r>
            <a:r>
              <a:rPr lang="en-US" altLang="zh-CN">
                <a:solidFill>
                  <a:srgbClr val="FF0000"/>
                </a:solidFill>
              </a:rPr>
              <a:t> 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4209713"/>
            <a:ext cx="11771312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AEC</a:t>
            </a:r>
            <a:r>
              <a:rPr lang="zh-CN" altLang="zh-CN" dirty="0">
                <a:solidFill>
                  <a:srgbClr val="FF0000"/>
                </a:solidFill>
              </a:rPr>
              <a:t>旋转得到△</a:t>
            </a:r>
            <a:r>
              <a:rPr lang="en-US" altLang="zh-CN" i="1" dirty="0">
                <a:solidFill>
                  <a:srgbClr val="FF0000"/>
                </a:solidFill>
              </a:rPr>
              <a:t>AE'B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ABE'=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4854890"/>
            <a:ext cx="11771312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E'BD</a:t>
            </a:r>
            <a:r>
              <a:rPr lang="zh-CN" altLang="zh-CN" dirty="0">
                <a:solidFill>
                  <a:srgbClr val="FF0000"/>
                </a:solidFill>
              </a:rPr>
              <a:t>是直角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ABE'=</a:t>
            </a:r>
            <a:r>
              <a:rPr lang="en-US" altLang="zh-CN">
                <a:solidFill>
                  <a:srgbClr val="FF0000"/>
                </a:solidFill>
              </a:rPr>
              <a:t>45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4" name="内容占位符 1"/>
          <p:cNvSpPr txBox="1"/>
          <p:nvPr/>
        </p:nvSpPr>
        <p:spPr>
          <a:xfrm>
            <a:off x="228600" y="5500067"/>
            <a:ext cx="11771312" cy="70788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BAC=</a:t>
            </a:r>
            <a:r>
              <a:rPr lang="en-US" altLang="zh-CN" dirty="0">
                <a:solidFill>
                  <a:srgbClr val="FF0000"/>
                </a:solidFill>
              </a:rPr>
              <a:t>90° ;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751340" y="4434810"/>
            <a:ext cx="5412654" cy="20677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442529" y="2934070"/>
            <a:ext cx="5412654" cy="2067755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348343" y="166911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当∠</a:t>
            </a:r>
            <a:r>
              <a:rPr lang="en-US" altLang="zh-CN" i="1" smtClean="0">
                <a:solidFill>
                  <a:srgbClr val="FF0000"/>
                </a:solidFill>
              </a:rPr>
              <a:t>E'DB</a:t>
            </a:r>
            <a:r>
              <a:rPr lang="zh-CN" altLang="zh-CN" smtClean="0">
                <a:solidFill>
                  <a:srgbClr val="FF0000"/>
                </a:solidFill>
              </a:rPr>
              <a:t>是直角时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设</a:t>
            </a:r>
            <a:r>
              <a:rPr lang="en-US" altLang="zh-CN" i="1" smtClean="0">
                <a:solidFill>
                  <a:srgbClr val="FF0000"/>
                </a:solidFill>
              </a:rPr>
              <a:t>AB</a:t>
            </a:r>
            <a:r>
              <a:rPr lang="zh-CN" altLang="zh-CN" smtClean="0">
                <a:solidFill>
                  <a:srgbClr val="FF0000"/>
                </a:solidFill>
              </a:rPr>
              <a:t>与</a:t>
            </a:r>
            <a:r>
              <a:rPr lang="en-US" altLang="zh-CN" i="1" smtClean="0">
                <a:solidFill>
                  <a:srgbClr val="FF0000"/>
                </a:solidFill>
              </a:rPr>
              <a:t>DE'</a:t>
            </a:r>
            <a:r>
              <a:rPr lang="zh-CN" altLang="zh-CN" smtClean="0">
                <a:solidFill>
                  <a:srgbClr val="FF0000"/>
                </a:solidFill>
              </a:rPr>
              <a:t>相交于</a:t>
            </a:r>
            <a:r>
              <a:rPr lang="en-US" altLang="zh-CN" i="1" smtClean="0">
                <a:solidFill>
                  <a:srgbClr val="FF0000"/>
                </a:solidFill>
              </a:rPr>
              <a:t>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en-US" altLang="zh-CN" i="1" smtClean="0">
                <a:solidFill>
                  <a:srgbClr val="FF0000"/>
                </a:solidFill>
              </a:rPr>
              <a:t>P</a:t>
            </a: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smtClean="0">
                <a:solidFill>
                  <a:srgbClr val="FF0000"/>
                </a:solidFill>
              </a:rPr>
              <a:t>PF</a:t>
            </a:r>
            <a:r>
              <a:rPr lang="zh-CN" altLang="zh-CN" smtClean="0">
                <a:solidFill>
                  <a:srgbClr val="FF0000"/>
                </a:solidFill>
              </a:rPr>
              <a:t>⊥</a:t>
            </a:r>
            <a:r>
              <a:rPr lang="en-US" altLang="zh-CN" i="1" smtClean="0">
                <a:solidFill>
                  <a:srgbClr val="FF0000"/>
                </a:solidFill>
              </a:rPr>
              <a:t>BE'</a:t>
            </a:r>
            <a:r>
              <a:rPr lang="zh-CN" altLang="zh-CN" smtClean="0">
                <a:solidFill>
                  <a:srgbClr val="FF0000"/>
                </a:solidFill>
              </a:rPr>
              <a:t>于</a:t>
            </a:r>
            <a:r>
              <a:rPr lang="en-US" altLang="zh-CN" i="1" smtClean="0">
                <a:solidFill>
                  <a:srgbClr val="FF0000"/>
                </a:solidFill>
              </a:rPr>
              <a:t>F.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348343" y="75168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ABE'</a:t>
            </a:r>
            <a:r>
              <a:rPr lang="en-US" altLang="zh-CN" smtClean="0">
                <a:solidFill>
                  <a:srgbClr val="FF0000"/>
                </a:solidFill>
              </a:rPr>
              <a:t>,∴</a:t>
            </a:r>
            <a:r>
              <a:rPr lang="en-US" altLang="zh-CN" i="1" smtClean="0">
                <a:solidFill>
                  <a:srgbClr val="FF0000"/>
                </a:solidFill>
              </a:rPr>
              <a:t>PD=PF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BD=BF.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48343" y="1336461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BD</a:t>
            </a:r>
            <a:r>
              <a:rPr lang="en-US" altLang="zh-CN" smtClean="0">
                <a:solidFill>
                  <a:srgbClr val="FF0000"/>
                </a:solidFill>
              </a:rPr>
              <a:t> </a:t>
            </a: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smtClean="0">
                <a:solidFill>
                  <a:srgbClr val="FF0000"/>
                </a:solidFill>
              </a:rPr>
              <a:t>1, </a:t>
            </a:r>
            <a:r>
              <a:rPr lang="en-US" altLang="zh-CN" i="1" smtClean="0">
                <a:solidFill>
                  <a:srgbClr val="FF0000"/>
                </a:solidFill>
              </a:rPr>
              <a:t>BE'=</a:t>
            </a:r>
            <a:r>
              <a:rPr lang="en-US" altLang="zh-CN" smtClean="0">
                <a:solidFill>
                  <a:srgbClr val="FF0000"/>
                </a:solidFill>
              </a:rPr>
              <a:t>2,∴</a:t>
            </a:r>
            <a:r>
              <a:rPr lang="en-US" altLang="zh-CN" i="1" smtClean="0">
                <a:solidFill>
                  <a:srgbClr val="FF0000"/>
                </a:solidFill>
              </a:rPr>
              <a:t>BF=FE'=</a:t>
            </a:r>
            <a:r>
              <a:rPr lang="en-US" altLang="zh-CN" smtClean="0">
                <a:solidFill>
                  <a:srgbClr val="FF0000"/>
                </a:solidFill>
              </a:rPr>
              <a:t>1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48343" y="192123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PF</a:t>
            </a:r>
            <a:r>
              <a:rPr lang="zh-CN" altLang="zh-CN" smtClean="0">
                <a:solidFill>
                  <a:srgbClr val="FF0000"/>
                </a:solidFill>
              </a:rPr>
              <a:t>⊥</a:t>
            </a:r>
            <a:r>
              <a:rPr lang="en-US" altLang="zh-CN" i="1" smtClean="0">
                <a:solidFill>
                  <a:srgbClr val="FF0000"/>
                </a:solidFill>
              </a:rPr>
              <a:t>BE'</a:t>
            </a:r>
            <a:r>
              <a:rPr lang="zh-CN" altLang="zh-CN" smtClean="0">
                <a:solidFill>
                  <a:srgbClr val="FF0000"/>
                </a:solidFill>
              </a:rPr>
              <a:t>于</a:t>
            </a:r>
            <a:r>
              <a:rPr lang="en-US" altLang="zh-CN" i="1" smtClean="0">
                <a:solidFill>
                  <a:srgbClr val="FF0000"/>
                </a:solidFill>
              </a:rPr>
              <a:t>F</a:t>
            </a:r>
            <a:r>
              <a:rPr lang="en-US" altLang="zh-CN" smtClean="0">
                <a:solidFill>
                  <a:srgbClr val="FF0000"/>
                </a:solidFill>
              </a:rPr>
              <a:t>,∴</a:t>
            </a:r>
            <a:r>
              <a:rPr lang="en-US" altLang="zh-CN" i="1" smtClean="0">
                <a:solidFill>
                  <a:srgbClr val="FF0000"/>
                </a:solidFill>
              </a:rPr>
              <a:t>PE'=BP.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48343" y="2506011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PE'B=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PBF.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48343" y="309078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ABE'</a:t>
            </a:r>
            <a:r>
              <a:rPr lang="en-US" altLang="zh-CN" smtClean="0">
                <a:solidFill>
                  <a:srgbClr val="FF0000"/>
                </a:solidFill>
              </a:rPr>
              <a:t>, 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E'DB=</a:t>
            </a:r>
            <a:r>
              <a:rPr lang="en-US" altLang="zh-CN" smtClean="0">
                <a:solidFill>
                  <a:srgbClr val="FF0000"/>
                </a:solidFill>
              </a:rPr>
              <a:t>90°,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48343" y="3675561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E'BA=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PE'B=</a:t>
            </a:r>
            <a:r>
              <a:rPr lang="en-US" altLang="zh-CN" smtClean="0">
                <a:solidFill>
                  <a:srgbClr val="FF0000"/>
                </a:solidFill>
              </a:rPr>
              <a:t>30°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348343" y="426033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BAC=</a:t>
            </a:r>
            <a:r>
              <a:rPr lang="en-US" altLang="zh-CN" smtClean="0">
                <a:solidFill>
                  <a:srgbClr val="FF0000"/>
                </a:solidFill>
              </a:rPr>
              <a:t>120°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348343" y="4845111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综上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BAC=</a:t>
            </a:r>
            <a:r>
              <a:rPr lang="en-US" altLang="zh-CN" dirty="0" smtClean="0">
                <a:solidFill>
                  <a:srgbClr val="FF0000"/>
                </a:solidFill>
              </a:rPr>
              <a:t>90°</a:t>
            </a:r>
            <a:r>
              <a:rPr lang="zh-CN" altLang="zh-CN" dirty="0" smtClean="0">
                <a:solidFill>
                  <a:srgbClr val="FF0000"/>
                </a:solidFill>
              </a:rPr>
              <a:t>或</a:t>
            </a:r>
            <a:r>
              <a:rPr lang="en-US" altLang="zh-CN" dirty="0" smtClean="0">
                <a:solidFill>
                  <a:srgbClr val="FF0000"/>
                </a:solidFill>
              </a:rPr>
              <a:t>120°</a:t>
            </a:r>
            <a:r>
              <a:rPr lang="zh-CN" altLang="zh-CN" dirty="0" smtClean="0">
                <a:solidFill>
                  <a:srgbClr val="FF0000"/>
                </a:solidFill>
              </a:rPr>
              <a:t>为所求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zh-CN" dirty="0"/>
                  <a:t>【变式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】在△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ACB=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CA=CB=</a:t>
                </a:r>
                <a:r>
                  <a:rPr lang="en-US" altLang="zh-CN" dirty="0"/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⊥</a:t>
                </a:r>
                <a:r>
                  <a:rPr lang="en-US" altLang="zh-CN" i="1" dirty="0"/>
                  <a:t>AB</a:t>
                </a:r>
                <a:r>
                  <a:rPr lang="zh-CN" altLang="zh-CN" dirty="0"/>
                  <a:t>于</a:t>
                </a:r>
                <a:r>
                  <a:rPr lang="en-US" altLang="zh-CN" i="1" dirty="0"/>
                  <a:t>D</a:t>
                </a:r>
                <a:r>
                  <a:rPr lang="en-US" altLang="zh-CN" dirty="0"/>
                  <a:t>,</a:t>
                </a:r>
                <a:r>
                  <a:rPr lang="zh-CN" altLang="zh-CN" dirty="0" smtClean="0"/>
                  <a:t>点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E</a:t>
                </a:r>
                <a:r>
                  <a:rPr lang="zh-CN" altLang="zh-CN" dirty="0"/>
                  <a:t>在直线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上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DE=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CD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F</a:t>
                </a:r>
                <a:r>
                  <a:rPr lang="zh-CN" altLang="zh-CN" dirty="0"/>
                  <a:t>在线段</a:t>
                </a:r>
                <a:r>
                  <a:rPr lang="en-US" altLang="zh-CN" i="1" dirty="0"/>
                  <a:t>AB</a:t>
                </a:r>
                <a:r>
                  <a:rPr lang="zh-CN" altLang="zh-CN" dirty="0"/>
                  <a:t>上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M</a:t>
                </a:r>
                <a:r>
                  <a:rPr lang="zh-CN" altLang="zh-CN" dirty="0"/>
                  <a:t>是</a:t>
                </a:r>
                <a:r>
                  <a:rPr lang="en-US" altLang="zh-CN" i="1" dirty="0"/>
                  <a:t>DB</a:t>
                </a:r>
                <a:r>
                  <a:rPr lang="zh-CN" altLang="zh-CN" dirty="0"/>
                  <a:t>的中点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直线</a:t>
                </a:r>
                <a:r>
                  <a:rPr lang="en-US" altLang="zh-CN" i="1" dirty="0" smtClean="0"/>
                  <a:t>AE</a:t>
                </a:r>
                <a:r>
                  <a:rPr lang="zh-CN" altLang="zh-CN" dirty="0" smtClean="0"/>
                  <a:t>与</a:t>
                </a:r>
                <a:r>
                  <a:rPr lang="zh-CN" altLang="zh-CN" dirty="0"/>
                  <a:t>直线</a:t>
                </a:r>
                <a:r>
                  <a:rPr lang="en-US" altLang="zh-CN" i="1" dirty="0"/>
                  <a:t>CF</a:t>
                </a:r>
                <a:r>
                  <a:rPr lang="zh-CN" altLang="zh-CN" dirty="0"/>
                  <a:t>交于</a:t>
                </a:r>
                <a:r>
                  <a:rPr lang="en-US" altLang="zh-CN" i="1" dirty="0"/>
                  <a:t>N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r>
                  <a:rPr lang="en-US" altLang="zh-CN" dirty="0"/>
                  <a:t>(1)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若点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在线段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上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请分别</a:t>
                </a:r>
                <a:r>
                  <a:rPr lang="zh-CN" altLang="zh-CN" dirty="0" smtClean="0"/>
                  <a:t>写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出</a:t>
                </a:r>
                <a:r>
                  <a:rPr lang="zh-CN" altLang="zh-CN" dirty="0"/>
                  <a:t>线段</a:t>
                </a:r>
                <a:r>
                  <a:rPr lang="en-US" altLang="zh-CN" i="1" dirty="0"/>
                  <a:t>AE</a:t>
                </a:r>
                <a:r>
                  <a:rPr lang="zh-CN" altLang="zh-CN" dirty="0"/>
                  <a:t>和</a:t>
                </a:r>
                <a:r>
                  <a:rPr lang="en-US" altLang="zh-CN" i="1" dirty="0"/>
                  <a:t>CM</a:t>
                </a:r>
                <a:r>
                  <a:rPr lang="zh-CN" altLang="zh-CN" dirty="0"/>
                  <a:t>之间的</a:t>
                </a:r>
                <a:r>
                  <a:rPr lang="zh-CN" altLang="zh-CN" dirty="0" smtClean="0"/>
                  <a:t>位置关系</a:t>
                </a:r>
                <a:r>
                  <a:rPr lang="zh-CN" altLang="zh-CN" dirty="0"/>
                  <a:t>和数量关系</a:t>
                </a:r>
                <a:r>
                  <a:rPr lang="en-US" altLang="zh-CN" dirty="0"/>
                  <a:t>:</a:t>
                </a:r>
                <a:r>
                  <a:rPr lang="zh-CN" altLang="zh-CN" i="1" u="sng" dirty="0"/>
                  <a:t>　　</a:t>
                </a:r>
                <a:r>
                  <a:rPr lang="en-US" altLang="zh-CN" dirty="0"/>
                  <a:t>,</a:t>
                </a:r>
                <a:r>
                  <a:rPr lang="zh-CN" altLang="zh-CN" i="1" u="sng" dirty="0"/>
                  <a:t>　　</a:t>
                </a:r>
                <a:r>
                  <a:rPr lang="en-US" altLang="zh-CN" dirty="0"/>
                  <a:t>; 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在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的条件下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当点</a:t>
                </a:r>
                <a:r>
                  <a:rPr lang="en-US" altLang="zh-CN" i="1" dirty="0"/>
                  <a:t>F</a:t>
                </a:r>
                <a:r>
                  <a:rPr lang="zh-CN" altLang="zh-CN" dirty="0"/>
                  <a:t>在线段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上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AF=</a:t>
                </a:r>
                <a:r>
                  <a:rPr lang="en-US" altLang="zh-CN" dirty="0"/>
                  <a:t>2</a:t>
                </a:r>
                <a:r>
                  <a:rPr lang="en-US" altLang="zh-CN" i="1" dirty="0"/>
                  <a:t>FD</a:t>
                </a:r>
                <a:r>
                  <a:rPr lang="zh-CN" altLang="zh-CN" dirty="0"/>
                  <a:t>时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求证</a:t>
                </a:r>
                <a:r>
                  <a:rPr lang="en-US" altLang="zh-CN" dirty="0" smtClean="0"/>
                  <a:t>:</a:t>
                </a:r>
                <a:r>
                  <a:rPr lang="zh-CN" altLang="zh-CN" dirty="0" smtClean="0"/>
                  <a:t>∠</a:t>
                </a:r>
                <a:r>
                  <a:rPr lang="en-US" altLang="zh-CN" i="1" dirty="0"/>
                  <a:t>CNE=</a:t>
                </a:r>
                <a:r>
                  <a:rPr lang="en-US" altLang="zh-CN" dirty="0"/>
                  <a:t>45°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64384" y="1082901"/>
            <a:ext cx="4924416" cy="29520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若点</a:t>
            </a:r>
            <a:r>
              <a:rPr lang="en-US" altLang="zh-CN" i="1" dirty="0"/>
              <a:t>E</a:t>
            </a:r>
            <a:r>
              <a:rPr lang="zh-CN" altLang="zh-CN" dirty="0"/>
              <a:t>在线段</a:t>
            </a:r>
            <a:r>
              <a:rPr lang="en-US" altLang="zh-CN" i="1" dirty="0"/>
              <a:t>CD</a:t>
            </a:r>
            <a:r>
              <a:rPr lang="zh-CN" altLang="zh-CN" dirty="0"/>
              <a:t>上</a:t>
            </a:r>
            <a:r>
              <a:rPr lang="en-US" altLang="zh-CN" dirty="0"/>
              <a:t>,</a:t>
            </a:r>
            <a:r>
              <a:rPr lang="zh-CN" altLang="zh-CN" dirty="0"/>
              <a:t>请分别写出线段</a:t>
            </a:r>
            <a:r>
              <a:rPr lang="en-US" altLang="zh-CN" i="1" dirty="0"/>
              <a:t>AE</a:t>
            </a:r>
            <a:r>
              <a:rPr lang="zh-CN" altLang="zh-CN" dirty="0"/>
              <a:t>和</a:t>
            </a:r>
            <a:r>
              <a:rPr lang="en-US" altLang="zh-CN" i="1" dirty="0"/>
              <a:t>CM</a:t>
            </a:r>
            <a:r>
              <a:rPr lang="zh-CN" altLang="zh-CN" dirty="0"/>
              <a:t>之间的</a:t>
            </a:r>
            <a:r>
              <a:rPr lang="zh-CN" altLang="zh-CN" dirty="0" smtClean="0"/>
              <a:t>位置</a:t>
            </a:r>
            <a:endParaRPr lang="en-US" altLang="zh-CN" dirty="0" smtClean="0"/>
          </a:p>
          <a:p>
            <a:r>
              <a:rPr lang="zh-CN" altLang="zh-CN" dirty="0" smtClean="0"/>
              <a:t>关系</a:t>
            </a:r>
            <a:r>
              <a:rPr lang="zh-CN" altLang="zh-CN" dirty="0"/>
              <a:t>和数量关系</a:t>
            </a:r>
            <a:r>
              <a:rPr lang="en-US" altLang="zh-CN" dirty="0" smtClean="0"/>
              <a:t>:</a:t>
            </a:r>
            <a:r>
              <a:rPr lang="zh-CN" altLang="zh-CN" i="1" u="sng" dirty="0"/>
              <a:t>　</a:t>
            </a:r>
            <a:r>
              <a:rPr lang="en-US" altLang="zh-CN" i="1" u="sng" dirty="0" smtClean="0"/>
              <a:t>                </a:t>
            </a:r>
            <a:r>
              <a:rPr lang="en-US" altLang="zh-CN" dirty="0" smtClean="0"/>
              <a:t>,</a:t>
            </a:r>
            <a:r>
              <a:rPr lang="zh-CN" altLang="zh-CN" i="1" u="sng" dirty="0"/>
              <a:t>　</a:t>
            </a:r>
            <a:r>
              <a:rPr lang="en-US" altLang="zh-CN" i="1" u="sng" dirty="0" smtClean="0"/>
              <a:t>                  </a:t>
            </a:r>
            <a:r>
              <a:rPr lang="en-US" altLang="zh-CN" dirty="0" smtClean="0"/>
              <a:t>;</a:t>
            </a:r>
            <a:endParaRPr lang="en-US" altLang="zh-CN" dirty="0" smtClean="0"/>
          </a:p>
          <a:p>
            <a:endParaRPr lang="zh-CN" altLang="zh-CN" dirty="0"/>
          </a:p>
          <a:p>
            <a:endParaRPr lang="zh-CN" altLang="zh-CN" dirty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363112" y="3889667"/>
            <a:ext cx="3790373" cy="235003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67515" y="990661"/>
            <a:ext cx="15103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i="1" dirty="0">
                <a:solidFill>
                  <a:srgbClr val="FF0000"/>
                </a:solidFill>
              </a:rPr>
              <a:t>E</a:t>
            </a:r>
            <a:r>
              <a:rPr lang="zh-CN" altLang="zh-CN" sz="3200" b="1" dirty="0">
                <a:solidFill>
                  <a:srgbClr val="FF0000"/>
                </a:solidFill>
              </a:rPr>
              <a:t>⊥</a:t>
            </a:r>
            <a:r>
              <a:rPr lang="en-US" altLang="zh-CN" sz="3200" b="1" i="1" dirty="0" smtClean="0">
                <a:solidFill>
                  <a:srgbClr val="FF0000"/>
                </a:solidFill>
              </a:rPr>
              <a:t>CM</a:t>
            </a:r>
            <a:endParaRPr lang="zh-CN" altLang="zh-CN" sz="32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833443" y="990661"/>
            <a:ext cx="1606530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</a:rPr>
              <a:t>AE=CM</a:t>
            </a:r>
            <a:endParaRPr lang="zh-CN" altLang="zh-CN" sz="3200" b="1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487266" y="1089113"/>
            <a:ext cx="3723192" cy="2231966"/>
          </a:xfrm>
          <a:prstGeom prst="rect">
            <a:avLst/>
          </a:prstGeom>
        </p:spPr>
      </p:pic>
      <p:sp>
        <p:nvSpPr>
          <p:cNvPr id="9" name="内容占位符 1"/>
          <p:cNvSpPr txBox="1"/>
          <p:nvPr/>
        </p:nvSpPr>
        <p:spPr>
          <a:xfrm>
            <a:off x="348343" y="1939546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en-US" altLang="zh-CN" i="1">
                <a:solidFill>
                  <a:srgbClr val="FF0000"/>
                </a:solidFill>
              </a:rPr>
              <a:t>. </a:t>
            </a:r>
            <a:endParaRPr lang="zh-CN" altLang="zh-CN" dirty="0"/>
          </a:p>
        </p:txBody>
      </p:sp>
      <p:sp>
        <p:nvSpPr>
          <p:cNvPr id="10" name="内容占位符 1"/>
          <p:cNvSpPr txBox="1"/>
          <p:nvPr/>
        </p:nvSpPr>
        <p:spPr>
          <a:xfrm>
            <a:off x="348343" y="2677056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 dirty="0">
                <a:solidFill>
                  <a:srgbClr val="FF0000"/>
                </a:solidFill>
              </a:rPr>
              <a:t>CA=CB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/>
          </a:p>
        </p:txBody>
      </p:sp>
      <p:sp>
        <p:nvSpPr>
          <p:cNvPr id="11" name="内容占位符 1"/>
          <p:cNvSpPr txBox="1"/>
          <p:nvPr/>
        </p:nvSpPr>
        <p:spPr>
          <a:xfrm>
            <a:off x="348343" y="3414566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BCD=</a:t>
            </a:r>
            <a:r>
              <a:rPr lang="en-US" altLang="zh-CN">
                <a:solidFill>
                  <a:srgbClr val="FF0000"/>
                </a:solidFill>
              </a:rPr>
              <a:t>45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348343" y="4152076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smtClean="0">
                    <a:solidFill>
                      <a:srgbClr val="FF0000"/>
                    </a:solidFill>
                  </a:rPr>
                  <a:t>AD=BD=CD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AB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zh-CN" altLang="zh-CN" dirty="0"/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343" y="4152076"/>
                <a:ext cx="11760200" cy="1067215"/>
              </a:xfrm>
              <a:prstGeom prst="rect">
                <a:avLst/>
              </a:prstGeom>
              <a:blipFill rotWithShape="1">
                <a:blip r:embed="rId3"/>
                <a:stretch>
                  <a:fillRect l="-3" t="-42" r="3" b="-15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内容占位符 1"/>
          <p:cNvSpPr txBox="1"/>
          <p:nvPr/>
        </p:nvSpPr>
        <p:spPr>
          <a:xfrm>
            <a:off x="348343" y="512580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en-US" altLang="zh-CN" i="1" dirty="0">
                <a:solidFill>
                  <a:srgbClr val="FF0000"/>
                </a:solidFill>
              </a:rPr>
              <a:t>DB</a:t>
            </a:r>
            <a:r>
              <a:rPr lang="zh-CN" altLang="zh-CN" dirty="0">
                <a:solidFill>
                  <a:srgbClr val="FF0000"/>
                </a:solidFill>
              </a:rPr>
              <a:t>的中点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内容占位符 1"/>
              <p:cNvSpPr txBox="1"/>
              <p:nvPr/>
            </p:nvSpPr>
            <p:spPr>
              <a:xfrm>
                <a:off x="348343" y="5734317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BD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 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343" y="5734317"/>
                <a:ext cx="11760200" cy="1067215"/>
              </a:xfrm>
              <a:prstGeom prst="rect">
                <a:avLst/>
              </a:prstGeom>
              <a:blipFill rotWithShape="1">
                <a:blip r:embed="rId4"/>
                <a:stretch>
                  <a:fillRect l="-3" t="-25" r="3" b="-15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811034" y="525046"/>
            <a:ext cx="3790373" cy="235003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17714" y="181427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CD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DE=DM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4" y="181427"/>
                <a:ext cx="11760200" cy="1155829"/>
              </a:xfrm>
              <a:prstGeom prst="rect">
                <a:avLst/>
              </a:prstGeom>
              <a:blipFill rotWithShape="1">
                <a:blip r:embed="rId2"/>
                <a:stretch>
                  <a:fillRect l="-5" t="-39" r="5" b="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17714" y="1337256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与△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CMD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𝑨𝑫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𝑨𝑫𝑬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𝑪𝑫𝑴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𝑫𝑬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𝑫𝑴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4" y="1337256"/>
                <a:ext cx="11760200" cy="1664495"/>
              </a:xfrm>
              <a:prstGeom prst="rect">
                <a:avLst/>
              </a:prstGeom>
              <a:blipFill rotWithShape="1">
                <a:blip r:embed="rId3"/>
                <a:stretch>
                  <a:fillRect l="-5" t="-35" r="5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17714" y="300175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AED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CMD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AE=CM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DCM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17714" y="3832748"/>
            <a:ext cx="11760200" cy="70788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DAE+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AED=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DCM+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AED=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17714" y="4540634"/>
            <a:ext cx="11760200" cy="70788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CEH=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AED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DCM+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CEH=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17714" y="5248520"/>
            <a:ext cx="11760200" cy="70788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AHC=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17714" y="5956405"/>
            <a:ext cx="11760200" cy="157479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AE=CM.</a:t>
            </a:r>
            <a:r>
              <a:rPr lang="en-US" altLang="zh-CN" dirty="0"/>
              <a:t> </a:t>
            </a:r>
            <a:endParaRPr lang="en-US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在</a:t>
            </a:r>
            <a:r>
              <a:rPr lang="en-US" altLang="zh-CN" dirty="0"/>
              <a:t>(1)</a:t>
            </a:r>
            <a:r>
              <a:rPr lang="zh-CN" altLang="zh-CN" dirty="0"/>
              <a:t>的条件下</a:t>
            </a:r>
            <a:r>
              <a:rPr lang="en-US" altLang="zh-CN" dirty="0"/>
              <a:t>,</a:t>
            </a:r>
            <a:r>
              <a:rPr lang="zh-CN" altLang="zh-CN" dirty="0"/>
              <a:t>当点</a:t>
            </a:r>
            <a:r>
              <a:rPr lang="en-US" altLang="zh-CN" i="1" dirty="0"/>
              <a:t>F</a:t>
            </a:r>
            <a:r>
              <a:rPr lang="zh-CN" altLang="zh-CN" dirty="0"/>
              <a:t>在线段</a:t>
            </a:r>
            <a:r>
              <a:rPr lang="en-US" altLang="zh-CN" i="1" dirty="0"/>
              <a:t>AD</a:t>
            </a:r>
            <a:r>
              <a:rPr lang="zh-CN" altLang="zh-CN" dirty="0"/>
              <a:t>上</a:t>
            </a:r>
            <a:r>
              <a:rPr lang="en-US" altLang="zh-CN" dirty="0"/>
              <a:t>,</a:t>
            </a:r>
            <a:r>
              <a:rPr lang="zh-CN" altLang="zh-CN" dirty="0"/>
              <a:t>且</a:t>
            </a:r>
            <a:r>
              <a:rPr lang="en-US" altLang="zh-CN" i="1" dirty="0"/>
              <a:t>AF=</a:t>
            </a:r>
            <a:r>
              <a:rPr lang="en-US" altLang="zh-CN" dirty="0"/>
              <a:t>2</a:t>
            </a:r>
            <a:r>
              <a:rPr lang="en-US" altLang="zh-CN" i="1" dirty="0"/>
              <a:t>FD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endParaRPr lang="en-US" altLang="zh-CN" dirty="0"/>
          </a:p>
          <a:p>
            <a:pPr>
              <a:lnSpc>
                <a:spcPts val="4800"/>
              </a:lnSpc>
            </a:pP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zh-CN" altLang="zh-CN" dirty="0"/>
              <a:t>∠</a:t>
            </a:r>
            <a:r>
              <a:rPr lang="en-US" altLang="zh-CN" i="1" dirty="0"/>
              <a:t>CNE=</a:t>
            </a:r>
            <a:r>
              <a:rPr lang="en-US" altLang="zh-CN" dirty="0"/>
              <a:t>45°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14086" y="138440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且</a:t>
            </a:r>
            <a:r>
              <a:rPr lang="en-US" altLang="zh-CN" i="1">
                <a:solidFill>
                  <a:srgbClr val="FF0000"/>
                </a:solidFill>
              </a:rPr>
              <a:t>AG=BM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4086" y="212191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CG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FG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>
                <a:solidFill>
                  <a:srgbClr val="FF0000"/>
                </a:solidFill>
              </a:rPr>
              <a:t>H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4086" y="2859425"/>
                <a:ext cx="11760200" cy="7956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90°, 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CA=CB=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086" y="2859425"/>
                <a:ext cx="11760200" cy="795667"/>
              </a:xfrm>
              <a:prstGeom prst="rect">
                <a:avLst/>
              </a:prstGeom>
              <a:blipFill rotWithShape="1">
                <a:blip r:embed="rId1"/>
                <a:stretch>
                  <a:fillRect l="-1" t="-3" r="1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4086" y="3655092"/>
                <a:ext cx="11760200" cy="88113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CAB=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CBA=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45°,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>
                    <a:solidFill>
                      <a:srgbClr val="FF0000"/>
                    </a:solidFill>
                  </a:rPr>
                  <a:t>12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086" y="3655092"/>
                <a:ext cx="11760200" cy="881139"/>
              </a:xfrm>
              <a:prstGeom prst="rect">
                <a:avLst/>
              </a:prstGeom>
              <a:blipFill rotWithShape="1">
                <a:blip r:embed="rId2"/>
                <a:stretch>
                  <a:fillRect l="-1" t="-4" r="1" b="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14086" y="453623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GAC=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MBC=</a:t>
            </a:r>
            <a:r>
              <a:rPr lang="en-US" altLang="zh-CN" dirty="0">
                <a:solidFill>
                  <a:srgbClr val="FF0000"/>
                </a:solidFill>
              </a:rPr>
              <a:t>45</a:t>
            </a:r>
            <a:r>
              <a:rPr lang="en-US" altLang="zh-CN">
                <a:solidFill>
                  <a:srgbClr val="FF0000"/>
                </a:solidFill>
              </a:rPr>
              <a:t>°</a:t>
            </a:r>
            <a:r>
              <a:rPr lang="en-US" altLang="zh-CN" i="1">
                <a:solidFill>
                  <a:srgbClr val="FF0000"/>
                </a:solidFill>
              </a:rPr>
              <a:t>. 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14086" y="5273741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CD=AD=BD=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086" y="5273741"/>
                <a:ext cx="11760200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1" t="-6" r="1" b="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56412" y="1384405"/>
            <a:ext cx="4175847" cy="2531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644059" y="318284"/>
            <a:ext cx="4175847" cy="2531276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17714" y="31828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 smtClean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en-US" altLang="zh-CN" i="1" dirty="0">
                <a:solidFill>
                  <a:srgbClr val="FF0000"/>
                </a:solidFill>
              </a:rPr>
              <a:t>DB</a:t>
            </a:r>
            <a:r>
              <a:rPr lang="zh-CN" altLang="zh-CN" dirty="0">
                <a:solidFill>
                  <a:srgbClr val="FF0000"/>
                </a:solidFill>
              </a:rPr>
              <a:t>的中点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BM=DM=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AG=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17714" y="111593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AF=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FD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AF=</a:t>
            </a:r>
            <a:r>
              <a:rPr lang="en-US" altLang="zh-CN">
                <a:solidFill>
                  <a:srgbClr val="FF0000"/>
                </a:solidFill>
              </a:rPr>
              <a:t>4,</a:t>
            </a:r>
            <a:r>
              <a:rPr lang="en-US" altLang="zh-CN" i="1">
                <a:solidFill>
                  <a:srgbClr val="FF0000"/>
                </a:solidFill>
              </a:rPr>
              <a:t>DF=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7714" y="191359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FM=FD+DM=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+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i="1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5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7714" y="2711246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AF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FG=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𝑨𝑮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𝑨𝑭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5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FG=FM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4" y="2711246"/>
                <a:ext cx="11760200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5" t="-54" r="5" b="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7714" y="3508900"/>
                <a:ext cx="11760200" cy="245060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CBM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𝑨𝑪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𝑪𝑩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𝑪𝑨𝑮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𝑪𝑩𝑴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𝑨𝑮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𝑩𝑴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4" y="3508900"/>
                <a:ext cx="11760200" cy="2450607"/>
              </a:xfrm>
              <a:prstGeom prst="rect">
                <a:avLst/>
              </a:prstGeom>
              <a:blipFill rotWithShape="1">
                <a:blip r:embed="rId3"/>
                <a:stretch>
                  <a:fillRect l="-5" t="-21" r="5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17714" y="5959507"/>
            <a:ext cx="11760200" cy="166455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CAG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CBM</a:t>
            </a:r>
            <a:r>
              <a:rPr lang="en-US" altLang="zh-CN" dirty="0">
                <a:solidFill>
                  <a:srgbClr val="FF0000"/>
                </a:solidFill>
              </a:rPr>
              <a:t>(SAS)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926779" y="2732476"/>
            <a:ext cx="4175847" cy="2531276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75772" y="23948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CG=CM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ACG=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BCM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5772" y="107048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MCG=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ACM+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ACG=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ACM+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BCM=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>
                <a:solidFill>
                  <a:srgbClr val="FF0000"/>
                </a:solidFill>
              </a:rPr>
              <a:t>° 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75772" y="1901479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FCG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FCM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𝑪𝑮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𝑪𝑴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𝑭𝑮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𝑭𝑴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𝑪𝑭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𝑪𝑭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2" y="1901479"/>
                <a:ext cx="11760200" cy="1664495"/>
              </a:xfrm>
              <a:prstGeom prst="rect">
                <a:avLst/>
              </a:prstGeom>
              <a:blipFill rotWithShape="1">
                <a:blip r:embed="rId2"/>
                <a:stretch>
                  <a:fillRect l="-2" t="-17" r="2" b="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275772" y="356597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FCG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FCM</a:t>
            </a:r>
            <a:r>
              <a:rPr lang="en-US" altLang="zh-CN">
                <a:solidFill>
                  <a:srgbClr val="FF0000"/>
                </a:solidFill>
              </a:rPr>
              <a:t>(SSS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75772" y="436362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FCG=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FCM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75772" y="516128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FCM=</a:t>
            </a:r>
            <a:r>
              <a:rPr lang="en-US" altLang="zh-CN">
                <a:solidFill>
                  <a:srgbClr val="FF0000"/>
                </a:solidFill>
              </a:rPr>
              <a:t>45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75772" y="5958936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由</a:t>
            </a:r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知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CHN=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CNE=</a:t>
            </a:r>
            <a:r>
              <a:rPr lang="en-US" altLang="zh-CN" dirty="0">
                <a:solidFill>
                  <a:srgbClr val="FF0000"/>
                </a:solidFill>
              </a:rPr>
              <a:t>45°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zh-CN" dirty="0">
                    <a:solidFill>
                      <a:srgbClr val="FF0000"/>
                    </a:solidFill>
                  </a:rPr>
                  <a:t>类型二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半角模型下旋转构图来处理线段和差关系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r>
                  <a:rPr lang="zh-CN" altLang="zh-CN" dirty="0"/>
                  <a:t>【例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】已知△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是等腰三角形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AB=AC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MAN=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dirty="0"/>
                  <a:t>∠</a:t>
                </a:r>
                <a:r>
                  <a:rPr lang="en-US" altLang="zh-CN" i="1" dirty="0"/>
                  <a:t>BAC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MAN</a:t>
                </a:r>
                <a:r>
                  <a:rPr lang="zh-CN" altLang="zh-CN" dirty="0"/>
                  <a:t>在∠</a:t>
                </a:r>
                <a:r>
                  <a:rPr lang="en-US" altLang="zh-CN" i="1" dirty="0"/>
                  <a:t>BAC</a:t>
                </a:r>
                <a:r>
                  <a:rPr lang="zh-CN" altLang="zh-CN" dirty="0"/>
                  <a:t>的内部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M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N</a:t>
                </a:r>
                <a:r>
                  <a:rPr lang="zh-CN" altLang="zh-CN" dirty="0"/>
                  <a:t>在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上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在点</a:t>
                </a:r>
                <a:r>
                  <a:rPr lang="en-US" altLang="zh-CN" i="1" dirty="0"/>
                  <a:t>N</a:t>
                </a:r>
                <a:r>
                  <a:rPr lang="zh-CN" altLang="zh-CN" dirty="0"/>
                  <a:t>的左侧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探究线段</a:t>
                </a:r>
                <a:r>
                  <a:rPr lang="en-US" altLang="zh-CN" i="1" dirty="0"/>
                  <a:t>BM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NC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MN</a:t>
                </a:r>
                <a:r>
                  <a:rPr lang="zh-CN" altLang="zh-CN" dirty="0"/>
                  <a:t>之间的数量关系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7601" y="3447143"/>
            <a:ext cx="10663732" cy="3339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r>
              <a:rPr lang="en-US" altLang="zh-CN" sz="3000" dirty="0" smtClean="0"/>
              <a:t>(1)</a:t>
            </a:r>
            <a:r>
              <a:rPr lang="zh-CN" altLang="zh-CN" sz="3000" dirty="0" smtClean="0"/>
              <a:t>如图</a:t>
            </a:r>
            <a:r>
              <a:rPr lang="en-US" altLang="zh-CN" sz="3000" dirty="0" smtClean="0"/>
              <a:t>1,</a:t>
            </a:r>
            <a:r>
              <a:rPr lang="zh-CN" altLang="zh-CN" sz="3000" dirty="0" smtClean="0"/>
              <a:t>当∠</a:t>
            </a:r>
            <a:r>
              <a:rPr lang="en-US" altLang="zh-CN" sz="3000" i="1" dirty="0" smtClean="0"/>
              <a:t>BAC=</a:t>
            </a:r>
            <a:r>
              <a:rPr lang="en-US" altLang="zh-CN" sz="3000" dirty="0" smtClean="0"/>
              <a:t>90°</a:t>
            </a:r>
            <a:r>
              <a:rPr lang="zh-CN" altLang="zh-CN" sz="3000" dirty="0" smtClean="0"/>
              <a:t>时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探究如下</a:t>
            </a:r>
            <a:r>
              <a:rPr lang="en-US" altLang="zh-CN" sz="3000" dirty="0" smtClean="0"/>
              <a:t>:</a:t>
            </a:r>
            <a:endParaRPr lang="zh-CN" altLang="zh-CN" sz="3000" dirty="0" smtClean="0"/>
          </a:p>
          <a:p>
            <a:r>
              <a:rPr lang="zh-CN" altLang="zh-CN" sz="3000" dirty="0" smtClean="0"/>
              <a:t>由∠</a:t>
            </a:r>
            <a:r>
              <a:rPr lang="en-US" altLang="zh-CN" sz="3000" i="1" dirty="0" smtClean="0"/>
              <a:t>BAC=</a:t>
            </a:r>
            <a:r>
              <a:rPr lang="en-US" altLang="zh-CN" sz="3000" dirty="0" smtClean="0"/>
              <a:t>90°,</a:t>
            </a:r>
            <a:r>
              <a:rPr lang="en-US" altLang="zh-CN" sz="3000" i="1" dirty="0" smtClean="0"/>
              <a:t>AB=AC</a:t>
            </a:r>
            <a:r>
              <a:rPr lang="zh-CN" altLang="zh-CN" sz="3000" dirty="0" smtClean="0"/>
              <a:t>可知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将△</a:t>
            </a:r>
            <a:r>
              <a:rPr lang="en-US" altLang="zh-CN" sz="3000" i="1" dirty="0" smtClean="0"/>
              <a:t>ACN</a:t>
            </a:r>
            <a:r>
              <a:rPr lang="zh-CN" altLang="zh-CN" sz="3000" dirty="0" smtClean="0"/>
              <a:t>绕点</a:t>
            </a:r>
            <a:r>
              <a:rPr lang="en-US" altLang="zh-CN" sz="3000" i="1" dirty="0" smtClean="0"/>
              <a:t>A</a:t>
            </a:r>
            <a:r>
              <a:rPr lang="zh-CN" altLang="zh-CN" sz="3000" dirty="0" smtClean="0"/>
              <a:t>顺时针旋转</a:t>
            </a:r>
            <a:r>
              <a:rPr lang="en-US" altLang="zh-CN" sz="3000" dirty="0" smtClean="0"/>
              <a:t>90°,</a:t>
            </a:r>
            <a:r>
              <a:rPr lang="zh-CN" altLang="zh-CN" sz="3000" dirty="0" smtClean="0"/>
              <a:t>得到△</a:t>
            </a:r>
            <a:r>
              <a:rPr lang="en-US" altLang="zh-CN" sz="3000" i="1" dirty="0" smtClean="0"/>
              <a:t>ABP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则</a:t>
            </a:r>
            <a:r>
              <a:rPr lang="en-US" altLang="zh-CN" sz="3000" i="1" dirty="0" smtClean="0"/>
              <a:t>CN=BP</a:t>
            </a:r>
            <a:r>
              <a:rPr lang="zh-CN" altLang="zh-CN" sz="3000" dirty="0" smtClean="0"/>
              <a:t>且∠</a:t>
            </a:r>
            <a:r>
              <a:rPr lang="en-US" altLang="zh-CN" sz="3000" i="1" dirty="0" smtClean="0"/>
              <a:t>PBM=</a:t>
            </a:r>
            <a:r>
              <a:rPr lang="en-US" altLang="zh-CN" sz="3000" dirty="0" smtClean="0"/>
              <a:t>90°,</a:t>
            </a:r>
            <a:r>
              <a:rPr lang="zh-CN" altLang="zh-CN" sz="3000" dirty="0" smtClean="0"/>
              <a:t>连接</a:t>
            </a:r>
            <a:r>
              <a:rPr lang="en-US" altLang="zh-CN" sz="3000" i="1" dirty="0" smtClean="0"/>
              <a:t>PM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易证△</a:t>
            </a:r>
            <a:r>
              <a:rPr lang="en-US" altLang="zh-CN" sz="3000" i="1" dirty="0" smtClean="0"/>
              <a:t>AMP</a:t>
            </a:r>
            <a:r>
              <a:rPr lang="zh-CN" altLang="zh-CN" sz="3000" dirty="0" smtClean="0"/>
              <a:t>≌△</a:t>
            </a:r>
            <a:r>
              <a:rPr lang="en-US" altLang="zh-CN" sz="3000" i="1" dirty="0" smtClean="0"/>
              <a:t>AMN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可得</a:t>
            </a:r>
            <a:r>
              <a:rPr lang="en-US" altLang="zh-CN" sz="3000" i="1" dirty="0" smtClean="0"/>
              <a:t>MP=MN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在</a:t>
            </a:r>
            <a:r>
              <a:rPr lang="en-US" altLang="zh-CN" sz="3000" dirty="0" err="1" smtClean="0"/>
              <a:t>Rt</a:t>
            </a:r>
            <a:r>
              <a:rPr lang="zh-CN" altLang="zh-CN" sz="3000" dirty="0" smtClean="0"/>
              <a:t>△</a:t>
            </a:r>
            <a:r>
              <a:rPr lang="en-US" altLang="zh-CN" sz="3000" i="1" dirty="0" smtClean="0"/>
              <a:t>PBM</a:t>
            </a:r>
            <a:r>
              <a:rPr lang="zh-CN" altLang="zh-CN" sz="3000" dirty="0" smtClean="0"/>
              <a:t>中</a:t>
            </a:r>
            <a:r>
              <a:rPr lang="en-US" altLang="zh-CN" sz="3000" dirty="0" smtClean="0"/>
              <a:t>,</a:t>
            </a:r>
            <a:r>
              <a:rPr lang="en-US" altLang="zh-CN" sz="3000" i="1" dirty="0" smtClean="0"/>
              <a:t>BM</a:t>
            </a:r>
            <a:r>
              <a:rPr lang="en-US" altLang="zh-CN" sz="3000" baseline="30000" dirty="0" smtClean="0"/>
              <a:t>2</a:t>
            </a:r>
            <a:r>
              <a:rPr lang="en-US" altLang="zh-CN" sz="3000" i="1" dirty="0" smtClean="0"/>
              <a:t>+BP</a:t>
            </a:r>
            <a:r>
              <a:rPr lang="en-US" altLang="zh-CN" sz="3000" baseline="30000" dirty="0" smtClean="0"/>
              <a:t>2</a:t>
            </a:r>
            <a:r>
              <a:rPr lang="en-US" altLang="zh-CN" sz="3000" i="1" dirty="0" smtClean="0"/>
              <a:t>=MP</a:t>
            </a:r>
            <a:r>
              <a:rPr lang="en-US" altLang="zh-CN" sz="3000" baseline="30000" dirty="0" smtClean="0"/>
              <a:t>2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则有</a:t>
            </a:r>
            <a:r>
              <a:rPr lang="en-US" altLang="zh-CN" sz="3000" i="1" dirty="0" smtClean="0"/>
              <a:t>BM</a:t>
            </a:r>
            <a:r>
              <a:rPr lang="en-US" altLang="zh-CN" sz="3000" baseline="30000" dirty="0" smtClean="0"/>
              <a:t>2</a:t>
            </a:r>
            <a:r>
              <a:rPr lang="en-US" altLang="zh-CN" sz="3000" i="1" dirty="0" smtClean="0"/>
              <a:t>+NC</a:t>
            </a:r>
            <a:r>
              <a:rPr lang="en-US" altLang="zh-CN" sz="3000" baseline="30000" dirty="0" smtClean="0"/>
              <a:t>2</a:t>
            </a:r>
            <a:r>
              <a:rPr lang="en-US" altLang="zh-CN" sz="3000" i="1" dirty="0" smtClean="0"/>
              <a:t>=MN</a:t>
            </a:r>
            <a:r>
              <a:rPr lang="en-US" altLang="zh-CN" sz="3000" baseline="30000" dirty="0" smtClean="0"/>
              <a:t>2</a:t>
            </a:r>
            <a:r>
              <a:rPr lang="en-US" altLang="zh-CN" sz="3000" i="1" dirty="0" smtClean="0"/>
              <a:t>.</a:t>
            </a:r>
            <a:endParaRPr lang="zh-CN" altLang="zh-CN" sz="3000" dirty="0" smtClean="0"/>
          </a:p>
          <a:p>
            <a:r>
              <a:rPr lang="en-US" altLang="zh-CN" sz="3000" dirty="0" smtClean="0"/>
              <a:t>(2)</a:t>
            </a:r>
            <a:r>
              <a:rPr lang="zh-CN" altLang="zh-CN" sz="3000" dirty="0" smtClean="0"/>
              <a:t>当∠</a:t>
            </a:r>
            <a:r>
              <a:rPr lang="en-US" altLang="zh-CN" sz="3000" i="1" dirty="0" smtClean="0"/>
              <a:t>BAC=</a:t>
            </a:r>
            <a:r>
              <a:rPr lang="en-US" altLang="zh-CN" sz="3000" dirty="0" smtClean="0"/>
              <a:t>60°</a:t>
            </a:r>
            <a:r>
              <a:rPr lang="zh-CN" altLang="zh-CN" sz="3000" dirty="0" smtClean="0"/>
              <a:t>时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如图</a:t>
            </a:r>
            <a:r>
              <a:rPr lang="en-US" altLang="zh-CN" sz="3000" dirty="0" smtClean="0"/>
              <a:t>2</a:t>
            </a:r>
            <a:r>
              <a:rPr lang="zh-CN" altLang="zh-CN" sz="3000" dirty="0" smtClean="0"/>
              <a:t>所示</a:t>
            </a:r>
            <a:r>
              <a:rPr lang="en-US" altLang="zh-CN" sz="3000" dirty="0" smtClean="0"/>
              <a:t>;</a:t>
            </a:r>
            <a:r>
              <a:rPr lang="zh-CN" altLang="zh-CN" sz="3000" dirty="0" smtClean="0"/>
              <a:t>当∠</a:t>
            </a:r>
            <a:r>
              <a:rPr lang="en-US" altLang="zh-CN" sz="3000" i="1" dirty="0" smtClean="0"/>
              <a:t>BAC=</a:t>
            </a:r>
            <a:r>
              <a:rPr lang="en-US" altLang="zh-CN" sz="3000" dirty="0" smtClean="0"/>
              <a:t>120°</a:t>
            </a:r>
            <a:r>
              <a:rPr lang="zh-CN" altLang="zh-CN" sz="3000" dirty="0" smtClean="0"/>
              <a:t>时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如图</a:t>
            </a:r>
            <a:r>
              <a:rPr lang="en-US" altLang="zh-CN" sz="3000" dirty="0" smtClean="0"/>
              <a:t>3</a:t>
            </a:r>
            <a:r>
              <a:rPr lang="zh-CN" altLang="zh-CN" sz="3000" dirty="0" smtClean="0"/>
              <a:t>所示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分别写出线段</a:t>
            </a:r>
            <a:r>
              <a:rPr lang="en-US" altLang="zh-CN" sz="3000" i="1" dirty="0" smtClean="0"/>
              <a:t>BM</a:t>
            </a:r>
            <a:r>
              <a:rPr lang="en-US" altLang="zh-CN" sz="3000" dirty="0" smtClean="0"/>
              <a:t>,</a:t>
            </a:r>
            <a:r>
              <a:rPr lang="en-US" altLang="zh-CN" sz="3000" i="1" dirty="0" smtClean="0"/>
              <a:t>NC</a:t>
            </a:r>
            <a:r>
              <a:rPr lang="en-US" altLang="zh-CN" sz="3000" dirty="0" smtClean="0"/>
              <a:t>,</a:t>
            </a:r>
            <a:r>
              <a:rPr lang="en-US" altLang="zh-CN" sz="3000" i="1" dirty="0" smtClean="0"/>
              <a:t>MN</a:t>
            </a:r>
            <a:r>
              <a:rPr lang="zh-CN" altLang="zh-CN" sz="3000" dirty="0" smtClean="0"/>
              <a:t>之间的数量关系</a:t>
            </a:r>
            <a:r>
              <a:rPr lang="en-US" altLang="zh-CN" sz="3000" dirty="0" smtClean="0"/>
              <a:t>,</a:t>
            </a:r>
            <a:r>
              <a:rPr lang="zh-CN" altLang="zh-CN" sz="3000" dirty="0" smtClean="0"/>
              <a:t>并选择图</a:t>
            </a:r>
            <a:r>
              <a:rPr lang="en-US" altLang="zh-CN" sz="3000" dirty="0" smtClean="0"/>
              <a:t>2</a:t>
            </a:r>
            <a:r>
              <a:rPr lang="zh-CN" altLang="zh-CN" sz="3000" dirty="0" smtClean="0"/>
              <a:t>或图</a:t>
            </a:r>
            <a:r>
              <a:rPr lang="en-US" altLang="zh-CN" sz="3000" dirty="0" smtClean="0"/>
              <a:t>3</a:t>
            </a:r>
            <a:r>
              <a:rPr lang="zh-CN" altLang="zh-CN" sz="3000" dirty="0" smtClean="0"/>
              <a:t>进行证明</a:t>
            </a:r>
            <a:r>
              <a:rPr lang="en-US" altLang="zh-CN" sz="3000" i="1" dirty="0" smtClean="0"/>
              <a:t>.</a:t>
            </a:r>
            <a:endParaRPr lang="zh-CN" altLang="zh-CN" sz="3000" dirty="0" smtClean="0"/>
          </a:p>
          <a:p>
            <a:endParaRPr lang="zh-CN" altLang="en-US" sz="3000" dirty="0"/>
          </a:p>
        </p:txBody>
      </p:sp>
      <p:sp>
        <p:nvSpPr>
          <p:cNvPr id="3" name="内容占位符 1"/>
          <p:cNvSpPr txBox="1"/>
          <p:nvPr/>
        </p:nvSpPr>
        <p:spPr>
          <a:xfrm>
            <a:off x="228600" y="475674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的结论是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en-US" altLang="zh-CN" i="1" dirty="0">
                <a:solidFill>
                  <a:srgbClr val="FF0000"/>
                </a:solidFill>
              </a:rPr>
              <a:t>BM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+NC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+BM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 dirty="0">
                <a:solidFill>
                  <a:srgbClr val="FF0000"/>
                </a:solidFill>
              </a:rPr>
              <a:t>NC=MN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4" name="内容占位符 1"/>
          <p:cNvSpPr txBox="1"/>
          <p:nvPr/>
        </p:nvSpPr>
        <p:spPr>
          <a:xfrm>
            <a:off x="228600" y="5402500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en-US" altLang="zh-CN" i="1" dirty="0">
                <a:solidFill>
                  <a:srgbClr val="FF0000"/>
                </a:solidFill>
              </a:rPr>
              <a:t>AB=AC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BAC=</a:t>
            </a:r>
            <a:r>
              <a:rPr lang="en-US" altLang="zh-CN" dirty="0">
                <a:solidFill>
                  <a:srgbClr val="FF0000"/>
                </a:solidFill>
              </a:rPr>
              <a:t>60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28600" y="6048254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是等边三角形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49358" y="4268829"/>
            <a:ext cx="4439442" cy="236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232228" y="159657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如答图</a:t>
            </a:r>
            <a:r>
              <a:rPr lang="en-US" altLang="zh-CN" smtClean="0">
                <a:solidFill>
                  <a:srgbClr val="FF0000"/>
                </a:solidFill>
              </a:rPr>
              <a:t>1,</a:t>
            </a:r>
            <a:r>
              <a:rPr lang="zh-CN" altLang="zh-CN" smtClean="0">
                <a:solidFill>
                  <a:srgbClr val="FF0000"/>
                </a:solidFill>
              </a:rPr>
              <a:t>以点</a:t>
            </a:r>
            <a:r>
              <a:rPr lang="en-US" altLang="zh-CN" i="1" smtClean="0">
                <a:solidFill>
                  <a:srgbClr val="FF0000"/>
                </a:solidFill>
              </a:rPr>
              <a:t>B</a:t>
            </a:r>
            <a:r>
              <a:rPr lang="zh-CN" altLang="zh-CN" smtClean="0">
                <a:solidFill>
                  <a:srgbClr val="FF0000"/>
                </a:solidFill>
              </a:rPr>
              <a:t>为顶点在△</a:t>
            </a:r>
            <a:r>
              <a:rPr lang="en-US" altLang="zh-CN" i="1" smtClean="0">
                <a:solidFill>
                  <a:srgbClr val="FF0000"/>
                </a:solidFill>
              </a:rPr>
              <a:t>ABC</a:t>
            </a:r>
            <a:r>
              <a:rPr lang="zh-CN" altLang="zh-CN" smtClean="0">
                <a:solidFill>
                  <a:srgbClr val="FF0000"/>
                </a:solidFill>
              </a:rPr>
              <a:t>外作∠</a:t>
            </a:r>
            <a:r>
              <a:rPr lang="en-US" altLang="zh-CN" i="1" smtClean="0">
                <a:solidFill>
                  <a:srgbClr val="FF0000"/>
                </a:solidFill>
              </a:rPr>
              <a:t>ABK=</a:t>
            </a:r>
            <a:r>
              <a:rPr lang="en-US" altLang="zh-CN" smtClean="0">
                <a:solidFill>
                  <a:srgbClr val="FF0000"/>
                </a:solidFill>
              </a:rPr>
              <a:t>60°,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内容占位符 1"/>
          <p:cNvSpPr txBox="1"/>
          <p:nvPr/>
        </p:nvSpPr>
        <p:spPr>
          <a:xfrm>
            <a:off x="232228" y="990654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i="1" smtClean="0">
                <a:solidFill>
                  <a:srgbClr val="FF0000"/>
                </a:solidFill>
              </a:rPr>
              <a:t>BK</a:t>
            </a:r>
            <a:r>
              <a:rPr lang="zh-CN" altLang="zh-CN" smtClean="0">
                <a:solidFill>
                  <a:srgbClr val="FF0000"/>
                </a:solidFill>
              </a:rPr>
              <a:t>上截取</a:t>
            </a:r>
            <a:r>
              <a:rPr lang="en-US" altLang="zh-CN" i="1" smtClean="0">
                <a:solidFill>
                  <a:srgbClr val="FF0000"/>
                </a:solidFill>
              </a:rPr>
              <a:t>BQ=CN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smtClean="0">
                <a:solidFill>
                  <a:srgbClr val="FF0000"/>
                </a:solidFill>
              </a:rPr>
              <a:t>QA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QM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32228" y="1821651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过点</a:t>
            </a:r>
            <a:r>
              <a:rPr lang="en-US" altLang="zh-CN" i="1" smtClean="0">
                <a:solidFill>
                  <a:srgbClr val="FF0000"/>
                </a:solidFill>
              </a:rPr>
              <a:t>Q</a:t>
            </a: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smtClean="0">
                <a:solidFill>
                  <a:srgbClr val="FF0000"/>
                </a:solidFill>
              </a:rPr>
              <a:t>QH</a:t>
            </a:r>
            <a:r>
              <a:rPr lang="zh-CN" altLang="zh-CN" smtClean="0">
                <a:solidFill>
                  <a:srgbClr val="FF0000"/>
                </a:solidFill>
              </a:rPr>
              <a:t>⊥</a:t>
            </a:r>
            <a:r>
              <a:rPr lang="en-US" altLang="zh-CN" i="1" smtClean="0">
                <a:solidFill>
                  <a:srgbClr val="FF0000"/>
                </a:solidFill>
              </a:rPr>
              <a:t>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垂足为</a:t>
            </a:r>
            <a:r>
              <a:rPr lang="en-US" altLang="zh-CN" i="1" smtClean="0">
                <a:solidFill>
                  <a:srgbClr val="FF0000"/>
                </a:solidFill>
              </a:rPr>
              <a:t>H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32228" y="2652648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AB=AC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CN=BQ.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32228" y="3483645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ACN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ABQ.</a:t>
            </a: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AN=AQ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CAN=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BAQ.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32228" y="4314642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CAN+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BAM=</a:t>
            </a:r>
            <a:r>
              <a:rPr lang="en-US" altLang="zh-CN" smtClean="0">
                <a:solidFill>
                  <a:srgbClr val="FF0000"/>
                </a:solidFill>
              </a:rPr>
              <a:t>30°,∴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BAM+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QAB=</a:t>
            </a:r>
            <a:r>
              <a:rPr lang="en-US" altLang="zh-CN" smtClean="0">
                <a:solidFill>
                  <a:srgbClr val="FF0000"/>
                </a:solidFill>
              </a:rPr>
              <a:t>30°,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32228" y="5145639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即∠</a:t>
            </a:r>
            <a:r>
              <a:rPr lang="en-US" altLang="zh-CN" i="1" smtClean="0">
                <a:solidFill>
                  <a:srgbClr val="FF0000"/>
                </a:solidFill>
              </a:rPr>
              <a:t>QAM=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MAN.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32228" y="6009049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 smtClean="0">
                <a:solidFill>
                  <a:srgbClr val="FF0000"/>
                </a:solidFill>
              </a:rPr>
              <a:t>AM=AM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 smtClean="0">
                <a:solidFill>
                  <a:srgbClr val="FF0000"/>
                </a:solidFill>
              </a:rPr>
              <a:t>△</a:t>
            </a:r>
            <a:r>
              <a:rPr lang="en-US" altLang="zh-CN" i="1" dirty="0" smtClean="0">
                <a:solidFill>
                  <a:srgbClr val="FF0000"/>
                </a:solidFill>
              </a:rPr>
              <a:t>AQM</a:t>
            </a:r>
            <a:r>
              <a:rPr lang="zh-CN" altLang="zh-CN" dirty="0" smtClean="0">
                <a:solidFill>
                  <a:srgbClr val="FF0000"/>
                </a:solidFill>
              </a:rPr>
              <a:t>≌△</a:t>
            </a:r>
            <a:r>
              <a:rPr lang="en-US" altLang="zh-CN" i="1" dirty="0" smtClean="0">
                <a:solidFill>
                  <a:srgbClr val="FF0000"/>
                </a:solidFill>
              </a:rPr>
              <a:t>ANM.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MN=QM.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9803" y="365830"/>
            <a:ext cx="4157510" cy="35289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188685" y="232229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ABQ=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en-US" altLang="zh-CN" dirty="0">
                <a:solidFill>
                  <a:srgbClr val="FF0000"/>
                </a:solidFill>
              </a:rPr>
              <a:t>60°,∴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QBH=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BQH=</a:t>
            </a:r>
            <a:r>
              <a:rPr lang="en-US" altLang="zh-CN">
                <a:solidFill>
                  <a:srgbClr val="FF0000"/>
                </a:solidFill>
              </a:rPr>
              <a:t>30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188685" y="1063226"/>
                <a:ext cx="11771312" cy="12770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BQ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BQ.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HM=BM+BH=BM+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BQ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5" y="1063226"/>
                <a:ext cx="11771312" cy="1277016"/>
              </a:xfrm>
              <a:prstGeom prst="rect">
                <a:avLst/>
              </a:prstGeom>
              <a:blipFill rotWithShape="1">
                <a:blip r:embed="rId1"/>
                <a:stretch>
                  <a:fillRect l="-1" t="-18" r="3" b="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内容占位符 1"/>
          <p:cNvSpPr txBox="1"/>
          <p:nvPr/>
        </p:nvSpPr>
        <p:spPr>
          <a:xfrm>
            <a:off x="188685" y="2340242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QHM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可得</a:t>
            </a:r>
            <a:r>
              <a:rPr lang="en-US" altLang="zh-CN" i="1">
                <a:solidFill>
                  <a:srgbClr val="FF0000"/>
                </a:solidFill>
              </a:rPr>
              <a:t>QH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+HM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=QM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188685" y="3171239"/>
                <a:ext cx="11771312" cy="156427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ad>
                                  <m:radPr>
                                    <m:degHide m:val="on"/>
                                    <m:ctrlPr>
                                      <a:rPr lang="zh-CN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altLang="zh-CN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num>
                              <m:den>
                                <m:r>
                                  <a:rPr lang="en-US" altLang="zh-CN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𝐵𝑄</m:t>
                            </m:r>
                          </m:e>
                        </m:d>
                      </m:e>
                      <m: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𝐵𝑀</m:t>
                            </m:r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CN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𝐵𝑄</m:t>
                            </m:r>
                          </m:e>
                        </m:d>
                      </m:e>
                      <m: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=QM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5" y="3171239"/>
                <a:ext cx="11771312" cy="1564274"/>
              </a:xfrm>
              <a:prstGeom prst="rect">
                <a:avLst/>
              </a:prstGeom>
              <a:blipFill rotWithShape="1">
                <a:blip r:embed="rId2"/>
                <a:stretch>
                  <a:fillRect l="-1" t="-3575" r="3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188685" y="4735513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整理</a:t>
            </a:r>
            <a:r>
              <a:rPr lang="zh-CN" altLang="zh-CN" dirty="0">
                <a:solidFill>
                  <a:srgbClr val="FF0000"/>
                </a:solidFill>
              </a:rPr>
              <a:t>得</a:t>
            </a:r>
            <a:r>
              <a:rPr lang="en-US" altLang="zh-CN" i="1" dirty="0">
                <a:solidFill>
                  <a:srgbClr val="FF0000"/>
                </a:solidFill>
              </a:rPr>
              <a:t>BM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+BQ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+BM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>
                <a:solidFill>
                  <a:srgbClr val="FF0000"/>
                </a:solidFill>
              </a:rPr>
              <a:t>BQ=QM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188685" y="5566510"/>
            <a:ext cx="11771312" cy="1697901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BM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+NC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+BM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 dirty="0">
                <a:solidFill>
                  <a:srgbClr val="FF0000"/>
                </a:solidFill>
              </a:rPr>
              <a:t>NC=MN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  <a:p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zh-CN" sz="3000" dirty="0"/>
              <a:t>(2)</a:t>
            </a:r>
            <a:r>
              <a:rPr lang="zh-CN" altLang="zh-CN" sz="3000" dirty="0"/>
              <a:t>当∠</a:t>
            </a:r>
            <a:r>
              <a:rPr lang="en-US" altLang="zh-CN" sz="3000" i="1" dirty="0"/>
              <a:t>BAC=</a:t>
            </a:r>
            <a:r>
              <a:rPr lang="en-US" altLang="zh-CN" sz="3000" dirty="0"/>
              <a:t>60°</a:t>
            </a:r>
            <a:r>
              <a:rPr lang="zh-CN" altLang="zh-CN" sz="3000" dirty="0"/>
              <a:t>时</a:t>
            </a:r>
            <a:r>
              <a:rPr lang="en-US" altLang="zh-CN" sz="3000" dirty="0"/>
              <a:t>,</a:t>
            </a:r>
            <a:r>
              <a:rPr lang="zh-CN" altLang="zh-CN" sz="3000" dirty="0"/>
              <a:t>如图</a:t>
            </a:r>
            <a:r>
              <a:rPr lang="en-US" altLang="zh-CN" sz="3000" dirty="0"/>
              <a:t>2</a:t>
            </a:r>
            <a:r>
              <a:rPr lang="zh-CN" altLang="zh-CN" sz="3000" dirty="0"/>
              <a:t>所示</a:t>
            </a:r>
            <a:r>
              <a:rPr lang="en-US" altLang="zh-CN" sz="3000" dirty="0"/>
              <a:t>;</a:t>
            </a:r>
            <a:r>
              <a:rPr lang="zh-CN" altLang="zh-CN" sz="3000" dirty="0"/>
              <a:t>当∠</a:t>
            </a:r>
            <a:r>
              <a:rPr lang="en-US" altLang="zh-CN" sz="3000" i="1" dirty="0"/>
              <a:t>BAC=</a:t>
            </a:r>
            <a:r>
              <a:rPr lang="en-US" altLang="zh-CN" sz="3000" dirty="0"/>
              <a:t>120°</a:t>
            </a:r>
            <a:r>
              <a:rPr lang="zh-CN" altLang="zh-CN" sz="3000" dirty="0"/>
              <a:t>时</a:t>
            </a:r>
            <a:r>
              <a:rPr lang="en-US" altLang="zh-CN" sz="3000" dirty="0"/>
              <a:t>,</a:t>
            </a:r>
            <a:r>
              <a:rPr lang="zh-CN" altLang="zh-CN" sz="3000" dirty="0"/>
              <a:t>如图</a:t>
            </a:r>
            <a:r>
              <a:rPr lang="en-US" altLang="zh-CN" sz="3000" dirty="0"/>
              <a:t>3</a:t>
            </a:r>
            <a:r>
              <a:rPr lang="zh-CN" altLang="zh-CN" sz="3000" dirty="0"/>
              <a:t>所示</a:t>
            </a:r>
            <a:r>
              <a:rPr lang="en-US" altLang="zh-CN" sz="3000" dirty="0"/>
              <a:t>,</a:t>
            </a:r>
            <a:r>
              <a:rPr lang="zh-CN" altLang="zh-CN" sz="3000" dirty="0"/>
              <a:t>分别写出线段</a:t>
            </a:r>
            <a:r>
              <a:rPr lang="en-US" altLang="zh-CN" sz="3000" i="1" dirty="0"/>
              <a:t>BM</a:t>
            </a:r>
            <a:r>
              <a:rPr lang="en-US" altLang="zh-CN" sz="3000" dirty="0"/>
              <a:t>,</a:t>
            </a:r>
            <a:r>
              <a:rPr lang="en-US" altLang="zh-CN" sz="3000" i="1" dirty="0"/>
              <a:t>NC</a:t>
            </a:r>
            <a:r>
              <a:rPr lang="en-US" altLang="zh-CN" sz="3000" dirty="0"/>
              <a:t>,</a:t>
            </a:r>
            <a:r>
              <a:rPr lang="en-US" altLang="zh-CN" sz="3000" i="1" dirty="0"/>
              <a:t>MN</a:t>
            </a:r>
            <a:r>
              <a:rPr lang="zh-CN" altLang="zh-CN" sz="3000" dirty="0"/>
              <a:t>之间的数量关系</a:t>
            </a:r>
            <a:r>
              <a:rPr lang="en-US" altLang="zh-CN" sz="3000" dirty="0"/>
              <a:t>,</a:t>
            </a:r>
            <a:r>
              <a:rPr lang="zh-CN" altLang="zh-CN" sz="3000" dirty="0"/>
              <a:t>并选择图</a:t>
            </a:r>
            <a:r>
              <a:rPr lang="en-US" altLang="zh-CN" sz="3000" dirty="0"/>
              <a:t>2</a:t>
            </a:r>
            <a:r>
              <a:rPr lang="zh-CN" altLang="zh-CN" sz="3000" dirty="0"/>
              <a:t>或图</a:t>
            </a:r>
            <a:r>
              <a:rPr lang="en-US" altLang="zh-CN" sz="3000" dirty="0"/>
              <a:t>3</a:t>
            </a:r>
            <a:r>
              <a:rPr lang="zh-CN" altLang="zh-CN" sz="3000" dirty="0"/>
              <a:t>进行证明</a:t>
            </a:r>
            <a:r>
              <a:rPr lang="en-US" altLang="zh-CN" sz="3000" i="1" dirty="0"/>
              <a:t>.</a:t>
            </a:r>
            <a:endParaRPr lang="zh-CN" altLang="zh-CN" sz="3000" dirty="0"/>
          </a:p>
          <a:p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688" y="3788391"/>
            <a:ext cx="5849483" cy="3013929"/>
          </a:xfrm>
          <a:prstGeom prst="rect">
            <a:avLst/>
          </a:prstGeom>
        </p:spPr>
      </p:pic>
      <p:sp>
        <p:nvSpPr>
          <p:cNvPr id="4" name="内容占位符 1"/>
          <p:cNvSpPr txBox="1"/>
          <p:nvPr/>
        </p:nvSpPr>
        <p:spPr>
          <a:xfrm>
            <a:off x="420688" y="1745342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图</a:t>
            </a:r>
            <a:r>
              <a:rPr lang="en-US" altLang="zh-CN" dirty="0" smtClean="0">
                <a:solidFill>
                  <a:srgbClr val="FF0000"/>
                </a:solidFill>
              </a:rPr>
              <a:t>3</a:t>
            </a:r>
            <a:r>
              <a:rPr lang="zh-CN" altLang="zh-CN" dirty="0" smtClean="0">
                <a:solidFill>
                  <a:srgbClr val="FF0000"/>
                </a:solidFill>
              </a:rPr>
              <a:t>的结论是</a:t>
            </a:r>
            <a:r>
              <a:rPr lang="en-US" altLang="zh-CN" dirty="0" smtClean="0">
                <a:solidFill>
                  <a:srgbClr val="FF0000"/>
                </a:solidFill>
              </a:rPr>
              <a:t>:</a:t>
            </a:r>
            <a:r>
              <a:rPr lang="en-US" altLang="zh-CN" i="1" dirty="0" smtClean="0">
                <a:solidFill>
                  <a:srgbClr val="FF0000"/>
                </a:solidFill>
              </a:rPr>
              <a:t>BM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+NC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</a:rPr>
              <a:t>-</a:t>
            </a:r>
            <a:r>
              <a:rPr lang="en-US" altLang="zh-CN" i="1" dirty="0" smtClean="0">
                <a:solidFill>
                  <a:srgbClr val="FF0000"/>
                </a:solidFill>
              </a:rPr>
              <a:t>BM</a:t>
            </a:r>
            <a:r>
              <a:rPr lang="zh-CN" altLang="zh-CN" dirty="0" smtClean="0">
                <a:solidFill>
                  <a:srgbClr val="FF0000"/>
                </a:solidFill>
              </a:rPr>
              <a:t>·</a:t>
            </a:r>
            <a:r>
              <a:rPr lang="en-US" altLang="zh-CN" i="1" dirty="0" smtClean="0">
                <a:solidFill>
                  <a:srgbClr val="FF0000"/>
                </a:solidFill>
              </a:rPr>
              <a:t>NC=MN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内容占位符 1"/>
          <p:cNvSpPr txBox="1"/>
          <p:nvPr/>
        </p:nvSpPr>
        <p:spPr>
          <a:xfrm>
            <a:off x="420688" y="2351368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证明</a:t>
            </a:r>
            <a:r>
              <a:rPr lang="en-US" altLang="zh-CN" dirty="0" smtClean="0">
                <a:solidFill>
                  <a:srgbClr val="FF0000"/>
                </a:solidFill>
              </a:rPr>
              <a:t>:</a:t>
            </a:r>
            <a:r>
              <a:rPr lang="zh-CN" altLang="zh-CN" dirty="0" smtClean="0">
                <a:solidFill>
                  <a:srgbClr val="FF0000"/>
                </a:solidFill>
              </a:rPr>
              <a:t>如答图</a:t>
            </a:r>
            <a:r>
              <a:rPr lang="en-US" altLang="zh-CN" dirty="0" smtClean="0">
                <a:solidFill>
                  <a:srgbClr val="FF0000"/>
                </a:solidFill>
              </a:rPr>
              <a:t>2,</a:t>
            </a:r>
            <a:r>
              <a:rPr lang="zh-CN" altLang="zh-CN" dirty="0" smtClean="0">
                <a:solidFill>
                  <a:srgbClr val="FF0000"/>
                </a:solidFill>
              </a:rPr>
              <a:t>以点</a:t>
            </a:r>
            <a:r>
              <a:rPr lang="en-US" altLang="zh-CN" i="1" dirty="0" smtClean="0">
                <a:solidFill>
                  <a:srgbClr val="FF0000"/>
                </a:solidFill>
              </a:rPr>
              <a:t>B</a:t>
            </a:r>
            <a:r>
              <a:rPr lang="zh-CN" altLang="zh-CN" dirty="0" smtClean="0">
                <a:solidFill>
                  <a:srgbClr val="FF0000"/>
                </a:solidFill>
              </a:rPr>
              <a:t>为顶点在△</a:t>
            </a:r>
            <a:r>
              <a:rPr lang="en-US" altLang="zh-CN" i="1" dirty="0" smtClean="0">
                <a:solidFill>
                  <a:srgbClr val="FF0000"/>
                </a:solidFill>
              </a:rPr>
              <a:t>ABC</a:t>
            </a:r>
            <a:r>
              <a:rPr lang="zh-CN" altLang="zh-CN" dirty="0" smtClean="0">
                <a:solidFill>
                  <a:srgbClr val="FF0000"/>
                </a:solidFill>
              </a:rPr>
              <a:t>外作∠</a:t>
            </a:r>
            <a:r>
              <a:rPr lang="en-US" altLang="zh-CN" i="1" dirty="0" smtClean="0">
                <a:solidFill>
                  <a:srgbClr val="FF0000"/>
                </a:solidFill>
              </a:rPr>
              <a:t>ABK=</a:t>
            </a:r>
            <a:r>
              <a:rPr lang="en-US" altLang="zh-CN" dirty="0" smtClean="0">
                <a:solidFill>
                  <a:srgbClr val="FF0000"/>
                </a:solidFill>
              </a:rPr>
              <a:t>30°,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420688" y="3127746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在</a:t>
            </a:r>
            <a:r>
              <a:rPr lang="en-US" altLang="zh-CN" i="1" dirty="0" smtClean="0">
                <a:solidFill>
                  <a:srgbClr val="FF0000"/>
                </a:solidFill>
              </a:rPr>
              <a:t>BK</a:t>
            </a:r>
            <a:r>
              <a:rPr lang="zh-CN" altLang="zh-CN" dirty="0" smtClean="0">
                <a:solidFill>
                  <a:srgbClr val="FF0000"/>
                </a:solidFill>
              </a:rPr>
              <a:t>上截取</a:t>
            </a:r>
            <a:r>
              <a:rPr lang="en-US" altLang="zh-CN" i="1" dirty="0" smtClean="0">
                <a:solidFill>
                  <a:srgbClr val="FF0000"/>
                </a:solidFill>
              </a:rPr>
              <a:t>BQ=CN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连接</a:t>
            </a:r>
            <a:r>
              <a:rPr lang="en-US" altLang="zh-CN" i="1" dirty="0" smtClean="0">
                <a:solidFill>
                  <a:srgbClr val="FF0000"/>
                </a:solidFill>
              </a:rPr>
              <a:t>QA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QM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过点</a:t>
            </a:r>
            <a:r>
              <a:rPr lang="en-US" altLang="zh-CN" i="1" dirty="0" smtClean="0">
                <a:solidFill>
                  <a:srgbClr val="FF0000"/>
                </a:solidFill>
              </a:rPr>
              <a:t>Q</a:t>
            </a:r>
            <a:r>
              <a:rPr lang="zh-CN" altLang="zh-CN" dirty="0" smtClean="0">
                <a:solidFill>
                  <a:srgbClr val="FF0000"/>
                </a:solidFill>
              </a:rPr>
              <a:t>作</a:t>
            </a:r>
            <a:r>
              <a:rPr lang="en-US" altLang="zh-CN" i="1" dirty="0" smtClean="0">
                <a:solidFill>
                  <a:srgbClr val="FF0000"/>
                </a:solidFill>
              </a:rPr>
              <a:t>QH</a:t>
            </a:r>
            <a:r>
              <a:rPr lang="zh-CN" altLang="zh-CN" dirty="0" smtClean="0">
                <a:solidFill>
                  <a:srgbClr val="FF0000"/>
                </a:solidFill>
              </a:rPr>
              <a:t>⊥</a:t>
            </a:r>
            <a:r>
              <a:rPr lang="en-US" altLang="zh-CN" i="1" dirty="0" smtClean="0">
                <a:solidFill>
                  <a:srgbClr val="FF0000"/>
                </a:solidFill>
              </a:rPr>
              <a:t>BC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垂足为</a:t>
            </a:r>
            <a:r>
              <a:rPr lang="en-US" altLang="zh-CN" i="1" dirty="0" smtClean="0">
                <a:solidFill>
                  <a:srgbClr val="FF0000"/>
                </a:solidFill>
              </a:rPr>
              <a:t>H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2058" y="3694589"/>
            <a:ext cx="5208342" cy="32552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1"/>
          <p:cNvSpPr txBox="1"/>
          <p:nvPr/>
        </p:nvSpPr>
        <p:spPr>
          <a:xfrm>
            <a:off x="101600" y="35907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 smtClean="0">
                <a:solidFill>
                  <a:srgbClr val="FF0000"/>
                </a:solidFill>
              </a:rPr>
              <a:t>AB=AC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C=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ABQ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CN=BQ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 smtClean="0">
                <a:solidFill>
                  <a:srgbClr val="FF0000"/>
                </a:solidFill>
              </a:rPr>
              <a:t>△</a:t>
            </a:r>
            <a:r>
              <a:rPr lang="en-US" altLang="zh-CN" i="1" dirty="0" smtClean="0">
                <a:solidFill>
                  <a:srgbClr val="FF0000"/>
                </a:solidFill>
              </a:rPr>
              <a:t>ACN</a:t>
            </a:r>
            <a:r>
              <a:rPr lang="zh-CN" altLang="zh-CN" dirty="0" smtClean="0">
                <a:solidFill>
                  <a:srgbClr val="FF0000"/>
                </a:solidFill>
              </a:rPr>
              <a:t>≌△</a:t>
            </a:r>
            <a:r>
              <a:rPr lang="en-US" altLang="zh-CN" i="1" dirty="0" smtClean="0">
                <a:solidFill>
                  <a:srgbClr val="FF0000"/>
                </a:solidFill>
              </a:rPr>
              <a:t>ABQ.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101600" y="866904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AN=AQ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CAN=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QAB.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101600" y="1697901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CAN+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BAM=</a:t>
            </a:r>
            <a:r>
              <a:rPr lang="en-US" altLang="zh-CN" smtClean="0">
                <a:solidFill>
                  <a:srgbClr val="FF0000"/>
                </a:solidFill>
              </a:rPr>
              <a:t>60°,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101600" y="2528898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BAM+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QAB=</a:t>
            </a:r>
            <a:r>
              <a:rPr lang="en-US" altLang="zh-CN" smtClean="0">
                <a:solidFill>
                  <a:srgbClr val="FF0000"/>
                </a:solidFill>
              </a:rPr>
              <a:t>60°,</a:t>
            </a:r>
            <a:r>
              <a:rPr lang="zh-CN" altLang="zh-CN" smtClean="0">
                <a:solidFill>
                  <a:srgbClr val="FF0000"/>
                </a:solidFill>
              </a:rPr>
              <a:t>即∠</a:t>
            </a:r>
            <a:r>
              <a:rPr lang="en-US" altLang="zh-CN" i="1" smtClean="0">
                <a:solidFill>
                  <a:srgbClr val="FF0000"/>
                </a:solidFill>
              </a:rPr>
              <a:t>QAM=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MAN.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101600" y="3341941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 smtClean="0">
                <a:solidFill>
                  <a:srgbClr val="FF0000"/>
                </a:solidFill>
              </a:rPr>
              <a:t>AM=AM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 smtClean="0">
                <a:solidFill>
                  <a:srgbClr val="FF0000"/>
                </a:solidFill>
              </a:rPr>
              <a:t>△</a:t>
            </a:r>
            <a:r>
              <a:rPr lang="en-US" altLang="zh-CN" i="1" dirty="0" smtClean="0">
                <a:solidFill>
                  <a:srgbClr val="FF0000"/>
                </a:solidFill>
              </a:rPr>
              <a:t>AQM</a:t>
            </a:r>
            <a:r>
              <a:rPr lang="zh-CN" altLang="zh-CN" dirty="0" smtClean="0">
                <a:solidFill>
                  <a:srgbClr val="FF0000"/>
                </a:solidFill>
              </a:rPr>
              <a:t>≌△</a:t>
            </a:r>
            <a:r>
              <a:rPr lang="en-US" altLang="zh-CN" i="1" dirty="0" smtClean="0">
                <a:solidFill>
                  <a:srgbClr val="FF0000"/>
                </a:solidFill>
              </a:rPr>
              <a:t>ANM.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MN=QM.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  <p:sp>
        <p:nvSpPr>
          <p:cNvPr id="15" name="内容占位符 1"/>
          <p:cNvSpPr txBox="1"/>
          <p:nvPr/>
        </p:nvSpPr>
        <p:spPr>
          <a:xfrm>
            <a:off x="101600" y="4325258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BQH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QBH=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BQH=</a:t>
            </a:r>
            <a:r>
              <a:rPr lang="en-US" altLang="zh-CN">
                <a:solidFill>
                  <a:srgbClr val="FF0000"/>
                </a:solidFill>
              </a:rPr>
              <a:t>30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内容占位符 1"/>
              <p:cNvSpPr txBox="1"/>
              <p:nvPr/>
            </p:nvSpPr>
            <p:spPr>
              <a:xfrm>
                <a:off x="101600" y="5156255"/>
                <a:ext cx="11771312" cy="12770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BQ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BQ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HM=BM-BH=BM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BQ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00" y="5156255"/>
                <a:ext cx="11771312" cy="1277016"/>
              </a:xfrm>
              <a:prstGeom prst="rect">
                <a:avLst/>
              </a:prstGeom>
              <a:blipFill rotWithShape="1">
                <a:blip r:embed="rId1"/>
                <a:stretch>
                  <a:fillRect t="-4" r="3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5" grpId="0" build="p"/>
      <p:bldP spid="1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1"/>
          <p:cNvSpPr txBox="1"/>
          <p:nvPr/>
        </p:nvSpPr>
        <p:spPr>
          <a:xfrm>
            <a:off x="232454" y="148585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QHM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可得</a:t>
            </a:r>
            <a:r>
              <a:rPr lang="en-US" altLang="zh-CN" i="1">
                <a:solidFill>
                  <a:srgbClr val="FF0000"/>
                </a:solidFill>
              </a:rPr>
              <a:t>QH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+HM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=QM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32454" y="979582"/>
                <a:ext cx="11771312" cy="156427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ad>
                                  <m:radPr>
                                    <m:degHide m:val="on"/>
                                    <m:ctrlPr>
                                      <a:rPr lang="zh-CN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altLang="zh-CN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num>
                              <m:den>
                                <m:r>
                                  <a:rPr lang="en-US" altLang="zh-CN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𝐵𝑄</m:t>
                            </m:r>
                          </m:e>
                        </m:d>
                      </m:e>
                      <m: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𝐵𝑀</m:t>
                            </m:r>
                            <m:r>
                              <m:rPr>
                                <m:nor/>
                              </m:rP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CN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𝐵𝑄</m:t>
                            </m:r>
                          </m:e>
                        </m:d>
                      </m:e>
                      <m: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QM</a:t>
                </a:r>
                <a:r>
                  <a:rPr lang="en-US" altLang="zh-CN" baseline="30000">
                    <a:solidFill>
                      <a:srgbClr val="FF0000"/>
                    </a:solidFill>
                  </a:rPr>
                  <a:t>2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454" y="979582"/>
                <a:ext cx="11771312" cy="1564274"/>
              </a:xfrm>
              <a:prstGeom prst="rect">
                <a:avLst/>
              </a:prstGeom>
              <a:blipFill rotWithShape="1">
                <a:blip r:embed="rId1"/>
                <a:stretch>
                  <a:fillRect t="-3599" r="3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32454" y="2543856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整理</a:t>
            </a:r>
            <a:r>
              <a:rPr lang="zh-CN" altLang="zh-CN" dirty="0">
                <a:solidFill>
                  <a:srgbClr val="FF0000"/>
                </a:solidFill>
              </a:rPr>
              <a:t>得</a:t>
            </a:r>
            <a:r>
              <a:rPr lang="en-US" altLang="zh-CN" i="1" dirty="0">
                <a:solidFill>
                  <a:srgbClr val="FF0000"/>
                </a:solidFill>
              </a:rPr>
              <a:t>BM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+BQ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-BM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>
                <a:solidFill>
                  <a:srgbClr val="FF0000"/>
                </a:solidFill>
              </a:rPr>
              <a:t>BQ=QM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32454" y="3374853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BM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+NC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-</a:t>
            </a:r>
            <a:r>
              <a:rPr lang="en-US" altLang="zh-CN" i="1" dirty="0">
                <a:solidFill>
                  <a:srgbClr val="FF0000"/>
                </a:solidFill>
              </a:rPr>
              <a:t>BM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 dirty="0">
                <a:solidFill>
                  <a:srgbClr val="FF0000"/>
                </a:solidFill>
              </a:rPr>
              <a:t>NC=MN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  <p:bldP spid="8" grpId="0" build="p"/>
      <p:bldP spid="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zh-CN" dirty="0"/>
              <a:t>【变式</a:t>
            </a:r>
            <a:r>
              <a:rPr lang="en-US" altLang="zh-CN" dirty="0"/>
              <a:t>2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在平面直角坐标系中</a:t>
            </a:r>
            <a:r>
              <a:rPr lang="en-US" altLang="zh-CN" dirty="0"/>
              <a:t>,</a:t>
            </a:r>
            <a:r>
              <a:rPr lang="en-US" altLang="zh-CN" i="1" dirty="0"/>
              <a:t>A</a:t>
            </a:r>
            <a:r>
              <a:rPr lang="en-US" altLang="zh-CN" dirty="0"/>
              <a:t>(4,0),</a:t>
            </a:r>
            <a:r>
              <a:rPr lang="en-US" altLang="zh-CN" i="1" dirty="0"/>
              <a:t>B</a:t>
            </a:r>
            <a:r>
              <a:rPr lang="en-US" altLang="zh-CN" dirty="0"/>
              <a:t>(0,4),</a:t>
            </a:r>
            <a:r>
              <a:rPr lang="zh-CN" altLang="zh-CN" dirty="0"/>
              <a:t>在线段</a:t>
            </a:r>
            <a:r>
              <a:rPr lang="en-US" altLang="zh-CN" i="1" dirty="0"/>
              <a:t>AB</a:t>
            </a:r>
            <a:r>
              <a:rPr lang="zh-CN" altLang="zh-CN" dirty="0"/>
              <a:t>上</a:t>
            </a:r>
            <a:r>
              <a:rPr lang="zh-CN" altLang="zh-CN" dirty="0" smtClean="0"/>
              <a:t>有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两</a:t>
            </a:r>
            <a:r>
              <a:rPr lang="zh-CN" altLang="zh-CN" dirty="0"/>
              <a:t>动点</a:t>
            </a:r>
            <a:r>
              <a:rPr lang="en-US" altLang="zh-CN" i="1" dirty="0"/>
              <a:t>M</a:t>
            </a:r>
            <a:r>
              <a:rPr lang="en-US" altLang="zh-CN" dirty="0"/>
              <a:t>,</a:t>
            </a:r>
            <a:r>
              <a:rPr lang="en-US" altLang="zh-CN" i="1" dirty="0"/>
              <a:t>N</a:t>
            </a:r>
            <a:r>
              <a:rPr lang="en-US" altLang="zh-CN" dirty="0"/>
              <a:t>,</a:t>
            </a:r>
            <a:r>
              <a:rPr lang="zh-CN" altLang="zh-CN" dirty="0"/>
              <a:t>满足∠</a:t>
            </a:r>
            <a:r>
              <a:rPr lang="en-US" altLang="zh-CN" i="1" dirty="0"/>
              <a:t>MON=</a:t>
            </a:r>
            <a:r>
              <a:rPr lang="en-US" altLang="zh-CN" dirty="0"/>
              <a:t>45°,</a:t>
            </a:r>
            <a:r>
              <a:rPr lang="zh-CN" altLang="zh-CN" dirty="0"/>
              <a:t>试猜想线段</a:t>
            </a:r>
            <a:r>
              <a:rPr lang="en-US" altLang="zh-CN" i="1" dirty="0"/>
              <a:t>BM</a:t>
            </a:r>
            <a:r>
              <a:rPr lang="en-US" altLang="zh-CN" dirty="0"/>
              <a:t>,</a:t>
            </a:r>
            <a:r>
              <a:rPr lang="en-US" altLang="zh-CN" i="1" dirty="0"/>
              <a:t>AN</a:t>
            </a:r>
            <a:r>
              <a:rPr lang="en-US" altLang="zh-CN" dirty="0"/>
              <a:t>,</a:t>
            </a:r>
            <a:r>
              <a:rPr lang="en-US" altLang="zh-CN" i="1" dirty="0"/>
              <a:t>MN</a:t>
            </a:r>
            <a:r>
              <a:rPr lang="zh-CN" altLang="zh-CN" dirty="0"/>
              <a:t>之间的</a:t>
            </a:r>
            <a:r>
              <a:rPr lang="zh-CN" altLang="zh-CN" dirty="0" smtClean="0"/>
              <a:t>数量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关系</a:t>
            </a:r>
            <a:r>
              <a:rPr lang="en-US" altLang="zh-CN" dirty="0"/>
              <a:t>,</a:t>
            </a:r>
            <a:r>
              <a:rPr lang="zh-CN" altLang="zh-CN" dirty="0"/>
              <a:t>并证明你的结论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-3582" r="10881" b="-1"/>
          <a:stretch>
            <a:fillRect/>
          </a:stretch>
        </p:blipFill>
        <p:spPr>
          <a:xfrm>
            <a:off x="7790295" y="2094099"/>
            <a:ext cx="3071668" cy="254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223018" y="1795102"/>
            <a:ext cx="2796784" cy="2774319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2651596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猜想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en-US" altLang="zh-CN" i="1">
                <a:solidFill>
                  <a:srgbClr val="FF0000"/>
                </a:solidFill>
              </a:rPr>
              <a:t>BM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+AN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=MN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3364099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理由</a:t>
            </a:r>
            <a:r>
              <a:rPr lang="zh-CN" altLang="zh-CN">
                <a:solidFill>
                  <a:srgbClr val="FF0000"/>
                </a:solidFill>
              </a:rPr>
              <a:t>如下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4076602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易</a:t>
            </a:r>
            <a:r>
              <a:rPr lang="zh-CN" altLang="zh-CN" dirty="0">
                <a:solidFill>
                  <a:srgbClr val="FF0000"/>
                </a:solidFill>
              </a:rPr>
              <a:t>得</a:t>
            </a:r>
            <a:r>
              <a:rPr lang="en-US" altLang="zh-CN" i="1" dirty="0">
                <a:solidFill>
                  <a:srgbClr val="FF0000"/>
                </a:solidFill>
              </a:rPr>
              <a:t>OA=OB=</a:t>
            </a:r>
            <a:r>
              <a:rPr lang="en-US" altLang="zh-CN" dirty="0">
                <a:solidFill>
                  <a:srgbClr val="FF0000"/>
                </a:solidFill>
              </a:rPr>
              <a:t>4,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AOB=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789105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将△</a:t>
            </a:r>
            <a:r>
              <a:rPr lang="en-US" altLang="zh-CN" i="1" dirty="0">
                <a:solidFill>
                  <a:srgbClr val="FF0000"/>
                </a:solidFill>
              </a:rPr>
              <a:t>BOM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zh-CN" altLang="zh-CN" dirty="0">
                <a:solidFill>
                  <a:srgbClr val="FF0000"/>
                </a:solidFill>
              </a:rPr>
              <a:t>顺时针旋转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zh-CN" altLang="zh-CN" dirty="0">
                <a:solidFill>
                  <a:srgbClr val="FF0000"/>
                </a:solidFill>
              </a:rPr>
              <a:t>得到△</a:t>
            </a:r>
            <a:r>
              <a:rPr lang="en-US" altLang="zh-CN" i="1">
                <a:solidFill>
                  <a:srgbClr val="FF0000"/>
                </a:solidFill>
              </a:rPr>
              <a:t>AOD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501608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DN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0" grpId="0" build="p"/>
      <p:bldP spid="1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48870" y="3594705"/>
            <a:ext cx="2796784" cy="2774319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188686" y="19594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AD=BM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DO=MO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OAD=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OBM=</a:t>
            </a:r>
            <a:r>
              <a:rPr lang="en-US" altLang="zh-CN" smtClean="0">
                <a:solidFill>
                  <a:srgbClr val="FF0000"/>
                </a:solidFill>
              </a:rPr>
              <a:t>45°,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188686" y="99359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且∠</a:t>
            </a:r>
            <a:r>
              <a:rPr lang="en-US" altLang="zh-CN" i="1" smtClean="0">
                <a:solidFill>
                  <a:srgbClr val="FF0000"/>
                </a:solidFill>
              </a:rPr>
              <a:t>DOM=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AOB=</a:t>
            </a:r>
            <a:r>
              <a:rPr lang="en-US" altLang="zh-CN" smtClean="0">
                <a:solidFill>
                  <a:srgbClr val="FF0000"/>
                </a:solidFill>
              </a:rPr>
              <a:t>90°,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AOD=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BOM.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188686" y="179124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MON=</a:t>
            </a:r>
            <a:r>
              <a:rPr lang="en-US" altLang="zh-CN" smtClean="0">
                <a:solidFill>
                  <a:srgbClr val="FF0000"/>
                </a:solidFill>
              </a:rPr>
              <a:t>45°,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AOB=</a:t>
            </a:r>
            <a:r>
              <a:rPr lang="en-US" altLang="zh-CN" smtClean="0">
                <a:solidFill>
                  <a:srgbClr val="FF0000"/>
                </a:solidFill>
              </a:rPr>
              <a:t>90°,∴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BOM+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AON=</a:t>
            </a:r>
            <a:r>
              <a:rPr lang="en-US" altLang="zh-CN" smtClean="0">
                <a:solidFill>
                  <a:srgbClr val="FF0000"/>
                </a:solidFill>
              </a:rPr>
              <a:t>45°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188686" y="258890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AOD+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AON=</a:t>
            </a:r>
            <a:r>
              <a:rPr lang="en-US" altLang="zh-CN" smtClean="0">
                <a:solidFill>
                  <a:srgbClr val="FF0000"/>
                </a:solidFill>
              </a:rPr>
              <a:t>45°,</a:t>
            </a:r>
            <a:r>
              <a:rPr lang="zh-CN" altLang="zh-CN" smtClean="0">
                <a:solidFill>
                  <a:srgbClr val="FF0000"/>
                </a:solidFill>
              </a:rPr>
              <a:t>即∠</a:t>
            </a:r>
            <a:r>
              <a:rPr lang="en-US" altLang="zh-CN" i="1" smtClean="0">
                <a:solidFill>
                  <a:srgbClr val="FF0000"/>
                </a:solidFill>
              </a:rPr>
              <a:t>DON=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MON=</a:t>
            </a:r>
            <a:r>
              <a:rPr lang="en-US" altLang="zh-CN" smtClean="0">
                <a:solidFill>
                  <a:srgbClr val="FF0000"/>
                </a:solidFill>
              </a:rPr>
              <a:t>45°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188686" y="338655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DON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MON</a:t>
            </a:r>
            <a:r>
              <a:rPr lang="en-US" altLang="zh-CN" smtClean="0">
                <a:solidFill>
                  <a:srgbClr val="FF0000"/>
                </a:solidFill>
              </a:rPr>
              <a:t>(SAS)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188686" y="418421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DN=MN</a:t>
            </a:r>
            <a:r>
              <a:rPr lang="en-US" altLang="zh-CN" smtClean="0">
                <a:solidFill>
                  <a:srgbClr val="FF0000"/>
                </a:solidFill>
              </a:rPr>
              <a:t>, 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OAD=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OBM=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BAO=</a:t>
            </a:r>
            <a:r>
              <a:rPr lang="en-US" altLang="zh-CN" smtClean="0">
                <a:solidFill>
                  <a:srgbClr val="FF0000"/>
                </a:solidFill>
              </a:rPr>
              <a:t>45°,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188686" y="501520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即∠</a:t>
            </a:r>
            <a:r>
              <a:rPr lang="en-US" altLang="zh-CN" i="1" dirty="0" smtClean="0">
                <a:solidFill>
                  <a:srgbClr val="FF0000"/>
                </a:solidFill>
              </a:rPr>
              <a:t>NAD=</a:t>
            </a:r>
            <a:r>
              <a:rPr lang="en-US" altLang="zh-CN" dirty="0" smtClean="0">
                <a:solidFill>
                  <a:srgbClr val="FF0000"/>
                </a:solidFill>
              </a:rPr>
              <a:t>90°,∴</a:t>
            </a:r>
            <a:r>
              <a:rPr lang="en-US" altLang="zh-CN" i="1" dirty="0" smtClean="0">
                <a:solidFill>
                  <a:srgbClr val="FF0000"/>
                </a:solidFill>
              </a:rPr>
              <a:t>AD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+AN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=DN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188686" y="5846205"/>
            <a:ext cx="11760200" cy="166455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BM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+AN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=MN</a:t>
            </a:r>
            <a:r>
              <a:rPr lang="en-US" altLang="zh-CN" baseline="30000" dirty="0" smtClean="0">
                <a:solidFill>
                  <a:srgbClr val="FF0000"/>
                </a:solidFill>
              </a:rPr>
              <a:t>2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3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专题过关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4300"/>
              </a:lnSpc>
            </a:pPr>
            <a:r>
              <a:rPr lang="en-US" altLang="zh-CN" dirty="0"/>
              <a:t>1</a:t>
            </a:r>
            <a:r>
              <a:rPr lang="en-US" altLang="zh-CN" i="1" dirty="0"/>
              <a:t>.</a:t>
            </a:r>
            <a:r>
              <a:rPr lang="zh-CN" altLang="zh-CN" dirty="0"/>
              <a:t>旋转变换是全等变换的一种形式</a:t>
            </a:r>
            <a:r>
              <a:rPr lang="en-US" altLang="zh-CN" dirty="0"/>
              <a:t>,</a:t>
            </a:r>
            <a:r>
              <a:rPr lang="zh-CN" altLang="zh-CN" dirty="0"/>
              <a:t>我们在解题</a:t>
            </a:r>
            <a:r>
              <a:rPr lang="zh-CN" altLang="zh-CN" dirty="0" smtClean="0"/>
              <a:t>实践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中</a:t>
            </a:r>
            <a:r>
              <a:rPr lang="zh-CN" altLang="zh-CN" dirty="0"/>
              <a:t>经常用</a:t>
            </a:r>
            <a:r>
              <a:rPr lang="zh-CN" altLang="zh-CN" dirty="0" smtClean="0"/>
              <a:t>旋转变换的</a:t>
            </a:r>
            <a:r>
              <a:rPr lang="zh-CN" altLang="zh-CN" dirty="0"/>
              <a:t>方法来构造全等三角形来解决问题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4300"/>
              </a:lnSpc>
            </a:pPr>
            <a:r>
              <a:rPr lang="en-US" altLang="zh-CN" dirty="0"/>
              <a:t>(1)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在四边形</a:t>
            </a:r>
            <a:r>
              <a:rPr lang="en-US" altLang="zh-CN" i="1" dirty="0" smtClean="0"/>
              <a:t>ABCD</a:t>
            </a:r>
            <a:r>
              <a:rPr lang="zh-CN" altLang="zh-CN" dirty="0" smtClean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AB=AD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BAD=</a:t>
            </a:r>
            <a:r>
              <a:rPr lang="zh-CN" altLang="zh-CN" dirty="0"/>
              <a:t>∠</a:t>
            </a:r>
            <a:r>
              <a:rPr lang="en-US" altLang="zh-CN" i="1" dirty="0" smtClean="0"/>
              <a:t>BCD=</a:t>
            </a:r>
            <a:r>
              <a:rPr lang="en-US" altLang="zh-CN" dirty="0" smtClean="0"/>
              <a:t>90°,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∠</a:t>
            </a:r>
            <a:r>
              <a:rPr lang="en-US" altLang="zh-CN" i="1" dirty="0"/>
              <a:t>ABC</a:t>
            </a:r>
            <a:r>
              <a:rPr lang="en-US" altLang="zh-CN" i="1" dirty="0" smtClean="0"/>
              <a:t>+</a:t>
            </a:r>
            <a:r>
              <a:rPr lang="zh-CN" altLang="zh-CN" dirty="0" smtClean="0"/>
              <a:t>∠</a:t>
            </a:r>
            <a:r>
              <a:rPr lang="en-US" altLang="zh-CN" i="1" dirty="0"/>
              <a:t>ADC=</a:t>
            </a:r>
            <a:r>
              <a:rPr lang="en-US" altLang="zh-CN" dirty="0"/>
              <a:t>180°,</a:t>
            </a:r>
            <a:r>
              <a:rPr lang="zh-CN" altLang="zh-CN" dirty="0"/>
              <a:t>点</a:t>
            </a:r>
            <a:r>
              <a:rPr lang="en-US" altLang="zh-CN" i="1" dirty="0"/>
              <a:t>E</a:t>
            </a:r>
            <a:r>
              <a:rPr lang="zh-CN" altLang="zh-CN" dirty="0"/>
              <a:t>在边</a:t>
            </a:r>
            <a:r>
              <a:rPr lang="en-US" altLang="zh-CN" i="1" dirty="0"/>
              <a:t>BC</a:t>
            </a:r>
            <a:r>
              <a:rPr lang="zh-CN" altLang="zh-CN" dirty="0"/>
              <a:t>上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点</a:t>
            </a:r>
            <a:r>
              <a:rPr lang="en-US" altLang="zh-CN" i="1" dirty="0"/>
              <a:t>F</a:t>
            </a:r>
            <a:r>
              <a:rPr lang="zh-CN" altLang="zh-CN" dirty="0"/>
              <a:t>在边</a:t>
            </a:r>
            <a:r>
              <a:rPr lang="en-US" altLang="zh-CN" i="1" dirty="0"/>
              <a:t>CD</a:t>
            </a:r>
            <a:r>
              <a:rPr lang="zh-CN" altLang="zh-CN" dirty="0"/>
              <a:t>上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EAF=</a:t>
            </a:r>
            <a:r>
              <a:rPr lang="en-US" altLang="zh-CN" dirty="0"/>
              <a:t>45</a:t>
            </a:r>
            <a:r>
              <a:rPr lang="en-US" altLang="zh-CN" dirty="0" smtClean="0"/>
              <a:t>°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试</a:t>
            </a:r>
            <a:r>
              <a:rPr lang="zh-CN" altLang="zh-CN" dirty="0"/>
              <a:t>判断</a:t>
            </a:r>
            <a:r>
              <a:rPr lang="zh-CN" altLang="zh-CN" dirty="0" smtClean="0"/>
              <a:t>线段</a:t>
            </a:r>
            <a:r>
              <a:rPr lang="en-US" altLang="zh-CN" i="1" dirty="0" smtClean="0"/>
              <a:t>BE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DF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EF</a:t>
            </a:r>
            <a:r>
              <a:rPr lang="zh-CN" altLang="zh-CN" dirty="0"/>
              <a:t>之间的数量关系</a:t>
            </a:r>
            <a:r>
              <a:rPr lang="en-US" altLang="zh-CN" dirty="0"/>
              <a:t>,</a:t>
            </a:r>
            <a:r>
              <a:rPr lang="zh-CN" altLang="zh-CN" dirty="0"/>
              <a:t>并说明理由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4300"/>
              </a:lnSpc>
            </a:pPr>
            <a:r>
              <a:rPr lang="en-US" altLang="zh-CN" dirty="0"/>
              <a:t>(2)</a:t>
            </a:r>
            <a:r>
              <a:rPr lang="zh-CN" altLang="zh-CN" dirty="0"/>
              <a:t>如图</a:t>
            </a:r>
            <a:r>
              <a:rPr lang="en-US" altLang="zh-CN" dirty="0"/>
              <a:t>2,</a:t>
            </a:r>
            <a:r>
              <a:rPr lang="zh-CN" altLang="zh-CN" dirty="0"/>
              <a:t>在</a:t>
            </a:r>
            <a:r>
              <a:rPr lang="en-US" altLang="zh-CN" dirty="0"/>
              <a:t>(1)</a:t>
            </a:r>
            <a:r>
              <a:rPr lang="zh-CN" altLang="zh-CN" dirty="0"/>
              <a:t>的基础上若点</a:t>
            </a:r>
            <a:r>
              <a:rPr lang="en-US" altLang="zh-CN" i="1" dirty="0"/>
              <a:t>E</a:t>
            </a:r>
            <a:r>
              <a:rPr lang="en-US" altLang="zh-CN" dirty="0"/>
              <a:t>,</a:t>
            </a:r>
            <a:r>
              <a:rPr lang="en-US" altLang="zh-CN" i="1" dirty="0"/>
              <a:t>F</a:t>
            </a:r>
            <a:r>
              <a:rPr lang="zh-CN" altLang="zh-CN" dirty="0"/>
              <a:t>分别在</a:t>
            </a:r>
            <a:r>
              <a:rPr lang="en-US" altLang="zh-CN" i="1" dirty="0"/>
              <a:t>BC</a:t>
            </a:r>
            <a:r>
              <a:rPr lang="zh-CN" altLang="zh-CN" dirty="0"/>
              <a:t>和</a:t>
            </a:r>
            <a:r>
              <a:rPr lang="en-US" altLang="zh-CN" i="1" dirty="0"/>
              <a:t>CD</a:t>
            </a:r>
            <a:r>
              <a:rPr lang="zh-CN" altLang="zh-CN" dirty="0"/>
              <a:t>的延长线上</a:t>
            </a:r>
            <a:r>
              <a:rPr lang="en-US" altLang="zh-CN" dirty="0"/>
              <a:t>,</a:t>
            </a:r>
            <a:r>
              <a:rPr lang="zh-CN" altLang="zh-CN" dirty="0" smtClean="0"/>
              <a:t>其他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条件不变</a:t>
            </a:r>
            <a:r>
              <a:rPr lang="en-US" altLang="zh-CN" dirty="0"/>
              <a:t>,(1)</a:t>
            </a:r>
            <a:r>
              <a:rPr lang="zh-CN" altLang="zh-CN" dirty="0"/>
              <a:t>中的关系在图</a:t>
            </a:r>
            <a:r>
              <a:rPr lang="en-US" altLang="zh-CN" dirty="0"/>
              <a:t>2</a:t>
            </a:r>
            <a:r>
              <a:rPr lang="zh-CN" altLang="zh-CN" dirty="0"/>
              <a:t>中是否仍然成立</a:t>
            </a:r>
            <a:r>
              <a:rPr lang="en-US" altLang="zh-CN" dirty="0"/>
              <a:t>?</a:t>
            </a:r>
            <a:r>
              <a:rPr lang="zh-CN" altLang="zh-CN" dirty="0"/>
              <a:t>若成立请说明理由</a:t>
            </a:r>
            <a:r>
              <a:rPr lang="en-US" altLang="zh-CN" dirty="0" smtClean="0"/>
              <a:t>;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若</a:t>
            </a:r>
            <a:r>
              <a:rPr lang="zh-CN" altLang="zh-CN" dirty="0"/>
              <a:t>不</a:t>
            </a:r>
            <a:r>
              <a:rPr lang="zh-CN" altLang="zh-CN" dirty="0" smtClean="0"/>
              <a:t>成立请</a:t>
            </a:r>
            <a:r>
              <a:rPr lang="zh-CN" altLang="zh-CN" dirty="0"/>
              <a:t>写出新的关系</a:t>
            </a:r>
            <a:r>
              <a:rPr lang="en-US" altLang="zh-CN" dirty="0"/>
              <a:t>,</a:t>
            </a:r>
            <a:r>
              <a:rPr lang="zh-CN" altLang="zh-CN" dirty="0"/>
              <a:t>并说明理由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927771" y="988532"/>
            <a:ext cx="2061029" cy="202154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110199" y="2827358"/>
            <a:ext cx="2138371" cy="203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在四边形</a:t>
            </a:r>
            <a:r>
              <a:rPr lang="en-US" altLang="zh-CN" i="1" dirty="0" smtClean="0"/>
              <a:t>ABCD</a:t>
            </a:r>
            <a:r>
              <a:rPr lang="zh-CN" altLang="zh-CN" dirty="0" smtClean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AB=AD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BAD=</a:t>
            </a:r>
            <a:r>
              <a:rPr lang="zh-CN" altLang="zh-CN" dirty="0"/>
              <a:t>∠</a:t>
            </a:r>
            <a:r>
              <a:rPr lang="en-US" altLang="zh-CN" i="1" dirty="0" smtClean="0"/>
              <a:t>BCD=</a:t>
            </a:r>
            <a:r>
              <a:rPr lang="en-US" altLang="zh-CN" dirty="0" smtClean="0"/>
              <a:t>90°,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∠</a:t>
            </a:r>
            <a:r>
              <a:rPr lang="en-US" altLang="zh-CN" i="1" dirty="0"/>
              <a:t>ABC</a:t>
            </a:r>
            <a:r>
              <a:rPr lang="en-US" altLang="zh-CN" i="1" dirty="0" smtClean="0"/>
              <a:t>+</a:t>
            </a:r>
            <a:r>
              <a:rPr lang="zh-CN" altLang="zh-CN" dirty="0" smtClean="0"/>
              <a:t>∠</a:t>
            </a:r>
            <a:r>
              <a:rPr lang="en-US" altLang="zh-CN" i="1" dirty="0"/>
              <a:t>ADC=</a:t>
            </a:r>
            <a:r>
              <a:rPr lang="en-US" altLang="zh-CN" dirty="0"/>
              <a:t>180°,</a:t>
            </a:r>
            <a:r>
              <a:rPr lang="zh-CN" altLang="zh-CN" dirty="0"/>
              <a:t>点</a:t>
            </a:r>
            <a:r>
              <a:rPr lang="en-US" altLang="zh-CN" i="1" dirty="0"/>
              <a:t>E</a:t>
            </a:r>
            <a:r>
              <a:rPr lang="zh-CN" altLang="zh-CN" dirty="0"/>
              <a:t>在边</a:t>
            </a:r>
            <a:r>
              <a:rPr lang="en-US" altLang="zh-CN" i="1" dirty="0"/>
              <a:t>BC</a:t>
            </a:r>
            <a:r>
              <a:rPr lang="zh-CN" altLang="zh-CN" dirty="0"/>
              <a:t>上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F</a:t>
            </a:r>
            <a:r>
              <a:rPr lang="zh-CN" altLang="zh-CN" dirty="0"/>
              <a:t>在边</a:t>
            </a:r>
            <a:r>
              <a:rPr lang="en-US" altLang="zh-CN" i="1" dirty="0"/>
              <a:t>CD</a:t>
            </a:r>
            <a:r>
              <a:rPr lang="zh-CN" altLang="zh-CN" dirty="0"/>
              <a:t>上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EAF=</a:t>
            </a:r>
            <a:r>
              <a:rPr lang="en-US" altLang="zh-CN" dirty="0"/>
              <a:t>45</a:t>
            </a:r>
            <a:r>
              <a:rPr lang="en-US" altLang="zh-CN" dirty="0" smtClean="0"/>
              <a:t>°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试</a:t>
            </a:r>
            <a:r>
              <a:rPr lang="zh-CN" altLang="zh-CN" dirty="0"/>
              <a:t>判断</a:t>
            </a:r>
            <a:r>
              <a:rPr lang="zh-CN" altLang="zh-CN" dirty="0" smtClean="0"/>
              <a:t>线段</a:t>
            </a:r>
            <a:r>
              <a:rPr lang="en-US" altLang="zh-CN" i="1" dirty="0" smtClean="0"/>
              <a:t>BE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DF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EF</a:t>
            </a:r>
            <a:r>
              <a:rPr lang="zh-CN" altLang="zh-CN" dirty="0"/>
              <a:t>之间的数量关系</a:t>
            </a:r>
            <a:r>
              <a:rPr lang="en-US" altLang="zh-CN" dirty="0"/>
              <a:t>,</a:t>
            </a:r>
            <a:r>
              <a:rPr lang="zh-CN" altLang="zh-CN" dirty="0"/>
              <a:t>并说明理由</a:t>
            </a:r>
            <a:r>
              <a:rPr lang="en-US" altLang="zh-CN" dirty="0" smtClean="0"/>
              <a:t>;</a:t>
            </a:r>
            <a:endParaRPr lang="en-US" altLang="zh-CN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530378" y="2651596"/>
            <a:ext cx="3226193" cy="316438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408839" y="3007847"/>
            <a:ext cx="2373466" cy="3075565"/>
          </a:xfrm>
          <a:prstGeom prst="rect">
            <a:avLst/>
          </a:prstGeom>
        </p:spPr>
      </p:pic>
      <p:sp>
        <p:nvSpPr>
          <p:cNvPr id="13" name="内容占位符 1"/>
          <p:cNvSpPr txBox="1"/>
          <p:nvPr/>
        </p:nvSpPr>
        <p:spPr>
          <a:xfrm>
            <a:off x="228600" y="265159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:(1)</a:t>
            </a:r>
            <a:r>
              <a:rPr lang="en-US" altLang="zh-CN" i="1" dirty="0">
                <a:solidFill>
                  <a:srgbClr val="FF0000"/>
                </a:solidFill>
              </a:rPr>
              <a:t>EF=BE+DF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理由</a:t>
            </a:r>
            <a:r>
              <a:rPr lang="en-US" altLang="zh-CN" dirty="0" smtClean="0">
                <a:solidFill>
                  <a:srgbClr val="FF0000"/>
                </a:solidFill>
              </a:rPr>
              <a:t>: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4" name="内容占位符 1"/>
          <p:cNvSpPr txBox="1"/>
          <p:nvPr/>
        </p:nvSpPr>
        <p:spPr>
          <a:xfrm>
            <a:off x="228600" y="336409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到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</a:t>
            </a:r>
            <a:r>
              <a:rPr lang="en-US" altLang="zh-CN" i="1" dirty="0">
                <a:solidFill>
                  <a:srgbClr val="FF0000"/>
                </a:solidFill>
              </a:rPr>
              <a:t>DG=BE</a:t>
            </a:r>
            <a:r>
              <a:rPr lang="en-US" altLang="zh-CN" i="1">
                <a:solidFill>
                  <a:srgbClr val="FF0000"/>
                </a:solidFill>
              </a:rPr>
              <a:t>.</a:t>
            </a:r>
            <a:r>
              <a:rPr lang="en-US" altLang="zh-CN">
                <a:solidFill>
                  <a:srgbClr val="FF0000"/>
                </a:solidFill>
              </a:rPr>
              <a:t> 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5" name="内容占位符 1"/>
          <p:cNvSpPr txBox="1"/>
          <p:nvPr/>
        </p:nvSpPr>
        <p:spPr>
          <a:xfrm>
            <a:off x="228600" y="407660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ADC=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6" name="内容占位符 1"/>
          <p:cNvSpPr txBox="1"/>
          <p:nvPr/>
        </p:nvSpPr>
        <p:spPr>
          <a:xfrm>
            <a:off x="228600" y="478910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ADG</a:t>
            </a:r>
            <a:r>
              <a:rPr lang="en-US" altLang="zh-CN" i="1">
                <a:solidFill>
                  <a:srgbClr val="FF0000"/>
                </a:solidFill>
              </a:rPr>
              <a:t>. 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7" name="内容占位符 1"/>
          <p:cNvSpPr txBox="1"/>
          <p:nvPr/>
        </p:nvSpPr>
        <p:spPr>
          <a:xfrm>
            <a:off x="228600" y="550160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AB=AD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1"/>
          <p:cNvSpPr txBox="1"/>
          <p:nvPr/>
        </p:nvSpPr>
        <p:spPr>
          <a:xfrm>
            <a:off x="261258" y="261257"/>
            <a:ext cx="11771312" cy="63555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7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ABE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ADG</a:t>
            </a:r>
            <a:r>
              <a:rPr lang="en-US" altLang="zh-CN" smtClean="0">
                <a:solidFill>
                  <a:srgbClr val="FF0000"/>
                </a:solidFill>
              </a:rPr>
              <a:t>(SAS),</a:t>
            </a:r>
            <a:r>
              <a:rPr lang="en-US" altLang="zh-CN" i="1" smtClean="0">
                <a:solidFill>
                  <a:srgbClr val="FF0000"/>
                </a:solidFill>
              </a:rPr>
              <a:t> </a:t>
            </a:r>
            <a:endParaRPr lang="en-US" altLang="zh-CN" dirty="0"/>
          </a:p>
        </p:txBody>
      </p:sp>
      <p:sp>
        <p:nvSpPr>
          <p:cNvPr id="6" name="内容占位符 1"/>
          <p:cNvSpPr txBox="1"/>
          <p:nvPr/>
        </p:nvSpPr>
        <p:spPr>
          <a:xfrm>
            <a:off x="261258" y="896816"/>
            <a:ext cx="11771312" cy="63555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7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AE=AG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EAB=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DAG.</a:t>
            </a:r>
            <a:endParaRPr lang="en-US" altLang="zh-CN" dirty="0"/>
          </a:p>
        </p:txBody>
      </p:sp>
      <p:sp>
        <p:nvSpPr>
          <p:cNvPr id="7" name="内容占位符 1"/>
          <p:cNvSpPr txBox="1"/>
          <p:nvPr/>
        </p:nvSpPr>
        <p:spPr>
          <a:xfrm>
            <a:off x="261258" y="1532375"/>
            <a:ext cx="11771312" cy="63555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7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EAF=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GAF.</a:t>
            </a:r>
            <a:endParaRPr lang="en-US" altLang="zh-CN" dirty="0"/>
          </a:p>
        </p:txBody>
      </p:sp>
      <p:sp>
        <p:nvSpPr>
          <p:cNvPr id="8" name="内容占位符 1"/>
          <p:cNvSpPr txBox="1"/>
          <p:nvPr/>
        </p:nvSpPr>
        <p:spPr>
          <a:xfrm>
            <a:off x="261258" y="2167934"/>
            <a:ext cx="11771312" cy="63555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7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AEF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AGF</a:t>
            </a:r>
            <a:r>
              <a:rPr lang="en-US" altLang="zh-CN" smtClean="0">
                <a:solidFill>
                  <a:srgbClr val="FF0000"/>
                </a:solidFill>
              </a:rPr>
              <a:t>(SAS)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61258" y="2803493"/>
            <a:ext cx="11771312" cy="63555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7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GF=EF.</a:t>
            </a:r>
            <a:endParaRPr lang="en-US" altLang="zh-CN" dirty="0"/>
          </a:p>
        </p:txBody>
      </p:sp>
      <p:sp>
        <p:nvSpPr>
          <p:cNvPr id="10" name="内容占位符 1"/>
          <p:cNvSpPr txBox="1"/>
          <p:nvPr/>
        </p:nvSpPr>
        <p:spPr>
          <a:xfrm>
            <a:off x="261258" y="3439052"/>
            <a:ext cx="11771312" cy="695062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7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EF=BE+DF.</a:t>
            </a:r>
            <a:r>
              <a:rPr lang="en-US" altLang="zh-CN" dirty="0" smtClean="0"/>
              <a:t> 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7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如图</a:t>
            </a:r>
            <a:r>
              <a:rPr lang="en-US" altLang="zh-CN" dirty="0"/>
              <a:t>2,</a:t>
            </a:r>
            <a:r>
              <a:rPr lang="zh-CN" altLang="zh-CN" dirty="0"/>
              <a:t>在</a:t>
            </a:r>
            <a:r>
              <a:rPr lang="en-US" altLang="zh-CN" dirty="0"/>
              <a:t>(1)</a:t>
            </a:r>
            <a:r>
              <a:rPr lang="zh-CN" altLang="zh-CN" dirty="0"/>
              <a:t>的基础上若点</a:t>
            </a:r>
            <a:r>
              <a:rPr lang="en-US" altLang="zh-CN" i="1" dirty="0"/>
              <a:t>E</a:t>
            </a:r>
            <a:r>
              <a:rPr lang="en-US" altLang="zh-CN" dirty="0"/>
              <a:t>,</a:t>
            </a:r>
            <a:r>
              <a:rPr lang="en-US" altLang="zh-CN" i="1" dirty="0"/>
              <a:t>F</a:t>
            </a:r>
            <a:r>
              <a:rPr lang="zh-CN" altLang="zh-CN" dirty="0"/>
              <a:t>分别在</a:t>
            </a:r>
            <a:r>
              <a:rPr lang="en-US" altLang="zh-CN" i="1" dirty="0"/>
              <a:t>BC</a:t>
            </a:r>
            <a:r>
              <a:rPr lang="zh-CN" altLang="zh-CN" dirty="0"/>
              <a:t>和</a:t>
            </a:r>
            <a:r>
              <a:rPr lang="en-US" altLang="zh-CN" i="1" dirty="0"/>
              <a:t>CD</a:t>
            </a:r>
            <a:r>
              <a:rPr lang="zh-CN" altLang="zh-CN" dirty="0"/>
              <a:t>的延长线上</a:t>
            </a:r>
            <a:r>
              <a:rPr lang="en-US" altLang="zh-CN" dirty="0"/>
              <a:t>,</a:t>
            </a:r>
            <a:r>
              <a:rPr lang="zh-CN" altLang="zh-CN" dirty="0"/>
              <a:t>其他</a:t>
            </a:r>
            <a:endParaRPr lang="en-US" altLang="zh-CN" dirty="0"/>
          </a:p>
          <a:p>
            <a:pPr>
              <a:lnSpc>
                <a:spcPts val="4700"/>
              </a:lnSpc>
            </a:pPr>
            <a:r>
              <a:rPr lang="zh-CN" altLang="zh-CN" dirty="0"/>
              <a:t>条件不变</a:t>
            </a:r>
            <a:r>
              <a:rPr lang="en-US" altLang="zh-CN" dirty="0"/>
              <a:t>,(1)</a:t>
            </a:r>
            <a:r>
              <a:rPr lang="zh-CN" altLang="zh-CN" dirty="0"/>
              <a:t>中的关系在图</a:t>
            </a:r>
            <a:r>
              <a:rPr lang="en-US" altLang="zh-CN" dirty="0"/>
              <a:t>2</a:t>
            </a:r>
            <a:r>
              <a:rPr lang="zh-CN" altLang="zh-CN" dirty="0"/>
              <a:t>中是否仍然成立</a:t>
            </a:r>
            <a:r>
              <a:rPr lang="en-US" altLang="zh-CN" dirty="0"/>
              <a:t>?</a:t>
            </a:r>
            <a:r>
              <a:rPr lang="zh-CN" altLang="zh-CN" dirty="0"/>
              <a:t>若成立请说明理由</a:t>
            </a:r>
            <a:r>
              <a:rPr lang="en-US" altLang="zh-CN" dirty="0"/>
              <a:t>;</a:t>
            </a:r>
            <a:endParaRPr lang="en-US" altLang="zh-CN" dirty="0"/>
          </a:p>
          <a:p>
            <a:pPr>
              <a:lnSpc>
                <a:spcPts val="4700"/>
              </a:lnSpc>
            </a:pPr>
            <a:r>
              <a:rPr lang="zh-CN" altLang="zh-CN" dirty="0"/>
              <a:t>若不成立请写出新的关系</a:t>
            </a:r>
            <a:r>
              <a:rPr lang="en-US" altLang="zh-CN" dirty="0"/>
              <a:t>,</a:t>
            </a:r>
            <a:r>
              <a:rPr lang="zh-CN" altLang="zh-CN" dirty="0"/>
              <a:t>并说明理由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47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7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7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7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510129" y="1754435"/>
            <a:ext cx="3562354" cy="3385416"/>
          </a:xfrm>
          <a:prstGeom prst="rect">
            <a:avLst/>
          </a:prstGeom>
        </p:spPr>
      </p:pic>
      <p:sp>
        <p:nvSpPr>
          <p:cNvPr id="10" name="内容占位符 1"/>
          <p:cNvSpPr txBox="1"/>
          <p:nvPr/>
        </p:nvSpPr>
        <p:spPr>
          <a:xfrm>
            <a:off x="301171" y="2263432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en-US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:(2)(1)</a:t>
            </a:r>
            <a:r>
              <a:rPr lang="zh-CN" altLang="zh-CN" dirty="0">
                <a:solidFill>
                  <a:srgbClr val="FF0000"/>
                </a:solidFill>
              </a:rPr>
              <a:t>中关系不</a:t>
            </a:r>
            <a:r>
              <a:rPr lang="zh-CN" altLang="zh-CN">
                <a:solidFill>
                  <a:srgbClr val="FF0000"/>
                </a:solidFill>
              </a:rPr>
              <a:t>成立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01171" y="2975935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i="1" smtClean="0">
                <a:solidFill>
                  <a:srgbClr val="FF0000"/>
                </a:solidFill>
              </a:rPr>
              <a:t>EF=BE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 smtClean="0">
                <a:solidFill>
                  <a:srgbClr val="FF0000"/>
                </a:solidFill>
              </a:rPr>
              <a:t>DF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理由</a:t>
            </a:r>
            <a:r>
              <a:rPr lang="zh-CN" altLang="zh-CN">
                <a:solidFill>
                  <a:srgbClr val="FF0000"/>
                </a:solidFill>
              </a:rPr>
              <a:t>如下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301171" y="3688438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到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</a:t>
            </a:r>
            <a:r>
              <a:rPr lang="en-US" altLang="zh-CN" i="1">
                <a:solidFill>
                  <a:srgbClr val="FF0000"/>
                </a:solidFill>
              </a:rPr>
              <a:t>DG=BE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301171" y="4400941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图所</a:t>
            </a:r>
            <a:r>
              <a:rPr lang="zh-CN" altLang="zh-CN">
                <a:solidFill>
                  <a:srgbClr val="FF0000"/>
                </a:solidFill>
              </a:rPr>
              <a:t>示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4" name="内容占位符 1"/>
          <p:cNvSpPr txBox="1"/>
          <p:nvPr/>
        </p:nvSpPr>
        <p:spPr>
          <a:xfrm>
            <a:off x="301171" y="5113444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AB=AD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378078" y="2419385"/>
            <a:ext cx="2924093" cy="39631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1"/>
          <p:cNvSpPr txBox="1"/>
          <p:nvPr/>
        </p:nvSpPr>
        <p:spPr>
          <a:xfrm>
            <a:off x="232228" y="21045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ABE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ADG</a:t>
            </a:r>
            <a:r>
              <a:rPr lang="en-US" altLang="zh-CN" smtClean="0">
                <a:solidFill>
                  <a:srgbClr val="FF0000"/>
                </a:solidFill>
              </a:rPr>
              <a:t>(SAS),</a:t>
            </a:r>
            <a:r>
              <a:rPr lang="en-US" altLang="zh-CN" i="1" smtClean="0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32228" y="100811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AE=AG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DAG=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EAB=</a:t>
            </a:r>
            <a:r>
              <a:rPr lang="en-US" altLang="zh-CN" smtClean="0">
                <a:solidFill>
                  <a:srgbClr val="FF0000"/>
                </a:solidFill>
              </a:rPr>
              <a:t>90°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DAE.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32228" y="180576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DAF=</a:t>
            </a:r>
            <a:r>
              <a:rPr lang="en-US" altLang="zh-CN" smtClean="0">
                <a:solidFill>
                  <a:srgbClr val="FF0000"/>
                </a:solidFill>
              </a:rPr>
              <a:t>45°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32228" y="260341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GAF=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DAG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DAF=</a:t>
            </a:r>
            <a:r>
              <a:rPr lang="en-US" altLang="zh-CN" smtClean="0">
                <a:solidFill>
                  <a:srgbClr val="FF0000"/>
                </a:solidFill>
              </a:rPr>
              <a:t>(90°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DAE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smtClean="0">
                <a:solidFill>
                  <a:srgbClr val="FF0000"/>
                </a:solidFill>
              </a:rPr>
              <a:t>(45°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DAE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smtClean="0">
                <a:solidFill>
                  <a:srgbClr val="FF0000"/>
                </a:solidFill>
              </a:rPr>
              <a:t>45°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32228" y="340107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EAF.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32228" y="419872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AEF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AGF</a:t>
            </a:r>
            <a:r>
              <a:rPr lang="en-US" altLang="zh-CN" smtClean="0">
                <a:solidFill>
                  <a:srgbClr val="FF0000"/>
                </a:solidFill>
              </a:rPr>
              <a:t>(SAS)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32228" y="5029723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GF=EF.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32228" y="5860720"/>
            <a:ext cx="11760200" cy="166455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 smtClean="0">
                <a:solidFill>
                  <a:srgbClr val="FF0000"/>
                </a:solidFill>
              </a:rPr>
              <a:t>GF=DG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 dirty="0" smtClean="0">
                <a:solidFill>
                  <a:srgbClr val="FF0000"/>
                </a:solidFill>
              </a:rPr>
              <a:t>DF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 smtClean="0">
                <a:solidFill>
                  <a:srgbClr val="FF0000"/>
                </a:solidFill>
              </a:rPr>
              <a:t>EF=BE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 dirty="0" smtClean="0">
                <a:solidFill>
                  <a:srgbClr val="FF0000"/>
                </a:solidFill>
              </a:rPr>
              <a:t>DF.</a:t>
            </a:r>
            <a:endParaRPr lang="zh-CN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300"/>
              </a:lnSpc>
            </a:pPr>
            <a:r>
              <a:rPr lang="en-US" altLang="zh-CN" dirty="0"/>
              <a:t>2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正方形</a:t>
            </a:r>
            <a:r>
              <a:rPr lang="en-US" altLang="zh-CN" i="1" dirty="0"/>
              <a:t>AOBC</a:t>
            </a:r>
            <a:r>
              <a:rPr lang="zh-CN" altLang="zh-CN" dirty="0"/>
              <a:t>的边</a:t>
            </a:r>
            <a:r>
              <a:rPr lang="en-US" altLang="zh-CN" i="1" dirty="0"/>
              <a:t>OB</a:t>
            </a:r>
            <a:r>
              <a:rPr lang="en-US" altLang="zh-CN" dirty="0"/>
              <a:t>,</a:t>
            </a:r>
            <a:r>
              <a:rPr lang="en-US" altLang="zh-CN" i="1" dirty="0"/>
              <a:t>OA</a:t>
            </a:r>
            <a:r>
              <a:rPr lang="zh-CN" altLang="zh-CN" dirty="0"/>
              <a:t>分别在</a:t>
            </a:r>
            <a:r>
              <a:rPr lang="en-US" altLang="zh-CN" i="1" dirty="0"/>
              <a:t>x</a:t>
            </a:r>
            <a:r>
              <a:rPr lang="zh-CN" altLang="zh-CN" dirty="0"/>
              <a:t>轴、</a:t>
            </a:r>
            <a:r>
              <a:rPr lang="en-US" altLang="zh-CN" i="1" dirty="0"/>
              <a:t>y</a:t>
            </a:r>
            <a:r>
              <a:rPr lang="zh-CN" altLang="zh-CN" dirty="0"/>
              <a:t>轴上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C</a:t>
            </a:r>
            <a:r>
              <a:rPr lang="zh-CN" altLang="zh-CN" dirty="0"/>
              <a:t>坐标</a:t>
            </a:r>
            <a:r>
              <a:rPr lang="zh-CN" altLang="zh-CN" dirty="0" smtClean="0"/>
              <a:t>为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8,8),</a:t>
            </a:r>
            <a:r>
              <a:rPr lang="zh-CN" altLang="zh-CN" dirty="0" smtClean="0"/>
              <a:t>将正方形</a:t>
            </a:r>
            <a:r>
              <a:rPr lang="en-US" altLang="zh-CN" i="1" dirty="0"/>
              <a:t>AOBC</a:t>
            </a:r>
            <a:r>
              <a:rPr lang="zh-CN" altLang="zh-CN" dirty="0"/>
              <a:t>绕点</a:t>
            </a:r>
            <a:r>
              <a:rPr lang="en-US" altLang="zh-CN" i="1" dirty="0"/>
              <a:t>A</a:t>
            </a:r>
            <a:r>
              <a:rPr lang="zh-CN" altLang="zh-CN" dirty="0"/>
              <a:t>逆时针旋转角度</a:t>
            </a:r>
            <a:r>
              <a:rPr lang="en-US" altLang="zh-CN" i="1" dirty="0"/>
              <a:t>α</a:t>
            </a:r>
            <a:r>
              <a:rPr lang="en-US" altLang="zh-CN" dirty="0"/>
              <a:t>(0°</a:t>
            </a:r>
            <a:r>
              <a:rPr lang="en-US" altLang="zh-CN" i="1" dirty="0"/>
              <a:t>&lt;α&lt;</a:t>
            </a:r>
            <a:r>
              <a:rPr lang="en-US" altLang="zh-CN" dirty="0"/>
              <a:t>90</a:t>
            </a:r>
            <a:r>
              <a:rPr lang="en-US" altLang="zh-CN" dirty="0" smtClean="0"/>
              <a:t>°),</a:t>
            </a:r>
            <a:r>
              <a:rPr lang="zh-CN" altLang="zh-CN" dirty="0" smtClean="0"/>
              <a:t>得到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正方形</a:t>
            </a:r>
            <a:r>
              <a:rPr lang="en-US" altLang="zh-CN" i="1" dirty="0" smtClean="0"/>
              <a:t>ADEF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ED</a:t>
            </a:r>
            <a:r>
              <a:rPr lang="zh-CN" altLang="zh-CN" dirty="0"/>
              <a:t>交线段</a:t>
            </a:r>
            <a:r>
              <a:rPr lang="en-US" altLang="zh-CN" i="1" dirty="0"/>
              <a:t>BC</a:t>
            </a:r>
            <a:r>
              <a:rPr lang="zh-CN" altLang="zh-CN" dirty="0"/>
              <a:t>于点</a:t>
            </a:r>
            <a:r>
              <a:rPr lang="en-US" altLang="zh-CN" i="1" dirty="0"/>
              <a:t>Q</a:t>
            </a:r>
            <a:r>
              <a:rPr lang="en-US" altLang="zh-CN" dirty="0"/>
              <a:t>,</a:t>
            </a:r>
            <a:r>
              <a:rPr lang="en-US" altLang="zh-CN" i="1" dirty="0"/>
              <a:t>ED</a:t>
            </a:r>
            <a:r>
              <a:rPr lang="zh-CN" altLang="zh-CN" dirty="0"/>
              <a:t>的延长线交线段</a:t>
            </a:r>
            <a:r>
              <a:rPr lang="en-US" altLang="zh-CN" i="1" dirty="0"/>
              <a:t>OB</a:t>
            </a:r>
            <a:r>
              <a:rPr lang="zh-CN" altLang="zh-CN" dirty="0"/>
              <a:t>于点</a:t>
            </a:r>
            <a:r>
              <a:rPr lang="en-US" altLang="zh-CN" i="1" dirty="0"/>
              <a:t>P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连接</a:t>
            </a:r>
            <a:r>
              <a:rPr lang="en-US" altLang="zh-CN" i="1" dirty="0" smtClean="0"/>
              <a:t>AP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AQ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4300"/>
              </a:lnSpc>
            </a:pPr>
            <a:r>
              <a:rPr lang="en-US" altLang="zh-CN" dirty="0"/>
              <a:t>(1)</a:t>
            </a: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zh-CN" altLang="zh-CN" dirty="0"/>
              <a:t>△</a:t>
            </a:r>
            <a:r>
              <a:rPr lang="en-US" altLang="zh-CN" i="1" dirty="0"/>
              <a:t>ACQ</a:t>
            </a:r>
            <a:r>
              <a:rPr lang="zh-CN" altLang="zh-CN" dirty="0"/>
              <a:t>≌△</a:t>
            </a:r>
            <a:r>
              <a:rPr lang="en-US" altLang="zh-CN" i="1" dirty="0"/>
              <a:t>ADQ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4300"/>
              </a:lnSpc>
            </a:pPr>
            <a:r>
              <a:rPr lang="en-US" altLang="zh-CN" dirty="0"/>
              <a:t>(2)</a:t>
            </a:r>
            <a:r>
              <a:rPr lang="zh-CN" altLang="zh-CN" dirty="0"/>
              <a:t>求∠</a:t>
            </a:r>
            <a:r>
              <a:rPr lang="en-US" altLang="zh-CN" i="1" dirty="0"/>
              <a:t>PAQ</a:t>
            </a:r>
            <a:r>
              <a:rPr lang="zh-CN" altLang="zh-CN" dirty="0"/>
              <a:t>的度数</a:t>
            </a:r>
            <a:r>
              <a:rPr lang="en-US" altLang="zh-CN" dirty="0"/>
              <a:t>,</a:t>
            </a:r>
            <a:r>
              <a:rPr lang="zh-CN" altLang="zh-CN" dirty="0"/>
              <a:t>并判断线段</a:t>
            </a:r>
            <a:r>
              <a:rPr lang="en-US" altLang="zh-CN" i="1" dirty="0"/>
              <a:t>OP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en-US" altLang="zh-CN" i="1" dirty="0" smtClean="0"/>
              <a:t>PQ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CQ</a:t>
            </a:r>
            <a:r>
              <a:rPr lang="zh-CN" altLang="zh-CN" dirty="0"/>
              <a:t>之间的数量关系</a:t>
            </a:r>
            <a:r>
              <a:rPr lang="en-US" altLang="zh-CN" dirty="0" smtClean="0"/>
              <a:t>,</a:t>
            </a:r>
            <a:r>
              <a:rPr lang="zh-CN" altLang="zh-CN" dirty="0" smtClean="0"/>
              <a:t>并说明理由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4300"/>
              </a:lnSpc>
            </a:pPr>
            <a:r>
              <a:rPr lang="en-US" altLang="zh-CN" dirty="0"/>
              <a:t>(3)</a:t>
            </a:r>
            <a:r>
              <a:rPr lang="zh-CN" altLang="zh-CN" dirty="0"/>
              <a:t>连接</a:t>
            </a:r>
            <a:r>
              <a:rPr lang="en-US" altLang="zh-CN" i="1" dirty="0"/>
              <a:t>BE</a:t>
            </a:r>
            <a:r>
              <a:rPr lang="en-US" altLang="zh-CN" dirty="0"/>
              <a:t>,</a:t>
            </a:r>
            <a:r>
              <a:rPr lang="en-US" altLang="zh-CN" i="1" dirty="0"/>
              <a:t>EC</a:t>
            </a:r>
            <a:r>
              <a:rPr lang="en-US" altLang="zh-CN" dirty="0"/>
              <a:t>,</a:t>
            </a:r>
            <a:r>
              <a:rPr lang="en-US" altLang="zh-CN" i="1" dirty="0"/>
              <a:t>CD</a:t>
            </a:r>
            <a:r>
              <a:rPr lang="en-US" altLang="zh-CN" dirty="0"/>
              <a:t>,</a:t>
            </a:r>
            <a:r>
              <a:rPr lang="en-US" altLang="zh-CN" i="1" dirty="0"/>
              <a:t>DB</a:t>
            </a:r>
            <a:r>
              <a:rPr lang="zh-CN" altLang="zh-CN" dirty="0"/>
              <a:t>得到四边形</a:t>
            </a:r>
            <a:r>
              <a:rPr lang="en-US" altLang="zh-CN" i="1" dirty="0"/>
              <a:t>BECD</a:t>
            </a:r>
            <a:r>
              <a:rPr lang="en-US" altLang="zh-CN" dirty="0"/>
              <a:t>,</a:t>
            </a:r>
            <a:r>
              <a:rPr lang="zh-CN" altLang="zh-CN" dirty="0"/>
              <a:t>在旋转过程中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四边形</a:t>
            </a:r>
            <a:r>
              <a:rPr lang="en-US" altLang="zh-CN" i="1" dirty="0" smtClean="0"/>
              <a:t>BECD</a:t>
            </a:r>
            <a:r>
              <a:rPr lang="zh-CN" altLang="zh-CN" dirty="0" smtClean="0"/>
              <a:t>能否</a:t>
            </a:r>
            <a:r>
              <a:rPr lang="zh-CN" altLang="zh-CN" dirty="0"/>
              <a:t>是矩形</a:t>
            </a:r>
            <a:r>
              <a:rPr lang="en-US" altLang="zh-CN" dirty="0"/>
              <a:t>?</a:t>
            </a:r>
            <a:r>
              <a:rPr lang="zh-CN" altLang="zh-CN" dirty="0"/>
              <a:t>如果能</a:t>
            </a:r>
            <a:r>
              <a:rPr lang="en-US" altLang="zh-CN" dirty="0"/>
              <a:t>,</a:t>
            </a:r>
            <a:r>
              <a:rPr lang="zh-CN" altLang="zh-CN" dirty="0"/>
              <a:t>请求出点</a:t>
            </a:r>
            <a:r>
              <a:rPr lang="en-US" altLang="zh-CN" i="1" dirty="0"/>
              <a:t>P</a:t>
            </a:r>
            <a:r>
              <a:rPr lang="zh-CN" altLang="zh-CN" dirty="0"/>
              <a:t>的坐标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4300"/>
              </a:lnSpc>
            </a:pPr>
            <a:r>
              <a:rPr lang="zh-CN" altLang="zh-CN" dirty="0" smtClean="0"/>
              <a:t>如果</a:t>
            </a:r>
            <a:r>
              <a:rPr lang="zh-CN" altLang="zh-CN" dirty="0"/>
              <a:t>不能</a:t>
            </a:r>
            <a:r>
              <a:rPr lang="en-US" altLang="zh-CN" dirty="0" smtClean="0"/>
              <a:t>,</a:t>
            </a:r>
            <a:r>
              <a:rPr lang="zh-CN" altLang="zh-CN" dirty="0" smtClean="0"/>
              <a:t>请</a:t>
            </a:r>
            <a:r>
              <a:rPr lang="zh-CN" altLang="zh-CN" dirty="0"/>
              <a:t>说</a:t>
            </a:r>
            <a:r>
              <a:rPr lang="zh-CN" altLang="zh-CN" dirty="0" smtClean="0"/>
              <a:t>明理由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12222" y="1994042"/>
            <a:ext cx="2978406" cy="29062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en-US" altLang="zh-CN" dirty="0" smtClean="0"/>
              <a:t>(1)</a:t>
            </a:r>
            <a:r>
              <a:rPr lang="zh-CN" altLang="zh-CN" dirty="0" smtClean="0"/>
              <a:t>求证</a:t>
            </a:r>
            <a:r>
              <a:rPr lang="en-US" altLang="zh-CN" dirty="0" smtClean="0"/>
              <a:t>:</a:t>
            </a:r>
            <a:r>
              <a:rPr lang="zh-CN" altLang="zh-CN" dirty="0" smtClean="0"/>
              <a:t>△</a:t>
            </a:r>
            <a:r>
              <a:rPr lang="en-US" altLang="zh-CN" i="1" dirty="0" smtClean="0"/>
              <a:t>ACQ</a:t>
            </a:r>
            <a:r>
              <a:rPr lang="zh-CN" altLang="zh-CN" dirty="0" smtClean="0"/>
              <a:t>≌△</a:t>
            </a:r>
            <a:r>
              <a:rPr lang="en-US" altLang="zh-CN" i="1" dirty="0" smtClean="0"/>
              <a:t>ADQ</a:t>
            </a:r>
            <a:r>
              <a:rPr lang="en-US" altLang="zh-CN" dirty="0" smtClean="0"/>
              <a:t>;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789874" y="2289702"/>
            <a:ext cx="2487445" cy="2427143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185057" y="1025986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zh-CN" altLang="zh-CN" dirty="0">
                <a:solidFill>
                  <a:srgbClr val="FF0000"/>
                </a:solidFill>
              </a:rPr>
              <a:t>正方形</a:t>
            </a:r>
            <a:r>
              <a:rPr lang="en-US" altLang="zh-CN" i="1" dirty="0">
                <a:solidFill>
                  <a:srgbClr val="FF0000"/>
                </a:solidFill>
              </a:rPr>
              <a:t>AOBC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旋转得到正方形</a:t>
            </a:r>
            <a:r>
              <a:rPr lang="en-US" altLang="zh-CN" i="1" dirty="0">
                <a:solidFill>
                  <a:srgbClr val="FF0000"/>
                </a:solidFill>
              </a:rPr>
              <a:t>ADEF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en-US" altLang="zh-CN" dirty="0"/>
          </a:p>
        </p:txBody>
      </p:sp>
      <p:sp>
        <p:nvSpPr>
          <p:cNvPr id="8" name="内容占位符 1"/>
          <p:cNvSpPr txBox="1"/>
          <p:nvPr/>
        </p:nvSpPr>
        <p:spPr>
          <a:xfrm>
            <a:off x="185057" y="1920947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AD=AC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ADQ=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ACQ=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185057" y="2658457"/>
                <a:ext cx="11760200" cy="160281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𝑨𝑸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𝑨𝑸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𝑨𝑫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𝑨𝑪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altLang="zh-CN" dirty="0"/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57" y="2658457"/>
                <a:ext cx="11760200" cy="1602811"/>
              </a:xfrm>
              <a:prstGeom prst="rect">
                <a:avLst/>
              </a:prstGeom>
              <a:blipFill rotWithShape="1">
                <a:blip r:embed="rId2"/>
                <a:stretch>
                  <a:fillRect l="-2" t="-22" r="2" b="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185057" y="4261268"/>
            <a:ext cx="11760200" cy="64376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3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ACQ</a:t>
            </a:r>
            <a:r>
              <a:rPr lang="zh-CN" altLang="zh-CN" dirty="0">
                <a:solidFill>
                  <a:srgbClr val="FF0000"/>
                </a:solidFill>
              </a:rPr>
              <a:t>≌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ADQ</a:t>
            </a:r>
            <a:r>
              <a:rPr lang="en-US" altLang="zh-CN" dirty="0">
                <a:solidFill>
                  <a:srgbClr val="FF0000"/>
                </a:solidFill>
              </a:rPr>
              <a:t>(HL)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/>
              <a:t> 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300"/>
              </a:lnSpc>
            </a:pPr>
            <a:r>
              <a:rPr lang="en-US" altLang="zh-CN" dirty="0"/>
              <a:t>(2)</a:t>
            </a:r>
            <a:r>
              <a:rPr lang="zh-CN" altLang="zh-CN" dirty="0"/>
              <a:t>求∠</a:t>
            </a:r>
            <a:r>
              <a:rPr lang="en-US" altLang="zh-CN" i="1" dirty="0"/>
              <a:t>PAQ</a:t>
            </a:r>
            <a:r>
              <a:rPr lang="zh-CN" altLang="zh-CN" dirty="0"/>
              <a:t>的度数</a:t>
            </a:r>
            <a:r>
              <a:rPr lang="en-US" altLang="zh-CN" dirty="0"/>
              <a:t>,</a:t>
            </a:r>
            <a:r>
              <a:rPr lang="zh-CN" altLang="zh-CN" dirty="0"/>
              <a:t>并判断线段</a:t>
            </a:r>
            <a:r>
              <a:rPr lang="en-US" altLang="zh-CN" i="1" dirty="0"/>
              <a:t>OP</a:t>
            </a:r>
            <a:r>
              <a:rPr lang="en-US" altLang="zh-CN" dirty="0"/>
              <a:t>,</a:t>
            </a:r>
            <a:r>
              <a:rPr lang="en-US" altLang="zh-CN" i="1" dirty="0"/>
              <a:t>PQ</a:t>
            </a:r>
            <a:r>
              <a:rPr lang="en-US" altLang="zh-CN" dirty="0"/>
              <a:t>,</a:t>
            </a:r>
            <a:r>
              <a:rPr lang="en-US" altLang="zh-CN" i="1" dirty="0"/>
              <a:t>CQ</a:t>
            </a:r>
            <a:r>
              <a:rPr lang="zh-CN" altLang="zh-CN" dirty="0"/>
              <a:t>之间的数量关系</a:t>
            </a:r>
            <a:r>
              <a:rPr lang="en-US" altLang="zh-CN" dirty="0"/>
              <a:t>,</a:t>
            </a:r>
            <a:endParaRPr lang="en-US" altLang="zh-CN" dirty="0"/>
          </a:p>
          <a:p>
            <a:pPr>
              <a:lnSpc>
                <a:spcPts val="4300"/>
              </a:lnSpc>
            </a:pPr>
            <a:r>
              <a:rPr lang="zh-CN" altLang="zh-CN" dirty="0"/>
              <a:t>并说明理由</a:t>
            </a:r>
            <a:r>
              <a:rPr lang="en-US" altLang="zh-CN" dirty="0"/>
              <a:t>;</a:t>
            </a:r>
            <a:endParaRPr lang="zh-CN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28600" y="145045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ACQ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ADQ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CAQ=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DAQ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CQ=DQ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28600" y="2187962"/>
                <a:ext cx="11760200" cy="119083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AOP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𝑨𝑷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𝑨𝑷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𝑨𝑶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187962"/>
                <a:ext cx="11760200" cy="1190839"/>
              </a:xfrm>
              <a:prstGeom prst="rect">
                <a:avLst/>
              </a:prstGeom>
              <a:blipFill rotWithShape="1">
                <a:blip r:embed="rId1"/>
                <a:stretch>
                  <a:fillRect t="-32" b="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228600" y="337880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AOP</a:t>
            </a:r>
            <a:r>
              <a:rPr lang="zh-CN" altLang="zh-CN" dirty="0">
                <a:solidFill>
                  <a:srgbClr val="FF0000"/>
                </a:solidFill>
              </a:rPr>
              <a:t>≌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ADP</a:t>
            </a:r>
            <a:r>
              <a:rPr lang="en-US" altLang="zh-CN" dirty="0">
                <a:solidFill>
                  <a:srgbClr val="FF0000"/>
                </a:solidFill>
              </a:rPr>
              <a:t>(HL)</a:t>
            </a:r>
            <a:r>
              <a:rPr lang="en-US" altLang="zh-CN" i="1" dirty="0">
                <a:solidFill>
                  <a:srgbClr val="FF0000"/>
                </a:solidFill>
              </a:rPr>
              <a:t>. 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OAP=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DAP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OP=PD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28600" y="4116311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PAQ=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DAQ+DAP=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DAC+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DAO=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DAC+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DAO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)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116311"/>
                <a:ext cx="11760200" cy="1067215"/>
              </a:xfrm>
              <a:prstGeom prst="rect">
                <a:avLst/>
              </a:prstGeom>
              <a:blipFill rotWithShape="1">
                <a:blip r:embed="rId2"/>
                <a:stretch>
                  <a:fillRect t="-23" b="-154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28600" y="5183526"/>
                <a:ext cx="11760200" cy="202273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dirty="0" smtClean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OAC=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×90°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45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°,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PQ=PD+DQ=OP+CQ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/>
                  <a:t> </a:t>
                </a:r>
                <a:endParaRPr lang="en-US" altLang="zh-CN" dirty="0"/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183526"/>
                <a:ext cx="11760200" cy="2022733"/>
              </a:xfrm>
              <a:prstGeom prst="rect">
                <a:avLst/>
              </a:prstGeom>
              <a:blipFill rotWithShape="1">
                <a:blip r:embed="rId3"/>
                <a:stretch>
                  <a:fillRect t="-1" b="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连接</a:t>
            </a:r>
            <a:r>
              <a:rPr lang="en-US" altLang="zh-CN" i="1" dirty="0"/>
              <a:t>BE</a:t>
            </a:r>
            <a:r>
              <a:rPr lang="en-US" altLang="zh-CN" dirty="0"/>
              <a:t>,</a:t>
            </a:r>
            <a:r>
              <a:rPr lang="en-US" altLang="zh-CN" i="1" dirty="0"/>
              <a:t>EC</a:t>
            </a:r>
            <a:r>
              <a:rPr lang="en-US" altLang="zh-CN" dirty="0"/>
              <a:t>,</a:t>
            </a:r>
            <a:r>
              <a:rPr lang="en-US" altLang="zh-CN" i="1" dirty="0"/>
              <a:t>CD</a:t>
            </a:r>
            <a:r>
              <a:rPr lang="en-US" altLang="zh-CN" dirty="0"/>
              <a:t>,</a:t>
            </a:r>
            <a:r>
              <a:rPr lang="en-US" altLang="zh-CN" i="1" dirty="0"/>
              <a:t>DB</a:t>
            </a:r>
            <a:r>
              <a:rPr lang="zh-CN" altLang="zh-CN" dirty="0"/>
              <a:t>得到四边形</a:t>
            </a:r>
            <a:r>
              <a:rPr lang="en-US" altLang="zh-CN" i="1" dirty="0"/>
              <a:t>BECD</a:t>
            </a:r>
            <a:r>
              <a:rPr lang="en-US" altLang="zh-CN" dirty="0"/>
              <a:t>,</a:t>
            </a:r>
            <a:r>
              <a:rPr lang="zh-CN" altLang="zh-CN" dirty="0"/>
              <a:t>在旋转过程中</a:t>
            </a:r>
            <a:r>
              <a:rPr lang="en-US" altLang="zh-CN" dirty="0"/>
              <a:t>,</a:t>
            </a:r>
            <a:endParaRPr lang="en-US" altLang="zh-CN" dirty="0"/>
          </a:p>
          <a:p>
            <a:r>
              <a:rPr lang="zh-CN" altLang="zh-CN" dirty="0"/>
              <a:t>四边形</a:t>
            </a:r>
            <a:r>
              <a:rPr lang="en-US" altLang="zh-CN" i="1" dirty="0"/>
              <a:t>BECD</a:t>
            </a:r>
            <a:r>
              <a:rPr lang="zh-CN" altLang="zh-CN" dirty="0"/>
              <a:t>能否是矩形</a:t>
            </a:r>
            <a:r>
              <a:rPr lang="en-US" altLang="zh-CN" dirty="0"/>
              <a:t>?</a:t>
            </a:r>
            <a:r>
              <a:rPr lang="zh-CN" altLang="zh-CN" dirty="0"/>
              <a:t>如果能</a:t>
            </a:r>
            <a:r>
              <a:rPr lang="en-US" altLang="zh-CN" dirty="0"/>
              <a:t>,</a:t>
            </a:r>
            <a:r>
              <a:rPr lang="zh-CN" altLang="zh-CN" dirty="0"/>
              <a:t>请求出点</a:t>
            </a:r>
            <a:r>
              <a:rPr lang="en-US" altLang="zh-CN" i="1" dirty="0"/>
              <a:t>P</a:t>
            </a:r>
            <a:r>
              <a:rPr lang="zh-CN" altLang="zh-CN" dirty="0"/>
              <a:t>的坐标</a:t>
            </a:r>
            <a:r>
              <a:rPr lang="en-US" altLang="zh-CN" dirty="0"/>
              <a:t>,</a:t>
            </a:r>
            <a:endParaRPr lang="en-US" altLang="zh-CN" dirty="0"/>
          </a:p>
          <a:p>
            <a:r>
              <a:rPr lang="zh-CN" altLang="zh-CN" dirty="0"/>
              <a:t>如果不能</a:t>
            </a:r>
            <a:r>
              <a:rPr lang="en-US" altLang="zh-CN" dirty="0"/>
              <a:t>,</a:t>
            </a:r>
            <a:r>
              <a:rPr lang="zh-CN" altLang="zh-CN" dirty="0"/>
              <a:t>请说明理由</a:t>
            </a:r>
            <a:r>
              <a:rPr lang="en-US" altLang="zh-CN" i="1" dirty="0" smtClean="0"/>
              <a:t>.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endParaRPr lang="zh-CN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233995" y="1952569"/>
            <a:ext cx="3174234" cy="309728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809309" y="3304816"/>
            <a:ext cx="3549507" cy="3393015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265159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(3)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BECD</a:t>
            </a:r>
            <a:r>
              <a:rPr lang="zh-CN" altLang="zh-CN" dirty="0">
                <a:solidFill>
                  <a:srgbClr val="FF0000"/>
                </a:solidFill>
              </a:rPr>
              <a:t>可为</a:t>
            </a:r>
            <a:r>
              <a:rPr lang="zh-CN" altLang="zh-CN">
                <a:solidFill>
                  <a:srgbClr val="FF0000"/>
                </a:solidFill>
              </a:rPr>
              <a:t>矩形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336409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若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BECD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zh-CN" altLang="zh-CN">
                <a:solidFill>
                  <a:srgbClr val="FF0000"/>
                </a:solidFill>
              </a:rPr>
              <a:t>矩形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407660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en-US" altLang="zh-CN" i="1">
                <a:solidFill>
                  <a:srgbClr val="FF0000"/>
                </a:solidFill>
              </a:rPr>
              <a:t>BQ=EQ=CQ=DQ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78910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>
                <a:solidFill>
                  <a:srgbClr val="FF0000"/>
                </a:solidFill>
              </a:rPr>
              <a:t>BC=</a:t>
            </a:r>
            <a:r>
              <a:rPr lang="en-US" altLang="zh-CN">
                <a:solidFill>
                  <a:srgbClr val="FF0000"/>
                </a:solidFill>
              </a:rPr>
              <a:t>8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50160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BQ=CQ=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532644" y="2086559"/>
            <a:ext cx="2829070" cy="2704341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90285" y="18142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设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zh-CN" altLang="zh-CN" dirty="0">
                <a:solidFill>
                  <a:srgbClr val="FF0000"/>
                </a:solidFill>
              </a:rPr>
              <a:t>点坐标为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en-US" altLang="zh-CN" dirty="0">
                <a:solidFill>
                  <a:srgbClr val="FF0000"/>
                </a:solidFill>
              </a:rPr>
              <a:t>,0</a:t>
            </a:r>
            <a:r>
              <a:rPr lang="en-US" altLang="zh-CN" dirty="0" smtClean="0">
                <a:solidFill>
                  <a:srgbClr val="FF0000"/>
                </a:solidFill>
              </a:rPr>
              <a:t>),</a:t>
            </a:r>
            <a:r>
              <a:rPr lang="zh-CN" altLang="zh-CN" dirty="0" smtClean="0">
                <a:solidFill>
                  <a:srgbClr val="FF0000"/>
                </a:solidFill>
              </a:rPr>
              <a:t>则</a:t>
            </a:r>
            <a:r>
              <a:rPr lang="en-US" altLang="zh-CN" i="1">
                <a:solidFill>
                  <a:srgbClr val="FF0000"/>
                </a:solidFill>
              </a:rPr>
              <a:t>PO=x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90285" y="97908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OP=PD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CQ=DQ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PD=</a:t>
            </a:r>
            <a:r>
              <a:rPr lang="en-US" altLang="zh-CN" i="1" err="1">
                <a:solidFill>
                  <a:srgbClr val="FF0000"/>
                </a:solidFill>
              </a:rPr>
              <a:t>x</a:t>
            </a:r>
            <a:r>
              <a:rPr lang="en-US" altLang="zh-CN" err="1">
                <a:solidFill>
                  <a:srgbClr val="FF0000"/>
                </a:solidFill>
              </a:rPr>
              <a:t>,</a:t>
            </a:r>
            <a:r>
              <a:rPr lang="en-US" altLang="zh-CN" i="1" err="1">
                <a:solidFill>
                  <a:srgbClr val="FF0000"/>
                </a:solidFill>
              </a:rPr>
              <a:t>DQ</a:t>
            </a:r>
            <a:r>
              <a:rPr lang="en-US" altLang="zh-CN" i="1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90285" y="177673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BPQ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PQ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=BQ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+BP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90285" y="2607733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4)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>
                <a:solidFill>
                  <a:srgbClr val="FF0000"/>
                </a:solidFill>
              </a:rPr>
              <a:t>8</a:t>
            </a:r>
            <a:r>
              <a:rPr lang="en-US" altLang="zh-CN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>
                <a:solidFill>
                  <a:srgbClr val="FF0000"/>
                </a:solidFill>
              </a:rPr>
              <a:t>x</a:t>
            </a:r>
            <a:r>
              <a:rPr lang="en-US" altLang="zh-CN">
                <a:solidFill>
                  <a:srgbClr val="FF0000"/>
                </a:solidFill>
              </a:rPr>
              <a:t>)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90285" y="3438730"/>
                <a:ext cx="11760200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解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285" y="3438730"/>
                <a:ext cx="11760200" cy="1159356"/>
              </a:xfrm>
              <a:prstGeom prst="rect">
                <a:avLst/>
              </a:prstGeom>
              <a:blipFill rotWithShape="1">
                <a:blip r:embed="rId2"/>
                <a:stretch>
                  <a:fillRect l="-1" t="-18" r="1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90285" y="4598086"/>
                <a:ext cx="11760200" cy="203139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点坐标为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𝟖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e>
                    </m: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285" y="4598086"/>
                <a:ext cx="11760200" cy="2031390"/>
              </a:xfrm>
              <a:prstGeom prst="rect">
                <a:avLst/>
              </a:prstGeom>
              <a:blipFill rotWithShape="1">
                <a:blip r:embed="rId3"/>
                <a:stretch>
                  <a:fillRect l="-1" t="-3" r="1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模版</Template>
  <TotalTime>0</TotalTime>
  <Words>5547</Words>
  <Application>WPS 演示</Application>
  <PresentationFormat>宽屏</PresentationFormat>
  <Paragraphs>458</Paragraphs>
  <Slides>34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8" baseType="lpstr">
      <vt:lpstr>Arial</vt:lpstr>
      <vt:lpstr>宋体</vt:lpstr>
      <vt:lpstr>Wingdings</vt:lpstr>
      <vt:lpstr>华文隶书</vt:lpstr>
      <vt:lpstr>Engravers MT</vt:lpstr>
      <vt:lpstr>Cambria Math</vt:lpstr>
      <vt:lpstr>Times New Roman</vt:lpstr>
      <vt:lpstr>微软雅黑</vt:lpstr>
      <vt:lpstr>Arial Unicode MS</vt:lpstr>
      <vt:lpstr>Calibri</vt:lpstr>
      <vt:lpstr>等线</vt:lpstr>
      <vt:lpstr>MS PGothic</vt:lpstr>
      <vt:lpstr>Times NR MT Pro Medium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 youzhen</dc:creator>
  <cp:lastModifiedBy>涛</cp:lastModifiedBy>
  <cp:revision>695</cp:revision>
  <dcterms:created xsi:type="dcterms:W3CDTF">2023-08-28T08:31:00Z</dcterms:created>
  <dcterms:modified xsi:type="dcterms:W3CDTF">2026-07-08T08:20:38Z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33F7E3B4B53548F2BD688F3784DD525C_12</vt:lpwstr>
  </property>
  <property fmtid="{D5CDD505-2E9C-101B-9397-08002B2CF9AE}" pid="3" name="KSOProductBuildVer">
    <vt:lpwstr>2052-12.1.0.26895</vt:lpwstr>
  </property>
</Properties>
</file>