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3"/>
  </p:notesMasterIdLst>
  <p:sldIdLst>
    <p:sldId id="256" r:id="rId2"/>
    <p:sldId id="3320" r:id="rId3"/>
    <p:sldId id="3506" r:id="rId4"/>
    <p:sldId id="3507" r:id="rId5"/>
    <p:sldId id="3510" r:id="rId6"/>
    <p:sldId id="3509" r:id="rId7"/>
    <p:sldId id="3508" r:id="rId8"/>
    <p:sldId id="3513" r:id="rId9"/>
    <p:sldId id="3116" r:id="rId10"/>
    <p:sldId id="3512" r:id="rId11"/>
    <p:sldId id="3511" r:id="rId1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732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D7F89"/>
    <a:srgbClr val="A2633C"/>
    <a:srgbClr val="F9F9F9"/>
    <a:srgbClr val="6CA1AC"/>
    <a:srgbClr val="E4DBCC"/>
    <a:srgbClr val="BC774B"/>
    <a:srgbClr val="BBD4D9"/>
    <a:srgbClr val="CBA4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696" autoAdjust="0"/>
    <p:restoredTop sz="94660"/>
  </p:normalViewPr>
  <p:slideViewPr>
    <p:cSldViewPr snapToGrid="0" showGuides="1">
      <p:cViewPr varScale="1">
        <p:scale>
          <a:sx n="91" d="100"/>
          <a:sy n="91" d="100"/>
        </p:scale>
        <p:origin x="228" y="276"/>
      </p:cViewPr>
      <p:guideLst>
        <p:guide orient="horz" pos="2732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6E6B51-7070-47ED-99DC-F88B10BF974F}" type="datetimeFigureOut">
              <a:rPr lang="zh-CN" altLang="en-US" smtClean="0"/>
              <a:t>2020/9/6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D12E71-EC29-4B3B-A017-CF39A5A528A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302FD-8E63-4B9C-8F21-E8F43610B8D6}" type="datetimeFigureOut">
              <a:rPr lang="zh-CN" altLang="en-US" smtClean="0"/>
              <a:t>2020/9/6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D3352-A746-491B-B47C-21118BE016E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302FD-8E63-4B9C-8F21-E8F43610B8D6}" type="datetimeFigureOut">
              <a:rPr lang="zh-CN" altLang="en-US" smtClean="0"/>
              <a:t>2020/9/6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D3352-A746-491B-B47C-21118BE016E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302FD-8E63-4B9C-8F21-E8F43610B8D6}" type="datetimeFigureOut">
              <a:rPr lang="zh-CN" altLang="en-US" smtClean="0"/>
              <a:t>2020/9/6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D3352-A746-491B-B47C-21118BE016E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302FD-8E63-4B9C-8F21-E8F43610B8D6}" type="datetimeFigureOut">
              <a:rPr lang="zh-CN" altLang="en-US" smtClean="0"/>
              <a:t>2020/9/6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D3352-A746-491B-B47C-21118BE016E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302FD-8E63-4B9C-8F21-E8F43610B8D6}" type="datetimeFigureOut">
              <a:rPr lang="zh-CN" altLang="en-US" smtClean="0"/>
              <a:t>2020/9/6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D3352-A746-491B-B47C-21118BE016E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302FD-8E63-4B9C-8F21-E8F43610B8D6}" type="datetimeFigureOut">
              <a:rPr lang="zh-CN" altLang="en-US" smtClean="0"/>
              <a:t>2020/9/6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D3352-A746-491B-B47C-21118BE016E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302FD-8E63-4B9C-8F21-E8F43610B8D6}" type="datetimeFigureOut">
              <a:rPr lang="zh-CN" altLang="en-US" smtClean="0"/>
              <a:t>2020/9/6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D3352-A746-491B-B47C-21118BE016E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302FD-8E63-4B9C-8F21-E8F43610B8D6}" type="datetimeFigureOut">
              <a:rPr lang="zh-CN" altLang="en-US" smtClean="0"/>
              <a:t>2020/9/6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D3352-A746-491B-B47C-21118BE016E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302FD-8E63-4B9C-8F21-E8F43610B8D6}" type="datetimeFigureOut">
              <a:rPr lang="zh-CN" altLang="en-US" smtClean="0"/>
              <a:t>2020/9/6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D3352-A746-491B-B47C-21118BE016E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302FD-8E63-4B9C-8F21-E8F43610B8D6}" type="datetimeFigureOut">
              <a:rPr lang="zh-CN" altLang="en-US" smtClean="0"/>
              <a:t>2020/9/6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D3352-A746-491B-B47C-21118BE016E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302FD-8E63-4B9C-8F21-E8F43610B8D6}" type="datetimeFigureOut">
              <a:rPr lang="zh-CN" altLang="en-US" smtClean="0"/>
              <a:t>2020/9/6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D3352-A746-491B-B47C-21118BE016E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D302FD-8E63-4B9C-8F21-E8F43610B8D6}" type="datetimeFigureOut">
              <a:rPr lang="zh-CN" altLang="en-US" smtClean="0"/>
              <a:t>2020/9/6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9D3352-A746-491B-B47C-21118BE016E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稻壳儿_答辩小姐姐作品_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72" t="10256" r="8955" b="7487"/>
          <a:stretch>
            <a:fillRect/>
          </a:stretch>
        </p:blipFill>
        <p:spPr>
          <a:xfrm rot="5400000" flipV="1">
            <a:off x="2667003" y="-2667001"/>
            <a:ext cx="6858000" cy="12192001"/>
          </a:xfrm>
          <a:prstGeom prst="rect">
            <a:avLst/>
          </a:prstGeom>
        </p:spPr>
      </p:pic>
      <p:sp>
        <p:nvSpPr>
          <p:cNvPr id="6" name="稻壳儿_答辩小姐姐作品_2"/>
          <p:cNvSpPr txBox="1"/>
          <p:nvPr/>
        </p:nvSpPr>
        <p:spPr>
          <a:xfrm>
            <a:off x="927100" y="1594485"/>
            <a:ext cx="1013587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600" dirty="0">
                <a:gradFill>
                  <a:gsLst>
                    <a:gs pos="0">
                      <a:srgbClr val="4D7F89"/>
                    </a:gs>
                    <a:gs pos="100000">
                      <a:srgbClr val="A2633C"/>
                    </a:gs>
                  </a:gsLst>
                  <a:lin ang="0" scaled="0"/>
                </a:gradFill>
                <a:latin typeface="楷体" panose="02010609060101010101" charset="-122"/>
                <a:ea typeface="楷体" panose="02010609060101010101" charset="-122"/>
                <a:cs typeface="+mn-ea"/>
                <a:sym typeface="+mn-lt"/>
              </a:rPr>
              <a:t>《西游记》名著阅读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稻壳儿_答辩小姐姐作品_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72" t="46244" r="8955" b="7486"/>
          <a:stretch>
            <a:fillRect/>
          </a:stretch>
        </p:blipFill>
        <p:spPr>
          <a:xfrm rot="10800000" flipV="1"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稻壳儿_答辩小姐姐作品_2"/>
          <p:cNvSpPr/>
          <p:nvPr/>
        </p:nvSpPr>
        <p:spPr>
          <a:xfrm>
            <a:off x="2647315" y="1607185"/>
            <a:ext cx="647636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7200" spc="800" dirty="0">
              <a:gradFill>
                <a:gsLst>
                  <a:gs pos="0">
                    <a:srgbClr val="4D7F89"/>
                  </a:gs>
                  <a:gs pos="100000">
                    <a:srgbClr val="A2633C"/>
                  </a:gs>
                </a:gsLst>
                <a:lin ang="0" scaled="0"/>
              </a:gradFill>
              <a:cs typeface="+mn-ea"/>
              <a:sym typeface="+mn-lt"/>
            </a:endParaRPr>
          </a:p>
        </p:txBody>
      </p:sp>
      <p:sp>
        <p:nvSpPr>
          <p:cNvPr id="20482" name="文本框 99"/>
          <p:cNvSpPr txBox="1"/>
          <p:nvPr/>
        </p:nvSpPr>
        <p:spPr>
          <a:xfrm>
            <a:off x="1214755" y="1143000"/>
            <a:ext cx="11581130" cy="5847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indent="266700"/>
            <a:r>
              <a:rPr lang="zh-CN" altLang="en-US" sz="3200" dirty="0">
                <a:latin typeface="Calibri" panose="020F0502020204030204" pitchFamily="34" charset="0"/>
                <a:ea typeface="宋体" panose="02010600030101010101" pitchFamily="2" charset="-122"/>
              </a:rPr>
              <a:t>你在哪些地方接触过</a:t>
            </a:r>
            <a:r>
              <a:rPr lang="en-US" altLang="zh-CN" sz="3200" dirty="0">
                <a:latin typeface="Calibri" panose="020F0502020204030204" pitchFamily="34" charset="0"/>
                <a:ea typeface="宋体" panose="02010600030101010101" pitchFamily="2" charset="-122"/>
              </a:rPr>
              <a:t>《</a:t>
            </a:r>
            <a:r>
              <a:rPr lang="zh-CN" altLang="en-US" sz="3200" dirty="0">
                <a:latin typeface="Calibri" panose="020F0502020204030204" pitchFamily="34" charset="0"/>
                <a:ea typeface="宋体" panose="02010600030101010101" pitchFamily="2" charset="-122"/>
              </a:rPr>
              <a:t>西游记</a:t>
            </a:r>
            <a:r>
              <a:rPr lang="en-US" altLang="zh-CN" sz="3200" dirty="0">
                <a:latin typeface="Calibri" panose="020F0502020204030204" pitchFamily="34" charset="0"/>
                <a:ea typeface="宋体" panose="02010600030101010101" pitchFamily="2" charset="-122"/>
              </a:rPr>
              <a:t>》</a:t>
            </a:r>
            <a:r>
              <a:rPr lang="zh-CN" altLang="en-US" sz="3200" dirty="0">
                <a:latin typeface="Calibri" panose="020F0502020204030204" pitchFamily="34" charset="0"/>
                <a:ea typeface="宋体" panose="02010600030101010101" pitchFamily="2" charset="-122"/>
              </a:rPr>
              <a:t>的相关故事、人物？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392B34D4-1393-4F9D-942F-0A89736FEB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097" y="2336770"/>
            <a:ext cx="5868353" cy="3912235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9B368329-B5DF-440C-996F-99D2300E9E23}"/>
              </a:ext>
            </a:extLst>
          </p:cNvPr>
          <p:cNvSpPr txBox="1"/>
          <p:nvPr/>
        </p:nvSpPr>
        <p:spPr>
          <a:xfrm>
            <a:off x="6666546" y="2355562"/>
            <a:ext cx="52206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/>
              <a:t>86</a:t>
            </a:r>
            <a:r>
              <a:rPr lang="zh-CN" altLang="en-US" sz="3200" dirty="0"/>
              <a:t>年版本电视剧</a:t>
            </a:r>
            <a:r>
              <a:rPr lang="en-US" altLang="zh-CN" sz="3200" dirty="0"/>
              <a:t>《</a:t>
            </a:r>
            <a:r>
              <a:rPr lang="zh-CN" altLang="en-US" sz="3200" dirty="0"/>
              <a:t>西游记</a:t>
            </a:r>
            <a:r>
              <a:rPr lang="en-US" altLang="zh-CN" sz="3200" dirty="0"/>
              <a:t>》</a:t>
            </a:r>
            <a:endParaRPr lang="zh-CN" altLang="en-US" sz="3200" dirty="0"/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30BC8E5B-3213-4A2C-9EC7-78CB857AC15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3376" y="2962659"/>
            <a:ext cx="2721026" cy="3604475"/>
          </a:xfrm>
          <a:prstGeom prst="rect">
            <a:avLst/>
          </a:prstGeom>
        </p:spPr>
      </p:pic>
      <p:sp>
        <p:nvSpPr>
          <p:cNvPr id="9" name="文本框 8">
            <a:extLst>
              <a:ext uri="{FF2B5EF4-FFF2-40B4-BE49-F238E27FC236}">
                <a16:creationId xmlns:a16="http://schemas.microsoft.com/office/drawing/2014/main" id="{43B6339A-879E-4629-A2A1-15A8493B63AB}"/>
              </a:ext>
            </a:extLst>
          </p:cNvPr>
          <p:cNvSpPr txBox="1"/>
          <p:nvPr/>
        </p:nvSpPr>
        <p:spPr>
          <a:xfrm>
            <a:off x="9764079" y="4056100"/>
            <a:ext cx="20288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央视</a:t>
            </a:r>
            <a:r>
              <a:rPr lang="en-US" altLang="zh-CN" sz="2800" dirty="0"/>
              <a:t>99</a:t>
            </a:r>
            <a:r>
              <a:rPr lang="zh-CN" altLang="en-US" sz="2800" dirty="0"/>
              <a:t>年版本动画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稻壳儿_答辩小姐姐作品_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72" t="46244" r="8955" b="7486"/>
          <a:stretch>
            <a:fillRect/>
          </a:stretch>
        </p:blipFill>
        <p:spPr>
          <a:xfrm rot="10800000" flipV="1"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稻壳儿_答辩小姐姐作品_2"/>
          <p:cNvSpPr/>
          <p:nvPr/>
        </p:nvSpPr>
        <p:spPr>
          <a:xfrm>
            <a:off x="2647315" y="1607185"/>
            <a:ext cx="647636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7200" spc="800" dirty="0">
              <a:gradFill>
                <a:gsLst>
                  <a:gs pos="0">
                    <a:srgbClr val="4D7F89"/>
                  </a:gs>
                  <a:gs pos="100000">
                    <a:srgbClr val="A2633C"/>
                  </a:gs>
                </a:gsLst>
                <a:lin ang="0" scaled="0"/>
              </a:gradFill>
              <a:cs typeface="+mn-ea"/>
              <a:sym typeface="+mn-lt"/>
            </a:endParaRPr>
          </a:p>
        </p:txBody>
      </p:sp>
      <p:sp>
        <p:nvSpPr>
          <p:cNvPr id="20482" name="文本框 99"/>
          <p:cNvSpPr txBox="1"/>
          <p:nvPr/>
        </p:nvSpPr>
        <p:spPr>
          <a:xfrm>
            <a:off x="1176655" y="301058"/>
            <a:ext cx="11581130" cy="5847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indent="266700"/>
            <a:r>
              <a:rPr lang="zh-CN" altLang="en-US" sz="3200" dirty="0">
                <a:latin typeface="Calibri" panose="020F0502020204030204" pitchFamily="34" charset="0"/>
                <a:ea typeface="宋体" panose="02010600030101010101" pitchFamily="2" charset="-122"/>
              </a:rPr>
              <a:t>你在哪些地方接触过</a:t>
            </a:r>
            <a:r>
              <a:rPr lang="en-US" altLang="zh-CN" sz="3200" dirty="0">
                <a:latin typeface="Calibri" panose="020F0502020204030204" pitchFamily="34" charset="0"/>
                <a:ea typeface="宋体" panose="02010600030101010101" pitchFamily="2" charset="-122"/>
              </a:rPr>
              <a:t>《</a:t>
            </a:r>
            <a:r>
              <a:rPr lang="zh-CN" altLang="en-US" sz="3200" dirty="0">
                <a:latin typeface="Calibri" panose="020F0502020204030204" pitchFamily="34" charset="0"/>
                <a:ea typeface="宋体" panose="02010600030101010101" pitchFamily="2" charset="-122"/>
              </a:rPr>
              <a:t>西游记</a:t>
            </a:r>
            <a:r>
              <a:rPr lang="en-US" altLang="zh-CN" sz="3200" dirty="0">
                <a:latin typeface="Calibri" panose="020F0502020204030204" pitchFamily="34" charset="0"/>
                <a:ea typeface="宋体" panose="02010600030101010101" pitchFamily="2" charset="-122"/>
              </a:rPr>
              <a:t>》</a:t>
            </a:r>
            <a:r>
              <a:rPr lang="zh-CN" altLang="en-US" sz="3200" dirty="0">
                <a:latin typeface="Calibri" panose="020F0502020204030204" pitchFamily="34" charset="0"/>
                <a:ea typeface="宋体" panose="02010600030101010101" pitchFamily="2" charset="-122"/>
              </a:rPr>
              <a:t>的相关故事、人物？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FA9F59E6-0AEE-4EA4-B772-C840C44DFC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396" y="1250208"/>
            <a:ext cx="3659817" cy="5306734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:a16="http://schemas.microsoft.com/office/drawing/2014/main" id="{4C00C4CA-D684-4176-AD4E-05DA489341C0}"/>
              </a:ext>
            </a:extLst>
          </p:cNvPr>
          <p:cNvSpPr txBox="1"/>
          <p:nvPr/>
        </p:nvSpPr>
        <p:spPr>
          <a:xfrm>
            <a:off x="3898949" y="2736502"/>
            <a:ext cx="179700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香港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</a:rPr>
              <a:t>TVB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版本，</a:t>
            </a:r>
            <a:endParaRPr lang="en-US" altLang="zh-CN" sz="28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收视率高达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</a:rPr>
              <a:t>40%</a:t>
            </a:r>
            <a:endParaRPr lang="zh-CN" altLang="en-US" sz="28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id="{43B691EF-D3C4-4F19-8440-EEE6ADBFAE7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4892" y="1186892"/>
            <a:ext cx="5659111" cy="3405709"/>
          </a:xfrm>
          <a:prstGeom prst="rect">
            <a:avLst/>
          </a:prstGeom>
        </p:spPr>
      </p:pic>
      <p:sp>
        <p:nvSpPr>
          <p:cNvPr id="13" name="文本框 12">
            <a:extLst>
              <a:ext uri="{FF2B5EF4-FFF2-40B4-BE49-F238E27FC236}">
                <a16:creationId xmlns:a16="http://schemas.microsoft.com/office/drawing/2014/main" id="{5AD9AAB7-A634-4453-AA43-B503B410A664}"/>
              </a:ext>
            </a:extLst>
          </p:cNvPr>
          <p:cNvSpPr txBox="1"/>
          <p:nvPr/>
        </p:nvSpPr>
        <p:spPr>
          <a:xfrm>
            <a:off x="6352380" y="5147888"/>
            <a:ext cx="55425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周星驰经典作品</a:t>
            </a:r>
            <a:r>
              <a:rPr lang="en-US" altLang="zh-CN" sz="2800" dirty="0"/>
              <a:t>《</a:t>
            </a:r>
            <a:r>
              <a:rPr lang="zh-CN" altLang="en-US" sz="2800" dirty="0"/>
              <a:t>大话西游</a:t>
            </a:r>
            <a:r>
              <a:rPr lang="en-US" altLang="zh-CN" sz="2800" dirty="0"/>
              <a:t>》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485807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稻壳儿_答辩小姐姐作品_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72" t="46244" r="8955" b="7486"/>
          <a:stretch>
            <a:fillRect/>
          </a:stretch>
        </p:blipFill>
        <p:spPr>
          <a:xfrm rot="10800000" flipV="1">
            <a:off x="0" y="-41678"/>
            <a:ext cx="12192000" cy="6858000"/>
          </a:xfrm>
          <a:prstGeom prst="rect">
            <a:avLst/>
          </a:prstGeom>
        </p:spPr>
      </p:pic>
      <p:sp>
        <p:nvSpPr>
          <p:cNvPr id="3" name="稻壳儿_答辩小姐姐作品_2"/>
          <p:cNvSpPr/>
          <p:nvPr/>
        </p:nvSpPr>
        <p:spPr>
          <a:xfrm>
            <a:off x="2647315" y="1607185"/>
            <a:ext cx="647636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7200" spc="800" dirty="0">
              <a:gradFill>
                <a:gsLst>
                  <a:gs pos="0">
                    <a:srgbClr val="4D7F89"/>
                  </a:gs>
                  <a:gs pos="100000">
                    <a:srgbClr val="A2633C"/>
                  </a:gs>
                </a:gsLst>
                <a:lin ang="0" scaled="0"/>
              </a:gradFill>
              <a:cs typeface="+mn-ea"/>
              <a:sym typeface="+mn-lt"/>
            </a:endParaRPr>
          </a:p>
        </p:txBody>
      </p:sp>
      <p:sp>
        <p:nvSpPr>
          <p:cNvPr id="20482" name="文本框 99"/>
          <p:cNvSpPr txBox="1"/>
          <p:nvPr/>
        </p:nvSpPr>
        <p:spPr>
          <a:xfrm>
            <a:off x="1176655" y="301058"/>
            <a:ext cx="11581130" cy="5847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indent="266700"/>
            <a:r>
              <a:rPr lang="zh-CN" altLang="en-US" sz="3200" dirty="0">
                <a:latin typeface="Calibri" panose="020F0502020204030204" pitchFamily="34" charset="0"/>
                <a:ea typeface="宋体" panose="02010600030101010101" pitchFamily="2" charset="-122"/>
              </a:rPr>
              <a:t>你在哪些地方接触过</a:t>
            </a:r>
            <a:r>
              <a:rPr lang="en-US" altLang="zh-CN" sz="3200" dirty="0">
                <a:latin typeface="Calibri" panose="020F0502020204030204" pitchFamily="34" charset="0"/>
                <a:ea typeface="宋体" panose="02010600030101010101" pitchFamily="2" charset="-122"/>
              </a:rPr>
              <a:t>《</a:t>
            </a:r>
            <a:r>
              <a:rPr lang="zh-CN" altLang="en-US" sz="3200" dirty="0">
                <a:latin typeface="Calibri" panose="020F0502020204030204" pitchFamily="34" charset="0"/>
                <a:ea typeface="宋体" panose="02010600030101010101" pitchFamily="2" charset="-122"/>
              </a:rPr>
              <a:t>西游记</a:t>
            </a:r>
            <a:r>
              <a:rPr lang="en-US" altLang="zh-CN" sz="3200" dirty="0">
                <a:latin typeface="Calibri" panose="020F0502020204030204" pitchFamily="34" charset="0"/>
                <a:ea typeface="宋体" panose="02010600030101010101" pitchFamily="2" charset="-122"/>
              </a:rPr>
              <a:t>》</a:t>
            </a:r>
            <a:r>
              <a:rPr lang="zh-CN" altLang="en-US" sz="3200" dirty="0">
                <a:latin typeface="Calibri" panose="020F0502020204030204" pitchFamily="34" charset="0"/>
                <a:ea typeface="宋体" panose="02010600030101010101" pitchFamily="2" charset="-122"/>
              </a:rPr>
              <a:t>的相关故事、人物？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69F612E1-B151-430B-B6B0-92F5630872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92" y="1496746"/>
            <a:ext cx="6382569" cy="3560277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0A8281AC-92B1-4602-8FA3-7CC468116497}"/>
              </a:ext>
            </a:extLst>
          </p:cNvPr>
          <p:cNvSpPr txBox="1"/>
          <p:nvPr/>
        </p:nvSpPr>
        <p:spPr>
          <a:xfrm>
            <a:off x="516280" y="5730282"/>
            <a:ext cx="55479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中国动画电影票房总冠军 </a:t>
            </a:r>
            <a:r>
              <a:rPr lang="en-US" altLang="zh-CN" sz="2800" dirty="0"/>
              <a:t>9.56</a:t>
            </a:r>
            <a:r>
              <a:rPr lang="zh-CN" altLang="en-US" sz="2800" dirty="0"/>
              <a:t>亿</a:t>
            </a:r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F2EDE722-3AE9-4F9B-961E-115D8DDE79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0575" y="796389"/>
            <a:ext cx="5194567" cy="5181866"/>
          </a:xfrm>
          <a:prstGeom prst="rect">
            <a:avLst/>
          </a:prstGeom>
        </p:spPr>
      </p:pic>
      <p:sp>
        <p:nvSpPr>
          <p:cNvPr id="11" name="文本框 10">
            <a:extLst>
              <a:ext uri="{FF2B5EF4-FFF2-40B4-BE49-F238E27FC236}">
                <a16:creationId xmlns:a16="http://schemas.microsoft.com/office/drawing/2014/main" id="{F7FD0C1F-84BF-4646-9567-3393C0FE426E}"/>
              </a:ext>
            </a:extLst>
          </p:cNvPr>
          <p:cNvSpPr txBox="1"/>
          <p:nvPr/>
        </p:nvSpPr>
        <p:spPr>
          <a:xfrm>
            <a:off x="6254790" y="5978255"/>
            <a:ext cx="576035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游戏演示视频</a:t>
            </a:r>
            <a:r>
              <a:rPr lang="en-US" altLang="zh-CN" sz="2800" dirty="0"/>
              <a:t>B</a:t>
            </a:r>
            <a:r>
              <a:rPr lang="zh-CN" altLang="en-US" sz="2800" dirty="0"/>
              <a:t>站点击量破千万</a:t>
            </a:r>
            <a:r>
              <a:rPr lang="en-US" altLang="zh-CN" sz="2800" dirty="0"/>
              <a:t>《</a:t>
            </a:r>
            <a:r>
              <a:rPr lang="zh-CN" altLang="en-US" sz="2800" dirty="0"/>
              <a:t>黑神话</a:t>
            </a:r>
            <a:r>
              <a:rPr lang="en-US" altLang="zh-CN" sz="2800" dirty="0"/>
              <a:t>·</a:t>
            </a:r>
            <a:r>
              <a:rPr lang="zh-CN" altLang="en-US" sz="2800" dirty="0"/>
              <a:t>悟空</a:t>
            </a:r>
            <a:r>
              <a:rPr lang="en-US" altLang="zh-CN" sz="2800" dirty="0"/>
              <a:t>》YouTube</a:t>
            </a:r>
            <a:r>
              <a:rPr lang="zh-CN" altLang="en-US" sz="2800" dirty="0"/>
              <a:t>点击量数百万</a:t>
            </a:r>
          </a:p>
        </p:txBody>
      </p:sp>
    </p:spTree>
    <p:extLst>
      <p:ext uri="{BB962C8B-B14F-4D97-AF65-F5344CB8AC3E}">
        <p14:creationId xmlns:p14="http://schemas.microsoft.com/office/powerpoint/2010/main" val="4081443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稻壳儿_答辩小姐姐作品_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72" t="46244" r="8955" b="7486"/>
          <a:stretch>
            <a:fillRect/>
          </a:stretch>
        </p:blipFill>
        <p:spPr>
          <a:xfrm rot="10800000" flipV="1">
            <a:off x="85725" y="-23063"/>
            <a:ext cx="12192000" cy="6858000"/>
          </a:xfrm>
          <a:prstGeom prst="rect">
            <a:avLst/>
          </a:prstGeom>
        </p:spPr>
      </p:pic>
      <p:sp>
        <p:nvSpPr>
          <p:cNvPr id="3" name="稻壳儿_答辩小姐姐作品_2"/>
          <p:cNvSpPr/>
          <p:nvPr/>
        </p:nvSpPr>
        <p:spPr>
          <a:xfrm>
            <a:off x="2647315" y="1607185"/>
            <a:ext cx="647636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7200" spc="800" dirty="0">
              <a:gradFill>
                <a:gsLst>
                  <a:gs pos="0">
                    <a:srgbClr val="4D7F89"/>
                  </a:gs>
                  <a:gs pos="100000">
                    <a:srgbClr val="A2633C"/>
                  </a:gs>
                </a:gsLst>
                <a:lin ang="0" scaled="0"/>
              </a:gradFill>
              <a:cs typeface="+mn-ea"/>
              <a:sym typeface="+mn-lt"/>
            </a:endParaRPr>
          </a:p>
        </p:txBody>
      </p:sp>
      <p:sp>
        <p:nvSpPr>
          <p:cNvPr id="20482" name="文本框 99"/>
          <p:cNvSpPr txBox="1"/>
          <p:nvPr/>
        </p:nvSpPr>
        <p:spPr>
          <a:xfrm>
            <a:off x="1109980" y="23063"/>
            <a:ext cx="11581130" cy="1200329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indent="266700"/>
            <a:r>
              <a:rPr lang="zh-CN" altLang="en-US" sz="3600" dirty="0">
                <a:latin typeface="Calibri" panose="020F0502020204030204" pitchFamily="34" charset="0"/>
                <a:ea typeface="宋体" panose="02010600030101010101" pitchFamily="2" charset="-122"/>
              </a:rPr>
              <a:t>为什么会有这么多关于</a:t>
            </a:r>
            <a:r>
              <a:rPr lang="en-US" altLang="zh-CN" sz="3600" dirty="0">
                <a:latin typeface="Calibri" panose="020F0502020204030204" pitchFamily="34" charset="0"/>
                <a:ea typeface="宋体" panose="02010600030101010101" pitchFamily="2" charset="-122"/>
              </a:rPr>
              <a:t>《</a:t>
            </a:r>
            <a:r>
              <a:rPr lang="zh-CN" altLang="en-US" sz="3600" dirty="0">
                <a:latin typeface="Calibri" panose="020F0502020204030204" pitchFamily="34" charset="0"/>
                <a:ea typeface="宋体" panose="02010600030101010101" pitchFamily="2" charset="-122"/>
              </a:rPr>
              <a:t>西游记</a:t>
            </a:r>
            <a:r>
              <a:rPr lang="en-US" altLang="zh-CN" sz="3600" dirty="0">
                <a:latin typeface="Calibri" panose="020F0502020204030204" pitchFamily="34" charset="0"/>
                <a:ea typeface="宋体" panose="02010600030101010101" pitchFamily="2" charset="-122"/>
              </a:rPr>
              <a:t>》</a:t>
            </a:r>
            <a:r>
              <a:rPr lang="zh-CN" altLang="en-US" sz="3600" dirty="0">
                <a:latin typeface="Calibri" panose="020F0502020204030204" pitchFamily="34" charset="0"/>
                <a:ea typeface="宋体" panose="02010600030101010101" pitchFamily="2" charset="-122"/>
              </a:rPr>
              <a:t>的相关作品？</a:t>
            </a:r>
            <a:endParaRPr lang="en-US" altLang="zh-CN" sz="3600" dirty="0">
              <a:latin typeface="Calibri" panose="020F0502020204030204" pitchFamily="34" charset="0"/>
              <a:ea typeface="宋体" panose="02010600030101010101" pitchFamily="2" charset="-122"/>
            </a:endParaRPr>
          </a:p>
          <a:p>
            <a:pPr indent="266700"/>
            <a:r>
              <a:rPr lang="zh-CN" altLang="en-US" sz="3600" dirty="0">
                <a:latin typeface="Calibri" panose="020F0502020204030204" pitchFamily="34" charset="0"/>
                <a:ea typeface="宋体" panose="02010600030101010101" pitchFamily="2" charset="-122"/>
              </a:rPr>
              <a:t>作品中的人物情节和原著一致吗？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D877C14F-7CA2-4BEB-9D44-2BB49D9673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330" y="1223392"/>
            <a:ext cx="5681167" cy="5541303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D73B932C-1D9C-4500-B0DF-FB05CB8B00C6}"/>
              </a:ext>
            </a:extLst>
          </p:cNvPr>
          <p:cNvSpPr txBox="1"/>
          <p:nvPr/>
        </p:nvSpPr>
        <p:spPr>
          <a:xfrm>
            <a:off x="6089827" y="1605736"/>
            <a:ext cx="57340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/>
              <a:t>每个</a:t>
            </a:r>
            <a:r>
              <a:rPr lang="en-US" altLang="zh-CN" sz="2400" dirty="0"/>
              <a:t>《</a:t>
            </a:r>
            <a:r>
              <a:rPr lang="zh-CN" altLang="en-US" sz="2400" dirty="0"/>
              <a:t>西游记</a:t>
            </a:r>
            <a:r>
              <a:rPr lang="en-US" altLang="zh-CN" sz="2400" dirty="0"/>
              <a:t>》</a:t>
            </a:r>
            <a:r>
              <a:rPr lang="zh-CN" altLang="en-US" sz="2400" dirty="0"/>
              <a:t>相关的衍生作品都在原著的框架之上加入了创作者自己对于西游、对于主题的理解。基本不会和原著一致。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87DC364D-F66E-4DE9-A812-D57F422B7785}"/>
              </a:ext>
            </a:extLst>
          </p:cNvPr>
          <p:cNvSpPr txBox="1"/>
          <p:nvPr/>
        </p:nvSpPr>
        <p:spPr>
          <a:xfrm>
            <a:off x="6071732" y="3220136"/>
            <a:ext cx="575214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/>
              <a:t>《</a:t>
            </a:r>
            <a:r>
              <a:rPr lang="zh-CN" altLang="en-US" sz="2400" b="1" dirty="0"/>
              <a:t>大圣归来</a:t>
            </a:r>
            <a:r>
              <a:rPr lang="en-US" altLang="zh-CN" sz="2400" b="1" dirty="0"/>
              <a:t>》</a:t>
            </a:r>
            <a:r>
              <a:rPr lang="zh-CN" altLang="en-US" sz="2400" b="1" dirty="0"/>
              <a:t>导演认为在现代人的眼中，</a:t>
            </a:r>
            <a:r>
              <a:rPr lang="en-US" altLang="zh-CN" sz="2400" b="1" dirty="0"/>
              <a:t>《</a:t>
            </a:r>
            <a:r>
              <a:rPr lang="zh-CN" altLang="en-US" sz="2400" b="1" dirty="0"/>
              <a:t>西游记</a:t>
            </a:r>
            <a:r>
              <a:rPr lang="en-US" altLang="zh-CN" sz="2400" b="1" dirty="0"/>
              <a:t>》</a:t>
            </a:r>
            <a:r>
              <a:rPr lang="zh-CN" altLang="en-US" sz="2400" b="1" dirty="0"/>
              <a:t>原著中的有些点是不能够被理解的，有些价值观也是跟现代人有冲突。因此他决定，要讲述一个不一样的西游记，它更加符合现代人的价值观和欣赏习惯，并且带有魔幻的特点，会让观众跟着孙悟空和江流儿（唐僧）的成长足迹，令人信服地理解他们取经的心路历程。</a:t>
            </a:r>
          </a:p>
        </p:txBody>
      </p:sp>
    </p:spTree>
    <p:extLst>
      <p:ext uri="{BB962C8B-B14F-4D97-AF65-F5344CB8AC3E}">
        <p14:creationId xmlns:p14="http://schemas.microsoft.com/office/powerpoint/2010/main" val="4277135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稻壳儿_答辩小姐姐作品_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72" t="46244" r="8955" b="7486"/>
          <a:stretch>
            <a:fillRect/>
          </a:stretch>
        </p:blipFill>
        <p:spPr>
          <a:xfrm rot="10800000" flipV="1">
            <a:off x="0" y="-41678"/>
            <a:ext cx="12192000" cy="6858000"/>
          </a:xfrm>
          <a:prstGeom prst="rect">
            <a:avLst/>
          </a:prstGeom>
        </p:spPr>
      </p:pic>
      <p:sp>
        <p:nvSpPr>
          <p:cNvPr id="3" name="稻壳儿_答辩小姐姐作品_2"/>
          <p:cNvSpPr/>
          <p:nvPr/>
        </p:nvSpPr>
        <p:spPr>
          <a:xfrm>
            <a:off x="2647315" y="1607185"/>
            <a:ext cx="647636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7200" spc="800" dirty="0">
              <a:gradFill>
                <a:gsLst>
                  <a:gs pos="0">
                    <a:srgbClr val="4D7F89"/>
                  </a:gs>
                  <a:gs pos="100000">
                    <a:srgbClr val="A2633C"/>
                  </a:gs>
                </a:gsLst>
                <a:lin ang="0" scaled="0"/>
              </a:gradFill>
              <a:cs typeface="+mn-ea"/>
              <a:sym typeface="+mn-lt"/>
            </a:endParaRPr>
          </a:p>
        </p:txBody>
      </p:sp>
      <p:sp>
        <p:nvSpPr>
          <p:cNvPr id="20482" name="文本框 99"/>
          <p:cNvSpPr txBox="1"/>
          <p:nvPr/>
        </p:nvSpPr>
        <p:spPr>
          <a:xfrm>
            <a:off x="2363510" y="81568"/>
            <a:ext cx="11581130" cy="707886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indent="266700"/>
            <a:r>
              <a:rPr lang="en-US" altLang="zh-CN" sz="4000" dirty="0">
                <a:latin typeface="Calibri" panose="020F0502020204030204" pitchFamily="34" charset="0"/>
                <a:ea typeface="宋体" panose="02010600030101010101" pitchFamily="2" charset="-122"/>
              </a:rPr>
              <a:t>《</a:t>
            </a:r>
            <a:r>
              <a:rPr lang="zh-CN" altLang="en-US" sz="4000" dirty="0">
                <a:latin typeface="Calibri" panose="020F0502020204030204" pitchFamily="34" charset="0"/>
                <a:ea typeface="宋体" panose="02010600030101010101" pitchFamily="2" charset="-122"/>
              </a:rPr>
              <a:t>西游记</a:t>
            </a:r>
            <a:r>
              <a:rPr lang="en-US" altLang="zh-CN" sz="4000" dirty="0">
                <a:latin typeface="Calibri" panose="020F0502020204030204" pitchFamily="34" charset="0"/>
                <a:ea typeface="宋体" panose="02010600030101010101" pitchFamily="2" charset="-122"/>
              </a:rPr>
              <a:t>》</a:t>
            </a:r>
            <a:r>
              <a:rPr lang="zh-CN" altLang="en-US" sz="4000" dirty="0">
                <a:latin typeface="Calibri" panose="020F0502020204030204" pitchFamily="34" charset="0"/>
                <a:ea typeface="宋体" panose="02010600030101010101" pitchFamily="2" charset="-122"/>
              </a:rPr>
              <a:t>的国际影响力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0A8281AC-92B1-4602-8FA3-7CC468116497}"/>
              </a:ext>
            </a:extLst>
          </p:cNvPr>
          <p:cNvSpPr txBox="1"/>
          <p:nvPr/>
        </p:nvSpPr>
        <p:spPr>
          <a:xfrm>
            <a:off x="516280" y="5730282"/>
            <a:ext cx="55479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/>
              <a:t>LOL</a:t>
            </a:r>
            <a:r>
              <a:rPr lang="zh-CN" altLang="en-US" sz="2800" dirty="0"/>
              <a:t>和</a:t>
            </a:r>
            <a:r>
              <a:rPr lang="en-US" altLang="zh-CN" sz="2800" dirty="0"/>
              <a:t>DOTA2</a:t>
            </a:r>
            <a:r>
              <a:rPr lang="zh-CN" altLang="en-US" sz="2800" dirty="0"/>
              <a:t>中的人气角色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F7FD0C1F-84BF-4646-9567-3393C0FE426E}"/>
              </a:ext>
            </a:extLst>
          </p:cNvPr>
          <p:cNvSpPr txBox="1"/>
          <p:nvPr/>
        </p:nvSpPr>
        <p:spPr>
          <a:xfrm>
            <a:off x="6689551" y="5095021"/>
            <a:ext cx="51945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日本的许多热门动漫、电视剧都有关于西游记情节的联动。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B86B6389-B21E-4192-AA73-D9EF5645DF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235" y="721418"/>
            <a:ext cx="2943113" cy="4707831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5E7A6D74-161F-4D4A-8E11-C400AF286CD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7203" y="806402"/>
            <a:ext cx="2578797" cy="4688722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D4E8AF2D-4DF4-4302-AAC1-680F6A4833F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391177"/>
            <a:ext cx="5956414" cy="3102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77731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稻壳儿_答辩小姐姐作品_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72" t="46244" r="8955" b="7486"/>
          <a:stretch>
            <a:fillRect/>
          </a:stretch>
        </p:blipFill>
        <p:spPr>
          <a:xfrm rot="10800000" flipV="1"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稻壳儿_答辩小姐姐作品_2"/>
          <p:cNvSpPr/>
          <p:nvPr/>
        </p:nvSpPr>
        <p:spPr>
          <a:xfrm>
            <a:off x="2647315" y="1607185"/>
            <a:ext cx="647636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7200" spc="800" dirty="0">
              <a:gradFill>
                <a:gsLst>
                  <a:gs pos="0">
                    <a:srgbClr val="4D7F89"/>
                  </a:gs>
                  <a:gs pos="100000">
                    <a:srgbClr val="A2633C"/>
                  </a:gs>
                </a:gsLst>
                <a:lin ang="0" scaled="0"/>
              </a:gradFill>
              <a:cs typeface="+mn-ea"/>
              <a:sym typeface="+mn-lt"/>
            </a:endParaRPr>
          </a:p>
        </p:txBody>
      </p:sp>
      <p:sp>
        <p:nvSpPr>
          <p:cNvPr id="20482" name="文本框 99"/>
          <p:cNvSpPr txBox="1"/>
          <p:nvPr/>
        </p:nvSpPr>
        <p:spPr>
          <a:xfrm>
            <a:off x="3201710" y="187415"/>
            <a:ext cx="7437715" cy="646331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indent="266700"/>
            <a:r>
              <a:rPr lang="en-US" altLang="zh-CN" sz="3600" dirty="0">
                <a:latin typeface="Calibri" panose="020F0502020204030204" pitchFamily="34" charset="0"/>
                <a:ea typeface="宋体" panose="02010600030101010101" pitchFamily="2" charset="-122"/>
              </a:rPr>
              <a:t>《</a:t>
            </a:r>
            <a:r>
              <a:rPr lang="zh-CN" altLang="en-US" sz="3600" dirty="0">
                <a:latin typeface="Calibri" panose="020F0502020204030204" pitchFamily="34" charset="0"/>
                <a:ea typeface="宋体" panose="02010600030101010101" pitchFamily="2" charset="-122"/>
              </a:rPr>
              <a:t>西游记</a:t>
            </a:r>
            <a:r>
              <a:rPr lang="en-US" altLang="zh-CN" sz="3600" dirty="0">
                <a:latin typeface="Calibri" panose="020F0502020204030204" pitchFamily="34" charset="0"/>
                <a:ea typeface="宋体" panose="02010600030101010101" pitchFamily="2" charset="-122"/>
              </a:rPr>
              <a:t>》</a:t>
            </a:r>
            <a:r>
              <a:rPr lang="zh-CN" altLang="en-US" sz="3600" dirty="0">
                <a:latin typeface="Calibri" panose="020F0502020204030204" pitchFamily="34" charset="0"/>
                <a:ea typeface="宋体" panose="02010600030101010101" pitchFamily="2" charset="-122"/>
              </a:rPr>
              <a:t>的国际影响力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066ED4B4-D97B-4CC0-B803-50E86D4F9A58}"/>
              </a:ext>
            </a:extLst>
          </p:cNvPr>
          <p:cNvSpPr txBox="1"/>
          <p:nvPr/>
        </p:nvSpPr>
        <p:spPr>
          <a:xfrm>
            <a:off x="1219200" y="841951"/>
            <a:ext cx="10344150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000" dirty="0"/>
              <a:t>《</a:t>
            </a:r>
            <a:r>
              <a:rPr lang="zh-CN" altLang="en-US" sz="2000" dirty="0"/>
              <a:t>西游记</a:t>
            </a:r>
            <a:r>
              <a:rPr lang="en-US" altLang="zh-CN" sz="2000" dirty="0"/>
              <a:t>》</a:t>
            </a:r>
            <a:r>
              <a:rPr lang="zh-CN" altLang="en-US" sz="2000" dirty="0"/>
              <a:t>已有日、英、德、法、意、西班牙、俄、捷克、罗马尼亚、朝鲜、越南、波兰、匈牙利、世界语等多种文字的译本，日文译本最多约三十多种。海外对</a:t>
            </a:r>
            <a:r>
              <a:rPr lang="en-US" altLang="zh-CN" sz="2000" dirty="0"/>
              <a:t>《</a:t>
            </a:r>
            <a:r>
              <a:rPr lang="zh-CN" altLang="en-US" sz="2000" dirty="0"/>
              <a:t>西游记</a:t>
            </a:r>
            <a:r>
              <a:rPr lang="en-US" altLang="zh-CN" sz="2000" dirty="0"/>
              <a:t>》</a:t>
            </a:r>
            <a:r>
              <a:rPr lang="zh-CN" altLang="en-US" sz="2000" dirty="0"/>
              <a:t>研究十分注重，多从主题思想、历史背景、成书过程、语言特色、版本源流等方面进行探讨，给作品以很高的评价。</a:t>
            </a:r>
            <a:r>
              <a:rPr lang="en-US" altLang="zh-CN" sz="2000" dirty="0"/>
              <a:t>《</a:t>
            </a:r>
            <a:r>
              <a:rPr lang="zh-CN" altLang="en-US" sz="2000" dirty="0"/>
              <a:t>西游记</a:t>
            </a:r>
            <a:r>
              <a:rPr lang="en-US" altLang="zh-CN" sz="2000" dirty="0"/>
              <a:t>》</a:t>
            </a:r>
            <a:r>
              <a:rPr lang="zh-CN" altLang="en-US" sz="2000" dirty="0"/>
              <a:t>主人公孙悟空形象在日本的书籍、漫画和电视广告中频繁出现。美猴王孙悟空的形象在韩国是家喻户晓的。美国梁挺博士编著的</a:t>
            </a:r>
            <a:r>
              <a:rPr lang="en-US" altLang="zh-CN" sz="2000" dirty="0"/>
              <a:t>《</a:t>
            </a:r>
            <a:r>
              <a:rPr lang="zh-CN" altLang="en-US" sz="2000" dirty="0"/>
              <a:t>超时空猴王</a:t>
            </a:r>
            <a:r>
              <a:rPr lang="en-US" altLang="zh-CN" sz="2000" dirty="0"/>
              <a:t>》</a:t>
            </a:r>
            <a:r>
              <a:rPr lang="zh-CN" altLang="en-US" sz="2000" dirty="0"/>
              <a:t>更是将科学技术与孙悟空联系起来，让孙悟空在宇宙空间里大显神通。孙悟空作为中西文化交流的使者出现在中、法两国电影工作者合拍的</a:t>
            </a:r>
            <a:r>
              <a:rPr lang="en-US" altLang="zh-CN" sz="2000" dirty="0"/>
              <a:t>《</a:t>
            </a:r>
            <a:r>
              <a:rPr lang="zh-CN" altLang="en-US" sz="2000" dirty="0"/>
              <a:t>风筝</a:t>
            </a:r>
            <a:r>
              <a:rPr lang="en-US" altLang="zh-CN" sz="2000" dirty="0"/>
              <a:t>》</a:t>
            </a:r>
            <a:r>
              <a:rPr lang="zh-CN" altLang="en-US" sz="2000" dirty="0"/>
              <a:t>中。猪八戒也不甘落后，以</a:t>
            </a:r>
            <a:r>
              <a:rPr lang="en-US" altLang="zh-CN" sz="2000" dirty="0"/>
              <a:t>《</a:t>
            </a:r>
            <a:r>
              <a:rPr lang="zh-CN" altLang="en-US" sz="2000" dirty="0"/>
              <a:t>猪八戒背媳妇</a:t>
            </a:r>
            <a:r>
              <a:rPr lang="en-US" altLang="zh-CN" sz="2000" dirty="0"/>
              <a:t>》</a:t>
            </a:r>
            <a:r>
              <a:rPr lang="zh-CN" altLang="en-US" sz="2000" dirty="0"/>
              <a:t>为名的木偶剧曾在匈牙利举行的国际木偶节上获得最高奖。</a:t>
            </a:r>
          </a:p>
        </p:txBody>
      </p:sp>
      <p:pic>
        <p:nvPicPr>
          <p:cNvPr id="18" name="图片 17">
            <a:extLst>
              <a:ext uri="{FF2B5EF4-FFF2-40B4-BE49-F238E27FC236}">
                <a16:creationId xmlns:a16="http://schemas.microsoft.com/office/drawing/2014/main" id="{7C43331F-1D17-4765-BFB5-62DA7DC043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51" y="3346919"/>
            <a:ext cx="4057650" cy="4353034"/>
          </a:xfrm>
          <a:prstGeom prst="rect">
            <a:avLst/>
          </a:prstGeom>
        </p:spPr>
      </p:pic>
      <p:sp>
        <p:nvSpPr>
          <p:cNvPr id="19" name="文本框 18">
            <a:extLst>
              <a:ext uri="{FF2B5EF4-FFF2-40B4-BE49-F238E27FC236}">
                <a16:creationId xmlns:a16="http://schemas.microsoft.com/office/drawing/2014/main" id="{9CE142B2-B56C-46A7-8F61-2BB21F7FDFAB}"/>
              </a:ext>
            </a:extLst>
          </p:cNvPr>
          <p:cNvSpPr txBox="1"/>
          <p:nvPr/>
        </p:nvSpPr>
        <p:spPr>
          <a:xfrm>
            <a:off x="4324352" y="3746231"/>
            <a:ext cx="36861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/>
              <a:t>热门韩国综艺</a:t>
            </a:r>
            <a:r>
              <a:rPr lang="en-US" altLang="zh-CN" sz="2400" dirty="0"/>
              <a:t>《</a:t>
            </a:r>
            <a:r>
              <a:rPr lang="zh-CN" altLang="en-US" sz="2400" dirty="0"/>
              <a:t>新西游记</a:t>
            </a:r>
            <a:r>
              <a:rPr lang="en-US" altLang="zh-CN" sz="2400" dirty="0"/>
              <a:t>》</a:t>
            </a:r>
            <a:r>
              <a:rPr lang="zh-CN" altLang="en-US" sz="2400" dirty="0"/>
              <a:t>已经拍摄了</a:t>
            </a:r>
            <a:r>
              <a:rPr lang="en-US" altLang="zh-CN" sz="2400" dirty="0"/>
              <a:t>10</a:t>
            </a:r>
            <a:r>
              <a:rPr lang="zh-CN" altLang="en-US" sz="2400" dirty="0"/>
              <a:t>季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57D1A1E7-C07E-488C-BC05-4083D94FD2C3}"/>
              </a:ext>
            </a:extLst>
          </p:cNvPr>
          <p:cNvSpPr txBox="1"/>
          <p:nvPr/>
        </p:nvSpPr>
        <p:spPr>
          <a:xfrm>
            <a:off x="4324352" y="4984827"/>
            <a:ext cx="76866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为什么</a:t>
            </a:r>
            <a:r>
              <a:rPr lang="en-US" altLang="zh-CN" sz="3200" dirty="0"/>
              <a:t>《</a:t>
            </a:r>
            <a:r>
              <a:rPr lang="zh-CN" altLang="en-US" sz="3200" dirty="0"/>
              <a:t>西游记</a:t>
            </a:r>
            <a:r>
              <a:rPr lang="en-US" altLang="zh-CN" sz="3200" dirty="0"/>
              <a:t>》</a:t>
            </a:r>
            <a:r>
              <a:rPr lang="zh-CN" altLang="en-US" sz="3200" dirty="0"/>
              <a:t>中有非常复杂的中国文化内涵，却能在世界范围内获得广泛接受？</a:t>
            </a:r>
          </a:p>
        </p:txBody>
      </p:sp>
    </p:spTree>
    <p:extLst>
      <p:ext uri="{BB962C8B-B14F-4D97-AF65-F5344CB8AC3E}">
        <p14:creationId xmlns:p14="http://schemas.microsoft.com/office/powerpoint/2010/main" val="36816212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稻壳儿_答辩小姐姐作品_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72" t="10256" r="8955" b="7487"/>
          <a:stretch>
            <a:fillRect/>
          </a:stretch>
        </p:blipFill>
        <p:spPr>
          <a:xfrm rot="5400000" flipV="1">
            <a:off x="2666998" y="-2667001"/>
            <a:ext cx="6858000" cy="12192001"/>
          </a:xfrm>
          <a:prstGeom prst="rect">
            <a:avLst/>
          </a:prstGeom>
        </p:spPr>
      </p:pic>
      <p:sp>
        <p:nvSpPr>
          <p:cNvPr id="6" name="圆角矩形 5"/>
          <p:cNvSpPr/>
          <p:nvPr/>
        </p:nvSpPr>
        <p:spPr>
          <a:xfrm>
            <a:off x="195580" y="150972"/>
            <a:ext cx="5687060" cy="729615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AEA5934E-32BC-46B7-94BF-E6FCE41E33BD}"/>
              </a:ext>
            </a:extLst>
          </p:cNvPr>
          <p:cNvSpPr txBox="1"/>
          <p:nvPr/>
        </p:nvSpPr>
        <p:spPr>
          <a:xfrm>
            <a:off x="543560" y="254169"/>
            <a:ext cx="4991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/>
              <a:t>《</a:t>
            </a:r>
            <a:r>
              <a:rPr lang="zh-CN" altLang="en-US" sz="2800" dirty="0"/>
              <a:t>西游记</a:t>
            </a:r>
            <a:r>
              <a:rPr lang="en-US" altLang="zh-CN" sz="2800" dirty="0"/>
              <a:t>》</a:t>
            </a:r>
            <a:r>
              <a:rPr lang="zh-CN" altLang="en-US" sz="2800" dirty="0"/>
              <a:t>的简单与复杂面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30979423-558B-49CB-A42C-AD768B2A4170}"/>
              </a:ext>
            </a:extLst>
          </p:cNvPr>
          <p:cNvSpPr txBox="1"/>
          <p:nvPr/>
        </p:nvSpPr>
        <p:spPr>
          <a:xfrm>
            <a:off x="410527" y="1757528"/>
            <a:ext cx="9534525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大众的一面：故事简单、有趣，人物形象丰满。普世性。</a:t>
            </a:r>
            <a:endParaRPr lang="en-US" altLang="zh-CN" sz="2800" dirty="0"/>
          </a:p>
          <a:p>
            <a:endParaRPr lang="en-US" altLang="zh-CN" sz="2400" dirty="0"/>
          </a:p>
          <a:p>
            <a:r>
              <a:rPr lang="zh-CN" altLang="en-US" sz="2400" dirty="0"/>
              <a:t>神话具有天然的创造力，只有透过神话的滤镜调节整理过的视阈，才能够使得文化凝聚融合为一个整体，才不会使得一切想象力和梦幻力茫无止境的在世间游荡飘零，一旦失去神话，一切文化都会黯然失色。</a:t>
            </a:r>
            <a:r>
              <a:rPr lang="en-US" altLang="zh-CN" sz="2400" dirty="0"/>
              <a:t>——</a:t>
            </a:r>
            <a:r>
              <a:rPr lang="zh-CN" altLang="en-US" sz="2400" dirty="0"/>
              <a:t>尼采</a:t>
            </a:r>
            <a:r>
              <a:rPr lang="en-US" altLang="zh-CN" sz="2400" dirty="0"/>
              <a:t>《</a:t>
            </a:r>
            <a:r>
              <a:rPr lang="zh-CN" altLang="en-US" sz="2400" dirty="0"/>
              <a:t>悲剧的诞生</a:t>
            </a:r>
            <a:r>
              <a:rPr lang="en-US" altLang="zh-CN" sz="2400" dirty="0"/>
              <a:t>》</a:t>
            </a:r>
            <a:endParaRPr lang="zh-CN" altLang="en-US" sz="2400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45375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稻壳儿_答辩小姐姐作品_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72" t="10256" r="8955" b="7487"/>
          <a:stretch>
            <a:fillRect/>
          </a:stretch>
        </p:blipFill>
        <p:spPr>
          <a:xfrm rot="5400000" flipV="1">
            <a:off x="2666998" y="-2667001"/>
            <a:ext cx="6858000" cy="12192001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E322883C-50D0-4DE8-8F48-0D48BB23FB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737" y="115614"/>
            <a:ext cx="11698015" cy="65479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稻壳儿_答辩小姐姐作品_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72" t="10256" r="8955" b="7487"/>
          <a:stretch>
            <a:fillRect/>
          </a:stretch>
        </p:blipFill>
        <p:spPr>
          <a:xfrm rot="5400000" flipV="1">
            <a:off x="2666998" y="-2667001"/>
            <a:ext cx="6858000" cy="12192001"/>
          </a:xfrm>
          <a:prstGeom prst="rect">
            <a:avLst/>
          </a:prstGeom>
        </p:spPr>
      </p:pic>
      <p:sp>
        <p:nvSpPr>
          <p:cNvPr id="6" name="圆角矩形 5"/>
          <p:cNvSpPr/>
          <p:nvPr/>
        </p:nvSpPr>
        <p:spPr>
          <a:xfrm>
            <a:off x="195580" y="150972"/>
            <a:ext cx="5687060" cy="729615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AEA5934E-32BC-46B7-94BF-E6FCE41E33BD}"/>
              </a:ext>
            </a:extLst>
          </p:cNvPr>
          <p:cNvSpPr txBox="1"/>
          <p:nvPr/>
        </p:nvSpPr>
        <p:spPr>
          <a:xfrm>
            <a:off x="543560" y="254169"/>
            <a:ext cx="4991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/>
              <a:t>《</a:t>
            </a:r>
            <a:r>
              <a:rPr lang="zh-CN" altLang="en-US" sz="2800" dirty="0"/>
              <a:t>西游记</a:t>
            </a:r>
            <a:r>
              <a:rPr lang="en-US" altLang="zh-CN" sz="2800" dirty="0"/>
              <a:t>》</a:t>
            </a:r>
            <a:r>
              <a:rPr lang="zh-CN" altLang="en-US" sz="2800" dirty="0"/>
              <a:t>的简单与复杂面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F18EDB72-5C36-4DB4-904C-711C848AB531}"/>
              </a:ext>
            </a:extLst>
          </p:cNvPr>
          <p:cNvSpPr txBox="1"/>
          <p:nvPr/>
        </p:nvSpPr>
        <p:spPr>
          <a:xfrm>
            <a:off x="1476375" y="1040457"/>
            <a:ext cx="103727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你认为</a:t>
            </a:r>
            <a:r>
              <a:rPr lang="en-US" altLang="zh-CN" sz="2800" dirty="0"/>
              <a:t>《</a:t>
            </a:r>
            <a:r>
              <a:rPr lang="zh-CN" altLang="en-US" sz="2800" dirty="0"/>
              <a:t>西游记</a:t>
            </a:r>
            <a:r>
              <a:rPr lang="en-US" altLang="zh-CN" sz="2800" dirty="0"/>
              <a:t>》</a:t>
            </a:r>
            <a:r>
              <a:rPr lang="zh-CN" altLang="en-US" sz="2800" dirty="0"/>
              <a:t>阅读起来有难度吗？难度在哪？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1E5B8E50-DDF9-4D2A-A2A5-B266255A288C}"/>
              </a:ext>
            </a:extLst>
          </p:cNvPr>
          <p:cNvSpPr txBox="1"/>
          <p:nvPr/>
        </p:nvSpPr>
        <p:spPr>
          <a:xfrm>
            <a:off x="957262" y="2604135"/>
            <a:ext cx="1027747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语言：有一些近文言的表达、宗教术语、生僻表达等。</a:t>
            </a:r>
            <a:endParaRPr lang="en-US" altLang="zh-CN" sz="3200" dirty="0"/>
          </a:p>
          <a:p>
            <a:r>
              <a:rPr lang="zh-CN" altLang="en-US" sz="3200" dirty="0"/>
              <a:t>形象：没有绝对的正邪之分，许多人物兼有神性、魔性、人性。群像。</a:t>
            </a:r>
            <a:endParaRPr lang="en-US" altLang="zh-CN" sz="3200" dirty="0"/>
          </a:p>
          <a:p>
            <a:r>
              <a:rPr lang="zh-CN" altLang="en-US" sz="3200" dirty="0"/>
              <a:t>思想：涉及到儒释道三家，且作者本身的态度复杂。</a:t>
            </a:r>
          </a:p>
        </p:txBody>
      </p:sp>
    </p:spTree>
    <p:extLst>
      <p:ext uri="{BB962C8B-B14F-4D97-AF65-F5344CB8AC3E}">
        <p14:creationId xmlns:p14="http://schemas.microsoft.com/office/powerpoint/2010/main" val="433992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稻壳儿_答辩小姐姐作品_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72" t="10256" r="8955" b="7487"/>
          <a:stretch>
            <a:fillRect/>
          </a:stretch>
        </p:blipFill>
        <p:spPr>
          <a:xfrm rot="5400000" flipV="1">
            <a:off x="2667000" y="-2516028"/>
            <a:ext cx="6858000" cy="12192001"/>
          </a:xfrm>
          <a:prstGeom prst="rect">
            <a:avLst/>
          </a:prstGeom>
        </p:spPr>
      </p:pic>
      <p:sp>
        <p:nvSpPr>
          <p:cNvPr id="6" name="圆角矩形 5"/>
          <p:cNvSpPr/>
          <p:nvPr/>
        </p:nvSpPr>
        <p:spPr>
          <a:xfrm>
            <a:off x="195579" y="150972"/>
            <a:ext cx="6957695" cy="954107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AEA5934E-32BC-46B7-94BF-E6FCE41E33BD}"/>
              </a:ext>
            </a:extLst>
          </p:cNvPr>
          <p:cNvSpPr txBox="1"/>
          <p:nvPr/>
        </p:nvSpPr>
        <p:spPr>
          <a:xfrm>
            <a:off x="543560" y="254169"/>
            <a:ext cx="6805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本学期</a:t>
            </a:r>
            <a:r>
              <a:rPr lang="en-US" altLang="zh-CN" sz="3200" dirty="0"/>
              <a:t>《</a:t>
            </a:r>
            <a:r>
              <a:rPr lang="zh-CN" altLang="en-US" sz="3200" dirty="0"/>
              <a:t>西游记</a:t>
            </a:r>
            <a:r>
              <a:rPr lang="en-US" altLang="zh-CN" sz="3200" dirty="0"/>
              <a:t>》</a:t>
            </a:r>
            <a:r>
              <a:rPr lang="zh-CN" altLang="en-US" sz="3200" dirty="0"/>
              <a:t>阅读活动（暂定</a:t>
            </a:r>
            <a:r>
              <a:rPr lang="zh-CN" altLang="en-US" sz="2800" dirty="0"/>
              <a:t>）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9AE043DA-84BB-4C39-9BA7-FE14A936AFAD}"/>
              </a:ext>
            </a:extLst>
          </p:cNvPr>
          <p:cNvSpPr txBox="1"/>
          <p:nvPr/>
        </p:nvSpPr>
        <p:spPr>
          <a:xfrm>
            <a:off x="971549" y="1590675"/>
            <a:ext cx="9686925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/>
              <a:t>1</a:t>
            </a:r>
            <a:r>
              <a:rPr lang="zh-CN" altLang="en-US" sz="3600" dirty="0"/>
              <a:t>、自己的</a:t>
            </a:r>
            <a:r>
              <a:rPr lang="en-US" altLang="zh-CN" sz="3600" dirty="0"/>
              <a:t>《</a:t>
            </a:r>
            <a:r>
              <a:rPr lang="zh-CN" altLang="en-US" sz="3600" dirty="0"/>
              <a:t>西游记</a:t>
            </a:r>
            <a:r>
              <a:rPr lang="en-US" altLang="zh-CN" sz="3600" dirty="0"/>
              <a:t>》</a:t>
            </a:r>
            <a:r>
              <a:rPr lang="zh-CN" altLang="en-US" sz="3600" dirty="0"/>
              <a:t>文创，自己开发设计一个关于</a:t>
            </a:r>
            <a:r>
              <a:rPr lang="en-US" altLang="zh-CN" sz="3600" dirty="0"/>
              <a:t>《</a:t>
            </a:r>
            <a:r>
              <a:rPr lang="zh-CN" altLang="en-US" sz="3600" dirty="0"/>
              <a:t>西游记</a:t>
            </a:r>
            <a:r>
              <a:rPr lang="en-US" altLang="zh-CN" sz="3600" dirty="0"/>
              <a:t>》</a:t>
            </a:r>
            <a:r>
              <a:rPr lang="zh-CN" altLang="en-US" sz="3600" dirty="0"/>
              <a:t>的：游戏、产品、电影剧本、动漫</a:t>
            </a:r>
            <a:r>
              <a:rPr lang="en-US" altLang="zh-CN" sz="3600" dirty="0"/>
              <a:t>……</a:t>
            </a:r>
          </a:p>
          <a:p>
            <a:r>
              <a:rPr lang="en-US" altLang="zh-CN" sz="3600" dirty="0"/>
              <a:t>2</a:t>
            </a:r>
            <a:r>
              <a:rPr lang="zh-CN" altLang="en-US" sz="3600" dirty="0"/>
              <a:t>、个人小论文：对比一个经典的</a:t>
            </a:r>
            <a:r>
              <a:rPr lang="en-US" altLang="zh-CN" sz="3600" dirty="0"/>
              <a:t>《</a:t>
            </a:r>
            <a:r>
              <a:rPr lang="zh-CN" altLang="en-US" sz="3600" dirty="0"/>
              <a:t>西游记</a:t>
            </a:r>
            <a:r>
              <a:rPr lang="en-US" altLang="zh-CN" sz="3600" dirty="0"/>
              <a:t>》</a:t>
            </a:r>
            <a:r>
              <a:rPr lang="zh-CN" altLang="en-US" sz="3600" dirty="0"/>
              <a:t>影视作品和原著的异同。</a:t>
            </a:r>
            <a:endParaRPr lang="en-US" altLang="zh-CN" sz="3600" dirty="0"/>
          </a:p>
          <a:p>
            <a:r>
              <a:rPr lang="en-US" altLang="zh-CN" sz="3600" dirty="0"/>
              <a:t>3</a:t>
            </a:r>
            <a:r>
              <a:rPr lang="zh-CN" altLang="en-US" sz="3600" dirty="0"/>
              <a:t>、小组竞赛：每</a:t>
            </a:r>
            <a:r>
              <a:rPr lang="zh-CN" altLang="en-US" sz="3600" dirty="0" smtClean="0"/>
              <a:t>阅读三十</a:t>
            </a:r>
            <a:r>
              <a:rPr lang="zh-CN" altLang="en-US" sz="3600" dirty="0"/>
              <a:t>回进行一次</a:t>
            </a:r>
            <a:r>
              <a:rPr lang="en-US" altLang="zh-CN" sz="3600" dirty="0"/>
              <a:t>《</a:t>
            </a:r>
            <a:r>
              <a:rPr lang="zh-CN" altLang="en-US" sz="3600" dirty="0"/>
              <a:t>西游记</a:t>
            </a:r>
            <a:r>
              <a:rPr lang="en-US" altLang="zh-CN" sz="3600" dirty="0"/>
              <a:t>》</a:t>
            </a:r>
            <a:r>
              <a:rPr lang="zh-CN" altLang="en-US" sz="3600" dirty="0"/>
              <a:t>相关知识竞赛。</a:t>
            </a:r>
            <a:endParaRPr lang="en-US" altLang="zh-CN" sz="3600" dirty="0"/>
          </a:p>
          <a:p>
            <a:r>
              <a:rPr lang="en-US" altLang="zh-CN" sz="3600" dirty="0"/>
              <a:t>4</a:t>
            </a:r>
            <a:r>
              <a:rPr lang="zh-CN" altLang="en-US" sz="3600" dirty="0"/>
              <a:t>、</a:t>
            </a:r>
            <a:r>
              <a:rPr lang="en-US" altLang="zh-CN" sz="3600" dirty="0"/>
              <a:t>《</a:t>
            </a:r>
            <a:r>
              <a:rPr lang="zh-CN" altLang="en-US" sz="3600" dirty="0"/>
              <a:t>西游记</a:t>
            </a:r>
            <a:r>
              <a:rPr lang="en-US" altLang="zh-CN" sz="3600" dirty="0"/>
              <a:t>》</a:t>
            </a:r>
            <a:r>
              <a:rPr lang="zh-CN" altLang="en-US" sz="3600" dirty="0"/>
              <a:t>小人物形象分析：除了耳熟能详的人物之外的形象分析。</a:t>
            </a:r>
          </a:p>
        </p:txBody>
      </p:sp>
    </p:spTree>
    <p:extLst>
      <p:ext uri="{BB962C8B-B14F-4D97-AF65-F5344CB8AC3E}">
        <p14:creationId xmlns:p14="http://schemas.microsoft.com/office/powerpoint/2010/main" val="1172879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n0qhesjf">
      <a:majorFont>
        <a:latin typeface="等线"/>
        <a:ea typeface="杨任东竹石体-Semibold"/>
        <a:cs typeface=""/>
      </a:majorFont>
      <a:minorFont>
        <a:latin typeface="等线"/>
        <a:ea typeface="杨任东竹石体-Semibold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318</TotalTime>
  <Words>762</Words>
  <Application>Microsoft Office PowerPoint</Application>
  <PresentationFormat>宽屏</PresentationFormat>
  <Paragraphs>36</Paragraphs>
  <Slides>11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8" baseType="lpstr">
      <vt:lpstr>等线</vt:lpstr>
      <vt:lpstr>楷体</vt:lpstr>
      <vt:lpstr>宋体</vt:lpstr>
      <vt:lpstr>杨任东竹石体-Semibold</vt:lpstr>
      <vt:lpstr>Arial</vt:lpstr>
      <vt:lpstr>Calibri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答辩小姐姐</dc:creator>
  <cp:lastModifiedBy>apple</cp:lastModifiedBy>
  <cp:revision>74</cp:revision>
  <dcterms:created xsi:type="dcterms:W3CDTF">2019-09-03T15:35:00Z</dcterms:created>
  <dcterms:modified xsi:type="dcterms:W3CDTF">2020-09-06T06:31:12Z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2052-11.3.0.9228</vt:lpwstr>
  </property>
</Properties>
</file>