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1.bin" ContentType="application/vnd.ms-office.activeX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12"/>
  </p:notesMasterIdLst>
  <p:sldIdLst>
    <p:sldId id="256" r:id="rId2"/>
    <p:sldId id="293" r:id="rId3"/>
    <p:sldId id="287" r:id="rId4"/>
    <p:sldId id="294" r:id="rId5"/>
    <p:sldId id="289" r:id="rId6"/>
    <p:sldId id="269" r:id="rId7"/>
    <p:sldId id="285" r:id="rId8"/>
    <p:sldId id="286" r:id="rId9"/>
    <p:sldId id="281" r:id="rId10"/>
    <p:sldId id="280" r:id="rId1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3333FF"/>
    <a:srgbClr val="CCFFFF"/>
    <a:srgbClr val="00FFFF"/>
    <a:srgbClr val="0000FF"/>
    <a:srgbClr val="FF3300"/>
    <a:srgbClr val="FF0000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69" autoAdjust="0"/>
  </p:normalViewPr>
  <p:slideViewPr>
    <p:cSldViewPr>
      <p:cViewPr>
        <p:scale>
          <a:sx n="66" d="100"/>
          <a:sy n="66" d="100"/>
        </p:scale>
        <p:origin x="-630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52"/>
    </p:cViewPr>
  </p:sorterViewPr>
  <p:notesViewPr>
    <p:cSldViewPr>
      <p:cViewPr varScale="1">
        <p:scale>
          <a:sx n="28" d="100"/>
          <a:sy n="28" d="100"/>
        </p:scale>
        <p:origin x="-126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fld id="{8EAE7549-C2F4-46C1-A6E5-45DD38EB3D0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A84ED5-1292-4B60-B05C-C7FBB9F4BD44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819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9553D44-2781-4915-9748-34DB775833CD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3799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00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230D9-4A46-4FF9-B802-728B78636E0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A20F90-7C8C-405C-9803-B7A1877DDD7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A9D1A2-3B9C-4D43-B392-DA0F79640F0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165269-7A87-4189-9FA7-4A39F4AB4FC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64F2D1-3F78-4603-B455-CD34496ECDA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65325-8322-49CF-A6FF-A24B772FD47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49F7A9-2005-48EF-B8B8-B2092FAC23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AA1BA-5271-4382-8E1A-D516690FAE3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EB28E-F794-406F-B420-67415652EAE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FF45E7-BD44-48FC-A566-F8E02321379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+mj-lt"/>
              </a:defRPr>
            </a:lvl1pPr>
          </a:lstStyle>
          <a:p>
            <a:fld id="{8D570F3D-3182-4C0C-9CF0-B15A7DF0E261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277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ea typeface="+mn-ea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ea typeface="+mn-ea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ea typeface="+mn-ea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1547813" y="2636838"/>
          <a:ext cx="6477000" cy="3244850"/>
        </p:xfrm>
        <a:graphic>
          <a:graphicData uri="http://schemas.openxmlformats.org/presentationml/2006/ole">
            <p:oleObj spid="_x0000_s2051" name="剪辑" r:id="rId4" imgW="4539600" imgH="3497040" progId="">
              <p:embed/>
            </p:oleObj>
          </a:graphicData>
        </a:graphic>
      </p:graphicFrame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476375" y="1268413"/>
            <a:ext cx="58324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 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溶液的形成</a:t>
            </a: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3132138" y="3068638"/>
            <a:ext cx="1600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第</a:t>
            </a:r>
            <a:r>
              <a:rPr lang="en-US" altLang="zh-CN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</a:t>
            </a:r>
            <a:r>
              <a:rPr lang="zh-CN" altLang="en-US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课时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6286500" y="6284913"/>
            <a:ext cx="21730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CC0000"/>
                </a:solidFill>
              </a:rPr>
              <a:t>2017</a:t>
            </a:r>
            <a:r>
              <a:rPr lang="zh-CN" altLang="en-US" dirty="0" smtClean="0">
                <a:solidFill>
                  <a:srgbClr val="CC0000"/>
                </a:solidFill>
              </a:rPr>
              <a:t>年</a:t>
            </a:r>
            <a:r>
              <a:rPr lang="en-US" altLang="zh-CN" dirty="0" smtClean="0">
                <a:solidFill>
                  <a:srgbClr val="CC0000"/>
                </a:solidFill>
              </a:rPr>
              <a:t>1</a:t>
            </a:r>
            <a:r>
              <a:rPr lang="zh-CN" altLang="en-US" dirty="0" smtClean="0">
                <a:solidFill>
                  <a:srgbClr val="CC0000"/>
                </a:solidFill>
              </a:rPr>
              <a:t>月</a:t>
            </a:r>
            <a:r>
              <a:rPr lang="en-US" altLang="zh-CN" smtClean="0">
                <a:solidFill>
                  <a:srgbClr val="CC0000"/>
                </a:solidFill>
              </a:rPr>
              <a:t>11</a:t>
            </a:r>
            <a:r>
              <a:rPr lang="zh-CN" altLang="en-US" smtClean="0">
                <a:solidFill>
                  <a:srgbClr val="CC0000"/>
                </a:solidFill>
              </a:rPr>
              <a:t>日</a:t>
            </a:r>
            <a:endParaRPr lang="zh-CN" altLang="en-US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395288" y="1412875"/>
            <a:ext cx="2782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活动与探究</a:t>
            </a:r>
            <a:r>
              <a:rPr lang="en-US" altLang="zh-CN"/>
              <a:t>】 P</a:t>
            </a:r>
            <a:r>
              <a:rPr lang="en-US" altLang="zh-CN" baseline="-25000"/>
              <a:t>29</a:t>
            </a:r>
            <a:endParaRPr lang="en-US" altLang="zh-CN"/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611188" y="1892300"/>
            <a:ext cx="82534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         </a:t>
            </a:r>
            <a:r>
              <a:rPr lang="zh-CN" altLang="en-US"/>
              <a:t>现有试管、烧杯、玻璃棒、温度计等仪器和</a:t>
            </a:r>
            <a:r>
              <a:rPr lang="en-US" altLang="zh-CN"/>
              <a:t>NaCl</a:t>
            </a:r>
            <a:r>
              <a:rPr lang="zh-CN" altLang="en-US"/>
              <a:t>固体，</a:t>
            </a:r>
          </a:p>
          <a:p>
            <a:r>
              <a:rPr lang="zh-CN" altLang="en-US"/>
              <a:t>试设计实验方案，</a:t>
            </a:r>
            <a:r>
              <a:rPr lang="zh-CN" altLang="en-US">
                <a:solidFill>
                  <a:srgbClr val="FF0000"/>
                </a:solidFill>
              </a:rPr>
              <a:t>探究它</a:t>
            </a:r>
            <a:r>
              <a:rPr lang="zh-CN" altLang="en-US">
                <a:solidFill>
                  <a:srgbClr val="0000FF"/>
                </a:solidFill>
              </a:rPr>
              <a:t>溶于水时</a:t>
            </a:r>
            <a:r>
              <a:rPr lang="zh-CN" altLang="en-US">
                <a:solidFill>
                  <a:srgbClr val="FF0000"/>
                </a:solidFill>
              </a:rPr>
              <a:t>是放热，还是吸热？</a:t>
            </a:r>
          </a:p>
        </p:txBody>
      </p:sp>
      <p:sp>
        <p:nvSpPr>
          <p:cNvPr id="64640" name="Rectangle 128"/>
          <p:cNvSpPr>
            <a:spLocks noChangeArrowheads="1"/>
          </p:cNvSpPr>
          <p:nvPr/>
        </p:nvSpPr>
        <p:spPr bwMode="auto">
          <a:xfrm>
            <a:off x="755650" y="3644900"/>
            <a:ext cx="7777163" cy="2447925"/>
          </a:xfrm>
          <a:prstGeom prst="rect">
            <a:avLst/>
          </a:prstGeom>
          <a:noFill/>
          <a:ln w="222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641" name="Text Box 129"/>
          <p:cNvSpPr txBox="1">
            <a:spLocks noChangeArrowheads="1"/>
          </p:cNvSpPr>
          <p:nvPr/>
        </p:nvSpPr>
        <p:spPr bwMode="auto">
          <a:xfrm>
            <a:off x="582613" y="2852738"/>
            <a:ext cx="6581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2"/>
                </a:solidFill>
              </a:rPr>
              <a:t>画</a:t>
            </a:r>
            <a:r>
              <a:rPr lang="zh-CN" altLang="en-US"/>
              <a:t>出你所设计的实验装置简</a:t>
            </a:r>
            <a:r>
              <a:rPr lang="zh-CN" altLang="en-US">
                <a:solidFill>
                  <a:schemeClr val="tx2"/>
                </a:solidFill>
              </a:rPr>
              <a:t>图</a:t>
            </a:r>
            <a:r>
              <a:rPr lang="zh-CN" altLang="en-US"/>
              <a:t>：</a:t>
            </a:r>
          </a:p>
        </p:txBody>
      </p:sp>
      <p:grpSp>
        <p:nvGrpSpPr>
          <p:cNvPr id="64642" name="Group 130"/>
          <p:cNvGrpSpPr>
            <a:grpSpLocks/>
          </p:cNvGrpSpPr>
          <p:nvPr/>
        </p:nvGrpSpPr>
        <p:grpSpPr bwMode="auto">
          <a:xfrm>
            <a:off x="971550" y="4654550"/>
            <a:ext cx="1150938" cy="1296988"/>
            <a:chOff x="3429" y="3624"/>
            <a:chExt cx="1448" cy="1594"/>
          </a:xfrm>
        </p:grpSpPr>
        <p:grpSp>
          <p:nvGrpSpPr>
            <p:cNvPr id="64643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64644" name="AutoShape 132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45" name="Freeform 133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/>
                <a:ahLst/>
                <a:cxnLst>
                  <a:cxn ang="0">
                    <a:pos x="225" y="1129"/>
                  </a:cxn>
                  <a:cxn ang="0">
                    <a:pos x="225" y="360"/>
                  </a:cxn>
                  <a:cxn ang="0">
                    <a:pos x="225" y="180"/>
                  </a:cxn>
                  <a:cxn ang="0">
                    <a:pos x="0" y="45"/>
                  </a:cxn>
                  <a:cxn ang="0">
                    <a:pos x="285" y="0"/>
                  </a:cxn>
                  <a:cxn ang="0">
                    <a:pos x="1740" y="0"/>
                  </a:cxn>
                  <a:cxn ang="0">
                    <a:pos x="1665" y="120"/>
                  </a:cxn>
                  <a:cxn ang="0">
                    <a:pos x="1665" y="1129"/>
                  </a:cxn>
                </a:cxnLst>
                <a:rect l="0" t="0" r="r" b="b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4646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64647" name="Line 135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48" name="Line 136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49" name="Line 137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0" name="Line 138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1" name="Line 139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2" name="Line 140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3" name="Line 141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4654" name="xjhhxtx7"/>
          <p:cNvGrpSpPr>
            <a:grpSpLocks/>
          </p:cNvGrpSpPr>
          <p:nvPr/>
        </p:nvGrpSpPr>
        <p:grpSpPr bwMode="auto">
          <a:xfrm>
            <a:off x="1474788" y="3933825"/>
            <a:ext cx="73025" cy="1754188"/>
            <a:chOff x="4877" y="2220"/>
            <a:chExt cx="199" cy="2842"/>
          </a:xfrm>
        </p:grpSpPr>
        <p:grpSp>
          <p:nvGrpSpPr>
            <p:cNvPr id="64655" name="Group 143"/>
            <p:cNvGrpSpPr>
              <a:grpSpLocks/>
            </p:cNvGrpSpPr>
            <p:nvPr/>
          </p:nvGrpSpPr>
          <p:grpSpPr bwMode="auto">
            <a:xfrm>
              <a:off x="4877" y="2220"/>
              <a:ext cx="199" cy="2842"/>
              <a:chOff x="4877" y="2220"/>
              <a:chExt cx="199" cy="2842"/>
            </a:xfrm>
          </p:grpSpPr>
          <p:grpSp>
            <p:nvGrpSpPr>
              <p:cNvPr id="64656" name="Group 144"/>
              <p:cNvGrpSpPr>
                <a:grpSpLocks/>
              </p:cNvGrpSpPr>
              <p:nvPr/>
            </p:nvGrpSpPr>
            <p:grpSpPr bwMode="auto">
              <a:xfrm>
                <a:off x="4897" y="2791"/>
                <a:ext cx="157" cy="1725"/>
                <a:chOff x="8405" y="1736"/>
                <a:chExt cx="362" cy="1764"/>
              </a:xfrm>
            </p:grpSpPr>
            <p:sp>
              <p:nvSpPr>
                <p:cNvPr id="64657" name="Rectangle 145"/>
                <p:cNvSpPr>
                  <a:spLocks noChangeArrowheads="1"/>
                </p:cNvSpPr>
                <p:nvPr/>
              </p:nvSpPr>
              <p:spPr bwMode="auto">
                <a:xfrm>
                  <a:off x="8528" y="1736"/>
                  <a:ext cx="91" cy="176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64658" name="Group 146"/>
                <p:cNvGrpSpPr>
                  <a:grpSpLocks/>
                </p:cNvGrpSpPr>
                <p:nvPr/>
              </p:nvGrpSpPr>
              <p:grpSpPr bwMode="auto">
                <a:xfrm rot="5400000">
                  <a:off x="783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659" name="Line 147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0" name="Line 148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1" name="Line 149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2" name="Line 150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3" name="Line 151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4" name="Line 152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5" name="Line 153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6" name="Line 154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7" name="Line 155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8" name="Line 156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9" name="Line 157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4670" name="Group 158"/>
                <p:cNvGrpSpPr>
                  <a:grpSpLocks/>
                </p:cNvGrpSpPr>
                <p:nvPr/>
              </p:nvGrpSpPr>
              <p:grpSpPr bwMode="auto">
                <a:xfrm rot="16200000" flipH="1">
                  <a:off x="761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671" name="Line 159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2" name="Line 160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3" name="Line 161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4" name="Line 162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5" name="Line 163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6" name="Line 164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7" name="Line 165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8" name="Line 166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9" name="Line 167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80" name="Line 168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81" name="Line 169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64682" name="AutoShape 170"/>
              <p:cNvSpPr>
                <a:spLocks noChangeArrowheads="1"/>
              </p:cNvSpPr>
              <p:nvPr/>
            </p:nvSpPr>
            <p:spPr bwMode="auto">
              <a:xfrm rot="-5400000">
                <a:off x="3714" y="3498"/>
                <a:ext cx="2511" cy="182"/>
              </a:xfrm>
              <a:prstGeom prst="flowChartTerminator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83" name="Oval 171"/>
              <p:cNvSpPr>
                <a:spLocks noChangeArrowheads="1"/>
              </p:cNvSpPr>
              <p:nvPr/>
            </p:nvSpPr>
            <p:spPr bwMode="auto">
              <a:xfrm>
                <a:off x="4897" y="2220"/>
                <a:ext cx="157" cy="171"/>
              </a:xfrm>
              <a:prstGeom prst="ellipse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84" name="Oval 172"/>
              <p:cNvSpPr>
                <a:spLocks noChangeArrowheads="1"/>
              </p:cNvSpPr>
              <p:nvPr/>
            </p:nvSpPr>
            <p:spPr bwMode="auto">
              <a:xfrm>
                <a:off x="4877" y="4684"/>
                <a:ext cx="199" cy="37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4685" name="Line 173"/>
            <p:cNvSpPr>
              <a:spLocks noChangeShapeType="1"/>
            </p:cNvSpPr>
            <p:nvPr/>
          </p:nvSpPr>
          <p:spPr bwMode="auto">
            <a:xfrm>
              <a:off x="4997" y="3156"/>
              <a:ext cx="0" cy="1635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686" name="Group 174"/>
          <p:cNvGrpSpPr>
            <a:grpSpLocks/>
          </p:cNvGrpSpPr>
          <p:nvPr/>
        </p:nvGrpSpPr>
        <p:grpSpPr bwMode="auto">
          <a:xfrm>
            <a:off x="1835150" y="5446713"/>
            <a:ext cx="1317625" cy="457200"/>
            <a:chOff x="1746" y="3385"/>
            <a:chExt cx="830" cy="288"/>
          </a:xfrm>
        </p:grpSpPr>
        <p:sp>
          <p:nvSpPr>
            <p:cNvPr id="64687" name="Line 175"/>
            <p:cNvSpPr>
              <a:spLocks noChangeShapeType="1"/>
            </p:cNvSpPr>
            <p:nvPr/>
          </p:nvSpPr>
          <p:spPr bwMode="auto">
            <a:xfrm>
              <a:off x="1746" y="3475"/>
              <a:ext cx="363" cy="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688" name="Text Box 176"/>
            <p:cNvSpPr txBox="1">
              <a:spLocks noChangeArrowheads="1"/>
            </p:cNvSpPr>
            <p:nvPr/>
          </p:nvSpPr>
          <p:spPr bwMode="auto">
            <a:xfrm>
              <a:off x="2109" y="3385"/>
              <a:ext cx="46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/>
                <a:t>水</a:t>
              </a:r>
            </a:p>
          </p:txBody>
        </p:sp>
      </p:grpSp>
      <p:grpSp>
        <p:nvGrpSpPr>
          <p:cNvPr id="64689" name="Group 177"/>
          <p:cNvGrpSpPr>
            <a:grpSpLocks/>
          </p:cNvGrpSpPr>
          <p:nvPr/>
        </p:nvGrpSpPr>
        <p:grpSpPr bwMode="auto">
          <a:xfrm>
            <a:off x="3348038" y="4652963"/>
            <a:ext cx="1150937" cy="1296987"/>
            <a:chOff x="3429" y="3624"/>
            <a:chExt cx="1448" cy="1594"/>
          </a:xfrm>
        </p:grpSpPr>
        <p:grpSp>
          <p:nvGrpSpPr>
            <p:cNvPr id="64690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64691" name="AutoShape 179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2" name="Freeform 180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/>
                <a:ahLst/>
                <a:cxnLst>
                  <a:cxn ang="0">
                    <a:pos x="225" y="1129"/>
                  </a:cxn>
                  <a:cxn ang="0">
                    <a:pos x="225" y="360"/>
                  </a:cxn>
                  <a:cxn ang="0">
                    <a:pos x="225" y="180"/>
                  </a:cxn>
                  <a:cxn ang="0">
                    <a:pos x="0" y="45"/>
                  </a:cxn>
                  <a:cxn ang="0">
                    <a:pos x="285" y="0"/>
                  </a:cxn>
                  <a:cxn ang="0">
                    <a:pos x="1740" y="0"/>
                  </a:cxn>
                  <a:cxn ang="0">
                    <a:pos x="1665" y="120"/>
                  </a:cxn>
                  <a:cxn ang="0">
                    <a:pos x="1665" y="1129"/>
                  </a:cxn>
                </a:cxnLst>
                <a:rect l="0" t="0" r="r" b="b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4693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64694" name="Line 182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5" name="Line 183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6" name="Line 184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7" name="Line 185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8" name="Line 186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9" name="Line 187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00" name="Line 188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64701" name="AutoShape 189"/>
          <p:cNvSpPr>
            <a:spLocks noChangeArrowheads="1"/>
          </p:cNvSpPr>
          <p:nvPr/>
        </p:nvSpPr>
        <p:spPr bwMode="auto">
          <a:xfrm>
            <a:off x="3635375" y="4078288"/>
            <a:ext cx="144463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702" name="AutoShape 190"/>
          <p:cNvSpPr>
            <a:spLocks noChangeArrowheads="1"/>
          </p:cNvSpPr>
          <p:nvPr/>
        </p:nvSpPr>
        <p:spPr bwMode="auto">
          <a:xfrm>
            <a:off x="3922713" y="4078288"/>
            <a:ext cx="144462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703" name="AutoShape 191"/>
          <p:cNvSpPr>
            <a:spLocks noChangeArrowheads="1"/>
          </p:cNvSpPr>
          <p:nvPr/>
        </p:nvSpPr>
        <p:spPr bwMode="auto">
          <a:xfrm>
            <a:off x="4211638" y="4078288"/>
            <a:ext cx="144462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4760" name="Group 248"/>
          <p:cNvGrpSpPr>
            <a:grpSpLocks/>
          </p:cNvGrpSpPr>
          <p:nvPr/>
        </p:nvGrpSpPr>
        <p:grpSpPr bwMode="auto">
          <a:xfrm>
            <a:off x="4356100" y="5446713"/>
            <a:ext cx="1597025" cy="457200"/>
            <a:chOff x="2744" y="3431"/>
            <a:chExt cx="1006" cy="288"/>
          </a:xfrm>
        </p:grpSpPr>
        <p:sp>
          <p:nvSpPr>
            <p:cNvPr id="64705" name="Line 193"/>
            <p:cNvSpPr>
              <a:spLocks noChangeShapeType="1"/>
            </p:cNvSpPr>
            <p:nvPr/>
          </p:nvSpPr>
          <p:spPr bwMode="auto">
            <a:xfrm flipV="1">
              <a:off x="2744" y="3612"/>
              <a:ext cx="277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706" name="Text Box 194"/>
            <p:cNvSpPr txBox="1">
              <a:spLocks noChangeArrowheads="1"/>
            </p:cNvSpPr>
            <p:nvPr/>
          </p:nvSpPr>
          <p:spPr bwMode="auto">
            <a:xfrm>
              <a:off x="3016" y="3431"/>
              <a:ext cx="73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NaCl</a:t>
              </a:r>
            </a:p>
          </p:txBody>
        </p:sp>
      </p:grpSp>
      <p:grpSp>
        <p:nvGrpSpPr>
          <p:cNvPr id="64759" name="Group 247"/>
          <p:cNvGrpSpPr>
            <a:grpSpLocks/>
          </p:cNvGrpSpPr>
          <p:nvPr/>
        </p:nvGrpSpPr>
        <p:grpSpPr bwMode="auto">
          <a:xfrm rot="-383762">
            <a:off x="4140200" y="3716338"/>
            <a:ext cx="706438" cy="2135187"/>
            <a:chOff x="2653" y="2340"/>
            <a:chExt cx="445" cy="1345"/>
          </a:xfrm>
        </p:grpSpPr>
        <p:sp>
          <p:nvSpPr>
            <p:cNvPr id="64757" name="AutoShape 245"/>
            <p:cNvSpPr>
              <a:spLocks noChangeArrowheads="1"/>
            </p:cNvSpPr>
            <p:nvPr/>
          </p:nvSpPr>
          <p:spPr bwMode="auto">
            <a:xfrm>
              <a:off x="3016" y="2341"/>
              <a:ext cx="82" cy="181"/>
            </a:xfrm>
            <a:prstGeom prst="curvedLeftArrow">
              <a:avLst>
                <a:gd name="adj1" fmla="val 44146"/>
                <a:gd name="adj2" fmla="val 88293"/>
                <a:gd name="adj3" fmla="val 33333"/>
              </a:avLst>
            </a:prstGeom>
            <a:solidFill>
              <a:srgbClr val="0033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758" name="xjhhxtx11"/>
            <p:cNvSpPr>
              <a:spLocks noChangeArrowheads="1"/>
            </p:cNvSpPr>
            <p:nvPr/>
          </p:nvSpPr>
          <p:spPr bwMode="auto">
            <a:xfrm rot="1495166">
              <a:off x="2653" y="2340"/>
              <a:ext cx="44" cy="1345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761" name="Group 249"/>
          <p:cNvGrpSpPr>
            <a:grpSpLocks/>
          </p:cNvGrpSpPr>
          <p:nvPr/>
        </p:nvGrpSpPr>
        <p:grpSpPr bwMode="auto">
          <a:xfrm>
            <a:off x="6011863" y="4654550"/>
            <a:ext cx="1150937" cy="1296988"/>
            <a:chOff x="3429" y="3624"/>
            <a:chExt cx="1448" cy="1594"/>
          </a:xfrm>
        </p:grpSpPr>
        <p:grpSp>
          <p:nvGrpSpPr>
            <p:cNvPr id="64762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64763" name="AutoShape 251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4" name="Freeform 252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/>
                <a:ahLst/>
                <a:cxnLst>
                  <a:cxn ang="0">
                    <a:pos x="225" y="1129"/>
                  </a:cxn>
                  <a:cxn ang="0">
                    <a:pos x="225" y="360"/>
                  </a:cxn>
                  <a:cxn ang="0">
                    <a:pos x="225" y="180"/>
                  </a:cxn>
                  <a:cxn ang="0">
                    <a:pos x="0" y="45"/>
                  </a:cxn>
                  <a:cxn ang="0">
                    <a:pos x="285" y="0"/>
                  </a:cxn>
                  <a:cxn ang="0">
                    <a:pos x="1740" y="0"/>
                  </a:cxn>
                  <a:cxn ang="0">
                    <a:pos x="1665" y="120"/>
                  </a:cxn>
                  <a:cxn ang="0">
                    <a:pos x="1665" y="1129"/>
                  </a:cxn>
                </a:cxnLst>
                <a:rect l="0" t="0" r="r" b="b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4765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64766" name="Line 254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7" name="Line 255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8" name="Line 256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9" name="Line 257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70" name="Line 258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71" name="Line 259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72" name="Line 260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4773" name="xjhhxtx7"/>
          <p:cNvGrpSpPr>
            <a:grpSpLocks/>
          </p:cNvGrpSpPr>
          <p:nvPr/>
        </p:nvGrpSpPr>
        <p:grpSpPr bwMode="auto">
          <a:xfrm>
            <a:off x="6515100" y="3933825"/>
            <a:ext cx="73025" cy="1754188"/>
            <a:chOff x="4877" y="2220"/>
            <a:chExt cx="199" cy="2842"/>
          </a:xfrm>
        </p:grpSpPr>
        <p:grpSp>
          <p:nvGrpSpPr>
            <p:cNvPr id="64774" name="Group 262"/>
            <p:cNvGrpSpPr>
              <a:grpSpLocks/>
            </p:cNvGrpSpPr>
            <p:nvPr/>
          </p:nvGrpSpPr>
          <p:grpSpPr bwMode="auto">
            <a:xfrm>
              <a:off x="4877" y="2220"/>
              <a:ext cx="199" cy="2842"/>
              <a:chOff x="4877" y="2220"/>
              <a:chExt cx="199" cy="2842"/>
            </a:xfrm>
          </p:grpSpPr>
          <p:grpSp>
            <p:nvGrpSpPr>
              <p:cNvPr id="64775" name="Group 263"/>
              <p:cNvGrpSpPr>
                <a:grpSpLocks/>
              </p:cNvGrpSpPr>
              <p:nvPr/>
            </p:nvGrpSpPr>
            <p:grpSpPr bwMode="auto">
              <a:xfrm>
                <a:off x="4897" y="2791"/>
                <a:ext cx="157" cy="1725"/>
                <a:chOff x="8405" y="1736"/>
                <a:chExt cx="362" cy="1764"/>
              </a:xfrm>
            </p:grpSpPr>
            <p:sp>
              <p:nvSpPr>
                <p:cNvPr id="64776" name="Rectangle 264"/>
                <p:cNvSpPr>
                  <a:spLocks noChangeArrowheads="1"/>
                </p:cNvSpPr>
                <p:nvPr/>
              </p:nvSpPr>
              <p:spPr bwMode="auto">
                <a:xfrm>
                  <a:off x="8528" y="1736"/>
                  <a:ext cx="91" cy="176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64777" name="Group 265"/>
                <p:cNvGrpSpPr>
                  <a:grpSpLocks/>
                </p:cNvGrpSpPr>
                <p:nvPr/>
              </p:nvGrpSpPr>
              <p:grpSpPr bwMode="auto">
                <a:xfrm rot="5400000">
                  <a:off x="783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778" name="Line 266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79" name="Line 267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0" name="Line 268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1" name="Line 269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2" name="Line 270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3" name="Line 271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4" name="Line 272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5" name="Line 273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6" name="Line 274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7" name="Line 275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8" name="Line 276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4789" name="Group 277"/>
                <p:cNvGrpSpPr>
                  <a:grpSpLocks/>
                </p:cNvGrpSpPr>
                <p:nvPr/>
              </p:nvGrpSpPr>
              <p:grpSpPr bwMode="auto">
                <a:xfrm rot="16200000" flipH="1">
                  <a:off x="761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790" name="Line 278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1" name="Line 279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2" name="Line 280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3" name="Line 281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4" name="Line 282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5" name="Line 283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6" name="Line 284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7" name="Line 285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8" name="Line 286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9" name="Line 287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800" name="Line 288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64801" name="AutoShape 289"/>
              <p:cNvSpPr>
                <a:spLocks noChangeArrowheads="1"/>
              </p:cNvSpPr>
              <p:nvPr/>
            </p:nvSpPr>
            <p:spPr bwMode="auto">
              <a:xfrm rot="-5400000">
                <a:off x="3714" y="3498"/>
                <a:ext cx="2511" cy="182"/>
              </a:xfrm>
              <a:prstGeom prst="flowChartTerminator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02" name="Oval 290"/>
              <p:cNvSpPr>
                <a:spLocks noChangeArrowheads="1"/>
              </p:cNvSpPr>
              <p:nvPr/>
            </p:nvSpPr>
            <p:spPr bwMode="auto">
              <a:xfrm>
                <a:off x="4897" y="2220"/>
                <a:ext cx="157" cy="171"/>
              </a:xfrm>
              <a:prstGeom prst="ellipse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03" name="Oval 291"/>
              <p:cNvSpPr>
                <a:spLocks noChangeArrowheads="1"/>
              </p:cNvSpPr>
              <p:nvPr/>
            </p:nvSpPr>
            <p:spPr bwMode="auto">
              <a:xfrm>
                <a:off x="4877" y="4684"/>
                <a:ext cx="199" cy="37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4804" name="Line 292"/>
            <p:cNvSpPr>
              <a:spLocks noChangeShapeType="1"/>
            </p:cNvSpPr>
            <p:nvPr/>
          </p:nvSpPr>
          <p:spPr bwMode="auto">
            <a:xfrm>
              <a:off x="4997" y="3156"/>
              <a:ext cx="0" cy="1635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805" name="Group 293"/>
          <p:cNvGrpSpPr>
            <a:grpSpLocks/>
          </p:cNvGrpSpPr>
          <p:nvPr/>
        </p:nvGrpSpPr>
        <p:grpSpPr bwMode="auto">
          <a:xfrm>
            <a:off x="6875463" y="5230813"/>
            <a:ext cx="1655762" cy="822325"/>
            <a:chOff x="4422" y="3203"/>
            <a:chExt cx="1043" cy="518"/>
          </a:xfrm>
        </p:grpSpPr>
        <p:sp>
          <p:nvSpPr>
            <p:cNvPr id="64806" name="Line 294"/>
            <p:cNvSpPr>
              <a:spLocks noChangeShapeType="1"/>
            </p:cNvSpPr>
            <p:nvPr/>
          </p:nvSpPr>
          <p:spPr bwMode="auto">
            <a:xfrm>
              <a:off x="4422" y="3430"/>
              <a:ext cx="363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807" name="Text Box 295"/>
            <p:cNvSpPr txBox="1">
              <a:spLocks noChangeArrowheads="1"/>
            </p:cNvSpPr>
            <p:nvPr/>
          </p:nvSpPr>
          <p:spPr bwMode="auto">
            <a:xfrm>
              <a:off x="4785" y="3203"/>
              <a:ext cx="68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NaCl</a:t>
              </a:r>
            </a:p>
            <a:p>
              <a:r>
                <a:rPr lang="zh-CN" altLang="en-US"/>
                <a:t>溶液</a:t>
              </a:r>
            </a:p>
          </p:txBody>
        </p:sp>
      </p:grpSp>
      <p:sp>
        <p:nvSpPr>
          <p:cNvPr id="64808" name="Text Box 296"/>
          <p:cNvSpPr txBox="1">
            <a:spLocks noChangeArrowheads="1"/>
          </p:cNvSpPr>
          <p:nvPr/>
        </p:nvSpPr>
        <p:spPr bwMode="auto">
          <a:xfrm>
            <a:off x="395288" y="620713"/>
            <a:ext cx="82089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在</a:t>
            </a:r>
            <a:r>
              <a:rPr lang="zh-CN" altLang="en-US">
                <a:solidFill>
                  <a:srgbClr val="0000FF"/>
                </a:solidFill>
              </a:rPr>
              <a:t>化学反应中有伴随中能量的变化</a:t>
            </a:r>
            <a:r>
              <a:rPr lang="zh-CN" altLang="en-US"/>
              <a:t>，请问物质在</a:t>
            </a:r>
          </a:p>
          <a:p>
            <a:r>
              <a:rPr lang="zh-CN" altLang="en-US"/>
              <a:t>                 </a:t>
            </a:r>
            <a:r>
              <a:rPr lang="zh-CN" altLang="en-US">
                <a:solidFill>
                  <a:srgbClr val="FF0000"/>
                </a:solidFill>
              </a:rPr>
              <a:t>溶解过程中</a:t>
            </a:r>
            <a:r>
              <a:rPr lang="zh-CN" altLang="en-US"/>
              <a:t>是否也会伴随着能量变化？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4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4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64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4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64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64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64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647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64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47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2000"/>
                                        <p:tgtEl>
                                          <p:spTgt spid="64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647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2000"/>
                                        <p:tgtEl>
                                          <p:spTgt spid="6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6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64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5" dur="2000"/>
                                        <p:tgtEl>
                                          <p:spTgt spid="64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64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64518" grpId="0"/>
      <p:bldP spid="64640" grpId="0" animBg="1"/>
      <p:bldP spid="64641" grpId="0"/>
      <p:bldP spid="64701" grpId="0" animBg="1"/>
      <p:bldP spid="64701" grpId="1" animBg="1"/>
      <p:bldP spid="64702" grpId="0" animBg="1"/>
      <p:bldP spid="64702" grpId="1" animBg="1"/>
      <p:bldP spid="64703" grpId="0" animBg="1"/>
      <p:bldP spid="6470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04" name="Text Box 36"/>
          <p:cNvSpPr txBox="1">
            <a:spLocks noChangeArrowheads="1"/>
          </p:cNvSpPr>
          <p:nvPr/>
        </p:nvSpPr>
        <p:spPr bwMode="auto">
          <a:xfrm>
            <a:off x="592138" y="2900363"/>
            <a:ext cx="7867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33CC"/>
                </a:solidFill>
              </a:rPr>
              <a:t>1</a:t>
            </a:r>
            <a:r>
              <a:rPr lang="zh-CN" altLang="en-US">
                <a:solidFill>
                  <a:srgbClr val="0033CC"/>
                </a:solidFill>
              </a:rPr>
              <a:t>、</a:t>
            </a:r>
            <a:r>
              <a:rPr lang="zh-CN" altLang="en-US">
                <a:solidFill>
                  <a:srgbClr val="0000FF"/>
                </a:solidFill>
              </a:rPr>
              <a:t>取</a:t>
            </a:r>
            <a:r>
              <a:rPr lang="zh-CN" altLang="en-US">
                <a:solidFill>
                  <a:srgbClr val="FF0000"/>
                </a:solidFill>
              </a:rPr>
              <a:t>少量</a:t>
            </a:r>
            <a:r>
              <a:rPr lang="zh-CN" altLang="en-US">
                <a:solidFill>
                  <a:srgbClr val="0000FF"/>
                </a:solidFill>
              </a:rPr>
              <a:t>蒸馏水于</a:t>
            </a:r>
            <a:r>
              <a:rPr lang="en-US" altLang="zh-CN">
                <a:solidFill>
                  <a:srgbClr val="FF0000"/>
                </a:solidFill>
              </a:rPr>
              <a:t>1</a:t>
            </a:r>
            <a:r>
              <a:rPr lang="zh-CN" altLang="en-US">
                <a:solidFill>
                  <a:srgbClr val="FF0000"/>
                </a:solidFill>
              </a:rPr>
              <a:t>个烧杯</a:t>
            </a:r>
            <a:r>
              <a:rPr lang="zh-CN" altLang="en-US">
                <a:solidFill>
                  <a:srgbClr val="0000FF"/>
                </a:solidFill>
              </a:rPr>
              <a:t>中，测量其温度，记录为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zh-CN" altLang="en-US" baseline="-25000">
                <a:solidFill>
                  <a:srgbClr val="0000FF"/>
                </a:solidFill>
              </a:rPr>
              <a:t>；</a:t>
            </a:r>
          </a:p>
        </p:txBody>
      </p:sp>
      <p:sp>
        <p:nvSpPr>
          <p:cNvPr id="58405" name="Text Box 37"/>
          <p:cNvSpPr txBox="1">
            <a:spLocks noChangeArrowheads="1"/>
          </p:cNvSpPr>
          <p:nvPr/>
        </p:nvSpPr>
        <p:spPr bwMode="auto">
          <a:xfrm>
            <a:off x="592138" y="3429000"/>
            <a:ext cx="7796212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300">
                <a:solidFill>
                  <a:srgbClr val="FF0000"/>
                </a:solidFill>
              </a:rPr>
              <a:t>2</a:t>
            </a:r>
            <a:r>
              <a:rPr lang="zh-CN" altLang="en-US" sz="2300">
                <a:solidFill>
                  <a:srgbClr val="FF0000"/>
                </a:solidFill>
              </a:rPr>
              <a:t>、向</a:t>
            </a:r>
            <a:r>
              <a:rPr lang="zh-CN" altLang="en-US" sz="2300">
                <a:solidFill>
                  <a:srgbClr val="0000FF"/>
                </a:solidFill>
              </a:rPr>
              <a:t>上述</a:t>
            </a:r>
            <a:r>
              <a:rPr lang="zh-CN" altLang="en-US" sz="2300">
                <a:solidFill>
                  <a:srgbClr val="FF0000"/>
                </a:solidFill>
              </a:rPr>
              <a:t>烧杯中加入</a:t>
            </a:r>
            <a:r>
              <a:rPr lang="zh-CN" altLang="en-US" sz="2300">
                <a:solidFill>
                  <a:srgbClr val="0000FF"/>
                </a:solidFill>
              </a:rPr>
              <a:t>少量</a:t>
            </a:r>
            <a:r>
              <a:rPr lang="en-US" altLang="zh-CN" sz="2300">
                <a:solidFill>
                  <a:srgbClr val="FF0000"/>
                </a:solidFill>
              </a:rPr>
              <a:t>NaCl</a:t>
            </a:r>
            <a:r>
              <a:rPr lang="zh-CN" altLang="en-US" sz="2300">
                <a:solidFill>
                  <a:srgbClr val="FF0000"/>
                </a:solidFill>
              </a:rPr>
              <a:t>固体，用玻璃棒</a:t>
            </a:r>
            <a:r>
              <a:rPr lang="zh-CN" altLang="en-US" sz="2300">
                <a:solidFill>
                  <a:srgbClr val="0000FF"/>
                </a:solidFill>
              </a:rPr>
              <a:t>搅拌</a:t>
            </a:r>
            <a:r>
              <a:rPr lang="zh-CN" altLang="en-US" sz="2300">
                <a:solidFill>
                  <a:srgbClr val="FF0000"/>
                </a:solidFill>
              </a:rPr>
              <a:t>，待</a:t>
            </a:r>
          </a:p>
          <a:p>
            <a:r>
              <a:rPr lang="zh-CN" altLang="en-US" sz="2300">
                <a:solidFill>
                  <a:srgbClr val="FF0000"/>
                </a:solidFill>
              </a:rPr>
              <a:t>      固体</a:t>
            </a:r>
            <a:r>
              <a:rPr lang="zh-CN" altLang="en-US" sz="2300">
                <a:solidFill>
                  <a:srgbClr val="0000FF"/>
                </a:solidFill>
              </a:rPr>
              <a:t>完全</a:t>
            </a:r>
            <a:r>
              <a:rPr lang="zh-CN" altLang="en-US" sz="2300">
                <a:solidFill>
                  <a:srgbClr val="FF0000"/>
                </a:solidFill>
              </a:rPr>
              <a:t>溶解后</a:t>
            </a:r>
            <a:r>
              <a:rPr lang="zh-CN" altLang="en-US" sz="2300">
                <a:solidFill>
                  <a:srgbClr val="0033CC"/>
                </a:solidFill>
              </a:rPr>
              <a:t>，</a:t>
            </a:r>
            <a:r>
              <a:rPr lang="zh-CN" altLang="en-US" sz="2300">
                <a:solidFill>
                  <a:srgbClr val="FF0000"/>
                </a:solidFill>
              </a:rPr>
              <a:t>测量其温度，记录为</a:t>
            </a:r>
            <a:r>
              <a:rPr lang="en-US" altLang="zh-CN" sz="2300">
                <a:solidFill>
                  <a:srgbClr val="FF0000"/>
                </a:solidFill>
              </a:rPr>
              <a:t>T</a:t>
            </a:r>
            <a:r>
              <a:rPr lang="en-US" altLang="zh-CN" sz="2300" baseline="-25000">
                <a:solidFill>
                  <a:srgbClr val="FF0000"/>
                </a:solidFill>
              </a:rPr>
              <a:t>2</a:t>
            </a:r>
            <a:r>
              <a:rPr lang="zh-CN" altLang="en-US" sz="2300">
                <a:solidFill>
                  <a:srgbClr val="FF0000"/>
                </a:solidFill>
              </a:rPr>
              <a:t>，</a:t>
            </a:r>
          </a:p>
        </p:txBody>
      </p:sp>
      <p:sp>
        <p:nvSpPr>
          <p:cNvPr id="58406" name="Text Box 38"/>
          <p:cNvSpPr txBox="1">
            <a:spLocks noChangeArrowheads="1"/>
          </p:cNvSpPr>
          <p:nvPr/>
        </p:nvSpPr>
        <p:spPr bwMode="auto">
          <a:xfrm>
            <a:off x="609600" y="4579938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3</a:t>
            </a:r>
            <a:r>
              <a:rPr lang="zh-CN" altLang="en-US">
                <a:solidFill>
                  <a:srgbClr val="0000FF"/>
                </a:solidFill>
              </a:rPr>
              <a:t>、比较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zh-CN" altLang="en-US">
                <a:solidFill>
                  <a:srgbClr val="0000FF"/>
                </a:solidFill>
              </a:rPr>
              <a:t>与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的大小：</a:t>
            </a:r>
          </a:p>
        </p:txBody>
      </p:sp>
      <p:sp>
        <p:nvSpPr>
          <p:cNvPr id="58407" name="Text Box 39"/>
          <p:cNvSpPr txBox="1">
            <a:spLocks noChangeArrowheads="1"/>
          </p:cNvSpPr>
          <p:nvPr/>
        </p:nvSpPr>
        <p:spPr bwMode="auto">
          <a:xfrm>
            <a:off x="3976688" y="4291013"/>
            <a:ext cx="4090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如果 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en-US" altLang="zh-CN">
                <a:solidFill>
                  <a:srgbClr val="0000FF"/>
                </a:solidFill>
              </a:rPr>
              <a:t>&gt;T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，则该物质溶解时</a:t>
            </a:r>
          </a:p>
        </p:txBody>
      </p:sp>
      <p:sp>
        <p:nvSpPr>
          <p:cNvPr id="58408" name="Rectangle 40"/>
          <p:cNvSpPr>
            <a:spLocks noChangeArrowheads="1"/>
          </p:cNvSpPr>
          <p:nvPr/>
        </p:nvSpPr>
        <p:spPr bwMode="auto">
          <a:xfrm>
            <a:off x="3976688" y="4918075"/>
            <a:ext cx="4090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如果 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en-US" altLang="zh-CN">
                <a:solidFill>
                  <a:srgbClr val="0000FF"/>
                </a:solidFill>
              </a:rPr>
              <a:t>&lt;T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，则该物质溶解时</a:t>
            </a:r>
          </a:p>
        </p:txBody>
      </p:sp>
      <p:sp>
        <p:nvSpPr>
          <p:cNvPr id="58409" name="AutoShape 41"/>
          <p:cNvSpPr>
            <a:spLocks/>
          </p:cNvSpPr>
          <p:nvPr/>
        </p:nvSpPr>
        <p:spPr bwMode="auto">
          <a:xfrm>
            <a:off x="3832225" y="4532313"/>
            <a:ext cx="71438" cy="719137"/>
          </a:xfrm>
          <a:prstGeom prst="leftBrace">
            <a:avLst>
              <a:gd name="adj1" fmla="val 83888"/>
              <a:gd name="adj2" fmla="val 50000"/>
            </a:avLst>
          </a:prstGeom>
          <a:noFill/>
          <a:ln w="349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58410" name="Rectangle 42"/>
          <p:cNvSpPr>
            <a:spLocks noChangeArrowheads="1"/>
          </p:cNvSpPr>
          <p:nvPr/>
        </p:nvSpPr>
        <p:spPr bwMode="auto">
          <a:xfrm>
            <a:off x="7937500" y="4291013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吸热，</a:t>
            </a:r>
          </a:p>
        </p:txBody>
      </p:sp>
      <p:sp>
        <p:nvSpPr>
          <p:cNvPr id="58411" name="Rectangle 43"/>
          <p:cNvSpPr>
            <a:spLocks noChangeArrowheads="1"/>
          </p:cNvSpPr>
          <p:nvPr/>
        </p:nvSpPr>
        <p:spPr bwMode="auto">
          <a:xfrm>
            <a:off x="7937500" y="489267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放热。</a:t>
            </a:r>
          </a:p>
        </p:txBody>
      </p:sp>
      <p:sp>
        <p:nvSpPr>
          <p:cNvPr id="58412" name="Text Box 44"/>
          <p:cNvSpPr txBox="1">
            <a:spLocks noChangeArrowheads="1"/>
          </p:cNvSpPr>
          <p:nvPr/>
        </p:nvSpPr>
        <p:spPr bwMode="auto">
          <a:xfrm>
            <a:off x="401638" y="5564188"/>
            <a:ext cx="7770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如果将</a:t>
            </a:r>
            <a:r>
              <a:rPr lang="en-US" altLang="zh-CN">
                <a:solidFill>
                  <a:srgbClr val="0000FF"/>
                </a:solidFill>
              </a:rPr>
              <a:t>NaCl</a:t>
            </a:r>
            <a:r>
              <a:rPr lang="zh-CN" altLang="en-US"/>
              <a:t>改为</a:t>
            </a:r>
            <a:r>
              <a:rPr lang="en-US" altLang="zh-CN">
                <a:solidFill>
                  <a:srgbClr val="FF0000"/>
                </a:solidFill>
              </a:rPr>
              <a:t>NH</a:t>
            </a:r>
            <a:r>
              <a:rPr lang="en-US" altLang="zh-CN" baseline="-25000">
                <a:solidFill>
                  <a:srgbClr val="FF0000"/>
                </a:solidFill>
              </a:rPr>
              <a:t>4</a:t>
            </a:r>
            <a:r>
              <a:rPr lang="en-US" altLang="zh-CN">
                <a:solidFill>
                  <a:srgbClr val="FF0000"/>
                </a:solidFill>
              </a:rPr>
              <a:t>NO</a:t>
            </a:r>
            <a:r>
              <a:rPr lang="en-US" altLang="zh-CN" baseline="-25000">
                <a:solidFill>
                  <a:srgbClr val="FF0000"/>
                </a:solidFill>
              </a:rPr>
              <a:t>3</a:t>
            </a:r>
            <a:r>
              <a:rPr lang="zh-CN" altLang="en-US">
                <a:solidFill>
                  <a:srgbClr val="FF0000"/>
                </a:solidFill>
              </a:rPr>
              <a:t>固体</a:t>
            </a:r>
            <a:r>
              <a:rPr lang="zh-CN" altLang="en-US"/>
              <a:t>，又该如何实验？</a:t>
            </a:r>
          </a:p>
        </p:txBody>
      </p:sp>
      <p:sp>
        <p:nvSpPr>
          <p:cNvPr id="58413" name="Text Box 45"/>
          <p:cNvSpPr txBox="1">
            <a:spLocks noChangeArrowheads="1"/>
          </p:cNvSpPr>
          <p:nvPr/>
        </p:nvSpPr>
        <p:spPr bwMode="auto">
          <a:xfrm>
            <a:off x="1625600" y="6211888"/>
            <a:ext cx="285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改为</a:t>
            </a:r>
            <a:r>
              <a:rPr lang="en-US" altLang="zh-CN">
                <a:solidFill>
                  <a:srgbClr val="0000FF"/>
                </a:solidFill>
              </a:rPr>
              <a:t>NaOH</a:t>
            </a:r>
            <a:r>
              <a:rPr lang="zh-CN" altLang="en-US">
                <a:solidFill>
                  <a:srgbClr val="0000FF"/>
                </a:solidFill>
              </a:rPr>
              <a:t>固体</a:t>
            </a:r>
            <a:r>
              <a:rPr lang="zh-CN" altLang="en-US"/>
              <a:t>呢？</a:t>
            </a:r>
          </a:p>
        </p:txBody>
      </p:sp>
      <p:pic>
        <p:nvPicPr>
          <p:cNvPr id="58416" name="Picture 48" descr="溶解时的吸热或放热现象"/>
          <p:cNvPicPr>
            <a:picLocks noChangeAspect="1" noChangeArrowheads="1"/>
          </p:cNvPicPr>
          <p:nvPr/>
        </p:nvPicPr>
        <p:blipFill>
          <a:blip r:embed="rId2"/>
          <a:srcRect l="1140" t="3180" r="2332" b="7068"/>
          <a:stretch>
            <a:fillRect/>
          </a:stretch>
        </p:blipFill>
        <p:spPr bwMode="auto">
          <a:xfrm>
            <a:off x="900113" y="333375"/>
            <a:ext cx="7272337" cy="2424113"/>
          </a:xfrm>
          <a:prstGeom prst="rect">
            <a:avLst/>
          </a:prstGeom>
          <a:noFill/>
        </p:spPr>
      </p:pic>
      <p:sp>
        <p:nvSpPr>
          <p:cNvPr id="58417" name="Text Box 49"/>
          <p:cNvSpPr txBox="1">
            <a:spLocks noChangeArrowheads="1"/>
          </p:cNvSpPr>
          <p:nvPr/>
        </p:nvSpPr>
        <p:spPr bwMode="auto">
          <a:xfrm>
            <a:off x="4284663" y="6165850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本实验中存在</a:t>
            </a:r>
            <a:r>
              <a:rPr lang="zh-CN" altLang="en-US">
                <a:solidFill>
                  <a:srgbClr val="FF0000"/>
                </a:solidFill>
              </a:rPr>
              <a:t>对比</a:t>
            </a:r>
            <a:r>
              <a:rPr lang="zh-CN" altLang="en-US"/>
              <a:t>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8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8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8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8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58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8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58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58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58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58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04" grpId="0"/>
      <p:bldP spid="58405" grpId="0"/>
      <p:bldP spid="58406" grpId="0"/>
      <p:bldP spid="58407" grpId="0"/>
      <p:bldP spid="58408" grpId="0"/>
      <p:bldP spid="58409" grpId="0" animBg="1"/>
      <p:bldP spid="58410" grpId="0"/>
      <p:bldP spid="58411" grpId="0"/>
      <p:bldP spid="58412" grpId="0"/>
      <p:bldP spid="58413" grpId="0"/>
      <p:bldP spid="584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395288" y="1412875"/>
            <a:ext cx="2782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活动与探究</a:t>
            </a:r>
            <a:r>
              <a:rPr lang="en-US" altLang="zh-CN"/>
              <a:t>】 P</a:t>
            </a:r>
            <a:r>
              <a:rPr lang="en-US" altLang="zh-CN" baseline="-25000"/>
              <a:t>29</a:t>
            </a:r>
            <a:endParaRPr lang="en-US" altLang="zh-CN"/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95288" y="620713"/>
            <a:ext cx="82089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在</a:t>
            </a:r>
            <a:r>
              <a:rPr lang="zh-CN" altLang="en-US">
                <a:solidFill>
                  <a:srgbClr val="0000FF"/>
                </a:solidFill>
              </a:rPr>
              <a:t>化学反应中有伴随中能量的变化</a:t>
            </a:r>
            <a:r>
              <a:rPr lang="zh-CN" altLang="en-US"/>
              <a:t>，请问物质在</a:t>
            </a:r>
          </a:p>
          <a:p>
            <a:r>
              <a:rPr lang="zh-CN" altLang="en-US"/>
              <a:t>                 </a:t>
            </a:r>
            <a:r>
              <a:rPr lang="zh-CN" altLang="en-US">
                <a:solidFill>
                  <a:srgbClr val="FF0000"/>
                </a:solidFill>
              </a:rPr>
              <a:t>溶解过程中</a:t>
            </a:r>
            <a:r>
              <a:rPr lang="zh-CN" altLang="en-US"/>
              <a:t>是否也会伴随着能量变化？</a:t>
            </a:r>
          </a:p>
        </p:txBody>
      </p:sp>
      <p:sp>
        <p:nvSpPr>
          <p:cNvPr id="65665" name="Text Box 129"/>
          <p:cNvSpPr txBox="1">
            <a:spLocks noChangeArrowheads="1"/>
          </p:cNvSpPr>
          <p:nvPr/>
        </p:nvSpPr>
        <p:spPr bwMode="auto">
          <a:xfrm>
            <a:off x="611188" y="1892300"/>
            <a:ext cx="767229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        </a:t>
            </a:r>
            <a:r>
              <a:rPr lang="zh-CN" altLang="en-US" dirty="0"/>
              <a:t>现有试管、烧杯、玻璃棒、温度计等仪器和</a:t>
            </a:r>
            <a:r>
              <a:rPr lang="en-US" altLang="zh-CN" dirty="0" err="1"/>
              <a:t>NaCl</a:t>
            </a:r>
            <a:r>
              <a:rPr lang="zh-CN" altLang="en-US" dirty="0"/>
              <a:t>、</a:t>
            </a:r>
          </a:p>
          <a:p>
            <a:r>
              <a:rPr lang="en-US" altLang="zh-CN" dirty="0"/>
              <a:t>NH</a:t>
            </a:r>
            <a:r>
              <a:rPr lang="en-US" altLang="zh-CN" baseline="-25000" dirty="0"/>
              <a:t>4</a:t>
            </a:r>
            <a:r>
              <a:rPr lang="en-US" altLang="zh-CN" dirty="0"/>
              <a:t>NO</a:t>
            </a:r>
            <a:r>
              <a:rPr lang="en-US" altLang="zh-CN" baseline="-25000" dirty="0"/>
              <a:t>3</a:t>
            </a:r>
            <a:r>
              <a:rPr lang="zh-CN" altLang="en-US" dirty="0"/>
              <a:t>、</a:t>
            </a:r>
            <a:r>
              <a:rPr lang="en-US" altLang="zh-CN" dirty="0" err="1"/>
              <a:t>NaOH</a:t>
            </a:r>
            <a:r>
              <a:rPr lang="zh-CN" altLang="en-US" dirty="0"/>
              <a:t>固体，试设计实验方案，</a:t>
            </a:r>
            <a:r>
              <a:rPr lang="zh-CN" altLang="en-US" dirty="0">
                <a:solidFill>
                  <a:srgbClr val="FF0000"/>
                </a:solidFill>
              </a:rPr>
              <a:t>探究</a:t>
            </a:r>
            <a:r>
              <a:rPr lang="zh-CN" altLang="en-US" dirty="0" smtClean="0">
                <a:solidFill>
                  <a:srgbClr val="FF0000"/>
                </a:solidFill>
              </a:rPr>
              <a:t>它们</a:t>
            </a:r>
            <a:r>
              <a:rPr lang="zh-CN" altLang="en-US" dirty="0" smtClean="0">
                <a:solidFill>
                  <a:srgbClr val="0000FF"/>
                </a:solidFill>
              </a:rPr>
              <a:t>溶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r>
              <a:rPr lang="zh-CN" altLang="en-US" smtClean="0">
                <a:solidFill>
                  <a:srgbClr val="0000FF"/>
                </a:solidFill>
              </a:rPr>
              <a:t>于水</a:t>
            </a:r>
            <a:r>
              <a:rPr lang="zh-CN" altLang="en-US" dirty="0">
                <a:solidFill>
                  <a:srgbClr val="0000FF"/>
                </a:solidFill>
              </a:rPr>
              <a:t>时</a:t>
            </a:r>
            <a:r>
              <a:rPr lang="zh-CN" altLang="en-US" dirty="0">
                <a:solidFill>
                  <a:srgbClr val="FF0000"/>
                </a:solidFill>
              </a:rPr>
              <a:t>是放热，还是吸热？</a:t>
            </a:r>
          </a:p>
        </p:txBody>
      </p:sp>
      <p:pic>
        <p:nvPicPr>
          <p:cNvPr id="65783" name="Picture 2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2997200"/>
            <a:ext cx="5472113" cy="2084388"/>
          </a:xfrm>
          <a:prstGeom prst="rect">
            <a:avLst/>
          </a:prstGeom>
          <a:noFill/>
        </p:spPr>
      </p:pic>
      <p:grpSp>
        <p:nvGrpSpPr>
          <p:cNvPr id="65784" name="Group 248"/>
          <p:cNvGrpSpPr>
            <a:grpSpLocks/>
          </p:cNvGrpSpPr>
          <p:nvPr/>
        </p:nvGrpSpPr>
        <p:grpSpPr bwMode="auto">
          <a:xfrm>
            <a:off x="539750" y="5086350"/>
            <a:ext cx="7921625" cy="935038"/>
            <a:chOff x="521" y="3476"/>
            <a:chExt cx="4990" cy="589"/>
          </a:xfrm>
        </p:grpSpPr>
        <p:sp>
          <p:nvSpPr>
            <p:cNvPr id="65785" name="AutoShape 249"/>
            <p:cNvSpPr>
              <a:spLocks noChangeArrowheads="1"/>
            </p:cNvSpPr>
            <p:nvPr/>
          </p:nvSpPr>
          <p:spPr bwMode="auto">
            <a:xfrm>
              <a:off x="521" y="3476"/>
              <a:ext cx="4990" cy="589"/>
            </a:xfrm>
            <a:prstGeom prst="roundRect">
              <a:avLst>
                <a:gd name="adj" fmla="val 16667"/>
              </a:avLst>
            </a:prstGeom>
            <a:solidFill>
              <a:srgbClr val="00FF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65786" name="Text Box 250"/>
            <p:cNvSpPr txBox="1">
              <a:spLocks noChangeArrowheads="1"/>
            </p:cNvSpPr>
            <p:nvPr/>
          </p:nvSpPr>
          <p:spPr bwMode="auto">
            <a:xfrm>
              <a:off x="611" y="3536"/>
              <a:ext cx="4851" cy="480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bg1"/>
                  </a:solidFill>
                </a:rPr>
                <a:t>【</a:t>
              </a:r>
              <a:r>
                <a:rPr lang="zh-CN" altLang="en-US" sz="2200">
                  <a:solidFill>
                    <a:schemeClr val="bg1"/>
                  </a:solidFill>
                </a:rPr>
                <a:t>结论</a:t>
              </a:r>
              <a:r>
                <a:rPr lang="en-US" altLang="zh-CN" sz="2200">
                  <a:solidFill>
                    <a:schemeClr val="bg1"/>
                  </a:solidFill>
                </a:rPr>
                <a:t>】NaCl</a:t>
              </a:r>
              <a:r>
                <a:rPr lang="zh-CN" altLang="en-US" sz="2200">
                  <a:solidFill>
                    <a:schemeClr val="bg1"/>
                  </a:solidFill>
                </a:rPr>
                <a:t>溶解时温度几乎不变，</a:t>
              </a:r>
              <a:r>
                <a:rPr lang="en-US" altLang="zh-CN" sz="2200">
                  <a:solidFill>
                    <a:schemeClr val="bg1"/>
                  </a:solidFill>
                </a:rPr>
                <a:t>NH</a:t>
              </a:r>
              <a:r>
                <a:rPr lang="en-US" altLang="zh-CN" sz="2200" baseline="-25000">
                  <a:solidFill>
                    <a:schemeClr val="bg1"/>
                  </a:solidFill>
                </a:rPr>
                <a:t>4</a:t>
              </a:r>
              <a:r>
                <a:rPr lang="en-US" altLang="zh-CN" sz="2200">
                  <a:solidFill>
                    <a:schemeClr val="bg1"/>
                  </a:solidFill>
                </a:rPr>
                <a:t>NO</a:t>
              </a:r>
              <a:r>
                <a:rPr lang="en-US" altLang="zh-CN" sz="2200" baseline="-25000">
                  <a:solidFill>
                    <a:schemeClr val="bg1"/>
                  </a:solidFill>
                </a:rPr>
                <a:t>3</a:t>
              </a:r>
              <a:r>
                <a:rPr lang="zh-CN" altLang="en-US" sz="2200">
                  <a:solidFill>
                    <a:schemeClr val="bg1"/>
                  </a:solidFill>
                </a:rPr>
                <a:t>溶解吸收热量，</a:t>
              </a:r>
            </a:p>
            <a:p>
              <a:r>
                <a:rPr lang="zh-CN" altLang="en-US" sz="2200">
                  <a:solidFill>
                    <a:schemeClr val="bg1"/>
                  </a:solidFill>
                </a:rPr>
                <a:t>                </a:t>
              </a:r>
              <a:r>
                <a:rPr lang="en-US" altLang="zh-CN" sz="2200">
                  <a:solidFill>
                    <a:schemeClr val="bg1"/>
                  </a:solidFill>
                </a:rPr>
                <a:t>NaOH</a:t>
              </a:r>
              <a:r>
                <a:rPr lang="zh-CN" altLang="en-US" sz="2200">
                  <a:solidFill>
                    <a:schemeClr val="bg1"/>
                  </a:solidFill>
                </a:rPr>
                <a:t>溶解时放出热量。</a:t>
              </a:r>
            </a:p>
          </p:txBody>
        </p:sp>
      </p:grpSp>
      <p:sp>
        <p:nvSpPr>
          <p:cNvPr id="65787" name="Text Box 251"/>
          <p:cNvSpPr txBox="1">
            <a:spLocks noChangeArrowheads="1"/>
          </p:cNvSpPr>
          <p:nvPr/>
        </p:nvSpPr>
        <p:spPr bwMode="auto">
          <a:xfrm>
            <a:off x="395288" y="6211888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总结论</a:t>
            </a:r>
            <a:r>
              <a:rPr lang="en-US" altLang="zh-CN"/>
              <a:t>】</a:t>
            </a:r>
          </a:p>
        </p:txBody>
      </p:sp>
      <p:sp>
        <p:nvSpPr>
          <p:cNvPr id="65788" name="Text Box 252"/>
          <p:cNvSpPr txBox="1">
            <a:spLocks noChangeArrowheads="1"/>
          </p:cNvSpPr>
          <p:nvPr/>
        </p:nvSpPr>
        <p:spPr bwMode="auto">
          <a:xfrm>
            <a:off x="2103438" y="6211888"/>
            <a:ext cx="5670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物质</a:t>
            </a:r>
            <a:r>
              <a:rPr lang="zh-CN" altLang="en-US">
                <a:solidFill>
                  <a:srgbClr val="FF0000"/>
                </a:solidFill>
              </a:rPr>
              <a:t>在溶解过程中</a:t>
            </a:r>
            <a:r>
              <a:rPr lang="zh-CN" altLang="en-US"/>
              <a:t>常伴</a:t>
            </a:r>
            <a:r>
              <a:rPr lang="zh-CN" altLang="en-US">
                <a:solidFill>
                  <a:srgbClr val="0000FF"/>
                </a:solidFill>
              </a:rPr>
              <a:t>随着热量的变化</a:t>
            </a:r>
            <a:r>
              <a:rPr lang="zh-CN" altLang="en-US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5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787" grpId="0"/>
      <p:bldP spid="6578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30" name="Text Box 14"/>
          <p:cNvSpPr txBox="1">
            <a:spLocks noChangeArrowheads="1"/>
          </p:cNvSpPr>
          <p:nvPr/>
        </p:nvSpPr>
        <p:spPr bwMode="auto">
          <a:xfrm>
            <a:off x="395288" y="692150"/>
            <a:ext cx="414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二、溶解时的吸热或放热现象</a:t>
            </a:r>
          </a:p>
        </p:txBody>
      </p:sp>
    </p:spTree>
    <p:controls>
      <p:control spid="60428" name="ShockwaveFlash1" r:id="rId2" imgW="7417085" imgH="4608305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611188" y="692150"/>
            <a:ext cx="80645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思考</a:t>
            </a:r>
            <a:r>
              <a:rPr lang="en-US" altLang="zh-CN">
                <a:latin typeface="Arial" charset="0"/>
              </a:rPr>
              <a:t>】</a:t>
            </a:r>
            <a:r>
              <a:rPr lang="zh-CN" altLang="en-US">
                <a:latin typeface="Arial" charset="0"/>
              </a:rPr>
              <a:t>酒精溶于水可以形成溶液，是不是所有液体分散</a:t>
            </a:r>
          </a:p>
          <a:p>
            <a:r>
              <a:rPr lang="zh-CN" altLang="en-US">
                <a:latin typeface="Arial" charset="0"/>
              </a:rPr>
              <a:t>              在水中都能形成溶液？</a:t>
            </a:r>
          </a:p>
        </p:txBody>
      </p:sp>
      <p:grpSp>
        <p:nvGrpSpPr>
          <p:cNvPr id="34843" name="Group 27"/>
          <p:cNvGrpSpPr>
            <a:grpSpLocks/>
          </p:cNvGrpSpPr>
          <p:nvPr/>
        </p:nvGrpSpPr>
        <p:grpSpPr bwMode="auto">
          <a:xfrm>
            <a:off x="179388" y="1412875"/>
            <a:ext cx="8713787" cy="2520950"/>
            <a:chOff x="113" y="935"/>
            <a:chExt cx="5489" cy="1588"/>
          </a:xfrm>
        </p:grpSpPr>
        <p:pic>
          <p:nvPicPr>
            <p:cNvPr id="34835" name="Picture 19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833" b="68947"/>
            <a:stretch>
              <a:fillRect/>
            </a:stretch>
          </p:blipFill>
          <p:spPr bwMode="auto">
            <a:xfrm>
              <a:off x="249" y="1255"/>
              <a:ext cx="1407" cy="1223"/>
            </a:xfrm>
            <a:prstGeom prst="rect">
              <a:avLst/>
            </a:prstGeom>
            <a:noFill/>
          </p:spPr>
        </p:pic>
        <p:pic>
          <p:nvPicPr>
            <p:cNvPr id="34836" name="Picture 20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36087" b="33693"/>
            <a:stretch>
              <a:fillRect/>
            </a:stretch>
          </p:blipFill>
          <p:spPr bwMode="auto">
            <a:xfrm>
              <a:off x="2109" y="1256"/>
              <a:ext cx="1406" cy="1267"/>
            </a:xfrm>
            <a:prstGeom prst="rect">
              <a:avLst/>
            </a:prstGeom>
            <a:noFill/>
          </p:spPr>
        </p:pic>
        <p:pic>
          <p:nvPicPr>
            <p:cNvPr id="34837" name="Picture 21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70901"/>
            <a:stretch>
              <a:fillRect/>
            </a:stretch>
          </p:blipFill>
          <p:spPr bwMode="auto">
            <a:xfrm>
              <a:off x="4059" y="1232"/>
              <a:ext cx="1543" cy="1246"/>
            </a:xfrm>
            <a:prstGeom prst="rect">
              <a:avLst/>
            </a:prstGeom>
            <a:noFill/>
          </p:spPr>
        </p:pic>
        <p:sp>
          <p:nvSpPr>
            <p:cNvPr id="34839" name="AutoShape 23"/>
            <p:cNvSpPr>
              <a:spLocks noChangeArrowheads="1"/>
            </p:cNvSpPr>
            <p:nvPr/>
          </p:nvSpPr>
          <p:spPr bwMode="auto">
            <a:xfrm>
              <a:off x="1701" y="1752"/>
              <a:ext cx="317" cy="272"/>
            </a:xfrm>
            <a:prstGeom prst="rightArrow">
              <a:avLst>
                <a:gd name="adj1" fmla="val 50000"/>
                <a:gd name="adj2" fmla="val 29136"/>
              </a:avLst>
            </a:prstGeom>
            <a:solidFill>
              <a:srgbClr val="0000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0" name="AutoShape 24"/>
            <p:cNvSpPr>
              <a:spLocks noChangeArrowheads="1"/>
            </p:cNvSpPr>
            <p:nvPr/>
          </p:nvSpPr>
          <p:spPr bwMode="auto">
            <a:xfrm>
              <a:off x="3652" y="1707"/>
              <a:ext cx="317" cy="272"/>
            </a:xfrm>
            <a:prstGeom prst="rightArrow">
              <a:avLst>
                <a:gd name="adj1" fmla="val 50000"/>
                <a:gd name="adj2" fmla="val 29136"/>
              </a:avLst>
            </a:prstGeom>
            <a:solidFill>
              <a:srgbClr val="0000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2" name="Text Box 26"/>
            <p:cNvSpPr txBox="1">
              <a:spLocks noChangeArrowheads="1"/>
            </p:cNvSpPr>
            <p:nvPr/>
          </p:nvSpPr>
          <p:spPr bwMode="auto">
            <a:xfrm>
              <a:off x="113" y="935"/>
              <a:ext cx="15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演示实验</a:t>
              </a:r>
              <a:r>
                <a:rPr lang="en-US" altLang="zh-CN"/>
                <a:t>9-4】</a:t>
              </a:r>
            </a:p>
          </p:txBody>
        </p:sp>
      </p:grpSp>
      <p:sp>
        <p:nvSpPr>
          <p:cNvPr id="34849" name="AutoShape 33"/>
          <p:cNvSpPr>
            <a:spLocks noChangeArrowheads="1"/>
          </p:cNvSpPr>
          <p:nvPr/>
        </p:nvSpPr>
        <p:spPr bwMode="auto">
          <a:xfrm>
            <a:off x="5435600" y="1268413"/>
            <a:ext cx="1584325" cy="503237"/>
          </a:xfrm>
          <a:prstGeom prst="wedgeRoundRectCallout">
            <a:avLst>
              <a:gd name="adj1" fmla="val 55509"/>
              <a:gd name="adj2" fmla="val 274921"/>
              <a:gd name="adj3" fmla="val 16667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>
                <a:solidFill>
                  <a:srgbClr val="FF0000"/>
                </a:solidFill>
              </a:rPr>
              <a:t>乳浊液</a:t>
            </a:r>
          </a:p>
        </p:txBody>
      </p:sp>
      <p:graphicFrame>
        <p:nvGraphicFramePr>
          <p:cNvPr id="34951" name="Group 135"/>
          <p:cNvGraphicFramePr>
            <a:graphicFrameLocks noGrp="1"/>
          </p:cNvGraphicFramePr>
          <p:nvPr/>
        </p:nvGraphicFramePr>
        <p:xfrm>
          <a:off x="250825" y="4076700"/>
          <a:ext cx="8748713" cy="2225040"/>
        </p:xfrm>
        <a:graphic>
          <a:graphicData uri="http://schemas.openxmlformats.org/drawingml/2006/table">
            <a:tbl>
              <a:tblPr/>
              <a:tblGrid>
                <a:gridCol w="1749425"/>
                <a:gridCol w="1347788"/>
                <a:gridCol w="1728787"/>
                <a:gridCol w="1727200"/>
                <a:gridCol w="2195513"/>
              </a:tblGrid>
              <a:tr h="3825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试管内加入的物质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用水冲洗后的试管是否干净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振荡前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振荡后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静置后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水和植物油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水和植物油及洗涤剂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952" name="Text Box 136"/>
          <p:cNvSpPr txBox="1">
            <a:spLocks noChangeArrowheads="1"/>
          </p:cNvSpPr>
          <p:nvPr/>
        </p:nvSpPr>
        <p:spPr bwMode="auto">
          <a:xfrm>
            <a:off x="2195513" y="49752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分层</a:t>
            </a:r>
          </a:p>
        </p:txBody>
      </p:sp>
      <p:sp>
        <p:nvSpPr>
          <p:cNvPr id="34953" name="Text Box 137"/>
          <p:cNvSpPr txBox="1">
            <a:spLocks noChangeArrowheads="1"/>
          </p:cNvSpPr>
          <p:nvPr/>
        </p:nvSpPr>
        <p:spPr bwMode="auto">
          <a:xfrm>
            <a:off x="2195513" y="56610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分层</a:t>
            </a:r>
          </a:p>
        </p:txBody>
      </p:sp>
      <p:sp>
        <p:nvSpPr>
          <p:cNvPr id="34954" name="Text Box 138"/>
          <p:cNvSpPr txBox="1">
            <a:spLocks noChangeArrowheads="1"/>
          </p:cNvSpPr>
          <p:nvPr/>
        </p:nvSpPr>
        <p:spPr bwMode="auto">
          <a:xfrm>
            <a:off x="3455988" y="4975225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乳状浑浊</a:t>
            </a:r>
          </a:p>
        </p:txBody>
      </p:sp>
      <p:sp>
        <p:nvSpPr>
          <p:cNvPr id="34955" name="Text Box 139"/>
          <p:cNvSpPr txBox="1">
            <a:spLocks noChangeArrowheads="1"/>
          </p:cNvSpPr>
          <p:nvPr/>
        </p:nvSpPr>
        <p:spPr bwMode="auto">
          <a:xfrm>
            <a:off x="3492500" y="5648325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乳状浑浊</a:t>
            </a:r>
          </a:p>
        </p:txBody>
      </p:sp>
      <p:sp>
        <p:nvSpPr>
          <p:cNvPr id="34956" name="Text Box 140"/>
          <p:cNvSpPr txBox="1">
            <a:spLocks noChangeArrowheads="1"/>
          </p:cNvSpPr>
          <p:nvPr/>
        </p:nvSpPr>
        <p:spPr bwMode="auto">
          <a:xfrm>
            <a:off x="5507038" y="49752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分层</a:t>
            </a:r>
          </a:p>
        </p:txBody>
      </p:sp>
      <p:sp>
        <p:nvSpPr>
          <p:cNvPr id="34957" name="Text Box 141"/>
          <p:cNvSpPr txBox="1">
            <a:spLocks noChangeArrowheads="1"/>
          </p:cNvSpPr>
          <p:nvPr/>
        </p:nvSpPr>
        <p:spPr bwMode="auto">
          <a:xfrm>
            <a:off x="5292725" y="566102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不分层</a:t>
            </a:r>
          </a:p>
        </p:txBody>
      </p:sp>
      <p:sp>
        <p:nvSpPr>
          <p:cNvPr id="34958" name="Text Box 142"/>
          <p:cNvSpPr txBox="1">
            <a:spLocks noChangeArrowheads="1"/>
          </p:cNvSpPr>
          <p:nvPr/>
        </p:nvSpPr>
        <p:spPr bwMode="auto">
          <a:xfrm>
            <a:off x="7380288" y="500062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不干净</a:t>
            </a:r>
          </a:p>
        </p:txBody>
      </p:sp>
      <p:sp>
        <p:nvSpPr>
          <p:cNvPr id="34959" name="Text Box 143"/>
          <p:cNvSpPr txBox="1">
            <a:spLocks noChangeArrowheads="1"/>
          </p:cNvSpPr>
          <p:nvPr/>
        </p:nvSpPr>
        <p:spPr bwMode="auto">
          <a:xfrm>
            <a:off x="7378700" y="56356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干净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4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4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4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4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4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4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34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34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34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9" grpId="0" animBg="1"/>
      <p:bldP spid="34952" grpId="0"/>
      <p:bldP spid="34953" grpId="0"/>
      <p:bldP spid="34954" grpId="0"/>
      <p:bldP spid="34955" grpId="0"/>
      <p:bldP spid="34956" grpId="0"/>
      <p:bldP spid="34957" grpId="0"/>
      <p:bldP spid="34958" grpId="0"/>
      <p:bldP spid="349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1042988" y="2636838"/>
            <a:ext cx="7561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、乳化：使植物油分散成无数细小的</a:t>
            </a:r>
            <a:r>
              <a:rPr lang="zh-CN" altLang="en-US">
                <a:solidFill>
                  <a:srgbClr val="FF0000"/>
                </a:solidFill>
              </a:rPr>
              <a:t>液滴</a:t>
            </a:r>
            <a:r>
              <a:rPr lang="zh-CN" altLang="en-US"/>
              <a:t>，而不聚成</a:t>
            </a:r>
          </a:p>
          <a:p>
            <a:r>
              <a:rPr lang="zh-CN" altLang="en-US"/>
              <a:t>                   大油珠。</a:t>
            </a:r>
          </a:p>
        </p:txBody>
      </p:sp>
      <p:sp>
        <p:nvSpPr>
          <p:cNvPr id="56331" name="Text Box 11"/>
          <p:cNvSpPr txBox="1">
            <a:spLocks noChangeArrowheads="1"/>
          </p:cNvSpPr>
          <p:nvPr/>
        </p:nvSpPr>
        <p:spPr bwMode="auto">
          <a:xfrm>
            <a:off x="539750" y="3619500"/>
            <a:ext cx="5616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提问</a:t>
            </a:r>
            <a:r>
              <a:rPr lang="en-US" altLang="zh-CN">
                <a:latin typeface="Arial" charset="0"/>
              </a:rPr>
              <a:t>】</a:t>
            </a:r>
            <a:r>
              <a:rPr lang="zh-CN" altLang="en-US">
                <a:latin typeface="Arial" charset="0"/>
              </a:rPr>
              <a:t>溶液与乳浊液有什么区别？</a:t>
            </a:r>
          </a:p>
        </p:txBody>
      </p:sp>
      <p:sp>
        <p:nvSpPr>
          <p:cNvPr id="56332" name="Text Box 12"/>
          <p:cNvSpPr txBox="1">
            <a:spLocks noChangeArrowheads="1"/>
          </p:cNvSpPr>
          <p:nvPr/>
        </p:nvSpPr>
        <p:spPr bwMode="auto">
          <a:xfrm>
            <a:off x="755650" y="4224338"/>
            <a:ext cx="7921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</a:rPr>
              <a:t>溶液</a:t>
            </a:r>
            <a:r>
              <a:rPr kumimoji="1" lang="zh-CN" altLang="en-US"/>
              <a:t>是：</a:t>
            </a:r>
            <a:r>
              <a:rPr kumimoji="1" lang="zh-CN" altLang="en-US">
                <a:solidFill>
                  <a:srgbClr val="FF0000"/>
                </a:solidFill>
              </a:rPr>
              <a:t>均一、稳定的混合物</a:t>
            </a:r>
            <a:r>
              <a:rPr kumimoji="1" lang="zh-CN" altLang="en-US"/>
              <a:t>，</a:t>
            </a:r>
          </a:p>
        </p:txBody>
      </p:sp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735013" y="739775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三、乳化现象</a:t>
            </a:r>
          </a:p>
        </p:txBody>
      </p:sp>
      <p:sp>
        <p:nvSpPr>
          <p:cNvPr id="56334" name="Text Box 14"/>
          <p:cNvSpPr txBox="1">
            <a:spLocks noChangeArrowheads="1"/>
          </p:cNvSpPr>
          <p:nvPr/>
        </p:nvSpPr>
        <p:spPr bwMode="auto">
          <a:xfrm>
            <a:off x="2586038" y="1387475"/>
            <a:ext cx="544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小液滴</a:t>
            </a:r>
            <a:r>
              <a:rPr kumimoji="1" lang="zh-CN" altLang="en-US"/>
              <a:t>分散到</a:t>
            </a:r>
            <a:r>
              <a:rPr kumimoji="1" lang="zh-CN" altLang="en-US">
                <a:solidFill>
                  <a:srgbClr val="FF0000"/>
                </a:solidFill>
              </a:rPr>
              <a:t>液体</a:t>
            </a:r>
            <a:r>
              <a:rPr kumimoji="1" lang="zh-CN" altLang="en-US"/>
              <a:t>里形成的混合物。</a:t>
            </a:r>
          </a:p>
        </p:txBody>
      </p:sp>
      <p:sp>
        <p:nvSpPr>
          <p:cNvPr id="56335" name="Text Box 15"/>
          <p:cNvSpPr txBox="1">
            <a:spLocks noChangeArrowheads="1"/>
          </p:cNvSpPr>
          <p:nvPr/>
        </p:nvSpPr>
        <p:spPr bwMode="auto">
          <a:xfrm>
            <a:off x="1249363" y="2060575"/>
            <a:ext cx="2305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**</a:t>
            </a:r>
            <a:r>
              <a:rPr kumimoji="1" lang="zh-CN" altLang="en-US"/>
              <a:t>宏观特征：</a:t>
            </a:r>
            <a:endParaRPr kumimoji="1" lang="zh-CN" altLang="en-US">
              <a:solidFill>
                <a:srgbClr val="FF0000"/>
              </a:solidFill>
            </a:endParaRPr>
          </a:p>
        </p:txBody>
      </p:sp>
      <p:sp>
        <p:nvSpPr>
          <p:cNvPr id="56336" name="Rectangle 16"/>
          <p:cNvSpPr>
            <a:spLocks noChangeArrowheads="1"/>
          </p:cNvSpPr>
          <p:nvPr/>
        </p:nvSpPr>
        <p:spPr bwMode="auto">
          <a:xfrm>
            <a:off x="3194050" y="2060575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不均一、不稳定、且</a:t>
            </a:r>
            <a:r>
              <a:rPr kumimoji="1" lang="zh-CN" altLang="en-US">
                <a:solidFill>
                  <a:srgbClr val="0000FF"/>
                </a:solidFill>
              </a:rPr>
              <a:t>静置会分层</a:t>
            </a:r>
          </a:p>
        </p:txBody>
      </p:sp>
      <p:sp>
        <p:nvSpPr>
          <p:cNvPr id="56337" name="Text Box 17"/>
          <p:cNvSpPr txBox="1">
            <a:spLocks noChangeArrowheads="1"/>
          </p:cNvSpPr>
          <p:nvPr/>
        </p:nvSpPr>
        <p:spPr bwMode="auto">
          <a:xfrm>
            <a:off x="950913" y="1408113"/>
            <a:ext cx="1860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、乳浊液：</a:t>
            </a:r>
          </a:p>
        </p:txBody>
      </p:sp>
      <p:sp>
        <p:nvSpPr>
          <p:cNvPr id="56340" name="Rectangle 20"/>
          <p:cNvSpPr>
            <a:spLocks noChangeArrowheads="1"/>
          </p:cNvSpPr>
          <p:nvPr/>
        </p:nvSpPr>
        <p:spPr bwMode="auto">
          <a:xfrm>
            <a:off x="800100" y="4941888"/>
            <a:ext cx="780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而</a:t>
            </a:r>
            <a:r>
              <a:rPr kumimoji="1" lang="zh-CN" altLang="en-US">
                <a:solidFill>
                  <a:srgbClr val="0000FF"/>
                </a:solidFill>
              </a:rPr>
              <a:t>乳浊液</a:t>
            </a:r>
            <a:r>
              <a:rPr kumimoji="1" lang="zh-CN" altLang="en-US"/>
              <a:t>是：不均一、不稳定、且静置会分层的混合物。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56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5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8" grpId="0"/>
      <p:bldP spid="56331" grpId="0"/>
      <p:bldP spid="56332" grpId="0" autoUpdateAnimBg="0"/>
      <p:bldP spid="56334" grpId="0" autoUpdateAnimBg="0"/>
      <p:bldP spid="56335" grpId="0" autoUpdateAnimBg="0"/>
      <p:bldP spid="56336" grpId="0"/>
      <p:bldP spid="56337" grpId="0"/>
      <p:bldP spid="563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547688" y="712788"/>
            <a:ext cx="3316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拓展：</a:t>
            </a:r>
            <a:r>
              <a:rPr lang="zh-CN" altLang="en-US">
                <a:solidFill>
                  <a:srgbClr val="FF0000"/>
                </a:solidFill>
              </a:rPr>
              <a:t>资料卡片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r>
              <a:rPr lang="en-US" altLang="zh-CN">
                <a:solidFill>
                  <a:srgbClr val="0000FF"/>
                </a:solidFill>
              </a:rPr>
              <a:t>P</a:t>
            </a:r>
            <a:r>
              <a:rPr lang="en-US" altLang="zh-CN" baseline="-25000">
                <a:solidFill>
                  <a:srgbClr val="0000FF"/>
                </a:solidFill>
              </a:rPr>
              <a:t>31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879475" y="1268413"/>
            <a:ext cx="7804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如果把少量泥土放入</a:t>
            </a:r>
            <a:r>
              <a:rPr lang="zh-CN" altLang="en-US">
                <a:solidFill>
                  <a:srgbClr val="FF3300"/>
                </a:solidFill>
              </a:rPr>
              <a:t>装有</a:t>
            </a:r>
            <a:r>
              <a:rPr lang="zh-CN" altLang="en-US"/>
              <a:t>水的烧杯中</a:t>
            </a:r>
            <a:r>
              <a:rPr lang="zh-CN" altLang="en-US">
                <a:solidFill>
                  <a:srgbClr val="FF3300"/>
                </a:solidFill>
              </a:rPr>
              <a:t>搅拌</a:t>
            </a:r>
            <a:r>
              <a:rPr lang="zh-CN" altLang="en-US"/>
              <a:t>，得到一种浑浊</a:t>
            </a:r>
          </a:p>
          <a:p>
            <a:r>
              <a:rPr lang="zh-CN" altLang="en-US"/>
              <a:t>的液体。这种液体中悬浮着很多不溶于水的固体小颗粒。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808038" y="2252662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**</a:t>
            </a:r>
            <a:r>
              <a:rPr lang="zh-CN" altLang="en-US"/>
              <a:t>悬浊液：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7352" name="Text Box 8"/>
          <p:cNvSpPr txBox="1">
            <a:spLocks noChangeArrowheads="1"/>
          </p:cNvSpPr>
          <p:nvPr/>
        </p:nvSpPr>
        <p:spPr bwMode="auto">
          <a:xfrm>
            <a:off x="2484438" y="2255837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不溶固体分散在液体中形成的混合物。</a:t>
            </a:r>
          </a:p>
        </p:txBody>
      </p:sp>
      <p:sp>
        <p:nvSpPr>
          <p:cNvPr id="57353" name="Text Box 9"/>
          <p:cNvSpPr txBox="1">
            <a:spLocks noChangeArrowheads="1"/>
          </p:cNvSpPr>
          <p:nvPr/>
        </p:nvSpPr>
        <p:spPr bwMode="auto">
          <a:xfrm>
            <a:off x="827088" y="2828924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**</a:t>
            </a:r>
            <a:r>
              <a:rPr lang="zh-CN" altLang="en-US"/>
              <a:t>宏观特点：</a:t>
            </a:r>
          </a:p>
        </p:txBody>
      </p:sp>
      <p:sp>
        <p:nvSpPr>
          <p:cNvPr id="57354" name="Rectangle 10"/>
          <p:cNvSpPr>
            <a:spLocks noChangeArrowheads="1"/>
          </p:cNvSpPr>
          <p:nvPr/>
        </p:nvSpPr>
        <p:spPr bwMode="auto">
          <a:xfrm>
            <a:off x="2700338" y="2828924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dirty="0">
                <a:solidFill>
                  <a:srgbClr val="FF0000"/>
                </a:solidFill>
              </a:rPr>
              <a:t>不均一、不稳定、且</a:t>
            </a:r>
            <a:r>
              <a:rPr kumimoji="1" lang="zh-CN" altLang="en-US" dirty="0">
                <a:solidFill>
                  <a:srgbClr val="0000FF"/>
                </a:solidFill>
              </a:rPr>
              <a:t>静置会沉降</a:t>
            </a:r>
          </a:p>
        </p:txBody>
      </p:sp>
      <p:sp>
        <p:nvSpPr>
          <p:cNvPr id="57357" name="Text Box 13"/>
          <p:cNvSpPr txBox="1">
            <a:spLocks noChangeArrowheads="1"/>
          </p:cNvSpPr>
          <p:nvPr/>
        </p:nvSpPr>
        <p:spPr bwMode="auto">
          <a:xfrm>
            <a:off x="950913" y="3502025"/>
            <a:ext cx="78692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如：钡餐：</a:t>
            </a:r>
            <a:r>
              <a:rPr lang="en-US" altLang="zh-CN"/>
              <a:t>___________________</a:t>
            </a:r>
          </a:p>
          <a:p>
            <a:r>
              <a:rPr lang="en-US" altLang="zh-CN"/>
              <a:t>        </a:t>
            </a:r>
            <a:r>
              <a:rPr lang="zh-CN" altLang="en-US"/>
              <a:t>波尔多液：</a:t>
            </a:r>
            <a:r>
              <a:rPr lang="en-US" altLang="zh-CN"/>
              <a:t>_______________</a:t>
            </a:r>
          </a:p>
          <a:p>
            <a:r>
              <a:rPr lang="en-US" altLang="zh-CN"/>
              <a:t>        </a:t>
            </a:r>
            <a:r>
              <a:rPr lang="zh-CN" altLang="en-US"/>
              <a:t>石灰乳：</a:t>
            </a:r>
            <a:r>
              <a:rPr lang="en-US" altLang="zh-CN"/>
              <a:t>___________________</a:t>
            </a:r>
          </a:p>
        </p:txBody>
      </p:sp>
      <p:sp>
        <p:nvSpPr>
          <p:cNvPr id="57358" name="Text Box 14"/>
          <p:cNvSpPr txBox="1">
            <a:spLocks noChangeArrowheads="1"/>
          </p:cNvSpPr>
          <p:nvPr/>
        </p:nvSpPr>
        <p:spPr bwMode="auto">
          <a:xfrm>
            <a:off x="2895600" y="3429000"/>
            <a:ext cx="226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BaSO</a:t>
            </a:r>
            <a:r>
              <a:rPr lang="en-US" altLang="zh-CN" baseline="-25000">
                <a:solidFill>
                  <a:srgbClr val="FF0000"/>
                </a:solidFill>
              </a:rPr>
              <a:t>4</a:t>
            </a:r>
            <a:r>
              <a:rPr lang="zh-CN" altLang="en-US">
                <a:solidFill>
                  <a:srgbClr val="FF0000"/>
                </a:solidFill>
              </a:rPr>
              <a:t>的悬浊液</a:t>
            </a:r>
          </a:p>
        </p:txBody>
      </p:sp>
      <p:sp>
        <p:nvSpPr>
          <p:cNvPr id="57359" name="Text Box 15"/>
          <p:cNvSpPr txBox="1">
            <a:spLocks noChangeArrowheads="1"/>
          </p:cNvSpPr>
          <p:nvPr/>
        </p:nvSpPr>
        <p:spPr bwMode="auto">
          <a:xfrm>
            <a:off x="3111500" y="3841750"/>
            <a:ext cx="257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Cu(OH)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的悬浊液</a:t>
            </a:r>
          </a:p>
        </p:txBody>
      </p:sp>
      <p:sp>
        <p:nvSpPr>
          <p:cNvPr id="57360" name="Text Box 16"/>
          <p:cNvSpPr txBox="1">
            <a:spLocks noChangeArrowheads="1"/>
          </p:cNvSpPr>
          <p:nvPr/>
        </p:nvSpPr>
        <p:spPr bwMode="auto">
          <a:xfrm>
            <a:off x="900113" y="485776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小结</a:t>
            </a:r>
            <a:r>
              <a:rPr lang="en-US" altLang="zh-CN" dirty="0"/>
              <a:t>】</a:t>
            </a:r>
          </a:p>
        </p:txBody>
      </p:sp>
      <p:sp>
        <p:nvSpPr>
          <p:cNvPr id="57363" name="Text Box 19"/>
          <p:cNvSpPr txBox="1">
            <a:spLocks noChangeArrowheads="1"/>
          </p:cNvSpPr>
          <p:nvPr/>
        </p:nvSpPr>
        <p:spPr bwMode="auto">
          <a:xfrm>
            <a:off x="3097213" y="4227513"/>
            <a:ext cx="2554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Ca(OH)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的悬浊液</a:t>
            </a:r>
          </a:p>
        </p:txBody>
      </p:sp>
      <p:sp>
        <p:nvSpPr>
          <p:cNvPr id="57364" name="Text Box 20"/>
          <p:cNvSpPr txBox="1">
            <a:spLocks noChangeArrowheads="1"/>
          </p:cNvSpPr>
          <p:nvPr/>
        </p:nvSpPr>
        <p:spPr bwMode="auto">
          <a:xfrm>
            <a:off x="892175" y="5357826"/>
            <a:ext cx="768035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作业</a:t>
            </a:r>
            <a:r>
              <a:rPr lang="en-US" altLang="zh-CN" dirty="0"/>
              <a:t>】</a:t>
            </a:r>
            <a:r>
              <a:rPr lang="zh-CN" altLang="en-US" dirty="0"/>
              <a:t>完成</a:t>
            </a:r>
            <a:r>
              <a:rPr lang="en-US" altLang="zh-CN" dirty="0" smtClean="0"/>
              <a:t>《100</a:t>
            </a:r>
            <a:r>
              <a:rPr lang="zh-CN" altLang="en-US" dirty="0" smtClean="0"/>
              <a:t>分</a:t>
            </a:r>
            <a:r>
              <a:rPr lang="en-US" altLang="zh-CN" dirty="0" smtClean="0"/>
              <a:t>》</a:t>
            </a:r>
            <a:r>
              <a:rPr lang="zh-CN" altLang="en-US" dirty="0"/>
              <a:t>课题</a:t>
            </a:r>
            <a:r>
              <a:rPr lang="en-US" altLang="zh-CN" dirty="0" smtClean="0"/>
              <a:t>1</a:t>
            </a:r>
            <a:r>
              <a:rPr lang="zh-CN" altLang="en-US" dirty="0" smtClean="0"/>
              <a:t>：</a:t>
            </a:r>
            <a:r>
              <a:rPr lang="en-US" altLang="zh-CN" dirty="0" smtClean="0"/>
              <a:t> </a:t>
            </a:r>
            <a:r>
              <a:rPr lang="zh-CN" altLang="en-US" dirty="0" smtClean="0"/>
              <a:t>第</a:t>
            </a:r>
            <a:r>
              <a:rPr lang="en-US" altLang="zh-CN" dirty="0" smtClean="0"/>
              <a:t>2</a:t>
            </a:r>
            <a:r>
              <a:rPr lang="zh-CN" altLang="en-US" dirty="0" smtClean="0"/>
              <a:t>课时</a:t>
            </a:r>
            <a:endParaRPr lang="en-US" altLang="zh-CN" dirty="0" smtClean="0"/>
          </a:p>
          <a:p>
            <a:r>
              <a:rPr lang="en-US" altLang="zh-CN" dirty="0" smtClean="0"/>
              <a:t>                 </a:t>
            </a:r>
            <a:r>
              <a:rPr lang="zh-CN" altLang="en-US" dirty="0" smtClean="0"/>
              <a:t>和</a:t>
            </a:r>
            <a:r>
              <a:rPr lang="zh-CN" altLang="en-US" dirty="0"/>
              <a:t>课本课后练习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5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5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5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57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5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57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1" grpId="0"/>
      <p:bldP spid="57352" grpId="0"/>
      <p:bldP spid="57353" grpId="0"/>
      <p:bldP spid="57354" grpId="0"/>
      <p:bldP spid="57357" grpId="0"/>
      <p:bldP spid="57358" grpId="0"/>
      <p:bldP spid="57359" grpId="0"/>
      <p:bldP spid="57360" grpId="0"/>
      <p:bldP spid="57363" grpId="0"/>
      <p:bldP spid="573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663575" y="1492250"/>
            <a:ext cx="7724775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/>
              <a:t>1</a:t>
            </a:r>
            <a:r>
              <a:rPr lang="zh-CN" altLang="en-US" sz="2200"/>
              <a:t>、病人在医院接受静脉注射或滴注时，常用到生理盐水，</a:t>
            </a:r>
          </a:p>
          <a:p>
            <a:r>
              <a:rPr lang="zh-CN" altLang="en-US" sz="2200"/>
              <a:t>      即氯化钠注射液。下图是某药业公司生产的氯化钠注射</a:t>
            </a:r>
          </a:p>
          <a:p>
            <a:r>
              <a:rPr lang="zh-CN" altLang="en-US" sz="2200"/>
              <a:t>      液包装标签上的部分文字。</a:t>
            </a:r>
          </a:p>
        </p:txBody>
      </p:sp>
      <p:grpSp>
        <p:nvGrpSpPr>
          <p:cNvPr id="52227" name="Group 3"/>
          <p:cNvGrpSpPr>
            <a:grpSpLocks/>
          </p:cNvGrpSpPr>
          <p:nvPr/>
        </p:nvGrpSpPr>
        <p:grpSpPr bwMode="auto">
          <a:xfrm>
            <a:off x="1116013" y="2600325"/>
            <a:ext cx="7056437" cy="1152525"/>
            <a:chOff x="839" y="935"/>
            <a:chExt cx="4445" cy="726"/>
          </a:xfrm>
        </p:grpSpPr>
        <p:sp>
          <p:nvSpPr>
            <p:cNvPr id="52228" name="Rectangle 4"/>
            <p:cNvSpPr>
              <a:spLocks noChangeArrowheads="1"/>
            </p:cNvSpPr>
            <p:nvPr/>
          </p:nvSpPr>
          <p:spPr bwMode="auto">
            <a:xfrm>
              <a:off x="839" y="935"/>
              <a:ext cx="4445" cy="72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 sz="2200"/>
            </a:p>
          </p:txBody>
        </p:sp>
        <p:sp>
          <p:nvSpPr>
            <p:cNvPr id="52229" name="Text Box 5"/>
            <p:cNvSpPr txBox="1">
              <a:spLocks noChangeArrowheads="1"/>
            </p:cNvSpPr>
            <p:nvPr/>
          </p:nvSpPr>
          <p:spPr bwMode="auto">
            <a:xfrm>
              <a:off x="930" y="981"/>
              <a:ext cx="117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氯化钠注射液</a:t>
              </a:r>
            </a:p>
          </p:txBody>
        </p:sp>
        <p:sp>
          <p:nvSpPr>
            <p:cNvPr id="52230" name="Text Box 6"/>
            <p:cNvSpPr txBox="1">
              <a:spLocks noChangeArrowheads="1"/>
            </p:cNvSpPr>
            <p:nvPr/>
          </p:nvSpPr>
          <p:spPr bwMode="auto">
            <a:xfrm>
              <a:off x="2323" y="996"/>
              <a:ext cx="64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/>
                <a:t>100mL</a:t>
              </a:r>
            </a:p>
          </p:txBody>
        </p:sp>
        <p:sp>
          <p:nvSpPr>
            <p:cNvPr id="52231" name="Text Box 7"/>
            <p:cNvSpPr txBox="1">
              <a:spLocks noChangeArrowheads="1"/>
            </p:cNvSpPr>
            <p:nvPr/>
          </p:nvSpPr>
          <p:spPr bwMode="auto">
            <a:xfrm>
              <a:off x="3321" y="963"/>
              <a:ext cx="42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/>
                <a:t>0.9g</a:t>
              </a:r>
            </a:p>
          </p:txBody>
        </p:sp>
        <p:sp>
          <p:nvSpPr>
            <p:cNvPr id="52232" name="Text Box 8"/>
            <p:cNvSpPr txBox="1">
              <a:spLocks noChangeArrowheads="1"/>
            </p:cNvSpPr>
            <p:nvPr/>
          </p:nvSpPr>
          <p:spPr bwMode="auto">
            <a:xfrm>
              <a:off x="4052" y="952"/>
              <a:ext cx="82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密封保存</a:t>
              </a:r>
            </a:p>
          </p:txBody>
        </p:sp>
        <p:sp>
          <p:nvSpPr>
            <p:cNvPr id="52233" name="Text Box 9"/>
            <p:cNvSpPr txBox="1">
              <a:spLocks noChangeArrowheads="1"/>
            </p:cNvSpPr>
            <p:nvPr/>
          </p:nvSpPr>
          <p:spPr bwMode="auto">
            <a:xfrm>
              <a:off x="875" y="1298"/>
              <a:ext cx="434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使用前若发现溶液中有絮状沉淀或瓶身有裂纹均不可用</a:t>
              </a:r>
            </a:p>
          </p:txBody>
        </p:sp>
      </p:grp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971550" y="3941763"/>
            <a:ext cx="7437438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/>
              <a:t>（</a:t>
            </a:r>
            <a:r>
              <a:rPr lang="en-US" altLang="zh-CN" sz="2200"/>
              <a:t>1</a:t>
            </a:r>
            <a:r>
              <a:rPr lang="zh-CN" altLang="en-US" sz="2200"/>
              <a:t>）该注射液里的溶质是</a:t>
            </a:r>
            <a:r>
              <a:rPr lang="en-US" altLang="zh-CN" sz="2200"/>
              <a:t>____________________________</a:t>
            </a:r>
          </a:p>
          <a:p>
            <a:r>
              <a:rPr lang="zh-CN" altLang="en-US" sz="2200"/>
              <a:t>（</a:t>
            </a:r>
            <a:r>
              <a:rPr lang="en-US" altLang="zh-CN" sz="2200"/>
              <a:t>2</a:t>
            </a:r>
            <a:r>
              <a:rPr lang="zh-CN" altLang="en-US" sz="2200"/>
              <a:t>）常温下，一瓶合格的氯化钠注射液密封放置一段时间</a:t>
            </a:r>
          </a:p>
          <a:p>
            <a:r>
              <a:rPr lang="zh-CN" altLang="en-US" sz="2200"/>
              <a:t>           后，是否会出现浑浊现象？为什么？</a:t>
            </a:r>
          </a:p>
          <a:p>
            <a:r>
              <a:rPr lang="zh-CN" altLang="en-US" sz="2200"/>
              <a:t>           </a:t>
            </a:r>
            <a:r>
              <a:rPr lang="en-US" altLang="zh-CN" sz="2200"/>
              <a:t>______________________________________________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4984750" y="38242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氯化钠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2549525" y="4905375"/>
            <a:ext cx="43751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不会，因为溶液是均一、稳定的。</a:t>
            </a:r>
          </a:p>
        </p:txBody>
      </p:sp>
      <p:sp>
        <p:nvSpPr>
          <p:cNvPr id="52237" name="Text Box 13"/>
          <p:cNvSpPr txBox="1">
            <a:spLocks noChangeArrowheads="1"/>
          </p:cNvSpPr>
          <p:nvPr/>
        </p:nvSpPr>
        <p:spPr bwMode="auto">
          <a:xfrm>
            <a:off x="466725" y="658813"/>
            <a:ext cx="2089150" cy="466725"/>
          </a:xfrm>
          <a:prstGeom prst="rect">
            <a:avLst/>
          </a:prstGeom>
          <a:solidFill>
            <a:srgbClr val="CCFFFF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中考链接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5" grpId="0"/>
      <p:bldP spid="522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323850" y="434975"/>
            <a:ext cx="2089150" cy="466725"/>
          </a:xfrm>
          <a:prstGeom prst="rect">
            <a:avLst/>
          </a:prstGeom>
          <a:solidFill>
            <a:srgbClr val="CCFFFF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中考链接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395288" y="938213"/>
            <a:ext cx="8286750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2</a:t>
            </a:r>
            <a:r>
              <a:rPr lang="zh-CN" altLang="en-US" sz="2200"/>
              <a:t>、</a:t>
            </a:r>
            <a:r>
              <a:rPr lang="en-US" altLang="zh-CN" sz="2200"/>
              <a:t>6.5g</a:t>
            </a:r>
            <a:r>
              <a:rPr lang="zh-CN" altLang="en-US" sz="2200"/>
              <a:t>锌粒与</a:t>
            </a:r>
            <a:r>
              <a:rPr lang="en-US" altLang="zh-CN" sz="2200"/>
              <a:t>100g</a:t>
            </a:r>
            <a:r>
              <a:rPr lang="zh-CN" altLang="en-US" sz="2200"/>
              <a:t>稀硫酸恰好完全反应，求：</a:t>
            </a:r>
          </a:p>
          <a:p>
            <a:r>
              <a:rPr lang="zh-CN" altLang="en-US" sz="2200"/>
              <a:t>      （</a:t>
            </a:r>
            <a:r>
              <a:rPr lang="en-US" altLang="zh-CN" sz="2200"/>
              <a:t>1</a:t>
            </a:r>
            <a:r>
              <a:rPr lang="zh-CN" altLang="en-US" sz="2200"/>
              <a:t>）稀硫酸中溶质的质量              （</a:t>
            </a:r>
            <a:r>
              <a:rPr lang="en-US" altLang="zh-CN" sz="2200"/>
              <a:t>2</a:t>
            </a:r>
            <a:r>
              <a:rPr lang="zh-CN" altLang="en-US" sz="2200"/>
              <a:t>）反应后所得溶液的质量</a:t>
            </a:r>
          </a:p>
          <a:p>
            <a:r>
              <a:rPr lang="zh-CN" altLang="en-US" sz="2200"/>
              <a:t>      （</a:t>
            </a:r>
            <a:r>
              <a:rPr lang="en-US" altLang="zh-CN" sz="2200"/>
              <a:t>3</a:t>
            </a:r>
            <a:r>
              <a:rPr lang="zh-CN" altLang="en-US" sz="2200"/>
              <a:t>）反应后所得溶液中溶质的质量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552450" y="1946275"/>
            <a:ext cx="42354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/>
              <a:t>解：设稀硫酸中溶质的质量为</a:t>
            </a:r>
            <a:r>
              <a:rPr lang="en-US" altLang="zh-CN" sz="2200"/>
              <a:t>x</a:t>
            </a:r>
            <a:r>
              <a:rPr lang="zh-CN" altLang="en-US" sz="2200"/>
              <a:t>，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1408113" y="2641600"/>
            <a:ext cx="5011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Zn +   H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2</a:t>
            </a: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SO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4      </a:t>
            </a: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===  ZnSO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4  </a:t>
            </a: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+    H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2 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↑</a:t>
            </a: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1408113" y="3032125"/>
            <a:ext cx="4635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65</a:t>
            </a: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2427288" y="3032125"/>
            <a:ext cx="4635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98</a:t>
            </a:r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1331913" y="3367088"/>
            <a:ext cx="7429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6.5g</a:t>
            </a:r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2484438" y="3314700"/>
            <a:ext cx="576262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>
                <a:latin typeface="宋体" charset="-122"/>
              </a:rPr>
              <a:t>x</a:t>
            </a:r>
          </a:p>
        </p:txBody>
      </p:sp>
      <p:grpSp>
        <p:nvGrpSpPr>
          <p:cNvPr id="51210" name="Group 10"/>
          <p:cNvGrpSpPr>
            <a:grpSpLocks/>
          </p:cNvGrpSpPr>
          <p:nvPr/>
        </p:nvGrpSpPr>
        <p:grpSpPr bwMode="auto">
          <a:xfrm>
            <a:off x="252413" y="3727450"/>
            <a:ext cx="2782887" cy="833438"/>
            <a:chOff x="320" y="2193"/>
            <a:chExt cx="1753" cy="525"/>
          </a:xfrm>
        </p:grpSpPr>
        <p:sp>
          <p:nvSpPr>
            <p:cNvPr id="51211" name="Text Box 11"/>
            <p:cNvSpPr txBox="1">
              <a:spLocks noChangeArrowheads="1"/>
            </p:cNvSpPr>
            <p:nvPr/>
          </p:nvSpPr>
          <p:spPr bwMode="auto">
            <a:xfrm>
              <a:off x="681" y="2238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98</a:t>
              </a:r>
            </a:p>
          </p:txBody>
        </p:sp>
        <p:sp>
          <p:nvSpPr>
            <p:cNvPr id="51212" name="Line 12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13" name="Text Box 13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51214" name="Text Box 14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x</a:t>
              </a:r>
            </a:p>
          </p:txBody>
        </p:sp>
        <p:sp>
          <p:nvSpPr>
            <p:cNvPr id="51215" name="Line 15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16" name="Text Box 16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17" name="Group 17"/>
          <p:cNvGrpSpPr>
            <a:grpSpLocks/>
          </p:cNvGrpSpPr>
          <p:nvPr/>
        </p:nvGrpSpPr>
        <p:grpSpPr bwMode="auto">
          <a:xfrm>
            <a:off x="284163" y="4467225"/>
            <a:ext cx="2579687" cy="906463"/>
            <a:chOff x="2724" y="2193"/>
            <a:chExt cx="1625" cy="571"/>
          </a:xfrm>
        </p:grpSpPr>
        <p:sp>
          <p:nvSpPr>
            <p:cNvPr id="51218" name="Rectangle 18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51219" name="Text Box 19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x =</a:t>
              </a:r>
            </a:p>
          </p:txBody>
        </p:sp>
        <p:sp>
          <p:nvSpPr>
            <p:cNvPr id="51220" name="Line 20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21" name="Text Box 21"/>
            <p:cNvSpPr txBox="1">
              <a:spLocks noChangeArrowheads="1"/>
            </p:cNvSpPr>
            <p:nvPr/>
          </p:nvSpPr>
          <p:spPr bwMode="auto">
            <a:xfrm>
              <a:off x="3470" y="2193"/>
              <a:ext cx="82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98×6.5g</a:t>
              </a:r>
            </a:p>
          </p:txBody>
        </p:sp>
        <p:sp>
          <p:nvSpPr>
            <p:cNvPr id="51222" name="Text Box 22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23" name="Text Box 23"/>
          <p:cNvSpPr txBox="1">
            <a:spLocks noChangeArrowheads="1"/>
          </p:cNvSpPr>
          <p:nvPr/>
        </p:nvSpPr>
        <p:spPr bwMode="auto">
          <a:xfrm>
            <a:off x="1062038" y="52593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9.8g</a:t>
            </a:r>
          </a:p>
        </p:txBody>
      </p:sp>
      <p:sp>
        <p:nvSpPr>
          <p:cNvPr id="51224" name="Rectangle 24"/>
          <p:cNvSpPr>
            <a:spLocks noChangeArrowheads="1"/>
          </p:cNvSpPr>
          <p:nvPr/>
        </p:nvSpPr>
        <p:spPr bwMode="auto">
          <a:xfrm>
            <a:off x="828675" y="5835650"/>
            <a:ext cx="69786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 </a:t>
            </a:r>
            <a:r>
              <a:rPr lang="en-US" altLang="zh-CN" sz="2200">
                <a:solidFill>
                  <a:schemeClr val="hlink"/>
                </a:solidFill>
              </a:rPr>
              <a:t>∴ </a:t>
            </a:r>
            <a:r>
              <a:rPr lang="zh-CN" altLang="en-US" sz="2200"/>
              <a:t>反应后所得溶液的质量为：</a:t>
            </a:r>
            <a:r>
              <a:rPr lang="en-US" altLang="zh-CN" sz="2200"/>
              <a:t>6.5g+100g</a:t>
            </a:r>
            <a:r>
              <a:rPr lang="zh-CN" altLang="en-US" sz="2200"/>
              <a:t>－</a:t>
            </a:r>
            <a:r>
              <a:rPr lang="en-US" altLang="zh-CN" sz="2200"/>
              <a:t>0.2g</a:t>
            </a:r>
            <a:r>
              <a:rPr lang="zh-CN" altLang="en-US" sz="2200"/>
              <a:t>＝</a:t>
            </a:r>
            <a:r>
              <a:rPr lang="en-US" altLang="zh-CN" sz="2200"/>
              <a:t>106.3g</a:t>
            </a:r>
          </a:p>
          <a:p>
            <a:r>
              <a:rPr lang="en-US" altLang="zh-CN" sz="2200"/>
              <a:t>      </a:t>
            </a:r>
            <a:r>
              <a:rPr lang="zh-CN" altLang="en-US" sz="2200"/>
              <a:t>反应后所得溶液中溶质的质量为：</a:t>
            </a:r>
            <a:r>
              <a:rPr lang="en-US" altLang="zh-CN" sz="2200"/>
              <a:t>16.1g</a:t>
            </a:r>
          </a:p>
        </p:txBody>
      </p:sp>
      <p:sp>
        <p:nvSpPr>
          <p:cNvPr id="51225" name="Rectangle 25"/>
          <p:cNvSpPr>
            <a:spLocks noChangeArrowheads="1"/>
          </p:cNvSpPr>
          <p:nvPr/>
        </p:nvSpPr>
        <p:spPr bwMode="auto">
          <a:xfrm>
            <a:off x="1116013" y="2260600"/>
            <a:ext cx="54816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反应生成的</a:t>
            </a:r>
            <a:r>
              <a:rPr lang="en-US" altLang="zh-CN" sz="2200">
                <a:solidFill>
                  <a:srgbClr val="FF0000"/>
                </a:solidFill>
              </a:rPr>
              <a:t>ZnSO</a:t>
            </a:r>
            <a:r>
              <a:rPr lang="en-US" altLang="zh-CN" sz="2200" baseline="-25000">
                <a:solidFill>
                  <a:srgbClr val="FF0000"/>
                </a:solidFill>
              </a:rPr>
              <a:t>4</a:t>
            </a:r>
            <a:r>
              <a:rPr lang="zh-CN" altLang="en-US" sz="2200">
                <a:solidFill>
                  <a:srgbClr val="FF0000"/>
                </a:solidFill>
              </a:rPr>
              <a:t>与</a:t>
            </a:r>
            <a:r>
              <a:rPr lang="en-US" altLang="zh-CN" sz="2200">
                <a:solidFill>
                  <a:srgbClr val="FF0000"/>
                </a:solidFill>
              </a:rPr>
              <a:t>H</a:t>
            </a:r>
            <a:r>
              <a:rPr lang="en-US" altLang="zh-CN" sz="2200" baseline="-25000">
                <a:solidFill>
                  <a:srgbClr val="FF0000"/>
                </a:solidFill>
              </a:rPr>
              <a:t>2</a:t>
            </a:r>
            <a:r>
              <a:rPr lang="zh-CN" altLang="en-US" sz="2200">
                <a:solidFill>
                  <a:srgbClr val="FF0000"/>
                </a:solidFill>
              </a:rPr>
              <a:t>的质量分别为</a:t>
            </a:r>
            <a:r>
              <a:rPr lang="en-US" altLang="zh-CN" sz="2200">
                <a:solidFill>
                  <a:srgbClr val="FF0000"/>
                </a:solidFill>
              </a:rPr>
              <a:t>y</a:t>
            </a:r>
            <a:r>
              <a:rPr lang="zh-CN" altLang="en-US" sz="2200">
                <a:solidFill>
                  <a:srgbClr val="FF0000"/>
                </a:solidFill>
              </a:rPr>
              <a:t>、</a:t>
            </a:r>
            <a:r>
              <a:rPr lang="en-US" altLang="zh-CN" sz="2200">
                <a:solidFill>
                  <a:srgbClr val="FF0000"/>
                </a:solidFill>
              </a:rPr>
              <a:t>z</a:t>
            </a:r>
            <a:r>
              <a:rPr lang="zh-CN" altLang="en-US" sz="2200">
                <a:solidFill>
                  <a:srgbClr val="FF0000"/>
                </a:solidFill>
              </a:rPr>
              <a:t>，</a:t>
            </a:r>
          </a:p>
        </p:txBody>
      </p:sp>
      <p:sp>
        <p:nvSpPr>
          <p:cNvPr id="51226" name="Text Box 26"/>
          <p:cNvSpPr txBox="1">
            <a:spLocks noChangeArrowheads="1"/>
          </p:cNvSpPr>
          <p:nvPr/>
        </p:nvSpPr>
        <p:spPr bwMode="auto">
          <a:xfrm>
            <a:off x="4284663" y="3027363"/>
            <a:ext cx="6032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161</a:t>
            </a:r>
          </a:p>
        </p:txBody>
      </p:sp>
      <p:sp>
        <p:nvSpPr>
          <p:cNvPr id="51227" name="Text Box 27"/>
          <p:cNvSpPr txBox="1">
            <a:spLocks noChangeArrowheads="1"/>
          </p:cNvSpPr>
          <p:nvPr/>
        </p:nvSpPr>
        <p:spPr bwMode="auto">
          <a:xfrm>
            <a:off x="5595938" y="3027363"/>
            <a:ext cx="3238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2</a:t>
            </a:r>
          </a:p>
        </p:txBody>
      </p:sp>
      <p:sp>
        <p:nvSpPr>
          <p:cNvPr id="51228" name="Text Box 28"/>
          <p:cNvSpPr txBox="1">
            <a:spLocks noChangeArrowheads="1"/>
          </p:cNvSpPr>
          <p:nvPr/>
        </p:nvSpPr>
        <p:spPr bwMode="auto">
          <a:xfrm>
            <a:off x="4392613" y="3362325"/>
            <a:ext cx="3238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y</a:t>
            </a:r>
          </a:p>
        </p:txBody>
      </p:sp>
      <p:sp>
        <p:nvSpPr>
          <p:cNvPr id="51229" name="Text Box 29"/>
          <p:cNvSpPr txBox="1">
            <a:spLocks noChangeArrowheads="1"/>
          </p:cNvSpPr>
          <p:nvPr/>
        </p:nvSpPr>
        <p:spPr bwMode="auto">
          <a:xfrm>
            <a:off x="5580063" y="3309938"/>
            <a:ext cx="57626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>
                <a:latin typeface="宋体" charset="-122"/>
              </a:rPr>
              <a:t>z</a:t>
            </a:r>
          </a:p>
        </p:txBody>
      </p:sp>
      <p:grpSp>
        <p:nvGrpSpPr>
          <p:cNvPr id="51230" name="Group 30"/>
          <p:cNvGrpSpPr>
            <a:grpSpLocks/>
          </p:cNvGrpSpPr>
          <p:nvPr/>
        </p:nvGrpSpPr>
        <p:grpSpPr bwMode="auto">
          <a:xfrm>
            <a:off x="3157538" y="3675063"/>
            <a:ext cx="2782887" cy="833437"/>
            <a:chOff x="320" y="2193"/>
            <a:chExt cx="1753" cy="525"/>
          </a:xfrm>
        </p:grpSpPr>
        <p:sp>
          <p:nvSpPr>
            <p:cNvPr id="51231" name="Text Box 31"/>
            <p:cNvSpPr txBox="1">
              <a:spLocks noChangeArrowheads="1"/>
            </p:cNvSpPr>
            <p:nvPr/>
          </p:nvSpPr>
          <p:spPr bwMode="auto">
            <a:xfrm>
              <a:off x="681" y="2238"/>
              <a:ext cx="380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161</a:t>
              </a:r>
            </a:p>
          </p:txBody>
        </p:sp>
        <p:sp>
          <p:nvSpPr>
            <p:cNvPr id="51232" name="Line 32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33" name="Text Box 33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51234" name="Text Box 34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y</a:t>
              </a:r>
            </a:p>
          </p:txBody>
        </p:sp>
        <p:sp>
          <p:nvSpPr>
            <p:cNvPr id="51235" name="Line 35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36" name="Text Box 36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37" name="Group 37"/>
          <p:cNvGrpSpPr>
            <a:grpSpLocks/>
          </p:cNvGrpSpPr>
          <p:nvPr/>
        </p:nvGrpSpPr>
        <p:grpSpPr bwMode="auto">
          <a:xfrm>
            <a:off x="3189288" y="4414838"/>
            <a:ext cx="2625725" cy="906462"/>
            <a:chOff x="2724" y="2193"/>
            <a:chExt cx="1654" cy="571"/>
          </a:xfrm>
        </p:grpSpPr>
        <p:sp>
          <p:nvSpPr>
            <p:cNvPr id="51238" name="Rectangle 38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51239" name="Text Box 39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y =</a:t>
              </a:r>
            </a:p>
          </p:txBody>
        </p:sp>
        <p:sp>
          <p:nvSpPr>
            <p:cNvPr id="51240" name="Line 40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41" name="Text Box 41"/>
            <p:cNvSpPr txBox="1">
              <a:spLocks noChangeArrowheads="1"/>
            </p:cNvSpPr>
            <p:nvPr/>
          </p:nvSpPr>
          <p:spPr bwMode="auto">
            <a:xfrm>
              <a:off x="3470" y="2193"/>
              <a:ext cx="908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161×6.5g</a:t>
              </a:r>
            </a:p>
          </p:txBody>
        </p:sp>
        <p:sp>
          <p:nvSpPr>
            <p:cNvPr id="51242" name="Text Box 42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43" name="Text Box 43"/>
          <p:cNvSpPr txBox="1">
            <a:spLocks noChangeArrowheads="1"/>
          </p:cNvSpPr>
          <p:nvPr/>
        </p:nvSpPr>
        <p:spPr bwMode="auto">
          <a:xfrm>
            <a:off x="3967163" y="5207000"/>
            <a:ext cx="11620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16.1g</a:t>
            </a:r>
          </a:p>
        </p:txBody>
      </p:sp>
      <p:grpSp>
        <p:nvGrpSpPr>
          <p:cNvPr id="51244" name="Group 44"/>
          <p:cNvGrpSpPr>
            <a:grpSpLocks/>
          </p:cNvGrpSpPr>
          <p:nvPr/>
        </p:nvGrpSpPr>
        <p:grpSpPr bwMode="auto">
          <a:xfrm>
            <a:off x="6037263" y="3675063"/>
            <a:ext cx="2782887" cy="833437"/>
            <a:chOff x="320" y="2193"/>
            <a:chExt cx="1753" cy="525"/>
          </a:xfrm>
        </p:grpSpPr>
        <p:sp>
          <p:nvSpPr>
            <p:cNvPr id="51245" name="Text Box 45"/>
            <p:cNvSpPr txBox="1">
              <a:spLocks noChangeArrowheads="1"/>
            </p:cNvSpPr>
            <p:nvPr/>
          </p:nvSpPr>
          <p:spPr bwMode="auto">
            <a:xfrm>
              <a:off x="681" y="2238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2</a:t>
              </a:r>
            </a:p>
          </p:txBody>
        </p:sp>
        <p:sp>
          <p:nvSpPr>
            <p:cNvPr id="51246" name="Line 46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47" name="Text Box 47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51248" name="Text Box 48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z</a:t>
              </a:r>
            </a:p>
          </p:txBody>
        </p:sp>
        <p:sp>
          <p:nvSpPr>
            <p:cNvPr id="51249" name="Line 49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50" name="Text Box 50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51" name="Group 51"/>
          <p:cNvGrpSpPr>
            <a:grpSpLocks/>
          </p:cNvGrpSpPr>
          <p:nvPr/>
        </p:nvGrpSpPr>
        <p:grpSpPr bwMode="auto">
          <a:xfrm>
            <a:off x="6069013" y="4414838"/>
            <a:ext cx="2579687" cy="906462"/>
            <a:chOff x="2724" y="2193"/>
            <a:chExt cx="1625" cy="571"/>
          </a:xfrm>
        </p:grpSpPr>
        <p:sp>
          <p:nvSpPr>
            <p:cNvPr id="51252" name="Rectangle 52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51253" name="Text Box 53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x =</a:t>
              </a:r>
            </a:p>
          </p:txBody>
        </p:sp>
        <p:sp>
          <p:nvSpPr>
            <p:cNvPr id="51254" name="Line 54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55" name="Text Box 55"/>
            <p:cNvSpPr txBox="1">
              <a:spLocks noChangeArrowheads="1"/>
            </p:cNvSpPr>
            <p:nvPr/>
          </p:nvSpPr>
          <p:spPr bwMode="auto">
            <a:xfrm>
              <a:off x="3470" y="2193"/>
              <a:ext cx="73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2×6.5g</a:t>
              </a:r>
            </a:p>
          </p:txBody>
        </p:sp>
        <p:sp>
          <p:nvSpPr>
            <p:cNvPr id="51256" name="Text Box 56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57" name="Text Box 57"/>
          <p:cNvSpPr txBox="1">
            <a:spLocks noChangeArrowheads="1"/>
          </p:cNvSpPr>
          <p:nvPr/>
        </p:nvSpPr>
        <p:spPr bwMode="auto">
          <a:xfrm>
            <a:off x="6846888" y="5207000"/>
            <a:ext cx="10223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0.2g</a:t>
            </a:r>
          </a:p>
        </p:txBody>
      </p:sp>
      <p:sp>
        <p:nvSpPr>
          <p:cNvPr id="51258" name="Text Box 58"/>
          <p:cNvSpPr txBox="1">
            <a:spLocks noChangeArrowheads="1"/>
          </p:cNvSpPr>
          <p:nvPr/>
        </p:nvSpPr>
        <p:spPr bwMode="auto">
          <a:xfrm>
            <a:off x="6588125" y="61229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/>
              <a:t>答：略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51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51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51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51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8" dur="2000"/>
                                        <p:tgtEl>
                                          <p:spTgt spid="51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2000"/>
                                        <p:tgtEl>
                                          <p:spTgt spid="51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6" dur="2000"/>
                                        <p:tgtEl>
                                          <p:spTgt spid="51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2000"/>
                                        <p:tgtEl>
                                          <p:spTgt spid="51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6" dur="2000"/>
                                        <p:tgtEl>
                                          <p:spTgt spid="51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1" dur="2000"/>
                                        <p:tgtEl>
                                          <p:spTgt spid="51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6" dur="2000"/>
                                        <p:tgtEl>
                                          <p:spTgt spid="51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000"/>
                                        <p:tgtEl>
                                          <p:spTgt spid="51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6" dur="2000"/>
                                        <p:tgtEl>
                                          <p:spTgt spid="51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5" grpId="0"/>
      <p:bldP spid="51206" grpId="0"/>
      <p:bldP spid="51207" grpId="0"/>
      <p:bldP spid="51208" grpId="0"/>
      <p:bldP spid="51209" grpId="0"/>
      <p:bldP spid="51223" grpId="0"/>
      <p:bldP spid="51224" grpId="0"/>
      <p:bldP spid="51225" grpId="0"/>
      <p:bldP spid="51226" grpId="0"/>
      <p:bldP spid="51227" grpId="0"/>
      <p:bldP spid="51228" grpId="0"/>
      <p:bldP spid="51229" grpId="0"/>
      <p:bldP spid="51243" grpId="0"/>
      <p:bldP spid="51257" grpId="0"/>
      <p:bldP spid="51258" grpId="0"/>
    </p:bld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2373</TotalTime>
  <Words>853</Words>
  <Application>Microsoft PowerPoint</Application>
  <PresentationFormat>全屏显示(4:3)</PresentationFormat>
  <Paragraphs>148</Paragraphs>
  <Slides>10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2" baseType="lpstr">
      <vt:lpstr>Edge</vt:lpstr>
      <vt:lpstr>剪辑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没有幻灯片标题</dc:title>
  <dc:creator>学校</dc:creator>
  <cp:lastModifiedBy>deng</cp:lastModifiedBy>
  <cp:revision>168</cp:revision>
  <dcterms:created xsi:type="dcterms:W3CDTF">2000-09-07T23:32:50Z</dcterms:created>
  <dcterms:modified xsi:type="dcterms:W3CDTF">2017-01-12T01:54:33Z</dcterms:modified>
</cp:coreProperties>
</file>