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562" r:id="rId3"/>
    <p:sldId id="359" r:id="rId4"/>
    <p:sldId id="502" r:id="rId5"/>
    <p:sldId id="561" r:id="rId6"/>
    <p:sldId id="519" r:id="rId7"/>
    <p:sldId id="551" r:id="rId8"/>
    <p:sldId id="518" r:id="rId9"/>
    <p:sldId id="552" r:id="rId10"/>
    <p:sldId id="556" r:id="rId11"/>
    <p:sldId id="558" r:id="rId12"/>
    <p:sldId id="554" r:id="rId13"/>
    <p:sldId id="559" r:id="rId14"/>
    <p:sldId id="324" r:id="rId15"/>
    <p:sldId id="549" r:id="rId16"/>
    <p:sldId id="546" r:id="rId17"/>
    <p:sldId id="548" r:id="rId18"/>
    <p:sldId id="360" r:id="rId19"/>
    <p:sldId id="550" r:id="rId20"/>
    <p:sldId id="560" r:id="rId21"/>
    <p:sldId id="325" r:id="rId22"/>
  </p:sldIdLst>
  <p:sldSz cx="9144000" cy="6858000" type="screen4x3"/>
  <p:notesSz cx="6858000" cy="9144000"/>
  <p:custDataLst>
    <p:tags r:id="rId27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CCCCFF"/>
    <a:srgbClr val="CCFFFF"/>
    <a:srgbClr val="FFCCCC"/>
    <a:srgbClr val="CCECFF"/>
    <a:srgbClr val="66CC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092" y="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gs" Target="tags/tag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023EE8-4586-4079-BDBC-B841DB3E6606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29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 anchorCtr="0"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1045" name="图片 1044" descr="高分说PPT背景(25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587" y="-1587"/>
            <a:ext cx="9147175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5 Writing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图片 6" descr="图片1_副本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800225"/>
            <a:ext cx="9144000" cy="5073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12775" y="765175"/>
            <a:ext cx="8207375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5  Educational exchanges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副标题 2"/>
          <p:cNvSpPr txBox="1"/>
          <p:nvPr/>
        </p:nvSpPr>
        <p:spPr bwMode="auto">
          <a:xfrm>
            <a:off x="2771775" y="2420938"/>
            <a:ext cx="3095625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R="0" algn="ctr" defTabSz="91440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4400" b="1" kern="0" cap="none" spc="0" normalizeH="0" baseline="0" noProof="0" dirty="0">
                <a:solidFill>
                  <a:schemeClr val="bg1"/>
                </a:solidFill>
                <a:latin typeface="+mn-lt"/>
                <a:ea typeface="+mn-ea"/>
                <a:cs typeface="Times New Roman" panose="02020603050405020304" pitchFamily="18" charset="0"/>
              </a:rPr>
              <a:t>Writing</a:t>
            </a:r>
            <a:endParaRPr kumimoji="0" lang="en-US" altLang="zh-CN" sz="4400" b="1" kern="0" cap="none" spc="0" normalizeH="0" baseline="0" noProof="0" dirty="0">
              <a:solidFill>
                <a:schemeClr val="bg1"/>
              </a:solidFill>
              <a:latin typeface="+mn-lt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4280" name="直接连接符 8"/>
          <p:cNvCxnSpPr/>
          <p:nvPr/>
        </p:nvCxnSpPr>
        <p:spPr>
          <a:xfrm>
            <a:off x="5364163" y="4149725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364163" y="2351088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331913" y="4987925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331913" y="3268663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420095" y="2436619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950740" y="3336479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351663" y="4174391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936621" y="1514837"/>
            <a:ext cx="1625369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19613" y="2005013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1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989388" y="2881313"/>
            <a:ext cx="487363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2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05325" y="3748088"/>
            <a:ext cx="4889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3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21125" y="4635500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4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  <a:endParaRPr kumimoji="0" lang="zh-CN" altLang="en-US" sz="40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508625" y="1785938"/>
            <a:ext cx="17272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ea typeface="微软雅黑" panose="020B0503020204020204" pitchFamily="34" charset="-122"/>
              </a:rPr>
              <a:t>Review</a:t>
            </a:r>
            <a:endParaRPr lang="zh-CN" altLang="en-US" sz="3600" b="1" dirty="0"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250825" y="2722563"/>
            <a:ext cx="3598863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ea typeface="微软雅黑" panose="020B0503020204020204" pitchFamily="34" charset="-122"/>
              </a:rPr>
              <a:t>While-Learning</a:t>
            </a:r>
            <a:endParaRPr lang="zh-CN" altLang="en-US" sz="3600" b="1" dirty="0"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437188" y="3586163"/>
            <a:ext cx="32385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ea typeface="微软雅黑" panose="020B0503020204020204" pitchFamily="34" charset="-122"/>
              </a:rPr>
              <a:t>Post-Learning</a:t>
            </a:r>
            <a:endParaRPr lang="zh-CN" altLang="en-US" sz="3600" b="1" dirty="0"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331913" y="4378325"/>
            <a:ext cx="2303462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ea typeface="微软雅黑" panose="020B0503020204020204" pitchFamily="34" charset="-122"/>
              </a:rPr>
              <a:t>Review</a:t>
            </a:r>
            <a:endParaRPr lang="zh-CN" altLang="en-US" sz="3600" b="1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2700338" y="3414713"/>
            <a:ext cx="3605212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Review</a:t>
            </a:r>
            <a:endParaRPr lang="en-US" altLang="zh-CN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1784350" y="188913"/>
            <a:ext cx="6748463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sz="2800" b="1" kern="1200" cap="none" spc="0" normalizeH="0" baseline="0" noProof="0" dirty="0">
                <a:solidFill>
                  <a:srgbClr val="0000FF"/>
                </a:solidFill>
                <a:latin typeface="+mn-lt"/>
                <a:ea typeface="宋体" panose="02010600030101010101" pitchFamily="2" charset="-122"/>
                <a:cs typeface="+mn-cs"/>
              </a:rPr>
              <a:t>Act the dialogue out according to the text.</a:t>
            </a:r>
            <a:endParaRPr kumimoji="0" lang="en-US" sz="2800" b="1" kern="1200" cap="none" spc="0" normalizeH="0" baseline="0" noProof="0" dirty="0">
              <a:solidFill>
                <a:srgbClr val="0000FF"/>
              </a:solidFill>
              <a:latin typeface="+mn-lt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7" name="Group 26"/>
          <p:cNvGraphicFramePr>
            <a:graphicFrameLocks noGrp="1"/>
          </p:cNvGraphicFramePr>
          <p:nvPr/>
        </p:nvGraphicFramePr>
        <p:xfrm>
          <a:off x="323850" y="777875"/>
          <a:ext cx="8605838" cy="6035675"/>
        </p:xfrm>
        <a:graphic>
          <a:graphicData uri="http://schemas.openxmlformats.org/drawingml/2006/table">
            <a:tbl>
              <a:tblPr/>
              <a:tblGrid>
                <a:gridCol w="664186"/>
                <a:gridCol w="7941652"/>
              </a:tblGrid>
              <a:tr h="8230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S1: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Good morning. I’m a reporter from a student newspaper. Can I ask you a few questions?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S2: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Sure.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S1: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Why are you in Beijing?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S2: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(1)_____________________________________________.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S1: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Which school do you come from?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S2: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(2)_____________________________________________.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S1: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What do you and your classmates do in Beijing?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888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S2: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We spend the weekdays (3)______________________________. At the weekend, (4)______________________________________.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230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S1: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That’s great. I hope you enjoy the rest of your stay in Beijing. Thank you and goodbye.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S2: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You’re welcome. Bye. 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91444" marR="91444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Box 4"/>
          <p:cNvSpPr txBox="1"/>
          <p:nvPr/>
        </p:nvSpPr>
        <p:spPr>
          <a:xfrm>
            <a:off x="755650" y="1411288"/>
            <a:ext cx="77041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514350" lvl="0" indent="-51435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/>
              <a:t>Let’s learn the new words and expressions.</a:t>
            </a:r>
            <a:endParaRPr lang="zh-CN" altLang="en-US" sz="3200" dirty="0"/>
          </a:p>
        </p:txBody>
      </p:sp>
      <p:pic>
        <p:nvPicPr>
          <p:cNvPr id="7171" name="图片 5" descr="学习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60550" y="1916113"/>
            <a:ext cx="4799013" cy="35988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11"/>
          <p:cNvSpPr/>
          <p:nvPr/>
        </p:nvSpPr>
        <p:spPr>
          <a:xfrm>
            <a:off x="5721350" y="2011363"/>
            <a:ext cx="2451100" cy="3046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参加；加入</a:t>
            </a:r>
            <a:endParaRPr lang="zh-CN" altLang="en-US" sz="3200" b="1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校内活动</a:t>
            </a:r>
            <a:endParaRPr lang="zh-CN" altLang="en-US" sz="3200" b="1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参加</a:t>
            </a:r>
            <a:endParaRPr lang="zh-CN" altLang="en-US" sz="3200" b="1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校外活动</a:t>
            </a:r>
            <a:endParaRPr lang="zh-CN" altLang="en-US" sz="3200" b="1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野炊</a:t>
            </a:r>
            <a:endParaRPr lang="en-US" altLang="zh-CN" sz="3200" b="1" dirty="0">
              <a:solidFill>
                <a:srgbClr val="000000"/>
              </a:solidFill>
            </a:endParaRPr>
          </a:p>
        </p:txBody>
      </p:sp>
      <p:sp>
        <p:nvSpPr>
          <p:cNvPr id="8195" name="Rectangle 10"/>
          <p:cNvSpPr/>
          <p:nvPr/>
        </p:nvSpPr>
        <p:spPr>
          <a:xfrm>
            <a:off x="827088" y="1989138"/>
            <a:ext cx="4681537" cy="3046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*join in</a:t>
            </a:r>
            <a:endParaRPr lang="zh-CN" altLang="en-US" sz="3200" b="1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*activities in school</a:t>
            </a:r>
            <a:endParaRPr lang="zh-CN" altLang="en-US" sz="3200" b="1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*take part in</a:t>
            </a:r>
            <a:endParaRPr lang="zh-CN" altLang="en-US" sz="3200" b="1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*activities outside school</a:t>
            </a:r>
            <a:endParaRPr lang="zh-CN" altLang="en-US" sz="3200" b="1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*have a picnic</a:t>
            </a:r>
            <a:endParaRPr lang="en-US" altLang="zh-CN" sz="3200" b="1" dirty="0">
              <a:solidFill>
                <a:srgbClr val="000000"/>
              </a:solidFill>
            </a:endParaRPr>
          </a:p>
        </p:txBody>
      </p:sp>
      <p:sp>
        <p:nvSpPr>
          <p:cNvPr id="8196" name="矩形 1"/>
          <p:cNvSpPr/>
          <p:nvPr/>
        </p:nvSpPr>
        <p:spPr>
          <a:xfrm>
            <a:off x="1258888" y="644525"/>
            <a:ext cx="6265862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dirty="0">
                <a:solidFill>
                  <a:srgbClr val="0000FF"/>
                </a:solidFill>
                <a:latin typeface="Comic Sans MS" panose="030F0702030302020204" pitchFamily="66" charset="0"/>
              </a:rPr>
              <a:t>短 语 收 藏 夹（</a:t>
            </a:r>
            <a:r>
              <a:rPr lang="en-US" altLang="zh-CN" sz="4000" dirty="0">
                <a:solidFill>
                  <a:srgbClr val="0000FF"/>
                </a:solidFill>
                <a:latin typeface="Comic Sans MS" panose="030F0702030302020204" pitchFamily="66" charset="0"/>
              </a:rPr>
              <a:t>Writing</a:t>
            </a:r>
            <a:r>
              <a:rPr lang="zh-CN" altLang="en-US" sz="4000" dirty="0">
                <a:solidFill>
                  <a:srgbClr val="0000FF"/>
                </a:solidFill>
                <a:latin typeface="Comic Sans MS" panose="030F0702030302020204" pitchFamily="66" charset="0"/>
              </a:rPr>
              <a:t>）</a:t>
            </a:r>
            <a:endParaRPr lang="en-US" altLang="zh-CN" sz="2800" dirty="0">
              <a:solidFill>
                <a:srgbClr val="0000FF"/>
              </a:solidFill>
              <a:latin typeface="Comic Sans MS" panose="030F0702030302020204" pitchFamily="66" charset="0"/>
            </a:endParaRPr>
          </a:p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dirty="0">
                <a:latin typeface="Comic Sans MS" panose="030F0702030302020204" pitchFamily="66" charset="0"/>
              </a:rPr>
              <a:t>带*的是学过的短语</a:t>
            </a:r>
            <a:endParaRPr lang="en-US" altLang="zh-CN" sz="32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9" name="TextBox 4"/>
          <p:cNvSpPr txBox="1"/>
          <p:nvPr/>
        </p:nvSpPr>
        <p:spPr>
          <a:xfrm>
            <a:off x="1763713" y="3414713"/>
            <a:ext cx="5421312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3151188" y="-19050"/>
            <a:ext cx="1997075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sz="3600" b="1" kern="1200" cap="none" spc="0" normalizeH="0" baseline="0" noProof="0" dirty="0">
                <a:solidFill>
                  <a:srgbClr val="7030A0"/>
                </a:solidFill>
                <a:latin typeface="+mn-lt"/>
                <a:ea typeface="宋体" panose="02010600030101010101" pitchFamily="2" charset="-122"/>
                <a:cs typeface="+mn-cs"/>
              </a:rPr>
              <a:t>Writing </a:t>
            </a:r>
            <a:endParaRPr kumimoji="0" lang="en-US" sz="3600" b="1" kern="1200" cap="none" spc="0" normalizeH="0" baseline="0" noProof="0" dirty="0">
              <a:solidFill>
                <a:srgbClr val="7030A0"/>
              </a:solidFill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矩形 21"/>
          <p:cNvSpPr>
            <a:spLocks noChangeArrowheads="1"/>
          </p:cNvSpPr>
          <p:nvPr/>
        </p:nvSpPr>
        <p:spPr bwMode="auto">
          <a:xfrm>
            <a:off x="107950" y="765175"/>
            <a:ext cx="9036050" cy="2165350"/>
          </a:xfrm>
          <a:prstGeom prst="rect">
            <a:avLst/>
          </a:prstGeom>
          <a:solidFill>
            <a:schemeClr val="lt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eaLnBrk="1" hangingPunct="1">
              <a:lnSpc>
                <a:spcPct val="8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The students from Xinhua Junior High School have almost finished their exchange visit to Woodpark School. They need to write a report on the exchange visit before they return to Beijing. Here are some activities they have taken part in during the visit. Rearrange the activities in two categories: Activities in school and Activities outside school.  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84213" y="3125788"/>
            <a:ext cx="7358063" cy="304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lt"/>
                <a:ea typeface="宋体" panose="02010600030101010101" pitchFamily="2" charset="-122"/>
                <a:cs typeface="+mn-cs"/>
              </a:rPr>
              <a:t>have a picnic with the host family</a:t>
            </a:r>
            <a:endParaRPr kumimoji="0" lang="en-US" altLang="zh-CN" sz="3200" kern="1200" cap="none" spc="0" normalizeH="0" baseline="0" noProof="0" dirty="0">
              <a:solidFill>
                <a:srgbClr val="0000FF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lt"/>
                <a:ea typeface="宋体" panose="02010600030101010101" pitchFamily="2" charset="-122"/>
                <a:cs typeface="+mn-cs"/>
              </a:rPr>
              <a:t>have classes with British students</a:t>
            </a:r>
            <a:endParaRPr kumimoji="0" lang="en-US" altLang="zh-CN" sz="3200" kern="1200" cap="none" spc="0" normalizeH="0" baseline="0" noProof="0" dirty="0">
              <a:solidFill>
                <a:srgbClr val="0000FF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lt"/>
                <a:ea typeface="宋体" panose="02010600030101010101" pitchFamily="2" charset="-122"/>
                <a:cs typeface="+mn-cs"/>
              </a:rPr>
              <a:t>learn a lot about British culture and history</a:t>
            </a:r>
            <a:endParaRPr kumimoji="0" lang="en-US" altLang="zh-CN" sz="3200" kern="1200" cap="none" spc="0" normalizeH="0" baseline="0" noProof="0" dirty="0">
              <a:solidFill>
                <a:srgbClr val="0000FF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lt"/>
                <a:ea typeface="宋体" panose="02010600030101010101" pitchFamily="2" charset="-122"/>
                <a:cs typeface="+mn-cs"/>
              </a:rPr>
              <a:t>play football with British friends</a:t>
            </a:r>
            <a:endParaRPr kumimoji="0" lang="en-US" altLang="zh-CN" sz="3200" kern="1200" cap="none" spc="0" normalizeH="0" baseline="0" noProof="0" dirty="0">
              <a:solidFill>
                <a:srgbClr val="0000FF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lt"/>
                <a:ea typeface="宋体" panose="02010600030101010101" pitchFamily="2" charset="-122"/>
                <a:cs typeface="+mn-cs"/>
              </a:rPr>
              <a:t>take part in school club activities </a:t>
            </a:r>
            <a:endParaRPr kumimoji="0" lang="en-US" altLang="zh-CN" sz="3200" kern="1200" cap="none" spc="0" normalizeH="0" baseline="0" noProof="0" dirty="0">
              <a:solidFill>
                <a:srgbClr val="0000FF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lt"/>
                <a:ea typeface="宋体" panose="02010600030101010101" pitchFamily="2" charset="-122"/>
                <a:cs typeface="+mn-cs"/>
              </a:rPr>
              <a:t>visit the British Museum </a:t>
            </a:r>
            <a:endParaRPr kumimoji="0" lang="en-US" altLang="zh-CN" sz="3200" kern="1200" cap="none" spc="0" normalizeH="0" baseline="0" noProof="0" dirty="0">
              <a:solidFill>
                <a:srgbClr val="0000FF"/>
              </a:solidFill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9" name="Rectangle 2"/>
          <p:cNvSpPr txBox="1"/>
          <p:nvPr/>
        </p:nvSpPr>
        <p:spPr>
          <a:xfrm>
            <a:off x="2411413" y="554038"/>
            <a:ext cx="4546600" cy="5715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00B050"/>
                </a:solidFill>
                <a:latin typeface="Comic Sans MS" panose="030F0702030302020204" pitchFamily="66" charset="0"/>
                <a:ea typeface="华文中宋" pitchFamily="2" charset="-122"/>
              </a:rPr>
              <a:t>An exchange visit</a:t>
            </a:r>
            <a:endParaRPr lang="en-US" altLang="zh-CN" sz="3200" b="1" dirty="0">
              <a:solidFill>
                <a:srgbClr val="00B050"/>
              </a:solidFill>
              <a:latin typeface="Comic Sans MS" panose="030F0702030302020204" pitchFamily="66" charset="0"/>
              <a:ea typeface="华文中宋" pitchFamily="2" charset="-122"/>
            </a:endParaRPr>
          </a:p>
        </p:txBody>
      </p:sp>
      <p:sp>
        <p:nvSpPr>
          <p:cNvPr id="4100" name="Text Box 2"/>
          <p:cNvSpPr txBox="1"/>
          <p:nvPr/>
        </p:nvSpPr>
        <p:spPr>
          <a:xfrm>
            <a:off x="468313" y="1412875"/>
            <a:ext cx="8299450" cy="4832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i="1" dirty="0"/>
              <a:t>Suppose you are one of the students. Complete the report below. Use the following expressions to help you.</a:t>
            </a:r>
            <a:endParaRPr lang="en-US" altLang="zh-CN" sz="2800" i="1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 dirty="0"/>
              <a:t>Activities in school</a:t>
            </a:r>
            <a:endParaRPr lang="en-US" altLang="zh-CN" sz="2800" b="1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have classes with British students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learn a lot about British culture and history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take part in school club activities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 dirty="0"/>
              <a:t>Activities outside school</a:t>
            </a:r>
            <a:endParaRPr lang="en-US" altLang="zh-CN" sz="2800" b="1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have a picnic with the host family 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visit the British Museum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play football with British friends </a:t>
            </a:r>
            <a:endParaRPr lang="en-US" altLang="zh-CN" sz="2800" dirty="0"/>
          </a:p>
        </p:txBody>
      </p:sp>
      <p:pic>
        <p:nvPicPr>
          <p:cNvPr id="4101" name="图片 10" descr="tourists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07113" y="3357563"/>
            <a:ext cx="2425700" cy="2593975"/>
          </a:xfrm>
          <a:prstGeom prst="rect">
            <a:avLst/>
          </a:prstGeom>
          <a:noFill/>
          <a:ln w="9525">
            <a:noFill/>
          </a:ln>
          <a:effectLst>
            <a:outerShdw algn="ctr" rotWithShape="0">
              <a:srgbClr val="000000">
                <a:alpha val="68999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2"/>
          <p:cNvSpPr/>
          <p:nvPr/>
        </p:nvSpPr>
        <p:spPr>
          <a:xfrm>
            <a:off x="539750" y="1557338"/>
            <a:ext cx="8115300" cy="440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My exchange visit to Woodpark School has gone well.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I have enjoyed my studies at the school. I have ______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____________________________________________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_____________________________. I have also _____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_________________________. My host family are friendly. They have cooked me delicious British food.</a:t>
            </a:r>
            <a:r>
              <a:rPr lang="zh-CN" altLang="en-US" sz="2800" dirty="0"/>
              <a:t> 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____________________________________________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____________________________________________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____________________________________________</a:t>
            </a:r>
            <a:endParaRPr lang="en-US" altLang="zh-CN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/>
              <a:t>I will keep in touch with them.</a:t>
            </a:r>
            <a:endParaRPr lang="en-US" altLang="zh-CN" sz="2800" dirty="0"/>
          </a:p>
        </p:txBody>
      </p:sp>
      <p:sp>
        <p:nvSpPr>
          <p:cNvPr id="5123" name="Text Box 3"/>
          <p:cNvSpPr txBox="1"/>
          <p:nvPr/>
        </p:nvSpPr>
        <p:spPr>
          <a:xfrm>
            <a:off x="611188" y="1963738"/>
            <a:ext cx="7993062" cy="1385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                                                                              had 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classes with British students</a:t>
            </a:r>
            <a:r>
              <a:rPr lang="zh-CN" altLang="en-US" sz="2800" b="1" dirty="0">
                <a:solidFill>
                  <a:srgbClr val="FF0000"/>
                </a:solidFill>
              </a:rPr>
              <a:t>. I </a:t>
            </a:r>
            <a:r>
              <a:rPr lang="en-US" altLang="zh-CN" sz="2800" b="1" dirty="0">
                <a:solidFill>
                  <a:srgbClr val="FF0000"/>
                </a:solidFill>
              </a:rPr>
              <a:t>have learn</a:t>
            </a:r>
            <a:r>
              <a:rPr lang="zh-CN" altLang="en-US" sz="2800" b="1" dirty="0">
                <a:solidFill>
                  <a:srgbClr val="FF0000"/>
                </a:solidFill>
              </a:rPr>
              <a:t>t</a:t>
            </a:r>
            <a:r>
              <a:rPr lang="en-US" altLang="zh-CN" sz="2800" b="1" dirty="0">
                <a:solidFill>
                  <a:srgbClr val="FF0000"/>
                </a:solidFill>
              </a:rPr>
              <a:t> a lot about British culture and history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5125" name="Text Box 5"/>
          <p:cNvSpPr txBox="1"/>
          <p:nvPr/>
        </p:nvSpPr>
        <p:spPr>
          <a:xfrm>
            <a:off x="611188" y="2827338"/>
            <a:ext cx="8064500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                                                                              taken part in school club activities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5126" name="Text Box 6"/>
          <p:cNvSpPr txBox="1"/>
          <p:nvPr/>
        </p:nvSpPr>
        <p:spPr>
          <a:xfrm>
            <a:off x="541338" y="4130675"/>
            <a:ext cx="8062912" cy="14471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05000"/>
              </a:lnSpc>
              <a:spcBef>
                <a:spcPct val="10000"/>
              </a:spcBef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We</a:t>
            </a:r>
            <a:r>
              <a:rPr lang="en-US" altLang="zh-CN" sz="2800" b="1" dirty="0">
                <a:solidFill>
                  <a:srgbClr val="FF0000"/>
                </a:solidFill>
              </a:rPr>
              <a:t> have had a picnic </a:t>
            </a:r>
            <a:r>
              <a:rPr lang="zh-CN" altLang="en-US" sz="2800" b="1" dirty="0">
                <a:solidFill>
                  <a:srgbClr val="FF0000"/>
                </a:solidFill>
              </a:rPr>
              <a:t>together. They have taken me to </a:t>
            </a:r>
            <a:r>
              <a:rPr lang="en-US" altLang="zh-CN" sz="2800" b="1" dirty="0">
                <a:solidFill>
                  <a:srgbClr val="FF0000"/>
                </a:solidFill>
              </a:rPr>
              <a:t>visit the British Museum</a:t>
            </a:r>
            <a:r>
              <a:rPr lang="zh-CN" altLang="en-US" sz="2800" b="1" dirty="0">
                <a:solidFill>
                  <a:srgbClr val="FF0000"/>
                </a:solidFill>
              </a:rPr>
              <a:t>. My new British friends are very nice. </a:t>
            </a:r>
            <a:r>
              <a:rPr lang="en-US" altLang="zh-CN" sz="2800" b="1" dirty="0">
                <a:solidFill>
                  <a:srgbClr val="FF0000"/>
                </a:solidFill>
              </a:rPr>
              <a:t>I have played football with </a:t>
            </a:r>
            <a:r>
              <a:rPr lang="zh-CN" altLang="en-US" sz="2800" b="1" dirty="0">
                <a:solidFill>
                  <a:srgbClr val="FF0000"/>
                </a:solidFill>
              </a:rPr>
              <a:t>them</a:t>
            </a:r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.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12294" name="矩形 6"/>
          <p:cNvSpPr/>
          <p:nvPr/>
        </p:nvSpPr>
        <p:spPr>
          <a:xfrm>
            <a:off x="1979613" y="404813"/>
            <a:ext cx="583247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Comic Sans MS" panose="030F0702030302020204" pitchFamily="66" charset="0"/>
              </a:rPr>
              <a:t>A report on my exchange visit to Woodpark School</a:t>
            </a:r>
            <a:endParaRPr lang="en-US" altLang="zh-CN" sz="3200" b="1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5" grpId="0"/>
      <p:bldP spid="51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916238" y="1127125"/>
            <a:ext cx="2643188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sz="3600" b="1" kern="1200" cap="none" spc="0" normalizeH="0" baseline="0" noProof="0" dirty="0">
                <a:solidFill>
                  <a:srgbClr val="7030A0"/>
                </a:solidFill>
                <a:latin typeface="+mn-lt"/>
                <a:ea typeface="宋体" panose="02010600030101010101" pitchFamily="2" charset="-122"/>
                <a:cs typeface="+mn-cs"/>
              </a:rPr>
              <a:t>Brainstorm</a:t>
            </a:r>
            <a:endParaRPr kumimoji="0" lang="en-US" sz="3600" b="1" kern="1200" cap="none" spc="0" normalizeH="0" baseline="0" noProof="0" dirty="0">
              <a:solidFill>
                <a:srgbClr val="7030A0"/>
              </a:solidFill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21"/>
          <p:cNvSpPr>
            <a:spLocks noChangeArrowheads="1"/>
          </p:cNvSpPr>
          <p:nvPr/>
        </p:nvSpPr>
        <p:spPr bwMode="auto">
          <a:xfrm>
            <a:off x="611188" y="2852738"/>
            <a:ext cx="7921625" cy="1200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Brainstorm more activities you have taken part in during the visit.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4338" name="表格 14337"/>
          <p:cNvGraphicFramePr/>
          <p:nvPr/>
        </p:nvGraphicFramePr>
        <p:xfrm>
          <a:off x="468313" y="692150"/>
          <a:ext cx="8280400" cy="6005513"/>
        </p:xfrm>
        <a:graphic>
          <a:graphicData uri="http://schemas.openxmlformats.org/drawingml/2006/table">
            <a:tbl>
              <a:tblPr/>
              <a:tblGrid>
                <a:gridCol w="1800225"/>
                <a:gridCol w="6480175"/>
              </a:tblGrid>
              <a:tr h="487363">
                <a:tc rowSpan="5">
                  <a:txBody>
                    <a:bodyPr/>
                    <a:lstStyle>
                      <a:lvl1pPr marL="273050" lvl="0" indent="-2730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40080" lvl="1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914400" lvl="2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187450" lvl="3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1462405" lvl="4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zh-CN" sz="2600" b="1"/>
                        <a:t>Activities in school</a:t>
                      </a:r>
                      <a:endParaRPr lang="en-US" altLang="zh-CN" sz="2600" b="1"/>
                    </a:p>
                  </a:txBody>
                  <a:tcPr marL="91434" marR="91434" marT="45727" marB="4572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40080" lvl="1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914400" lvl="2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187450" lvl="3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1462405" lvl="4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zh-CN" sz="2600">
                          <a:solidFill>
                            <a:srgbClr val="0000FF"/>
                          </a:solidFill>
                        </a:rPr>
                        <a:t>watch films with British students</a:t>
                      </a:r>
                      <a:endParaRPr lang="en-US" altLang="zh-CN" sz="2600">
                        <a:solidFill>
                          <a:srgbClr val="0000FF"/>
                        </a:solidFill>
                      </a:endParaRPr>
                    </a:p>
                  </a:txBody>
                  <a:tcPr marL="91434" marR="91434" marT="45727" marB="4572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2"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273050" lvl="0" indent="-2730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40080" lvl="1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914400" lvl="2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187450" lvl="3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1462405" lvl="4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zh-CN" sz="2600">
                          <a:solidFill>
                            <a:srgbClr val="0000FF"/>
                          </a:solidFill>
                        </a:rPr>
                        <a:t>have lunch together with British students</a:t>
                      </a:r>
                      <a:endParaRPr lang="en-US" altLang="zh-CN" sz="2600">
                        <a:solidFill>
                          <a:srgbClr val="0000FF"/>
                        </a:solidFill>
                      </a:endParaRPr>
                    </a:p>
                  </a:txBody>
                  <a:tcPr marL="91434" marR="91434" marT="45727" marB="4572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238"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273050" lvl="0" indent="-2730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40080" lvl="1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914400" lvl="2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187450" lvl="3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1462405" lvl="4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zh-CN" sz="2600">
                          <a:solidFill>
                            <a:srgbClr val="0000FF"/>
                          </a:solidFill>
                        </a:rPr>
                        <a:t>discuss differences between British culture and Chinese culture with British students</a:t>
                      </a:r>
                      <a:endParaRPr lang="en-US" altLang="zh-CN" sz="2600">
                        <a:solidFill>
                          <a:srgbClr val="0000FF"/>
                        </a:solidFill>
                      </a:endParaRPr>
                    </a:p>
                  </a:txBody>
                  <a:tcPr marL="91434" marR="91434" marT="45727" marB="4572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237"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273050" lvl="0" indent="-2730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40080" lvl="1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914400" lvl="2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187450" lvl="3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1462405" lvl="4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zh-CN" sz="2600">
                          <a:solidFill>
                            <a:srgbClr val="0000FF"/>
                          </a:solidFill>
                        </a:rPr>
                        <a:t>take part in the school concert and attend some speeches about British culture and history</a:t>
                      </a:r>
                      <a:endParaRPr lang="zh-CN" altLang="en-US" sz="2600" dirty="0">
                        <a:solidFill>
                          <a:srgbClr val="0000FF"/>
                        </a:solidFill>
                      </a:endParaRPr>
                    </a:p>
                  </a:txBody>
                  <a:tcPr marL="91434" marR="91434" marT="45727" marB="4572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238"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40080" lvl="1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914400" lvl="2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187450" lvl="3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1462405" lvl="4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zh-CN" sz="2600">
                          <a:solidFill>
                            <a:srgbClr val="0000FF"/>
                          </a:solidFill>
                        </a:rPr>
                        <a:t>introduce </a:t>
                      </a:r>
                      <a:r>
                        <a:rPr lang="en-US" altLang="zh-CN" sz="2600" err="1">
                          <a:solidFill>
                            <a:srgbClr val="0000FF"/>
                          </a:solidFill>
                        </a:rPr>
                        <a:t>t’ai</a:t>
                      </a:r>
                      <a:r>
                        <a:rPr lang="en-US" altLang="zh-CN" sz="2600">
                          <a:solidFill>
                            <a:srgbClr val="0000FF"/>
                          </a:solidFill>
                        </a:rPr>
                        <a:t> chi and Chinese painting to British students</a:t>
                      </a:r>
                      <a:endParaRPr lang="en-US" altLang="zh-CN" sz="2600">
                        <a:solidFill>
                          <a:srgbClr val="0000FF"/>
                        </a:solidFill>
                      </a:endParaRPr>
                    </a:p>
                  </a:txBody>
                  <a:tcPr marL="91434" marR="91434" marT="45727" marB="4572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2">
                <a:tc rowSpan="4">
                  <a:txBody>
                    <a:bodyPr/>
                    <a:lstStyle>
                      <a:lvl1pPr marL="273050" lvl="0" indent="-2730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40080" lvl="1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914400" lvl="2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187450" lvl="3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1462405" lvl="4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zh-CN" sz="2600" b="1"/>
                        <a:t>Activities outside school</a:t>
                      </a:r>
                      <a:endParaRPr lang="en-US" altLang="zh-CN" sz="2600" b="1"/>
                    </a:p>
                  </a:txBody>
                  <a:tcPr marL="91434" marR="91434" marT="45727" marB="4572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40080" lvl="1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914400" lvl="2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187450" lvl="3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1462405" lvl="4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zh-CN" sz="2600">
                          <a:solidFill>
                            <a:srgbClr val="FF0000"/>
                          </a:solidFill>
                        </a:rPr>
                        <a:t>go shopping</a:t>
                      </a:r>
                      <a:endParaRPr lang="en-US" altLang="zh-CN" sz="2600">
                        <a:solidFill>
                          <a:srgbClr val="FF0000"/>
                        </a:solidFill>
                      </a:endParaRPr>
                    </a:p>
                  </a:txBody>
                  <a:tcPr marL="91434" marR="91434" marT="45727" marB="4572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950"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273050" lvl="0" indent="-2730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40080" lvl="1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914400" lvl="2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187450" lvl="3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1462405" lvl="4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zh-CN" sz="2600">
                          <a:solidFill>
                            <a:srgbClr val="FF0000"/>
                          </a:solidFill>
                        </a:rPr>
                        <a:t>go hiking with British students</a:t>
                      </a:r>
                      <a:endParaRPr lang="en-US" altLang="zh-CN" sz="2600">
                        <a:solidFill>
                          <a:srgbClr val="FF0000"/>
                        </a:solidFill>
                      </a:endParaRPr>
                    </a:p>
                  </a:txBody>
                  <a:tcPr marL="91434" marR="91434" marT="45727" marB="4572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238"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273050" lvl="0" indent="-2730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40080" lvl="1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914400" lvl="2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187450" lvl="3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1462405" lvl="4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zh-CN" sz="2600">
                          <a:solidFill>
                            <a:srgbClr val="FF0000"/>
                          </a:solidFill>
                        </a:rPr>
                        <a:t>visit places of interest such as Big Ben, the London Eye and Buckingham Palace</a:t>
                      </a:r>
                      <a:endParaRPr lang="en-US" altLang="zh-CN" sz="2600">
                        <a:solidFill>
                          <a:srgbClr val="FF0000"/>
                        </a:solidFill>
                      </a:endParaRPr>
                    </a:p>
                  </a:txBody>
                  <a:tcPr marL="91434" marR="91434" marT="45727" marB="4572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40080" lvl="1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914400" lvl="2" indent="-24638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187450" lvl="3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1462405" lvl="4" indent="-2095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zh-CN" sz="2800">
                          <a:solidFill>
                            <a:srgbClr val="FF0000"/>
                          </a:solidFill>
                        </a:rPr>
                        <a:t>visit friends with the host family</a:t>
                      </a:r>
                      <a:endParaRPr lang="en-US" altLang="zh-CN" sz="2800">
                        <a:solidFill>
                          <a:srgbClr val="FF0000"/>
                        </a:solidFill>
                      </a:endParaRPr>
                    </a:p>
                  </a:txBody>
                  <a:tcPr marL="91434" marR="91434" marT="45727" marB="4572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363" name="TextBox 4"/>
          <p:cNvSpPr txBox="1"/>
          <p:nvPr/>
        </p:nvSpPr>
        <p:spPr>
          <a:xfrm>
            <a:off x="1908810" y="3414713"/>
            <a:ext cx="53435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Post-Learning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图片 3" descr="思考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67425" y="3141663"/>
            <a:ext cx="2320925" cy="2747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内容占位符 2"/>
          <p:cNvSpPr>
            <a:spLocks noGrp="1"/>
          </p:cNvSpPr>
          <p:nvPr>
            <p:ph idx="1"/>
          </p:nvPr>
        </p:nvSpPr>
        <p:spPr>
          <a:xfrm>
            <a:off x="323850" y="1268413"/>
            <a:ext cx="8229600" cy="2419350"/>
          </a:xfrm>
          <a:ln/>
        </p:spPr>
        <p:txBody>
          <a:bodyPr vert="horz" wrap="square" lIns="91440" tIns="45720" rIns="91440" bIns="45720" anchor="t" anchorCtr="0">
            <a:spAutoFit/>
          </a:bodyPr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dirty="0"/>
              <a:t>假设你刚从英国的</a:t>
            </a:r>
            <a:r>
              <a:rPr lang="en-US" altLang="zh-CN" sz="3600" dirty="0"/>
              <a:t>Woodpark School </a:t>
            </a:r>
            <a:r>
              <a:rPr lang="zh-CN" altLang="en-US" sz="3600" dirty="0"/>
              <a:t>交</a:t>
            </a:r>
            <a:endParaRPr lang="zh-CN" altLang="en-US" sz="3600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dirty="0"/>
              <a:t>流学习回国。请根据下面的内容提示，</a:t>
            </a:r>
            <a:endParaRPr lang="en-US" altLang="zh-CN" sz="3600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dirty="0"/>
              <a:t>用英语写一份</a:t>
            </a:r>
            <a:r>
              <a:rPr lang="en-US" altLang="zh-CN" sz="3600" dirty="0"/>
              <a:t>80~100 </a:t>
            </a:r>
            <a:r>
              <a:rPr lang="zh-CN" altLang="en-US" sz="3600" dirty="0"/>
              <a:t>词的短文，谈谈你</a:t>
            </a:r>
            <a:endParaRPr lang="en-US" altLang="zh-CN" sz="3600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dirty="0"/>
              <a:t>交流学习的收获和感受。</a:t>
            </a:r>
            <a:endParaRPr lang="zh-CN" altLang="en-US" sz="3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2"/>
          <p:cNvSpPr>
            <a:spLocks noGrp="1"/>
          </p:cNvSpPr>
          <p:nvPr>
            <p:ph idx="1"/>
          </p:nvPr>
        </p:nvSpPr>
        <p:spPr>
          <a:xfrm>
            <a:off x="428625" y="1409700"/>
            <a:ext cx="8229600" cy="3243263"/>
          </a:xfrm>
          <a:ln/>
        </p:spPr>
        <p:txBody>
          <a:bodyPr vert="horz" wrap="square" lIns="91440" tIns="45720" rIns="91440" bIns="45720" anchor="t" anchorCtr="0">
            <a:spAutoFit/>
          </a:bodyPr>
          <a:p>
            <a:pPr eaLnBrk="1" hangingPunct="1">
              <a:lnSpc>
                <a:spcPct val="90000"/>
              </a:lnSpc>
              <a:buNone/>
            </a:pPr>
            <a:r>
              <a:rPr lang="en-US" altLang="zh-CN" sz="3200" dirty="0"/>
              <a:t>【</a:t>
            </a:r>
            <a:r>
              <a:rPr lang="zh-CN" altLang="en-US" sz="3200" dirty="0"/>
              <a:t>内容提示</a:t>
            </a:r>
            <a:r>
              <a:rPr lang="en-US" altLang="zh-CN" sz="3200" dirty="0"/>
              <a:t>】</a:t>
            </a:r>
            <a:endParaRPr lang="en-US" altLang="zh-CN" sz="3200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3200" dirty="0"/>
              <a:t>1. </a:t>
            </a:r>
            <a:r>
              <a:rPr lang="zh-CN" altLang="en-US" sz="3200" dirty="0"/>
              <a:t>学会依靠自己独立生活；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3200" dirty="0"/>
              <a:t>2. </a:t>
            </a:r>
            <a:r>
              <a:rPr lang="zh-CN" altLang="en-US" sz="3200" dirty="0"/>
              <a:t>学会与不同的人相处，结识很多朋友；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3200" dirty="0"/>
              <a:t>3. </a:t>
            </a:r>
            <a:r>
              <a:rPr lang="zh-CN" altLang="en-US" sz="3200" dirty="0"/>
              <a:t>学会在团队中工作；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3200" dirty="0"/>
              <a:t>4. </a:t>
            </a:r>
            <a:r>
              <a:rPr lang="zh-CN" altLang="en-US" sz="3200" dirty="0"/>
              <a:t>有利于我学英语；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3200" dirty="0"/>
              <a:t>5. </a:t>
            </a:r>
            <a:r>
              <a:rPr lang="zh-CN" altLang="en-US" sz="3200" dirty="0"/>
              <a:t>其他感受。</a:t>
            </a:r>
            <a:endParaRPr lang="zh-CN" altLang="en-US" sz="3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/>
          </p:cNvSpPr>
          <p:nvPr>
            <p:ph idx="1"/>
          </p:nvPr>
        </p:nvSpPr>
        <p:spPr>
          <a:xfrm>
            <a:off x="468313" y="595313"/>
            <a:ext cx="8391525" cy="6000750"/>
          </a:xfrm>
          <a:ln/>
        </p:spPr>
        <p:txBody>
          <a:bodyPr vert="horz" wrap="square" lIns="91440" tIns="45720" rIns="91440" bIns="45720" anchor="t" anchorCtr="0">
            <a:spAutoFit/>
          </a:bodyPr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	My exchange visit to Woodpark School was 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great. I enjoyed my studies at the school. Firstly, I 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learnt to depend on myself when I was in England. 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Secondly, I learnt how to get along with different 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people and I made lots of friends. Thirdly, I learnt 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to work in a team.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	In my opinion, it is good for me to learn English 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in an English-speaking country. What’s more, we 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need to learn to live and think on our own, so 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studying on an exchange programme is a good 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chance for us. I wish I can have another chance to 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dirty="0"/>
              <a:t>study in an exchange programme one day.</a:t>
            </a:r>
            <a:endParaRPr lang="zh-CN" altLang="en-US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459" name="TextBox 4"/>
          <p:cNvSpPr txBox="1"/>
          <p:nvPr/>
        </p:nvSpPr>
        <p:spPr>
          <a:xfrm>
            <a:off x="2627313" y="3414713"/>
            <a:ext cx="3770312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7" name="Rectangle 5"/>
          <p:cNvSpPr/>
          <p:nvPr/>
        </p:nvSpPr>
        <p:spPr>
          <a:xfrm>
            <a:off x="4211638" y="1776413"/>
            <a:ext cx="4321175" cy="29479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join in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342900" lvl="0" indent="-342900" eaLnBrk="1" hangingPunct="1"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activities in school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342900" lvl="0" indent="-342900" eaLnBrk="1" hangingPunct="1"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take part in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342900" lvl="0" indent="-342900" eaLnBrk="1" hangingPunct="1"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activities outside school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342900" lvl="0" indent="-342900" eaLnBrk="1" hangingPunct="1"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have a picnic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sp>
        <p:nvSpPr>
          <p:cNvPr id="20483" name="Rectangle 6"/>
          <p:cNvSpPr/>
          <p:nvPr/>
        </p:nvSpPr>
        <p:spPr>
          <a:xfrm>
            <a:off x="684213" y="1773238"/>
            <a:ext cx="2879725" cy="2998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Tx/>
              <a:buNone/>
            </a:pPr>
            <a:r>
              <a:rPr lang="zh-CN" altLang="en-US" sz="3200" b="1" dirty="0"/>
              <a:t>参加；加入</a:t>
            </a:r>
            <a:endParaRPr lang="zh-CN" altLang="en-US" sz="3200" b="1" dirty="0"/>
          </a:p>
          <a:p>
            <a:pPr marL="0" lvl="0" indent="0"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Tx/>
              <a:buNone/>
            </a:pPr>
            <a:r>
              <a:rPr lang="zh-CN" altLang="en-US" sz="3200" b="1" dirty="0"/>
              <a:t>校内活动</a:t>
            </a:r>
            <a:endParaRPr lang="zh-CN" altLang="en-US" sz="3200" b="1" dirty="0"/>
          </a:p>
          <a:p>
            <a:pPr marL="0" lvl="0" indent="0"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Tx/>
              <a:buNone/>
            </a:pPr>
            <a:r>
              <a:rPr lang="zh-CN" altLang="en-US" sz="3200" b="1" dirty="0"/>
              <a:t>参加</a:t>
            </a:r>
            <a:endParaRPr lang="zh-CN" altLang="en-US" sz="3200" b="1" dirty="0"/>
          </a:p>
          <a:p>
            <a:pPr marL="0" lvl="0" indent="0"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Tx/>
              <a:buNone/>
            </a:pPr>
            <a:r>
              <a:rPr lang="zh-CN" altLang="en-US" sz="3200" b="1" dirty="0"/>
              <a:t>校外活动</a:t>
            </a:r>
            <a:endParaRPr lang="zh-CN" altLang="en-US" sz="3200" b="1" dirty="0"/>
          </a:p>
          <a:p>
            <a:pPr marL="0" lvl="0" indent="0"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Tx/>
              <a:buNone/>
            </a:pPr>
            <a:r>
              <a:rPr lang="zh-CN" altLang="en-US" sz="3200" b="1" dirty="0"/>
              <a:t>野炊</a:t>
            </a:r>
            <a:endParaRPr lang="zh-CN" altLang="en-US" sz="3200" b="1" dirty="0"/>
          </a:p>
        </p:txBody>
      </p:sp>
      <p:sp>
        <p:nvSpPr>
          <p:cNvPr id="20484" name="Rectangle 2"/>
          <p:cNvSpPr>
            <a:spLocks noGrp="1"/>
          </p:cNvSpPr>
          <p:nvPr>
            <p:ph type="title"/>
          </p:nvPr>
        </p:nvSpPr>
        <p:spPr>
          <a:xfrm>
            <a:off x="3121025" y="188913"/>
            <a:ext cx="2098675" cy="706437"/>
          </a:xfrm>
          <a:ln/>
        </p:spPr>
        <p:txBody>
          <a:bodyPr vert="horz" wrap="square" lIns="0" tIns="45720" rIns="0" bIns="0" anchor="b" anchorCtr="0"/>
          <a:p>
            <a:pPr eaLnBrk="1" hangingPunct="1"/>
            <a:r>
              <a:rPr lang="en-US" altLang="zh-CN" sz="4000" dirty="0">
                <a:solidFill>
                  <a:srgbClr val="0000FF"/>
                </a:solidFill>
              </a:rPr>
              <a:t>Dictation</a:t>
            </a:r>
            <a:endParaRPr lang="en-US" altLang="zh-CN" sz="4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charRg st="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7">
                                            <p:txEl>
                                              <p:charRg st="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7">
                                            <p:txEl>
                                              <p:charRg st="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charRg st="29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7">
                                            <p:txEl>
                                              <p:charRg st="29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7">
                                            <p:txEl>
                                              <p:charRg st="29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charRg st="42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7">
                                            <p:txEl>
                                              <p:charRg st="42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7">
                                            <p:txEl>
                                              <p:charRg st="42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charRg st="68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57">
                                            <p:txEl>
                                              <p:charRg st="68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57">
                                            <p:txEl>
                                              <p:charRg st="68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/>
          </p:cNvSpPr>
          <p:nvPr>
            <p:ph idx="1"/>
          </p:nvPr>
        </p:nvSpPr>
        <p:spPr>
          <a:xfrm>
            <a:off x="250825" y="620713"/>
            <a:ext cx="8374063" cy="5078412"/>
          </a:xfrm>
          <a:ln/>
        </p:spPr>
        <p:txBody>
          <a:bodyPr vert="horz" wrap="square" lIns="91440" tIns="45720" rIns="91440" bIns="45720" anchor="t" anchorCtr="0">
            <a:spAutoFit/>
          </a:bodyPr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3000" dirty="0"/>
              <a:t>翻译下列句子。</a:t>
            </a:r>
            <a:endParaRPr lang="zh-CN" altLang="en-US" sz="3000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3000" dirty="0"/>
              <a:t>1. </a:t>
            </a:r>
            <a:r>
              <a:rPr lang="zh-CN" altLang="en-US" sz="3000" dirty="0"/>
              <a:t>在讲英语的</a:t>
            </a:r>
            <a:r>
              <a:rPr lang="en-US" altLang="zh-CN" sz="3000" dirty="0"/>
              <a:t>(English</a:t>
            </a:r>
            <a:r>
              <a:rPr lang="zh-CN" altLang="en-US" sz="3000" dirty="0"/>
              <a:t>-</a:t>
            </a:r>
            <a:r>
              <a:rPr lang="en-US" altLang="zh-CN" sz="3000" dirty="0"/>
              <a:t>speaking)</a:t>
            </a:r>
            <a:r>
              <a:rPr lang="zh-CN" altLang="en-US" sz="3000" dirty="0"/>
              <a:t>国家里有益于</a:t>
            </a:r>
            <a:endParaRPr lang="zh-CN" altLang="en-US" sz="3000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3000" dirty="0"/>
              <a:t>    我学习英语。</a:t>
            </a:r>
            <a:endParaRPr lang="zh-CN" altLang="en-US" sz="3000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zh-CN" altLang="en-US" sz="3000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zh-CN" altLang="en-US" sz="3000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3000" dirty="0"/>
              <a:t>2. </a:t>
            </a:r>
            <a:r>
              <a:rPr lang="zh-CN" altLang="en-US" sz="3000" dirty="0"/>
              <a:t>我学会了独立</a:t>
            </a:r>
            <a:r>
              <a:rPr lang="en-US" altLang="zh-CN" sz="3000" dirty="0"/>
              <a:t>(independently)</a:t>
            </a:r>
            <a:r>
              <a:rPr lang="zh-CN" altLang="en-US" sz="3000" dirty="0"/>
              <a:t>生活。</a:t>
            </a:r>
            <a:endParaRPr lang="zh-CN" altLang="en-US" sz="3000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zh-CN" altLang="en-US" sz="3000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3000" dirty="0"/>
              <a:t>3. </a:t>
            </a:r>
            <a:r>
              <a:rPr lang="zh-CN" altLang="en-US" sz="3000" dirty="0"/>
              <a:t>我在国外学习时结识了很多朋友。</a:t>
            </a:r>
            <a:endParaRPr lang="zh-CN" altLang="en-US" sz="3000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zh-CN" altLang="en-US" sz="3000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3000" dirty="0"/>
              <a:t>4. </a:t>
            </a:r>
            <a:r>
              <a:rPr lang="zh-CN" altLang="en-US" sz="3000" dirty="0"/>
              <a:t>我学会了团队协作。</a:t>
            </a:r>
            <a:endParaRPr lang="zh-CN" altLang="en-US" sz="3000" dirty="0"/>
          </a:p>
        </p:txBody>
      </p:sp>
      <p:sp>
        <p:nvSpPr>
          <p:cNvPr id="6147" name="Rectangle 3"/>
          <p:cNvSpPr/>
          <p:nvPr/>
        </p:nvSpPr>
        <p:spPr>
          <a:xfrm>
            <a:off x="755650" y="2060575"/>
            <a:ext cx="7920038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It is good for me to learn English in an </a:t>
            </a:r>
            <a:endParaRPr lang="en-US" altLang="zh-CN" sz="3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English</a:t>
            </a:r>
            <a:r>
              <a:rPr lang="zh-CN" altLang="en-US" sz="3000" b="1" dirty="0">
                <a:solidFill>
                  <a:srgbClr val="FF0000"/>
                </a:solidFill>
              </a:rPr>
              <a:t>-</a:t>
            </a:r>
            <a:r>
              <a:rPr lang="en-US" altLang="zh-CN" sz="3000" b="1" dirty="0">
                <a:solidFill>
                  <a:srgbClr val="FF0000"/>
                </a:solidFill>
              </a:rPr>
              <a:t>speaking country.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  <p:sp>
        <p:nvSpPr>
          <p:cNvPr id="6148" name="Rectangle 4"/>
          <p:cNvSpPr/>
          <p:nvPr/>
        </p:nvSpPr>
        <p:spPr>
          <a:xfrm>
            <a:off x="769938" y="3573463"/>
            <a:ext cx="7345362" cy="554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I learn</a:t>
            </a:r>
            <a:r>
              <a:rPr lang="zh-CN" altLang="en-US" sz="3000" b="1" dirty="0">
                <a:solidFill>
                  <a:srgbClr val="FF0000"/>
                </a:solidFill>
              </a:rPr>
              <a:t>t</a:t>
            </a:r>
            <a:r>
              <a:rPr lang="en-US" altLang="zh-CN" sz="3000" b="1" dirty="0">
                <a:solidFill>
                  <a:srgbClr val="FF0000"/>
                </a:solidFill>
              </a:rPr>
              <a:t> to live independently.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  <p:sp>
        <p:nvSpPr>
          <p:cNvPr id="6149" name="Rectangle 5"/>
          <p:cNvSpPr/>
          <p:nvPr/>
        </p:nvSpPr>
        <p:spPr>
          <a:xfrm>
            <a:off x="769938" y="4580255"/>
            <a:ext cx="7777162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I made lots of friends when I studied abroad.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  <p:sp>
        <p:nvSpPr>
          <p:cNvPr id="6150" name="Rectangle 6"/>
          <p:cNvSpPr/>
          <p:nvPr/>
        </p:nvSpPr>
        <p:spPr>
          <a:xfrm>
            <a:off x="755650" y="5516563"/>
            <a:ext cx="5976938" cy="554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I learnt to work in a team.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531" name="TextBox 4"/>
          <p:cNvSpPr txBox="1"/>
          <p:nvPr/>
        </p:nvSpPr>
        <p:spPr>
          <a:xfrm>
            <a:off x="3040063" y="3414713"/>
            <a:ext cx="2566987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ags/tag1.xml><?xml version="1.0" encoding="utf-8"?>
<p:tagLst xmlns:p="http://schemas.openxmlformats.org/presentationml/2006/main">
  <p:tag name="COMMONDATA" val="eyJoZGlkIjoiZmJiMzJmNTY1MWU2NWNhZTMzNTgxZWQ0ZmUxMDRhYTgifQ=="/>
</p:tagLst>
</file>

<file path=ppt/theme/theme1.xml><?xml version="1.0" encoding="utf-8"?>
<a:theme xmlns:a="http://schemas.openxmlformats.org/drawingml/2006/main" name="Writ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4605</Words>
  <Application>WPS 演示</Application>
  <PresentationFormat>在屏幕上显示</PresentationFormat>
  <Paragraphs>233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Arial</vt:lpstr>
      <vt:lpstr>宋体</vt:lpstr>
      <vt:lpstr>Wingdings</vt:lpstr>
      <vt:lpstr>Times New Roman</vt:lpstr>
      <vt:lpstr>Wingdings 2</vt:lpstr>
      <vt:lpstr>Wingdings</vt:lpstr>
      <vt:lpstr>Calibri</vt:lpstr>
      <vt:lpstr>Comic Sans MS</vt:lpstr>
      <vt:lpstr>微软雅黑</vt:lpstr>
      <vt:lpstr>Bodoni MT Black</vt:lpstr>
      <vt:lpstr>Segoe Print</vt:lpstr>
      <vt:lpstr>华文中宋</vt:lpstr>
      <vt:lpstr>Arial Unicode MS</vt:lpstr>
      <vt:lpstr>Writing模板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14.0000</AppVersion>
  <Manager>英语周报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陈少华</cp:lastModifiedBy>
  <cp:revision>14</cp:revision>
  <dcterms:created xsi:type="dcterms:W3CDTF">2017-06-22T06:49:40Z</dcterms:created>
  <dcterms:modified xsi:type="dcterms:W3CDTF">2022-07-20T09:20:13Z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7E6D9EA656EC4788B3574FF7AEFA9705</vt:lpwstr>
  </property>
  <property fmtid="{D5CDD505-2E9C-101B-9397-08002B2CF9AE}" pid="3" name="KSOProductBuildVer">
    <vt:lpwstr>2052-11.1.0.11875</vt:lpwstr>
  </property>
</Properties>
</file>