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dp" ContentType="image/vnd.ms-photo"/>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64" r:id="rId4"/>
    <p:sldMasterId id="2147483668" r:id="rId5"/>
    <p:sldMasterId id="2147483672" r:id="rId6"/>
    <p:sldMasterId id="2147483676" r:id="rId7"/>
    <p:sldMasterId id="2147483680" r:id="rId8"/>
    <p:sldMasterId id="2147483684" r:id="rId9"/>
    <p:sldMasterId id="2147483688" r:id="rId10"/>
    <p:sldMasterId id="2147483692" r:id="rId11"/>
  </p:sldMasterIdLst>
  <p:notesMasterIdLst>
    <p:notesMasterId r:id="rId13"/>
  </p:notesMasterIdLst>
  <p:sldIdLst>
    <p:sldId id="470" r:id="rId12"/>
    <p:sldId id="352" r:id="rId14"/>
    <p:sldId id="478" r:id="rId15"/>
    <p:sldId id="515" r:id="rId16"/>
    <p:sldId id="479" r:id="rId17"/>
    <p:sldId id="475" r:id="rId18"/>
    <p:sldId id="480" r:id="rId19"/>
    <p:sldId id="481" r:id="rId20"/>
    <p:sldId id="505" r:id="rId21"/>
    <p:sldId id="482" r:id="rId22"/>
    <p:sldId id="487" r:id="rId23"/>
    <p:sldId id="483" r:id="rId24"/>
    <p:sldId id="297" r:id="rId25"/>
    <p:sldId id="498" r:id="rId26"/>
    <p:sldId id="502" r:id="rId27"/>
  </p:sldIdLst>
  <p:sldSz cx="12190095" cy="685927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A9A4"/>
    <a:srgbClr val="00818F"/>
    <a:srgbClr val="3296A8"/>
    <a:srgbClr val="6D8AAB"/>
    <a:srgbClr val="31709C"/>
    <a:srgbClr val="7697B3"/>
    <a:srgbClr val="6FA094"/>
    <a:srgbClr val="94BCB4"/>
    <a:srgbClr val="59503C"/>
    <a:srgbClr val="1FBC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34" autoAdjust="0"/>
    <p:restoredTop sz="97778" autoAdjust="0"/>
  </p:normalViewPr>
  <p:slideViewPr>
    <p:cSldViewPr snapToGrid="0" showGuides="1">
      <p:cViewPr varScale="1">
        <p:scale>
          <a:sx n="110" d="100"/>
          <a:sy n="110" d="100"/>
        </p:scale>
        <p:origin x="192" y="108"/>
      </p:cViewPr>
      <p:guideLst>
        <p:guide orient="horz" pos="2161"/>
        <p:guide pos="3864"/>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0" Type="http://schemas.openxmlformats.org/officeDocument/2006/relationships/tableStyles" Target="tableStyles.xml"/><Relationship Id="rId3" Type="http://schemas.openxmlformats.org/officeDocument/2006/relationships/slideMaster" Target="slideMasters/slideMaster2.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15.xml"/><Relationship Id="rId26" Type="http://schemas.openxmlformats.org/officeDocument/2006/relationships/slide" Target="slides/slide14.xml"/><Relationship Id="rId25" Type="http://schemas.openxmlformats.org/officeDocument/2006/relationships/slide" Target="slides/slide13.xml"/><Relationship Id="rId24" Type="http://schemas.openxmlformats.org/officeDocument/2006/relationships/slide" Target="slides/slide12.xml"/><Relationship Id="rId23" Type="http://schemas.openxmlformats.org/officeDocument/2006/relationships/slide" Target="slides/slide11.xml"/><Relationship Id="rId22" Type="http://schemas.openxmlformats.org/officeDocument/2006/relationships/slide" Target="slides/slide10.xml"/><Relationship Id="rId21" Type="http://schemas.openxmlformats.org/officeDocument/2006/relationships/slide" Target="slides/slide9.xml"/><Relationship Id="rId20" Type="http://schemas.openxmlformats.org/officeDocument/2006/relationships/slide" Target="slides/slide8.xml"/><Relationship Id="rId2" Type="http://schemas.openxmlformats.org/officeDocument/2006/relationships/theme" Target="theme/theme1.xml"/><Relationship Id="rId19" Type="http://schemas.openxmlformats.org/officeDocument/2006/relationships/slide" Target="slides/slide7.xml"/><Relationship Id="rId18" Type="http://schemas.openxmlformats.org/officeDocument/2006/relationships/slide" Target="slides/slide6.xml"/><Relationship Id="rId17" Type="http://schemas.openxmlformats.org/officeDocument/2006/relationships/slide" Target="slides/slide5.xml"/><Relationship Id="rId16" Type="http://schemas.openxmlformats.org/officeDocument/2006/relationships/slide" Target="slides/slide4.xml"/><Relationship Id="rId15" Type="http://schemas.openxmlformats.org/officeDocument/2006/relationships/slide" Target="slides/slide3.xml"/><Relationship Id="rId14" Type="http://schemas.openxmlformats.org/officeDocument/2006/relationships/slide" Target="slides/slide2.xml"/><Relationship Id="rId13" Type="http://schemas.openxmlformats.org/officeDocument/2006/relationships/notesMaster" Target="notesMasters/notesMaster1.xml"/><Relationship Id="rId12" Type="http://schemas.openxmlformats.org/officeDocument/2006/relationships/slide" Target="slides/slide1.xml"/><Relationship Id="rId11" Type="http://schemas.openxmlformats.org/officeDocument/2006/relationships/slideMaster" Target="slideMasters/slideMaster10.xml"/><Relationship Id="rId10" Type="http://schemas.openxmlformats.org/officeDocument/2006/relationships/slideMaster" Target="slideMasters/slideMaster9.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0.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5" Type="http://schemas.openxmlformats.org/officeDocument/2006/relationships/image" Target="../media/image24.wmf"/><Relationship Id="rId4" Type="http://schemas.openxmlformats.org/officeDocument/2006/relationships/image" Target="../media/image23.wmf"/><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4" Type="http://schemas.microsoft.com/office/2007/relationships/hdphoto" Target="../media/hdphoto1.wdp"/><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091" y="1826048"/>
            <a:ext cx="5180926" cy="435234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396" y="1826048"/>
            <a:ext cx="5180926" cy="435234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679" y="2505656"/>
            <a:ext cx="5157116" cy="3685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1398" y="2505656"/>
            <a:ext cx="5182513" cy="3685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092" y="365209"/>
            <a:ext cx="7733293" cy="5813184"/>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US">
                <a:solidFill>
                  <a:prstClr val="white">
                    <a:lumMod val="65000"/>
                  </a:prstClr>
                </a:solidFill>
              </a:rPr>
              <a:t>WWW.DESIGNERSPARADISE.COM</a:t>
            </a:r>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US">
                <a:solidFill>
                  <a:prstClr val="white">
                    <a:lumMod val="65000"/>
                  </a:prstClr>
                </a:solidFill>
              </a:rPr>
              <a:t>xiaoer.yanj.cn</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print">
                <a:grayscl/>
                <a:extLst>
                  <a:ext uri="{BEBA8EAE-BF5A-486C-A8C5-ECC9F3942E4B}">
                    <a14:imgProps xmlns:a14="http://schemas.microsoft.com/office/drawing/2010/main">
                      <a14:imgLayer r:embed="rId4">
                        <a14:imgEffect>
                          <a14:colorTemperature colorTemp="2000"/>
                        </a14:imgEffect>
                      </a14:imgLayer>
                    </a14:imgProps>
                  </a:ext>
                </a:extLst>
              </a:blip>
              <a:srcRect b="72279"/>
              <a:stretch>
                <a:fill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F34F57"/>
              </a:solidFill>
              <a:effectLst/>
              <a:uLnTx/>
              <a:uFillTx/>
              <a:latin typeface="Calibri" panose="020F0502020204030204"/>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200">
                <a:solidFill>
                  <a:schemeClr val="tx1">
                    <a:tint val="75000"/>
                  </a:schemeClr>
                </a:solidFill>
              </a:defRPr>
            </a:lvl3pPr>
            <a:lvl4pPr marL="1828800" indent="0">
              <a:buNone/>
              <a:defRPr sz="1900">
                <a:solidFill>
                  <a:schemeClr val="tx1">
                    <a:tint val="75000"/>
                  </a:schemeClr>
                </a:solidFill>
              </a:defRPr>
            </a:lvl4pPr>
            <a:lvl5pPr marL="2438400" indent="0">
              <a:buNone/>
              <a:defRPr sz="1900">
                <a:solidFill>
                  <a:schemeClr val="tx1">
                    <a:tint val="75000"/>
                  </a:schemeClr>
                </a:solidFill>
              </a:defRPr>
            </a:lvl5pPr>
            <a:lvl6pPr marL="3048000" indent="0">
              <a:buNone/>
              <a:defRPr sz="1900">
                <a:solidFill>
                  <a:schemeClr val="tx1">
                    <a:tint val="75000"/>
                  </a:schemeClr>
                </a:solidFill>
              </a:defRPr>
            </a:lvl6pPr>
            <a:lvl7pPr marL="3657600" indent="0">
              <a:buNone/>
              <a:defRPr sz="1900">
                <a:solidFill>
                  <a:schemeClr val="tx1">
                    <a:tint val="75000"/>
                  </a:schemeClr>
                </a:solidFill>
              </a:defRPr>
            </a:lvl7pPr>
            <a:lvl8pPr marL="4267200" indent="0">
              <a:buNone/>
              <a:defRPr sz="1900">
                <a:solidFill>
                  <a:schemeClr val="tx1">
                    <a:tint val="75000"/>
                  </a:schemeClr>
                </a:solidFill>
              </a:defRPr>
            </a:lvl8pPr>
            <a:lvl9pPr marL="4876800" indent="0">
              <a:buNone/>
              <a:defRPr sz="19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200" b="1"/>
            </a:lvl4pPr>
            <a:lvl5pPr marL="2438400" indent="0">
              <a:buNone/>
              <a:defRPr sz="2200" b="1"/>
            </a:lvl5pPr>
            <a:lvl6pPr marL="3048000" indent="0">
              <a:buNone/>
              <a:defRPr sz="2200" b="1"/>
            </a:lvl6pPr>
            <a:lvl7pPr marL="3657600" indent="0">
              <a:buNone/>
              <a:defRPr sz="2200" b="1"/>
            </a:lvl7pPr>
            <a:lvl8pPr marL="4267200" indent="0">
              <a:buNone/>
              <a:defRPr sz="2200" b="1"/>
            </a:lvl8pPr>
            <a:lvl9pPr marL="4876800" indent="0">
              <a:buNone/>
              <a:defRPr sz="2200" b="1"/>
            </a:lvl9pPr>
          </a:lstStyle>
          <a:p>
            <a:pPr lvl="0"/>
            <a:r>
              <a:rPr lang="en-US"/>
              <a:t>Click to edit Master text styles</a:t>
            </a:r>
            <a:endParaRPr lang="en-US"/>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200" b="1"/>
            </a:lvl4pPr>
            <a:lvl5pPr marL="2438400" indent="0">
              <a:buNone/>
              <a:defRPr sz="2200" b="1"/>
            </a:lvl5pPr>
            <a:lvl6pPr marL="3048000" indent="0">
              <a:buNone/>
              <a:defRPr sz="2200" b="1"/>
            </a:lvl6pPr>
            <a:lvl7pPr marL="3657600" indent="0">
              <a:buNone/>
              <a:defRPr sz="2200" b="1"/>
            </a:lvl7pPr>
            <a:lvl8pPr marL="4267200" indent="0">
              <a:buNone/>
              <a:defRPr sz="2200" b="1"/>
            </a:lvl8pPr>
            <a:lvl9pPr marL="4876800" indent="0">
              <a:buNone/>
              <a:defRPr sz="2200" b="1"/>
            </a:lvl9pPr>
          </a:lstStyle>
          <a:p>
            <a:pPr lvl="0"/>
            <a:r>
              <a:rPr lang="en-US"/>
              <a:t>Click to edit Master text styles</a:t>
            </a:r>
            <a:endParaRPr lang="en-US"/>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600" indent="0">
              <a:buNone/>
              <a:defRPr sz="1600"/>
            </a:lvl2pPr>
            <a:lvl3pPr marL="1219200" indent="0">
              <a:buNone/>
              <a:defRPr sz="14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600" indent="0">
              <a:buNone/>
              <a:defRPr sz="3800"/>
            </a:lvl2pPr>
            <a:lvl3pPr marL="1219200" indent="0">
              <a:buNone/>
              <a:defRPr sz="3200"/>
            </a:lvl3pPr>
            <a:lvl4pPr marL="1828800" indent="0">
              <a:buNone/>
              <a:defRPr sz="2700"/>
            </a:lvl4pPr>
            <a:lvl5pPr marL="2438400" indent="0">
              <a:buNone/>
              <a:defRPr sz="2700"/>
            </a:lvl5pPr>
            <a:lvl6pPr marL="3048000" indent="0">
              <a:buNone/>
              <a:defRPr sz="2700"/>
            </a:lvl6pPr>
            <a:lvl7pPr marL="3657600" indent="0">
              <a:buNone/>
              <a:defRPr sz="2700"/>
            </a:lvl7pPr>
            <a:lvl8pPr marL="4267200" indent="0">
              <a:buNone/>
              <a:defRPr sz="2700"/>
            </a:lvl8pPr>
            <a:lvl9pPr marL="4876800"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600" indent="0">
              <a:buNone/>
              <a:defRPr sz="1600"/>
            </a:lvl2pPr>
            <a:lvl3pPr marL="1219200" indent="0">
              <a:buNone/>
              <a:defRPr sz="14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6" Type="http://schemas.openxmlformats.org/officeDocument/2006/relationships/theme" Target="../theme/theme2.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6" Type="http://schemas.openxmlformats.org/officeDocument/2006/relationships/theme" Target="../theme/theme3.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6" Type="http://schemas.openxmlformats.org/officeDocument/2006/relationships/theme" Target="../theme/theme4.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6" Type="http://schemas.openxmlformats.org/officeDocument/2006/relationships/theme" Target="../theme/theme5.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s>
</file>

<file path=ppt/slideMasters/_rels/slideMaster6.xml.rels><?xml version="1.0" encoding="UTF-8" standalone="yes"?>
<Relationships xmlns="http://schemas.openxmlformats.org/package/2006/relationships"><Relationship Id="rId6" Type="http://schemas.openxmlformats.org/officeDocument/2006/relationships/theme" Target="../theme/theme6.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s>
</file>

<file path=ppt/slideMasters/_rels/slideMaster7.xml.rels><?xml version="1.0" encoding="UTF-8" standalone="yes"?>
<Relationships xmlns="http://schemas.openxmlformats.org/package/2006/relationships"><Relationship Id="rId6" Type="http://schemas.openxmlformats.org/officeDocument/2006/relationships/theme" Target="../theme/theme7.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s>
</file>

<file path=ppt/slideMasters/_rels/slideMaster8.xml.rels><?xml version="1.0" encoding="UTF-8" standalone="yes"?>
<Relationships xmlns="http://schemas.openxmlformats.org/package/2006/relationships"><Relationship Id="rId6" Type="http://schemas.openxmlformats.org/officeDocument/2006/relationships/theme" Target="../theme/theme8.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s>
</file>

<file path=ppt/slideMasters/_rels/slideMaster9.xml.rels><?xml version="1.0" encoding="UTF-8" standalone="yes"?>
<Relationships xmlns="http://schemas.openxmlformats.org/package/2006/relationships"><Relationship Id="rId6" Type="http://schemas.openxmlformats.org/officeDocument/2006/relationships/theme" Target="../theme/theme9.xml"/><Relationship Id="rId5" Type="http://schemas.openxmlformats.org/officeDocument/2006/relationships/image" Target="../media/image2.png"/><Relationship Id="rId4" Type="http://schemas.openxmlformats.org/officeDocument/2006/relationships/image" Target="../media/image1.jpeg"/><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s>
</file>

<file path=ppt/slideMasters/_rels/slideMaster10.xml.rels><?xml version="1.0" encoding="UTF-8" standalone="yes"?>
<Relationships xmlns="http://schemas.openxmlformats.org/package/2006/relationships"><Relationship Id="rId9" Type="http://schemas.openxmlformats.org/officeDocument/2006/relationships/slideLayout" Target="../slideLayouts/slideLayout44.xml"/><Relationship Id="rId8" Type="http://schemas.openxmlformats.org/officeDocument/2006/relationships/slideLayout" Target="../slideLayouts/slideLayout43.xml"/><Relationship Id="rId7" Type="http://schemas.openxmlformats.org/officeDocument/2006/relationships/slideLayout" Target="../slideLayouts/slideLayout42.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3" Type="http://schemas.openxmlformats.org/officeDocument/2006/relationships/slideLayout" Target="../slideLayouts/slideLayout38.xml"/><Relationship Id="rId2" Type="http://schemas.openxmlformats.org/officeDocument/2006/relationships/slideLayout" Target="../slideLayouts/slideLayout37.xml"/><Relationship Id="rId15" Type="http://schemas.openxmlformats.org/officeDocument/2006/relationships/theme" Target="../theme/theme10.xml"/><Relationship Id="rId14" Type="http://schemas.openxmlformats.org/officeDocument/2006/relationships/image" Target="../media/image1.jpeg"/><Relationship Id="rId13" Type="http://schemas.openxmlformats.org/officeDocument/2006/relationships/slideLayout" Target="../slideLayouts/slideLayout48.xml"/><Relationship Id="rId12" Type="http://schemas.openxmlformats.org/officeDocument/2006/relationships/slideLayout" Target="../slideLayouts/slideLayout47.xml"/><Relationship Id="rId11" Type="http://schemas.openxmlformats.org/officeDocument/2006/relationships/slideLayout" Target="../slideLayouts/slideLayout46.xml"/><Relationship Id="rId10" Type="http://schemas.openxmlformats.org/officeDocument/2006/relationships/slideLayout" Target="../slideLayouts/slideLayout45.xml"/><Relationship Id="rId1"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US"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US">
                <a:solidFill>
                  <a:prstClr val="white">
                    <a:lumMod val="65000"/>
                  </a:prstClr>
                </a:solidFill>
              </a:rPr>
              <a:t>WWW.DESIGNERSPARADISE.COM</a:t>
            </a:r>
            <a:endParaRPr lang="en-US"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l" defTabSz="1218565"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700"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200"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900"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hf hdr="0" ftr="0" dt="0"/>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3.xml"/><Relationship Id="rId1" Type="http://schemas.openxmlformats.org/officeDocument/2006/relationships/image" Target="../media/image5.jpeg"/></Relationships>
</file>

<file path=ppt/slides/_rels/slide2.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vmlDrawing" Target="../drawings/vmlDrawing1.vml"/><Relationship Id="rId7" Type="http://schemas.openxmlformats.org/officeDocument/2006/relationships/slideLayout" Target="../slideLayouts/slideLayout43.xml"/><Relationship Id="rId6" Type="http://schemas.openxmlformats.org/officeDocument/2006/relationships/image" Target="../media/image8.wmf"/><Relationship Id="rId5" Type="http://schemas.openxmlformats.org/officeDocument/2006/relationships/oleObject" Target="../embeddings/oleObject3.bin"/><Relationship Id="rId4" Type="http://schemas.openxmlformats.org/officeDocument/2006/relationships/image" Target="../media/image7.wmf"/><Relationship Id="rId3" Type="http://schemas.openxmlformats.org/officeDocument/2006/relationships/oleObject" Target="../embeddings/oleObject2.bin"/><Relationship Id="rId2" Type="http://schemas.openxmlformats.org/officeDocument/2006/relationships/image" Target="../media/image6.wmf"/><Relationship Id="rId1"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43.xml"/><Relationship Id="rId2" Type="http://schemas.openxmlformats.org/officeDocument/2006/relationships/image" Target="../media/image9.png"/><Relationship Id="rId1" Type="http://schemas.openxmlformats.org/officeDocument/2006/relationships/slide" Target="slide14.xml"/></Relationships>
</file>

<file path=ppt/slides/_rels/slide4.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43.xml"/><Relationship Id="rId2" Type="http://schemas.openxmlformats.org/officeDocument/2006/relationships/image" Target="../media/image10.wmf"/><Relationship Id="rId1" Type="http://schemas.openxmlformats.org/officeDocument/2006/relationships/oleObject" Target="../embeddings/oleObject4.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3.xml"/><Relationship Id="rId1"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3.xml"/><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vmlDrawing" Target="../drawings/vmlDrawing3.vml"/><Relationship Id="rId3" Type="http://schemas.openxmlformats.org/officeDocument/2006/relationships/slideLayout" Target="../slideLayouts/slideLayout43.xml"/><Relationship Id="rId2" Type="http://schemas.openxmlformats.org/officeDocument/2006/relationships/image" Target="../media/image14.wmf"/><Relationship Id="rId1" Type="http://schemas.openxmlformats.org/officeDocument/2006/relationships/oleObject" Target="../embeddings/oleObject5.bin"/></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9.xml"/><Relationship Id="rId6" Type="http://schemas.openxmlformats.org/officeDocument/2006/relationships/vmlDrawing" Target="../drawings/vmlDrawing4.vml"/><Relationship Id="rId5" Type="http://schemas.openxmlformats.org/officeDocument/2006/relationships/slideLayout" Target="../slideLayouts/slideLayout43.xml"/><Relationship Id="rId4" Type="http://schemas.openxmlformats.org/officeDocument/2006/relationships/image" Target="../media/image15.wmf"/><Relationship Id="rId3" Type="http://schemas.openxmlformats.org/officeDocument/2006/relationships/oleObject" Target="../embeddings/oleObject7.bin"/><Relationship Id="rId2" Type="http://schemas.openxmlformats.org/officeDocument/2006/relationships/image" Target="../media/image10.wmf"/><Relationship Id="rId1"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43.xml"/><Relationship Id="rId2" Type="http://schemas.openxmlformats.org/officeDocument/2006/relationships/slide" Target="slide15.xml"/><Relationship Id="rId1"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3.xml"/><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9" Type="http://schemas.openxmlformats.org/officeDocument/2006/relationships/vmlDrawing" Target="../drawings/vmlDrawing5.vml"/><Relationship Id="rId8" Type="http://schemas.openxmlformats.org/officeDocument/2006/relationships/slideLayout" Target="../slideLayouts/slideLayout43.xml"/><Relationship Id="rId7" Type="http://schemas.openxmlformats.org/officeDocument/2006/relationships/image" Target="../media/image19.wmf"/><Relationship Id="rId6" Type="http://schemas.openxmlformats.org/officeDocument/2006/relationships/oleObject" Target="../embeddings/oleObject10.bin"/><Relationship Id="rId5" Type="http://schemas.openxmlformats.org/officeDocument/2006/relationships/image" Target="../media/image18.wmf"/><Relationship Id="rId4" Type="http://schemas.openxmlformats.org/officeDocument/2006/relationships/oleObject" Target="../embeddings/oleObject9.bin"/><Relationship Id="rId3" Type="http://schemas.openxmlformats.org/officeDocument/2006/relationships/image" Target="../media/image17.wmf"/><Relationship Id="rId2" Type="http://schemas.openxmlformats.org/officeDocument/2006/relationships/oleObject" Target="../embeddings/oleObject8.bin"/><Relationship Id="rId1" Type="http://schemas.openxmlformats.org/officeDocument/2006/relationships/slide" Target="slide3.xml"/></Relationships>
</file>

<file path=ppt/slides/_rels/slide15.xml.rels><?xml version="1.0" encoding="UTF-8" standalone="yes"?>
<Relationships xmlns="http://schemas.openxmlformats.org/package/2006/relationships"><Relationship Id="rId9" Type="http://schemas.openxmlformats.org/officeDocument/2006/relationships/image" Target="../media/image23.wmf"/><Relationship Id="rId8" Type="http://schemas.openxmlformats.org/officeDocument/2006/relationships/oleObject" Target="../embeddings/oleObject14.bin"/><Relationship Id="rId7" Type="http://schemas.openxmlformats.org/officeDocument/2006/relationships/image" Target="../media/image22.wmf"/><Relationship Id="rId6" Type="http://schemas.openxmlformats.org/officeDocument/2006/relationships/oleObject" Target="../embeddings/oleObject13.bin"/><Relationship Id="rId5" Type="http://schemas.openxmlformats.org/officeDocument/2006/relationships/image" Target="../media/image21.wmf"/><Relationship Id="rId4" Type="http://schemas.openxmlformats.org/officeDocument/2006/relationships/oleObject" Target="../embeddings/oleObject12.bin"/><Relationship Id="rId3" Type="http://schemas.openxmlformats.org/officeDocument/2006/relationships/image" Target="../media/image20.wmf"/><Relationship Id="rId2" Type="http://schemas.openxmlformats.org/officeDocument/2006/relationships/oleObject" Target="../embeddings/oleObject11.bin"/><Relationship Id="rId13" Type="http://schemas.openxmlformats.org/officeDocument/2006/relationships/vmlDrawing" Target="../drawings/vmlDrawing6.vml"/><Relationship Id="rId12" Type="http://schemas.openxmlformats.org/officeDocument/2006/relationships/slideLayout" Target="../slideLayouts/slideLayout43.xml"/><Relationship Id="rId11" Type="http://schemas.openxmlformats.org/officeDocument/2006/relationships/image" Target="../media/image24.wmf"/><Relationship Id="rId10" Type="http://schemas.openxmlformats.org/officeDocument/2006/relationships/oleObject" Target="../embeddings/oleObject15.bin"/><Relationship Id="rId1" Type="http://schemas.openxmlformats.org/officeDocument/2006/relationships/slide" Target="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2860" y="605"/>
            <a:ext cx="12190413" cy="6857107"/>
          </a:xfrm>
          <a:prstGeom prst="rect">
            <a:avLst/>
          </a:prstGeom>
        </p:spPr>
      </p:pic>
      <p:sp>
        <p:nvSpPr>
          <p:cNvPr id="5" name="文本框 7"/>
          <p:cNvSpPr txBox="1">
            <a:spLocks noChangeArrowheads="1"/>
          </p:cNvSpPr>
          <p:nvPr/>
        </p:nvSpPr>
        <p:spPr bwMode="auto">
          <a:xfrm>
            <a:off x="3259663" y="1777646"/>
            <a:ext cx="5708684"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defTabSz="685800"/>
            <a:r>
              <a:rPr lang="zh-CN" altLang="zh-CN" sz="4000" spc="600" dirty="0">
                <a:solidFill>
                  <a:schemeClr val="tx1"/>
                </a:solidFill>
                <a:latin typeface="黑体" panose="02010609060101010101" pitchFamily="49" charset="-122"/>
                <a:ea typeface="黑体" panose="02010609060101010101" pitchFamily="49" charset="-122"/>
              </a:rPr>
              <a:t>测量额定功率、实际功率和电功率的运用</a:t>
            </a:r>
            <a:endParaRPr lang="zh-CN" altLang="zh-CN" sz="4000" spc="600" dirty="0">
              <a:solidFill>
                <a:schemeClr val="tx1"/>
              </a:solidFill>
              <a:latin typeface="黑体" panose="02010609060101010101" pitchFamily="49" charset="-122"/>
              <a:ea typeface="黑体" panose="02010609060101010101" pitchFamily="49" charset="-122"/>
            </a:endParaRPr>
          </a:p>
        </p:txBody>
      </p:sp>
      <p:cxnSp>
        <p:nvCxnSpPr>
          <p:cNvPr id="7" name="直接连接符 6"/>
          <p:cNvCxnSpPr/>
          <p:nvPr/>
        </p:nvCxnSpPr>
        <p:spPr>
          <a:xfrm>
            <a:off x="3547313" y="2951473"/>
            <a:ext cx="5141957" cy="0"/>
          </a:xfrm>
          <a:prstGeom prst="line">
            <a:avLst/>
          </a:prstGeom>
          <a:ln w="12700">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 name="TextBox 15"/>
          <p:cNvSpPr txBox="1"/>
          <p:nvPr/>
        </p:nvSpPr>
        <p:spPr>
          <a:xfrm>
            <a:off x="4344975" y="5175587"/>
            <a:ext cx="3459480" cy="521970"/>
          </a:xfrm>
          <a:prstGeom prst="rect">
            <a:avLst/>
          </a:prstGeom>
          <a:noFill/>
        </p:spPr>
        <p:txBody>
          <a:bodyPr wrap="none" rtlCol="0">
            <a:spAutoFit/>
          </a:bodyPr>
          <a:lstStyle/>
          <a:p>
            <a:pPr algn="ctr"/>
            <a:r>
              <a:rPr lang="zh-CN" altLang="en-US" sz="2800" spc="600" dirty="0">
                <a:solidFill>
                  <a:schemeClr val="tx1"/>
                </a:solidFill>
                <a:latin typeface="黑体" panose="02010609060101010101" pitchFamily="49" charset="-122"/>
                <a:ea typeface="黑体" panose="02010609060101010101" pitchFamily="49" charset="-122"/>
                <a:cs typeface="Lato Black" charset="0"/>
              </a:rPr>
              <a:t>中大附中 李华润</a:t>
            </a:r>
            <a:endParaRPr lang="zh-CN" altLang="en-US" sz="2800" spc="600" dirty="0">
              <a:solidFill>
                <a:schemeClr val="tx1"/>
              </a:solidFill>
              <a:latin typeface="黑体" panose="02010609060101010101" pitchFamily="49" charset="-122"/>
              <a:ea typeface="黑体" panose="02010609060101010101" pitchFamily="49" charset="-122"/>
              <a:cs typeface="Lato Black"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5475"/>
            <a:ext cx="12190413" cy="759764"/>
            <a:chOff x="0" y="616549"/>
            <a:chExt cx="12190413" cy="759764"/>
          </a:xfrm>
        </p:grpSpPr>
        <p:sp>
          <p:nvSpPr>
            <p:cNvPr id="11" name="矩形 10"/>
            <p:cNvSpPr/>
            <p:nvPr/>
          </p:nvSpPr>
          <p:spPr>
            <a:xfrm flipV="1">
              <a:off x="0" y="1330594"/>
              <a:ext cx="12190413" cy="45719"/>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236582" y="616549"/>
              <a:ext cx="3717248"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a:solidFill>
                    <a:srgbClr val="03A9A4"/>
                  </a:solidFill>
                  <a:latin typeface="黑体" panose="02010609060101010101" pitchFamily="49" charset="-122"/>
                  <a:ea typeface="黑体" panose="02010609060101010101" pitchFamily="49" charset="-122"/>
                  <a:sym typeface="Arial" panose="020B0604020202020204" pitchFamily="34" charset="0"/>
                </a:rPr>
                <a:t>知识回顾</a:t>
              </a:r>
              <a:endPar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Rectangle 2"/>
          <p:cNvSpPr txBox="1">
            <a:spLocks noRot="1" noChangeArrowheads="1"/>
          </p:cNvSpPr>
          <p:nvPr/>
        </p:nvSpPr>
        <p:spPr>
          <a:xfrm>
            <a:off x="1377950" y="1285240"/>
            <a:ext cx="7665720" cy="485140"/>
          </a:xfrm>
          <a:prstGeom prst="rect">
            <a:avLst/>
          </a:prstGeom>
        </p:spPr>
        <p:txBody>
          <a:bodyPr/>
          <a:lstStyle>
            <a:lvl1pPr algn="ctr" defTabSz="1218565" rtl="0" eaLnBrk="1" latinLnBrk="0" hangingPunct="1">
              <a:spcBef>
                <a:spcPct val="0"/>
              </a:spcBef>
              <a:buNone/>
              <a:defRPr sz="5900" kern="1200">
                <a:solidFill>
                  <a:schemeClr val="tx1"/>
                </a:solidFill>
                <a:latin typeface="+mj-lt"/>
                <a:ea typeface="+mj-ea"/>
                <a:cs typeface="+mj-cs"/>
              </a:defRPr>
            </a:lvl1pPr>
          </a:lstStyle>
          <a:p>
            <a:r>
              <a:rPr lang="en-US" altLang="zh-CN" sz="2800" dirty="0">
                <a:solidFill>
                  <a:srgbClr val="03A9A4"/>
                </a:solidFill>
              </a:rPr>
              <a:t>1</a:t>
            </a:r>
            <a:r>
              <a:rPr lang="zh-CN" altLang="en-US" sz="2800" dirty="0">
                <a:solidFill>
                  <a:srgbClr val="03A9A4"/>
                </a:solidFill>
              </a:rPr>
              <a:t>、电功率是反映</a:t>
            </a:r>
            <a:r>
              <a:rPr lang="zh-CN" altLang="en-US" sz="2800" dirty="0">
                <a:solidFill>
                  <a:srgbClr val="FF0000"/>
                </a:solidFill>
              </a:rPr>
              <a:t>电流做功快慢</a:t>
            </a:r>
            <a:r>
              <a:rPr lang="zh-CN" altLang="en-US" sz="2800" dirty="0">
                <a:solidFill>
                  <a:srgbClr val="03A9A4"/>
                </a:solidFill>
              </a:rPr>
              <a:t>的物理量</a:t>
            </a:r>
            <a:endParaRPr lang="zh-CN" altLang="en-US" sz="2800" dirty="0">
              <a:solidFill>
                <a:srgbClr val="03A9A4"/>
              </a:solidFill>
            </a:endParaRPr>
          </a:p>
        </p:txBody>
      </p:sp>
      <p:sp>
        <p:nvSpPr>
          <p:cNvPr id="6" name="Rectangle 3"/>
          <p:cNvSpPr txBox="1">
            <a:spLocks noRot="1" noChangeArrowheads="1"/>
          </p:cNvSpPr>
          <p:nvPr/>
        </p:nvSpPr>
        <p:spPr>
          <a:xfrm>
            <a:off x="1996440" y="1877695"/>
            <a:ext cx="7924800" cy="2005965"/>
          </a:xfrm>
          <a:prstGeom prst="rect">
            <a:avLst/>
          </a:prstGeom>
        </p:spPr>
        <p:txBody>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endParaRPr lang="zh-CN" altLang="en-US" sz="2500" dirty="0">
              <a:solidFill>
                <a:srgbClr val="03A9A4"/>
              </a:solidFill>
            </a:endParaRPr>
          </a:p>
          <a:p>
            <a:pPr marL="0" indent="0">
              <a:buNone/>
            </a:pPr>
            <a:r>
              <a:rPr lang="en-US" altLang="zh-CN" sz="2500" dirty="0">
                <a:solidFill>
                  <a:srgbClr val="03A9A4"/>
                </a:solidFill>
              </a:rPr>
              <a:t> </a:t>
            </a:r>
            <a:r>
              <a:rPr lang="en-US" altLang="zh-CN" sz="2800" dirty="0">
                <a:solidFill>
                  <a:srgbClr val="03A9A4"/>
                </a:solidFill>
              </a:rPr>
              <a:t>2</a:t>
            </a:r>
            <a:r>
              <a:rPr lang="zh-CN" altLang="en-US" sz="2800" dirty="0">
                <a:solidFill>
                  <a:srgbClr val="03A9A4"/>
                </a:solidFill>
              </a:rPr>
              <a:t>、电功率的计算公式：                </a:t>
            </a:r>
            <a:endParaRPr lang="zh-CN" altLang="en-US" sz="2800" dirty="0">
              <a:solidFill>
                <a:srgbClr val="03A9A4"/>
              </a:solidFill>
            </a:endParaRPr>
          </a:p>
          <a:p>
            <a:pPr marL="0" indent="0">
              <a:buNone/>
            </a:pPr>
            <a:r>
              <a:rPr lang="zh-CN" altLang="en-US" sz="2800" dirty="0">
                <a:solidFill>
                  <a:srgbClr val="03A9A4"/>
                </a:solidFill>
              </a:rPr>
              <a:t> </a:t>
            </a:r>
            <a:endParaRPr lang="zh-CN" altLang="en-US" sz="2800" dirty="0">
              <a:solidFill>
                <a:srgbClr val="03A9A4"/>
              </a:solidFill>
            </a:endParaRPr>
          </a:p>
          <a:p>
            <a:pPr marL="0" indent="0">
              <a:buNone/>
            </a:pPr>
            <a:r>
              <a:rPr lang="zh-CN" altLang="en-US" sz="2800" dirty="0">
                <a:solidFill>
                  <a:srgbClr val="03A9A4"/>
                </a:solidFill>
              </a:rPr>
              <a:t>       导出公式：              和          </a:t>
            </a:r>
            <a:endParaRPr lang="zh-CN" altLang="en-US" sz="2800" dirty="0">
              <a:solidFill>
                <a:srgbClr val="03A9A4"/>
              </a:solidFill>
            </a:endParaRPr>
          </a:p>
        </p:txBody>
      </p:sp>
      <p:graphicFrame>
        <p:nvGraphicFramePr>
          <p:cNvPr id="2" name="对象 1">
            <a:hlinkClick r:id="" action="ppaction://ole?verb="/>
          </p:cNvPr>
          <p:cNvGraphicFramePr>
            <a:graphicFrameLocks noChangeAspect="1"/>
          </p:cNvGraphicFramePr>
          <p:nvPr/>
        </p:nvGraphicFramePr>
        <p:xfrm>
          <a:off x="5795645" y="2118360"/>
          <a:ext cx="1736090" cy="883285"/>
        </p:xfrm>
        <a:graphic>
          <a:graphicData uri="http://schemas.openxmlformats.org/presentationml/2006/ole">
            <mc:AlternateContent xmlns:mc="http://schemas.openxmlformats.org/markup-compatibility/2006">
              <mc:Choice xmlns:v="urn:schemas-microsoft-com:vml" Requires="v">
                <p:oleObj spid="_x0000_s1025" name="" r:id="rId1" imgW="774065" imgH="393700" progId="Equation.KSEE3">
                  <p:embed/>
                </p:oleObj>
              </mc:Choice>
              <mc:Fallback>
                <p:oleObj name="" r:id="rId1" imgW="774065" imgH="393700" progId="Equation.KSEE3">
                  <p:embed/>
                  <p:pic>
                    <p:nvPicPr>
                      <p:cNvPr id="0" name="图片 1024"/>
                      <p:cNvPicPr/>
                      <p:nvPr/>
                    </p:nvPicPr>
                    <p:blipFill>
                      <a:blip r:embed="rId2"/>
                      <a:stretch>
                        <a:fillRect/>
                      </a:stretch>
                    </p:blipFill>
                    <p:spPr>
                      <a:xfrm>
                        <a:off x="5795645" y="2118360"/>
                        <a:ext cx="1736090" cy="883285"/>
                      </a:xfrm>
                      <a:prstGeom prst="rect">
                        <a:avLst/>
                      </a:prstGeom>
                    </p:spPr>
                  </p:pic>
                </p:oleObj>
              </mc:Fallback>
            </mc:AlternateContent>
          </a:graphicData>
        </a:graphic>
      </p:graphicFrame>
      <p:graphicFrame>
        <p:nvGraphicFramePr>
          <p:cNvPr id="3" name="对象 2">
            <a:hlinkClick r:id="" action="ppaction://ole?verb="/>
          </p:cNvPr>
          <p:cNvGraphicFramePr>
            <a:graphicFrameLocks noChangeAspect="1"/>
          </p:cNvGraphicFramePr>
          <p:nvPr/>
        </p:nvGraphicFramePr>
        <p:xfrm>
          <a:off x="4236720" y="3148965"/>
          <a:ext cx="940435" cy="775970"/>
        </p:xfrm>
        <a:graphic>
          <a:graphicData uri="http://schemas.openxmlformats.org/presentationml/2006/ole">
            <mc:AlternateContent xmlns:mc="http://schemas.openxmlformats.org/markup-compatibility/2006">
              <mc:Choice xmlns:v="urn:schemas-microsoft-com:vml" Requires="v">
                <p:oleObj spid="_x0000_s1026" name="" r:id="rId3" imgW="508000" imgH="419100" progId="Equation.KSEE3">
                  <p:embed/>
                </p:oleObj>
              </mc:Choice>
              <mc:Fallback>
                <p:oleObj name="" r:id="rId3" imgW="508000" imgH="419100" progId="Equation.KSEE3">
                  <p:embed/>
                  <p:pic>
                    <p:nvPicPr>
                      <p:cNvPr id="0" name="图片 1025"/>
                      <p:cNvPicPr/>
                      <p:nvPr/>
                    </p:nvPicPr>
                    <p:blipFill>
                      <a:blip r:embed="rId4"/>
                      <a:stretch>
                        <a:fillRect/>
                      </a:stretch>
                    </p:blipFill>
                    <p:spPr>
                      <a:xfrm>
                        <a:off x="4236720" y="3148965"/>
                        <a:ext cx="940435" cy="775970"/>
                      </a:xfrm>
                      <a:prstGeom prst="rect">
                        <a:avLst/>
                      </a:prstGeom>
                    </p:spPr>
                  </p:pic>
                </p:oleObj>
              </mc:Fallback>
            </mc:AlternateContent>
          </a:graphicData>
        </a:graphic>
      </p:graphicFrame>
      <p:graphicFrame>
        <p:nvGraphicFramePr>
          <p:cNvPr id="4" name="对象 3">
            <a:hlinkClick r:id="" action="ppaction://ole?verb="/>
          </p:cNvPr>
          <p:cNvGraphicFramePr>
            <a:graphicFrameLocks noChangeAspect="1"/>
          </p:cNvGraphicFramePr>
          <p:nvPr/>
        </p:nvGraphicFramePr>
        <p:xfrm>
          <a:off x="6174740" y="3305810"/>
          <a:ext cx="969645" cy="462280"/>
        </p:xfrm>
        <a:graphic>
          <a:graphicData uri="http://schemas.openxmlformats.org/presentationml/2006/ole">
            <mc:AlternateContent xmlns:mc="http://schemas.openxmlformats.org/markup-compatibility/2006">
              <mc:Choice xmlns:v="urn:schemas-microsoft-com:vml" Requires="v">
                <p:oleObj spid="_x0000_s1027" name="" r:id="rId5" imgW="533400" imgH="190500" progId="Equation.KSEE3">
                  <p:embed/>
                </p:oleObj>
              </mc:Choice>
              <mc:Fallback>
                <p:oleObj name="" r:id="rId5" imgW="533400" imgH="190500" progId="Equation.KSEE3">
                  <p:embed/>
                  <p:pic>
                    <p:nvPicPr>
                      <p:cNvPr id="0" name="图片 1026"/>
                      <p:cNvPicPr/>
                      <p:nvPr/>
                    </p:nvPicPr>
                    <p:blipFill>
                      <a:blip r:embed="rId6"/>
                      <a:stretch>
                        <a:fillRect/>
                      </a:stretch>
                    </p:blipFill>
                    <p:spPr>
                      <a:xfrm>
                        <a:off x="6174740" y="3305810"/>
                        <a:ext cx="969645" cy="462280"/>
                      </a:xfrm>
                      <a:prstGeom prst="rect">
                        <a:avLst/>
                      </a:prstGeom>
                    </p:spPr>
                  </p:pic>
                </p:oleObj>
              </mc:Fallback>
            </mc:AlternateContent>
          </a:graphicData>
        </a:graphic>
      </p:graphicFrame>
      <p:sp>
        <p:nvSpPr>
          <p:cNvPr id="5125" name="矩形 18"/>
          <p:cNvSpPr>
            <a:spLocks noChangeArrowheads="1"/>
          </p:cNvSpPr>
          <p:nvPr/>
        </p:nvSpPr>
        <p:spPr bwMode="auto">
          <a:xfrm>
            <a:off x="2106930" y="4213225"/>
            <a:ext cx="9677400" cy="215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defRPr/>
            </a:pPr>
            <a:r>
              <a:rPr kumimoji="0" lang="en-US" altLang="zh-CN" sz="2800" b="0" i="0" u="none" strike="noStrike" kern="1200" cap="none" spc="0" normalizeH="0" baseline="0" noProof="0" dirty="0">
                <a:ln>
                  <a:noFill/>
                </a:ln>
                <a:solidFill>
                  <a:schemeClr val="tx1"/>
                </a:solidFill>
                <a:effectLst/>
                <a:uLnTx/>
                <a:uFillTx/>
                <a:latin typeface="+mj-ea"/>
                <a:ea typeface="+mj-ea"/>
                <a:cs typeface="+mn-cs"/>
                <a:sym typeface="+mn-ea"/>
              </a:rPr>
              <a:t>3</a:t>
            </a: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、额定电压</a:t>
            </a:r>
            <a:r>
              <a:rPr kumimoji="0" lang="en-US" altLang="zh-CN" sz="2800" b="0" i="0" u="none" strike="noStrike" kern="1200" cap="none" spc="0" normalizeH="0" baseline="0" noProof="0" dirty="0">
                <a:ln>
                  <a:noFill/>
                </a:ln>
                <a:solidFill>
                  <a:schemeClr val="tx1"/>
                </a:solidFill>
                <a:effectLst/>
                <a:uLnTx/>
                <a:uFillTx/>
                <a:latin typeface="+mj-ea"/>
                <a:ea typeface="+mj-ea"/>
                <a:cs typeface="+mn-cs"/>
                <a:sym typeface="+mn-ea"/>
              </a:rPr>
              <a:t>(U</a:t>
            </a:r>
            <a:r>
              <a:rPr kumimoji="0" lang="zh-CN" altLang="en-US" sz="2800" b="0" i="0" u="none" strike="noStrike" kern="1200" cap="none" spc="0" normalizeH="0" baseline="-25000" noProof="0" dirty="0">
                <a:ln>
                  <a:noFill/>
                </a:ln>
                <a:solidFill>
                  <a:schemeClr val="tx1"/>
                </a:solidFill>
                <a:effectLst/>
                <a:uLnTx/>
                <a:uFillTx/>
                <a:latin typeface="+mj-ea"/>
                <a:ea typeface="+mj-ea"/>
                <a:cs typeface="+mn-cs"/>
                <a:sym typeface="+mn-ea"/>
              </a:rPr>
              <a:t>额</a:t>
            </a:r>
            <a:r>
              <a:rPr kumimoji="0" lang="en-US" altLang="zh-CN" sz="2800" b="0" i="0" u="none" strike="noStrike" kern="1200" cap="none" spc="0" normalizeH="0" baseline="0" noProof="0" dirty="0">
                <a:ln>
                  <a:noFill/>
                </a:ln>
                <a:solidFill>
                  <a:schemeClr val="tx1"/>
                </a:solidFill>
                <a:effectLst/>
                <a:uLnTx/>
                <a:uFillTx/>
                <a:latin typeface="+mj-ea"/>
                <a:ea typeface="+mj-ea"/>
                <a:cs typeface="+mn-cs"/>
                <a:sym typeface="+mn-ea"/>
              </a:rPr>
              <a:t>)</a:t>
            </a: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：用电器</a:t>
            </a:r>
            <a:r>
              <a:rPr lang="zh-CN" altLang="en-US" sz="2800" b="1" noProof="0" dirty="0">
                <a:ln>
                  <a:noFill/>
                </a:ln>
                <a:solidFill>
                  <a:srgbClr val="FF0000"/>
                </a:solidFill>
                <a:effectLst/>
                <a:uLnTx/>
                <a:uFillTx/>
                <a:latin typeface="+mn-ea"/>
                <a:ea typeface="+mn-ea"/>
                <a:sym typeface="+mn-ea"/>
              </a:rPr>
              <a:t>正常工作时</a:t>
            </a: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的电压；</a:t>
            </a:r>
            <a:endPar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endParaRPr>
          </a:p>
          <a:p>
            <a:pPr marL="0" marR="0" lvl="0" indent="0" algn="l" defTabSz="914400" rtl="0" eaLnBrk="1" fontAlgn="base" latinLnBrk="0" hangingPunct="1">
              <a:lnSpc>
                <a:spcPct val="120000"/>
              </a:lnSpc>
              <a:spcBef>
                <a:spcPct val="0"/>
              </a:spcBef>
              <a:spcAft>
                <a:spcPct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  额定功率</a:t>
            </a:r>
            <a:r>
              <a:rPr kumimoji="0" lang="en-US" altLang="zh-CN" sz="2800" b="0" i="0" u="none" strike="noStrike" kern="1200" cap="none" spc="0" normalizeH="0" baseline="0" noProof="0" dirty="0">
                <a:ln>
                  <a:noFill/>
                </a:ln>
                <a:solidFill>
                  <a:schemeClr val="tx1"/>
                </a:solidFill>
                <a:effectLst/>
                <a:uLnTx/>
                <a:uFillTx/>
                <a:latin typeface="+mj-ea"/>
                <a:ea typeface="+mj-ea"/>
                <a:cs typeface="+mn-cs"/>
                <a:sym typeface="+mn-ea"/>
              </a:rPr>
              <a:t>(P</a:t>
            </a:r>
            <a:r>
              <a:rPr kumimoji="0" lang="zh-CN" altLang="en-US" sz="2800" b="0" i="0" u="none" strike="noStrike" kern="1200" cap="none" spc="0" normalizeH="0" baseline="-25000" noProof="0" dirty="0">
                <a:ln>
                  <a:noFill/>
                </a:ln>
                <a:solidFill>
                  <a:schemeClr val="tx1"/>
                </a:solidFill>
                <a:effectLst/>
                <a:uLnTx/>
                <a:uFillTx/>
                <a:latin typeface="+mj-ea"/>
                <a:ea typeface="+mj-ea"/>
                <a:cs typeface="+mn-cs"/>
                <a:sym typeface="+mn-ea"/>
              </a:rPr>
              <a:t>额</a:t>
            </a:r>
            <a:r>
              <a:rPr kumimoji="0" lang="en-US" altLang="zh-CN" sz="2800" b="0" i="0" u="none" strike="noStrike" kern="1200" cap="none" spc="0" normalizeH="0" baseline="0" noProof="0" dirty="0">
                <a:ln>
                  <a:noFill/>
                </a:ln>
                <a:solidFill>
                  <a:schemeClr val="tx1"/>
                </a:solidFill>
                <a:effectLst/>
                <a:uLnTx/>
                <a:uFillTx/>
                <a:latin typeface="+mj-ea"/>
                <a:ea typeface="+mj-ea"/>
                <a:cs typeface="+mn-cs"/>
                <a:sym typeface="+mn-ea"/>
              </a:rPr>
              <a:t>)</a:t>
            </a: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：用电器在</a:t>
            </a:r>
            <a:r>
              <a:rPr lang="zh-CN" altLang="en-US" sz="2800" b="1" noProof="0" dirty="0">
                <a:ln>
                  <a:noFill/>
                </a:ln>
                <a:solidFill>
                  <a:srgbClr val="FF0000"/>
                </a:solidFill>
                <a:effectLst/>
                <a:uLnTx/>
                <a:uFillTx/>
                <a:latin typeface="+mn-ea"/>
                <a:ea typeface="+mn-ea"/>
                <a:sym typeface="+mn-ea"/>
              </a:rPr>
              <a:t>额定电压</a:t>
            </a: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下工作时所消耗的功率。</a:t>
            </a:r>
            <a:endPar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endParaRPr>
          </a:p>
          <a:p>
            <a:pPr marL="0" marR="0" lvl="0" indent="0" algn="l" defTabSz="914400" rtl="0" eaLnBrk="1" fontAlgn="base" latinLnBrk="0" hangingPunct="1">
              <a:lnSpc>
                <a:spcPct val="120000"/>
              </a:lnSpc>
              <a:spcBef>
                <a:spcPct val="0"/>
              </a:spcBef>
              <a:spcAft>
                <a:spcPct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rPr>
              <a:t>  对同一个用电器，额定功率只有一个，实际功率可以有很          多。</a:t>
            </a:r>
            <a:endParaRPr kumimoji="0" lang="en-US" altLang="zh-CN" sz="2800" b="0" i="0" u="none" strike="noStrike" kern="1200" cap="none" spc="0" normalizeH="0" baseline="0" noProof="0" dirty="0">
              <a:ln>
                <a:noFill/>
              </a:ln>
              <a:solidFill>
                <a:schemeClr val="tx1"/>
              </a:solidFill>
              <a:effectLst/>
              <a:uLnTx/>
              <a:uFillTx/>
              <a:latin typeface="+mj-ea"/>
              <a:ea typeface="+mj-ea"/>
              <a:cs typeface="+mn-cs"/>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in)">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5475"/>
            <a:ext cx="12190413" cy="759764"/>
            <a:chOff x="0" y="616549"/>
            <a:chExt cx="12190413" cy="759764"/>
          </a:xfrm>
        </p:grpSpPr>
        <p:sp>
          <p:nvSpPr>
            <p:cNvPr id="11" name="矩形 10"/>
            <p:cNvSpPr/>
            <p:nvPr/>
          </p:nvSpPr>
          <p:spPr>
            <a:xfrm flipV="1">
              <a:off x="0" y="1330594"/>
              <a:ext cx="12190413" cy="45719"/>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3567430" y="616549"/>
              <a:ext cx="5525135"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rPr>
                <a:t>一、电功率的简单计算</a:t>
              </a:r>
              <a:endPar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6" name="Text Box 8"/>
          <p:cNvSpPr txBox="1">
            <a:spLocks noChangeArrowheads="1"/>
          </p:cNvSpPr>
          <p:nvPr/>
        </p:nvSpPr>
        <p:spPr bwMode="auto">
          <a:xfrm>
            <a:off x="1017905" y="1792605"/>
            <a:ext cx="7446010" cy="534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20000"/>
              </a:spcBef>
            </a:pPr>
            <a:r>
              <a:rPr lang="en-US" altLang="zh-CN" sz="2500" b="1" dirty="0">
                <a:solidFill>
                  <a:srgbClr val="03A9A4"/>
                </a:solidFill>
              </a:rPr>
              <a:t>  </a:t>
            </a:r>
            <a:r>
              <a:rPr lang="en-US" altLang="zh-CN" sz="2800" b="1" dirty="0">
                <a:solidFill>
                  <a:srgbClr val="03A9A4"/>
                </a:solidFill>
              </a:rPr>
              <a:t> </a:t>
            </a:r>
            <a:r>
              <a:rPr lang="en-US" altLang="zh-CN" sz="2800" dirty="0">
                <a:latin typeface="宋体" panose="02010600030101010101" pitchFamily="2" charset="-122"/>
                <a:ea typeface="宋体" panose="02010600030101010101" pitchFamily="2" charset="-122"/>
                <a:sym typeface="宋体" panose="02010600030101010101" pitchFamily="2" charset="-122"/>
              </a:rPr>
              <a:t>1</a:t>
            </a:r>
            <a:r>
              <a:rPr lang="zh-CN" altLang="zh-CN" sz="2800" dirty="0">
                <a:latin typeface="宋体" panose="02010600030101010101" pitchFamily="2" charset="-122"/>
                <a:ea typeface="宋体" panose="02010600030101010101" pitchFamily="2" charset="-122"/>
                <a:sym typeface="宋体" panose="02010600030101010101" pitchFamily="2" charset="-122"/>
              </a:rPr>
              <a:t>、</a:t>
            </a:r>
            <a:r>
              <a:rPr lang="zh-CN" altLang="en-US" sz="2800" dirty="0">
                <a:latin typeface="宋体" panose="02010600030101010101" pitchFamily="2" charset="-122"/>
                <a:ea typeface="宋体" panose="02010600030101010101" pitchFamily="2" charset="-122"/>
                <a:sym typeface="宋体" panose="02010600030101010101" pitchFamily="2" charset="-122"/>
              </a:rPr>
              <a:t>小明家有一个“ </a:t>
            </a:r>
            <a:r>
              <a:rPr lang="en-US" altLang="zh-CN" sz="2800" dirty="0">
                <a:latin typeface="宋体" panose="02010600030101010101" pitchFamily="2" charset="-122"/>
                <a:ea typeface="宋体" panose="02010600030101010101" pitchFamily="2" charset="-122"/>
                <a:sym typeface="宋体" panose="02010600030101010101" pitchFamily="2" charset="-122"/>
              </a:rPr>
              <a:t>220V 110W ”</a:t>
            </a:r>
            <a:r>
              <a:rPr lang="zh-CN" altLang="en-US" sz="2800" dirty="0">
                <a:latin typeface="宋体" panose="02010600030101010101" pitchFamily="2" charset="-122"/>
                <a:ea typeface="宋体" panose="02010600030101010101" pitchFamily="2" charset="-122"/>
                <a:sym typeface="宋体" panose="02010600030101010101" pitchFamily="2" charset="-122"/>
              </a:rPr>
              <a:t>字样的用电器，其电压和电流关系如右图所示。</a:t>
            </a:r>
            <a:endParaRPr lang="zh-CN" altLang="en-US" sz="2800" dirty="0">
              <a:latin typeface="宋体" panose="02010600030101010101" pitchFamily="2" charset="-122"/>
              <a:ea typeface="宋体" panose="02010600030101010101" pitchFamily="2" charset="-122"/>
              <a:sym typeface="宋体" panose="02010600030101010101" pitchFamily="2" charset="-122"/>
            </a:endParaRPr>
          </a:p>
          <a:p>
            <a:pPr>
              <a:spcBef>
                <a:spcPct val="20000"/>
              </a:spcBef>
            </a:pPr>
            <a:r>
              <a:rPr lang="zh-CN" altLang="en-US" sz="2800" dirty="0">
                <a:latin typeface="宋体" panose="02010600030101010101" pitchFamily="2" charset="-122"/>
                <a:ea typeface="宋体" panose="02010600030101010101" pitchFamily="2" charset="-122"/>
                <a:sym typeface="宋体" panose="02010600030101010101" pitchFamily="2" charset="-122"/>
              </a:rPr>
              <a:t>（</a:t>
            </a:r>
            <a:r>
              <a:rPr lang="en-US" altLang="zh-CN" sz="2800" dirty="0">
                <a:latin typeface="宋体" panose="02010600030101010101" pitchFamily="2" charset="-122"/>
                <a:ea typeface="宋体" panose="02010600030101010101" pitchFamily="2" charset="-122"/>
                <a:sym typeface="宋体" panose="02010600030101010101" pitchFamily="2" charset="-122"/>
              </a:rPr>
              <a:t>1</a:t>
            </a:r>
            <a:r>
              <a:rPr lang="zh-CN" altLang="en-US" sz="2800" dirty="0">
                <a:latin typeface="宋体" panose="02010600030101010101" pitchFamily="2" charset="-122"/>
                <a:ea typeface="宋体" panose="02010600030101010101" pitchFamily="2" charset="-122"/>
                <a:sym typeface="宋体" panose="02010600030101010101" pitchFamily="2" charset="-122"/>
              </a:rPr>
              <a:t>）请计算求这个灯泡的额定电流和正常工作下的电阻。</a:t>
            </a:r>
            <a:endParaRPr lang="zh-CN" altLang="en-US" sz="2800" dirty="0">
              <a:latin typeface="宋体" panose="02010600030101010101" pitchFamily="2" charset="-122"/>
              <a:ea typeface="宋体" panose="02010600030101010101" pitchFamily="2" charset="-122"/>
              <a:sym typeface="宋体" panose="02010600030101010101" pitchFamily="2" charset="-122"/>
            </a:endParaRPr>
          </a:p>
          <a:p>
            <a:pPr>
              <a:spcBef>
                <a:spcPct val="20000"/>
              </a:spcBef>
            </a:pPr>
            <a:r>
              <a:rPr lang="zh-CN" altLang="en-US" sz="2800">
                <a:sym typeface="+mn-ea"/>
              </a:rPr>
              <a:t>（</a:t>
            </a:r>
            <a:r>
              <a:rPr lang="en-US" altLang="zh-CN" sz="2800">
                <a:sym typeface="+mn-ea"/>
              </a:rPr>
              <a:t>2</a:t>
            </a:r>
            <a:r>
              <a:rPr lang="zh-CN" altLang="en-US" sz="2800">
                <a:sym typeface="+mn-ea"/>
              </a:rPr>
              <a:t>）这个用电器如果在</a:t>
            </a:r>
            <a:r>
              <a:rPr lang="en-US" altLang="zh-CN" sz="2800">
                <a:sym typeface="+mn-ea"/>
              </a:rPr>
              <a:t>110V</a:t>
            </a:r>
            <a:r>
              <a:rPr lang="zh-CN" altLang="en-US" sz="2800">
                <a:sym typeface="+mn-ea"/>
              </a:rPr>
              <a:t>电压下，它的功率是多少？</a:t>
            </a:r>
            <a:endParaRPr lang="zh-CN" altLang="en-US" sz="2800"/>
          </a:p>
          <a:p>
            <a:pPr>
              <a:spcBef>
                <a:spcPct val="20000"/>
              </a:spcBef>
            </a:pPr>
            <a:r>
              <a:rPr lang="zh-CN" altLang="en-US" sz="2800">
                <a:sym typeface="+mn-ea"/>
              </a:rPr>
              <a:t>（</a:t>
            </a:r>
            <a:r>
              <a:rPr lang="en-US" altLang="zh-CN" sz="2800">
                <a:sym typeface="+mn-ea"/>
              </a:rPr>
              <a:t>3</a:t>
            </a:r>
            <a:r>
              <a:rPr lang="zh-CN" altLang="en-US" sz="2800">
                <a:sym typeface="+mn-ea"/>
              </a:rPr>
              <a:t>）若把此用电器与一只1100Ω的电阻串联在220V的电路中，则整个电路消耗的功率为（  ）</a:t>
            </a:r>
            <a:endParaRPr lang="zh-CN" altLang="en-US" sz="2800"/>
          </a:p>
          <a:p>
            <a:pPr>
              <a:spcBef>
                <a:spcPct val="20000"/>
              </a:spcBef>
            </a:pPr>
            <a:r>
              <a:rPr lang="pl-PL" altLang="zh-CN" sz="2800" dirty="0">
                <a:latin typeface="宋体" panose="02010600030101010101" pitchFamily="2" charset="-122"/>
                <a:sym typeface="+mn-ea"/>
              </a:rPr>
              <a:t>   A.</a:t>
            </a:r>
            <a:r>
              <a:rPr lang="en-US" altLang="pl-PL" sz="2800" dirty="0">
                <a:latin typeface="宋体" panose="02010600030101010101" pitchFamily="2" charset="-122"/>
                <a:sym typeface="+mn-ea"/>
              </a:rPr>
              <a:t>11</a:t>
            </a:r>
            <a:r>
              <a:rPr lang="pl-PL" altLang="zh-CN" sz="2800" dirty="0">
                <a:latin typeface="宋体" panose="02010600030101010101" pitchFamily="2" charset="-122"/>
                <a:sym typeface="+mn-ea"/>
              </a:rPr>
              <a:t>W </a:t>
            </a:r>
            <a:r>
              <a:rPr lang="en-US" altLang="zh-CN" sz="2800" dirty="0">
                <a:latin typeface="宋体" panose="02010600030101010101" pitchFamily="2" charset="-122"/>
                <a:sym typeface="+mn-ea"/>
              </a:rPr>
              <a:t>    </a:t>
            </a:r>
            <a:r>
              <a:rPr lang="pl-PL" altLang="zh-CN" sz="2800" dirty="0">
                <a:latin typeface="宋体" panose="02010600030101010101" pitchFamily="2" charset="-122"/>
                <a:sym typeface="+mn-ea"/>
              </a:rPr>
              <a:t>B.</a:t>
            </a:r>
            <a:r>
              <a:rPr lang="en-US" altLang="pl-PL" sz="2800" dirty="0">
                <a:latin typeface="宋体" panose="02010600030101010101" pitchFamily="2" charset="-122"/>
                <a:sym typeface="+mn-ea"/>
              </a:rPr>
              <a:t>22</a:t>
            </a:r>
            <a:r>
              <a:rPr lang="pl-PL" altLang="zh-CN" sz="2800" dirty="0">
                <a:latin typeface="宋体" panose="02010600030101010101" pitchFamily="2" charset="-122"/>
                <a:sym typeface="+mn-ea"/>
              </a:rPr>
              <a:t>W </a:t>
            </a:r>
            <a:r>
              <a:rPr lang="en-US" altLang="zh-CN" sz="2800" dirty="0">
                <a:latin typeface="宋体" panose="02010600030101010101" pitchFamily="2" charset="-122"/>
                <a:sym typeface="+mn-ea"/>
              </a:rPr>
              <a:t>    </a:t>
            </a:r>
            <a:r>
              <a:rPr lang="pl-PL" altLang="zh-CN" sz="2800" dirty="0">
                <a:latin typeface="宋体" panose="02010600030101010101" pitchFamily="2" charset="-122"/>
                <a:sym typeface="+mn-ea"/>
              </a:rPr>
              <a:t>C.</a:t>
            </a:r>
            <a:r>
              <a:rPr lang="en-US" altLang="pl-PL" sz="2800" dirty="0">
                <a:latin typeface="宋体" panose="02010600030101010101" pitchFamily="2" charset="-122"/>
                <a:sym typeface="+mn-ea"/>
              </a:rPr>
              <a:t>55</a:t>
            </a:r>
            <a:r>
              <a:rPr lang="pl-PL" altLang="zh-CN" sz="2800" dirty="0">
                <a:latin typeface="宋体" panose="02010600030101010101" pitchFamily="2" charset="-122"/>
                <a:sym typeface="+mn-ea"/>
              </a:rPr>
              <a:t>W </a:t>
            </a:r>
            <a:r>
              <a:rPr lang="en-US" altLang="zh-CN" sz="2800" dirty="0">
                <a:latin typeface="宋体" panose="02010600030101010101" pitchFamily="2" charset="-122"/>
                <a:sym typeface="+mn-ea"/>
              </a:rPr>
              <a:t>    </a:t>
            </a:r>
            <a:r>
              <a:rPr lang="pl-PL" altLang="zh-CN" sz="2800" dirty="0">
                <a:latin typeface="宋体" panose="02010600030101010101" pitchFamily="2" charset="-122"/>
                <a:sym typeface="+mn-ea"/>
              </a:rPr>
              <a:t>D.</a:t>
            </a:r>
            <a:r>
              <a:rPr lang="en-US" altLang="pl-PL" sz="2800" dirty="0">
                <a:latin typeface="宋体" panose="02010600030101010101" pitchFamily="2" charset="-122"/>
                <a:sym typeface="+mn-ea"/>
              </a:rPr>
              <a:t>110</a:t>
            </a:r>
            <a:r>
              <a:rPr lang="pl-PL" altLang="zh-CN" sz="2800" dirty="0">
                <a:latin typeface="宋体" panose="02010600030101010101" pitchFamily="2" charset="-122"/>
                <a:sym typeface="+mn-ea"/>
              </a:rPr>
              <a:t>W</a:t>
            </a:r>
            <a:endParaRPr lang="zh-CN" altLang="en-US" sz="2800">
              <a:latin typeface="微软雅黑" panose="020B0503020204020204" charset="-122"/>
              <a:ea typeface="微软雅黑" panose="020B0503020204020204" charset="-122"/>
            </a:endParaRPr>
          </a:p>
          <a:p>
            <a:pPr>
              <a:spcBef>
                <a:spcPct val="20000"/>
              </a:spcBef>
            </a:pPr>
            <a:endParaRPr lang="zh-CN" altLang="en-US" sz="2800" dirty="0">
              <a:latin typeface="宋体" panose="02010600030101010101" pitchFamily="2" charset="-122"/>
              <a:ea typeface="宋体" panose="02010600030101010101" pitchFamily="2" charset="-122"/>
              <a:sym typeface="宋体" panose="02010600030101010101" pitchFamily="2" charset="-122"/>
            </a:endParaRPr>
          </a:p>
          <a:p>
            <a:pPr>
              <a:spcBef>
                <a:spcPct val="20000"/>
              </a:spcBef>
            </a:pPr>
            <a:endParaRPr lang="zh-CN" altLang="en-US" sz="2800" b="1" dirty="0">
              <a:solidFill>
                <a:srgbClr val="03A9A4"/>
              </a:solidFill>
            </a:endParaRPr>
          </a:p>
        </p:txBody>
      </p:sp>
      <p:sp>
        <p:nvSpPr>
          <p:cNvPr id="4" name="动作按钮: 前进或下一项 3">
            <a:hlinkClick r:id="rId1" action="ppaction://hlinksldjump"/>
          </p:cNvPr>
          <p:cNvSpPr/>
          <p:nvPr/>
        </p:nvSpPr>
        <p:spPr>
          <a:xfrm>
            <a:off x="10233660" y="6282690"/>
            <a:ext cx="415925" cy="31496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3" name="图片 2" descr="图片1"/>
          <p:cNvPicPr>
            <a:picLocks noChangeAspect="1"/>
          </p:cNvPicPr>
          <p:nvPr/>
        </p:nvPicPr>
        <p:blipFill>
          <a:blip r:embed="rId2"/>
          <a:stretch>
            <a:fillRect/>
          </a:stretch>
        </p:blipFill>
        <p:spPr>
          <a:xfrm>
            <a:off x="8406130" y="1792605"/>
            <a:ext cx="3295015" cy="2761615"/>
          </a:xfrm>
          <a:prstGeom prst="rect">
            <a:avLst/>
          </a:prstGeom>
        </p:spPr>
      </p:pic>
      <p:sp>
        <p:nvSpPr>
          <p:cNvPr id="5" name="文本框 4"/>
          <p:cNvSpPr txBox="1"/>
          <p:nvPr/>
        </p:nvSpPr>
        <p:spPr>
          <a:xfrm>
            <a:off x="7807960" y="5055235"/>
            <a:ext cx="361315" cy="521970"/>
          </a:xfrm>
          <a:prstGeom prst="rect">
            <a:avLst/>
          </a:prstGeom>
          <a:noFill/>
        </p:spPr>
        <p:txBody>
          <a:bodyPr wrap="square" rtlCol="0">
            <a:spAutoFit/>
          </a:bodyPr>
          <a:p>
            <a:r>
              <a:rPr lang="en-US" altLang="zh-CN" sz="2800"/>
              <a:t>B</a:t>
            </a:r>
            <a:endParaRPr lang="en-US" altLang="zh-CN" sz="280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086100" y="947420"/>
            <a:ext cx="5466080" cy="583565"/>
          </a:xfrm>
          <a:prstGeom prst="rect">
            <a:avLst/>
          </a:prstGeom>
          <a:noFill/>
        </p:spPr>
        <p:txBody>
          <a:bodyPr wrap="none" rtlCol="0">
            <a:spAutoFit/>
          </a:bodyPr>
          <a:p>
            <a:r>
              <a:rPr lang="zh-CN" altLang="en-US" sz="3200"/>
              <a:t>复习伏安法测量灯泡的电功率</a:t>
            </a:r>
            <a:endParaRPr lang="zh-CN" altLang="en-US" sz="3200"/>
          </a:p>
        </p:txBody>
      </p:sp>
      <p:sp>
        <p:nvSpPr>
          <p:cNvPr id="3" name="文本框 2"/>
          <p:cNvSpPr txBox="1"/>
          <p:nvPr/>
        </p:nvSpPr>
        <p:spPr>
          <a:xfrm>
            <a:off x="1453515" y="2306955"/>
            <a:ext cx="10642600" cy="3107690"/>
          </a:xfrm>
          <a:prstGeom prst="rect">
            <a:avLst/>
          </a:prstGeom>
          <a:noFill/>
        </p:spPr>
        <p:txBody>
          <a:bodyPr wrap="none" rtlCol="0">
            <a:spAutoFit/>
          </a:bodyPr>
          <a:p>
            <a:pPr algn="l"/>
            <a:r>
              <a:rPr lang="en-US" altLang="zh-CN" sz="2800"/>
              <a:t>1</a:t>
            </a:r>
            <a:r>
              <a:rPr lang="zh-CN" altLang="en-US" sz="2800"/>
              <a:t>、原理：</a:t>
            </a:r>
            <a:endParaRPr lang="zh-CN" altLang="en-US" sz="2800"/>
          </a:p>
          <a:p>
            <a:pPr algn="l"/>
            <a:r>
              <a:rPr lang="en-US" altLang="zh-CN" sz="2800"/>
              <a:t>2</a:t>
            </a:r>
            <a:r>
              <a:rPr lang="zh-CN" altLang="en-US" sz="2800"/>
              <a:t>、连接电路时的注意事项：</a:t>
            </a:r>
            <a:endParaRPr lang="zh-CN" altLang="en-US" sz="2800"/>
          </a:p>
          <a:p>
            <a:pPr algn="l"/>
            <a:r>
              <a:rPr lang="zh-CN" altLang="en-US" sz="2800"/>
              <a:t>   （</a:t>
            </a:r>
            <a:r>
              <a:rPr lang="en-US" altLang="zh-CN" sz="2800"/>
              <a:t>1</a:t>
            </a:r>
            <a:r>
              <a:rPr lang="zh-CN" altLang="en-US" sz="2800"/>
              <a:t>）连接电路时开关要断开，闭合开关前滑动变阻器要接到</a:t>
            </a:r>
            <a:endParaRPr lang="zh-CN" altLang="en-US" sz="2800"/>
          </a:p>
          <a:p>
            <a:pPr algn="l"/>
            <a:r>
              <a:rPr lang="zh-CN" altLang="en-US" sz="2800"/>
              <a:t>      阻值最大处。</a:t>
            </a:r>
            <a:endParaRPr lang="zh-CN" altLang="en-US" sz="2800"/>
          </a:p>
          <a:p>
            <a:pPr algn="l"/>
            <a:r>
              <a:rPr lang="zh-CN" altLang="en-US" sz="2800"/>
              <a:t>    （</a:t>
            </a:r>
            <a:r>
              <a:rPr lang="en-US" altLang="zh-CN" sz="2800"/>
              <a:t>2</a:t>
            </a:r>
            <a:r>
              <a:rPr lang="zh-CN" altLang="en-US" sz="2800"/>
              <a:t>）注意电流表和电压表要选择合适的量程，要使电流从电流表</a:t>
            </a:r>
            <a:endParaRPr lang="zh-CN" altLang="en-US" sz="2800"/>
          </a:p>
          <a:p>
            <a:pPr algn="l"/>
            <a:r>
              <a:rPr lang="zh-CN" altLang="en-US" sz="2800"/>
              <a:t>     和电压表正</a:t>
            </a:r>
            <a:r>
              <a:rPr lang="zh-CN" altLang="en-US" sz="2800">
                <a:sym typeface="+mn-ea"/>
              </a:rPr>
              <a:t>接线柱流入，从负接线柱流出。</a:t>
            </a:r>
            <a:endParaRPr lang="zh-CN" altLang="en-US" sz="2800"/>
          </a:p>
          <a:p>
            <a:pPr algn="l"/>
            <a:r>
              <a:rPr lang="en-US" altLang="zh-CN" sz="2800"/>
              <a:t>   </a:t>
            </a:r>
            <a:r>
              <a:rPr lang="zh-CN" altLang="en-US" sz="2800"/>
              <a:t>（</a:t>
            </a:r>
            <a:r>
              <a:rPr lang="en-US" altLang="zh-CN" sz="2800"/>
              <a:t>3</a:t>
            </a:r>
            <a:r>
              <a:rPr lang="zh-CN" altLang="en-US" sz="2800"/>
              <a:t>）实物图和电路图的连接顺序要一致。</a:t>
            </a:r>
            <a:endParaRPr lang="zh-CN" altLang="en-US" sz="2800"/>
          </a:p>
        </p:txBody>
      </p:sp>
      <p:graphicFrame>
        <p:nvGraphicFramePr>
          <p:cNvPr id="4" name="对象 3">
            <a:hlinkClick r:id="" action="ppaction://ole?verb="/>
          </p:cNvPr>
          <p:cNvGraphicFramePr>
            <a:graphicFrameLocks noChangeAspect="1"/>
          </p:cNvGraphicFramePr>
          <p:nvPr/>
        </p:nvGraphicFramePr>
        <p:xfrm>
          <a:off x="3086100" y="2332355"/>
          <a:ext cx="1078865" cy="407035"/>
        </p:xfrm>
        <a:graphic>
          <a:graphicData uri="http://schemas.openxmlformats.org/presentationml/2006/ole">
            <mc:AlternateContent xmlns:mc="http://schemas.openxmlformats.org/markup-compatibility/2006">
              <mc:Choice xmlns:v="urn:schemas-microsoft-com:vml" Requires="v">
                <p:oleObj spid="_x0000_s3073" name="" r:id="rId1" imgW="469900" imgH="177165" progId="Equation.KSEE3">
                  <p:embed/>
                </p:oleObj>
              </mc:Choice>
              <mc:Fallback>
                <p:oleObj name="" r:id="rId1" imgW="469900" imgH="177165" progId="Equation.KSEE3">
                  <p:embed/>
                  <p:pic>
                    <p:nvPicPr>
                      <p:cNvPr id="0" name="图片 3072"/>
                      <p:cNvPicPr/>
                      <p:nvPr/>
                    </p:nvPicPr>
                    <p:blipFill>
                      <a:blip r:embed="rId2"/>
                      <a:stretch>
                        <a:fillRect/>
                      </a:stretch>
                    </p:blipFill>
                    <p:spPr>
                      <a:xfrm>
                        <a:off x="3086100" y="2332355"/>
                        <a:ext cx="1078865" cy="407035"/>
                      </a:xfrm>
                      <a:prstGeom prst="rect">
                        <a:avLst/>
                      </a:prstGeom>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5475"/>
            <a:ext cx="12190413" cy="759764"/>
            <a:chOff x="0" y="616549"/>
            <a:chExt cx="12190413" cy="759764"/>
          </a:xfrm>
        </p:grpSpPr>
        <p:sp>
          <p:nvSpPr>
            <p:cNvPr id="11" name="矩形 10"/>
            <p:cNvSpPr/>
            <p:nvPr/>
          </p:nvSpPr>
          <p:spPr>
            <a:xfrm flipV="1">
              <a:off x="0" y="1330594"/>
              <a:ext cx="12190413" cy="45719"/>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3194050" y="616549"/>
              <a:ext cx="5793740"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rPr>
                <a:t>二、伏安法测量电功率</a:t>
              </a:r>
              <a:endPar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6" name="Rectangle 3"/>
          <p:cNvSpPr txBox="1">
            <a:spLocks noRot="1" noChangeArrowheads="1"/>
          </p:cNvSpPr>
          <p:nvPr/>
        </p:nvSpPr>
        <p:spPr>
          <a:xfrm>
            <a:off x="1044575" y="1010285"/>
            <a:ext cx="9867265" cy="3441700"/>
          </a:xfrm>
          <a:prstGeom prst="rect">
            <a:avLst/>
          </a:prstGeom>
        </p:spPr>
        <p:txBody>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nSpc>
                <a:spcPct val="80000"/>
              </a:lnSpc>
              <a:buNone/>
            </a:pPr>
            <a:r>
              <a:rPr lang="en-US" altLang="zh-CN" sz="2800">
                <a:solidFill>
                  <a:schemeClr val="tx1"/>
                </a:solidFill>
              </a:rPr>
              <a:t>1</a:t>
            </a:r>
            <a:r>
              <a:rPr lang="zh-CN" altLang="zh-CN" sz="2800">
                <a:solidFill>
                  <a:schemeClr val="tx1"/>
                </a:solidFill>
              </a:rPr>
              <a:t>、</a:t>
            </a:r>
            <a:r>
              <a:rPr lang="zh-CN" altLang="en-US" sz="2800">
                <a:solidFill>
                  <a:schemeClr val="tx1"/>
                </a:solidFill>
              </a:rPr>
              <a:t>如图甲是小明和同学做“测定小灯泡额定电功率”实验的电路，电源电压为6V，己知小灯泡正常工作时的电压为2.5V，正常发光时灯丝的电阻约为10Ω．</a:t>
            </a:r>
            <a:r>
              <a:rPr lang="zh-CN" altLang="en-US" sz="2400">
                <a:solidFill>
                  <a:srgbClr val="03A9A4"/>
                </a:solidFill>
              </a:rPr>
              <a:t> </a:t>
            </a:r>
            <a:endParaRPr lang="zh-CN" altLang="en-US" sz="2400">
              <a:solidFill>
                <a:srgbClr val="03A9A4"/>
              </a:solidFill>
            </a:endParaRPr>
          </a:p>
          <a:p>
            <a:pPr marL="0" indent="0">
              <a:lnSpc>
                <a:spcPct val="80000"/>
              </a:lnSpc>
              <a:buNone/>
            </a:pPr>
            <a:r>
              <a:rPr lang="zh-CN" altLang="en-US" sz="2800"/>
              <a:t>（1）请用笔画线代替导线把未连接完的实物电路连接成正确的电路（导线不交叉且滑动变阻器滑片向右移动灯泡变亮）． </a:t>
            </a:r>
            <a:endParaRPr lang="zh-CN" altLang="en-US" sz="2800"/>
          </a:p>
          <a:p>
            <a:pPr marL="0" indent="0">
              <a:lnSpc>
                <a:spcPct val="80000"/>
              </a:lnSpc>
              <a:buNone/>
            </a:pPr>
            <a:r>
              <a:rPr lang="zh-CN" altLang="en-US" sz="2800"/>
              <a:t>（2）若实验室有两种规格的滑动变阻器，分别是甲“10Ω  1A”、乙“20Ω  0.5A”，则小明可以选用______（选填“甲”</a:t>
            </a:r>
            <a:r>
              <a:rPr lang="zh-CN" altLang="en-US" sz="2800">
                <a:sym typeface="+mn-ea"/>
              </a:rPr>
              <a:t>或</a:t>
            </a:r>
            <a:r>
              <a:rPr lang="zh-CN" altLang="en-US" sz="2800"/>
              <a:t>“乙”）．</a:t>
            </a:r>
            <a:endParaRPr lang="zh-CN" altLang="en-US" sz="2400">
              <a:solidFill>
                <a:srgbClr val="03A9A4"/>
              </a:solidFill>
            </a:endParaRPr>
          </a:p>
        </p:txBody>
      </p:sp>
      <p:sp>
        <p:nvSpPr>
          <p:cNvPr id="5" name="文本框 4"/>
          <p:cNvSpPr txBox="1"/>
          <p:nvPr/>
        </p:nvSpPr>
        <p:spPr>
          <a:xfrm>
            <a:off x="7901305" y="3168650"/>
            <a:ext cx="538480" cy="521970"/>
          </a:xfrm>
          <a:prstGeom prst="rect">
            <a:avLst/>
          </a:prstGeom>
          <a:noFill/>
        </p:spPr>
        <p:txBody>
          <a:bodyPr wrap="none" rtlCol="0">
            <a:spAutoFit/>
          </a:bodyPr>
          <a:p>
            <a:r>
              <a:rPr lang="zh-CN" altLang="en-US" sz="2800">
                <a:solidFill>
                  <a:srgbClr val="FF0000"/>
                </a:solidFill>
              </a:rPr>
              <a:t>乙</a:t>
            </a:r>
            <a:endParaRPr lang="zh-CN" altLang="en-US" sz="2800">
              <a:solidFill>
                <a:srgbClr val="FF0000"/>
              </a:solidFill>
            </a:endParaRPr>
          </a:p>
        </p:txBody>
      </p:sp>
      <p:pic>
        <p:nvPicPr>
          <p:cNvPr id="2" name="图片 -2147482618"/>
          <p:cNvPicPr>
            <a:picLocks noChangeAspect="1"/>
          </p:cNvPicPr>
          <p:nvPr/>
        </p:nvPicPr>
        <p:blipFill>
          <a:blip r:embed="rId1"/>
          <a:srcRect r="49771"/>
          <a:stretch>
            <a:fillRect/>
          </a:stretch>
        </p:blipFill>
        <p:spPr>
          <a:xfrm>
            <a:off x="5697220" y="3726815"/>
            <a:ext cx="3277870" cy="28924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flipV="1">
            <a:off x="0" y="899795"/>
            <a:ext cx="12190730" cy="45720"/>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 Box 7"/>
          <p:cNvSpPr txBox="1">
            <a:spLocks noChangeArrowheads="1"/>
          </p:cNvSpPr>
          <p:nvPr/>
        </p:nvSpPr>
        <p:spPr bwMode="auto">
          <a:xfrm>
            <a:off x="1214120" y="1574800"/>
            <a:ext cx="9381490" cy="418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zh-CN" altLang="en-US" sz="2800">
                <a:solidFill>
                  <a:schemeClr val="tx1"/>
                </a:solidFill>
                <a:latin typeface="Times New Roman" panose="02020603050405020304" pitchFamily="18" charset="0"/>
              </a:rPr>
              <a:t>（3）连接好电路，闭合开关后，移动滑动变阻器的滑片P，发现小灯泡始终不亮，电压表有示数，电流表无示数，原因可能是_____．</a:t>
            </a:r>
            <a:endParaRPr kumimoji="1" lang="zh-CN" altLang="en-US" sz="2800">
              <a:solidFill>
                <a:schemeClr val="tx1"/>
              </a:solidFill>
              <a:latin typeface="Times New Roman" panose="02020603050405020304" pitchFamily="18" charset="0"/>
            </a:endParaRPr>
          </a:p>
          <a:p>
            <a:pPr>
              <a:spcBef>
                <a:spcPct val="50000"/>
              </a:spcBef>
            </a:pPr>
            <a:r>
              <a:rPr kumimoji="1" lang="zh-CN" altLang="en-US" sz="2800">
                <a:solidFill>
                  <a:schemeClr val="tx1"/>
                </a:solidFill>
                <a:latin typeface="Times New Roman" panose="02020603050405020304" pitchFamily="18" charset="0"/>
              </a:rPr>
              <a:t>A．电流表断路                    B．小灯泡短路      </a:t>
            </a:r>
            <a:endParaRPr kumimoji="1" lang="zh-CN" altLang="en-US" sz="2800">
              <a:solidFill>
                <a:schemeClr val="tx1"/>
              </a:solidFill>
              <a:latin typeface="Times New Roman" panose="02020603050405020304" pitchFamily="18" charset="0"/>
            </a:endParaRPr>
          </a:p>
          <a:p>
            <a:pPr>
              <a:spcBef>
                <a:spcPct val="50000"/>
              </a:spcBef>
            </a:pPr>
            <a:r>
              <a:rPr kumimoji="1" lang="zh-CN" altLang="en-US" sz="2800">
                <a:solidFill>
                  <a:schemeClr val="tx1"/>
                </a:solidFill>
                <a:latin typeface="Times New Roman" panose="02020603050405020304" pitchFamily="18" charset="0"/>
              </a:rPr>
              <a:t>C．小灯泡断路                     D．滑动变阻器断路</a:t>
            </a:r>
            <a:endParaRPr kumimoji="1" lang="zh-CN" altLang="en-US" sz="2800">
              <a:solidFill>
                <a:schemeClr val="tx1"/>
              </a:solidFill>
              <a:latin typeface="Times New Roman" panose="02020603050405020304" pitchFamily="18" charset="0"/>
            </a:endParaRPr>
          </a:p>
          <a:p>
            <a:pPr>
              <a:spcBef>
                <a:spcPct val="50000"/>
              </a:spcBef>
            </a:pPr>
            <a:r>
              <a:rPr kumimoji="1" lang="zh-CN" altLang="en-US" sz="2800">
                <a:solidFill>
                  <a:schemeClr val="tx1"/>
                </a:solidFill>
                <a:latin typeface="Times New Roman" panose="02020603050405020304" pitchFamily="18" charset="0"/>
              </a:rPr>
              <a:t>（4）修改好电路，闭合开关后，发现小灯泡不亮，经检查，全部实验器材均无故障且连接无误。请你猜想小灯泡不亮的原因是______________________</a:t>
            </a:r>
            <a:endParaRPr kumimoji="1" lang="zh-CN" altLang="en-US" sz="2800">
              <a:solidFill>
                <a:schemeClr val="tx1"/>
              </a:solidFill>
              <a:latin typeface="Times New Roman" panose="02020603050405020304" pitchFamily="18" charset="0"/>
            </a:endParaRPr>
          </a:p>
        </p:txBody>
      </p:sp>
      <p:sp>
        <p:nvSpPr>
          <p:cNvPr id="3" name="文本框 2"/>
          <p:cNvSpPr txBox="1"/>
          <p:nvPr/>
        </p:nvSpPr>
        <p:spPr>
          <a:xfrm>
            <a:off x="3256280" y="2413000"/>
            <a:ext cx="447675" cy="521970"/>
          </a:xfrm>
          <a:prstGeom prst="rect">
            <a:avLst/>
          </a:prstGeom>
          <a:noFill/>
        </p:spPr>
        <p:txBody>
          <a:bodyPr wrap="square" rtlCol="0">
            <a:spAutoFit/>
          </a:bodyPr>
          <a:p>
            <a:r>
              <a:rPr lang="en-US" altLang="zh-CN" sz="2800">
                <a:solidFill>
                  <a:srgbClr val="FF0000"/>
                </a:solidFill>
              </a:rPr>
              <a:t>C</a:t>
            </a:r>
            <a:endParaRPr lang="en-US" altLang="zh-CN" sz="2800">
              <a:solidFill>
                <a:srgbClr val="FF0000"/>
              </a:solidFill>
            </a:endParaRPr>
          </a:p>
        </p:txBody>
      </p:sp>
      <p:sp>
        <p:nvSpPr>
          <p:cNvPr id="4" name="文本框 3"/>
          <p:cNvSpPr txBox="1"/>
          <p:nvPr/>
        </p:nvSpPr>
        <p:spPr>
          <a:xfrm>
            <a:off x="2705735" y="5237480"/>
            <a:ext cx="8717280" cy="521970"/>
          </a:xfrm>
          <a:prstGeom prst="rect">
            <a:avLst/>
          </a:prstGeom>
          <a:noFill/>
        </p:spPr>
        <p:txBody>
          <a:bodyPr wrap="none" rtlCol="0">
            <a:spAutoFit/>
          </a:bodyPr>
          <a:p>
            <a:r>
              <a:rPr lang="zh-CN" altLang="en-US" sz="2800">
                <a:solidFill>
                  <a:srgbClr val="FF0000"/>
                </a:solidFill>
              </a:rPr>
              <a:t>滑动变阻器接入电路中的阻值太大，灯泡的功率太小。</a:t>
            </a:r>
            <a:endParaRPr lang="zh-CN" altLang="en-US" sz="280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flipV="1">
            <a:off x="0" y="899795"/>
            <a:ext cx="12190730" cy="45720"/>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 Box 7"/>
          <p:cNvSpPr txBox="1">
            <a:spLocks noChangeArrowheads="1"/>
          </p:cNvSpPr>
          <p:nvPr/>
        </p:nvSpPr>
        <p:spPr bwMode="auto">
          <a:xfrm>
            <a:off x="1156335" y="2891155"/>
            <a:ext cx="9862820" cy="418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kumimoji="1" lang="zh-CN" altLang="en-US" sz="2800" dirty="0">
                <a:solidFill>
                  <a:schemeClr val="tx1"/>
                </a:solidFill>
                <a:latin typeface="Times New Roman" panose="02020603050405020304" pitchFamily="18" charset="0"/>
              </a:rPr>
              <a:t>（5）更换相同规格灯泡后，当滑动变阻器的滑片在某一位置时，电压表的示数如图乙所示，为了使灯泡正常发光，应将滑片向________（选填“左”或“右”）移动，小明进一步测置并推绘出小灯泡的电流随电压变化的曲找如图丙所示，通过图象可知小灯泡正常发光时的电功率为________W，通过丙图象可以发现，当电压表的示数增大时，电压表与电流表的示数之比______．（选填“变大”、“变小”或“不变”）．这一现象表明：</a:t>
            </a:r>
            <a:r>
              <a:rPr kumimoji="1" lang="zh-CN" altLang="en-US" sz="2800" u="sng" dirty="0">
                <a:solidFill>
                  <a:schemeClr val="tx1"/>
                </a:solidFill>
                <a:latin typeface="Times New Roman" panose="02020603050405020304" pitchFamily="18" charset="0"/>
              </a:rPr>
              <a:t>                                                               </a:t>
            </a:r>
            <a:r>
              <a:rPr kumimoji="1" lang="zh-CN" altLang="en-US" sz="2800" dirty="0">
                <a:solidFill>
                  <a:schemeClr val="tx1"/>
                </a:solidFill>
                <a:latin typeface="Times New Roman" panose="02020603050405020304" pitchFamily="18" charset="0"/>
              </a:rPr>
              <a:t>           </a:t>
            </a:r>
            <a:endParaRPr kumimoji="1" lang="zh-CN" altLang="en-US" sz="2800" dirty="0">
              <a:solidFill>
                <a:schemeClr val="tx1"/>
              </a:solidFill>
              <a:latin typeface="Times New Roman" panose="02020603050405020304" pitchFamily="18" charset="0"/>
            </a:endParaRPr>
          </a:p>
          <a:p>
            <a:pPr>
              <a:spcBef>
                <a:spcPct val="50000"/>
              </a:spcBef>
            </a:pPr>
            <a:r>
              <a:rPr kumimoji="1" lang="zh-CN" altLang="en-US" sz="2800" dirty="0">
                <a:solidFill>
                  <a:schemeClr val="tx1"/>
                </a:solidFill>
                <a:latin typeface="Times New Roman" panose="02020603050405020304" pitchFamily="18" charset="0"/>
              </a:rPr>
              <a:t>                        </a:t>
            </a:r>
            <a:endParaRPr kumimoji="1" lang="zh-CN" altLang="en-US" sz="2800" dirty="0">
              <a:solidFill>
                <a:schemeClr val="tx1"/>
              </a:solidFill>
              <a:latin typeface="Times New Roman" panose="02020603050405020304" pitchFamily="18" charset="0"/>
            </a:endParaRPr>
          </a:p>
        </p:txBody>
      </p:sp>
      <p:pic>
        <p:nvPicPr>
          <p:cNvPr id="2" name="图片 19"/>
          <p:cNvPicPr/>
          <p:nvPr/>
        </p:nvPicPr>
        <p:blipFill>
          <a:blip r:embed="rId1"/>
          <a:srcRect l="42091"/>
          <a:stretch>
            <a:fillRect/>
          </a:stretch>
        </p:blipFill>
        <p:spPr>
          <a:xfrm>
            <a:off x="3445510" y="931545"/>
            <a:ext cx="5514975" cy="1993265"/>
          </a:xfrm>
          <a:prstGeom prst="rect">
            <a:avLst/>
          </a:prstGeom>
          <a:noFill/>
          <a:ln w="9525">
            <a:noFill/>
          </a:ln>
        </p:spPr>
      </p:pic>
      <p:sp>
        <p:nvSpPr>
          <p:cNvPr id="3" name="文本框 2"/>
          <p:cNvSpPr txBox="1"/>
          <p:nvPr/>
        </p:nvSpPr>
        <p:spPr>
          <a:xfrm>
            <a:off x="2326005" y="3773805"/>
            <a:ext cx="538480" cy="521970"/>
          </a:xfrm>
          <a:prstGeom prst="rect">
            <a:avLst/>
          </a:prstGeom>
          <a:noFill/>
        </p:spPr>
        <p:txBody>
          <a:bodyPr wrap="none" rtlCol="0">
            <a:spAutoFit/>
          </a:bodyPr>
          <a:p>
            <a:r>
              <a:rPr lang="zh-CN" altLang="en-US" sz="2800">
                <a:solidFill>
                  <a:srgbClr val="FF0000"/>
                </a:solidFill>
              </a:rPr>
              <a:t>右</a:t>
            </a:r>
            <a:endParaRPr lang="zh-CN" altLang="en-US" sz="2800">
              <a:solidFill>
                <a:srgbClr val="FF0000"/>
              </a:solidFill>
            </a:endParaRPr>
          </a:p>
        </p:txBody>
      </p:sp>
      <p:sp>
        <p:nvSpPr>
          <p:cNvPr id="4" name="文本框 3"/>
          <p:cNvSpPr txBox="1"/>
          <p:nvPr/>
        </p:nvSpPr>
        <p:spPr>
          <a:xfrm>
            <a:off x="7266305" y="4594225"/>
            <a:ext cx="813435" cy="521970"/>
          </a:xfrm>
          <a:prstGeom prst="rect">
            <a:avLst/>
          </a:prstGeom>
          <a:noFill/>
        </p:spPr>
        <p:txBody>
          <a:bodyPr wrap="none" rtlCol="0">
            <a:spAutoFit/>
          </a:bodyPr>
          <a:p>
            <a:r>
              <a:rPr lang="en-US" altLang="zh-CN" sz="2800">
                <a:solidFill>
                  <a:srgbClr val="FF0000"/>
                </a:solidFill>
              </a:rPr>
              <a:t>0.75</a:t>
            </a:r>
            <a:endParaRPr lang="en-US" altLang="zh-CN" sz="2800">
              <a:solidFill>
                <a:srgbClr val="FF0000"/>
              </a:solidFill>
            </a:endParaRPr>
          </a:p>
        </p:txBody>
      </p:sp>
      <p:sp>
        <p:nvSpPr>
          <p:cNvPr id="5" name="文本框 4"/>
          <p:cNvSpPr txBox="1"/>
          <p:nvPr/>
        </p:nvSpPr>
        <p:spPr>
          <a:xfrm>
            <a:off x="1694815" y="5415915"/>
            <a:ext cx="894080" cy="521970"/>
          </a:xfrm>
          <a:prstGeom prst="rect">
            <a:avLst/>
          </a:prstGeom>
          <a:noFill/>
        </p:spPr>
        <p:txBody>
          <a:bodyPr wrap="none" rtlCol="0">
            <a:spAutoFit/>
          </a:bodyPr>
          <a:p>
            <a:r>
              <a:rPr lang="zh-CN" altLang="en-US" sz="2800">
                <a:solidFill>
                  <a:srgbClr val="FF0000"/>
                </a:solidFill>
              </a:rPr>
              <a:t>变大</a:t>
            </a:r>
            <a:endParaRPr lang="zh-CN" altLang="en-US" sz="2800">
              <a:solidFill>
                <a:srgbClr val="FF0000"/>
              </a:solidFill>
            </a:endParaRPr>
          </a:p>
        </p:txBody>
      </p:sp>
      <p:sp>
        <p:nvSpPr>
          <p:cNvPr id="6" name="文本框 5"/>
          <p:cNvSpPr txBox="1"/>
          <p:nvPr/>
        </p:nvSpPr>
        <p:spPr>
          <a:xfrm>
            <a:off x="2704465" y="5937885"/>
            <a:ext cx="6939280" cy="521970"/>
          </a:xfrm>
          <a:prstGeom prst="rect">
            <a:avLst/>
          </a:prstGeom>
          <a:noFill/>
        </p:spPr>
        <p:txBody>
          <a:bodyPr wrap="none" rtlCol="0">
            <a:spAutoFit/>
          </a:bodyPr>
          <a:p>
            <a:r>
              <a:rPr lang="zh-CN" altLang="en-US" sz="2800">
                <a:solidFill>
                  <a:srgbClr val="FF0000"/>
                </a:solidFill>
              </a:rPr>
              <a:t>灯泡的电阻会随电压（温度）的增大而增大</a:t>
            </a:r>
            <a:endParaRPr lang="zh-CN" altLang="en-US" sz="280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in)">
                                      <p:cBhvr>
                                        <p:cTn id="19" dur="2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flipV="1">
            <a:off x="0" y="899795"/>
            <a:ext cx="12190730" cy="45720"/>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 Box 4"/>
          <p:cNvSpPr txBox="1">
            <a:spLocks noChangeArrowheads="1"/>
          </p:cNvSpPr>
          <p:nvPr/>
        </p:nvSpPr>
        <p:spPr bwMode="auto">
          <a:xfrm>
            <a:off x="974725" y="1495425"/>
            <a:ext cx="9756775" cy="181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altLang="en-US" sz="2800" dirty="0">
                <a:solidFill>
                  <a:schemeClr val="tx1"/>
                </a:solidFill>
              </a:rPr>
              <a:t>（</a:t>
            </a:r>
            <a:r>
              <a:rPr lang="en-US" altLang="zh-CN" sz="2800" dirty="0">
                <a:solidFill>
                  <a:schemeClr val="tx1"/>
                </a:solidFill>
              </a:rPr>
              <a:t>6</a:t>
            </a:r>
            <a:r>
              <a:rPr lang="zh-CN" altLang="en-US" sz="2800" dirty="0">
                <a:solidFill>
                  <a:schemeClr val="tx1"/>
                </a:solidFill>
              </a:rPr>
              <a:t>）小叶这一组实验中，进行多次实验后，观察到所用小灯泡实际功率越大，灯泡越亮。于是得出结论：不同灯的亮度由实际功率决定，实际功率大的灯泡亮度大。他们的结论是否正确，说明理由。</a:t>
            </a:r>
            <a:endParaRPr lang="zh-CN" altLang="en-US" sz="2800" dirty="0">
              <a:solidFill>
                <a:schemeClr val="tx1"/>
              </a:solidFill>
            </a:endParaRPr>
          </a:p>
        </p:txBody>
      </p:sp>
      <p:sp>
        <p:nvSpPr>
          <p:cNvPr id="3" name="文本框 2"/>
          <p:cNvSpPr txBox="1"/>
          <p:nvPr/>
        </p:nvSpPr>
        <p:spPr>
          <a:xfrm>
            <a:off x="1336675" y="3531235"/>
            <a:ext cx="8721725" cy="1383665"/>
          </a:xfrm>
          <a:prstGeom prst="rect">
            <a:avLst/>
          </a:prstGeom>
          <a:noFill/>
        </p:spPr>
        <p:txBody>
          <a:bodyPr wrap="square" rtlCol="0">
            <a:spAutoFit/>
          </a:bodyPr>
          <a:p>
            <a:r>
              <a:rPr lang="en-US" altLang="zh-CN" sz="2800">
                <a:solidFill>
                  <a:srgbClr val="FF0000"/>
                </a:solidFill>
              </a:rPr>
              <a:t>1</a:t>
            </a:r>
            <a:r>
              <a:rPr lang="zh-CN" altLang="en-US" sz="2800">
                <a:solidFill>
                  <a:srgbClr val="FF0000"/>
                </a:solidFill>
              </a:rPr>
              <a:t>、不同灯泡在消耗相同电能时，</a:t>
            </a:r>
            <a:r>
              <a:rPr lang="zh-CN" altLang="en-US" sz="2800" b="1">
                <a:solidFill>
                  <a:srgbClr val="FF0000"/>
                </a:solidFill>
              </a:rPr>
              <a:t>转化光能效率</a:t>
            </a:r>
            <a:r>
              <a:rPr lang="zh-CN" altLang="en-US" sz="2800">
                <a:solidFill>
                  <a:srgbClr val="FF0000"/>
                </a:solidFill>
              </a:rPr>
              <a:t>不同。</a:t>
            </a:r>
            <a:r>
              <a:rPr lang="zh-CN" altLang="en-US" sz="2800">
                <a:solidFill>
                  <a:schemeClr val="tx1"/>
                </a:solidFill>
              </a:rPr>
              <a:t>例如</a:t>
            </a:r>
            <a:r>
              <a:rPr lang="en-US" altLang="zh-CN" sz="2800">
                <a:solidFill>
                  <a:schemeClr val="tx1"/>
                </a:solidFill>
              </a:rPr>
              <a:t>LED</a:t>
            </a:r>
            <a:r>
              <a:rPr lang="zh-CN" altLang="en-US" sz="2800">
                <a:solidFill>
                  <a:schemeClr val="tx1"/>
                </a:solidFill>
              </a:rPr>
              <a:t>灯把电能转化为光能的效率比白炽灯的效率更高。</a:t>
            </a:r>
            <a:endParaRPr lang="zh-CN" altLang="en-US" sz="2800">
              <a:solidFill>
                <a:schemeClr val="tx1"/>
              </a:solidFill>
            </a:endParaRPr>
          </a:p>
        </p:txBody>
      </p:sp>
      <p:sp>
        <p:nvSpPr>
          <p:cNvPr id="4" name="文本框 3"/>
          <p:cNvSpPr txBox="1"/>
          <p:nvPr/>
        </p:nvSpPr>
        <p:spPr>
          <a:xfrm>
            <a:off x="1336675" y="4859020"/>
            <a:ext cx="9260840" cy="521970"/>
          </a:xfrm>
          <a:prstGeom prst="rect">
            <a:avLst/>
          </a:prstGeom>
          <a:noFill/>
        </p:spPr>
        <p:txBody>
          <a:bodyPr wrap="none" rtlCol="0">
            <a:spAutoFit/>
          </a:bodyPr>
          <a:p>
            <a:pPr algn="l"/>
            <a:r>
              <a:rPr lang="en-US" altLang="zh-CN" sz="2800">
                <a:solidFill>
                  <a:srgbClr val="FF0000"/>
                </a:solidFill>
              </a:rPr>
              <a:t>2</a:t>
            </a:r>
            <a:r>
              <a:rPr lang="zh-CN" altLang="en-US" sz="2800">
                <a:solidFill>
                  <a:srgbClr val="FF0000"/>
                </a:solidFill>
              </a:rPr>
              <a:t>、对于同一灯泡，</a:t>
            </a:r>
            <a:r>
              <a:rPr lang="zh-CN" altLang="en-US" sz="2800" b="1">
                <a:solidFill>
                  <a:srgbClr val="FF0000"/>
                </a:solidFill>
                <a:sym typeface="+mn-ea"/>
              </a:rPr>
              <a:t>灯发光时</a:t>
            </a:r>
            <a:r>
              <a:rPr lang="zh-CN" altLang="en-US" sz="2800">
                <a:solidFill>
                  <a:srgbClr val="FF0000"/>
                </a:solidFill>
                <a:sym typeface="+mn-ea"/>
              </a:rPr>
              <a:t>，</a:t>
            </a:r>
            <a:r>
              <a:rPr lang="zh-CN" altLang="en-US" sz="2800" dirty="0">
                <a:solidFill>
                  <a:srgbClr val="FF0000"/>
                </a:solidFill>
                <a:sym typeface="+mn-ea"/>
              </a:rPr>
              <a:t>实际功率大的灯泡亮度大。</a:t>
            </a:r>
            <a:endParaRPr lang="zh-CN" altLang="en-US" sz="2800" dirty="0">
              <a:solidFill>
                <a:srgbClr val="FF0000"/>
              </a:solidFill>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30" name="图片 3"/>
          <p:cNvPicPr>
            <a:picLocks noChangeAspect="1"/>
          </p:cNvPicPr>
          <p:nvPr/>
        </p:nvPicPr>
        <p:blipFill>
          <a:blip r:embed="rId1"/>
          <a:stretch>
            <a:fillRect/>
          </a:stretch>
        </p:blipFill>
        <p:spPr>
          <a:xfrm>
            <a:off x="9438005" y="942975"/>
            <a:ext cx="2339975" cy="2422525"/>
          </a:xfrm>
          <a:prstGeom prst="rect">
            <a:avLst/>
          </a:prstGeom>
          <a:noFill/>
          <a:ln w="9525">
            <a:noFill/>
          </a:ln>
        </p:spPr>
      </p:pic>
      <p:sp>
        <p:nvSpPr>
          <p:cNvPr id="2" name="文本框 1"/>
          <p:cNvSpPr txBox="1"/>
          <p:nvPr/>
        </p:nvSpPr>
        <p:spPr>
          <a:xfrm>
            <a:off x="1035050" y="792480"/>
            <a:ext cx="8095615" cy="4742815"/>
          </a:xfrm>
          <a:prstGeom prst="rect">
            <a:avLst/>
          </a:prstGeom>
          <a:noFill/>
        </p:spPr>
        <p:txBody>
          <a:bodyPr wrap="square" rtlCol="0">
            <a:spAutoFit/>
          </a:bodyPr>
          <a:p>
            <a:pPr marL="0" marR="0" lvl="0" indent="0" algn="l" defTabSz="914400" rtl="0" eaLnBrk="1" fontAlgn="base" latinLnBrk="0" hangingPunct="1">
              <a:lnSpc>
                <a:spcPct val="120000"/>
              </a:lnSpc>
              <a:spcBef>
                <a:spcPct val="0"/>
              </a:spcBef>
              <a:spcAft>
                <a:spcPct val="0"/>
              </a:spcAft>
              <a:buClrTx/>
              <a:buSzTx/>
              <a:buFontTx/>
              <a:buNone/>
              <a:defRPr/>
            </a:pPr>
            <a:r>
              <a:rPr lang="zh-CN" altLang="en-US" sz="2800" noProof="0" dirty="0">
                <a:ln>
                  <a:noFill/>
                </a:ln>
                <a:effectLst/>
                <a:uLnTx/>
                <a:uFillTx/>
                <a:latin typeface="+mj-ea"/>
                <a:ea typeface="+mj-ea"/>
                <a:sym typeface="+mn-ea"/>
              </a:rPr>
              <a:t>电能表表盘参数的含义：</a:t>
            </a:r>
            <a:endParaRPr lang="zh-CN" altLang="en-US" sz="2800" noProof="0" dirty="0">
              <a:ln>
                <a:noFill/>
              </a:ln>
              <a:effectLst/>
              <a:uLnTx/>
              <a:uFillTx/>
              <a:latin typeface="+mj-ea"/>
              <a:ea typeface="+mj-ea"/>
              <a:sym typeface="+mn-ea"/>
            </a:endParaRPr>
          </a:p>
          <a:p>
            <a:pPr marL="0" marR="0" lvl="0" indent="0" algn="l" defTabSz="914400" rtl="0" eaLnBrk="1" fontAlgn="base" latinLnBrk="0" hangingPunct="1">
              <a:lnSpc>
                <a:spcPct val="120000"/>
              </a:lnSpc>
              <a:spcBef>
                <a:spcPct val="0"/>
              </a:spcBef>
              <a:spcAft>
                <a:spcPct val="0"/>
              </a:spcAft>
              <a:buClrTx/>
              <a:buSzTx/>
              <a:buFontTx/>
              <a:buNone/>
              <a:defRPr/>
            </a:pPr>
            <a:r>
              <a:rPr lang="en-US" altLang="zh-CN" sz="2800" noProof="0" dirty="0">
                <a:ln>
                  <a:noFill/>
                </a:ln>
                <a:effectLst/>
                <a:uLnTx/>
                <a:uFillTx/>
                <a:latin typeface="+mj-ea"/>
                <a:ea typeface="+mj-ea"/>
                <a:sym typeface="+mn-ea"/>
              </a:rPr>
              <a:t>1</a:t>
            </a:r>
            <a:r>
              <a:rPr lang="zh-CN" altLang="en-US" sz="2800" noProof="0" dirty="0">
                <a:ln>
                  <a:noFill/>
                </a:ln>
                <a:effectLst/>
                <a:uLnTx/>
                <a:uFillTx/>
                <a:latin typeface="+mj-ea"/>
                <a:ea typeface="+mj-ea"/>
                <a:sym typeface="+mn-ea"/>
              </a:rPr>
              <a:t>、</a:t>
            </a:r>
            <a:r>
              <a:rPr lang="en-US" altLang="zh-CN" sz="2800" noProof="0" dirty="0">
                <a:ln>
                  <a:noFill/>
                </a:ln>
                <a:effectLst/>
                <a:uLnTx/>
                <a:uFillTx/>
                <a:latin typeface="+mj-ea"/>
                <a:ea typeface="+mj-ea"/>
                <a:sym typeface="+mn-ea"/>
              </a:rPr>
              <a:t>220V</a:t>
            </a:r>
            <a:r>
              <a:rPr lang="zh-CN" altLang="en-US" sz="2800" noProof="0" dirty="0">
                <a:ln>
                  <a:noFill/>
                </a:ln>
                <a:effectLst/>
                <a:uLnTx/>
                <a:uFillTx/>
                <a:latin typeface="+mj-ea"/>
                <a:ea typeface="+mj-ea"/>
                <a:sym typeface="+mn-ea"/>
              </a:rPr>
              <a:t>：该电能表在</a:t>
            </a:r>
            <a:r>
              <a:rPr lang="en-US" altLang="zh-CN" sz="2800" noProof="0" dirty="0">
                <a:ln>
                  <a:noFill/>
                </a:ln>
                <a:solidFill>
                  <a:srgbClr val="FF0000"/>
                </a:solidFill>
                <a:effectLst/>
                <a:uLnTx/>
                <a:uFillTx/>
                <a:latin typeface="+mn-ea"/>
                <a:sym typeface="+mn-ea"/>
              </a:rPr>
              <a:t>220V</a:t>
            </a:r>
            <a:r>
              <a:rPr lang="zh-CN" altLang="en-US" sz="2800" noProof="0" dirty="0">
                <a:ln>
                  <a:noFill/>
                </a:ln>
                <a:effectLst/>
                <a:uLnTx/>
                <a:uFillTx/>
                <a:latin typeface="+mj-ea"/>
                <a:ea typeface="+mj-ea"/>
                <a:sym typeface="+mn-ea"/>
              </a:rPr>
              <a:t>的电路中使用。</a:t>
            </a:r>
            <a:endParaRPr kumimoji="0" lang="zh-CN" altLang="en-US" sz="2800" b="0" i="0" u="none" strike="noStrike" kern="1200" cap="none" spc="0" normalizeH="0" baseline="0" noProof="0" dirty="0">
              <a:ln>
                <a:noFill/>
              </a:ln>
              <a:solidFill>
                <a:schemeClr val="tx1"/>
              </a:solidFill>
              <a:effectLst/>
              <a:uLnTx/>
              <a:uFillTx/>
              <a:latin typeface="+mj-ea"/>
              <a:ea typeface="+mj-ea"/>
              <a:cs typeface="+mn-cs"/>
            </a:endParaRPr>
          </a:p>
          <a:p>
            <a:pPr marL="0" marR="0" lvl="0" indent="0" algn="l" defTabSz="914400" rtl="0" eaLnBrk="1" fontAlgn="base" latinLnBrk="0" hangingPunct="1">
              <a:lnSpc>
                <a:spcPct val="120000"/>
              </a:lnSpc>
              <a:spcBef>
                <a:spcPct val="0"/>
              </a:spcBef>
              <a:spcAft>
                <a:spcPct val="0"/>
              </a:spcAft>
              <a:buClrTx/>
              <a:buSzTx/>
              <a:buFontTx/>
              <a:buNone/>
              <a:defRPr/>
            </a:pPr>
            <a:r>
              <a:rPr lang="en-US" altLang="zh-CN" sz="2800" noProof="0" dirty="0">
                <a:ln>
                  <a:noFill/>
                </a:ln>
                <a:effectLst/>
                <a:uLnTx/>
                <a:uFillTx/>
                <a:latin typeface="+mj-ea"/>
                <a:ea typeface="+mj-ea"/>
                <a:sym typeface="+mn-ea"/>
              </a:rPr>
              <a:t>2</a:t>
            </a:r>
            <a:r>
              <a:rPr lang="zh-CN" altLang="en-US" sz="2800" noProof="0" dirty="0">
                <a:ln>
                  <a:noFill/>
                </a:ln>
                <a:effectLst/>
                <a:uLnTx/>
                <a:uFillTx/>
                <a:latin typeface="+mj-ea"/>
                <a:ea typeface="+mj-ea"/>
                <a:sym typeface="+mn-ea"/>
              </a:rPr>
              <a:t>、</a:t>
            </a:r>
            <a:r>
              <a:rPr lang="en-US" altLang="zh-CN" sz="2800" noProof="0" dirty="0">
                <a:ln>
                  <a:noFill/>
                </a:ln>
                <a:effectLst/>
                <a:uLnTx/>
                <a:uFillTx/>
                <a:latin typeface="+mj-ea"/>
                <a:ea typeface="+mj-ea"/>
                <a:sym typeface="+mn-ea"/>
              </a:rPr>
              <a:t>20A</a:t>
            </a:r>
            <a:r>
              <a:rPr lang="zh-CN" altLang="en-US" sz="2800" noProof="0" dirty="0">
                <a:ln>
                  <a:noFill/>
                </a:ln>
                <a:effectLst/>
                <a:uLnTx/>
                <a:uFillTx/>
                <a:latin typeface="+mj-ea"/>
                <a:ea typeface="+mj-ea"/>
                <a:sym typeface="+mn-ea"/>
              </a:rPr>
              <a:t>：表明该表的</a:t>
            </a:r>
            <a:r>
              <a:rPr lang="zh-CN" altLang="en-US" sz="2800" noProof="0" dirty="0">
                <a:ln>
                  <a:noFill/>
                </a:ln>
                <a:solidFill>
                  <a:srgbClr val="FF0000"/>
                </a:solidFill>
                <a:effectLst/>
                <a:uLnTx/>
                <a:uFillTx/>
                <a:latin typeface="+mn-ea"/>
                <a:sym typeface="+mn-ea"/>
              </a:rPr>
              <a:t>额定最大电流</a:t>
            </a:r>
            <a:r>
              <a:rPr lang="zh-CN" altLang="en-US" sz="2800" noProof="0" dirty="0">
                <a:ln>
                  <a:noFill/>
                </a:ln>
                <a:effectLst/>
                <a:uLnTx/>
                <a:uFillTx/>
                <a:latin typeface="+mj-ea"/>
                <a:ea typeface="+mj-ea"/>
                <a:sym typeface="+mn-ea"/>
              </a:rPr>
              <a:t>为</a:t>
            </a:r>
            <a:r>
              <a:rPr lang="en-US" altLang="zh-CN" sz="2800" noProof="0" dirty="0">
                <a:ln>
                  <a:noFill/>
                </a:ln>
                <a:effectLst/>
                <a:uLnTx/>
                <a:uFillTx/>
                <a:latin typeface="+mj-ea"/>
                <a:ea typeface="+mj-ea"/>
                <a:sym typeface="+mn-ea"/>
              </a:rPr>
              <a:t>20A</a:t>
            </a:r>
            <a:r>
              <a:rPr lang="zh-CN" altLang="en-US" sz="2800" noProof="0" dirty="0">
                <a:ln>
                  <a:noFill/>
                </a:ln>
                <a:effectLst/>
                <a:uLnTx/>
                <a:uFillTx/>
                <a:latin typeface="+mj-ea"/>
                <a:ea typeface="+mj-ea"/>
                <a:sym typeface="+mn-ea"/>
              </a:rPr>
              <a:t>。</a:t>
            </a:r>
            <a:endParaRPr kumimoji="0" lang="zh-CN" altLang="en-US" sz="2800" b="0" i="0" u="none" strike="noStrike" kern="1200" cap="none" spc="0" normalizeH="0" baseline="0" noProof="0" dirty="0">
              <a:ln>
                <a:noFill/>
              </a:ln>
              <a:solidFill>
                <a:schemeClr val="tx1"/>
              </a:solidFill>
              <a:effectLst/>
              <a:uLnTx/>
              <a:uFillTx/>
              <a:latin typeface="+mj-ea"/>
              <a:ea typeface="+mj-ea"/>
              <a:cs typeface="+mn-cs"/>
              <a:sym typeface="+mn-ea"/>
            </a:endParaRPr>
          </a:p>
          <a:p>
            <a:pPr marL="0" marR="0" lvl="0" indent="0" algn="l" defTabSz="914400" rtl="0" eaLnBrk="1" fontAlgn="base" latinLnBrk="0" hangingPunct="1">
              <a:lnSpc>
                <a:spcPct val="120000"/>
              </a:lnSpc>
              <a:spcBef>
                <a:spcPct val="0"/>
              </a:spcBef>
              <a:spcAft>
                <a:spcPct val="0"/>
              </a:spcAft>
              <a:buClrTx/>
              <a:buSzTx/>
              <a:buFontTx/>
              <a:buNone/>
              <a:defRPr/>
            </a:pPr>
            <a:r>
              <a:rPr lang="en-US" altLang="zh-CN" sz="2800" noProof="0" dirty="0">
                <a:ln>
                  <a:noFill/>
                </a:ln>
                <a:effectLst/>
                <a:uLnTx/>
                <a:uFillTx/>
                <a:latin typeface="+mj-ea"/>
                <a:ea typeface="+mj-ea"/>
                <a:sym typeface="+mn-ea"/>
              </a:rPr>
              <a:t>3</a:t>
            </a:r>
            <a:r>
              <a:rPr lang="zh-CN" altLang="en-US" sz="2800" noProof="0" dirty="0">
                <a:ln>
                  <a:noFill/>
                </a:ln>
                <a:effectLst/>
                <a:uLnTx/>
                <a:uFillTx/>
                <a:latin typeface="+mj-ea"/>
                <a:ea typeface="+mj-ea"/>
                <a:sym typeface="+mn-ea"/>
              </a:rPr>
              <a:t>、</a:t>
            </a:r>
            <a:r>
              <a:rPr lang="en-US" altLang="zh-CN" sz="2800" noProof="0" dirty="0">
                <a:ln>
                  <a:noFill/>
                </a:ln>
                <a:effectLst/>
                <a:uLnTx/>
                <a:uFillTx/>
                <a:latin typeface="+mj-ea"/>
                <a:ea typeface="+mj-ea"/>
                <a:sym typeface="+mn-ea"/>
              </a:rPr>
              <a:t>50Hz</a:t>
            </a:r>
            <a:r>
              <a:rPr lang="zh-CN" altLang="en-US" sz="2800" noProof="0" dirty="0">
                <a:ln>
                  <a:noFill/>
                </a:ln>
                <a:effectLst/>
                <a:uLnTx/>
                <a:uFillTx/>
                <a:latin typeface="+mj-ea"/>
                <a:ea typeface="+mj-ea"/>
                <a:sym typeface="+mn-ea"/>
              </a:rPr>
              <a:t>：表示该电能表在</a:t>
            </a:r>
            <a:r>
              <a:rPr lang="en-US" altLang="zh-CN" sz="2800" noProof="0" dirty="0">
                <a:ln>
                  <a:noFill/>
                </a:ln>
                <a:solidFill>
                  <a:srgbClr val="FF0000"/>
                </a:solidFill>
                <a:effectLst/>
                <a:uLnTx/>
                <a:uFillTx/>
                <a:latin typeface="+mn-ea"/>
                <a:sym typeface="+mn-ea"/>
              </a:rPr>
              <a:t>50Hz</a:t>
            </a:r>
            <a:r>
              <a:rPr lang="zh-CN" altLang="en-US" sz="2800" noProof="0" dirty="0">
                <a:ln>
                  <a:noFill/>
                </a:ln>
                <a:solidFill>
                  <a:srgbClr val="FF0000"/>
                </a:solidFill>
                <a:effectLst/>
                <a:uLnTx/>
                <a:uFillTx/>
                <a:latin typeface="+mn-ea"/>
                <a:sym typeface="+mn-ea"/>
              </a:rPr>
              <a:t>的交流电路</a:t>
            </a:r>
            <a:r>
              <a:rPr lang="zh-CN" altLang="en-US" sz="2800" noProof="0" dirty="0">
                <a:ln>
                  <a:noFill/>
                </a:ln>
                <a:effectLst/>
                <a:uLnTx/>
                <a:uFillTx/>
                <a:latin typeface="+mj-ea"/>
                <a:ea typeface="+mj-ea"/>
                <a:sym typeface="+mn-ea"/>
              </a:rPr>
              <a:t>中工作。</a:t>
            </a:r>
            <a:endParaRPr lang="zh-CN" altLang="en-US" sz="2800"/>
          </a:p>
          <a:p>
            <a:pPr marL="0" marR="0" lvl="0" indent="0" algn="l" defTabSz="914400" rtl="0" eaLnBrk="1" fontAlgn="base" latinLnBrk="0" hangingPunct="1">
              <a:lnSpc>
                <a:spcPct val="120000"/>
              </a:lnSpc>
              <a:spcBef>
                <a:spcPct val="0"/>
              </a:spcBef>
              <a:spcAft>
                <a:spcPct val="0"/>
              </a:spcAft>
              <a:buClrTx/>
              <a:buSzTx/>
              <a:buFontTx/>
              <a:buNone/>
              <a:defRPr/>
            </a:pPr>
            <a:r>
              <a:rPr lang="zh-CN" altLang="en-US" sz="2800" noProof="0" dirty="0">
                <a:ln>
                  <a:noFill/>
                </a:ln>
                <a:effectLst/>
                <a:uLnTx/>
                <a:uFillTx/>
                <a:latin typeface="+mj-ea"/>
                <a:ea typeface="+mj-ea"/>
              </a:rPr>
              <a:t>4、3000r/KW</a:t>
            </a:r>
            <a:r>
              <a:rPr lang="zh-CN" altLang="en-US" sz="2800" noProof="0" dirty="0">
                <a:ln>
                  <a:noFill/>
                </a:ln>
                <a:effectLst/>
                <a:uLnTx/>
                <a:uFillTx/>
                <a:latin typeface="微软雅黑" panose="020B0503020204020204" charset="-122"/>
                <a:ea typeface="微软雅黑" panose="020B0503020204020204" charset="-122"/>
              </a:rPr>
              <a:t>‧</a:t>
            </a:r>
            <a:r>
              <a:rPr lang="zh-CN" altLang="en-US" sz="2800" noProof="0" dirty="0">
                <a:ln>
                  <a:noFill/>
                </a:ln>
                <a:effectLst/>
                <a:uLnTx/>
                <a:uFillTx/>
                <a:latin typeface="+mj-ea"/>
                <a:ea typeface="+mj-ea"/>
              </a:rPr>
              <a:t>h表示</a:t>
            </a:r>
            <a:r>
              <a:rPr lang="en-US" altLang="zh-CN" sz="2800" noProof="0" dirty="0">
                <a:ln>
                  <a:noFill/>
                </a:ln>
                <a:effectLst/>
                <a:uLnTx/>
                <a:uFillTx/>
                <a:latin typeface="+mj-ea"/>
                <a:ea typeface="+mj-ea"/>
              </a:rPr>
              <a:t>:</a:t>
            </a:r>
            <a:endParaRPr lang="en-US" altLang="zh-CN" sz="2800" noProof="0" dirty="0">
              <a:ln>
                <a:noFill/>
              </a:ln>
              <a:effectLst/>
              <a:uLnTx/>
              <a:uFillTx/>
              <a:latin typeface="+mj-ea"/>
              <a:ea typeface="+mj-ea"/>
              <a:sym typeface="+mn-ea"/>
            </a:endParaRPr>
          </a:p>
          <a:p>
            <a:pPr marL="0" marR="0" lvl="0" indent="0" algn="l" defTabSz="914400" rtl="0" eaLnBrk="1" fontAlgn="base" latinLnBrk="0" hangingPunct="1">
              <a:lnSpc>
                <a:spcPct val="120000"/>
              </a:lnSpc>
              <a:spcBef>
                <a:spcPct val="0"/>
              </a:spcBef>
              <a:spcAft>
                <a:spcPct val="0"/>
              </a:spcAft>
              <a:buClrTx/>
              <a:buSzTx/>
              <a:buFontTx/>
              <a:buNone/>
              <a:defRPr/>
            </a:pPr>
            <a:endParaRPr lang="zh-CN" altLang="en-US" sz="2800" noProof="0" dirty="0">
              <a:ln>
                <a:noFill/>
              </a:ln>
              <a:effectLst/>
              <a:uLnTx/>
              <a:uFillTx/>
              <a:latin typeface="+mj-ea"/>
              <a:ea typeface="+mj-ea"/>
            </a:endParaRPr>
          </a:p>
          <a:p>
            <a:pPr marL="0" marR="0" lvl="0" indent="0" algn="l" defTabSz="914400" rtl="0" eaLnBrk="1" fontAlgn="base" latinLnBrk="0" hangingPunct="1">
              <a:lnSpc>
                <a:spcPct val="120000"/>
              </a:lnSpc>
              <a:spcBef>
                <a:spcPct val="0"/>
              </a:spcBef>
              <a:spcAft>
                <a:spcPct val="0"/>
              </a:spcAft>
              <a:buClrTx/>
              <a:buSzTx/>
              <a:buFontTx/>
              <a:buNone/>
              <a:defRPr/>
            </a:pPr>
            <a:r>
              <a:rPr lang="zh-CN" altLang="en-US" sz="2800" noProof="0" dirty="0">
                <a:ln>
                  <a:noFill/>
                </a:ln>
                <a:effectLst/>
                <a:uLnTx/>
                <a:uFillTx/>
                <a:latin typeface="+mj-ea"/>
                <a:ea typeface="+mj-ea"/>
              </a:rPr>
              <a:t>5、</a:t>
            </a:r>
            <a:r>
              <a:rPr lang="zh-CN" altLang="en-US" sz="2800" noProof="0" dirty="0">
                <a:ln>
                  <a:noFill/>
                </a:ln>
                <a:effectLst/>
                <a:uLnTx/>
                <a:uFillTx/>
                <a:latin typeface="+mj-ea"/>
                <a:ea typeface="+mj-ea"/>
                <a:sym typeface="+mn-ea"/>
              </a:rPr>
              <a:t>读数方</a:t>
            </a:r>
            <a:r>
              <a:rPr lang="zh-CN" altLang="en-US" sz="2800" noProof="0" dirty="0">
                <a:ln>
                  <a:noFill/>
                </a:ln>
                <a:effectLst/>
                <a:uLnTx/>
                <a:uFillTx/>
                <a:latin typeface="+mj-ea"/>
                <a:ea typeface="宋体" panose="02010600030101010101" pitchFamily="2" charset="-122"/>
                <a:sym typeface="+mn-ea"/>
              </a:rPr>
              <a:t>法：计数器上前后两次读数之差，就是这段时间内</a:t>
            </a:r>
            <a:r>
              <a:rPr lang="zh-CN" altLang="en-US" sz="2800" noProof="0" dirty="0">
                <a:ln>
                  <a:noFill/>
                </a:ln>
                <a:solidFill>
                  <a:srgbClr val="FF0000"/>
                </a:solidFill>
                <a:effectLst/>
                <a:uLnTx/>
                <a:uFillTx/>
                <a:latin typeface="+mn-ea"/>
                <a:sym typeface="+mn-ea"/>
              </a:rPr>
              <a:t>消耗的电能</a:t>
            </a:r>
            <a:r>
              <a:rPr lang="zh-CN" altLang="en-US" sz="2800" noProof="0" dirty="0">
                <a:ln>
                  <a:noFill/>
                </a:ln>
                <a:effectLst/>
                <a:uLnTx/>
                <a:uFillTx/>
                <a:latin typeface="+mj-ea"/>
                <a:ea typeface="宋体" panose="02010600030101010101" pitchFamily="2" charset="-122"/>
                <a:sym typeface="+mn-ea"/>
              </a:rPr>
              <a:t>。</a:t>
            </a:r>
            <a:endParaRPr kumimoji="0" lang="zh-CN" altLang="en-US" sz="2800" b="0" i="0" u="none" strike="noStrike" kern="1200" cap="none" spc="0" normalizeH="0" baseline="0" noProof="0" dirty="0">
              <a:ln>
                <a:noFill/>
              </a:ln>
              <a:solidFill>
                <a:schemeClr val="tx1"/>
              </a:solidFill>
              <a:effectLst/>
              <a:uLnTx/>
              <a:uFillTx/>
              <a:latin typeface="+mj-ea"/>
              <a:ea typeface="宋体" panose="02010600030101010101" pitchFamily="2" charset="-122"/>
              <a:cs typeface="+mn-cs"/>
            </a:endParaRPr>
          </a:p>
          <a:p>
            <a:pPr marL="0" marR="0" lvl="0" indent="0" algn="l" defTabSz="914400" rtl="0" eaLnBrk="1" fontAlgn="base" latinLnBrk="0" hangingPunct="1">
              <a:lnSpc>
                <a:spcPct val="120000"/>
              </a:lnSpc>
              <a:spcBef>
                <a:spcPct val="0"/>
              </a:spcBef>
              <a:spcAft>
                <a:spcPct val="0"/>
              </a:spcAft>
              <a:buClrTx/>
              <a:buSzTx/>
              <a:buFontTx/>
              <a:buNone/>
              <a:defRPr/>
            </a:pPr>
            <a:endParaRPr lang="zh-CN" altLang="en-US" sz="2800"/>
          </a:p>
        </p:txBody>
      </p:sp>
      <p:sp>
        <p:nvSpPr>
          <p:cNvPr id="3" name="文本框 2"/>
          <p:cNvSpPr txBox="1"/>
          <p:nvPr/>
        </p:nvSpPr>
        <p:spPr>
          <a:xfrm>
            <a:off x="1035050" y="3365500"/>
            <a:ext cx="8576945" cy="607695"/>
          </a:xfrm>
          <a:prstGeom prst="rect">
            <a:avLst/>
          </a:prstGeom>
          <a:noFill/>
        </p:spPr>
        <p:txBody>
          <a:bodyPr wrap="square" rtlCol="0">
            <a:spAutoFit/>
          </a:bodyPr>
          <a:p>
            <a:pPr marL="0" marR="0" lvl="0" indent="0" algn="l" defTabSz="914400" rtl="0" eaLnBrk="1" fontAlgn="base" latinLnBrk="0" hangingPunct="1">
              <a:lnSpc>
                <a:spcPct val="120000"/>
              </a:lnSpc>
              <a:spcBef>
                <a:spcPct val="0"/>
              </a:spcBef>
              <a:spcAft>
                <a:spcPct val="0"/>
              </a:spcAft>
              <a:buClrTx/>
              <a:buSzTx/>
              <a:buFontTx/>
              <a:buNone/>
              <a:defRPr/>
            </a:pPr>
            <a:r>
              <a:rPr lang="zh-CN" altLang="en-US" sz="2800" noProof="0" dirty="0">
                <a:ln>
                  <a:noFill/>
                </a:ln>
                <a:solidFill>
                  <a:srgbClr val="FF0000"/>
                </a:solidFill>
                <a:effectLst/>
                <a:uLnTx/>
                <a:uFillTx/>
                <a:latin typeface="+mj-ea"/>
                <a:ea typeface="宋体" panose="02010600030101010101" pitchFamily="2" charset="-122"/>
                <a:sym typeface="+mn-ea"/>
              </a:rPr>
              <a:t>用电器每消耗1KW</a:t>
            </a:r>
            <a:r>
              <a:rPr lang="zh-CN" altLang="en-US" sz="2800" noProof="0" dirty="0">
                <a:ln>
                  <a:noFill/>
                </a:ln>
                <a:solidFill>
                  <a:srgbClr val="FF0000"/>
                </a:solidFill>
                <a:effectLst/>
                <a:uLnTx/>
                <a:uFillTx/>
                <a:latin typeface="微软雅黑" panose="020B0503020204020204" charset="-122"/>
                <a:ea typeface="微软雅黑" panose="020B0503020204020204" charset="-122"/>
                <a:sym typeface="+mn-ea"/>
              </a:rPr>
              <a:t>‧</a:t>
            </a:r>
            <a:r>
              <a:rPr lang="zh-CN" altLang="en-US" sz="2800" noProof="0" dirty="0">
                <a:ln>
                  <a:noFill/>
                </a:ln>
                <a:solidFill>
                  <a:srgbClr val="FF0000"/>
                </a:solidFill>
                <a:effectLst/>
                <a:uLnTx/>
                <a:uFillTx/>
                <a:latin typeface="+mj-ea"/>
                <a:ea typeface="宋体" panose="02010600030101010101" pitchFamily="2" charset="-122"/>
                <a:sym typeface="+mn-ea"/>
              </a:rPr>
              <a:t>h的电能，电能表的转盘转过</a:t>
            </a:r>
            <a:r>
              <a:rPr lang="en-US" altLang="zh-CN" sz="2800" noProof="0" dirty="0">
                <a:ln>
                  <a:noFill/>
                </a:ln>
                <a:solidFill>
                  <a:srgbClr val="FF0000"/>
                </a:solidFill>
                <a:effectLst/>
                <a:uLnTx/>
                <a:uFillTx/>
                <a:latin typeface="+mj-ea"/>
                <a:ea typeface="宋体" panose="02010600030101010101" pitchFamily="2" charset="-122"/>
                <a:sym typeface="+mn-ea"/>
              </a:rPr>
              <a:t>3000</a:t>
            </a:r>
            <a:r>
              <a:rPr lang="zh-CN" altLang="en-US" sz="2800" noProof="0" dirty="0">
                <a:ln>
                  <a:noFill/>
                </a:ln>
                <a:solidFill>
                  <a:srgbClr val="FF0000"/>
                </a:solidFill>
                <a:effectLst/>
                <a:uLnTx/>
                <a:uFillTx/>
                <a:latin typeface="+mj-ea"/>
                <a:ea typeface="宋体" panose="02010600030101010101" pitchFamily="2" charset="-122"/>
                <a:sym typeface="+mn-ea"/>
              </a:rPr>
              <a:t>圈</a:t>
            </a:r>
            <a:r>
              <a:rPr lang="en-US" altLang="zh-CN" sz="2800" noProof="0" dirty="0">
                <a:ln>
                  <a:noFill/>
                </a:ln>
                <a:effectLst/>
                <a:uLnTx/>
                <a:uFillTx/>
                <a:latin typeface="+mj-ea"/>
                <a:ea typeface="宋体" panose="02010600030101010101" pitchFamily="2" charset="-122"/>
                <a:sym typeface="+mn-ea"/>
              </a:rPr>
              <a:t>.</a:t>
            </a:r>
            <a:endParaRPr lang="en-US" altLang="zh-CN" sz="2800" noProof="0" dirty="0">
              <a:ln>
                <a:noFill/>
              </a:ln>
              <a:effectLst/>
              <a:uLnTx/>
              <a:uFillTx/>
              <a:latin typeface="+mj-ea"/>
              <a:ea typeface="宋体" panose="02010600030101010101" pitchFamily="2" charset="-122"/>
              <a:sym typeface="+mn-ea"/>
            </a:endParaRPr>
          </a:p>
        </p:txBody>
      </p:sp>
      <p:sp>
        <p:nvSpPr>
          <p:cNvPr id="5" name="文本框 4"/>
          <p:cNvSpPr txBox="1"/>
          <p:nvPr/>
        </p:nvSpPr>
        <p:spPr>
          <a:xfrm>
            <a:off x="4088130" y="208915"/>
            <a:ext cx="3027680" cy="583565"/>
          </a:xfrm>
          <a:prstGeom prst="rect">
            <a:avLst/>
          </a:prstGeom>
          <a:noFill/>
        </p:spPr>
        <p:txBody>
          <a:bodyPr wrap="none" rtlCol="0">
            <a:spAutoFit/>
          </a:bodyPr>
          <a:p>
            <a:r>
              <a:rPr lang="zh-CN" altLang="en-US" sz="3200"/>
              <a:t>电能表知识回顾</a:t>
            </a:r>
            <a:endParaRPr lang="zh-CN" altLang="en-US" sz="320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8100" y="193730"/>
            <a:ext cx="12190413" cy="751509"/>
            <a:chOff x="0" y="624804"/>
            <a:chExt cx="12190413" cy="751509"/>
          </a:xfrm>
        </p:grpSpPr>
        <p:sp>
          <p:nvSpPr>
            <p:cNvPr id="11" name="矩形 10"/>
            <p:cNvSpPr/>
            <p:nvPr/>
          </p:nvSpPr>
          <p:spPr>
            <a:xfrm flipV="1">
              <a:off x="0" y="1330594"/>
              <a:ext cx="12190413" cy="45719"/>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1911985" y="624804"/>
              <a:ext cx="8396605"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rPr>
                <a:t>三、用电能表和钟表测量电功率</a:t>
              </a:r>
              <a:endPar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6" name="Rectangle 3"/>
          <p:cNvSpPr txBox="1">
            <a:spLocks noRot="1" noChangeArrowheads="1"/>
          </p:cNvSpPr>
          <p:nvPr/>
        </p:nvSpPr>
        <p:spPr>
          <a:xfrm>
            <a:off x="524510" y="1019175"/>
            <a:ext cx="10720705" cy="4685665"/>
          </a:xfrm>
          <a:prstGeom prst="rect">
            <a:avLst/>
          </a:prstGeom>
        </p:spPr>
        <p:txBody>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a:lnSpc>
                <a:spcPct val="80000"/>
              </a:lnSpc>
              <a:buFont typeface="Wingdings" panose="05000000000000000000" pitchFamily="2" charset="2"/>
              <a:buNone/>
            </a:pPr>
            <a:r>
              <a:rPr lang="en-US" sz="2800">
                <a:solidFill>
                  <a:schemeClr val="tx1"/>
                </a:solidFill>
              </a:rPr>
              <a:t>              </a:t>
            </a:r>
            <a:r>
              <a:rPr sz="2800">
                <a:solidFill>
                  <a:schemeClr val="tx1"/>
                </a:solidFill>
              </a:rPr>
              <a:t>小宇从商场买回一个铭牌上规格为“220 V  100 W”的家用电器．他准备在家中对这个电器进行检验，看看它是否能达到额定功率．他使用电能表（标有N=3000r/KW‧h)和钟表测量过程如下，请补充完实验步骤：</a:t>
            </a:r>
            <a:endParaRPr sz="2800">
              <a:solidFill>
                <a:schemeClr val="tx1"/>
              </a:solidFill>
            </a:endParaRPr>
          </a:p>
          <a:p>
            <a:pPr algn="l">
              <a:buNone/>
            </a:pPr>
            <a:r>
              <a:rPr lang="zh-CN" sz="2800">
                <a:solidFill>
                  <a:schemeClr val="tx1"/>
                </a:solidFill>
              </a:rPr>
              <a:t>    </a:t>
            </a:r>
            <a:r>
              <a:rPr lang="zh-CN" altLang="en-US" sz="2800">
                <a:sym typeface="+mn-ea"/>
              </a:rPr>
              <a:t>(1)准备一只有秒数显示的电子表，</a:t>
            </a:r>
            <a:r>
              <a:rPr lang="zh-CN" altLang="en-US" sz="2800">
                <a:solidFill>
                  <a:srgbClr val="FF0000"/>
                </a:solidFill>
                <a:sym typeface="+mn-ea"/>
              </a:rPr>
              <a:t>关闭家中所有其他用电设备</a:t>
            </a:r>
            <a:r>
              <a:rPr lang="zh-CN" altLang="en-US" sz="2800">
                <a:sym typeface="+mn-ea"/>
              </a:rPr>
              <a:t>；</a:t>
            </a:r>
            <a:endParaRPr lang="zh-CN" altLang="en-US" sz="2800"/>
          </a:p>
          <a:p>
            <a:pPr algn="l">
              <a:buNone/>
            </a:pPr>
            <a:r>
              <a:rPr lang="zh-CN" altLang="en-US" sz="2800">
                <a:sym typeface="+mn-ea"/>
              </a:rPr>
              <a:t>    (2)将电炉和电源接通后，从某一时刻开始对电能表表盘转动转数进行记录，并同时开始记时；</a:t>
            </a:r>
            <a:endParaRPr lang="zh-CN" altLang="en-US" sz="2800">
              <a:solidFill>
                <a:schemeClr val="tx1"/>
              </a:solidFill>
            </a:endParaRPr>
          </a:p>
          <a:p>
            <a:pPr>
              <a:lnSpc>
                <a:spcPct val="80000"/>
              </a:lnSpc>
              <a:buFont typeface="Wingdings" panose="05000000000000000000" pitchFamily="2" charset="2"/>
              <a:buNone/>
            </a:pPr>
            <a:r>
              <a:rPr lang="zh-CN" altLang="en-US" sz="2800">
                <a:solidFill>
                  <a:schemeClr val="tx1"/>
                </a:solidFill>
              </a:rPr>
              <a:t>    </a:t>
            </a:r>
            <a:r>
              <a:rPr lang="zh-CN" altLang="en-US" sz="2800">
                <a:sym typeface="+mn-ea"/>
              </a:rPr>
              <a:t>(</a:t>
            </a:r>
            <a:r>
              <a:rPr lang="en-US" altLang="zh-CN" sz="2800">
                <a:sym typeface="+mn-ea"/>
              </a:rPr>
              <a:t>3</a:t>
            </a:r>
            <a:r>
              <a:rPr lang="zh-CN" altLang="en-US" sz="2800">
                <a:sym typeface="+mn-ea"/>
              </a:rPr>
              <a:t>)</a:t>
            </a:r>
            <a:endParaRPr lang="zh-CN" altLang="en-US" sz="2800">
              <a:solidFill>
                <a:schemeClr val="tx1"/>
              </a:solidFill>
            </a:endParaRPr>
          </a:p>
          <a:p>
            <a:pPr>
              <a:lnSpc>
                <a:spcPct val="80000"/>
              </a:lnSpc>
              <a:buFont typeface="Wingdings" panose="05000000000000000000" pitchFamily="2" charset="2"/>
              <a:buNone/>
            </a:pPr>
            <a:r>
              <a:rPr lang="zh-CN" sz="2800">
                <a:solidFill>
                  <a:schemeClr val="tx1"/>
                </a:solidFill>
              </a:rPr>
              <a:t>     </a:t>
            </a:r>
            <a:endParaRPr lang="zh-CN" sz="2800">
              <a:solidFill>
                <a:schemeClr val="tx1"/>
              </a:solidFill>
            </a:endParaRPr>
          </a:p>
          <a:p>
            <a:pPr>
              <a:lnSpc>
                <a:spcPct val="80000"/>
              </a:lnSpc>
              <a:buFont typeface="Wingdings" panose="05000000000000000000" pitchFamily="2" charset="2"/>
              <a:buNone/>
            </a:pPr>
            <a:r>
              <a:rPr lang="zh-CN" sz="2800">
                <a:solidFill>
                  <a:schemeClr val="tx1"/>
                </a:solidFill>
              </a:rPr>
              <a:t>           电功率的表达式：</a:t>
            </a:r>
            <a:endParaRPr lang="zh-CN" sz="2800">
              <a:solidFill>
                <a:schemeClr val="tx1"/>
              </a:solidFill>
            </a:endParaRPr>
          </a:p>
          <a:p>
            <a:pPr>
              <a:lnSpc>
                <a:spcPct val="80000"/>
              </a:lnSpc>
              <a:buFont typeface="Wingdings" panose="05000000000000000000" pitchFamily="2" charset="2"/>
              <a:buNone/>
            </a:pPr>
            <a:r>
              <a:rPr lang="zh-CN" sz="2800">
                <a:solidFill>
                  <a:schemeClr val="tx1"/>
                </a:solidFill>
              </a:rPr>
              <a:t>       </a:t>
            </a:r>
            <a:endParaRPr lang="zh-CN" altLang="en-US" sz="2800">
              <a:solidFill>
                <a:schemeClr val="tx1"/>
              </a:solidFill>
            </a:endParaRPr>
          </a:p>
          <a:p>
            <a:pPr>
              <a:lnSpc>
                <a:spcPct val="80000"/>
              </a:lnSpc>
              <a:buFont typeface="Wingdings" panose="05000000000000000000" pitchFamily="2" charset="2"/>
              <a:buNone/>
            </a:pPr>
            <a:r>
              <a:rPr lang="en-US" altLang="zh-CN" sz="3600">
                <a:solidFill>
                  <a:srgbClr val="03A9A4"/>
                </a:solidFill>
              </a:rPr>
              <a:t>   </a:t>
            </a:r>
            <a:endParaRPr lang="en-US" altLang="zh-CN" sz="3600">
              <a:solidFill>
                <a:srgbClr val="03A9A4"/>
              </a:solidFill>
            </a:endParaRPr>
          </a:p>
        </p:txBody>
      </p:sp>
      <p:sp>
        <p:nvSpPr>
          <p:cNvPr id="3" name="文本框 2"/>
          <p:cNvSpPr txBox="1"/>
          <p:nvPr/>
        </p:nvSpPr>
        <p:spPr>
          <a:xfrm>
            <a:off x="1442720" y="3975735"/>
            <a:ext cx="7550150" cy="521970"/>
          </a:xfrm>
          <a:prstGeom prst="rect">
            <a:avLst/>
          </a:prstGeom>
          <a:noFill/>
        </p:spPr>
        <p:txBody>
          <a:bodyPr wrap="square" rtlCol="0">
            <a:spAutoFit/>
          </a:bodyPr>
          <a:p>
            <a:pPr algn="l"/>
            <a:r>
              <a:rPr lang="zh-CN" altLang="en-US" sz="2800">
                <a:solidFill>
                  <a:srgbClr val="FF0000"/>
                </a:solidFill>
                <a:sym typeface="+mn-ea"/>
              </a:rPr>
              <a:t>电能表表盘转动的次数为</a:t>
            </a:r>
            <a:r>
              <a:rPr lang="en-US" altLang="zh-CN" sz="2800">
                <a:solidFill>
                  <a:srgbClr val="FF0000"/>
                </a:solidFill>
                <a:sym typeface="+mn-ea"/>
              </a:rPr>
              <a:t>n</a:t>
            </a:r>
            <a:r>
              <a:rPr lang="zh-CN" altLang="en-US" sz="2800">
                <a:solidFill>
                  <a:srgbClr val="FF0000"/>
                </a:solidFill>
                <a:sym typeface="+mn-ea"/>
              </a:rPr>
              <a:t>，所用的时间为t。</a:t>
            </a:r>
            <a:endParaRPr lang="zh-CN" altLang="en-US" sz="2800">
              <a:solidFill>
                <a:srgbClr val="FF0000"/>
              </a:solidFill>
              <a:sym typeface="+mn-ea"/>
            </a:endParaRPr>
          </a:p>
        </p:txBody>
      </p:sp>
      <p:graphicFrame>
        <p:nvGraphicFramePr>
          <p:cNvPr id="4" name="对象 3">
            <a:hlinkClick r:id="" action="ppaction://ole?verb="/>
          </p:cNvPr>
          <p:cNvGraphicFramePr>
            <a:graphicFrameLocks noChangeAspect="1"/>
          </p:cNvGraphicFramePr>
          <p:nvPr/>
        </p:nvGraphicFramePr>
        <p:xfrm>
          <a:off x="4386580" y="4623435"/>
          <a:ext cx="1085850" cy="862965"/>
        </p:xfrm>
        <a:graphic>
          <a:graphicData uri="http://schemas.openxmlformats.org/presentationml/2006/ole">
            <mc:AlternateContent xmlns:mc="http://schemas.openxmlformats.org/markup-compatibility/2006">
              <mc:Choice xmlns:v="urn:schemas-microsoft-com:vml" Requires="v">
                <p:oleObj spid="_x0000_s1025" name="" r:id="rId1" imgW="495300" imgH="393700" progId="Equation.KSEE3">
                  <p:embed/>
                </p:oleObj>
              </mc:Choice>
              <mc:Fallback>
                <p:oleObj name="" r:id="rId1" imgW="495300" imgH="393700" progId="Equation.KSEE3">
                  <p:embed/>
                  <p:pic>
                    <p:nvPicPr>
                      <p:cNvPr id="0" name="图片 1024"/>
                      <p:cNvPicPr/>
                      <p:nvPr/>
                    </p:nvPicPr>
                    <p:blipFill>
                      <a:blip r:embed="rId2"/>
                      <a:stretch>
                        <a:fillRect/>
                      </a:stretch>
                    </p:blipFill>
                    <p:spPr>
                      <a:xfrm>
                        <a:off x="4386580" y="4623435"/>
                        <a:ext cx="1085850" cy="862965"/>
                      </a:xfrm>
                      <a:prstGeom prst="rect">
                        <a:avLst/>
                      </a:prstGeom>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5336"/>
            <a:ext cx="12190413" cy="759903"/>
            <a:chOff x="0" y="616410"/>
            <a:chExt cx="12190413" cy="759903"/>
          </a:xfrm>
        </p:grpSpPr>
        <p:sp>
          <p:nvSpPr>
            <p:cNvPr id="11" name="矩形 10"/>
            <p:cNvSpPr/>
            <p:nvPr/>
          </p:nvSpPr>
          <p:spPr>
            <a:xfrm flipV="1">
              <a:off x="0" y="1330594"/>
              <a:ext cx="12190413" cy="45719"/>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236582" y="616410"/>
              <a:ext cx="371724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a:solidFill>
                    <a:srgbClr val="03A9A4"/>
                  </a:solidFill>
                  <a:latin typeface="黑体" panose="02010609060101010101" pitchFamily="49" charset="-122"/>
                  <a:ea typeface="黑体" panose="02010609060101010101" pitchFamily="49" charset="-122"/>
                  <a:sym typeface="Arial" panose="020B0604020202020204" pitchFamily="34" charset="0"/>
                </a:rPr>
                <a:t>交流合作</a:t>
              </a:r>
              <a:endPar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WordArt 2"/>
          <p:cNvSpPr>
            <a:spLocks noChangeArrowheads="1" noChangeShapeType="1" noTextEdit="1"/>
          </p:cNvSpPr>
          <p:nvPr/>
        </p:nvSpPr>
        <p:spPr bwMode="auto">
          <a:xfrm>
            <a:off x="2711872" y="1225675"/>
            <a:ext cx="6547544" cy="576064"/>
          </a:xfrm>
          <a:prstGeom prst="rect">
            <a:avLst/>
          </a:prstGeom>
        </p:spPr>
        <p:txBody>
          <a:bodyPr wrap="none" fromWordArt="1">
            <a:prstTxWarp prst="textDoubleWave1">
              <a:avLst>
                <a:gd name="adj1" fmla="val 6500"/>
                <a:gd name="adj2" fmla="val 0"/>
              </a:avLst>
            </a:prstTxWarp>
          </a:bodyPr>
          <a:lstStyle/>
          <a:p>
            <a:pPr algn="ctr"/>
            <a:r>
              <a:rPr lang="zh-CN" altLang="en-US" dirty="0">
                <a:solidFill>
                  <a:srgbClr val="03A9A4"/>
                </a:solidFill>
              </a:rPr>
              <a:t>本节课中我的收获是</a:t>
            </a:r>
            <a:r>
              <a:rPr lang="en-US" altLang="zh-CN" dirty="0">
                <a:solidFill>
                  <a:srgbClr val="03A9A4"/>
                </a:solidFill>
              </a:rPr>
              <a:t>……</a:t>
            </a:r>
            <a:endParaRPr lang="zh-CN" altLang="en-US" dirty="0">
              <a:solidFill>
                <a:srgbClr val="03A9A4"/>
              </a:solidFill>
            </a:endParaRPr>
          </a:p>
        </p:txBody>
      </p:sp>
      <p:sp>
        <p:nvSpPr>
          <p:cNvPr id="9" name="Text Box 12"/>
          <p:cNvSpPr txBox="1">
            <a:spLocks noChangeArrowheads="1"/>
          </p:cNvSpPr>
          <p:nvPr/>
        </p:nvSpPr>
        <p:spPr bwMode="auto">
          <a:xfrm>
            <a:off x="2356485" y="2070290"/>
            <a:ext cx="7620000" cy="3061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2500" dirty="0">
                <a:solidFill>
                  <a:srgbClr val="03A9A4"/>
                </a:solidFill>
                <a:effectLst>
                  <a:outerShdw blurRad="38100" dist="38100" dir="2700000" algn="tl">
                    <a:srgbClr val="C0C0C0"/>
                  </a:outerShdw>
                </a:effectLst>
                <a:ea typeface="隶书" panose="02010509060101010101" pitchFamily="49" charset="-122"/>
              </a:rPr>
              <a:t>                                           </a:t>
            </a:r>
            <a:endParaRPr kumimoji="1" lang="zh-CN" altLang="en-US" sz="2500" dirty="0">
              <a:solidFill>
                <a:srgbClr val="03A9A4"/>
              </a:solidFill>
              <a:effectLst>
                <a:outerShdw blurRad="38100" dist="38100" dir="2700000" algn="tl">
                  <a:srgbClr val="C0C0C0"/>
                </a:outerShdw>
              </a:effectLst>
              <a:ea typeface="隶书" panose="02010509060101010101" pitchFamily="49" charset="-122"/>
            </a:endParaRPr>
          </a:p>
          <a:p>
            <a:r>
              <a:rPr lang="zh-CN" altLang="en-US" sz="2800" dirty="0">
                <a:solidFill>
                  <a:schemeClr val="tx1"/>
                </a:solidFill>
              </a:rPr>
              <a:t>1、测量用电器功率的两种方法：</a:t>
            </a:r>
            <a:endParaRPr lang="zh-CN" altLang="en-US" sz="2800" dirty="0">
              <a:solidFill>
                <a:schemeClr val="tx1"/>
              </a:solidFill>
            </a:endParaRPr>
          </a:p>
          <a:p>
            <a:r>
              <a:rPr lang="zh-CN" altLang="en-US" sz="2800" dirty="0">
                <a:solidFill>
                  <a:schemeClr val="tx1"/>
                </a:solidFill>
              </a:rPr>
              <a:t>  </a:t>
            </a:r>
            <a:r>
              <a:rPr lang="zh-CN" altLang="en-US" sz="2800" dirty="0">
                <a:sym typeface="+mn-ea"/>
              </a:rPr>
              <a:t>①伏安法测量电功率</a:t>
            </a:r>
            <a:endParaRPr lang="zh-CN" altLang="en-US" sz="2800" dirty="0">
              <a:sym typeface="+mn-ea"/>
            </a:endParaRPr>
          </a:p>
          <a:p>
            <a:r>
              <a:rPr lang="zh-CN" altLang="en-US" sz="2800" dirty="0">
                <a:solidFill>
                  <a:schemeClr val="tx1"/>
                </a:solidFill>
              </a:rPr>
              <a:t>  </a:t>
            </a:r>
            <a:r>
              <a:rPr lang="zh-CN" altLang="en-US" sz="2800" dirty="0">
                <a:sym typeface="+mn-ea"/>
              </a:rPr>
              <a:t>②</a:t>
            </a:r>
            <a:r>
              <a:rPr lang="zh-CN" altLang="en-US" sz="2800" dirty="0">
                <a:solidFill>
                  <a:schemeClr val="tx1"/>
                </a:solidFill>
              </a:rPr>
              <a:t> 用电能表和钟表测量电功率                       </a:t>
            </a:r>
            <a:endParaRPr lang="zh-CN" altLang="en-US" sz="2800" dirty="0">
              <a:solidFill>
                <a:schemeClr val="tx1"/>
              </a:solidFill>
            </a:endParaRPr>
          </a:p>
          <a:p>
            <a:endParaRPr lang="zh-CN" altLang="en-US" sz="2800" dirty="0">
              <a:solidFill>
                <a:schemeClr val="tx1"/>
              </a:solidFill>
            </a:endParaRPr>
          </a:p>
          <a:p>
            <a:endParaRPr lang="zh-CN" altLang="en-US" sz="2800" dirty="0">
              <a:solidFill>
                <a:schemeClr val="tx1"/>
              </a:solidFill>
            </a:endParaRPr>
          </a:p>
          <a:p>
            <a:endParaRPr lang="zh-CN" altLang="en-US" sz="2800" dirty="0">
              <a:solidFill>
                <a:schemeClr val="tx1"/>
              </a:solidFill>
            </a:endParaRPr>
          </a:p>
        </p:txBody>
      </p:sp>
      <p:graphicFrame>
        <p:nvGraphicFramePr>
          <p:cNvPr id="2" name="对象 1">
            <a:hlinkClick r:id="" action="ppaction://ole?verb="/>
          </p:cNvPr>
          <p:cNvGraphicFramePr>
            <a:graphicFrameLocks noChangeAspect="1"/>
          </p:cNvGraphicFramePr>
          <p:nvPr/>
        </p:nvGraphicFramePr>
        <p:xfrm>
          <a:off x="5991225" y="2912745"/>
          <a:ext cx="1078865" cy="407035"/>
        </p:xfrm>
        <a:graphic>
          <a:graphicData uri="http://schemas.openxmlformats.org/presentationml/2006/ole">
            <mc:AlternateContent xmlns:mc="http://schemas.openxmlformats.org/markup-compatibility/2006">
              <mc:Choice xmlns:v="urn:schemas-microsoft-com:vml" Requires="v">
                <p:oleObj spid="_x0000_s3073" name="" r:id="rId1" imgW="469900" imgH="177165" progId="Equation.KSEE3">
                  <p:embed/>
                </p:oleObj>
              </mc:Choice>
              <mc:Fallback>
                <p:oleObj name="" r:id="rId1" imgW="469900" imgH="177165" progId="Equation.KSEE3">
                  <p:embed/>
                  <p:pic>
                    <p:nvPicPr>
                      <p:cNvPr id="0" name="图片 3072"/>
                      <p:cNvPicPr/>
                      <p:nvPr/>
                    </p:nvPicPr>
                    <p:blipFill>
                      <a:blip r:embed="rId2"/>
                      <a:stretch>
                        <a:fillRect/>
                      </a:stretch>
                    </p:blipFill>
                    <p:spPr>
                      <a:xfrm>
                        <a:off x="5991225" y="2912745"/>
                        <a:ext cx="1078865" cy="407035"/>
                      </a:xfrm>
                      <a:prstGeom prst="rect">
                        <a:avLst/>
                      </a:prstGeom>
                    </p:spPr>
                  </p:pic>
                </p:oleObj>
              </mc:Fallback>
            </mc:AlternateContent>
          </a:graphicData>
        </a:graphic>
      </p:graphicFrame>
      <p:graphicFrame>
        <p:nvGraphicFramePr>
          <p:cNvPr id="4" name="对象 3">
            <a:hlinkClick r:id="" action="ppaction://ole?verb="/>
          </p:cNvPr>
          <p:cNvGraphicFramePr>
            <a:graphicFrameLocks noChangeAspect="1"/>
          </p:cNvGraphicFramePr>
          <p:nvPr/>
        </p:nvGraphicFramePr>
        <p:xfrm>
          <a:off x="4575175" y="3827780"/>
          <a:ext cx="2348865" cy="867410"/>
        </p:xfrm>
        <a:graphic>
          <a:graphicData uri="http://schemas.openxmlformats.org/presentationml/2006/ole">
            <mc:AlternateContent xmlns:mc="http://schemas.openxmlformats.org/markup-compatibility/2006">
              <mc:Choice xmlns:v="urn:schemas-microsoft-com:vml" Requires="v">
                <p:oleObj spid="_x0000_s1025" name="" r:id="rId3" imgW="800100" imgH="393700" progId="Equation.KSEE3">
                  <p:embed/>
                </p:oleObj>
              </mc:Choice>
              <mc:Fallback>
                <p:oleObj name="" r:id="rId3" imgW="800100" imgH="393700" progId="Equation.KSEE3">
                  <p:embed/>
                  <p:pic>
                    <p:nvPicPr>
                      <p:cNvPr id="0" name="图片 1024"/>
                      <p:cNvPicPr/>
                      <p:nvPr/>
                    </p:nvPicPr>
                    <p:blipFill>
                      <a:blip r:embed="rId4"/>
                      <a:stretch>
                        <a:fillRect/>
                      </a:stretch>
                    </p:blipFill>
                    <p:spPr>
                      <a:xfrm>
                        <a:off x="4575175" y="3827780"/>
                        <a:ext cx="2348865" cy="867410"/>
                      </a:xfrm>
                      <a:prstGeom prst="rect">
                        <a:avLst/>
                      </a:prstGeom>
                    </p:spPr>
                  </p:pic>
                </p:oleObj>
              </mc:Fallback>
            </mc:AlternateContent>
          </a:graphicData>
        </a:graphic>
      </p:graphicFrame>
      <p:sp>
        <p:nvSpPr>
          <p:cNvPr id="3" name="文本框 2"/>
          <p:cNvSpPr txBox="1"/>
          <p:nvPr/>
        </p:nvSpPr>
        <p:spPr>
          <a:xfrm>
            <a:off x="2346960" y="4653280"/>
            <a:ext cx="8442960" cy="953135"/>
          </a:xfrm>
          <a:prstGeom prst="rect">
            <a:avLst/>
          </a:prstGeom>
          <a:noFill/>
        </p:spPr>
        <p:txBody>
          <a:bodyPr wrap="none" rtlCol="0">
            <a:spAutoFit/>
          </a:bodyPr>
          <a:p>
            <a:pPr algn="l"/>
            <a:r>
              <a:rPr lang="zh-CN" altLang="en-US" sz="2800" dirty="0">
                <a:sym typeface="+mn-ea"/>
              </a:rPr>
              <a:t>2、能够使用电功率的公式进行电学题的计算。            </a:t>
            </a:r>
            <a:endParaRPr lang="zh-CN" altLang="en-US" sz="2800" dirty="0">
              <a:solidFill>
                <a:schemeClr val="tx1"/>
              </a:solidFill>
            </a:endParaRPr>
          </a:p>
          <a:p>
            <a:pPr algn="l"/>
            <a:endParaRPr lang="en-US" altLang="zh-CN" sz="2800"/>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85475"/>
            <a:ext cx="12190413" cy="759764"/>
            <a:chOff x="0" y="616549"/>
            <a:chExt cx="12190413" cy="759764"/>
          </a:xfrm>
        </p:grpSpPr>
        <p:sp>
          <p:nvSpPr>
            <p:cNvPr id="11" name="矩形 10"/>
            <p:cNvSpPr/>
            <p:nvPr/>
          </p:nvSpPr>
          <p:spPr>
            <a:xfrm flipV="1">
              <a:off x="0" y="1330594"/>
              <a:ext cx="12190413" cy="45719"/>
            </a:xfrm>
            <a:prstGeom prst="rect">
              <a:avLst/>
            </a:prstGeom>
            <a:solidFill>
              <a:srgbClr val="03A9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236582" y="616549"/>
              <a:ext cx="3717248"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rPr>
                <a:t>思考</a:t>
              </a:r>
              <a:endParaRPr lang="zh-CN" altLang="en-US" sz="3600" b="1" spc="600" dirty="0">
                <a:solidFill>
                  <a:srgbClr val="03A9A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3" name="文本框 2"/>
          <p:cNvSpPr txBox="1"/>
          <p:nvPr/>
        </p:nvSpPr>
        <p:spPr>
          <a:xfrm>
            <a:off x="1358900" y="1515110"/>
            <a:ext cx="7870825" cy="3107690"/>
          </a:xfrm>
          <a:prstGeom prst="rect">
            <a:avLst/>
          </a:prstGeom>
          <a:noFill/>
        </p:spPr>
        <p:txBody>
          <a:bodyPr wrap="square" rtlCol="0">
            <a:spAutoFit/>
          </a:bodyPr>
          <a:p>
            <a:r>
              <a:rPr lang="zh-CN" altLang="en-US" sz="2800"/>
              <a:t>如图所示是小明家的电能表，他断开其它用电器，只将“220V 1000W”的电炉子接入电路，测得2min内电能表转盘转过81转</a:t>
            </a:r>
            <a:r>
              <a:rPr lang="en-US" altLang="zh-CN" sz="2800"/>
              <a:t>.</a:t>
            </a:r>
            <a:endParaRPr lang="en-US" altLang="zh-CN" sz="2800"/>
          </a:p>
          <a:p>
            <a:r>
              <a:rPr lang="en-US" altLang="zh-CN" sz="2800"/>
              <a:t>(1)</a:t>
            </a:r>
            <a:r>
              <a:rPr lang="zh-CN" altLang="en-US" sz="2800"/>
              <a:t>电炉子的实际功率</a:t>
            </a:r>
            <a:endParaRPr lang="zh-CN" altLang="en-US" sz="2800"/>
          </a:p>
          <a:p>
            <a:r>
              <a:rPr lang="en-US" altLang="zh-CN" sz="2800">
                <a:sym typeface="+mn-ea"/>
              </a:rPr>
              <a:t>(2)</a:t>
            </a:r>
            <a:r>
              <a:rPr lang="zh-CN" altLang="en-US" sz="2800">
                <a:sym typeface="+mn-ea"/>
              </a:rPr>
              <a:t>求此时电炉两端的实际电压。(不考虑温度对电阻的影响)</a:t>
            </a:r>
            <a:endParaRPr lang="zh-CN" altLang="en-US" sz="2800"/>
          </a:p>
          <a:p>
            <a:endParaRPr lang="zh-CN" altLang="en-US" sz="2800"/>
          </a:p>
        </p:txBody>
      </p:sp>
      <p:pic>
        <p:nvPicPr>
          <p:cNvPr id="2" name="图片 34"/>
          <p:cNvPicPr/>
          <p:nvPr/>
        </p:nvPicPr>
        <p:blipFill>
          <a:blip r:embed="rId1"/>
          <a:stretch>
            <a:fillRect/>
          </a:stretch>
        </p:blipFill>
        <p:spPr>
          <a:xfrm>
            <a:off x="9434195" y="1405255"/>
            <a:ext cx="2514600" cy="2877185"/>
          </a:xfrm>
          <a:prstGeom prst="rect">
            <a:avLst/>
          </a:prstGeom>
          <a:noFill/>
          <a:ln w="9525">
            <a:noFill/>
          </a:ln>
        </p:spPr>
      </p:pic>
      <p:sp>
        <p:nvSpPr>
          <p:cNvPr id="4" name="动作按钮: 前进或下一项 3">
            <a:hlinkClick r:id="rId2" action="ppaction://hlinksldjump"/>
          </p:cNvPr>
          <p:cNvSpPr/>
          <p:nvPr/>
        </p:nvSpPr>
        <p:spPr>
          <a:xfrm>
            <a:off x="10245725" y="6364605"/>
            <a:ext cx="449580" cy="35814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3" name="文本框 7"/>
          <p:cNvSpPr txBox="1">
            <a:spLocks noChangeArrowheads="1"/>
          </p:cNvSpPr>
          <p:nvPr/>
        </p:nvSpPr>
        <p:spPr bwMode="auto">
          <a:xfrm>
            <a:off x="3259663" y="1777646"/>
            <a:ext cx="5811766"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defTabSz="685800"/>
            <a:r>
              <a:rPr lang="zh-CN" altLang="en-US" sz="6800" b="1" spc="600" dirty="0">
                <a:solidFill>
                  <a:srgbClr val="03A9A4"/>
                </a:solidFill>
                <a:latin typeface="黑体" panose="02010609060101010101" pitchFamily="49" charset="-122"/>
                <a:ea typeface="黑体" panose="02010609060101010101" pitchFamily="49" charset="-122"/>
              </a:rPr>
              <a:t>同学们下课</a:t>
            </a:r>
            <a:r>
              <a:rPr lang="en-US" altLang="zh-CN" sz="6800" b="1" spc="600" dirty="0">
                <a:solidFill>
                  <a:srgbClr val="03A9A4"/>
                </a:solidFill>
                <a:latin typeface="黑体" panose="02010609060101010101" pitchFamily="49" charset="-122"/>
                <a:ea typeface="黑体" panose="02010609060101010101" pitchFamily="49" charset="-122"/>
              </a:rPr>
              <a:t>!</a:t>
            </a:r>
            <a:endParaRPr lang="en-US" altLang="zh-CN" sz="6800" b="1" spc="600" dirty="0">
              <a:solidFill>
                <a:srgbClr val="03A9A4"/>
              </a:solidFill>
              <a:latin typeface="黑体" panose="02010609060101010101" pitchFamily="49" charset="-122"/>
              <a:ea typeface="黑体" panose="02010609060101010101" pitchFamily="49" charset="-122"/>
            </a:endParaRPr>
          </a:p>
        </p:txBody>
      </p:sp>
      <p:cxnSp>
        <p:nvCxnSpPr>
          <p:cNvPr id="15" name="直接连接符 14"/>
          <p:cNvCxnSpPr/>
          <p:nvPr/>
        </p:nvCxnSpPr>
        <p:spPr>
          <a:xfrm>
            <a:off x="3547313" y="2951473"/>
            <a:ext cx="5141957" cy="0"/>
          </a:xfrm>
          <a:prstGeom prst="line">
            <a:avLst/>
          </a:prstGeom>
          <a:ln w="12700">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402080" y="1029970"/>
            <a:ext cx="7658100" cy="2553335"/>
          </a:xfrm>
          <a:prstGeom prst="rect">
            <a:avLst/>
          </a:prstGeom>
          <a:noFill/>
          <a:ln w="9525">
            <a:noFill/>
          </a:ln>
        </p:spPr>
        <p:txBody>
          <a:bodyPr wrap="square">
            <a:spAutoFit/>
          </a:bodyPr>
          <a:p>
            <a:pPr indent="0"/>
            <a:r>
              <a:rPr lang="zh-CN" altLang="en-US" sz="3200" b="0">
                <a:latin typeface="宋体" panose="02010600030101010101" pitchFamily="2" charset="-122"/>
                <a:ea typeface="宋体" panose="02010600030101010101" pitchFamily="2" charset="-122"/>
                <a:cs typeface="宋体" panose="02010600030101010101" pitchFamily="2" charset="-122"/>
              </a:rPr>
              <a:t>解</a:t>
            </a:r>
            <a:r>
              <a:rPr lang="en-US" altLang="zh-CN" sz="3200" b="0">
                <a:latin typeface="宋体" panose="02010600030101010101" pitchFamily="2" charset="-122"/>
                <a:ea typeface="宋体" panose="02010600030101010101" pitchFamily="2" charset="-122"/>
                <a:cs typeface="宋体" panose="02010600030101010101" pitchFamily="2" charset="-122"/>
              </a:rPr>
              <a:t>: </a:t>
            </a:r>
            <a:r>
              <a:rPr lang="zh-CN" altLang="en-US" sz="3200" b="0">
                <a:latin typeface="宋体" panose="02010600030101010101" pitchFamily="2" charset="-122"/>
                <a:ea typeface="宋体" panose="02010600030101010101" pitchFamily="2" charset="-122"/>
                <a:cs typeface="宋体" panose="02010600030101010101" pitchFamily="2" charset="-122"/>
              </a:rPr>
              <a:t>（</a:t>
            </a:r>
            <a:r>
              <a:rPr lang="en-US" altLang="zh-CN" sz="3200" b="0">
                <a:latin typeface="宋体" panose="02010600030101010101" pitchFamily="2" charset="-122"/>
                <a:ea typeface="宋体" panose="02010600030101010101" pitchFamily="2" charset="-122"/>
                <a:cs typeface="宋体" panose="02010600030101010101" pitchFamily="2" charset="-122"/>
              </a:rPr>
              <a:t>1</a:t>
            </a:r>
            <a:r>
              <a:rPr lang="zh-CN" altLang="en-US" sz="3200" b="0">
                <a:latin typeface="宋体" panose="02010600030101010101" pitchFamily="2" charset="-122"/>
                <a:ea typeface="宋体" panose="02010600030101010101" pitchFamily="2" charset="-122"/>
                <a:cs typeface="宋体" panose="02010600030101010101" pitchFamily="2" charset="-122"/>
              </a:rPr>
              <a:t>）正常工作电流：</a:t>
            </a:r>
            <a:endParaRPr lang="zh-CN" altLang="en-US" sz="3200" b="0">
              <a:latin typeface="宋体" panose="02010600030101010101" pitchFamily="2" charset="-122"/>
              <a:ea typeface="宋体" panose="02010600030101010101" pitchFamily="2" charset="-122"/>
              <a:cs typeface="宋体" panose="02010600030101010101" pitchFamily="2" charset="-122"/>
            </a:endParaRPr>
          </a:p>
          <a:p>
            <a:pPr indent="0"/>
            <a:endParaRPr lang="zh-CN" altLang="en-US" sz="3200" b="0">
              <a:latin typeface="宋体" panose="02010600030101010101" pitchFamily="2" charset="-122"/>
              <a:ea typeface="宋体" panose="02010600030101010101" pitchFamily="2" charset="-122"/>
              <a:cs typeface="宋体" panose="02010600030101010101" pitchFamily="2" charset="-122"/>
            </a:endParaRPr>
          </a:p>
          <a:p>
            <a:pPr indent="0"/>
            <a:r>
              <a:rPr lang="zh-CN" altLang="en-US" sz="3200" b="0">
                <a:latin typeface="宋体" panose="02010600030101010101" pitchFamily="2" charset="-122"/>
                <a:ea typeface="宋体" panose="02010600030101010101" pitchFamily="2" charset="-122"/>
                <a:cs typeface="宋体" panose="02010600030101010101" pitchFamily="2" charset="-122"/>
              </a:rPr>
              <a:t>   正常工作的电阻：</a:t>
            </a:r>
            <a:endParaRPr lang="zh-CN" altLang="en-US" sz="3200" b="0">
              <a:latin typeface="宋体" panose="02010600030101010101" pitchFamily="2" charset="-122"/>
              <a:ea typeface="宋体" panose="02010600030101010101" pitchFamily="2" charset="-122"/>
              <a:cs typeface="宋体" panose="02010600030101010101" pitchFamily="2" charset="-122"/>
            </a:endParaRPr>
          </a:p>
          <a:p>
            <a:pPr indent="0"/>
            <a:endParaRPr lang="zh-CN" altLang="en-US" sz="3200"/>
          </a:p>
        </p:txBody>
      </p:sp>
      <p:sp>
        <p:nvSpPr>
          <p:cNvPr id="5" name="动作按钮: 后退或前一项 4">
            <a:hlinkClick r:id="rId1" action="ppaction://hlinksldjump"/>
          </p:cNvPr>
          <p:cNvSpPr/>
          <p:nvPr/>
        </p:nvSpPr>
        <p:spPr>
          <a:xfrm>
            <a:off x="10139680" y="6299200"/>
            <a:ext cx="441960" cy="380365"/>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1391920" y="3346450"/>
            <a:ext cx="10217785" cy="1076325"/>
          </a:xfrm>
          <a:prstGeom prst="rect">
            <a:avLst/>
          </a:prstGeom>
          <a:noFill/>
        </p:spPr>
        <p:txBody>
          <a:bodyPr wrap="none" rtlCol="0">
            <a:spAutoFit/>
          </a:bodyPr>
          <a:p>
            <a:r>
              <a:rPr lang="zh-CN" altLang="en-US" sz="3200"/>
              <a:t>（</a:t>
            </a:r>
            <a:r>
              <a:rPr lang="en-US" altLang="zh-CN" sz="3200"/>
              <a:t>2</a:t>
            </a:r>
            <a:r>
              <a:rPr lang="zh-CN" altLang="en-US" sz="3200"/>
              <a:t>）由图可知，当灯泡两端电压为</a:t>
            </a:r>
            <a:r>
              <a:rPr lang="en-US" altLang="zh-CN" sz="3200"/>
              <a:t>110V</a:t>
            </a:r>
            <a:r>
              <a:rPr lang="zh-CN" altLang="en-US" sz="3200"/>
              <a:t>时，电流为</a:t>
            </a:r>
            <a:r>
              <a:rPr lang="en-US" altLang="zh-CN" sz="3200"/>
              <a:t>0.1A,</a:t>
            </a:r>
            <a:endParaRPr lang="en-US" altLang="zh-CN" sz="3200"/>
          </a:p>
          <a:p>
            <a:r>
              <a:rPr lang="zh-CN" altLang="en-US" sz="3200"/>
              <a:t>        灯泡的实际功率为：</a:t>
            </a:r>
            <a:endParaRPr lang="zh-CN" altLang="en-US" sz="3200"/>
          </a:p>
        </p:txBody>
      </p:sp>
      <p:graphicFrame>
        <p:nvGraphicFramePr>
          <p:cNvPr id="2" name="对象 1">
            <a:hlinkClick r:id="" action="ppaction://ole?verb="/>
          </p:cNvPr>
          <p:cNvGraphicFramePr>
            <a:graphicFrameLocks noChangeAspect="1"/>
          </p:cNvGraphicFramePr>
          <p:nvPr/>
        </p:nvGraphicFramePr>
        <p:xfrm>
          <a:off x="6094095" y="3881755"/>
          <a:ext cx="3604895" cy="395605"/>
        </p:xfrm>
        <a:graphic>
          <a:graphicData uri="http://schemas.openxmlformats.org/presentationml/2006/ole">
            <mc:AlternateContent xmlns:mc="http://schemas.openxmlformats.org/markup-compatibility/2006">
              <mc:Choice xmlns:v="urn:schemas-microsoft-com:vml" Requires="v">
                <p:oleObj spid="_x0000_s1025" name="" r:id="rId2" imgW="1752600" imgH="177165" progId="Equation.KSEE3">
                  <p:embed/>
                </p:oleObj>
              </mc:Choice>
              <mc:Fallback>
                <p:oleObj name="" r:id="rId2" imgW="1752600" imgH="177165" progId="Equation.KSEE3">
                  <p:embed/>
                  <p:pic>
                    <p:nvPicPr>
                      <p:cNvPr id="0" name="图片 1024"/>
                      <p:cNvPicPr/>
                      <p:nvPr/>
                    </p:nvPicPr>
                    <p:blipFill>
                      <a:blip r:embed="rId3"/>
                      <a:stretch>
                        <a:fillRect/>
                      </a:stretch>
                    </p:blipFill>
                    <p:spPr>
                      <a:xfrm>
                        <a:off x="6094095" y="3881755"/>
                        <a:ext cx="3604895" cy="395605"/>
                      </a:xfrm>
                      <a:prstGeom prst="rect">
                        <a:avLst/>
                      </a:prstGeom>
                    </p:spPr>
                  </p:pic>
                </p:oleObj>
              </mc:Fallback>
            </mc:AlternateContent>
          </a:graphicData>
        </a:graphic>
      </p:graphicFrame>
      <p:graphicFrame>
        <p:nvGraphicFramePr>
          <p:cNvPr id="6" name="对象 5">
            <a:hlinkClick r:id="" action="ppaction://ole?verb="/>
          </p:cNvPr>
          <p:cNvGraphicFramePr>
            <a:graphicFrameLocks noChangeAspect="1"/>
          </p:cNvGraphicFramePr>
          <p:nvPr/>
        </p:nvGraphicFramePr>
        <p:xfrm>
          <a:off x="5316220" y="1323975"/>
          <a:ext cx="3263900" cy="948690"/>
        </p:xfrm>
        <a:graphic>
          <a:graphicData uri="http://schemas.openxmlformats.org/presentationml/2006/ole">
            <mc:AlternateContent xmlns:mc="http://schemas.openxmlformats.org/markup-compatibility/2006">
              <mc:Choice xmlns:v="urn:schemas-microsoft-com:vml" Requires="v">
                <p:oleObj spid="_x0000_s1026" name="" r:id="rId4" imgW="1485900" imgH="431800" progId="Equation.KSEE3">
                  <p:embed/>
                </p:oleObj>
              </mc:Choice>
              <mc:Fallback>
                <p:oleObj name="" r:id="rId4" imgW="1485900" imgH="431800" progId="Equation.KSEE3">
                  <p:embed/>
                  <p:pic>
                    <p:nvPicPr>
                      <p:cNvPr id="0" name="图片 1025"/>
                      <p:cNvPicPr/>
                      <p:nvPr/>
                    </p:nvPicPr>
                    <p:blipFill>
                      <a:blip r:embed="rId5"/>
                      <a:stretch>
                        <a:fillRect/>
                      </a:stretch>
                    </p:blipFill>
                    <p:spPr>
                      <a:xfrm>
                        <a:off x="5316220" y="1323975"/>
                        <a:ext cx="3263900" cy="948690"/>
                      </a:xfrm>
                      <a:prstGeom prst="rect">
                        <a:avLst/>
                      </a:prstGeom>
                    </p:spPr>
                  </p:pic>
                </p:oleObj>
              </mc:Fallback>
            </mc:AlternateContent>
          </a:graphicData>
        </a:graphic>
      </p:graphicFrame>
      <p:graphicFrame>
        <p:nvGraphicFramePr>
          <p:cNvPr id="7" name="对象 6">
            <a:hlinkClick r:id="" action="ppaction://ole?verb="/>
          </p:cNvPr>
          <p:cNvGraphicFramePr>
            <a:graphicFrameLocks noChangeAspect="1"/>
          </p:cNvGraphicFramePr>
          <p:nvPr/>
        </p:nvGraphicFramePr>
        <p:xfrm>
          <a:off x="5412105" y="2481580"/>
          <a:ext cx="3001645" cy="864870"/>
        </p:xfrm>
        <a:graphic>
          <a:graphicData uri="http://schemas.openxmlformats.org/presentationml/2006/ole">
            <mc:AlternateContent xmlns:mc="http://schemas.openxmlformats.org/markup-compatibility/2006">
              <mc:Choice xmlns:v="urn:schemas-microsoft-com:vml" Requires="v">
                <p:oleObj spid="_x0000_s1027" name="" r:id="rId6" imgW="1498600" imgH="431800" progId="Equation.KSEE3">
                  <p:embed/>
                </p:oleObj>
              </mc:Choice>
              <mc:Fallback>
                <p:oleObj name="" r:id="rId6" imgW="1498600" imgH="431800" progId="Equation.KSEE3">
                  <p:embed/>
                  <p:pic>
                    <p:nvPicPr>
                      <p:cNvPr id="0" name="图片 1026"/>
                      <p:cNvPicPr/>
                      <p:nvPr/>
                    </p:nvPicPr>
                    <p:blipFill>
                      <a:blip r:embed="rId7"/>
                      <a:stretch>
                        <a:fillRect/>
                      </a:stretch>
                    </p:blipFill>
                    <p:spPr>
                      <a:xfrm>
                        <a:off x="5412105" y="2481580"/>
                        <a:ext cx="3001645" cy="864870"/>
                      </a:xfrm>
                      <a:prstGeom prst="rect">
                        <a:avLst/>
                      </a:prstGeom>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动作按钮: 后退或前一项 1">
            <a:hlinkClick r:id="rId1" action="ppaction://hlinksldjump"/>
          </p:cNvPr>
          <p:cNvSpPr/>
          <p:nvPr/>
        </p:nvSpPr>
        <p:spPr>
          <a:xfrm>
            <a:off x="10215245" y="6479540"/>
            <a:ext cx="434340" cy="297815"/>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2041525" y="851535"/>
            <a:ext cx="5872480" cy="521970"/>
          </a:xfrm>
          <a:prstGeom prst="rect">
            <a:avLst/>
          </a:prstGeom>
          <a:noFill/>
        </p:spPr>
        <p:txBody>
          <a:bodyPr wrap="none" rtlCol="0">
            <a:spAutoFit/>
          </a:bodyPr>
          <a:p>
            <a:r>
              <a:rPr lang="zh-CN" altLang="en-US" sz="2800"/>
              <a:t>电流这段时间做的功和功率分别为：</a:t>
            </a:r>
            <a:endParaRPr lang="zh-CN" altLang="en-US" sz="2800"/>
          </a:p>
        </p:txBody>
      </p:sp>
      <p:graphicFrame>
        <p:nvGraphicFramePr>
          <p:cNvPr id="4" name="对象 3">
            <a:hlinkClick r:id="" action="ppaction://ole?verb="/>
          </p:cNvPr>
          <p:cNvGraphicFramePr>
            <a:graphicFrameLocks noChangeAspect="1"/>
          </p:cNvGraphicFramePr>
          <p:nvPr/>
        </p:nvGraphicFramePr>
        <p:xfrm>
          <a:off x="2919730" y="1400810"/>
          <a:ext cx="6113780" cy="881380"/>
        </p:xfrm>
        <a:graphic>
          <a:graphicData uri="http://schemas.openxmlformats.org/presentationml/2006/ole">
            <mc:AlternateContent xmlns:mc="http://schemas.openxmlformats.org/markup-compatibility/2006">
              <mc:Choice xmlns:v="urn:schemas-microsoft-com:vml" Requires="v">
                <p:oleObj spid="_x0000_s2049" name="" r:id="rId2" imgW="2730500" imgH="393700" progId="Equation.KSEE3">
                  <p:embed/>
                </p:oleObj>
              </mc:Choice>
              <mc:Fallback>
                <p:oleObj name="" r:id="rId2" imgW="2730500" imgH="393700" progId="Equation.KSEE3">
                  <p:embed/>
                  <p:pic>
                    <p:nvPicPr>
                      <p:cNvPr id="0" name="图片 2048"/>
                      <p:cNvPicPr/>
                      <p:nvPr/>
                    </p:nvPicPr>
                    <p:blipFill>
                      <a:blip r:embed="rId3"/>
                      <a:stretch>
                        <a:fillRect/>
                      </a:stretch>
                    </p:blipFill>
                    <p:spPr>
                      <a:xfrm>
                        <a:off x="2919730" y="1400810"/>
                        <a:ext cx="6113780" cy="881380"/>
                      </a:xfrm>
                      <a:prstGeom prst="rect">
                        <a:avLst/>
                      </a:prstGeom>
                    </p:spPr>
                  </p:pic>
                </p:oleObj>
              </mc:Fallback>
            </mc:AlternateContent>
          </a:graphicData>
        </a:graphic>
      </p:graphicFrame>
      <p:graphicFrame>
        <p:nvGraphicFramePr>
          <p:cNvPr id="6" name="对象 5">
            <a:hlinkClick r:id="" action="ppaction://ole?verb="/>
          </p:cNvPr>
          <p:cNvGraphicFramePr>
            <a:graphicFrameLocks noChangeAspect="1"/>
          </p:cNvGraphicFramePr>
          <p:nvPr/>
        </p:nvGraphicFramePr>
        <p:xfrm>
          <a:off x="2879725" y="2362518"/>
          <a:ext cx="4695825" cy="1291590"/>
        </p:xfrm>
        <a:graphic>
          <a:graphicData uri="http://schemas.openxmlformats.org/presentationml/2006/ole">
            <mc:AlternateContent xmlns:mc="http://schemas.openxmlformats.org/markup-compatibility/2006">
              <mc:Choice xmlns:v="urn:schemas-microsoft-com:vml" Requires="v">
                <p:oleObj spid="_x0000_s2050" name="" r:id="rId4" imgW="2057400" imgH="584200" progId="Equation.KSEE3">
                  <p:embed/>
                </p:oleObj>
              </mc:Choice>
              <mc:Fallback>
                <p:oleObj name="" r:id="rId4" imgW="2057400" imgH="584200" progId="Equation.KSEE3">
                  <p:embed/>
                  <p:pic>
                    <p:nvPicPr>
                      <p:cNvPr id="0" name="图片 2049"/>
                      <p:cNvPicPr/>
                      <p:nvPr/>
                    </p:nvPicPr>
                    <p:blipFill>
                      <a:blip r:embed="rId5"/>
                      <a:stretch>
                        <a:fillRect/>
                      </a:stretch>
                    </p:blipFill>
                    <p:spPr>
                      <a:xfrm>
                        <a:off x="2879725" y="2362518"/>
                        <a:ext cx="4695825" cy="1291590"/>
                      </a:xfrm>
                      <a:prstGeom prst="rect">
                        <a:avLst/>
                      </a:prstGeom>
                    </p:spPr>
                  </p:pic>
                </p:oleObj>
              </mc:Fallback>
            </mc:AlternateContent>
          </a:graphicData>
        </a:graphic>
      </p:graphicFrame>
      <p:sp>
        <p:nvSpPr>
          <p:cNvPr id="7" name="文本框 6"/>
          <p:cNvSpPr txBox="1"/>
          <p:nvPr/>
        </p:nvSpPr>
        <p:spPr>
          <a:xfrm>
            <a:off x="2041525" y="3706495"/>
            <a:ext cx="5161280" cy="521970"/>
          </a:xfrm>
          <a:prstGeom prst="rect">
            <a:avLst/>
          </a:prstGeom>
          <a:noFill/>
        </p:spPr>
        <p:txBody>
          <a:bodyPr wrap="none" rtlCol="0">
            <a:spAutoFit/>
          </a:bodyPr>
          <a:p>
            <a:r>
              <a:rPr lang="zh-CN" altLang="en-US" sz="2800"/>
              <a:t>电炉的电阻和实际电压分别是：</a:t>
            </a:r>
            <a:endParaRPr lang="zh-CN" altLang="en-US" sz="2800"/>
          </a:p>
        </p:txBody>
      </p:sp>
      <p:graphicFrame>
        <p:nvGraphicFramePr>
          <p:cNvPr id="8" name="对象 7">
            <a:hlinkClick r:id="" action="ppaction://ole?verb="/>
          </p:cNvPr>
          <p:cNvGraphicFramePr>
            <a:graphicFrameLocks noChangeAspect="1"/>
          </p:cNvGraphicFramePr>
          <p:nvPr/>
        </p:nvGraphicFramePr>
        <p:xfrm>
          <a:off x="2863215" y="4272280"/>
          <a:ext cx="3570605" cy="945515"/>
        </p:xfrm>
        <a:graphic>
          <a:graphicData uri="http://schemas.openxmlformats.org/presentationml/2006/ole">
            <mc:AlternateContent xmlns:mc="http://schemas.openxmlformats.org/markup-compatibility/2006">
              <mc:Choice xmlns:v="urn:schemas-microsoft-com:vml" Requires="v">
                <p:oleObj spid="_x0000_s2051" name="" r:id="rId6" imgW="1727200" imgH="457200" progId="Equation.KSEE3">
                  <p:embed/>
                </p:oleObj>
              </mc:Choice>
              <mc:Fallback>
                <p:oleObj name="" r:id="rId6" imgW="1727200" imgH="457200" progId="Equation.KSEE3">
                  <p:embed/>
                  <p:pic>
                    <p:nvPicPr>
                      <p:cNvPr id="0" name="图片 2050"/>
                      <p:cNvPicPr/>
                      <p:nvPr/>
                    </p:nvPicPr>
                    <p:blipFill>
                      <a:blip r:embed="rId7"/>
                      <a:stretch>
                        <a:fillRect/>
                      </a:stretch>
                    </p:blipFill>
                    <p:spPr>
                      <a:xfrm>
                        <a:off x="2863215" y="4272280"/>
                        <a:ext cx="3570605" cy="945515"/>
                      </a:xfrm>
                      <a:prstGeom prst="rect">
                        <a:avLst/>
                      </a:prstGeom>
                    </p:spPr>
                  </p:pic>
                </p:oleObj>
              </mc:Fallback>
            </mc:AlternateContent>
          </a:graphicData>
        </a:graphic>
      </p:graphicFrame>
      <p:graphicFrame>
        <p:nvGraphicFramePr>
          <p:cNvPr id="9" name="对象 8">
            <a:hlinkClick r:id="" action="ppaction://ole?verb="/>
          </p:cNvPr>
          <p:cNvGraphicFramePr>
            <a:graphicFrameLocks noChangeAspect="1"/>
          </p:cNvGraphicFramePr>
          <p:nvPr/>
        </p:nvGraphicFramePr>
        <p:xfrm>
          <a:off x="5637530" y="3321050"/>
          <a:ext cx="914400" cy="215900"/>
        </p:xfrm>
        <a:graphic>
          <a:graphicData uri="http://schemas.openxmlformats.org/presentationml/2006/ole">
            <mc:AlternateContent xmlns:mc="http://schemas.openxmlformats.org/markup-compatibility/2006">
              <mc:Choice xmlns:v="urn:schemas-microsoft-com:vml" Requires="v">
                <p:oleObj spid="_x0000_s2052" name="" r:id="rId8" imgW="914400" imgH="215900" progId="Equation.KSEE3">
                  <p:embed/>
                </p:oleObj>
              </mc:Choice>
              <mc:Fallback>
                <p:oleObj name="" r:id="rId8" imgW="914400" imgH="215900" progId="Equation.KSEE3">
                  <p:embed/>
                  <p:pic>
                    <p:nvPicPr>
                      <p:cNvPr id="0" name="图片 2051"/>
                      <p:cNvPicPr/>
                      <p:nvPr/>
                    </p:nvPicPr>
                    <p:blipFill>
                      <a:blip r:embed="rId9"/>
                      <a:stretch>
                        <a:fillRect/>
                      </a:stretch>
                    </p:blipFill>
                    <p:spPr>
                      <a:xfrm>
                        <a:off x="5637530" y="3321050"/>
                        <a:ext cx="914400" cy="215900"/>
                      </a:xfrm>
                      <a:prstGeom prst="rect">
                        <a:avLst/>
                      </a:prstGeom>
                    </p:spPr>
                  </p:pic>
                </p:oleObj>
              </mc:Fallback>
            </mc:AlternateContent>
          </a:graphicData>
        </a:graphic>
      </p:graphicFrame>
      <p:graphicFrame>
        <p:nvGraphicFramePr>
          <p:cNvPr id="10" name="对象 9">
            <a:hlinkClick r:id="" action="ppaction://ole?verb="/>
          </p:cNvPr>
          <p:cNvGraphicFramePr>
            <a:graphicFrameLocks noChangeAspect="1"/>
          </p:cNvGraphicFramePr>
          <p:nvPr/>
        </p:nvGraphicFramePr>
        <p:xfrm>
          <a:off x="2848610" y="5238115"/>
          <a:ext cx="5065395" cy="521335"/>
        </p:xfrm>
        <a:graphic>
          <a:graphicData uri="http://schemas.openxmlformats.org/presentationml/2006/ole">
            <mc:AlternateContent xmlns:mc="http://schemas.openxmlformats.org/markup-compatibility/2006">
              <mc:Choice xmlns:v="urn:schemas-microsoft-com:vml" Requires="v">
                <p:oleObj spid="_x0000_s2053" name="" r:id="rId10" imgW="2222500" imgH="228600" progId="Equation.KSEE3">
                  <p:embed/>
                </p:oleObj>
              </mc:Choice>
              <mc:Fallback>
                <p:oleObj name="" r:id="rId10" imgW="2222500" imgH="228600" progId="Equation.KSEE3">
                  <p:embed/>
                  <p:pic>
                    <p:nvPicPr>
                      <p:cNvPr id="0" name="图片 2052"/>
                      <p:cNvPicPr/>
                      <p:nvPr/>
                    </p:nvPicPr>
                    <p:blipFill>
                      <a:blip r:embed="rId11"/>
                      <a:stretch>
                        <a:fillRect/>
                      </a:stretch>
                    </p:blipFill>
                    <p:spPr>
                      <a:xfrm>
                        <a:off x="2848610" y="5238115"/>
                        <a:ext cx="5065395" cy="521335"/>
                      </a:xfrm>
                      <a:prstGeom prst="rect">
                        <a:avLst/>
                      </a:prstGeom>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slow" p14:dur="1500" advTm="1000">
        <p:random/>
      </p:transition>
    </mc:Choice>
    <mc:Fallback>
      <p:transition spd="slow" advTm="1000">
        <p:random/>
      </p:transition>
    </mc:Fallback>
  </mc:AlternateContent>
</p:sld>
</file>

<file path=ppt/theme/theme1.xml><?xml version="1.0" encoding="utf-8"?>
<a:theme xmlns:a="http://schemas.openxmlformats.org/drawingml/2006/main" name="www.99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2311</Words>
  <Application>WPS 演示</Application>
  <PresentationFormat>自定义</PresentationFormat>
  <Paragraphs>135</Paragraphs>
  <Slides>15</Slides>
  <Notes>24</Notes>
  <HiddenSlides>0</HiddenSlides>
  <MMClips>1</MMClips>
  <ScaleCrop>false</ScaleCrop>
  <HeadingPairs>
    <vt:vector size="8" baseType="variant">
      <vt:variant>
        <vt:lpstr>已用的字体</vt:lpstr>
      </vt:variant>
      <vt:variant>
        <vt:i4>20</vt:i4>
      </vt:variant>
      <vt:variant>
        <vt:lpstr>主题</vt:lpstr>
      </vt:variant>
      <vt:variant>
        <vt:i4>10</vt:i4>
      </vt:variant>
      <vt:variant>
        <vt:lpstr>嵌入 OLE 服务器</vt:lpstr>
      </vt:variant>
      <vt:variant>
        <vt:i4>15</vt:i4>
      </vt:variant>
      <vt:variant>
        <vt:lpstr>幻灯片标题</vt:lpstr>
      </vt:variant>
      <vt:variant>
        <vt:i4>15</vt:i4>
      </vt:variant>
    </vt:vector>
  </HeadingPairs>
  <TitlesOfParts>
    <vt:vector size="60" baseType="lpstr">
      <vt:lpstr>Arial</vt:lpstr>
      <vt:lpstr>宋体</vt:lpstr>
      <vt:lpstr>Wingdings</vt:lpstr>
      <vt:lpstr>Calibri</vt:lpstr>
      <vt:lpstr>Impact</vt:lpstr>
      <vt:lpstr>Signika</vt:lpstr>
      <vt:lpstr>Open Sans Extrabold</vt:lpstr>
      <vt:lpstr>LiHei Pro</vt:lpstr>
      <vt:lpstr>迷你简汉真广标</vt:lpstr>
      <vt:lpstr>ITC Avant Garde Std Bk</vt:lpstr>
      <vt:lpstr>Calibri</vt:lpstr>
      <vt:lpstr>黑体</vt:lpstr>
      <vt:lpstr>Lato Black</vt:lpstr>
      <vt:lpstr>微软雅黑</vt:lpstr>
      <vt:lpstr>Times New Roman</vt:lpstr>
      <vt:lpstr>隶书</vt:lpstr>
      <vt:lpstr>Arial Unicode MS</vt:lpstr>
      <vt:lpstr>等线</vt:lpstr>
      <vt:lpstr>Segoe Print</vt:lpstr>
      <vt:lpstr>Century Gothic</vt:lpstr>
      <vt:lpstr>www.99ppt.com​​</vt:lpstr>
      <vt:lpstr>1_Office Theme</vt:lpstr>
      <vt:lpstr>2_Office Theme</vt:lpstr>
      <vt:lpstr>3_Office Theme</vt:lpstr>
      <vt:lpstr>4_Office Theme</vt:lpstr>
      <vt:lpstr>5_Office Theme</vt:lpstr>
      <vt:lpstr>6_Office Theme</vt:lpstr>
      <vt:lpstr>7_Office Theme</vt:lpstr>
      <vt:lpstr>8_Office Theme</vt:lpstr>
      <vt:lpstr>Office Theme</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初中物理教学课件PPT模板-电是从哪里来的的.pptx</dc:title>
  <dc:creator>lxl</dc:creator>
  <cp:lastModifiedBy>Administrator</cp:lastModifiedBy>
  <cp:revision>3267</cp:revision>
  <dcterms:created xsi:type="dcterms:W3CDTF">2015-12-01T09:06:00Z</dcterms:created>
  <dcterms:modified xsi:type="dcterms:W3CDTF">2018-04-20T00:38:48Z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