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 id="2147483664" r:id="rId4"/>
  </p:sldMasterIdLst>
  <p:notesMasterIdLst>
    <p:notesMasterId r:id="rId30"/>
  </p:notesMasterIdLst>
  <p:handoutMasterIdLst>
    <p:handoutMasterId r:id="rId31"/>
  </p:handoutMasterIdLst>
  <p:sldIdLst>
    <p:sldId id="297" r:id="rId5"/>
    <p:sldId id="616" r:id="rId6"/>
    <p:sldId id="324" r:id="rId7"/>
    <p:sldId id="614" r:id="rId8"/>
    <p:sldId id="709" r:id="rId9"/>
    <p:sldId id="710" r:id="rId10"/>
    <p:sldId id="711" r:id="rId11"/>
    <p:sldId id="712" r:id="rId12"/>
    <p:sldId id="713" r:id="rId13"/>
    <p:sldId id="714" r:id="rId14"/>
    <p:sldId id="715" r:id="rId15"/>
    <p:sldId id="753" r:id="rId16"/>
    <p:sldId id="716" r:id="rId17"/>
    <p:sldId id="654" r:id="rId18"/>
    <p:sldId id="625" r:id="rId19"/>
    <p:sldId id="639" r:id="rId20"/>
    <p:sldId id="640" r:id="rId21"/>
    <p:sldId id="641" r:id="rId22"/>
    <p:sldId id="692" r:id="rId23"/>
    <p:sldId id="752" r:id="rId24"/>
    <p:sldId id="693" r:id="rId25"/>
    <p:sldId id="642" r:id="rId26"/>
    <p:sldId id="643" r:id="rId27"/>
    <p:sldId id="644" r:id="rId28"/>
    <p:sldId id="645" r:id="rId29"/>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3FE"/>
    <a:srgbClr val="00B3FD"/>
    <a:srgbClr val="0000FF"/>
    <a:srgbClr val="CCFFCC"/>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247"/>
    <p:restoredTop sz="94979"/>
  </p:normalViewPr>
  <p:slideViewPr>
    <p:cSldViewPr showGuides="1">
      <p:cViewPr>
        <p:scale>
          <a:sx n="75" d="100"/>
          <a:sy n="75" d="100"/>
        </p:scale>
        <p:origin x="-1013" y="-235"/>
      </p:cViewPr>
      <p:guideLst>
        <p:guide orient="horz" pos="2173"/>
        <p:guide pos="333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handoutMaster" Target="handoutMasters/handoutMaster1.xml"/><Relationship Id="rId30" Type="http://schemas.openxmlformats.org/officeDocument/2006/relationships/notesMaster" Target="notesMasters/notesMaster1.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hyperlink" Target="..\&#30446;&#24405;.pptx" TargetMode="Externa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1.xml"/><Relationship Id="rId8" Type="http://schemas.openxmlformats.org/officeDocument/2006/relationships/slideLayout" Target="../slideLayouts/slideLayout10.xml"/><Relationship Id="rId7" Type="http://schemas.openxmlformats.org/officeDocument/2006/relationships/slideLayout" Target="../slideLayouts/slideLayout9.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3" Type="http://schemas.openxmlformats.org/officeDocument/2006/relationships/slideLayout" Target="../slideLayouts/slideLayout5.xml"/><Relationship Id="rId2" Type="http://schemas.openxmlformats.org/officeDocument/2006/relationships/slideLayout" Target="../slideLayouts/slideLayout4.xml"/><Relationship Id="rId13" Type="http://schemas.openxmlformats.org/officeDocument/2006/relationships/theme" Target="../theme/theme2.xml"/><Relationship Id="rId12" Type="http://schemas.openxmlformats.org/officeDocument/2006/relationships/slideLayout" Target="../slideLayouts/slideLayout14.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4"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hlinkClick r:id="rId5" tooltip="" action="ppaction://hlinkfile"/>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jpe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jpeg"/><Relationship Id="rId1"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jpeg"/><Relationship Id="rId1" Type="http://schemas.openxmlformats.org/officeDocument/2006/relationships/tags" Target="../tags/tag2.xml"/></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7.jpeg"/><Relationship Id="rId1"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jpeg"/><Relationship Id="rId1" Type="http://schemas.openxmlformats.org/officeDocument/2006/relationships/tags" Target="../tags/tag3.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0.png"/><Relationship Id="rId1" Type="http://schemas.openxmlformats.org/officeDocument/2006/relationships/image" Target="../media/image19.jpeg"/></Relationships>
</file>

<file path=ppt/slides/_rels/slide19.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27.png"/><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1.jpeg"/><Relationship Id="rId1" Type="http://schemas.openxmlformats.org/officeDocument/2006/relationships/image" Target="../media/image30.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2.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3.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6"/>
          <p:cNvSpPr txBox="1">
            <a:spLocks noChangeArrowheads="1"/>
          </p:cNvSpPr>
          <p:nvPr/>
        </p:nvSpPr>
        <p:spPr bwMode="auto">
          <a:xfrm>
            <a:off x="-71437" y="1827213"/>
            <a:ext cx="10494963" cy="922020"/>
          </a:xfrm>
          <a:prstGeom prst="rect">
            <a:avLst/>
          </a:prstGeom>
          <a:noFill/>
          <a:ln>
            <a:noFill/>
          </a:ln>
        </p:spPr>
        <p:txBody>
          <a:bodyPr>
            <a:spAutoFit/>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defRPr/>
            </a:pPr>
            <a:endParaRPr kumimoji="0" lang="zh-CN" altLang="en-US" sz="3600" b="1" i="0" u="none" strike="noStrike" kern="1200" cap="none" spc="0" normalizeH="0" baseline="0" noProof="0" dirty="0">
              <a:ln>
                <a:noFill/>
              </a:ln>
              <a:solidFill>
                <a:srgbClr val="FF0000"/>
              </a:solidFill>
              <a:effectLst/>
              <a:uLnTx/>
              <a:uFillTx/>
              <a:latin typeface="+mn-ea"/>
              <a:ea typeface="+mn-ea"/>
              <a:cs typeface="+mn-cs"/>
            </a:endParaRPr>
          </a:p>
        </p:txBody>
      </p:sp>
      <p:sp>
        <p:nvSpPr>
          <p:cNvPr id="100" name="文本框 99"/>
          <p:cNvSpPr txBox="1"/>
          <p:nvPr/>
        </p:nvSpPr>
        <p:spPr>
          <a:xfrm>
            <a:off x="1998980" y="1412875"/>
            <a:ext cx="6134100" cy="706755"/>
          </a:xfrm>
          <a:prstGeom prst="rect">
            <a:avLst/>
          </a:prstGeom>
          <a:noFill/>
          <a:ln w="9525">
            <a:noFill/>
          </a:ln>
        </p:spPr>
        <p:txBody>
          <a:bodyPr wrap="square">
            <a:spAutoFit/>
          </a:bodyPr>
          <a:lstStyle/>
          <a:p>
            <a:pPr algn="ctr"/>
            <a:r>
              <a:rPr lang="zh-CN" sz="4000" b="1">
                <a:solidFill>
                  <a:srgbClr val="FF0000"/>
                </a:solidFill>
                <a:latin typeface="宋体" panose="02010600030101010101" pitchFamily="2" charset="-122"/>
                <a:cs typeface="方正书宋_GBK" panose="03000509000000000000" charset="-122"/>
              </a:rPr>
              <a:t>第二章相互作用</a:t>
            </a:r>
            <a:endParaRPr lang="zh-CN" altLang="en-US" sz="1400" b="1">
              <a:solidFill>
                <a:srgbClr val="FF0000"/>
              </a:solidFill>
              <a:cs typeface="方正书宋_GBK" panose="03000509000000000000" charset="-122"/>
            </a:endParaRPr>
          </a:p>
        </p:txBody>
      </p:sp>
      <p:sp>
        <p:nvSpPr>
          <p:cNvPr id="2" name="文本框 1"/>
          <p:cNvSpPr txBox="1"/>
          <p:nvPr/>
        </p:nvSpPr>
        <p:spPr>
          <a:xfrm>
            <a:off x="1905635" y="2707640"/>
            <a:ext cx="6811645" cy="1076325"/>
          </a:xfrm>
          <a:prstGeom prst="rect">
            <a:avLst/>
          </a:prstGeom>
          <a:noFill/>
          <a:ln w="9525">
            <a:noFill/>
          </a:ln>
        </p:spPr>
        <p:txBody>
          <a:bodyPr wrap="square">
            <a:spAutoFit/>
          </a:bodyPr>
          <a:lstStyle/>
          <a:p>
            <a:pPr algn="ctr"/>
            <a:r>
              <a:rPr b="1">
                <a:solidFill>
                  <a:srgbClr val="FF0000"/>
                </a:solidFill>
                <a:cs typeface="方正书宋_GBK" panose="03000509000000000000" charset="-122"/>
              </a:rPr>
              <a:t>第3讲　实验:探究弹簧弹力与形变量的关系</a:t>
            </a:r>
            <a:endParaRPr lang="zh-CN" b="1">
              <a:solidFill>
                <a:srgbClr val="FF0000"/>
              </a:solidFill>
              <a:cs typeface="方正书宋_GBK" panose="0300050900000000000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 name="必备知识.eps" descr="id:2147494472;FounderCES"/>
          <p:cNvPicPr>
            <a:picLocks noChangeAspect="1"/>
          </p:cNvPicPr>
          <p:nvPr/>
        </p:nvPicPr>
        <p:blipFill>
          <a:blip r:embed="rId1"/>
          <a:stretch>
            <a:fillRect/>
          </a:stretch>
        </p:blipFill>
        <p:spPr>
          <a:xfrm>
            <a:off x="868680" y="814705"/>
            <a:ext cx="8772525" cy="401955"/>
          </a:xfrm>
          <a:prstGeom prst="rect">
            <a:avLst/>
          </a:prstGeom>
        </p:spPr>
      </p:pic>
      <p:pic>
        <p:nvPicPr>
          <p:cNvPr id="258" name="21YB111X.eps" descr="id:2147495100;FounderCES"/>
          <p:cNvPicPr>
            <a:picLocks noChangeAspect="1"/>
          </p:cNvPicPr>
          <p:nvPr/>
        </p:nvPicPr>
        <p:blipFill>
          <a:blip r:embed="rId2"/>
          <a:stretch>
            <a:fillRect/>
          </a:stretch>
        </p:blipFill>
        <p:spPr>
          <a:xfrm>
            <a:off x="738949" y="1285860"/>
            <a:ext cx="8973222" cy="5073665"/>
          </a:xfrm>
          <a:prstGeom prst="rect">
            <a:avLst/>
          </a:prstGeom>
        </p:spPr>
      </p:pic>
      <p:sp>
        <p:nvSpPr>
          <p:cNvPr id="4" name="TextBox 3"/>
          <p:cNvSpPr txBox="1"/>
          <p:nvPr/>
        </p:nvSpPr>
        <p:spPr>
          <a:xfrm>
            <a:off x="5668171" y="1671568"/>
            <a:ext cx="714380" cy="400110"/>
          </a:xfrm>
          <a:prstGeom prst="rect">
            <a:avLst/>
          </a:prstGeom>
          <a:noFill/>
        </p:spPr>
        <p:txBody>
          <a:bodyPr wrap="square" rtlCol="0">
            <a:spAutoFit/>
          </a:bodyPr>
          <a:lstStyle/>
          <a:p>
            <a:r>
              <a:rPr lang="zh-CN" altLang="en-US" sz="2000" b="1" dirty="0" smtClean="0">
                <a:solidFill>
                  <a:srgbClr val="FF0000"/>
                </a:solidFill>
              </a:rPr>
              <a:t>问题</a:t>
            </a:r>
            <a:endParaRPr lang="zh-CN" altLang="en-US" sz="2000" b="1" dirty="0">
              <a:solidFill>
                <a:srgbClr val="FF0000"/>
              </a:solidFill>
            </a:endParaRPr>
          </a:p>
        </p:txBody>
      </p:sp>
      <p:sp>
        <p:nvSpPr>
          <p:cNvPr id="5" name="TextBox 4"/>
          <p:cNvSpPr txBox="1"/>
          <p:nvPr/>
        </p:nvSpPr>
        <p:spPr>
          <a:xfrm>
            <a:off x="6382551" y="1671568"/>
            <a:ext cx="714380" cy="400110"/>
          </a:xfrm>
          <a:prstGeom prst="rect">
            <a:avLst/>
          </a:prstGeom>
          <a:noFill/>
        </p:spPr>
        <p:txBody>
          <a:bodyPr wrap="square" rtlCol="0">
            <a:spAutoFit/>
          </a:bodyPr>
          <a:lstStyle/>
          <a:p>
            <a:r>
              <a:rPr lang="zh-CN" altLang="en-US" sz="2000" b="1" dirty="0" smtClean="0">
                <a:solidFill>
                  <a:srgbClr val="FF0000"/>
                </a:solidFill>
              </a:rPr>
              <a:t>证据</a:t>
            </a:r>
            <a:endParaRPr lang="zh-CN" altLang="en-US" sz="2000" b="1" dirty="0">
              <a:solidFill>
                <a:srgbClr val="FF0000"/>
              </a:solidFill>
            </a:endParaRPr>
          </a:p>
        </p:txBody>
      </p:sp>
      <p:sp>
        <p:nvSpPr>
          <p:cNvPr id="6" name="TextBox 5"/>
          <p:cNvSpPr txBox="1"/>
          <p:nvPr/>
        </p:nvSpPr>
        <p:spPr>
          <a:xfrm>
            <a:off x="7096931" y="1671568"/>
            <a:ext cx="714380" cy="400110"/>
          </a:xfrm>
          <a:prstGeom prst="rect">
            <a:avLst/>
          </a:prstGeom>
          <a:noFill/>
        </p:spPr>
        <p:txBody>
          <a:bodyPr wrap="square" rtlCol="0">
            <a:spAutoFit/>
          </a:bodyPr>
          <a:lstStyle/>
          <a:p>
            <a:r>
              <a:rPr lang="zh-CN" altLang="en-US" sz="2000" b="1" dirty="0" smtClean="0">
                <a:solidFill>
                  <a:srgbClr val="FF0000"/>
                </a:solidFill>
              </a:rPr>
              <a:t>解释</a:t>
            </a:r>
            <a:endParaRPr lang="zh-CN" altLang="en-US" sz="2000" b="1" dirty="0">
              <a:solidFill>
                <a:srgbClr val="FF0000"/>
              </a:solidFill>
            </a:endParaRPr>
          </a:p>
        </p:txBody>
      </p:sp>
      <p:sp>
        <p:nvSpPr>
          <p:cNvPr id="7" name="TextBox 6"/>
          <p:cNvSpPr txBox="1"/>
          <p:nvPr/>
        </p:nvSpPr>
        <p:spPr>
          <a:xfrm>
            <a:off x="7811311" y="1643050"/>
            <a:ext cx="714380" cy="400110"/>
          </a:xfrm>
          <a:prstGeom prst="rect">
            <a:avLst/>
          </a:prstGeom>
          <a:noFill/>
        </p:spPr>
        <p:txBody>
          <a:bodyPr wrap="square" rtlCol="0">
            <a:spAutoFit/>
          </a:bodyPr>
          <a:lstStyle/>
          <a:p>
            <a:r>
              <a:rPr lang="zh-CN" altLang="en-US" sz="2000" b="1" dirty="0" smtClean="0">
                <a:solidFill>
                  <a:srgbClr val="FF0000"/>
                </a:solidFill>
              </a:rPr>
              <a:t>交流</a:t>
            </a:r>
            <a:endParaRPr lang="zh-CN" altLang="en-US" sz="2000" b="1" dirty="0">
              <a:solidFill>
                <a:srgbClr val="FF0000"/>
              </a:solidFill>
            </a:endParaRPr>
          </a:p>
        </p:txBody>
      </p:sp>
      <p:sp>
        <p:nvSpPr>
          <p:cNvPr id="9" name="TextBox 8"/>
          <p:cNvSpPr txBox="1"/>
          <p:nvPr/>
        </p:nvSpPr>
        <p:spPr>
          <a:xfrm>
            <a:off x="8168501" y="2285992"/>
            <a:ext cx="1071570" cy="400110"/>
          </a:xfrm>
          <a:prstGeom prst="rect">
            <a:avLst/>
          </a:prstGeom>
          <a:noFill/>
        </p:spPr>
        <p:txBody>
          <a:bodyPr wrap="square" rtlCol="0">
            <a:spAutoFit/>
          </a:bodyPr>
          <a:lstStyle/>
          <a:p>
            <a:r>
              <a:rPr lang="zh-CN" altLang="en-US" sz="2000" b="1" dirty="0" smtClean="0">
                <a:solidFill>
                  <a:srgbClr val="FF0000"/>
                </a:solidFill>
              </a:rPr>
              <a:t>成正比</a:t>
            </a:r>
            <a:endParaRPr lang="zh-CN" altLang="en-US" sz="2000" b="1" dirty="0">
              <a:solidFill>
                <a:srgbClr val="FF0000"/>
              </a:solidFill>
            </a:endParaRPr>
          </a:p>
        </p:txBody>
      </p:sp>
      <p:sp>
        <p:nvSpPr>
          <p:cNvPr id="10" name="TextBox 9"/>
          <p:cNvSpPr txBox="1"/>
          <p:nvPr/>
        </p:nvSpPr>
        <p:spPr>
          <a:xfrm>
            <a:off x="5025229" y="3000372"/>
            <a:ext cx="714380" cy="400110"/>
          </a:xfrm>
          <a:prstGeom prst="rect">
            <a:avLst/>
          </a:prstGeom>
          <a:noFill/>
        </p:spPr>
        <p:txBody>
          <a:bodyPr wrap="square" rtlCol="0">
            <a:spAutoFit/>
          </a:bodyPr>
          <a:lstStyle/>
          <a:p>
            <a:r>
              <a:rPr lang="zh-CN" altLang="en-US" sz="2000" b="1" dirty="0" smtClean="0">
                <a:solidFill>
                  <a:srgbClr val="FF0000"/>
                </a:solidFill>
              </a:rPr>
              <a:t>弹力</a:t>
            </a:r>
            <a:endParaRPr lang="zh-CN" altLang="en-US" sz="2000" b="1" dirty="0">
              <a:solidFill>
                <a:srgbClr val="FF0000"/>
              </a:solidFill>
            </a:endParaRPr>
          </a:p>
        </p:txBody>
      </p:sp>
      <p:sp>
        <p:nvSpPr>
          <p:cNvPr id="11" name="TextBox 10"/>
          <p:cNvSpPr txBox="1"/>
          <p:nvPr/>
        </p:nvSpPr>
        <p:spPr>
          <a:xfrm>
            <a:off x="6739741" y="3000372"/>
            <a:ext cx="1143008" cy="400110"/>
          </a:xfrm>
          <a:prstGeom prst="rect">
            <a:avLst/>
          </a:prstGeom>
          <a:noFill/>
        </p:spPr>
        <p:txBody>
          <a:bodyPr wrap="square" rtlCol="0">
            <a:spAutoFit/>
          </a:bodyPr>
          <a:lstStyle/>
          <a:p>
            <a:r>
              <a:rPr lang="zh-CN" altLang="en-US" sz="2000" b="1" dirty="0" smtClean="0">
                <a:solidFill>
                  <a:srgbClr val="FF0000"/>
                </a:solidFill>
              </a:rPr>
              <a:t>形变量</a:t>
            </a:r>
            <a:endParaRPr lang="zh-CN" altLang="en-US" sz="2000" b="1" dirty="0">
              <a:solidFill>
                <a:srgbClr val="FF0000"/>
              </a:solidFill>
            </a:endParaRPr>
          </a:p>
        </p:txBody>
      </p:sp>
      <p:sp>
        <p:nvSpPr>
          <p:cNvPr id="12" name="TextBox 11"/>
          <p:cNvSpPr txBox="1"/>
          <p:nvPr/>
        </p:nvSpPr>
        <p:spPr>
          <a:xfrm>
            <a:off x="3596469" y="3286124"/>
            <a:ext cx="2000264" cy="400110"/>
          </a:xfrm>
          <a:prstGeom prst="rect">
            <a:avLst/>
          </a:prstGeom>
          <a:noFill/>
        </p:spPr>
        <p:txBody>
          <a:bodyPr wrap="square" rtlCol="0">
            <a:spAutoFit/>
          </a:bodyPr>
          <a:lstStyle/>
          <a:p>
            <a:r>
              <a:rPr lang="zh-CN" altLang="en-US" sz="2000" b="1" dirty="0" smtClean="0">
                <a:solidFill>
                  <a:srgbClr val="FF0000"/>
                </a:solidFill>
              </a:rPr>
              <a:t>钩</a:t>
            </a:r>
            <a:r>
              <a:rPr lang="zh-CN" altLang="en-US" sz="2000" b="1" dirty="0" smtClean="0">
                <a:solidFill>
                  <a:srgbClr val="FF0000"/>
                </a:solidFill>
              </a:rPr>
              <a:t>码的重力</a:t>
            </a:r>
            <a:endParaRPr lang="zh-CN" altLang="en-US" sz="2000" b="1" dirty="0">
              <a:solidFill>
                <a:srgbClr val="FF0000"/>
              </a:solidFill>
            </a:endParaRPr>
          </a:p>
        </p:txBody>
      </p:sp>
      <p:sp>
        <p:nvSpPr>
          <p:cNvPr id="13" name="TextBox 12"/>
          <p:cNvSpPr txBox="1"/>
          <p:nvPr/>
        </p:nvSpPr>
        <p:spPr>
          <a:xfrm>
            <a:off x="9025757" y="2957452"/>
            <a:ext cx="714380" cy="400110"/>
          </a:xfrm>
          <a:prstGeom prst="rect">
            <a:avLst/>
          </a:prstGeom>
          <a:noFill/>
        </p:spPr>
        <p:txBody>
          <a:bodyPr wrap="square" rtlCol="0">
            <a:spAutoFit/>
          </a:bodyPr>
          <a:lstStyle/>
          <a:p>
            <a:r>
              <a:rPr lang="zh-CN" altLang="en-US" sz="2000" b="1" dirty="0" smtClean="0">
                <a:solidFill>
                  <a:srgbClr val="FF0000"/>
                </a:solidFill>
              </a:rPr>
              <a:t>悬挂</a:t>
            </a:r>
            <a:endParaRPr lang="zh-CN" altLang="en-US" sz="2000" b="1" dirty="0">
              <a:solidFill>
                <a:srgbClr val="FF0000"/>
              </a:solidFill>
            </a:endParaRPr>
          </a:p>
        </p:txBody>
      </p:sp>
      <p:sp>
        <p:nvSpPr>
          <p:cNvPr id="14" name="TextBox 13"/>
          <p:cNvSpPr txBox="1"/>
          <p:nvPr/>
        </p:nvSpPr>
        <p:spPr>
          <a:xfrm>
            <a:off x="7311245" y="3286124"/>
            <a:ext cx="1000132" cy="400110"/>
          </a:xfrm>
          <a:prstGeom prst="rect">
            <a:avLst/>
          </a:prstGeom>
          <a:noFill/>
        </p:spPr>
        <p:txBody>
          <a:bodyPr wrap="square" rtlCol="0">
            <a:spAutoFit/>
          </a:bodyPr>
          <a:lstStyle/>
          <a:p>
            <a:r>
              <a:rPr lang="zh-CN" altLang="en-US" sz="2000" b="1" dirty="0" smtClean="0">
                <a:solidFill>
                  <a:srgbClr val="FF0000"/>
                </a:solidFill>
              </a:rPr>
              <a:t>刻度尺</a:t>
            </a:r>
            <a:endParaRPr lang="zh-CN" altLang="en-US" sz="2000" b="1" dirty="0">
              <a:solidFill>
                <a:srgbClr val="FF0000"/>
              </a:solidFill>
            </a:endParaRPr>
          </a:p>
        </p:txBody>
      </p:sp>
      <p:sp>
        <p:nvSpPr>
          <p:cNvPr id="15" name="TextBox 14"/>
          <p:cNvSpPr txBox="1"/>
          <p:nvPr/>
        </p:nvSpPr>
        <p:spPr>
          <a:xfrm>
            <a:off x="7025493" y="3957584"/>
            <a:ext cx="1000132" cy="400110"/>
          </a:xfrm>
          <a:prstGeom prst="rect">
            <a:avLst/>
          </a:prstGeom>
          <a:noFill/>
        </p:spPr>
        <p:txBody>
          <a:bodyPr wrap="square" rtlCol="0">
            <a:spAutoFit/>
          </a:bodyPr>
          <a:lstStyle/>
          <a:p>
            <a:r>
              <a:rPr lang="zh-CN" altLang="en-US" sz="2000" b="1" dirty="0" smtClean="0">
                <a:solidFill>
                  <a:srgbClr val="FF0000"/>
                </a:solidFill>
              </a:rPr>
              <a:t>伸长量</a:t>
            </a:r>
            <a:endParaRPr lang="zh-CN" altLang="en-US" sz="2000" b="1" dirty="0">
              <a:solidFill>
                <a:srgbClr val="FF0000"/>
              </a:solidFill>
            </a:endParaRPr>
          </a:p>
        </p:txBody>
      </p:sp>
      <p:sp>
        <p:nvSpPr>
          <p:cNvPr id="16" name="TextBox 15"/>
          <p:cNvSpPr txBox="1"/>
          <p:nvPr/>
        </p:nvSpPr>
        <p:spPr>
          <a:xfrm>
            <a:off x="6168237" y="4243336"/>
            <a:ext cx="1000132" cy="400110"/>
          </a:xfrm>
          <a:prstGeom prst="rect">
            <a:avLst/>
          </a:prstGeom>
          <a:noFill/>
        </p:spPr>
        <p:txBody>
          <a:bodyPr wrap="square" rtlCol="0">
            <a:spAutoFit/>
          </a:bodyPr>
          <a:lstStyle/>
          <a:p>
            <a:r>
              <a:rPr lang="zh-CN" altLang="en-US" sz="2000" b="1" dirty="0" smtClean="0">
                <a:solidFill>
                  <a:srgbClr val="FF0000"/>
                </a:solidFill>
              </a:rPr>
              <a:t>正比</a:t>
            </a:r>
            <a:endParaRPr lang="zh-CN" altLang="en-US" sz="2000" b="1" dirty="0">
              <a:solidFill>
                <a:srgbClr val="FF0000"/>
              </a:solidFill>
            </a:endParaRPr>
          </a:p>
        </p:txBody>
      </p:sp>
      <p:sp>
        <p:nvSpPr>
          <p:cNvPr id="17" name="TextBox 16"/>
          <p:cNvSpPr txBox="1"/>
          <p:nvPr/>
        </p:nvSpPr>
        <p:spPr>
          <a:xfrm>
            <a:off x="8454253" y="4214818"/>
            <a:ext cx="1357322" cy="400110"/>
          </a:xfrm>
          <a:prstGeom prst="rect">
            <a:avLst/>
          </a:prstGeom>
          <a:noFill/>
        </p:spPr>
        <p:txBody>
          <a:bodyPr wrap="square" rtlCol="0">
            <a:spAutoFit/>
          </a:bodyPr>
          <a:lstStyle/>
          <a:p>
            <a:r>
              <a:rPr lang="zh-CN" altLang="en-US" sz="2000" b="1" dirty="0" smtClean="0">
                <a:solidFill>
                  <a:srgbClr val="FF0000"/>
                </a:solidFill>
              </a:rPr>
              <a:t>通过原点</a:t>
            </a:r>
            <a:endParaRPr lang="zh-CN" altLang="en-US" sz="2000" b="1" dirty="0">
              <a:solidFill>
                <a:srgbClr val="FF0000"/>
              </a:solidFill>
            </a:endParaRPr>
          </a:p>
        </p:txBody>
      </p:sp>
      <p:sp>
        <p:nvSpPr>
          <p:cNvPr id="18" name="TextBox 17"/>
          <p:cNvSpPr txBox="1"/>
          <p:nvPr/>
        </p:nvSpPr>
        <p:spPr>
          <a:xfrm>
            <a:off x="6525427" y="4600526"/>
            <a:ext cx="1000132" cy="400110"/>
          </a:xfrm>
          <a:prstGeom prst="rect">
            <a:avLst/>
          </a:prstGeom>
          <a:noFill/>
        </p:spPr>
        <p:txBody>
          <a:bodyPr wrap="square" rtlCol="0">
            <a:spAutoFit/>
          </a:bodyPr>
          <a:lstStyle/>
          <a:p>
            <a:r>
              <a:rPr lang="zh-CN" altLang="en-US" sz="2000" b="1" dirty="0" smtClean="0">
                <a:solidFill>
                  <a:srgbClr val="FF0000"/>
                </a:solidFill>
              </a:rPr>
              <a:t>长度</a:t>
            </a:r>
            <a:endParaRPr lang="zh-CN" altLang="en-US" sz="2000" b="1" dirty="0">
              <a:solidFill>
                <a:srgbClr val="FF0000"/>
              </a:solidFill>
            </a:endParaRPr>
          </a:p>
        </p:txBody>
      </p:sp>
      <p:sp>
        <p:nvSpPr>
          <p:cNvPr id="19" name="TextBox 18"/>
          <p:cNvSpPr txBox="1"/>
          <p:nvPr/>
        </p:nvSpPr>
        <p:spPr>
          <a:xfrm>
            <a:off x="3596469" y="4935692"/>
            <a:ext cx="6072230" cy="707886"/>
          </a:xfrm>
          <a:prstGeom prst="rect">
            <a:avLst/>
          </a:prstGeom>
          <a:noFill/>
        </p:spPr>
        <p:txBody>
          <a:bodyPr wrap="square" rtlCol="0">
            <a:spAutoFit/>
          </a:bodyPr>
          <a:lstStyle/>
          <a:p>
            <a:r>
              <a:rPr lang="zh-CN" altLang="en-US" sz="2000" b="1" dirty="0" smtClean="0">
                <a:solidFill>
                  <a:srgbClr val="FF0000"/>
                </a:solidFill>
              </a:rPr>
              <a:t>                                                      在</a:t>
            </a:r>
            <a:r>
              <a:rPr lang="zh-CN" altLang="en-US" sz="2000" b="1" dirty="0" smtClean="0">
                <a:solidFill>
                  <a:srgbClr val="FF0000"/>
                </a:solidFill>
              </a:rPr>
              <a:t>长度坐标上存在正截距</a:t>
            </a:r>
            <a:endParaRPr lang="zh-CN" altLang="en-US" sz="2000" b="1" dirty="0">
              <a:solidFill>
                <a:srgbClr val="FF0000"/>
              </a:solidFill>
            </a:endParaRPr>
          </a:p>
        </p:txBody>
      </p:sp>
      <p:sp>
        <p:nvSpPr>
          <p:cNvPr id="20" name="TextBox 19"/>
          <p:cNvSpPr txBox="1"/>
          <p:nvPr/>
        </p:nvSpPr>
        <p:spPr>
          <a:xfrm>
            <a:off x="5953923" y="5786454"/>
            <a:ext cx="2286016" cy="400110"/>
          </a:xfrm>
          <a:prstGeom prst="rect">
            <a:avLst/>
          </a:prstGeom>
          <a:noFill/>
        </p:spPr>
        <p:txBody>
          <a:bodyPr wrap="square" rtlCol="0">
            <a:spAutoFit/>
          </a:bodyPr>
          <a:lstStyle/>
          <a:p>
            <a:r>
              <a:rPr lang="zh-CN" altLang="en-US" sz="2000" b="1" dirty="0" smtClean="0">
                <a:solidFill>
                  <a:srgbClr val="FF0000"/>
                </a:solidFill>
              </a:rPr>
              <a:t>超过其弹性限度</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1+#ppt_w/2"/>
                                          </p:val>
                                        </p:tav>
                                        <p:tav tm="100000">
                                          <p:val>
                                            <p:strVal val="#ppt_x"/>
                                          </p:val>
                                        </p:tav>
                                      </p:tavLst>
                                    </p:anim>
                                    <p:anim calcmode="lin" valueType="num">
                                      <p:cBhvr additive="base">
                                        <p:cTn id="4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1+#ppt_w/2"/>
                                          </p:val>
                                        </p:tav>
                                        <p:tav tm="100000">
                                          <p:val>
                                            <p:strVal val="#ppt_x"/>
                                          </p:val>
                                        </p:tav>
                                      </p:tavLst>
                                    </p:anim>
                                    <p:anim calcmode="lin" valueType="num">
                                      <p:cBhvr additive="base">
                                        <p:cTn id="50" dur="5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1+#ppt_w/2"/>
                                          </p:val>
                                        </p:tav>
                                        <p:tav tm="100000">
                                          <p:val>
                                            <p:strVal val="#ppt_x"/>
                                          </p:val>
                                        </p:tav>
                                      </p:tavLst>
                                    </p:anim>
                                    <p:anim calcmode="lin" valueType="num">
                                      <p:cBhvr additive="base">
                                        <p:cTn id="5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2" fill="hold" grpId="0" nodeType="click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1+#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2" fill="hold" grpId="0" nodeType="click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1+#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2" fill="hold" grpId="0" nodeType="click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500" fill="hold"/>
                                        <p:tgtEl>
                                          <p:spTgt spid="16"/>
                                        </p:tgtEl>
                                        <p:attrNameLst>
                                          <p:attrName>ppt_x</p:attrName>
                                        </p:attrNameLst>
                                      </p:cBhvr>
                                      <p:tavLst>
                                        <p:tav tm="0">
                                          <p:val>
                                            <p:strVal val="1+#ppt_w/2"/>
                                          </p:val>
                                        </p:tav>
                                        <p:tav tm="100000">
                                          <p:val>
                                            <p:strVal val="#ppt_x"/>
                                          </p:val>
                                        </p:tav>
                                      </p:tavLst>
                                    </p:anim>
                                    <p:anim calcmode="lin" valueType="num">
                                      <p:cBhvr additive="base">
                                        <p:cTn id="72"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2"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fill="hold"/>
                                        <p:tgtEl>
                                          <p:spTgt spid="17"/>
                                        </p:tgtEl>
                                        <p:attrNameLst>
                                          <p:attrName>ppt_x</p:attrName>
                                        </p:attrNameLst>
                                      </p:cBhvr>
                                      <p:tavLst>
                                        <p:tav tm="0">
                                          <p:val>
                                            <p:strVal val="1+#ppt_w/2"/>
                                          </p:val>
                                        </p:tav>
                                        <p:tav tm="100000">
                                          <p:val>
                                            <p:strVal val="#ppt_x"/>
                                          </p:val>
                                        </p:tav>
                                      </p:tavLst>
                                    </p:anim>
                                    <p:anim calcmode="lin" valueType="num">
                                      <p:cBhvr additive="base">
                                        <p:cTn id="78"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2" fill="hold" grpId="0" nodeType="click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500" fill="hold"/>
                                        <p:tgtEl>
                                          <p:spTgt spid="18"/>
                                        </p:tgtEl>
                                        <p:attrNameLst>
                                          <p:attrName>ppt_x</p:attrName>
                                        </p:attrNameLst>
                                      </p:cBhvr>
                                      <p:tavLst>
                                        <p:tav tm="0">
                                          <p:val>
                                            <p:strVal val="1+#ppt_w/2"/>
                                          </p:val>
                                        </p:tav>
                                        <p:tav tm="100000">
                                          <p:val>
                                            <p:strVal val="#ppt_x"/>
                                          </p:val>
                                        </p:tav>
                                      </p:tavLst>
                                    </p:anim>
                                    <p:anim calcmode="lin" valueType="num">
                                      <p:cBhvr additive="base">
                                        <p:cTn id="8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2" fill="hold" grpId="0" nodeType="click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fill="hold"/>
                                        <p:tgtEl>
                                          <p:spTgt spid="19"/>
                                        </p:tgtEl>
                                        <p:attrNameLst>
                                          <p:attrName>ppt_x</p:attrName>
                                        </p:attrNameLst>
                                      </p:cBhvr>
                                      <p:tavLst>
                                        <p:tav tm="0">
                                          <p:val>
                                            <p:strVal val="1+#ppt_w/2"/>
                                          </p:val>
                                        </p:tav>
                                        <p:tav tm="100000">
                                          <p:val>
                                            <p:strVal val="#ppt_x"/>
                                          </p:val>
                                        </p:tav>
                                      </p:tavLst>
                                    </p:anim>
                                    <p:anim calcmode="lin" valueType="num">
                                      <p:cBhvr additive="base">
                                        <p:cTn id="90"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2" fill="hold" grpId="0" nodeType="clickEffect">
                                  <p:stCondLst>
                                    <p:cond delay="0"/>
                                  </p:stCondLst>
                                  <p:childTnLst>
                                    <p:set>
                                      <p:cBhvr>
                                        <p:cTn id="94" dur="1" fill="hold">
                                          <p:stCondLst>
                                            <p:cond delay="0"/>
                                          </p:stCondLst>
                                        </p:cTn>
                                        <p:tgtEl>
                                          <p:spTgt spid="20"/>
                                        </p:tgtEl>
                                        <p:attrNameLst>
                                          <p:attrName>style.visibility</p:attrName>
                                        </p:attrNameLst>
                                      </p:cBhvr>
                                      <p:to>
                                        <p:strVal val="visible"/>
                                      </p:to>
                                    </p:set>
                                    <p:anim calcmode="lin" valueType="num">
                                      <p:cBhvr additive="base">
                                        <p:cTn id="95" dur="500" fill="hold"/>
                                        <p:tgtEl>
                                          <p:spTgt spid="20"/>
                                        </p:tgtEl>
                                        <p:attrNameLst>
                                          <p:attrName>ppt_x</p:attrName>
                                        </p:attrNameLst>
                                      </p:cBhvr>
                                      <p:tavLst>
                                        <p:tav tm="0">
                                          <p:val>
                                            <p:strVal val="1+#ppt_w/2"/>
                                          </p:val>
                                        </p:tav>
                                        <p:tav tm="100000">
                                          <p:val>
                                            <p:strVal val="#ppt_x"/>
                                          </p:val>
                                        </p:tav>
                                      </p:tavLst>
                                    </p:anim>
                                    <p:anim calcmode="lin" valueType="num">
                                      <p:cBhvr additive="base">
                                        <p:cTn id="96"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P spid="10" grpId="0"/>
      <p:bldP spid="11" grpId="0"/>
      <p:bldP spid="12" grpId="0"/>
      <p:bldP spid="13" grpId="0"/>
      <p:bldP spid="14" grpId="0"/>
      <p:bldP spid="15" grpId="0"/>
      <p:bldP spid="16" grpId="0"/>
      <p:bldP spid="17" grpId="0"/>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1353820"/>
            <a:ext cx="10118725" cy="4707890"/>
          </a:xfrm>
          <a:prstGeom prst="rect">
            <a:avLst/>
          </a:prstGeom>
          <a:noFill/>
        </p:spPr>
        <p:txBody>
          <a:bodyPr wrap="square" rtlCol="0">
            <a:spAutoFit/>
          </a:bodyPr>
          <a:lstStyle/>
          <a:p>
            <a:pPr>
              <a:lnSpc>
                <a:spcPct val="150000"/>
              </a:lnSpc>
            </a:pPr>
            <a:r>
              <a:rPr lang="zh-CN" altLang="en-US" sz="2000" b="1">
                <a:solidFill>
                  <a:srgbClr val="FF0000"/>
                </a:solidFill>
              </a:rPr>
              <a:t>考点一实验方案及仪器</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1.如何设计实验方案?</a:t>
            </a:r>
            <a:endParaRPr lang="zh-CN" altLang="en-US" sz="2000" b="1">
              <a:solidFill>
                <a:schemeClr val="tx1"/>
              </a:solidFill>
            </a:endParaRPr>
          </a:p>
          <a:p>
            <a:pPr>
              <a:lnSpc>
                <a:spcPct val="150000"/>
              </a:lnSpc>
            </a:pPr>
            <a:r>
              <a:rPr lang="zh-CN" altLang="en-US" sz="2000" b="1">
                <a:solidFill>
                  <a:schemeClr val="tx1"/>
                </a:solidFill>
              </a:rPr>
              <a:t>为了探究弹簧弹力与形变量的关系,可利用如图甲所示的装置,完成实验探究。</a:t>
            </a:r>
            <a:endParaRPr lang="zh-CN" altLang="en-US" sz="2000" b="1">
              <a:solidFill>
                <a:schemeClr val="tx1"/>
              </a:solidFill>
            </a:endParaRPr>
          </a:p>
          <a:p>
            <a:pPr>
              <a:lnSpc>
                <a:spcPct val="150000"/>
              </a:lnSpc>
            </a:pPr>
            <a:r>
              <a:rPr lang="zh-CN" altLang="en-US" sz="2000" b="1">
                <a:solidFill>
                  <a:schemeClr val="tx1"/>
                </a:solidFill>
              </a:rPr>
              <a:t>选定一根质量较小的弹簧,先将弹簧悬挂在铁架台上,分别用相同质量的钩码悬挂在弹簧的下方,待钩码静止后,用刻度尺测量弹簧的伸长量x,探究弹簧所受的拉力F(用钩码的重力替代)和弹簧伸长量x的关系(如图乙所示)。</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2.如何选择实验器材?</a:t>
            </a:r>
            <a:endParaRPr lang="zh-CN" altLang="en-US" sz="2000" b="1">
              <a:solidFill>
                <a:schemeClr val="tx1"/>
              </a:solidFill>
            </a:endParaRPr>
          </a:p>
          <a:p>
            <a:pPr>
              <a:lnSpc>
                <a:spcPct val="150000"/>
              </a:lnSpc>
            </a:pPr>
            <a:r>
              <a:rPr lang="zh-CN" altLang="en-US" sz="2000" b="1">
                <a:solidFill>
                  <a:schemeClr val="tx1"/>
                </a:solidFill>
              </a:rPr>
              <a:t>铁架台、弹簧、测力计、刻度尺、钩码等。</a:t>
            </a:r>
            <a:endParaRPr lang="zh-CN" altLang="en-US" sz="2000" b="1">
              <a:solidFill>
                <a:schemeClr val="tx1"/>
              </a:solidFill>
            </a:endParaRPr>
          </a:p>
        </p:txBody>
      </p:sp>
      <p:pic>
        <p:nvPicPr>
          <p:cNvPr id="178" name="关键能力.eps" descr="id:2147494486;FounderCES"/>
          <p:cNvPicPr>
            <a:picLocks noChangeAspect="1"/>
          </p:cNvPicPr>
          <p:nvPr/>
        </p:nvPicPr>
        <p:blipFill>
          <a:blip r:embed="rId1"/>
          <a:stretch>
            <a:fillRect/>
          </a:stretch>
        </p:blipFill>
        <p:spPr>
          <a:xfrm>
            <a:off x="461010" y="655955"/>
            <a:ext cx="9700895" cy="444500"/>
          </a:xfrm>
          <a:prstGeom prst="rect">
            <a:avLst/>
          </a:prstGeom>
        </p:spPr>
      </p:pic>
      <p:pic>
        <p:nvPicPr>
          <p:cNvPr id="261" name="GZWL268.eps" descr="id:2147495121;FounderCES"/>
          <p:cNvPicPr>
            <a:picLocks noChangeAspect="1"/>
          </p:cNvPicPr>
          <p:nvPr/>
        </p:nvPicPr>
        <p:blipFill>
          <a:blip r:embed="rId2"/>
          <a:stretch>
            <a:fillRect/>
          </a:stretch>
        </p:blipFill>
        <p:spPr>
          <a:xfrm>
            <a:off x="5959475" y="4221480"/>
            <a:ext cx="3288665" cy="188912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70510" y="404495"/>
            <a:ext cx="10118725" cy="3784600"/>
          </a:xfrm>
          <a:prstGeom prst="rect">
            <a:avLst/>
          </a:prstGeom>
          <a:noFill/>
        </p:spPr>
        <p:txBody>
          <a:bodyPr wrap="square" rtlCol="0">
            <a:spAutoFit/>
          </a:bodyPr>
          <a:lstStyle/>
          <a:p>
            <a:pPr>
              <a:lnSpc>
                <a:spcPct val="150000"/>
              </a:lnSpc>
            </a:pPr>
            <a:r>
              <a:rPr lang="zh-CN" altLang="en-US" sz="2000" b="1">
                <a:solidFill>
                  <a:schemeClr val="tx1"/>
                </a:solidFill>
              </a:rPr>
              <a:t>【考点过关】</a:t>
            </a:r>
            <a:endParaRPr lang="zh-CN" altLang="en-US" sz="2000" b="1">
              <a:solidFill>
                <a:schemeClr val="tx1"/>
              </a:solidFill>
            </a:endParaRPr>
          </a:p>
          <a:p>
            <a:pPr>
              <a:lnSpc>
                <a:spcPct val="150000"/>
              </a:lnSpc>
            </a:pPr>
            <a:r>
              <a:rPr lang="zh-CN" altLang="en-US" sz="2000" b="1">
                <a:solidFill>
                  <a:schemeClr val="tx1"/>
                </a:solidFill>
              </a:rPr>
              <a:t>请准确写出如下各个弹簧测力计的示数:</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图A:F</a:t>
            </a:r>
            <a:r>
              <a:rPr lang="zh-CN" altLang="en-US" sz="2000" b="1" baseline="-25000">
                <a:solidFill>
                  <a:schemeClr val="tx1"/>
                </a:solidFill>
                <a:uFillTx/>
              </a:rPr>
              <a:t>1</a:t>
            </a:r>
            <a:r>
              <a:rPr lang="zh-CN" altLang="en-US" sz="2000" b="1">
                <a:solidFill>
                  <a:schemeClr val="tx1"/>
                </a:solidFill>
              </a:rPr>
              <a:t>=</a:t>
            </a:r>
            <a:r>
              <a:rPr lang="zh-CN" altLang="en-US" sz="2000" b="1" u="sng">
                <a:solidFill>
                  <a:schemeClr val="tx1"/>
                </a:solidFill>
              </a:rPr>
              <a:t>　　　　</a:t>
            </a:r>
            <a:r>
              <a:rPr lang="zh-CN" altLang="en-US" sz="2000" b="1">
                <a:solidFill>
                  <a:schemeClr val="tx1"/>
                </a:solidFill>
              </a:rPr>
              <a:t>N;图B:F</a:t>
            </a:r>
            <a:r>
              <a:rPr lang="zh-CN" altLang="en-US" sz="2000" b="1" baseline="-25000">
                <a:solidFill>
                  <a:schemeClr val="tx1"/>
                </a:solidFill>
                <a:uFillTx/>
              </a:rPr>
              <a:t>2</a:t>
            </a:r>
            <a:r>
              <a:rPr lang="zh-CN" altLang="en-US" sz="2000" b="1">
                <a:solidFill>
                  <a:schemeClr val="tx1"/>
                </a:solidFill>
              </a:rPr>
              <a:t>=</a:t>
            </a:r>
            <a:r>
              <a:rPr lang="zh-CN" altLang="en-US" sz="2000" b="1" u="sng">
                <a:solidFill>
                  <a:schemeClr val="tx1"/>
                </a:solidFill>
              </a:rPr>
              <a:t>　　　　</a:t>
            </a:r>
            <a:r>
              <a:rPr lang="zh-CN" altLang="en-US" sz="2000" b="1">
                <a:solidFill>
                  <a:schemeClr val="tx1"/>
                </a:solidFill>
              </a:rPr>
              <a:t>N;(经验:5分度,读至小数点后1位) </a:t>
            </a:r>
            <a:endParaRPr lang="zh-CN" altLang="en-US" sz="2000" b="1">
              <a:solidFill>
                <a:schemeClr val="tx1"/>
              </a:solidFill>
            </a:endParaRPr>
          </a:p>
          <a:p>
            <a:pPr>
              <a:lnSpc>
                <a:spcPct val="150000"/>
              </a:lnSpc>
            </a:pPr>
            <a:r>
              <a:rPr lang="zh-CN" altLang="en-US" sz="2000" b="1">
                <a:solidFill>
                  <a:schemeClr val="tx1"/>
                </a:solidFill>
              </a:rPr>
              <a:t>图C:F</a:t>
            </a:r>
            <a:r>
              <a:rPr lang="zh-CN" altLang="en-US" sz="2000" b="1" baseline="-25000">
                <a:solidFill>
                  <a:schemeClr val="tx1"/>
                </a:solidFill>
                <a:uFillTx/>
              </a:rPr>
              <a:t>3</a:t>
            </a:r>
            <a:r>
              <a:rPr lang="zh-CN" altLang="en-US" sz="2000" b="1">
                <a:solidFill>
                  <a:schemeClr val="tx1"/>
                </a:solidFill>
              </a:rPr>
              <a:t>=</a:t>
            </a:r>
            <a:r>
              <a:rPr lang="zh-CN" altLang="en-US" sz="2000" b="1" u="sng">
                <a:solidFill>
                  <a:schemeClr val="tx1"/>
                </a:solidFill>
              </a:rPr>
              <a:t>　　　　</a:t>
            </a:r>
            <a:r>
              <a:rPr lang="zh-CN" altLang="en-US" sz="2000" b="1">
                <a:solidFill>
                  <a:schemeClr val="tx1"/>
                </a:solidFill>
              </a:rPr>
              <a:t>N;图D:F</a:t>
            </a:r>
            <a:r>
              <a:rPr lang="zh-CN" altLang="en-US" sz="2000" b="1" baseline="-25000">
                <a:solidFill>
                  <a:schemeClr val="tx1"/>
                </a:solidFill>
                <a:uFillTx/>
              </a:rPr>
              <a:t>4</a:t>
            </a:r>
            <a:r>
              <a:rPr lang="zh-CN" altLang="en-US" sz="2000" b="1">
                <a:solidFill>
                  <a:schemeClr val="tx1"/>
                </a:solidFill>
              </a:rPr>
              <a:t>=</a:t>
            </a:r>
            <a:r>
              <a:rPr lang="zh-CN" altLang="en-US" sz="2000" b="1" u="sng">
                <a:solidFill>
                  <a:schemeClr val="tx1"/>
                </a:solidFill>
              </a:rPr>
              <a:t>　　　　</a:t>
            </a:r>
            <a:r>
              <a:rPr lang="zh-CN" altLang="en-US" sz="2000" b="1">
                <a:solidFill>
                  <a:schemeClr val="tx1"/>
                </a:solidFill>
              </a:rPr>
              <a:t>N。(经验:10分度,读至小数点后2位) </a:t>
            </a:r>
            <a:endParaRPr lang="zh-CN" altLang="en-US" sz="2000" b="1">
              <a:solidFill>
                <a:schemeClr val="tx1"/>
              </a:solidFill>
            </a:endParaRPr>
          </a:p>
        </p:txBody>
      </p:sp>
      <p:pic>
        <p:nvPicPr>
          <p:cNvPr id="262" name="GZWL270.eps" descr="id:2147495128;FounderCES"/>
          <p:cNvPicPr>
            <a:picLocks noChangeAspect="1"/>
          </p:cNvPicPr>
          <p:nvPr/>
        </p:nvPicPr>
        <p:blipFill>
          <a:blip r:embed="rId1"/>
          <a:stretch>
            <a:fillRect/>
          </a:stretch>
        </p:blipFill>
        <p:spPr>
          <a:xfrm>
            <a:off x="2143125" y="1484630"/>
            <a:ext cx="5601970" cy="1550670"/>
          </a:xfrm>
          <a:prstGeom prst="rect">
            <a:avLst/>
          </a:prstGeom>
        </p:spPr>
      </p:pic>
      <p:sp>
        <p:nvSpPr>
          <p:cNvPr id="4" name="TextBox 3"/>
          <p:cNvSpPr txBox="1"/>
          <p:nvPr/>
        </p:nvSpPr>
        <p:spPr>
          <a:xfrm>
            <a:off x="1453329" y="3214686"/>
            <a:ext cx="1000132" cy="400110"/>
          </a:xfrm>
          <a:prstGeom prst="rect">
            <a:avLst/>
          </a:prstGeom>
          <a:noFill/>
        </p:spPr>
        <p:txBody>
          <a:bodyPr wrap="square" rtlCol="0">
            <a:spAutoFit/>
          </a:bodyPr>
          <a:lstStyle/>
          <a:p>
            <a:r>
              <a:rPr lang="en-US" sz="2000" b="1" dirty="0" smtClean="0">
                <a:solidFill>
                  <a:srgbClr val="FF0000"/>
                </a:solidFill>
              </a:rPr>
              <a:t>3</a:t>
            </a:r>
            <a:r>
              <a:rPr lang="en-US" sz="2000" b="1" i="1" dirty="0" smtClean="0">
                <a:solidFill>
                  <a:srgbClr val="FF0000"/>
                </a:solidFill>
              </a:rPr>
              <a:t>.</a:t>
            </a:r>
            <a:r>
              <a:rPr lang="en-US" sz="2000" b="1" dirty="0" smtClean="0">
                <a:solidFill>
                  <a:srgbClr val="FF0000"/>
                </a:solidFill>
              </a:rPr>
              <a:t>6</a:t>
            </a:r>
            <a:endParaRPr lang="zh-CN" altLang="en-US" sz="2000" b="1" dirty="0">
              <a:solidFill>
                <a:srgbClr val="FF0000"/>
              </a:solidFill>
            </a:endParaRPr>
          </a:p>
        </p:txBody>
      </p:sp>
      <p:sp>
        <p:nvSpPr>
          <p:cNvPr id="5" name="TextBox 4"/>
          <p:cNvSpPr txBox="1"/>
          <p:nvPr/>
        </p:nvSpPr>
        <p:spPr>
          <a:xfrm>
            <a:off x="3739345" y="3214686"/>
            <a:ext cx="1000132" cy="400110"/>
          </a:xfrm>
          <a:prstGeom prst="rect">
            <a:avLst/>
          </a:prstGeom>
          <a:noFill/>
        </p:spPr>
        <p:txBody>
          <a:bodyPr wrap="square" rtlCol="0">
            <a:spAutoFit/>
          </a:bodyPr>
          <a:lstStyle/>
          <a:p>
            <a:r>
              <a:rPr lang="en-US" sz="2000" b="1" dirty="0" smtClean="0">
                <a:solidFill>
                  <a:srgbClr val="FF0000"/>
                </a:solidFill>
              </a:rPr>
              <a:t>4</a:t>
            </a:r>
            <a:r>
              <a:rPr lang="en-US" sz="2000" b="1" i="1" dirty="0" smtClean="0">
                <a:solidFill>
                  <a:srgbClr val="FF0000"/>
                </a:solidFill>
              </a:rPr>
              <a:t>.</a:t>
            </a:r>
            <a:r>
              <a:rPr lang="en-US" sz="2000" b="1" dirty="0" smtClean="0">
                <a:solidFill>
                  <a:srgbClr val="FF0000"/>
                </a:solidFill>
              </a:rPr>
              <a:t>7</a:t>
            </a:r>
            <a:endParaRPr lang="zh-CN" altLang="en-US" sz="2000" b="1" dirty="0">
              <a:solidFill>
                <a:srgbClr val="FF0000"/>
              </a:solidFill>
            </a:endParaRPr>
          </a:p>
        </p:txBody>
      </p:sp>
      <p:sp>
        <p:nvSpPr>
          <p:cNvPr id="6" name="TextBox 5"/>
          <p:cNvSpPr txBox="1"/>
          <p:nvPr/>
        </p:nvSpPr>
        <p:spPr>
          <a:xfrm>
            <a:off x="1310453" y="3643314"/>
            <a:ext cx="1000132" cy="400110"/>
          </a:xfrm>
          <a:prstGeom prst="rect">
            <a:avLst/>
          </a:prstGeom>
          <a:noFill/>
        </p:spPr>
        <p:txBody>
          <a:bodyPr wrap="square" rtlCol="0">
            <a:spAutoFit/>
          </a:bodyPr>
          <a:lstStyle/>
          <a:p>
            <a:r>
              <a:rPr lang="en-US" sz="2000" b="1" dirty="0" smtClean="0">
                <a:solidFill>
                  <a:srgbClr val="FF0000"/>
                </a:solidFill>
              </a:rPr>
              <a:t>3</a:t>
            </a:r>
            <a:r>
              <a:rPr lang="en-US" sz="2000" b="1" i="1" dirty="0" smtClean="0">
                <a:solidFill>
                  <a:srgbClr val="FF0000"/>
                </a:solidFill>
              </a:rPr>
              <a:t>.</a:t>
            </a:r>
            <a:r>
              <a:rPr lang="en-US" sz="2000" b="1" dirty="0" smtClean="0">
                <a:solidFill>
                  <a:srgbClr val="FF0000"/>
                </a:solidFill>
              </a:rPr>
              <a:t>60</a:t>
            </a:r>
            <a:endParaRPr lang="zh-CN" altLang="en-US" sz="2000" b="1" dirty="0">
              <a:solidFill>
                <a:srgbClr val="FF0000"/>
              </a:solidFill>
            </a:endParaRPr>
          </a:p>
        </p:txBody>
      </p:sp>
      <p:sp>
        <p:nvSpPr>
          <p:cNvPr id="7" name="TextBox 6"/>
          <p:cNvSpPr txBox="1"/>
          <p:nvPr/>
        </p:nvSpPr>
        <p:spPr>
          <a:xfrm>
            <a:off x="3596469" y="3643314"/>
            <a:ext cx="1000132" cy="400110"/>
          </a:xfrm>
          <a:prstGeom prst="rect">
            <a:avLst/>
          </a:prstGeom>
          <a:noFill/>
        </p:spPr>
        <p:txBody>
          <a:bodyPr wrap="square" rtlCol="0">
            <a:spAutoFit/>
          </a:bodyPr>
          <a:lstStyle/>
          <a:p>
            <a:r>
              <a:rPr lang="en-US" sz="2000" b="1" dirty="0" smtClean="0">
                <a:solidFill>
                  <a:srgbClr val="FF0000"/>
                </a:solidFill>
              </a:rPr>
              <a:t>4</a:t>
            </a:r>
            <a:r>
              <a:rPr lang="en-US" sz="2000" b="1" i="1" dirty="0" smtClean="0">
                <a:solidFill>
                  <a:srgbClr val="FF0000"/>
                </a:solidFill>
              </a:rPr>
              <a:t>.</a:t>
            </a:r>
            <a:r>
              <a:rPr lang="en-US" sz="2000" b="1" dirty="0" smtClean="0">
                <a:solidFill>
                  <a:srgbClr val="FF0000"/>
                </a:solidFill>
              </a:rPr>
              <a:t>75</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70510" y="404495"/>
            <a:ext cx="10118725" cy="6092825"/>
          </a:xfrm>
          <a:prstGeom prst="rect">
            <a:avLst/>
          </a:prstGeom>
          <a:noFill/>
        </p:spPr>
        <p:txBody>
          <a:bodyPr wrap="square" rtlCol="0">
            <a:spAutoFit/>
          </a:bodyPr>
          <a:lstStyle/>
          <a:p>
            <a:pPr>
              <a:lnSpc>
                <a:spcPct val="150000"/>
              </a:lnSpc>
            </a:pPr>
            <a:r>
              <a:rPr lang="zh-CN" altLang="en-US" sz="2000" b="1">
                <a:solidFill>
                  <a:srgbClr val="FF0000"/>
                </a:solidFill>
              </a:rPr>
              <a:t>考点二实验操作及数据处理、注意事项</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1.如何进行实验、处理数据与确立结论?</a:t>
            </a:r>
            <a:endParaRPr lang="zh-CN" altLang="en-US" sz="2000" b="1">
              <a:solidFill>
                <a:schemeClr val="tx1"/>
              </a:solidFill>
            </a:endParaRPr>
          </a:p>
          <a:p>
            <a:pPr>
              <a:lnSpc>
                <a:spcPct val="150000"/>
              </a:lnSpc>
            </a:pPr>
            <a:r>
              <a:rPr lang="zh-CN" altLang="en-US" sz="2000" b="1">
                <a:solidFill>
                  <a:schemeClr val="tx1"/>
                </a:solidFill>
              </a:rPr>
              <a:t>(1)将弹簧挂在铁架台上,用刻度尺量出弹簧的自然长度L</a:t>
            </a:r>
            <a:r>
              <a:rPr lang="zh-CN" altLang="en-US" sz="2000" b="1" baseline="-25000">
                <a:solidFill>
                  <a:schemeClr val="tx1"/>
                </a:solidFill>
                <a:uFillTx/>
              </a:rPr>
              <a:t>0</a:t>
            </a:r>
            <a:r>
              <a:rPr lang="zh-CN" altLang="en-US" sz="2000" b="1">
                <a:solidFill>
                  <a:schemeClr val="tx1"/>
                </a:solidFill>
              </a:rPr>
              <a:t>。</a:t>
            </a:r>
            <a:endParaRPr lang="zh-CN" altLang="en-US" sz="2000" b="1">
              <a:solidFill>
                <a:schemeClr val="tx1"/>
              </a:solidFill>
            </a:endParaRPr>
          </a:p>
          <a:p>
            <a:pPr>
              <a:lnSpc>
                <a:spcPct val="150000"/>
              </a:lnSpc>
            </a:pPr>
            <a:r>
              <a:rPr lang="zh-CN" altLang="en-US" sz="2000" b="1">
                <a:solidFill>
                  <a:schemeClr val="tx1"/>
                </a:solidFill>
              </a:rPr>
              <a:t>(2)在弹簧下端挂质量为m</a:t>
            </a:r>
            <a:r>
              <a:rPr lang="zh-CN" altLang="en-US" sz="2000" b="1" baseline="-25000">
                <a:solidFill>
                  <a:schemeClr val="tx1"/>
                </a:solidFill>
                <a:uFillTx/>
              </a:rPr>
              <a:t>1</a:t>
            </a:r>
            <a:r>
              <a:rPr lang="zh-CN" altLang="en-US" sz="2000" b="1">
                <a:solidFill>
                  <a:schemeClr val="tx1"/>
                </a:solidFill>
              </a:rPr>
              <a:t>的钩码,量出此时弹簧的长度L</a:t>
            </a:r>
            <a:r>
              <a:rPr lang="zh-CN" altLang="en-US" sz="2000" b="1" baseline="-25000">
                <a:solidFill>
                  <a:schemeClr val="tx1"/>
                </a:solidFill>
                <a:uFillTx/>
              </a:rPr>
              <a:t>1</a:t>
            </a:r>
            <a:r>
              <a:rPr lang="zh-CN" altLang="en-US" sz="2000" b="1">
                <a:solidFill>
                  <a:schemeClr val="tx1"/>
                </a:solidFill>
              </a:rPr>
              <a:t>,记录m</a:t>
            </a:r>
            <a:r>
              <a:rPr lang="zh-CN" altLang="en-US" sz="2000" b="1" baseline="-25000">
                <a:solidFill>
                  <a:schemeClr val="tx1"/>
                </a:solidFill>
                <a:uFillTx/>
              </a:rPr>
              <a:t>1</a:t>
            </a:r>
            <a:r>
              <a:rPr lang="zh-CN" altLang="en-US" sz="2000" b="1">
                <a:solidFill>
                  <a:schemeClr val="tx1"/>
                </a:solidFill>
              </a:rPr>
              <a:t>和L</a:t>
            </a:r>
            <a:r>
              <a:rPr lang="zh-CN" altLang="en-US" sz="2000" b="1" baseline="-25000">
                <a:solidFill>
                  <a:schemeClr val="tx1"/>
                </a:solidFill>
                <a:uFillTx/>
              </a:rPr>
              <a:t>1</a:t>
            </a:r>
            <a:r>
              <a:rPr lang="zh-CN" altLang="en-US" sz="2000" b="1">
                <a:solidFill>
                  <a:schemeClr val="tx1"/>
                </a:solidFill>
              </a:rPr>
              <a:t>,并求出弹簧的伸长量x</a:t>
            </a:r>
            <a:r>
              <a:rPr lang="zh-CN" altLang="en-US" sz="2000" b="1" baseline="-25000">
                <a:solidFill>
                  <a:schemeClr val="tx1"/>
                </a:solidFill>
                <a:uFillTx/>
              </a:rPr>
              <a:t>1</a:t>
            </a:r>
            <a:r>
              <a:rPr lang="zh-CN" altLang="en-US" sz="2000" b="1">
                <a:solidFill>
                  <a:schemeClr val="tx1"/>
                </a:solidFill>
              </a:rPr>
              <a:t>(即L</a:t>
            </a:r>
            <a:r>
              <a:rPr lang="zh-CN" altLang="en-US" sz="2000" b="1" baseline="-25000">
                <a:solidFill>
                  <a:schemeClr val="tx1"/>
                </a:solidFill>
                <a:uFillTx/>
              </a:rPr>
              <a:t>1</a:t>
            </a:r>
            <a:r>
              <a:rPr lang="zh-CN" altLang="en-US" sz="2000" b="1">
                <a:solidFill>
                  <a:schemeClr val="tx1"/>
                </a:solidFill>
              </a:rPr>
              <a:t>-L</a:t>
            </a:r>
            <a:r>
              <a:rPr lang="zh-CN" altLang="en-US" sz="2000" b="1" baseline="-25000">
                <a:solidFill>
                  <a:schemeClr val="tx1"/>
                </a:solidFill>
                <a:uFillTx/>
              </a:rPr>
              <a:t>0</a:t>
            </a:r>
            <a:r>
              <a:rPr lang="zh-CN" altLang="en-US" sz="2000" b="1">
                <a:solidFill>
                  <a:schemeClr val="tx1"/>
                </a:solidFill>
              </a:rPr>
              <a:t>),一并填入设计好的表格中。</a:t>
            </a:r>
            <a:endParaRPr lang="zh-CN" altLang="en-US" sz="2000" b="1">
              <a:solidFill>
                <a:schemeClr val="tx1"/>
              </a:solidFill>
            </a:endParaRPr>
          </a:p>
          <a:p>
            <a:pPr>
              <a:lnSpc>
                <a:spcPct val="150000"/>
              </a:lnSpc>
            </a:pPr>
            <a:r>
              <a:rPr lang="zh-CN" altLang="en-US" sz="2000" b="1">
                <a:solidFill>
                  <a:schemeClr val="tx1"/>
                </a:solidFill>
              </a:rPr>
              <a:t>(3)改变钩码的质量,测出对应的弹簧长度,记录所挂钩码的质量m</a:t>
            </a:r>
            <a:r>
              <a:rPr lang="zh-CN" altLang="en-US" sz="2000" b="1" baseline="-25000">
                <a:solidFill>
                  <a:schemeClr val="tx1"/>
                </a:solidFill>
                <a:uFillTx/>
              </a:rPr>
              <a:t>2</a:t>
            </a:r>
            <a:r>
              <a:rPr lang="zh-CN" altLang="en-US" sz="2000" b="1">
                <a:solidFill>
                  <a:schemeClr val="tx1"/>
                </a:solidFill>
              </a:rPr>
              <a:t>、m</a:t>
            </a:r>
            <a:r>
              <a:rPr lang="zh-CN" altLang="en-US" sz="2000" b="1" baseline="-25000">
                <a:solidFill>
                  <a:schemeClr val="tx1"/>
                </a:solidFill>
                <a:uFillTx/>
              </a:rPr>
              <a:t>3</a:t>
            </a:r>
            <a:r>
              <a:rPr lang="zh-CN" altLang="en-US" sz="2000" b="1">
                <a:solidFill>
                  <a:schemeClr val="tx1"/>
                </a:solidFill>
              </a:rPr>
              <a:t>、m</a:t>
            </a:r>
            <a:r>
              <a:rPr lang="zh-CN" altLang="en-US" sz="2000" b="1" baseline="-25000">
                <a:solidFill>
                  <a:schemeClr val="tx1"/>
                </a:solidFill>
                <a:uFillTx/>
              </a:rPr>
              <a:t>4</a:t>
            </a:r>
            <a:r>
              <a:rPr lang="zh-CN" altLang="en-US" sz="2000" b="1">
                <a:solidFill>
                  <a:schemeClr val="tx1"/>
                </a:solidFill>
              </a:rPr>
              <a:t>、m</a:t>
            </a:r>
            <a:r>
              <a:rPr lang="zh-CN" altLang="en-US" sz="2000" b="1" baseline="-25000">
                <a:solidFill>
                  <a:schemeClr val="tx1"/>
                </a:solidFill>
                <a:uFillTx/>
              </a:rPr>
              <a:t>5</a:t>
            </a:r>
            <a:r>
              <a:rPr lang="zh-CN" altLang="en-US" sz="2000" b="1">
                <a:solidFill>
                  <a:schemeClr val="tx1"/>
                </a:solidFill>
              </a:rPr>
              <a:t>和对应的弹簧长度L</a:t>
            </a:r>
            <a:r>
              <a:rPr lang="zh-CN" altLang="en-US" sz="2000" b="1" baseline="-25000">
                <a:solidFill>
                  <a:schemeClr val="tx1"/>
                </a:solidFill>
                <a:uFillTx/>
              </a:rPr>
              <a:t>2</a:t>
            </a:r>
            <a:r>
              <a:rPr lang="zh-CN" altLang="en-US" sz="2000" b="1">
                <a:solidFill>
                  <a:schemeClr val="tx1"/>
                </a:solidFill>
              </a:rPr>
              <a:t>、L</a:t>
            </a:r>
            <a:r>
              <a:rPr lang="zh-CN" altLang="en-US" sz="2000" b="1" baseline="-25000">
                <a:solidFill>
                  <a:schemeClr val="tx1"/>
                </a:solidFill>
                <a:uFillTx/>
              </a:rPr>
              <a:t>3</a:t>
            </a:r>
            <a:r>
              <a:rPr lang="zh-CN" altLang="en-US" sz="2000" b="1">
                <a:solidFill>
                  <a:schemeClr val="tx1"/>
                </a:solidFill>
              </a:rPr>
              <a:t>、L</a:t>
            </a:r>
            <a:r>
              <a:rPr lang="zh-CN" altLang="en-US" sz="2000" b="1" baseline="-25000">
                <a:solidFill>
                  <a:schemeClr val="tx1"/>
                </a:solidFill>
                <a:uFillTx/>
              </a:rPr>
              <a:t>4</a:t>
            </a:r>
            <a:r>
              <a:rPr lang="zh-CN" altLang="en-US" sz="2000" b="1">
                <a:solidFill>
                  <a:schemeClr val="tx1"/>
                </a:solidFill>
              </a:rPr>
              <a:t>、L</a:t>
            </a:r>
            <a:r>
              <a:rPr lang="zh-CN" altLang="en-US" sz="2000" b="1" baseline="-25000">
                <a:solidFill>
                  <a:schemeClr val="tx1"/>
                </a:solidFill>
                <a:uFillTx/>
              </a:rPr>
              <a:t>5</a:t>
            </a:r>
            <a:r>
              <a:rPr lang="zh-CN" altLang="en-US" sz="2000" b="1">
                <a:solidFill>
                  <a:schemeClr val="tx1"/>
                </a:solidFill>
              </a:rPr>
              <a:t>,并求出每次弹簧的伸长量x</a:t>
            </a:r>
            <a:r>
              <a:rPr lang="zh-CN" altLang="en-US" sz="2000" b="1" baseline="-25000">
                <a:solidFill>
                  <a:schemeClr val="tx1"/>
                </a:solidFill>
                <a:uFillTx/>
              </a:rPr>
              <a:t>2</a:t>
            </a:r>
            <a:r>
              <a:rPr lang="zh-CN" altLang="en-US" sz="2000" b="1">
                <a:solidFill>
                  <a:schemeClr val="tx1"/>
                </a:solidFill>
              </a:rPr>
              <a:t>(即L</a:t>
            </a:r>
            <a:r>
              <a:rPr lang="zh-CN" altLang="en-US" sz="2000" b="1" baseline="-25000">
                <a:solidFill>
                  <a:schemeClr val="tx1"/>
                </a:solidFill>
                <a:uFillTx/>
              </a:rPr>
              <a:t>2</a:t>
            </a:r>
            <a:r>
              <a:rPr lang="zh-CN" altLang="en-US" sz="2000" b="1">
                <a:solidFill>
                  <a:schemeClr val="tx1"/>
                </a:solidFill>
              </a:rPr>
              <a:t>-L</a:t>
            </a:r>
            <a:r>
              <a:rPr lang="zh-CN" altLang="en-US" sz="2000" b="1" baseline="-25000">
                <a:solidFill>
                  <a:schemeClr val="tx1"/>
                </a:solidFill>
                <a:uFillTx/>
              </a:rPr>
              <a:t>0</a:t>
            </a:r>
            <a:r>
              <a:rPr lang="zh-CN" altLang="en-US" sz="2000" b="1">
                <a:solidFill>
                  <a:schemeClr val="tx1"/>
                </a:solidFill>
              </a:rPr>
              <a:t>),x</a:t>
            </a:r>
            <a:r>
              <a:rPr lang="zh-CN" altLang="en-US" sz="2000" b="1" baseline="-25000">
                <a:solidFill>
                  <a:schemeClr val="tx1"/>
                </a:solidFill>
                <a:uFillTx/>
              </a:rPr>
              <a:t>3</a:t>
            </a:r>
            <a:r>
              <a:rPr lang="zh-CN" altLang="en-US" sz="2000" b="1">
                <a:solidFill>
                  <a:schemeClr val="tx1"/>
                </a:solidFill>
              </a:rPr>
              <a:t>(即L</a:t>
            </a:r>
            <a:r>
              <a:rPr lang="zh-CN" altLang="en-US" sz="2000" b="1" baseline="-25000">
                <a:solidFill>
                  <a:schemeClr val="tx1"/>
                </a:solidFill>
                <a:uFillTx/>
              </a:rPr>
              <a:t>3</a:t>
            </a:r>
            <a:r>
              <a:rPr lang="zh-CN" altLang="en-US" sz="2000" b="1">
                <a:solidFill>
                  <a:schemeClr val="tx1"/>
                </a:solidFill>
              </a:rPr>
              <a:t>-L</a:t>
            </a:r>
            <a:r>
              <a:rPr lang="zh-CN" altLang="en-US" sz="2000" b="1" baseline="-25000">
                <a:solidFill>
                  <a:schemeClr val="tx1"/>
                </a:solidFill>
                <a:uFillTx/>
              </a:rPr>
              <a:t>0</a:t>
            </a:r>
            <a:r>
              <a:rPr lang="zh-CN" altLang="en-US" sz="2000" b="1">
                <a:solidFill>
                  <a:schemeClr val="tx1"/>
                </a:solidFill>
              </a:rPr>
              <a:t>),x</a:t>
            </a:r>
            <a:r>
              <a:rPr lang="zh-CN" altLang="en-US" sz="2000" b="1" baseline="-25000">
                <a:solidFill>
                  <a:schemeClr val="tx1"/>
                </a:solidFill>
                <a:uFillTx/>
              </a:rPr>
              <a:t>4</a:t>
            </a:r>
            <a:r>
              <a:rPr lang="zh-CN" altLang="en-US" sz="2000" b="1">
                <a:solidFill>
                  <a:schemeClr val="tx1"/>
                </a:solidFill>
              </a:rPr>
              <a:t>(即L</a:t>
            </a:r>
            <a:r>
              <a:rPr lang="zh-CN" altLang="en-US" sz="2000" b="1" baseline="-25000">
                <a:solidFill>
                  <a:schemeClr val="tx1"/>
                </a:solidFill>
                <a:uFillTx/>
              </a:rPr>
              <a:t>4</a:t>
            </a:r>
            <a:r>
              <a:rPr lang="zh-CN" altLang="en-US" sz="2000" b="1">
                <a:solidFill>
                  <a:schemeClr val="tx1"/>
                </a:solidFill>
              </a:rPr>
              <a:t>-L</a:t>
            </a:r>
            <a:r>
              <a:rPr lang="zh-CN" altLang="en-US" sz="2000" b="1" baseline="-25000">
                <a:solidFill>
                  <a:schemeClr val="tx1"/>
                </a:solidFill>
                <a:uFillTx/>
              </a:rPr>
              <a:t>0</a:t>
            </a:r>
            <a:r>
              <a:rPr lang="zh-CN" altLang="en-US" sz="2000" b="1">
                <a:solidFill>
                  <a:schemeClr val="tx1"/>
                </a:solidFill>
              </a:rPr>
              <a:t>),x</a:t>
            </a:r>
            <a:r>
              <a:rPr lang="zh-CN" altLang="en-US" sz="2000" b="1" baseline="-25000">
                <a:solidFill>
                  <a:schemeClr val="tx1"/>
                </a:solidFill>
                <a:uFillTx/>
              </a:rPr>
              <a:t>5</a:t>
            </a:r>
            <a:r>
              <a:rPr lang="zh-CN" altLang="en-US" sz="2000" b="1">
                <a:solidFill>
                  <a:schemeClr val="tx1"/>
                </a:solidFill>
              </a:rPr>
              <a:t>(即L</a:t>
            </a:r>
            <a:r>
              <a:rPr lang="zh-CN" altLang="en-US" sz="2000" b="1" baseline="-25000">
                <a:solidFill>
                  <a:schemeClr val="tx1"/>
                </a:solidFill>
                <a:uFillTx/>
              </a:rPr>
              <a:t>5</a:t>
            </a:r>
            <a:r>
              <a:rPr lang="zh-CN" altLang="en-US" sz="2000" b="1">
                <a:solidFill>
                  <a:schemeClr val="tx1"/>
                </a:solidFill>
              </a:rPr>
              <a:t>-L</a:t>
            </a:r>
            <a:r>
              <a:rPr lang="zh-CN" altLang="en-US" sz="2000" b="1" baseline="-25000">
                <a:solidFill>
                  <a:schemeClr val="tx1"/>
                </a:solidFill>
                <a:uFillTx/>
              </a:rPr>
              <a:t>0</a:t>
            </a:r>
            <a:r>
              <a:rPr lang="zh-CN" altLang="en-US" sz="2000" b="1">
                <a:solidFill>
                  <a:schemeClr val="tx1"/>
                </a:solidFill>
              </a:rPr>
              <a:t>)。</a:t>
            </a:r>
            <a:endParaRPr lang="zh-CN" altLang="en-US" sz="2000" b="1">
              <a:solidFill>
                <a:schemeClr val="tx1"/>
              </a:solidFill>
            </a:endParaRPr>
          </a:p>
          <a:p>
            <a:pPr>
              <a:lnSpc>
                <a:spcPct val="150000"/>
              </a:lnSpc>
            </a:pPr>
            <a:r>
              <a:rPr lang="zh-CN" altLang="en-US" sz="2000" b="1">
                <a:solidFill>
                  <a:schemeClr val="tx1"/>
                </a:solidFill>
              </a:rPr>
              <a:t>(4)以弹力为纵坐标,以弹簧伸长量为横坐标建立坐标系,根据所测数据描点,并连成平滑的曲线。</a:t>
            </a:r>
            <a:endParaRPr lang="zh-CN" altLang="en-US" sz="2000" b="1">
              <a:solidFill>
                <a:schemeClr val="tx1"/>
              </a:solidFill>
            </a:endParaRPr>
          </a:p>
          <a:p>
            <a:pPr>
              <a:lnSpc>
                <a:spcPct val="150000"/>
              </a:lnSpc>
            </a:pPr>
            <a:r>
              <a:rPr lang="zh-CN" altLang="en-US" sz="2000" b="1">
                <a:solidFill>
                  <a:schemeClr val="tx1"/>
                </a:solidFill>
              </a:rPr>
              <a:t>(5)由图象可得结论:弹簧的弹力和伸长量成正比。</a:t>
            </a:r>
            <a:endParaRPr lang="zh-CN" altLang="en-US" sz="2000" b="1" baseline="-25000">
              <a:solidFill>
                <a:schemeClr val="tx1"/>
              </a:solidFill>
              <a:uFillTx/>
            </a:endParaRPr>
          </a:p>
          <a:p>
            <a:pPr>
              <a:lnSpc>
                <a:spcPct val="150000"/>
              </a:lnSpc>
            </a:pP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70510" y="404495"/>
            <a:ext cx="10118725" cy="1476375"/>
          </a:xfrm>
          <a:prstGeom prst="rect">
            <a:avLst/>
          </a:prstGeom>
          <a:noFill/>
        </p:spPr>
        <p:txBody>
          <a:bodyPr wrap="square" rtlCol="0">
            <a:spAutoFit/>
          </a:bodyPr>
          <a:lstStyle/>
          <a:p>
            <a:pPr>
              <a:lnSpc>
                <a:spcPct val="150000"/>
              </a:lnSpc>
            </a:pPr>
            <a:r>
              <a:rPr lang="zh-CN" altLang="en-US" sz="2000" b="1">
                <a:solidFill>
                  <a:schemeClr val="tx1"/>
                </a:solidFill>
              </a:rPr>
              <a:t>2.实验操作要注意什么事项?</a:t>
            </a:r>
            <a:endParaRPr lang="zh-CN" altLang="en-US" sz="2000" b="1">
              <a:solidFill>
                <a:schemeClr val="tx1"/>
              </a:solidFill>
            </a:endParaRPr>
          </a:p>
          <a:p>
            <a:pPr>
              <a:lnSpc>
                <a:spcPct val="150000"/>
              </a:lnSpc>
            </a:pPr>
            <a:r>
              <a:rPr lang="zh-CN" altLang="en-US" sz="2000" b="1">
                <a:solidFill>
                  <a:schemeClr val="tx1"/>
                </a:solidFill>
              </a:rPr>
              <a:t>(1)给弹簧施加拉力不要太大,以免弹簧被过分拉伸,超出它的弹性限度。</a:t>
            </a:r>
            <a:endParaRPr lang="zh-CN" altLang="en-US" sz="2000" b="1">
              <a:solidFill>
                <a:schemeClr val="tx1"/>
              </a:solidFill>
            </a:endParaRPr>
          </a:p>
          <a:p>
            <a:pPr>
              <a:lnSpc>
                <a:spcPct val="150000"/>
              </a:lnSpc>
            </a:pPr>
            <a:r>
              <a:rPr lang="zh-CN" altLang="en-US" sz="2000" b="1">
                <a:solidFill>
                  <a:schemeClr val="tx1"/>
                </a:solidFill>
              </a:rPr>
              <a:t>(2)为了减小误差,要尽量多测几组数据。</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70510" y="404495"/>
            <a:ext cx="10118725" cy="3322955"/>
          </a:xfrm>
          <a:prstGeom prst="rect">
            <a:avLst/>
          </a:prstGeom>
          <a:noFill/>
        </p:spPr>
        <p:txBody>
          <a:bodyPr wrap="square" rtlCol="0">
            <a:spAutoFit/>
          </a:bodyPr>
          <a:lstStyle/>
          <a:p>
            <a:pPr>
              <a:lnSpc>
                <a:spcPct val="150000"/>
              </a:lnSpc>
            </a:pPr>
            <a:r>
              <a:rPr lang="zh-CN" altLang="en-US" sz="2000" b="1">
                <a:solidFill>
                  <a:schemeClr val="tx1"/>
                </a:solidFill>
              </a:rPr>
              <a:t>【考点过关】</a:t>
            </a:r>
            <a:endParaRPr lang="zh-CN" altLang="en-US" sz="2000" b="1">
              <a:solidFill>
                <a:schemeClr val="tx1"/>
              </a:solidFill>
            </a:endParaRPr>
          </a:p>
          <a:p>
            <a:pPr>
              <a:lnSpc>
                <a:spcPct val="150000"/>
              </a:lnSpc>
            </a:pPr>
            <a:r>
              <a:rPr lang="zh-CN" altLang="en-US" sz="2000" b="1">
                <a:solidFill>
                  <a:schemeClr val="tx1"/>
                </a:solidFill>
              </a:rPr>
              <a:t>请根据本实验操作步骤回答如下问题:</a:t>
            </a:r>
            <a:endParaRPr lang="zh-CN" altLang="en-US" sz="2000" b="1">
              <a:solidFill>
                <a:schemeClr val="tx1"/>
              </a:solidFill>
            </a:endParaRPr>
          </a:p>
          <a:p>
            <a:pPr>
              <a:lnSpc>
                <a:spcPct val="150000"/>
              </a:lnSpc>
            </a:pPr>
            <a:r>
              <a:rPr lang="zh-CN" altLang="en-US" sz="2000" b="1">
                <a:solidFill>
                  <a:schemeClr val="tx1"/>
                </a:solidFill>
              </a:rPr>
              <a:t>(1)弹簧的形变量是指什么?</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(2)弹簧在使用时应注意些什么?</a:t>
            </a:r>
            <a:endParaRPr lang="zh-CN" altLang="en-US" sz="2000" b="1">
              <a:solidFill>
                <a:schemeClr val="tx1"/>
              </a:solidFill>
            </a:endParaRPr>
          </a:p>
        </p:txBody>
      </p:sp>
      <p:sp>
        <p:nvSpPr>
          <p:cNvPr id="4" name="TextBox 3"/>
          <p:cNvSpPr txBox="1"/>
          <p:nvPr/>
        </p:nvSpPr>
        <p:spPr>
          <a:xfrm>
            <a:off x="453197" y="2000240"/>
            <a:ext cx="9787006" cy="494238"/>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答案</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指弹簧受到拉力或压力时的长度与弹簧原长的差值。</a:t>
            </a:r>
            <a:endParaRPr lang="zh-CN" altLang="en-US" sz="2000" b="1" dirty="0">
              <a:solidFill>
                <a:srgbClr val="FF0000"/>
              </a:solidFill>
              <a:latin typeface="+mn-ea"/>
              <a:ea typeface="+mn-ea"/>
            </a:endParaRPr>
          </a:p>
        </p:txBody>
      </p:sp>
      <p:sp>
        <p:nvSpPr>
          <p:cNvPr id="5" name="TextBox 4"/>
          <p:cNvSpPr txBox="1"/>
          <p:nvPr/>
        </p:nvSpPr>
        <p:spPr>
          <a:xfrm>
            <a:off x="453197" y="3863456"/>
            <a:ext cx="9787006" cy="494238"/>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答案</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不能超过弹簧的弹性限度。本实验中还要注意弹簧保持竖直。</a:t>
            </a:r>
            <a:endParaRPr lang="zh-CN" altLang="en-US" sz="2000" b="1" dirty="0">
              <a:solidFill>
                <a:srgbClr val="FF0000"/>
              </a:solidFill>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70510" y="404495"/>
            <a:ext cx="10118725" cy="3322955"/>
          </a:xfrm>
          <a:prstGeom prst="rect">
            <a:avLst/>
          </a:prstGeom>
          <a:noFill/>
        </p:spPr>
        <p:txBody>
          <a:bodyPr wrap="square" rtlCol="0">
            <a:spAutoFit/>
          </a:bodyPr>
          <a:lstStyle/>
          <a:p>
            <a:pPr>
              <a:lnSpc>
                <a:spcPct val="150000"/>
              </a:lnSpc>
            </a:pPr>
            <a:r>
              <a:rPr lang="zh-CN" altLang="en-US" sz="2000" b="1">
                <a:solidFill>
                  <a:schemeClr val="tx1"/>
                </a:solidFill>
              </a:rPr>
              <a:t>(3)为什么测量的数据要尽量多一些?</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(4)画图线时,应注意些什么?</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(5)本实验中第一步应先测量弹簧原长后悬挂还是先悬挂弹簧后测量原长?</a:t>
            </a:r>
            <a:endParaRPr lang="zh-CN" altLang="en-US" sz="2000" b="1">
              <a:solidFill>
                <a:schemeClr val="tx1"/>
              </a:solidFill>
            </a:endParaRPr>
          </a:p>
        </p:txBody>
      </p:sp>
      <p:sp>
        <p:nvSpPr>
          <p:cNvPr id="4" name="TextBox 3"/>
          <p:cNvSpPr txBox="1"/>
          <p:nvPr/>
        </p:nvSpPr>
        <p:spPr>
          <a:xfrm>
            <a:off x="453197" y="1005936"/>
            <a:ext cx="9787006" cy="494238"/>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答案</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这样可以有效地减小误差。</a:t>
            </a:r>
            <a:endParaRPr lang="zh-CN" altLang="en-US" sz="2000" b="1" dirty="0">
              <a:solidFill>
                <a:srgbClr val="FF0000"/>
              </a:solidFill>
              <a:latin typeface="+mn-ea"/>
              <a:ea typeface="+mn-ea"/>
            </a:endParaRPr>
          </a:p>
        </p:txBody>
      </p:sp>
      <p:sp>
        <p:nvSpPr>
          <p:cNvPr id="5" name="TextBox 4"/>
          <p:cNvSpPr txBox="1"/>
          <p:nvPr/>
        </p:nvSpPr>
        <p:spPr>
          <a:xfrm>
            <a:off x="453197" y="2285992"/>
            <a:ext cx="9787006" cy="1015663"/>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答案</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应使尽可能多的点落在图线上</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不在图线上的点应对称分布在图线两侧</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偏差太远的点要舍去。</a:t>
            </a:r>
            <a:endParaRPr lang="zh-CN" altLang="en-US" sz="2000" b="1" dirty="0">
              <a:solidFill>
                <a:srgbClr val="FF0000"/>
              </a:solidFill>
              <a:latin typeface="+mn-ea"/>
              <a:ea typeface="+mn-ea"/>
            </a:endParaRPr>
          </a:p>
        </p:txBody>
      </p:sp>
      <p:sp>
        <p:nvSpPr>
          <p:cNvPr id="6" name="TextBox 5"/>
          <p:cNvSpPr txBox="1"/>
          <p:nvPr/>
        </p:nvSpPr>
        <p:spPr>
          <a:xfrm>
            <a:off x="453197" y="3863456"/>
            <a:ext cx="9787006" cy="494238"/>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答案</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考虑弹簧自身重力的影响</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应该先悬挂弹簧后测量原长。</a:t>
            </a:r>
            <a:endParaRPr lang="zh-CN" altLang="en-US" sz="2000" b="1" dirty="0">
              <a:solidFill>
                <a:srgbClr val="FF0000"/>
              </a:solidFill>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4" name="学科素养.eps" descr="id:2147495142;FounderCES"/>
          <p:cNvPicPr>
            <a:picLocks noChangeAspect="1"/>
          </p:cNvPicPr>
          <p:nvPr/>
        </p:nvPicPr>
        <p:blipFill>
          <a:blip r:embed="rId1"/>
          <a:stretch>
            <a:fillRect/>
          </a:stretch>
        </p:blipFill>
        <p:spPr>
          <a:xfrm>
            <a:off x="342900" y="692785"/>
            <a:ext cx="9756140" cy="447040"/>
          </a:xfrm>
          <a:prstGeom prst="rect">
            <a:avLst/>
          </a:prstGeom>
        </p:spPr>
      </p:pic>
      <p:graphicFrame>
        <p:nvGraphicFramePr>
          <p:cNvPr id="2" name="表格 1"/>
          <p:cNvGraphicFramePr/>
          <p:nvPr/>
        </p:nvGraphicFramePr>
        <p:xfrm>
          <a:off x="1062355" y="1341120"/>
          <a:ext cx="8867140" cy="717550"/>
        </p:xfrm>
        <a:graphic>
          <a:graphicData uri="http://schemas.openxmlformats.org/drawingml/2006/table">
            <a:tbl>
              <a:tblPr firstRow="1" bandRow="1">
                <a:tableStyleId>{5940675A-B579-460E-94D1-54222C63F5DA}</a:tableStyleId>
              </a:tblPr>
              <a:tblGrid>
                <a:gridCol w="2063115"/>
                <a:gridCol w="6804025"/>
              </a:tblGrid>
              <a:tr h="71755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微题一</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理解实验各个步骤的内涵</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270510" y="2198370"/>
            <a:ext cx="10118725" cy="2399665"/>
          </a:xfrm>
          <a:prstGeom prst="rect">
            <a:avLst/>
          </a:prstGeom>
          <a:noFill/>
        </p:spPr>
        <p:txBody>
          <a:bodyPr wrap="square" rtlCol="0">
            <a:spAutoFit/>
          </a:bodyPr>
          <a:lstStyle/>
          <a:p>
            <a:pPr>
              <a:lnSpc>
                <a:spcPct val="150000"/>
              </a:lnSpc>
            </a:pPr>
            <a:r>
              <a:rPr lang="zh-CN" altLang="en-US" sz="2000" b="1" dirty="0">
                <a:solidFill>
                  <a:schemeClr val="tx1"/>
                </a:solidFill>
              </a:rPr>
              <a:t>典例</a:t>
            </a:r>
            <a:r>
              <a:rPr lang="en-US" altLang="zh-CN" sz="2000" b="1" dirty="0">
                <a:solidFill>
                  <a:schemeClr val="tx1"/>
                </a:solidFill>
              </a:rPr>
              <a:t>  </a:t>
            </a:r>
            <a:r>
              <a:rPr lang="zh-CN" altLang="en-US" sz="2000" b="1" dirty="0">
                <a:solidFill>
                  <a:schemeClr val="tx1"/>
                </a:solidFill>
              </a:rPr>
              <a:t>1为“探究弹簧弹力与伸长量的关系”,实验室提供了如图的实验仪器,请你按照下面的实验步骤,完成填空。</a:t>
            </a:r>
            <a:endParaRPr lang="zh-CN" altLang="en-US" sz="2000" b="1" dirty="0">
              <a:solidFill>
                <a:schemeClr val="tx1"/>
              </a:solidFill>
            </a:endParaRPr>
          </a:p>
          <a:p>
            <a:pPr>
              <a:lnSpc>
                <a:spcPct val="150000"/>
              </a:lnSpc>
            </a:pPr>
            <a:r>
              <a:rPr lang="zh-CN" altLang="en-US" sz="2000" b="1" dirty="0">
                <a:solidFill>
                  <a:schemeClr val="tx1"/>
                </a:solidFill>
              </a:rPr>
              <a:t>(1)将弹簧悬挂在铁架台上,在弹簧一侧固定刻度尺,弹簧轴线和刻度尺都应在</a:t>
            </a:r>
            <a:r>
              <a:rPr lang="zh-CN" altLang="en-US" sz="2000" b="1" u="sng" dirty="0">
                <a:solidFill>
                  <a:schemeClr val="tx1"/>
                </a:solidFill>
              </a:rPr>
              <a:t>　　　　</a:t>
            </a:r>
            <a:r>
              <a:rPr lang="zh-CN" altLang="en-US" sz="2000" b="1" dirty="0">
                <a:solidFill>
                  <a:schemeClr val="tx1"/>
                </a:solidFill>
              </a:rPr>
              <a:t>(填“水平”或“竖直”)方向。 </a:t>
            </a:r>
            <a:endParaRPr lang="zh-CN" altLang="en-US" sz="2000" b="1" dirty="0">
              <a:solidFill>
                <a:schemeClr val="tx1"/>
              </a:solidFill>
            </a:endParaRPr>
          </a:p>
          <a:p>
            <a:pPr>
              <a:lnSpc>
                <a:spcPct val="150000"/>
              </a:lnSpc>
            </a:pPr>
            <a:r>
              <a:rPr lang="zh-CN" altLang="en-US" sz="2000" b="1" dirty="0">
                <a:solidFill>
                  <a:schemeClr val="tx1"/>
                </a:solidFill>
              </a:rPr>
              <a:t>(2)待弹簧</a:t>
            </a:r>
            <a:r>
              <a:rPr lang="zh-CN" altLang="en-US" sz="2000" b="1" u="sng" dirty="0">
                <a:solidFill>
                  <a:schemeClr val="tx1"/>
                </a:solidFill>
              </a:rPr>
              <a:t>　　　　</a:t>
            </a:r>
            <a:r>
              <a:rPr lang="zh-CN" altLang="en-US" sz="2000" b="1" dirty="0">
                <a:solidFill>
                  <a:schemeClr val="tx1"/>
                </a:solidFill>
              </a:rPr>
              <a:t>时,长度记为L</a:t>
            </a:r>
            <a:r>
              <a:rPr lang="zh-CN" altLang="en-US" sz="2000" b="1" baseline="-25000" dirty="0">
                <a:solidFill>
                  <a:schemeClr val="tx1"/>
                </a:solidFill>
                <a:uFillTx/>
              </a:rPr>
              <a:t>0</a:t>
            </a:r>
            <a:r>
              <a:rPr lang="zh-CN" altLang="en-US" sz="2000" b="1" dirty="0">
                <a:solidFill>
                  <a:schemeClr val="tx1"/>
                </a:solidFill>
              </a:rPr>
              <a:t>。 </a:t>
            </a:r>
            <a:endParaRPr lang="zh-CN" altLang="en-US" sz="2000" b="1" dirty="0">
              <a:solidFill>
                <a:schemeClr val="tx1"/>
              </a:solidFill>
            </a:endParaRPr>
          </a:p>
        </p:txBody>
      </p:sp>
      <p:pic>
        <p:nvPicPr>
          <p:cNvPr id="266" name="GZWL271.eps" descr="id:2147495164;FounderCES"/>
          <p:cNvPicPr>
            <a:picLocks noChangeAspect="1"/>
          </p:cNvPicPr>
          <p:nvPr/>
        </p:nvPicPr>
        <p:blipFill>
          <a:blip r:embed="rId2"/>
          <a:stretch>
            <a:fillRect/>
          </a:stretch>
        </p:blipFill>
        <p:spPr>
          <a:xfrm>
            <a:off x="5743575" y="3933190"/>
            <a:ext cx="2230755" cy="2213610"/>
          </a:xfrm>
          <a:prstGeom prst="rect">
            <a:avLst/>
          </a:prstGeom>
        </p:spPr>
      </p:pic>
      <p:sp>
        <p:nvSpPr>
          <p:cNvPr id="6" name="TextBox 5"/>
          <p:cNvSpPr txBox="1"/>
          <p:nvPr/>
        </p:nvSpPr>
        <p:spPr>
          <a:xfrm>
            <a:off x="8882881" y="3143248"/>
            <a:ext cx="714380" cy="400110"/>
          </a:xfrm>
          <a:prstGeom prst="rect">
            <a:avLst/>
          </a:prstGeom>
          <a:noFill/>
        </p:spPr>
        <p:txBody>
          <a:bodyPr wrap="square" rtlCol="0">
            <a:spAutoFit/>
          </a:bodyPr>
          <a:lstStyle/>
          <a:p>
            <a:r>
              <a:rPr lang="zh-CN" altLang="en-US" sz="2000" b="1" dirty="0" smtClean="0">
                <a:solidFill>
                  <a:srgbClr val="FF0000"/>
                </a:solidFill>
              </a:rPr>
              <a:t>竖直</a:t>
            </a:r>
            <a:endParaRPr lang="zh-CN" altLang="en-US" sz="2000" b="1" dirty="0">
              <a:solidFill>
                <a:srgbClr val="FF0000"/>
              </a:solidFill>
            </a:endParaRPr>
          </a:p>
        </p:txBody>
      </p:sp>
      <p:sp>
        <p:nvSpPr>
          <p:cNvPr id="7" name="TextBox 6"/>
          <p:cNvSpPr txBox="1"/>
          <p:nvPr/>
        </p:nvSpPr>
        <p:spPr>
          <a:xfrm>
            <a:off x="1596205" y="4071942"/>
            <a:ext cx="714380" cy="400110"/>
          </a:xfrm>
          <a:prstGeom prst="rect">
            <a:avLst/>
          </a:prstGeom>
          <a:noFill/>
        </p:spPr>
        <p:txBody>
          <a:bodyPr wrap="square" rtlCol="0">
            <a:spAutoFit/>
          </a:bodyPr>
          <a:lstStyle/>
          <a:p>
            <a:r>
              <a:rPr lang="zh-CN" altLang="en-US" sz="2000" b="1" dirty="0" smtClean="0">
                <a:solidFill>
                  <a:srgbClr val="FF0000"/>
                </a:solidFill>
              </a:rPr>
              <a:t>稳定</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70510" y="260985"/>
            <a:ext cx="10118725" cy="6092825"/>
          </a:xfrm>
          <a:prstGeom prst="rect">
            <a:avLst/>
          </a:prstGeom>
          <a:noFill/>
        </p:spPr>
        <p:txBody>
          <a:bodyPr wrap="square" rtlCol="0">
            <a:spAutoFit/>
          </a:bodyPr>
          <a:lstStyle/>
          <a:p>
            <a:pPr>
              <a:lnSpc>
                <a:spcPct val="150000"/>
              </a:lnSpc>
            </a:pPr>
            <a:r>
              <a:rPr sz="2000" b="1" dirty="0"/>
              <a:t>(3)依次在弹簧下端挂上1个、2个、3个、4个、5个钩码(每个30 g),弹簧长度依次记为L</a:t>
            </a:r>
            <a:r>
              <a:rPr sz="2000" b="1" baseline="-25000" dirty="0">
                <a:solidFill>
                  <a:schemeClr val="tx1"/>
                </a:solidFill>
                <a:uFillTx/>
              </a:rPr>
              <a:t>1</a:t>
            </a:r>
            <a:r>
              <a:rPr sz="2000" b="1" dirty="0"/>
              <a:t>至L</a:t>
            </a:r>
            <a:r>
              <a:rPr sz="2000" b="1" baseline="-25000" dirty="0">
                <a:uFillTx/>
              </a:rPr>
              <a:t>5</a:t>
            </a:r>
            <a:r>
              <a:rPr sz="2000" b="1" dirty="0"/>
              <a:t>,数据如下表:</a:t>
            </a:r>
            <a:endParaRPr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r>
              <a:rPr lang="zh-CN" altLang="en-US" sz="2000" b="1" dirty="0"/>
              <a:t>表中有一个数据记录错误,代表符号为</a:t>
            </a:r>
            <a:r>
              <a:rPr lang="zh-CN" altLang="en-US" sz="2000" b="1" u="sng" dirty="0"/>
              <a:t>　　　</a:t>
            </a:r>
            <a:r>
              <a:rPr lang="zh-CN" altLang="en-US" sz="2000" b="1" dirty="0"/>
              <a:t>,由表可知所用刻度尺的最小长度为</a:t>
            </a:r>
            <a:r>
              <a:rPr lang="zh-CN" altLang="en-US" sz="2000" b="1" u="sng" dirty="0"/>
              <a:t>　　　。 </a:t>
            </a:r>
            <a:endParaRPr lang="zh-CN" altLang="en-US" sz="2000" b="1" dirty="0"/>
          </a:p>
          <a:p>
            <a:pPr>
              <a:lnSpc>
                <a:spcPct val="150000"/>
              </a:lnSpc>
            </a:pPr>
            <a:r>
              <a:rPr lang="zh-CN" altLang="en-US" sz="2000" b="1" dirty="0"/>
              <a:t>(4)把钩码的重力折算为拉力,即为弹簧弹力F,作出弹力F与L的图象。这个步骤是不符合实验主题的,应该先计算出</a:t>
            </a:r>
            <a:r>
              <a:rPr lang="zh-CN" altLang="en-US" sz="2000" b="1" u="sng" dirty="0"/>
              <a:t> </a:t>
            </a:r>
            <a:r>
              <a:rPr lang="en-US" altLang="zh-CN" sz="2000" b="1" u="sng" dirty="0"/>
              <a:t>                                                                                                   </a:t>
            </a:r>
            <a:r>
              <a:rPr lang="zh-CN" altLang="en-US" sz="2000" b="1" dirty="0"/>
              <a:t>,再作图。 </a:t>
            </a:r>
            <a:endParaRPr lang="zh-CN" altLang="en-US" sz="2000" b="1" dirty="0"/>
          </a:p>
          <a:p>
            <a:pPr>
              <a:lnSpc>
                <a:spcPct val="150000"/>
              </a:lnSpc>
            </a:pPr>
            <a:r>
              <a:rPr lang="zh-CN" altLang="en-US" sz="2000" b="1" dirty="0"/>
              <a:t>(5)由图象可得出的结论是:</a:t>
            </a:r>
            <a:endParaRPr lang="zh-CN" altLang="en-US" sz="2000" b="1" dirty="0"/>
          </a:p>
          <a:p>
            <a:pPr>
              <a:lnSpc>
                <a:spcPct val="150000"/>
              </a:lnSpc>
            </a:pPr>
            <a:r>
              <a:rPr lang="zh-CN" altLang="en-US" sz="2000" b="1" dirty="0"/>
              <a:t>在</a:t>
            </a:r>
            <a:r>
              <a:rPr lang="zh-CN" altLang="en-US" sz="2000" b="1" u="sng" dirty="0"/>
              <a:t> </a:t>
            </a:r>
            <a:r>
              <a:rPr lang="en-US" altLang="zh-CN" sz="2000" b="1" u="sng" dirty="0"/>
              <a:t>                                                                                                                                    </a:t>
            </a:r>
            <a:r>
              <a:rPr lang="zh-CN" altLang="en-US" sz="2000" b="1" dirty="0"/>
              <a:t>内,弹簧弹力与伸长量成正比。 </a:t>
            </a:r>
            <a:endParaRPr lang="zh-CN" altLang="en-US" sz="2000" b="1" dirty="0"/>
          </a:p>
        </p:txBody>
      </p:sp>
      <p:graphicFrame>
        <p:nvGraphicFramePr>
          <p:cNvPr id="4" name="表格 3"/>
          <p:cNvGraphicFramePr/>
          <p:nvPr>
            <p:custDataLst>
              <p:tags r:id="rId1"/>
            </p:custDataLst>
          </p:nvPr>
        </p:nvGraphicFramePr>
        <p:xfrm>
          <a:off x="396875" y="1325245"/>
          <a:ext cx="9646285" cy="1426210"/>
        </p:xfrm>
        <a:graphic>
          <a:graphicData uri="http://schemas.openxmlformats.org/drawingml/2006/table">
            <a:tbl>
              <a:tblPr firstRow="1" bandRow="1">
                <a:tableStyleId>{5940675A-B579-460E-94D1-54222C63F5DA}</a:tableStyleId>
              </a:tblPr>
              <a:tblGrid>
                <a:gridCol w="1297305"/>
                <a:gridCol w="1553210"/>
                <a:gridCol w="1407160"/>
                <a:gridCol w="1337310"/>
                <a:gridCol w="1290320"/>
                <a:gridCol w="1336675"/>
                <a:gridCol w="1424305"/>
              </a:tblGrid>
              <a:tr h="71310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代表符号</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L</a:t>
                      </a:r>
                      <a:r>
                        <a:rPr lang="en-US" sz="2000" b="1" baseline="-25000">
                          <a:solidFill>
                            <a:srgbClr val="000000"/>
                          </a:solidFill>
                          <a:latin typeface="宋体" panose="02010600030101010101" pitchFamily="2" charset="-122"/>
                          <a:ea typeface="宋体" panose="02010600030101010101" pitchFamily="2" charset="-122"/>
                          <a:cs typeface="NEU-BZ-S92" charset="0"/>
                        </a:rPr>
                        <a:t>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L</a:t>
                      </a:r>
                      <a:r>
                        <a:rPr lang="en-US" sz="2000" b="1" baseline="-25000">
                          <a:solidFill>
                            <a:srgbClr val="000000"/>
                          </a:solidFill>
                          <a:latin typeface="宋体" panose="02010600030101010101" pitchFamily="2" charset="-122"/>
                          <a:ea typeface="宋体" panose="02010600030101010101" pitchFamily="2" charset="-122"/>
                          <a:cs typeface="NEU-BZ-S92" charset="0"/>
                        </a:rPr>
                        <a:t>1</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L</a:t>
                      </a:r>
                      <a:r>
                        <a:rPr lang="en-US" sz="2000" b="1" baseline="-25000">
                          <a:solidFill>
                            <a:srgbClr val="000000"/>
                          </a:solidFill>
                          <a:latin typeface="宋体" panose="02010600030101010101" pitchFamily="2" charset="-122"/>
                          <a:ea typeface="宋体" panose="02010600030101010101" pitchFamily="2" charset="-122"/>
                          <a:cs typeface="NEU-BZ-S92" charset="0"/>
                        </a:rPr>
                        <a:t>2</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L</a:t>
                      </a:r>
                      <a:r>
                        <a:rPr lang="en-US" sz="2000" b="1" baseline="-25000">
                          <a:solidFill>
                            <a:srgbClr val="000000"/>
                          </a:solidFill>
                          <a:latin typeface="宋体" panose="02010600030101010101" pitchFamily="2" charset="-122"/>
                          <a:ea typeface="宋体" panose="02010600030101010101" pitchFamily="2" charset="-122"/>
                          <a:cs typeface="NEU-BZ-S92" charset="0"/>
                        </a:rPr>
                        <a:t>3</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L</a:t>
                      </a:r>
                      <a:r>
                        <a:rPr lang="en-US" sz="2000" b="1" baseline="-25000">
                          <a:solidFill>
                            <a:srgbClr val="000000"/>
                          </a:solidFill>
                          <a:latin typeface="宋体" panose="02010600030101010101" pitchFamily="2" charset="-122"/>
                          <a:ea typeface="宋体" panose="02010600030101010101" pitchFamily="2" charset="-122"/>
                          <a:cs typeface="NEU-BZ-S92" charset="0"/>
                        </a:rPr>
                        <a:t>4</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L</a:t>
                      </a:r>
                      <a:r>
                        <a:rPr lang="en-US" sz="2000" b="1" baseline="-25000">
                          <a:solidFill>
                            <a:srgbClr val="000000"/>
                          </a:solidFill>
                          <a:latin typeface="宋体" panose="02010600030101010101" pitchFamily="2" charset="-122"/>
                          <a:ea typeface="宋体" panose="02010600030101010101" pitchFamily="2" charset="-122"/>
                          <a:cs typeface="NEU-BZ-S92" charset="0"/>
                        </a:rPr>
                        <a:t>5</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1310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数值(cm)</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6.00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7.15</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8.3</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9.48</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10.60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11.79</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5" name="TextBox 4"/>
          <p:cNvSpPr txBox="1"/>
          <p:nvPr/>
        </p:nvSpPr>
        <p:spPr>
          <a:xfrm>
            <a:off x="4739477" y="3028890"/>
            <a:ext cx="714380" cy="400110"/>
          </a:xfrm>
          <a:prstGeom prst="rect">
            <a:avLst/>
          </a:prstGeom>
          <a:noFill/>
        </p:spPr>
        <p:txBody>
          <a:bodyPr wrap="square" rtlCol="0">
            <a:spAutoFit/>
          </a:bodyPr>
          <a:lstStyle/>
          <a:p>
            <a:r>
              <a:rPr lang="en-US" sz="2000" b="1" dirty="0" smtClean="0">
                <a:solidFill>
                  <a:srgbClr val="FF0000"/>
                </a:solidFill>
              </a:rPr>
              <a:t>L</a:t>
            </a:r>
            <a:r>
              <a:rPr lang="en-US" sz="2000" b="1" baseline="-25000" dirty="0" smtClean="0">
                <a:solidFill>
                  <a:srgbClr val="FF0000"/>
                </a:solidFill>
              </a:rPr>
              <a:t>2</a:t>
            </a:r>
            <a:endParaRPr lang="zh-CN" altLang="en-US" sz="2000" b="1" dirty="0">
              <a:solidFill>
                <a:srgbClr val="FF0000"/>
              </a:solidFill>
            </a:endParaRPr>
          </a:p>
        </p:txBody>
      </p:sp>
      <p:sp>
        <p:nvSpPr>
          <p:cNvPr id="6" name="TextBox 5"/>
          <p:cNvSpPr txBox="1"/>
          <p:nvPr/>
        </p:nvSpPr>
        <p:spPr>
          <a:xfrm>
            <a:off x="9168633" y="3071810"/>
            <a:ext cx="928694" cy="400110"/>
          </a:xfrm>
          <a:prstGeom prst="rect">
            <a:avLst/>
          </a:prstGeom>
          <a:noFill/>
        </p:spPr>
        <p:txBody>
          <a:bodyPr wrap="square" rtlCol="0">
            <a:spAutoFit/>
          </a:bodyPr>
          <a:lstStyle/>
          <a:p>
            <a:r>
              <a:rPr lang="en-US" sz="2000" b="1" dirty="0" smtClean="0">
                <a:solidFill>
                  <a:srgbClr val="FF0000"/>
                </a:solidFill>
              </a:rPr>
              <a:t>1 mm</a:t>
            </a:r>
            <a:endParaRPr lang="zh-CN" altLang="en-US" sz="2000" b="1" dirty="0">
              <a:solidFill>
                <a:srgbClr val="FF0000"/>
              </a:solidFill>
            </a:endParaRPr>
          </a:p>
        </p:txBody>
      </p:sp>
      <p:sp>
        <p:nvSpPr>
          <p:cNvPr id="7" name="TextBox 6"/>
          <p:cNvSpPr txBox="1"/>
          <p:nvPr/>
        </p:nvSpPr>
        <p:spPr>
          <a:xfrm>
            <a:off x="3096403" y="3857628"/>
            <a:ext cx="6786610" cy="494238"/>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各次实验的弹簧的伸长量</a:t>
            </a:r>
            <a:r>
              <a:rPr lang="en-US" sz="2000" b="1" i="1" dirty="0" smtClean="0">
                <a:solidFill>
                  <a:srgbClr val="FF0000"/>
                </a:solidFill>
                <a:latin typeface="+mn-ea"/>
                <a:ea typeface="+mn-ea"/>
              </a:rPr>
              <a:t>x</a:t>
            </a:r>
            <a:endParaRPr lang="zh-CN" altLang="en-US" sz="2000" b="1" dirty="0">
              <a:solidFill>
                <a:srgbClr val="FF0000"/>
              </a:solidFill>
              <a:latin typeface="+mn-ea"/>
              <a:ea typeface="+mn-ea"/>
            </a:endParaRPr>
          </a:p>
        </p:txBody>
      </p:sp>
      <p:sp>
        <p:nvSpPr>
          <p:cNvPr id="8" name="TextBox 7"/>
          <p:cNvSpPr txBox="1"/>
          <p:nvPr/>
        </p:nvSpPr>
        <p:spPr>
          <a:xfrm>
            <a:off x="667511" y="5357826"/>
            <a:ext cx="9144064" cy="400110"/>
          </a:xfrm>
          <a:prstGeom prst="rect">
            <a:avLst/>
          </a:prstGeom>
          <a:noFill/>
        </p:spPr>
        <p:txBody>
          <a:bodyPr wrap="square" rtlCol="0">
            <a:spAutoFit/>
          </a:bodyPr>
          <a:lstStyle/>
          <a:p>
            <a:r>
              <a:rPr lang="zh-CN" altLang="en-US" sz="2000" b="1" dirty="0" smtClean="0">
                <a:solidFill>
                  <a:srgbClr val="FF0000"/>
                </a:solidFill>
              </a:rPr>
              <a:t>弹性限度</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3197" y="500042"/>
            <a:ext cx="9787006" cy="2328523"/>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解析</a:t>
            </a:r>
            <a:r>
              <a:rPr lang="en-US" sz="2000" b="1" dirty="0" smtClean="0">
                <a:solidFill>
                  <a:srgbClr val="FF0000"/>
                </a:solidFill>
                <a:latin typeface="+mn-ea"/>
                <a:ea typeface="+mn-ea"/>
              </a:rPr>
              <a:t>:(1)</a:t>
            </a:r>
            <a:r>
              <a:rPr lang="zh-CN" altLang="en-US" sz="2000" b="1" dirty="0" smtClean="0">
                <a:solidFill>
                  <a:srgbClr val="FF0000"/>
                </a:solidFill>
                <a:latin typeface="+mn-ea"/>
                <a:ea typeface="+mn-ea"/>
              </a:rPr>
              <a:t>测量弹簧的长度时应在竖直方向。</a:t>
            </a:r>
            <a:r>
              <a:rPr lang="en-US" sz="2000" b="1" dirty="0" smtClean="0">
                <a:solidFill>
                  <a:srgbClr val="FF0000"/>
                </a:solidFill>
                <a:latin typeface="+mn-ea"/>
                <a:ea typeface="+mn-ea"/>
              </a:rPr>
              <a:t>(2)</a:t>
            </a:r>
            <a:r>
              <a:rPr lang="zh-CN" altLang="en-US" sz="2000" b="1" dirty="0" smtClean="0">
                <a:solidFill>
                  <a:srgbClr val="FF0000"/>
                </a:solidFill>
                <a:latin typeface="+mn-ea"/>
                <a:ea typeface="+mn-ea"/>
              </a:rPr>
              <a:t>只有待弹簧稳定时读数才是准确的。</a:t>
            </a:r>
            <a:r>
              <a:rPr lang="en-US" sz="2000" b="1" dirty="0" smtClean="0">
                <a:solidFill>
                  <a:srgbClr val="FF0000"/>
                </a:solidFill>
                <a:latin typeface="+mn-ea"/>
                <a:ea typeface="+mn-ea"/>
              </a:rPr>
              <a:t>(3)</a:t>
            </a:r>
            <a:r>
              <a:rPr lang="zh-CN" altLang="en-US" sz="2000" b="1" dirty="0" smtClean="0">
                <a:solidFill>
                  <a:srgbClr val="FF0000"/>
                </a:solidFill>
                <a:latin typeface="+mn-ea"/>
                <a:ea typeface="+mn-ea"/>
              </a:rPr>
              <a:t>测量仪器是</a:t>
            </a:r>
            <a:r>
              <a:rPr lang="en-US" sz="2000" b="1" dirty="0" smtClean="0">
                <a:solidFill>
                  <a:srgbClr val="FF0000"/>
                </a:solidFill>
                <a:latin typeface="+mn-ea"/>
                <a:ea typeface="+mn-ea"/>
              </a:rPr>
              <a:t>10</a:t>
            </a:r>
            <a:r>
              <a:rPr lang="zh-CN" altLang="en-US" sz="2000" b="1" dirty="0" smtClean="0">
                <a:solidFill>
                  <a:srgbClr val="FF0000"/>
                </a:solidFill>
                <a:latin typeface="+mn-ea"/>
                <a:ea typeface="+mn-ea"/>
              </a:rPr>
              <a:t>分度的需要估读到最小精度的下一位</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则此刻度尺的最小长度应为</a:t>
            </a:r>
            <a:r>
              <a:rPr lang="en-US" sz="2000" b="1" dirty="0" smtClean="0">
                <a:solidFill>
                  <a:srgbClr val="FF0000"/>
                </a:solidFill>
                <a:latin typeface="+mn-ea"/>
                <a:ea typeface="+mn-ea"/>
              </a:rPr>
              <a:t>1 mm,</a:t>
            </a:r>
            <a:r>
              <a:rPr lang="zh-CN" altLang="en-US" sz="2000" b="1" dirty="0" smtClean="0">
                <a:solidFill>
                  <a:srgbClr val="FF0000"/>
                </a:solidFill>
                <a:latin typeface="+mn-ea"/>
                <a:ea typeface="+mn-ea"/>
              </a:rPr>
              <a:t>故</a:t>
            </a:r>
            <a:r>
              <a:rPr lang="en-US" sz="2000" b="1" i="1" dirty="0" smtClean="0">
                <a:solidFill>
                  <a:srgbClr val="FF0000"/>
                </a:solidFill>
                <a:latin typeface="+mn-ea"/>
                <a:ea typeface="+mn-ea"/>
              </a:rPr>
              <a:t>L</a:t>
            </a:r>
            <a:r>
              <a:rPr lang="en-US" sz="2000" b="1" baseline="-25000" dirty="0" smtClean="0">
                <a:solidFill>
                  <a:srgbClr val="FF0000"/>
                </a:solidFill>
                <a:latin typeface="+mn-ea"/>
                <a:ea typeface="+mn-ea"/>
              </a:rPr>
              <a:t>2</a:t>
            </a:r>
            <a:r>
              <a:rPr lang="zh-CN" altLang="en-US" sz="2000" b="1" dirty="0" smtClean="0">
                <a:solidFill>
                  <a:srgbClr val="FF0000"/>
                </a:solidFill>
                <a:latin typeface="+mn-ea"/>
                <a:ea typeface="+mn-ea"/>
              </a:rPr>
              <a:t>记录错误。</a:t>
            </a:r>
            <a:r>
              <a:rPr lang="en-US" sz="2000" b="1" dirty="0" smtClean="0">
                <a:solidFill>
                  <a:srgbClr val="FF0000"/>
                </a:solidFill>
                <a:latin typeface="+mn-ea"/>
                <a:ea typeface="+mn-ea"/>
              </a:rPr>
              <a:t>(4)</a:t>
            </a:r>
            <a:r>
              <a:rPr lang="zh-CN" altLang="en-US" sz="2000" b="1" dirty="0" smtClean="0">
                <a:solidFill>
                  <a:srgbClr val="FF0000"/>
                </a:solidFill>
                <a:latin typeface="+mn-ea"/>
                <a:ea typeface="+mn-ea"/>
              </a:rPr>
              <a:t>应先计算出各次实验的弹簧的伸长量</a:t>
            </a:r>
            <a:r>
              <a:rPr lang="en-US" sz="2000" b="1" i="1" dirty="0" smtClean="0">
                <a:solidFill>
                  <a:srgbClr val="FF0000"/>
                </a:solidFill>
                <a:latin typeface="+mn-ea"/>
                <a:ea typeface="+mn-ea"/>
              </a:rPr>
              <a:t>x</a:t>
            </a:r>
            <a:r>
              <a:rPr lang="zh-CN" altLang="en-US" sz="2000" b="1" dirty="0" smtClean="0">
                <a:solidFill>
                  <a:srgbClr val="FF0000"/>
                </a:solidFill>
                <a:latin typeface="+mn-ea"/>
                <a:ea typeface="+mn-ea"/>
              </a:rPr>
              <a:t>。</a:t>
            </a:r>
            <a:r>
              <a:rPr lang="en-US" sz="2000" b="1" dirty="0" smtClean="0">
                <a:solidFill>
                  <a:srgbClr val="FF0000"/>
                </a:solidFill>
                <a:latin typeface="+mn-ea"/>
                <a:ea typeface="+mn-ea"/>
              </a:rPr>
              <a:t>(5)</a:t>
            </a:r>
            <a:r>
              <a:rPr lang="zh-CN" altLang="en-US" sz="2000" b="1" dirty="0" smtClean="0">
                <a:solidFill>
                  <a:srgbClr val="FF0000"/>
                </a:solidFill>
                <a:latin typeface="+mn-ea"/>
                <a:ea typeface="+mn-ea"/>
              </a:rPr>
              <a:t>实验应考虑弹簧在弹性限度内</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只要符合这个条件</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实验的结果是较为理想的</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误差的影响极小</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这里没有必要考虑。</a:t>
            </a:r>
            <a:endParaRPr lang="zh-CN" altLang="en-US" sz="2000" b="1" dirty="0">
              <a:solidFill>
                <a:srgbClr val="FF0000"/>
              </a:solidFill>
              <a:latin typeface="+mn-ea"/>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423035" y="764540"/>
            <a:ext cx="7518400" cy="2787015"/>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70510" y="260985"/>
            <a:ext cx="10118725" cy="2862322"/>
          </a:xfrm>
          <a:prstGeom prst="rect">
            <a:avLst/>
          </a:prstGeom>
          <a:noFill/>
        </p:spPr>
        <p:txBody>
          <a:bodyPr wrap="square" rtlCol="0">
            <a:spAutoFit/>
          </a:bodyPr>
          <a:lstStyle/>
          <a:p>
            <a:pPr>
              <a:lnSpc>
                <a:spcPct val="150000"/>
              </a:lnSpc>
            </a:pPr>
            <a:r>
              <a:rPr sz="2000" b="1" dirty="0"/>
              <a:t>2某同学采用如图甲所示装置测量弹簧的劲度系数,他在弹簧下端依次逐个挂上钩码(每个钩码的质量均为m=0.1 kg,g取10 m/s</a:t>
            </a:r>
            <a:r>
              <a:rPr sz="2000" b="1" baseline="30000" dirty="0">
                <a:solidFill>
                  <a:schemeClr val="tx1"/>
                </a:solidFill>
                <a:uFillTx/>
              </a:rPr>
              <a:t>2</a:t>
            </a:r>
            <a:r>
              <a:rPr sz="2000" b="1" dirty="0"/>
              <a:t>),并记录指针的坐标y</a:t>
            </a:r>
            <a:r>
              <a:rPr sz="2000" b="1" baseline="-25000" dirty="0">
                <a:solidFill>
                  <a:schemeClr val="tx1"/>
                </a:solidFill>
                <a:uFillTx/>
              </a:rPr>
              <a:t>i</a:t>
            </a:r>
            <a:r>
              <a:rPr sz="2000" b="1" dirty="0"/>
              <a:t>(下标i表示挂上的钩码个数),填写得到如下表格的数据:</a:t>
            </a:r>
            <a:endParaRPr sz="2000" b="1" dirty="0"/>
          </a:p>
          <a:p>
            <a:pPr>
              <a:lnSpc>
                <a:spcPct val="150000"/>
              </a:lnSpc>
            </a:pPr>
            <a:endParaRPr lang="zh-CN" altLang="en-US" sz="2000" b="1" dirty="0"/>
          </a:p>
          <a:p>
            <a:pPr>
              <a:lnSpc>
                <a:spcPct val="150000"/>
              </a:lnSpc>
            </a:pPr>
            <a:endParaRPr lang="zh-CN" altLang="en-US" sz="2000" b="1" dirty="0"/>
          </a:p>
          <a:p>
            <a:pPr>
              <a:lnSpc>
                <a:spcPct val="150000"/>
              </a:lnSpc>
            </a:pPr>
            <a:r>
              <a:rPr lang="zh-CN" altLang="en-US" sz="2000" b="1" dirty="0"/>
              <a:t>请你根据以上数据在图乙的方格纸上作图,并求出该弹簧的劲度系数。</a:t>
            </a:r>
            <a:endParaRPr lang="zh-CN" altLang="en-US" sz="2000" b="1" dirty="0"/>
          </a:p>
        </p:txBody>
      </p:sp>
      <p:graphicFrame>
        <p:nvGraphicFramePr>
          <p:cNvPr id="5" name="表格 4"/>
          <p:cNvGraphicFramePr/>
          <p:nvPr>
            <p:custDataLst>
              <p:tags r:id="rId1"/>
            </p:custDataLst>
          </p:nvPr>
        </p:nvGraphicFramePr>
        <p:xfrm>
          <a:off x="1381892" y="1714488"/>
          <a:ext cx="7929617" cy="837248"/>
        </p:xfrm>
        <a:graphic>
          <a:graphicData uri="http://schemas.openxmlformats.org/drawingml/2006/table">
            <a:tbl>
              <a:tblPr firstRow="1" bandRow="1">
                <a:tableStyleId>{5940675A-B579-460E-94D1-54222C63F5DA}</a:tableStyleId>
              </a:tblPr>
              <a:tblGrid>
                <a:gridCol w="1020951"/>
                <a:gridCol w="1259998"/>
                <a:gridCol w="1140474"/>
                <a:gridCol w="1033062"/>
                <a:gridCol w="1116255"/>
                <a:gridCol w="1259998"/>
                <a:gridCol w="1098879"/>
              </a:tblGrid>
              <a:tr h="396486">
                <a:tc>
                  <a:txBody>
                    <a:bodyPr/>
                    <a:lstStyle/>
                    <a:p>
                      <a:pPr indent="0" algn="ctr">
                        <a:buNone/>
                      </a:pPr>
                      <a:r>
                        <a:rPr lang="en-US" sz="2000" b="1" dirty="0" err="1">
                          <a:solidFill>
                            <a:srgbClr val="000000"/>
                          </a:solidFill>
                          <a:latin typeface="宋体" panose="02010600030101010101" pitchFamily="2" charset="-122"/>
                          <a:ea typeface="宋体" panose="02010600030101010101" pitchFamily="2" charset="-122"/>
                          <a:cs typeface="NEU-BZ-S92" charset="0"/>
                        </a:rPr>
                        <a:t>i</a:t>
                      </a:r>
                      <a:endParaRPr lang="en-US" altLang="en-US" sz="2000" b="1" dirty="0">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3</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4</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5</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6</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40762">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y</a:t>
                      </a:r>
                      <a:r>
                        <a:rPr lang="en-US" sz="2000" b="1" baseline="-25000">
                          <a:solidFill>
                            <a:srgbClr val="000000"/>
                          </a:solidFill>
                          <a:latin typeface="宋体" panose="02010600030101010101" pitchFamily="2" charset="-122"/>
                          <a:ea typeface="宋体" panose="02010600030101010101" pitchFamily="2" charset="-122"/>
                          <a:cs typeface="NEU-BZ-S92" charset="0"/>
                        </a:rPr>
                        <a:t>i</a:t>
                      </a:r>
                      <a:r>
                        <a:rPr lang="en-US" sz="2000" b="1">
                          <a:solidFill>
                            <a:srgbClr val="000000"/>
                          </a:solidFill>
                          <a:latin typeface="宋体" panose="02010600030101010101" pitchFamily="2" charset="-122"/>
                          <a:ea typeface="宋体" panose="02010600030101010101" pitchFamily="2" charset="-122"/>
                          <a:cs typeface="NEU-BZ-S92" charset="0"/>
                        </a:rPr>
                        <a:t>/cm</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21.65</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23.20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24.65</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26.42</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dirty="0">
                          <a:solidFill>
                            <a:srgbClr val="000000"/>
                          </a:solidFill>
                          <a:latin typeface="宋体" panose="02010600030101010101" pitchFamily="2" charset="-122"/>
                          <a:ea typeface="宋体" panose="02010600030101010101" pitchFamily="2" charset="-122"/>
                          <a:cs typeface="NEU-BZ-S92" charset="0"/>
                        </a:rPr>
                        <a:t>28.13</a:t>
                      </a:r>
                      <a:endParaRPr lang="en-US" altLang="en-US" sz="2000" b="1" dirty="0">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dirty="0">
                          <a:solidFill>
                            <a:srgbClr val="000000"/>
                          </a:solidFill>
                          <a:latin typeface="宋体" panose="02010600030101010101" pitchFamily="2" charset="-122"/>
                          <a:ea typeface="宋体" panose="02010600030101010101" pitchFamily="2" charset="-122"/>
                          <a:cs typeface="NEU-BZ-S92" charset="0"/>
                        </a:rPr>
                        <a:t>30.10</a:t>
                      </a:r>
                      <a:endParaRPr lang="en-US" altLang="en-US" sz="2000" b="1" dirty="0">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4" name="GZWL272.eps" descr="id:2147495202;FounderCES"/>
          <p:cNvPicPr>
            <a:picLocks noChangeAspect="1"/>
          </p:cNvPicPr>
          <p:nvPr/>
        </p:nvPicPr>
        <p:blipFill>
          <a:blip r:embed="rId2"/>
          <a:stretch>
            <a:fillRect/>
          </a:stretch>
        </p:blipFill>
        <p:spPr>
          <a:xfrm>
            <a:off x="5668171" y="3214686"/>
            <a:ext cx="4024795" cy="276341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3197" y="500042"/>
            <a:ext cx="9787006" cy="4708981"/>
          </a:xfrm>
          <a:prstGeom prst="rect">
            <a:avLst/>
          </a:prstGeom>
          <a:noFill/>
        </p:spPr>
        <p:txBody>
          <a:bodyPr wrap="square" rtlCol="0">
            <a:spAutoFit/>
          </a:bodyPr>
          <a:lstStyle/>
          <a:p>
            <a:pPr>
              <a:lnSpc>
                <a:spcPct val="150000"/>
              </a:lnSpc>
            </a:pPr>
            <a:r>
              <a:rPr lang="zh-CN" altLang="en-US" sz="2000" b="1" dirty="0" smtClean="0">
                <a:solidFill>
                  <a:srgbClr val="FF0000"/>
                </a:solidFill>
                <a:latin typeface="+mn-ea"/>
                <a:ea typeface="+mn-ea"/>
              </a:rPr>
              <a:t>解答</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本题作图有两种方式</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一种是作弹力</a:t>
            </a:r>
            <a:r>
              <a:rPr lang="en-US" sz="2000" b="1" dirty="0" smtClean="0">
                <a:solidFill>
                  <a:srgbClr val="FF0000"/>
                </a:solidFill>
                <a:latin typeface="+mn-ea"/>
                <a:ea typeface="+mn-ea"/>
              </a:rPr>
              <a:t>F</a:t>
            </a:r>
            <a:r>
              <a:rPr lang="zh-CN" altLang="en-US" sz="2000" b="1" dirty="0" smtClean="0">
                <a:solidFill>
                  <a:srgbClr val="FF0000"/>
                </a:solidFill>
                <a:latin typeface="+mn-ea"/>
                <a:ea typeface="+mn-ea"/>
              </a:rPr>
              <a:t>与弹簧长度</a:t>
            </a:r>
            <a:r>
              <a:rPr lang="en-US" sz="2000" b="1" dirty="0" err="1" smtClean="0">
                <a:solidFill>
                  <a:srgbClr val="FF0000"/>
                </a:solidFill>
                <a:latin typeface="+mn-ea"/>
                <a:ea typeface="+mn-ea"/>
              </a:rPr>
              <a:t>y</a:t>
            </a:r>
            <a:r>
              <a:rPr lang="en-US" sz="2000" b="1" baseline="-25000" dirty="0" err="1" smtClean="0">
                <a:solidFill>
                  <a:srgbClr val="FF0000"/>
                </a:solidFill>
                <a:latin typeface="+mn-ea"/>
                <a:ea typeface="+mn-ea"/>
              </a:rPr>
              <a:t>i</a:t>
            </a:r>
            <a:r>
              <a:rPr lang="zh-CN" altLang="en-US" sz="2000" b="1" dirty="0" smtClean="0">
                <a:solidFill>
                  <a:srgbClr val="FF0000"/>
                </a:solidFill>
                <a:latin typeface="+mn-ea"/>
                <a:ea typeface="+mn-ea"/>
              </a:rPr>
              <a:t>的图象</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通过计算斜率求劲度系数</a:t>
            </a:r>
            <a:r>
              <a:rPr lang="en-US" sz="2000" b="1" dirty="0" smtClean="0">
                <a:solidFill>
                  <a:srgbClr val="FF0000"/>
                </a:solidFill>
                <a:latin typeface="+mn-ea"/>
                <a:ea typeface="+mn-ea"/>
              </a:rPr>
              <a:t>k(</a:t>
            </a:r>
            <a:r>
              <a:rPr lang="zh-CN" altLang="en-US" sz="2000" b="1" dirty="0" smtClean="0">
                <a:solidFill>
                  <a:srgbClr val="FF0000"/>
                </a:solidFill>
                <a:latin typeface="+mn-ea"/>
                <a:ea typeface="+mn-ea"/>
              </a:rPr>
              <a:t>同时还可以求出弹簧的原长</a:t>
            </a:r>
            <a:r>
              <a:rPr lang="en-US" sz="2000" b="1" dirty="0" smtClean="0">
                <a:solidFill>
                  <a:srgbClr val="FF0000"/>
                </a:solidFill>
                <a:latin typeface="+mn-ea"/>
                <a:ea typeface="+mn-ea"/>
              </a:rPr>
              <a:t>L</a:t>
            </a:r>
            <a:r>
              <a:rPr lang="en-US" sz="2000" b="1" baseline="-25000" dirty="0" smtClean="0">
                <a:solidFill>
                  <a:srgbClr val="FF0000"/>
                </a:solidFill>
                <a:latin typeface="+mn-ea"/>
                <a:ea typeface="+mn-ea"/>
              </a:rPr>
              <a:t>0</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另一种是作弹力</a:t>
            </a:r>
            <a:r>
              <a:rPr lang="en-US" sz="2000" b="1" dirty="0" smtClean="0">
                <a:solidFill>
                  <a:srgbClr val="FF0000"/>
                </a:solidFill>
                <a:latin typeface="+mn-ea"/>
                <a:ea typeface="+mn-ea"/>
              </a:rPr>
              <a:t>F</a:t>
            </a:r>
            <a:r>
              <a:rPr lang="zh-CN" altLang="en-US" sz="2000" b="1" dirty="0" smtClean="0">
                <a:solidFill>
                  <a:srgbClr val="FF0000"/>
                </a:solidFill>
                <a:latin typeface="+mn-ea"/>
                <a:ea typeface="+mn-ea"/>
              </a:rPr>
              <a:t>与弹簧伸长量</a:t>
            </a:r>
            <a:r>
              <a:rPr lang="en-US" sz="2000" b="1" dirty="0" err="1" smtClean="0">
                <a:solidFill>
                  <a:srgbClr val="FF0000"/>
                </a:solidFill>
                <a:latin typeface="+mn-ea"/>
                <a:ea typeface="+mn-ea"/>
              </a:rPr>
              <a:t>Δy</a:t>
            </a:r>
            <a:r>
              <a:rPr lang="en-US" sz="2000" b="1" baseline="-25000" dirty="0" err="1" smtClean="0">
                <a:solidFill>
                  <a:srgbClr val="FF0000"/>
                </a:solidFill>
                <a:latin typeface="+mn-ea"/>
                <a:ea typeface="+mn-ea"/>
              </a:rPr>
              <a:t>i</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如下边表格的数据</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的图象</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通过计算斜率求劲度系数</a:t>
            </a:r>
            <a:r>
              <a:rPr lang="en-US" sz="2000" b="1" dirty="0" smtClean="0">
                <a:solidFill>
                  <a:srgbClr val="FF0000"/>
                </a:solidFill>
                <a:latin typeface="+mn-ea"/>
                <a:ea typeface="+mn-ea"/>
              </a:rPr>
              <a:t>k</a:t>
            </a:r>
            <a:r>
              <a:rPr lang="zh-CN" altLang="en-US" sz="2000" b="1" dirty="0" smtClean="0">
                <a:solidFill>
                  <a:srgbClr val="FF0000"/>
                </a:solidFill>
                <a:latin typeface="+mn-ea"/>
                <a:ea typeface="+mn-ea"/>
              </a:rPr>
              <a:t>。</a:t>
            </a:r>
            <a:endParaRPr lang="zh-CN" altLang="en-US" sz="2000" b="1" dirty="0" smtClean="0">
              <a:solidFill>
                <a:srgbClr val="FF0000"/>
              </a:solidFill>
              <a:latin typeface="+mn-ea"/>
              <a:ea typeface="+mn-ea"/>
            </a:endParaRPr>
          </a:p>
          <a:p>
            <a:pPr>
              <a:lnSpc>
                <a:spcPct val="150000"/>
              </a:lnSpc>
            </a:pPr>
            <a:r>
              <a:rPr lang="zh-CN" altLang="en-US" sz="2000" b="1" dirty="0" smtClean="0">
                <a:solidFill>
                  <a:srgbClr val="FF0000"/>
                </a:solidFill>
                <a:latin typeface="+mn-ea"/>
                <a:ea typeface="+mn-ea"/>
              </a:rPr>
              <a:t>第一种如图</a:t>
            </a:r>
            <a:r>
              <a:rPr lang="en-US" sz="2000" b="1" dirty="0" smtClean="0">
                <a:solidFill>
                  <a:srgbClr val="FF0000"/>
                </a:solidFill>
                <a:latin typeface="+mn-ea"/>
                <a:ea typeface="+mn-ea"/>
              </a:rPr>
              <a:t>1</a:t>
            </a:r>
            <a:r>
              <a:rPr lang="zh-CN" altLang="en-US" sz="2000" b="1" dirty="0" smtClean="0">
                <a:solidFill>
                  <a:srgbClr val="FF0000"/>
                </a:solidFill>
                <a:latin typeface="+mn-ea"/>
                <a:ea typeface="+mn-ea"/>
              </a:rPr>
              <a:t>所示</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劲度系数</a:t>
            </a:r>
            <a:r>
              <a:rPr lang="en-US" altLang="zh-CN" sz="2000" b="1" dirty="0" smtClean="0">
                <a:solidFill>
                  <a:srgbClr val="FF0000"/>
                </a:solidFill>
                <a:latin typeface="+mn-ea"/>
                <a:ea typeface="+mn-ea"/>
              </a:rPr>
              <a:t>           </a:t>
            </a:r>
            <a:r>
              <a:rPr lang="en-US" sz="2000" b="1" dirty="0" smtClean="0">
                <a:solidFill>
                  <a:srgbClr val="FF0000"/>
                </a:solidFill>
                <a:latin typeface="+mn-ea"/>
                <a:ea typeface="+mn-ea"/>
              </a:rPr>
              <a:t>= </a:t>
            </a:r>
            <a:r>
              <a:rPr lang="en-US" sz="2000" b="1" dirty="0" smtClean="0">
                <a:solidFill>
                  <a:srgbClr val="FF0000"/>
                </a:solidFill>
                <a:latin typeface="+mn-ea"/>
                <a:ea typeface="+mn-ea"/>
              </a:rPr>
              <a:t>N/cm≈0.61 N/cm=61 N/m,</a:t>
            </a:r>
            <a:r>
              <a:rPr lang="zh-CN" altLang="en-US" sz="2000" b="1" dirty="0" smtClean="0">
                <a:solidFill>
                  <a:srgbClr val="FF0000"/>
                </a:solidFill>
                <a:latin typeface="+mn-ea"/>
                <a:ea typeface="+mn-ea"/>
              </a:rPr>
              <a:t>原长</a:t>
            </a:r>
            <a:r>
              <a:rPr lang="en-US" sz="2000" b="1" dirty="0" smtClean="0">
                <a:solidFill>
                  <a:srgbClr val="FF0000"/>
                </a:solidFill>
                <a:latin typeface="+mn-ea"/>
                <a:ea typeface="+mn-ea"/>
              </a:rPr>
              <a:t>L</a:t>
            </a:r>
            <a:r>
              <a:rPr lang="en-US" sz="2000" b="1" baseline="-25000" dirty="0" smtClean="0">
                <a:solidFill>
                  <a:srgbClr val="FF0000"/>
                </a:solidFill>
                <a:latin typeface="+mn-ea"/>
                <a:ea typeface="+mn-ea"/>
              </a:rPr>
              <a:t>0</a:t>
            </a:r>
            <a:r>
              <a:rPr lang="en-US" sz="2000" b="1" dirty="0" smtClean="0">
                <a:solidFill>
                  <a:srgbClr val="FF0000"/>
                </a:solidFill>
                <a:latin typeface="+mn-ea"/>
                <a:ea typeface="+mn-ea"/>
              </a:rPr>
              <a:t>=20 cm</a:t>
            </a:r>
            <a:r>
              <a:rPr lang="zh-CN" altLang="en-US" sz="2000" b="1" dirty="0" smtClean="0">
                <a:solidFill>
                  <a:srgbClr val="FF0000"/>
                </a:solidFill>
                <a:latin typeface="+mn-ea"/>
                <a:ea typeface="+mn-ea"/>
              </a:rPr>
              <a:t>。</a:t>
            </a:r>
            <a:endParaRPr lang="zh-CN" altLang="en-US" sz="2000" b="1" dirty="0" smtClean="0">
              <a:solidFill>
                <a:srgbClr val="FF0000"/>
              </a:solidFill>
              <a:latin typeface="+mn-ea"/>
              <a:ea typeface="+mn-ea"/>
            </a:endParaRPr>
          </a:p>
          <a:p>
            <a:pPr>
              <a:lnSpc>
                <a:spcPct val="150000"/>
              </a:lnSpc>
            </a:pPr>
            <a:r>
              <a:rPr lang="zh-CN" altLang="en-US" sz="2000" b="1" dirty="0" smtClean="0">
                <a:solidFill>
                  <a:srgbClr val="FF0000"/>
                </a:solidFill>
                <a:latin typeface="+mn-ea"/>
                <a:ea typeface="+mn-ea"/>
              </a:rPr>
              <a:t>第二种先换算成伸长量</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如下表所示</a:t>
            </a:r>
            <a:r>
              <a:rPr lang="en-US" sz="2000" b="1" dirty="0" smtClean="0">
                <a:solidFill>
                  <a:srgbClr val="FF0000"/>
                </a:solidFill>
                <a:latin typeface="+mn-ea"/>
                <a:ea typeface="+mn-ea"/>
              </a:rPr>
              <a:t>:</a:t>
            </a:r>
            <a:endParaRPr lang="zh-CN" altLang="en-US" sz="2000" b="1" dirty="0" smtClean="0">
              <a:solidFill>
                <a:srgbClr val="FF0000"/>
              </a:solidFill>
              <a:latin typeface="+mn-ea"/>
              <a:ea typeface="+mn-ea"/>
            </a:endParaRPr>
          </a:p>
          <a:p>
            <a:pPr>
              <a:lnSpc>
                <a:spcPct val="150000"/>
              </a:lnSpc>
            </a:pPr>
            <a:r>
              <a:rPr lang="en-US" sz="2000" b="1" dirty="0" smtClean="0">
                <a:solidFill>
                  <a:srgbClr val="FF0000"/>
                </a:solidFill>
                <a:latin typeface="+mn-ea"/>
                <a:ea typeface="+mn-ea"/>
              </a:rPr>
              <a:t> </a:t>
            </a:r>
            <a:endParaRPr lang="zh-CN" altLang="en-US" sz="2000" b="1" dirty="0" smtClean="0">
              <a:solidFill>
                <a:srgbClr val="FF0000"/>
              </a:solidFill>
              <a:latin typeface="+mn-ea"/>
              <a:ea typeface="+mn-ea"/>
            </a:endParaRPr>
          </a:p>
          <a:p>
            <a:pPr>
              <a:lnSpc>
                <a:spcPct val="150000"/>
              </a:lnSpc>
            </a:pPr>
            <a:endParaRPr lang="zh-CN" altLang="en-US" sz="2000" b="1" dirty="0" smtClean="0">
              <a:solidFill>
                <a:srgbClr val="FF0000"/>
              </a:solidFill>
              <a:latin typeface="+mn-ea"/>
              <a:ea typeface="+mn-ea"/>
            </a:endParaRPr>
          </a:p>
          <a:p>
            <a:pPr>
              <a:lnSpc>
                <a:spcPct val="150000"/>
              </a:lnSpc>
            </a:pPr>
            <a:r>
              <a:rPr lang="en-US" sz="2000" b="1" dirty="0" smtClean="0">
                <a:solidFill>
                  <a:srgbClr val="FF0000"/>
                </a:solidFill>
                <a:latin typeface="+mn-ea"/>
                <a:ea typeface="+mn-ea"/>
              </a:rPr>
              <a:t> </a:t>
            </a:r>
            <a:endParaRPr lang="zh-CN" altLang="en-US" sz="2000" b="1" dirty="0" smtClean="0">
              <a:solidFill>
                <a:srgbClr val="FF0000"/>
              </a:solidFill>
              <a:latin typeface="+mn-ea"/>
              <a:ea typeface="+mn-ea"/>
            </a:endParaRPr>
          </a:p>
          <a:p>
            <a:pPr>
              <a:lnSpc>
                <a:spcPct val="150000"/>
              </a:lnSpc>
            </a:pPr>
            <a:r>
              <a:rPr lang="zh-CN" altLang="en-US" sz="2000" b="1" dirty="0" smtClean="0">
                <a:solidFill>
                  <a:srgbClr val="FF0000"/>
                </a:solidFill>
                <a:latin typeface="+mn-ea"/>
                <a:ea typeface="+mn-ea"/>
              </a:rPr>
              <a:t>作</a:t>
            </a:r>
            <a:r>
              <a:rPr lang="zh-CN" altLang="en-US" sz="2000" b="1" dirty="0" smtClean="0">
                <a:solidFill>
                  <a:srgbClr val="FF0000"/>
                </a:solidFill>
                <a:latin typeface="+mn-ea"/>
                <a:ea typeface="+mn-ea"/>
              </a:rPr>
              <a:t>弹力</a:t>
            </a:r>
            <a:r>
              <a:rPr lang="en-US" sz="2000" b="1" dirty="0" smtClean="0">
                <a:solidFill>
                  <a:srgbClr val="FF0000"/>
                </a:solidFill>
                <a:latin typeface="+mn-ea"/>
                <a:ea typeface="+mn-ea"/>
              </a:rPr>
              <a:t>F</a:t>
            </a:r>
            <a:r>
              <a:rPr lang="zh-CN" altLang="en-US" sz="2000" b="1" dirty="0" smtClean="0">
                <a:solidFill>
                  <a:srgbClr val="FF0000"/>
                </a:solidFill>
                <a:latin typeface="+mn-ea"/>
                <a:ea typeface="+mn-ea"/>
              </a:rPr>
              <a:t>与弹簧伸长量</a:t>
            </a:r>
            <a:r>
              <a:rPr lang="en-US" sz="2000" b="1" dirty="0" err="1" smtClean="0">
                <a:solidFill>
                  <a:srgbClr val="FF0000"/>
                </a:solidFill>
                <a:latin typeface="+mn-ea"/>
                <a:ea typeface="+mn-ea"/>
              </a:rPr>
              <a:t>Δy</a:t>
            </a:r>
            <a:r>
              <a:rPr lang="en-US" sz="2000" b="1" baseline="-25000" dirty="0" err="1" smtClean="0">
                <a:solidFill>
                  <a:srgbClr val="FF0000"/>
                </a:solidFill>
                <a:latin typeface="+mn-ea"/>
                <a:ea typeface="+mn-ea"/>
              </a:rPr>
              <a:t>i</a:t>
            </a:r>
            <a:r>
              <a:rPr lang="zh-CN" altLang="en-US" sz="2000" b="1" dirty="0" smtClean="0">
                <a:solidFill>
                  <a:srgbClr val="FF0000"/>
                </a:solidFill>
                <a:latin typeface="+mn-ea"/>
                <a:ea typeface="+mn-ea"/>
              </a:rPr>
              <a:t>的图象</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如图</a:t>
            </a:r>
            <a:r>
              <a:rPr lang="en-US" sz="2000" b="1" dirty="0" smtClean="0">
                <a:solidFill>
                  <a:srgbClr val="FF0000"/>
                </a:solidFill>
                <a:latin typeface="+mn-ea"/>
                <a:ea typeface="+mn-ea"/>
              </a:rPr>
              <a:t>2</a:t>
            </a:r>
            <a:r>
              <a:rPr lang="zh-CN" altLang="en-US" sz="2000" b="1" dirty="0" smtClean="0">
                <a:solidFill>
                  <a:srgbClr val="FF0000"/>
                </a:solidFill>
                <a:latin typeface="+mn-ea"/>
                <a:ea typeface="+mn-ea"/>
              </a:rPr>
              <a:t>所示</a:t>
            </a:r>
            <a:r>
              <a:rPr lang="en-US" sz="2000" b="1" dirty="0" smtClean="0">
                <a:solidFill>
                  <a:srgbClr val="FF0000"/>
                </a:solidFill>
                <a:latin typeface="+mn-ea"/>
                <a:ea typeface="+mn-ea"/>
              </a:rPr>
              <a:t>,</a:t>
            </a:r>
            <a:r>
              <a:rPr lang="zh-CN" altLang="en-US" sz="2000" b="1" dirty="0" smtClean="0">
                <a:solidFill>
                  <a:srgbClr val="FF0000"/>
                </a:solidFill>
                <a:latin typeface="+mn-ea"/>
                <a:ea typeface="+mn-ea"/>
              </a:rPr>
              <a:t>劲度系数</a:t>
            </a:r>
            <a:endParaRPr lang="zh-CN" altLang="en-US" sz="2000" b="1" dirty="0" smtClean="0">
              <a:solidFill>
                <a:srgbClr val="FF0000"/>
              </a:solidFill>
              <a:latin typeface="+mn-ea"/>
              <a:ea typeface="+mn-ea"/>
            </a:endParaRPr>
          </a:p>
          <a:p>
            <a:pPr>
              <a:lnSpc>
                <a:spcPct val="150000"/>
              </a:lnSpc>
            </a:pPr>
            <a:r>
              <a:rPr lang="en-US" sz="2000" b="1" dirty="0" smtClean="0">
                <a:solidFill>
                  <a:srgbClr val="FF0000"/>
                </a:solidFill>
                <a:latin typeface="+mn-ea"/>
                <a:ea typeface="+mn-ea"/>
              </a:rPr>
              <a:t>                  = </a:t>
            </a:r>
            <a:r>
              <a:rPr lang="en-US" sz="2000" b="1" dirty="0" smtClean="0">
                <a:solidFill>
                  <a:srgbClr val="FF0000"/>
                </a:solidFill>
                <a:latin typeface="+mn-ea"/>
                <a:ea typeface="+mn-ea"/>
              </a:rPr>
              <a:t>N/cm≈0.58 N/cm=58 N/m</a:t>
            </a:r>
            <a:r>
              <a:rPr lang="zh-CN" altLang="en-US" sz="2000" b="1" dirty="0" smtClean="0">
                <a:solidFill>
                  <a:srgbClr val="FF0000"/>
                </a:solidFill>
                <a:latin typeface="+mn-ea"/>
                <a:ea typeface="+mn-ea"/>
              </a:rPr>
              <a:t>。</a:t>
            </a:r>
            <a:endParaRPr lang="zh-CN" altLang="en-US" sz="2000" b="1" dirty="0">
              <a:solidFill>
                <a:srgbClr val="FF0000"/>
              </a:solidFill>
              <a:latin typeface="+mn-ea"/>
              <a:ea typeface="+mn-ea"/>
            </a:endParaRPr>
          </a:p>
        </p:txBody>
      </p:sp>
      <p:pic>
        <p:nvPicPr>
          <p:cNvPr id="4" name="21YB112.eps" descr="id:2147496089;FounderCES"/>
          <p:cNvPicPr/>
          <p:nvPr/>
        </p:nvPicPr>
        <p:blipFill>
          <a:blip r:embed="rId1"/>
          <a:stretch>
            <a:fillRect/>
          </a:stretch>
        </p:blipFill>
        <p:spPr>
          <a:xfrm>
            <a:off x="5739609" y="2428868"/>
            <a:ext cx="4000528" cy="1857388"/>
          </a:xfrm>
          <a:prstGeom prst="rect">
            <a:avLst/>
          </a:prstGeom>
        </p:spPr>
      </p:pic>
      <p:pic>
        <p:nvPicPr>
          <p:cNvPr id="6" name="Picture 2"/>
          <p:cNvPicPr>
            <a:picLocks noChangeAspect="1" noChangeArrowheads="1"/>
          </p:cNvPicPr>
          <p:nvPr/>
        </p:nvPicPr>
        <p:blipFill>
          <a:blip r:embed="rId2"/>
          <a:srcRect/>
          <a:stretch>
            <a:fillRect/>
          </a:stretch>
        </p:blipFill>
        <p:spPr bwMode="auto">
          <a:xfrm>
            <a:off x="3667907" y="1891481"/>
            <a:ext cx="1208881" cy="537387"/>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453197" y="4714884"/>
            <a:ext cx="1305719" cy="475374"/>
          </a:xfrm>
          <a:prstGeom prst="rect">
            <a:avLst/>
          </a:prstGeom>
          <a:noFill/>
          <a:ln w="9525">
            <a:noFill/>
            <a:miter lim="800000"/>
            <a:headEnd/>
            <a:tailEnd/>
          </a:ln>
          <a:effectLst/>
        </p:spPr>
      </p:pic>
      <p:graphicFrame>
        <p:nvGraphicFramePr>
          <p:cNvPr id="8" name="表格 7"/>
          <p:cNvGraphicFramePr>
            <a:graphicFrameLocks noGrp="1"/>
          </p:cNvGraphicFramePr>
          <p:nvPr/>
        </p:nvGraphicFramePr>
        <p:xfrm>
          <a:off x="667509" y="3071810"/>
          <a:ext cx="3857654" cy="785818"/>
        </p:xfrm>
        <a:graphic>
          <a:graphicData uri="http://schemas.openxmlformats.org/drawingml/2006/table">
            <a:tbl>
              <a:tblPr/>
              <a:tblGrid>
                <a:gridCol w="357192"/>
                <a:gridCol w="406105"/>
                <a:gridCol w="451151"/>
                <a:gridCol w="500066"/>
                <a:gridCol w="428628"/>
                <a:gridCol w="428628"/>
                <a:gridCol w="1285884"/>
              </a:tblGrid>
              <a:tr h="261939">
                <a:tc>
                  <a:txBody>
                    <a:bodyPr/>
                    <a:lstStyle/>
                    <a:p>
                      <a:pPr algn="ctr">
                        <a:lnSpc>
                          <a:spcPts val="1260"/>
                        </a:lnSpc>
                        <a:spcAft>
                          <a:spcPts val="0"/>
                        </a:spcAft>
                      </a:pPr>
                      <a:r>
                        <a:rPr lang="en-US" sz="900" i="1" kern="100" dirty="0" err="1">
                          <a:solidFill>
                            <a:srgbClr val="000000"/>
                          </a:solidFill>
                          <a:latin typeface="NEU-BZ-S92"/>
                          <a:ea typeface="方正书宋_GBK" panose="03000509000000000000" charset="-122"/>
                          <a:cs typeface="Times New Roman" panose="02020603050405020304"/>
                        </a:rPr>
                        <a:t>i</a:t>
                      </a:r>
                      <a:endParaRPr lang="zh-CN" sz="900" kern="100" dirty="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1</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2</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3</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4</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5</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6</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3879">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Δ</a:t>
                      </a:r>
                      <a:r>
                        <a:rPr lang="en-US" sz="900" i="1" kern="100">
                          <a:solidFill>
                            <a:srgbClr val="000000"/>
                          </a:solidFill>
                          <a:latin typeface="NEU-BZ-S92"/>
                          <a:ea typeface="方正书宋_GBK" panose="03000509000000000000" charset="-122"/>
                          <a:cs typeface="Times New Roman" panose="02020603050405020304"/>
                        </a:rPr>
                        <a:t>y</a:t>
                      </a:r>
                      <a:r>
                        <a:rPr lang="en-US" sz="900" i="1" kern="100" baseline="-25000">
                          <a:solidFill>
                            <a:srgbClr val="000000"/>
                          </a:solidFill>
                          <a:latin typeface="NEU-BZ-S92"/>
                          <a:ea typeface="方正书宋_GBK" panose="03000509000000000000" charset="-122"/>
                          <a:cs typeface="Times New Roman" panose="02020603050405020304"/>
                        </a:rPr>
                        <a:t>i</a:t>
                      </a:r>
                      <a:r>
                        <a:rPr lang="en-US" sz="900" i="1" kern="100">
                          <a:solidFill>
                            <a:srgbClr val="000000"/>
                          </a:solidFill>
                          <a:latin typeface="NEU-BZ-S92"/>
                          <a:ea typeface="方正书宋_GBK" panose="03000509000000000000" charset="-122"/>
                          <a:cs typeface="Times New Roman" panose="02020603050405020304"/>
                        </a:rPr>
                        <a:t>/</a:t>
                      </a:r>
                      <a:r>
                        <a:rPr lang="en-US" sz="900" kern="100">
                          <a:solidFill>
                            <a:srgbClr val="000000"/>
                          </a:solidFill>
                          <a:latin typeface="NEU-BZ-S92"/>
                          <a:ea typeface="方正书宋_GBK" panose="03000509000000000000" charset="-122"/>
                          <a:cs typeface="Times New Roman" panose="02020603050405020304"/>
                        </a:rPr>
                        <a:t>cm</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endParaRPr lang="en-US"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1</a:t>
                      </a:r>
                      <a:r>
                        <a:rPr lang="en-US" sz="900" i="1" kern="100">
                          <a:solidFill>
                            <a:srgbClr val="000000"/>
                          </a:solidFill>
                          <a:latin typeface="NEU-BZ-S92"/>
                          <a:ea typeface="方正书宋_GBK" panose="03000509000000000000" charset="-122"/>
                          <a:cs typeface="Times New Roman" panose="02020603050405020304"/>
                        </a:rPr>
                        <a:t>.</a:t>
                      </a:r>
                      <a:r>
                        <a:rPr lang="en-US" sz="900" kern="100">
                          <a:solidFill>
                            <a:srgbClr val="000000"/>
                          </a:solidFill>
                          <a:latin typeface="NEU-BZ-S92"/>
                          <a:ea typeface="方正书宋_GBK" panose="03000509000000000000" charset="-122"/>
                          <a:cs typeface="Times New Roman" panose="02020603050405020304"/>
                        </a:rPr>
                        <a:t>55</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dirty="0">
                          <a:solidFill>
                            <a:srgbClr val="000000"/>
                          </a:solidFill>
                          <a:latin typeface="NEU-BZ-S92"/>
                          <a:ea typeface="方正书宋_GBK" panose="03000509000000000000" charset="-122"/>
                          <a:cs typeface="Times New Roman" panose="02020603050405020304"/>
                        </a:rPr>
                        <a:t>3</a:t>
                      </a:r>
                      <a:r>
                        <a:rPr lang="en-US" sz="900" i="1" kern="100" dirty="0">
                          <a:solidFill>
                            <a:srgbClr val="000000"/>
                          </a:solidFill>
                          <a:latin typeface="NEU-BZ-S92"/>
                          <a:ea typeface="方正书宋_GBK" panose="03000509000000000000" charset="-122"/>
                          <a:cs typeface="Times New Roman" panose="02020603050405020304"/>
                        </a:rPr>
                        <a:t>.</a:t>
                      </a:r>
                      <a:r>
                        <a:rPr lang="en-US" sz="900" kern="100" dirty="0">
                          <a:solidFill>
                            <a:srgbClr val="000000"/>
                          </a:solidFill>
                          <a:latin typeface="NEU-BZ-S92"/>
                          <a:ea typeface="方正书宋_GBK" panose="03000509000000000000" charset="-122"/>
                          <a:cs typeface="Times New Roman" panose="02020603050405020304"/>
                        </a:rPr>
                        <a:t>00</a:t>
                      </a:r>
                      <a:endParaRPr lang="zh-CN" sz="900" kern="100" dirty="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4</a:t>
                      </a:r>
                      <a:r>
                        <a:rPr lang="en-US" sz="900" i="1" kern="100">
                          <a:solidFill>
                            <a:srgbClr val="000000"/>
                          </a:solidFill>
                          <a:latin typeface="NEU-BZ-S92"/>
                          <a:ea typeface="方正书宋_GBK" panose="03000509000000000000" charset="-122"/>
                          <a:cs typeface="Times New Roman" panose="02020603050405020304"/>
                        </a:rPr>
                        <a:t>.</a:t>
                      </a:r>
                      <a:r>
                        <a:rPr lang="en-US" sz="900" kern="100">
                          <a:solidFill>
                            <a:srgbClr val="000000"/>
                          </a:solidFill>
                          <a:latin typeface="NEU-BZ-S92"/>
                          <a:ea typeface="方正书宋_GBK" panose="03000509000000000000" charset="-122"/>
                          <a:cs typeface="Times New Roman" panose="02020603050405020304"/>
                        </a:rPr>
                        <a:t>77</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a:solidFill>
                            <a:srgbClr val="000000"/>
                          </a:solidFill>
                          <a:latin typeface="NEU-BZ-S92"/>
                          <a:ea typeface="方正书宋_GBK" panose="03000509000000000000" charset="-122"/>
                          <a:cs typeface="Times New Roman" panose="02020603050405020304"/>
                        </a:rPr>
                        <a:t>6</a:t>
                      </a:r>
                      <a:r>
                        <a:rPr lang="en-US" sz="900" i="1" kern="100">
                          <a:solidFill>
                            <a:srgbClr val="000000"/>
                          </a:solidFill>
                          <a:latin typeface="NEU-BZ-S92"/>
                          <a:ea typeface="方正书宋_GBK" panose="03000509000000000000" charset="-122"/>
                          <a:cs typeface="Times New Roman" panose="02020603050405020304"/>
                        </a:rPr>
                        <a:t>.</a:t>
                      </a:r>
                      <a:r>
                        <a:rPr lang="en-US" sz="900" kern="100">
                          <a:solidFill>
                            <a:srgbClr val="000000"/>
                          </a:solidFill>
                          <a:latin typeface="NEU-BZ-S92"/>
                          <a:ea typeface="方正书宋_GBK" panose="03000509000000000000" charset="-122"/>
                          <a:cs typeface="Times New Roman" panose="02020603050405020304"/>
                        </a:rPr>
                        <a:t>48</a:t>
                      </a:r>
                      <a:endParaRPr lang="zh-CN" sz="900" kern="10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260"/>
                        </a:lnSpc>
                        <a:spcAft>
                          <a:spcPts val="0"/>
                        </a:spcAft>
                      </a:pPr>
                      <a:r>
                        <a:rPr lang="en-US" sz="900" kern="100" dirty="0">
                          <a:solidFill>
                            <a:srgbClr val="000000"/>
                          </a:solidFill>
                          <a:latin typeface="NEU-BZ-S92"/>
                          <a:ea typeface="方正书宋_GBK" panose="03000509000000000000" charset="-122"/>
                          <a:cs typeface="Times New Roman" panose="02020603050405020304"/>
                        </a:rPr>
                        <a:t>8</a:t>
                      </a:r>
                      <a:r>
                        <a:rPr lang="en-US" sz="900" i="1" kern="100" dirty="0">
                          <a:solidFill>
                            <a:srgbClr val="000000"/>
                          </a:solidFill>
                          <a:latin typeface="NEU-BZ-S92"/>
                          <a:ea typeface="方正书宋_GBK" panose="03000509000000000000" charset="-122"/>
                          <a:cs typeface="Times New Roman" panose="02020603050405020304"/>
                        </a:rPr>
                        <a:t>.</a:t>
                      </a:r>
                      <a:r>
                        <a:rPr lang="en-US" sz="900" kern="100" dirty="0">
                          <a:solidFill>
                            <a:srgbClr val="000000"/>
                          </a:solidFill>
                          <a:latin typeface="NEU-BZ-S92"/>
                          <a:ea typeface="方正书宋_GBK" panose="03000509000000000000" charset="-122"/>
                          <a:cs typeface="Times New Roman" panose="02020603050405020304"/>
                        </a:rPr>
                        <a:t>45</a:t>
                      </a:r>
                      <a:endParaRPr lang="zh-CN" sz="900" kern="100" dirty="0">
                        <a:solidFill>
                          <a:srgbClr val="000000"/>
                        </a:solidFill>
                        <a:latin typeface="NEU-BZ-S92"/>
                        <a:ea typeface="方正书宋_GBK" panose="03000509000000000000"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additive="base">
                                        <p:cTn id="19" dur="500" fill="hold"/>
                                        <p:tgtEl>
                                          <p:spTgt spid="1027"/>
                                        </p:tgtEl>
                                        <p:attrNameLst>
                                          <p:attrName>ppt_x</p:attrName>
                                        </p:attrNameLst>
                                      </p:cBhvr>
                                      <p:tavLst>
                                        <p:tav tm="0">
                                          <p:val>
                                            <p:strVal val="1+#ppt_w/2"/>
                                          </p:val>
                                        </p:tav>
                                        <p:tav tm="100000">
                                          <p:val>
                                            <p:strVal val="#ppt_x"/>
                                          </p:val>
                                        </p:tav>
                                      </p:tavLst>
                                    </p:anim>
                                    <p:anim calcmode="lin" valueType="num">
                                      <p:cBhvr additive="base">
                                        <p:cTn id="20" dur="500" fill="hold"/>
                                        <p:tgtEl>
                                          <p:spTgt spid="102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1+#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134745" y="764540"/>
            <a:ext cx="8279765" cy="305943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核心价值.eps" descr="id:2147494683;FounderCES"/>
          <p:cNvPicPr>
            <a:picLocks noChangeAspect="1"/>
          </p:cNvPicPr>
          <p:nvPr/>
        </p:nvPicPr>
        <p:blipFill>
          <a:blip r:embed="rId1"/>
          <a:stretch>
            <a:fillRect/>
          </a:stretch>
        </p:blipFill>
        <p:spPr>
          <a:xfrm>
            <a:off x="653415" y="786130"/>
            <a:ext cx="9396095" cy="430530"/>
          </a:xfrm>
          <a:prstGeom prst="rect">
            <a:avLst/>
          </a:prstGeom>
        </p:spPr>
      </p:pic>
      <p:sp>
        <p:nvSpPr>
          <p:cNvPr id="4" name="文本框 3"/>
          <p:cNvSpPr txBox="1"/>
          <p:nvPr/>
        </p:nvSpPr>
        <p:spPr>
          <a:xfrm>
            <a:off x="234315" y="1282065"/>
            <a:ext cx="10118725" cy="2861310"/>
          </a:xfrm>
          <a:prstGeom prst="rect">
            <a:avLst/>
          </a:prstGeom>
          <a:noFill/>
        </p:spPr>
        <p:txBody>
          <a:bodyPr wrap="square" rtlCol="0">
            <a:spAutoFit/>
          </a:bodyPr>
          <a:lstStyle/>
          <a:p>
            <a:pPr>
              <a:lnSpc>
                <a:spcPct val="150000"/>
              </a:lnSpc>
            </a:pPr>
            <a:r>
              <a:rPr lang="zh-CN" sz="2000" b="1"/>
              <a:t>典例</a:t>
            </a:r>
            <a:r>
              <a:rPr lang="en-US" altLang="zh-CN" sz="2000" b="1"/>
              <a:t>   </a:t>
            </a:r>
            <a:r>
              <a:rPr sz="2000" b="1"/>
              <a:t>3某实验小组探究弹簧的劲度系数k与其长度(圈数)的关系。实验装置如图甲所示;一均匀长弹簧竖直悬挂,7个指针P</a:t>
            </a:r>
            <a:r>
              <a:rPr sz="2000" b="1" baseline="-25000">
                <a:solidFill>
                  <a:schemeClr val="tx1"/>
                </a:solidFill>
                <a:uFillTx/>
              </a:rPr>
              <a:t>0</a:t>
            </a:r>
            <a:r>
              <a:rPr sz="2000" b="1"/>
              <a:t>、P</a:t>
            </a:r>
            <a:r>
              <a:rPr sz="2000" b="1" baseline="-25000">
                <a:uFillTx/>
              </a:rPr>
              <a:t>1</a:t>
            </a:r>
            <a:r>
              <a:rPr sz="2000" b="1"/>
              <a:t>、P</a:t>
            </a:r>
            <a:r>
              <a:rPr sz="2000" b="1" baseline="-25000">
                <a:uFillTx/>
              </a:rPr>
              <a:t>2</a:t>
            </a:r>
            <a:r>
              <a:rPr sz="2000" b="1"/>
              <a:t>、P</a:t>
            </a:r>
            <a:r>
              <a:rPr sz="2000" b="1" baseline="-25000">
                <a:uFillTx/>
              </a:rPr>
              <a:t>3</a:t>
            </a:r>
            <a:r>
              <a:rPr sz="2000" b="1"/>
              <a:t>、P</a:t>
            </a:r>
            <a:r>
              <a:rPr sz="2000" b="1" baseline="-25000">
                <a:uFillTx/>
              </a:rPr>
              <a:t>4</a:t>
            </a:r>
            <a:r>
              <a:rPr sz="2000" b="1"/>
              <a:t>、P</a:t>
            </a:r>
            <a:r>
              <a:rPr sz="2000" b="1" baseline="-25000">
                <a:uFillTx/>
              </a:rPr>
              <a:t>5</a:t>
            </a:r>
            <a:r>
              <a:rPr sz="2000" b="1"/>
              <a:t>、P</a:t>
            </a:r>
            <a:r>
              <a:rPr sz="2000" b="1" baseline="-25000">
                <a:uFillTx/>
              </a:rPr>
              <a:t>6</a:t>
            </a:r>
            <a:r>
              <a:rPr sz="2000" b="1"/>
              <a:t>分别固定在弹簧上距悬点0、10、20、30、40、50、60圈处;通过旁边竖直放置的刻度尺,可以读出指针的位置,P</a:t>
            </a:r>
            <a:r>
              <a:rPr sz="2000" b="1" baseline="-25000">
                <a:uFillTx/>
              </a:rPr>
              <a:t>0</a:t>
            </a:r>
            <a:r>
              <a:rPr sz="2000" b="1"/>
              <a:t>指向0刻度。设弹簧下端未挂重物时,各指针的位置记为x</a:t>
            </a:r>
            <a:r>
              <a:rPr sz="2000" b="1" baseline="-25000">
                <a:uFillTx/>
              </a:rPr>
              <a:t>0</a:t>
            </a:r>
            <a:r>
              <a:rPr sz="2000" b="1"/>
              <a:t>;挂有质量为0.100 kg的砝码时,各指针的位置记为x。测量结果及部分计算结果如下表所示(n为弹簧的圈数,取重力加速度为9.80 m/s</a:t>
            </a:r>
            <a:r>
              <a:rPr sz="2000" b="1" baseline="30000">
                <a:solidFill>
                  <a:schemeClr val="tx1"/>
                </a:solidFill>
                <a:uFillTx/>
              </a:rPr>
              <a:t>2</a:t>
            </a:r>
            <a:r>
              <a:rPr sz="2000" b="1"/>
              <a:t>)。已知实验所用弹簧总圈数为60,整个弹簧的自由长度为11.88 cm。</a:t>
            </a:r>
            <a:endParaRPr lang="zh-CN" altLang="en-US" sz="2000" b="1"/>
          </a:p>
        </p:txBody>
      </p:sp>
      <p:pic>
        <p:nvPicPr>
          <p:cNvPr id="271" name="GZWL274.eps" descr="id:2147495223;FounderCES"/>
          <p:cNvPicPr>
            <a:picLocks noChangeAspect="1"/>
          </p:cNvPicPr>
          <p:nvPr/>
        </p:nvPicPr>
        <p:blipFill>
          <a:blip r:embed="rId2"/>
          <a:stretch>
            <a:fillRect/>
          </a:stretch>
        </p:blipFill>
        <p:spPr>
          <a:xfrm>
            <a:off x="7975600" y="4143375"/>
            <a:ext cx="949960" cy="2143125"/>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custDataLst>
              <p:tags r:id="rId1"/>
            </p:custDataLst>
          </p:nvPr>
        </p:nvGraphicFramePr>
        <p:xfrm>
          <a:off x="295275" y="586740"/>
          <a:ext cx="9571355" cy="2731770"/>
        </p:xfrm>
        <a:graphic>
          <a:graphicData uri="http://schemas.openxmlformats.org/drawingml/2006/table">
            <a:tbl>
              <a:tblPr firstRow="1" bandRow="1">
                <a:tableStyleId>{5940675A-B579-460E-94D1-54222C63F5DA}</a:tableStyleId>
              </a:tblPr>
              <a:tblGrid>
                <a:gridCol w="2125980"/>
                <a:gridCol w="1337945"/>
                <a:gridCol w="1329055"/>
                <a:gridCol w="1189355"/>
                <a:gridCol w="1374775"/>
                <a:gridCol w="958215"/>
                <a:gridCol w="1256030"/>
              </a:tblGrid>
              <a:tr h="427355">
                <a:tc>
                  <a:txBody>
                    <a:bodyPr/>
                    <a:lstStyle/>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P</a:t>
                      </a:r>
                      <a:r>
                        <a:rPr lang="en-US" sz="2000" b="1" baseline="-25000">
                          <a:solidFill>
                            <a:srgbClr val="000000"/>
                          </a:solidFill>
                          <a:latin typeface="宋体" panose="02010600030101010101" pitchFamily="2" charset="-122"/>
                          <a:ea typeface="宋体" panose="02010600030101010101" pitchFamily="2" charset="-122"/>
                          <a:cs typeface="NEU-BZ-S92" charset="0"/>
                        </a:rPr>
                        <a:t>1</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P</a:t>
                      </a:r>
                      <a:r>
                        <a:rPr lang="en-US" sz="2000" b="1" baseline="-25000">
                          <a:solidFill>
                            <a:srgbClr val="000000"/>
                          </a:solidFill>
                          <a:latin typeface="宋体" panose="02010600030101010101" pitchFamily="2" charset="-122"/>
                          <a:ea typeface="宋体" panose="02010600030101010101" pitchFamily="2" charset="-122"/>
                          <a:cs typeface="NEU-BZ-S92" charset="0"/>
                        </a:rPr>
                        <a:t>2</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P</a:t>
                      </a:r>
                      <a:r>
                        <a:rPr lang="en-US" sz="2000" b="1" baseline="-25000">
                          <a:solidFill>
                            <a:srgbClr val="000000"/>
                          </a:solidFill>
                          <a:latin typeface="宋体" panose="02010600030101010101" pitchFamily="2" charset="-122"/>
                          <a:ea typeface="宋体" panose="02010600030101010101" pitchFamily="2" charset="-122"/>
                          <a:cs typeface="NEU-BZ-S92" charset="0"/>
                        </a:rPr>
                        <a:t>3</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P</a:t>
                      </a:r>
                      <a:r>
                        <a:rPr lang="en-US" sz="2000" b="1" baseline="-25000">
                          <a:solidFill>
                            <a:srgbClr val="000000"/>
                          </a:solidFill>
                          <a:latin typeface="宋体" panose="02010600030101010101" pitchFamily="2" charset="-122"/>
                          <a:ea typeface="宋体" panose="02010600030101010101" pitchFamily="2" charset="-122"/>
                          <a:cs typeface="NEU-BZ-S92" charset="0"/>
                        </a:rPr>
                        <a:t>4</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P</a:t>
                      </a:r>
                      <a:r>
                        <a:rPr lang="en-US" sz="2000" b="1" baseline="-25000">
                          <a:solidFill>
                            <a:srgbClr val="000000"/>
                          </a:solidFill>
                          <a:latin typeface="宋体" panose="02010600030101010101" pitchFamily="2" charset="-122"/>
                          <a:ea typeface="宋体" panose="02010600030101010101" pitchFamily="2" charset="-122"/>
                          <a:cs typeface="NEU-BZ-S92" charset="0"/>
                        </a:rPr>
                        <a:t>5</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P</a:t>
                      </a:r>
                      <a:r>
                        <a:rPr lang="en-US" sz="2000" b="1" baseline="-25000">
                          <a:solidFill>
                            <a:srgbClr val="000000"/>
                          </a:solidFill>
                          <a:latin typeface="宋体" panose="02010600030101010101" pitchFamily="2" charset="-122"/>
                          <a:ea typeface="宋体" panose="02010600030101010101" pitchFamily="2" charset="-122"/>
                          <a:cs typeface="NEU-BZ-S92" charset="0"/>
                        </a:rPr>
                        <a:t>6</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383540">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x</a:t>
                      </a:r>
                      <a:r>
                        <a:rPr lang="en-US" sz="2000" b="1" baseline="-25000">
                          <a:solidFill>
                            <a:srgbClr val="000000"/>
                          </a:solidFill>
                          <a:latin typeface="宋体" panose="02010600030101010101" pitchFamily="2" charset="-122"/>
                          <a:ea typeface="宋体" panose="02010600030101010101" pitchFamily="2" charset="-122"/>
                          <a:cs typeface="NEU-BZ-S92" charset="0"/>
                        </a:rPr>
                        <a:t>0</a:t>
                      </a:r>
                      <a:r>
                        <a:rPr lang="en-US" sz="2000" b="1">
                          <a:solidFill>
                            <a:srgbClr val="000000"/>
                          </a:solidFill>
                          <a:latin typeface="宋体" panose="02010600030101010101" pitchFamily="2" charset="-122"/>
                          <a:ea typeface="宋体" panose="02010600030101010101" pitchFamily="2" charset="-122"/>
                          <a:cs typeface="NEU-BZ-S92" charset="0"/>
                        </a:rPr>
                        <a:t>/cm</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2.04</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4.06</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6.06</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8.05</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10.03</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12.01</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38417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x/cm</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2.64</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5.26</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7.81</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10.30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12.93</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15.41</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38417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n</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30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40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50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60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38417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k/</a:t>
                      </a:r>
                      <a:r>
                        <a:rPr lang="en-US" sz="2000" b="1">
                          <a:solidFill>
                            <a:srgbClr val="000000"/>
                          </a:solidFill>
                          <a:latin typeface="宋体" panose="02010600030101010101" pitchFamily="2" charset="-122"/>
                          <a:ea typeface="宋体" panose="02010600030101010101" pitchFamily="2" charset="-122"/>
                          <a:cs typeface="方正书宋_GBK" panose="03000509000000000000" charset="-122"/>
                        </a:rPr>
                        <a:t>(</a:t>
                      </a:r>
                      <a:r>
                        <a:rPr lang="en-US" sz="2000" b="1">
                          <a:solidFill>
                            <a:srgbClr val="000000"/>
                          </a:solidFill>
                          <a:latin typeface="宋体" panose="02010600030101010101" pitchFamily="2" charset="-122"/>
                          <a:ea typeface="宋体" panose="02010600030101010101" pitchFamily="2" charset="-122"/>
                          <a:cs typeface="NEU-BZ-S92" charset="0"/>
                        </a:rPr>
                        <a:t>N·m</a:t>
                      </a:r>
                      <a:r>
                        <a:rPr lang="en-US" sz="2000" b="1" baseline="30000">
                          <a:solidFill>
                            <a:srgbClr val="000000"/>
                          </a:solidFill>
                          <a:latin typeface="宋体" panose="02010600030101010101" pitchFamily="2" charset="-122"/>
                          <a:ea typeface="宋体" panose="02010600030101010101" pitchFamily="2" charset="-122"/>
                          <a:cs typeface="NEU-BZ-S92" charset="0"/>
                        </a:rPr>
                        <a:t>-1</a:t>
                      </a:r>
                      <a:r>
                        <a:rPr lang="en-US" sz="2000" b="1">
                          <a:solidFill>
                            <a:srgbClr val="000000"/>
                          </a:solidFill>
                          <a:latin typeface="宋体" panose="02010600030101010101" pitchFamily="2" charset="-122"/>
                          <a:ea typeface="宋体" panose="02010600030101010101" pitchFamily="2" charset="-122"/>
                          <a:cs typeface="方正书宋_GBK" panose="03000509000000000000" charset="-122"/>
                        </a:rPr>
                        <a:t>)</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163</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①</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56.0</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43.6</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33.8</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28.8</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768350">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a:t>
                      </a:r>
                      <a:r>
                        <a:rPr lang="en-US" sz="2000" b="1">
                          <a:solidFill>
                            <a:srgbClr val="000000"/>
                          </a:solidFill>
                          <a:latin typeface="宋体" panose="02010600030101010101" pitchFamily="2" charset="-122"/>
                          <a:ea typeface="宋体" panose="02010600030101010101" pitchFamily="2" charset="-122"/>
                          <a:cs typeface="方正书宋_GBK" panose="03000509000000000000" charset="-122"/>
                        </a:rPr>
                        <a:t>(</a:t>
                      </a:r>
                      <a:r>
                        <a:rPr lang="en-US" sz="2000" b="1">
                          <a:solidFill>
                            <a:srgbClr val="000000"/>
                          </a:solidFill>
                          <a:latin typeface="宋体" panose="02010600030101010101" pitchFamily="2" charset="-122"/>
                          <a:ea typeface="宋体" panose="02010600030101010101" pitchFamily="2" charset="-122"/>
                          <a:cs typeface="NEU-BZ-S92" charset="0"/>
                        </a:rPr>
                        <a:t>m·N</a:t>
                      </a:r>
                      <a:r>
                        <a:rPr lang="en-US" sz="2000" b="1" baseline="30000">
                          <a:solidFill>
                            <a:srgbClr val="000000"/>
                          </a:solidFill>
                          <a:latin typeface="宋体" panose="02010600030101010101" pitchFamily="2" charset="-122"/>
                          <a:ea typeface="宋体" panose="02010600030101010101" pitchFamily="2" charset="-122"/>
                          <a:cs typeface="NEU-BZ-S92" charset="0"/>
                        </a:rPr>
                        <a:t>-1</a:t>
                      </a:r>
                      <a:r>
                        <a:rPr lang="en-US" sz="2000" b="1">
                          <a:solidFill>
                            <a:srgbClr val="000000"/>
                          </a:solidFill>
                          <a:latin typeface="宋体" panose="02010600030101010101" pitchFamily="2" charset="-122"/>
                          <a:ea typeface="宋体" panose="02010600030101010101" pitchFamily="2" charset="-122"/>
                          <a:cs typeface="方正书宋_GBK" panose="03000509000000000000" charset="-122"/>
                        </a:rPr>
                        <a:t>)</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0.006 1</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②</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0.017 9</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0.022 9</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0.029 6</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0.034 7</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bl>
          </a:graphicData>
        </a:graphic>
      </p:graphicFrame>
      <p:pic>
        <p:nvPicPr>
          <p:cNvPr id="3" name="图片 2"/>
          <p:cNvPicPr/>
          <p:nvPr/>
        </p:nvPicPr>
        <p:blipFill>
          <a:blip r:embed="rId2"/>
          <a:stretch>
            <a:fillRect/>
          </a:stretch>
        </p:blipFill>
        <p:spPr>
          <a:xfrm>
            <a:off x="2158365" y="2941320"/>
            <a:ext cx="47625" cy="390525"/>
          </a:xfrm>
          <a:prstGeom prst="rect">
            <a:avLst/>
          </a:prstGeom>
          <a:noFill/>
          <a:ln w="9525">
            <a:noFill/>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2265" y="548640"/>
            <a:ext cx="10118725" cy="4707890"/>
          </a:xfrm>
          <a:prstGeom prst="rect">
            <a:avLst/>
          </a:prstGeom>
          <a:noFill/>
        </p:spPr>
        <p:txBody>
          <a:bodyPr wrap="square" rtlCol="0">
            <a:spAutoFit/>
          </a:bodyPr>
          <a:lstStyle/>
          <a:p>
            <a:pPr>
              <a:lnSpc>
                <a:spcPct val="150000"/>
              </a:lnSpc>
            </a:pPr>
            <a:r>
              <a:rPr sz="2000" b="1" dirty="0"/>
              <a:t>(1)将表中数据补充完整:①</a:t>
            </a:r>
            <a:r>
              <a:rPr sz="2000" b="1" u="sng" dirty="0"/>
              <a:t>　</a:t>
            </a:r>
            <a:r>
              <a:rPr lang="en-US" sz="2000" b="1" u="sng" dirty="0"/>
              <a:t>       </a:t>
            </a:r>
            <a:r>
              <a:rPr sz="2000" b="1" u="sng" dirty="0"/>
              <a:t>　　</a:t>
            </a:r>
            <a:r>
              <a:rPr sz="2000" b="1" dirty="0"/>
              <a:t>,</a:t>
            </a:r>
            <a:r>
              <a:rPr sz="2000" b="1" u="sng" dirty="0"/>
              <a:t>② </a:t>
            </a:r>
            <a:r>
              <a:rPr lang="en-US" sz="2000" b="1" u="sng" dirty="0"/>
              <a:t>                </a:t>
            </a:r>
            <a:r>
              <a:rPr sz="2000" b="1" dirty="0"/>
              <a:t>。 </a:t>
            </a:r>
            <a:endParaRPr sz="2000" b="1" dirty="0"/>
          </a:p>
          <a:p>
            <a:pPr>
              <a:lnSpc>
                <a:spcPct val="150000"/>
              </a:lnSpc>
            </a:pPr>
            <a:r>
              <a:rPr sz="2000" b="1" dirty="0"/>
              <a:t>(2)以n为横坐标,1/k为纵坐标,在图乙给出的坐标纸上画出1/k-n图象。</a:t>
            </a:r>
            <a:endParaRPr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r>
              <a:rPr lang="zh-CN" altLang="en-US" sz="2000" b="1" dirty="0"/>
              <a:t>(3)图乙中画出的直线可近似认为通过原点。若从实验中所用的弹簧截取圈数为n的一段弹簧,该弹簧的劲度系数k与其圈数n的表达式为k=</a:t>
            </a:r>
            <a:r>
              <a:rPr lang="zh-CN" altLang="en-US" sz="2000" b="1" u="sng" dirty="0"/>
              <a:t>　　　　</a:t>
            </a:r>
            <a:r>
              <a:rPr lang="zh-CN" altLang="en-US" sz="2000" b="1" dirty="0"/>
              <a:t>N/m。 </a:t>
            </a:r>
            <a:endParaRPr lang="zh-CN" altLang="en-US" sz="2000" b="1" dirty="0"/>
          </a:p>
        </p:txBody>
      </p:sp>
      <p:pic>
        <p:nvPicPr>
          <p:cNvPr id="273" name="GZWL275.eps" descr="id:2147495238;FounderCES"/>
          <p:cNvPicPr>
            <a:picLocks noChangeAspect="1"/>
          </p:cNvPicPr>
          <p:nvPr/>
        </p:nvPicPr>
        <p:blipFill>
          <a:blip r:embed="rId1"/>
          <a:stretch>
            <a:fillRect/>
          </a:stretch>
        </p:blipFill>
        <p:spPr>
          <a:xfrm>
            <a:off x="3367405" y="1628775"/>
            <a:ext cx="3901440" cy="2496185"/>
          </a:xfrm>
          <a:prstGeom prst="rect">
            <a:avLst/>
          </a:prstGeom>
        </p:spPr>
      </p:pic>
      <p:sp>
        <p:nvSpPr>
          <p:cNvPr id="4" name="TextBox 3"/>
          <p:cNvSpPr txBox="1"/>
          <p:nvPr/>
        </p:nvSpPr>
        <p:spPr>
          <a:xfrm>
            <a:off x="3667907" y="571480"/>
            <a:ext cx="785818" cy="400110"/>
          </a:xfrm>
          <a:prstGeom prst="rect">
            <a:avLst/>
          </a:prstGeom>
          <a:noFill/>
        </p:spPr>
        <p:txBody>
          <a:bodyPr wrap="square" rtlCol="0">
            <a:spAutoFit/>
          </a:bodyPr>
          <a:lstStyle/>
          <a:p>
            <a:r>
              <a:rPr lang="en-US" sz="2000" b="1" dirty="0" smtClean="0">
                <a:solidFill>
                  <a:srgbClr val="FF0000"/>
                </a:solidFill>
              </a:rPr>
              <a:t>81.7</a:t>
            </a:r>
            <a:endParaRPr lang="zh-CN" altLang="en-US" sz="2000" b="1" dirty="0">
              <a:solidFill>
                <a:srgbClr val="FF0000"/>
              </a:solidFill>
            </a:endParaRPr>
          </a:p>
        </p:txBody>
      </p:sp>
      <p:sp>
        <p:nvSpPr>
          <p:cNvPr id="5" name="TextBox 4"/>
          <p:cNvSpPr txBox="1"/>
          <p:nvPr/>
        </p:nvSpPr>
        <p:spPr>
          <a:xfrm>
            <a:off x="5239543" y="571480"/>
            <a:ext cx="1000132" cy="400110"/>
          </a:xfrm>
          <a:prstGeom prst="rect">
            <a:avLst/>
          </a:prstGeom>
          <a:noFill/>
        </p:spPr>
        <p:txBody>
          <a:bodyPr wrap="square" rtlCol="0">
            <a:spAutoFit/>
          </a:bodyPr>
          <a:lstStyle/>
          <a:p>
            <a:r>
              <a:rPr lang="en-US" sz="2000" b="1" dirty="0" smtClean="0">
                <a:solidFill>
                  <a:srgbClr val="FF0000"/>
                </a:solidFill>
              </a:rPr>
              <a:t>0.0122</a:t>
            </a:r>
            <a:endParaRPr lang="zh-CN" altLang="en-US" sz="2000" b="1" dirty="0">
              <a:solidFill>
                <a:srgbClr val="FF0000"/>
              </a:solidFill>
            </a:endParaRPr>
          </a:p>
        </p:txBody>
      </p:sp>
      <p:pic>
        <p:nvPicPr>
          <p:cNvPr id="12289" name="Picture 1"/>
          <p:cNvPicPr>
            <a:picLocks noChangeAspect="1" noChangeArrowheads="1"/>
          </p:cNvPicPr>
          <p:nvPr/>
        </p:nvPicPr>
        <p:blipFill>
          <a:blip r:embed="rId2"/>
          <a:srcRect/>
          <a:stretch>
            <a:fillRect/>
          </a:stretch>
        </p:blipFill>
        <p:spPr bwMode="auto">
          <a:xfrm>
            <a:off x="5811047" y="4666868"/>
            <a:ext cx="714380" cy="40520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12289"/>
                                        </p:tgtEl>
                                        <p:attrNameLst>
                                          <p:attrName>style.visibility</p:attrName>
                                        </p:attrNameLst>
                                      </p:cBhvr>
                                      <p:to>
                                        <p:strVal val="visible"/>
                                      </p:to>
                                    </p:set>
                                    <p:anim calcmode="lin" valueType="num">
                                      <p:cBhvr additive="base">
                                        <p:cTn id="19" dur="500" fill="hold"/>
                                        <p:tgtEl>
                                          <p:spTgt spid="12289"/>
                                        </p:tgtEl>
                                        <p:attrNameLst>
                                          <p:attrName>ppt_x</p:attrName>
                                        </p:attrNameLst>
                                      </p:cBhvr>
                                      <p:tavLst>
                                        <p:tav tm="0">
                                          <p:val>
                                            <p:strVal val="1+#ppt_w/2"/>
                                          </p:val>
                                        </p:tav>
                                        <p:tav tm="100000">
                                          <p:val>
                                            <p:strVal val="#ppt_x"/>
                                          </p:val>
                                        </p:tav>
                                      </p:tavLst>
                                    </p:anim>
                                    <p:anim calcmode="lin" valueType="num">
                                      <p:cBhvr additive="base">
                                        <p:cTn id="20" dur="500" fill="hold"/>
                                        <p:tgtEl>
                                          <p:spTgt spid="122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59715" y="370840"/>
            <a:ext cx="10118725" cy="6092825"/>
          </a:xfrm>
          <a:prstGeom prst="rect">
            <a:avLst/>
          </a:prstGeom>
          <a:noFill/>
        </p:spPr>
        <p:txBody>
          <a:bodyPr wrap="square" rtlCol="0">
            <a:spAutoFit/>
          </a:bodyPr>
          <a:lstStyle/>
          <a:p>
            <a:pPr>
              <a:lnSpc>
                <a:spcPct val="150000"/>
              </a:lnSpc>
            </a:pPr>
            <a:r>
              <a:rPr lang="zh-CN" altLang="en-US" sz="2000" b="1" dirty="0">
                <a:solidFill>
                  <a:srgbClr val="FF0000"/>
                </a:solidFill>
              </a:rPr>
              <a:t>解析:本题有三个关系:一是挂有质量为0.100 kg的砝码时,作用于每圈弹簧上的弹力均相等;二是弹簧的弹力与弹簧的伸长量成正比;三是弹簧的长度不同其劲度系数也不同。</a:t>
            </a:r>
            <a:endParaRPr lang="zh-CN" altLang="en-US" sz="2000" b="1" dirty="0">
              <a:solidFill>
                <a:srgbClr val="FF0000"/>
              </a:solidFill>
            </a:endParaRPr>
          </a:p>
          <a:p>
            <a:pPr>
              <a:lnSpc>
                <a:spcPct val="150000"/>
              </a:lnSpc>
            </a:pPr>
            <a:r>
              <a:rPr lang="zh-CN" altLang="en-US" sz="2000" b="1" dirty="0">
                <a:solidFill>
                  <a:srgbClr val="FF0000"/>
                </a:solidFill>
              </a:rPr>
              <a:t>(1)①弹簧的劲度系数</a:t>
            </a:r>
            <a:endParaRPr lang="zh-CN" altLang="en-US" sz="2000" b="1" dirty="0">
              <a:solidFill>
                <a:srgbClr val="FF0000"/>
              </a:solidFill>
            </a:endParaRPr>
          </a:p>
          <a:p>
            <a:pPr>
              <a:lnSpc>
                <a:spcPct val="150000"/>
              </a:lnSpc>
            </a:pPr>
            <a:endParaRPr lang="zh-CN" altLang="en-US" sz="2000" b="1" dirty="0">
              <a:solidFill>
                <a:srgbClr val="FF0000"/>
              </a:solidFill>
            </a:endParaRPr>
          </a:p>
          <a:p>
            <a:pPr>
              <a:lnSpc>
                <a:spcPct val="150000"/>
              </a:lnSpc>
            </a:pPr>
            <a:r>
              <a:rPr lang="zh-CN" altLang="en-US" sz="2000" b="1" dirty="0">
                <a:solidFill>
                  <a:srgbClr val="FF0000"/>
                </a:solidFill>
              </a:rPr>
              <a:t>②</a:t>
            </a:r>
            <a:endParaRPr lang="zh-CN" altLang="en-US" sz="2000" b="1" dirty="0">
              <a:solidFill>
                <a:srgbClr val="FF0000"/>
              </a:solidFill>
            </a:endParaRPr>
          </a:p>
          <a:p>
            <a:pPr>
              <a:lnSpc>
                <a:spcPct val="150000"/>
              </a:lnSpc>
            </a:pPr>
            <a:r>
              <a:rPr lang="zh-CN" altLang="en-US" sz="2000" b="1" dirty="0">
                <a:solidFill>
                  <a:srgbClr val="FF0000"/>
                </a:solidFill>
              </a:rPr>
              <a:t>(2)如图所示</a:t>
            </a:r>
            <a:endParaRPr lang="zh-CN" altLang="en-US" sz="2000" b="1" dirty="0">
              <a:solidFill>
                <a:srgbClr val="FF0000"/>
              </a:solidFill>
            </a:endParaRPr>
          </a:p>
          <a:p>
            <a:pPr>
              <a:lnSpc>
                <a:spcPct val="150000"/>
              </a:lnSpc>
            </a:pPr>
            <a:endParaRPr lang="zh-CN" altLang="en-US" sz="2000" b="1" dirty="0">
              <a:solidFill>
                <a:srgbClr val="FF0000"/>
              </a:solidFill>
            </a:endParaRPr>
          </a:p>
          <a:p>
            <a:pPr>
              <a:lnSpc>
                <a:spcPct val="150000"/>
              </a:lnSpc>
            </a:pPr>
            <a:endParaRPr lang="zh-CN" altLang="en-US" sz="2000" b="1" dirty="0">
              <a:solidFill>
                <a:srgbClr val="FF0000"/>
              </a:solidFill>
            </a:endParaRPr>
          </a:p>
          <a:p>
            <a:pPr>
              <a:lnSpc>
                <a:spcPct val="150000"/>
              </a:lnSpc>
            </a:pPr>
            <a:endParaRPr lang="zh-CN" altLang="en-US" sz="2000" b="1" dirty="0">
              <a:solidFill>
                <a:srgbClr val="FF0000"/>
              </a:solidFill>
            </a:endParaRPr>
          </a:p>
          <a:p>
            <a:pPr>
              <a:lnSpc>
                <a:spcPct val="150000"/>
              </a:lnSpc>
            </a:pPr>
            <a:r>
              <a:rPr lang="zh-CN" altLang="en-US" sz="2000" b="1" dirty="0">
                <a:solidFill>
                  <a:srgbClr val="FF0000"/>
                </a:solidFill>
              </a:rPr>
              <a:t>(3)由图象知,直线的斜率为</a:t>
            </a:r>
            <a:r>
              <a:rPr lang="en-US" altLang="zh-CN" sz="2000" b="1" dirty="0">
                <a:solidFill>
                  <a:srgbClr val="FF0000"/>
                </a:solidFill>
              </a:rPr>
              <a:t>          </a:t>
            </a:r>
            <a:r>
              <a:rPr lang="zh-CN" altLang="en-US" sz="2000" b="1" dirty="0">
                <a:solidFill>
                  <a:srgbClr val="FF0000"/>
                </a:solidFill>
              </a:rPr>
              <a:t>,故直线方程满足</a:t>
            </a:r>
            <a:endParaRPr lang="zh-CN" altLang="en-US" sz="2000" b="1" dirty="0">
              <a:solidFill>
                <a:srgbClr val="FF0000"/>
              </a:solidFill>
            </a:endParaRPr>
          </a:p>
          <a:p>
            <a:pPr>
              <a:lnSpc>
                <a:spcPct val="150000"/>
              </a:lnSpc>
            </a:pPr>
            <a:endParaRPr lang="zh-CN" altLang="en-US" sz="2000" b="1" dirty="0">
              <a:solidFill>
                <a:srgbClr val="FF0000"/>
              </a:solidFill>
            </a:endParaRPr>
          </a:p>
          <a:p>
            <a:pPr>
              <a:lnSpc>
                <a:spcPct val="150000"/>
              </a:lnSpc>
            </a:pPr>
            <a:r>
              <a:rPr lang="zh-CN" altLang="en-US" sz="2000" b="1" dirty="0">
                <a:solidFill>
                  <a:srgbClr val="FF0000"/>
                </a:solidFill>
              </a:rPr>
              <a:t>即</a:t>
            </a:r>
            <a:r>
              <a:rPr lang="en-US" altLang="zh-CN" sz="2000" b="1" dirty="0">
                <a:solidFill>
                  <a:srgbClr val="FF0000"/>
                </a:solidFill>
              </a:rPr>
              <a:t>                             </a:t>
            </a:r>
            <a:r>
              <a:rPr lang="zh-CN" altLang="en-US" sz="2000" b="1" dirty="0">
                <a:solidFill>
                  <a:srgbClr val="FF0000"/>
                </a:solidFill>
              </a:rPr>
              <a:t>（</a:t>
            </a:r>
            <a:r>
              <a:rPr lang="en-US" altLang="zh-CN" sz="2000" b="1" dirty="0">
                <a:solidFill>
                  <a:srgbClr val="FF0000"/>
                </a:solidFill>
              </a:rPr>
              <a:t> </a:t>
            </a:r>
            <a:r>
              <a:rPr lang="zh-CN" altLang="en-US" sz="2000" b="1" dirty="0">
                <a:solidFill>
                  <a:srgbClr val="FF0000"/>
                </a:solidFill>
              </a:rPr>
              <a:t>在</a:t>
            </a:r>
            <a:r>
              <a:rPr lang="en-US" altLang="zh-CN" sz="2000" b="1" dirty="0">
                <a:solidFill>
                  <a:srgbClr val="FF0000"/>
                </a:solidFill>
              </a:rPr>
              <a:t>                                  </a:t>
            </a:r>
            <a:r>
              <a:rPr lang="zh-CN" altLang="en-US" sz="2000" b="1" dirty="0">
                <a:solidFill>
                  <a:srgbClr val="FF0000"/>
                </a:solidFill>
              </a:rPr>
              <a:t>之间均可）</a:t>
            </a:r>
            <a:endParaRPr lang="zh-CN" altLang="en-US" sz="2000" b="1" dirty="0">
              <a:solidFill>
                <a:srgbClr val="FF0000"/>
              </a:solidFill>
            </a:endParaRPr>
          </a:p>
          <a:p>
            <a:pPr>
              <a:lnSpc>
                <a:spcPct val="150000"/>
              </a:lnSpc>
            </a:pPr>
            <a:endParaRPr lang="zh-CN" altLang="en-US" sz="2000" b="1" dirty="0">
              <a:solidFill>
                <a:srgbClr val="FF0000"/>
              </a:solidFill>
            </a:endParaRPr>
          </a:p>
        </p:txBody>
      </p:sp>
      <p:pic>
        <p:nvPicPr>
          <p:cNvPr id="2" name="图片 1"/>
          <p:cNvPicPr>
            <a:picLocks noChangeAspect="1"/>
          </p:cNvPicPr>
          <p:nvPr/>
        </p:nvPicPr>
        <p:blipFill>
          <a:blip r:embed="rId1"/>
          <a:stretch>
            <a:fillRect/>
          </a:stretch>
        </p:blipFill>
        <p:spPr>
          <a:xfrm>
            <a:off x="2790825" y="1341120"/>
            <a:ext cx="4657725" cy="619125"/>
          </a:xfrm>
          <a:prstGeom prst="rect">
            <a:avLst/>
          </a:prstGeom>
        </p:spPr>
      </p:pic>
      <p:pic>
        <p:nvPicPr>
          <p:cNvPr id="6" name="图片 5"/>
          <p:cNvPicPr>
            <a:picLocks noChangeAspect="1"/>
          </p:cNvPicPr>
          <p:nvPr/>
        </p:nvPicPr>
        <p:blipFill>
          <a:blip r:embed="rId2"/>
          <a:stretch>
            <a:fillRect/>
          </a:stretch>
        </p:blipFill>
        <p:spPr>
          <a:xfrm>
            <a:off x="630555" y="2204720"/>
            <a:ext cx="3162300" cy="561975"/>
          </a:xfrm>
          <a:prstGeom prst="rect">
            <a:avLst/>
          </a:prstGeom>
        </p:spPr>
      </p:pic>
      <p:pic>
        <p:nvPicPr>
          <p:cNvPr id="274" name="GZWL276.eps" descr="id:2147495245;FounderCES"/>
          <p:cNvPicPr>
            <a:picLocks noChangeAspect="1"/>
          </p:cNvPicPr>
          <p:nvPr/>
        </p:nvPicPr>
        <p:blipFill>
          <a:blip r:embed="rId3"/>
          <a:stretch>
            <a:fillRect/>
          </a:stretch>
        </p:blipFill>
        <p:spPr>
          <a:xfrm>
            <a:off x="1926590" y="2637155"/>
            <a:ext cx="3159125" cy="1849120"/>
          </a:xfrm>
          <a:prstGeom prst="rect">
            <a:avLst/>
          </a:prstGeom>
        </p:spPr>
      </p:pic>
      <p:pic>
        <p:nvPicPr>
          <p:cNvPr id="7" name="图片 6"/>
          <p:cNvPicPr>
            <a:picLocks noChangeAspect="1"/>
          </p:cNvPicPr>
          <p:nvPr/>
        </p:nvPicPr>
        <p:blipFill>
          <a:blip r:embed="rId4"/>
          <a:stretch>
            <a:fillRect/>
          </a:stretch>
        </p:blipFill>
        <p:spPr>
          <a:xfrm>
            <a:off x="3366770" y="4581525"/>
            <a:ext cx="600075" cy="514350"/>
          </a:xfrm>
          <a:prstGeom prst="rect">
            <a:avLst/>
          </a:prstGeom>
        </p:spPr>
      </p:pic>
      <p:pic>
        <p:nvPicPr>
          <p:cNvPr id="8" name="图片 7"/>
          <p:cNvPicPr>
            <a:picLocks noChangeAspect="1"/>
          </p:cNvPicPr>
          <p:nvPr/>
        </p:nvPicPr>
        <p:blipFill>
          <a:blip r:embed="rId5"/>
          <a:stretch>
            <a:fillRect/>
          </a:stretch>
        </p:blipFill>
        <p:spPr>
          <a:xfrm>
            <a:off x="5815330" y="4486275"/>
            <a:ext cx="1162050" cy="552450"/>
          </a:xfrm>
          <a:prstGeom prst="rect">
            <a:avLst/>
          </a:prstGeom>
        </p:spPr>
      </p:pic>
      <p:pic>
        <p:nvPicPr>
          <p:cNvPr id="9" name="图片 8"/>
          <p:cNvPicPr>
            <a:picLocks noChangeAspect="1"/>
          </p:cNvPicPr>
          <p:nvPr/>
        </p:nvPicPr>
        <p:blipFill>
          <a:blip r:embed="rId6"/>
          <a:stretch>
            <a:fillRect/>
          </a:stretch>
        </p:blipFill>
        <p:spPr>
          <a:xfrm>
            <a:off x="702310" y="5445125"/>
            <a:ext cx="1781175" cy="552450"/>
          </a:xfrm>
          <a:prstGeom prst="rect">
            <a:avLst/>
          </a:prstGeom>
        </p:spPr>
      </p:pic>
      <p:pic>
        <p:nvPicPr>
          <p:cNvPr id="10" name="图片 9"/>
          <p:cNvPicPr>
            <a:picLocks noChangeAspect="1"/>
          </p:cNvPicPr>
          <p:nvPr/>
        </p:nvPicPr>
        <p:blipFill>
          <a:blip r:embed="rId7"/>
          <a:stretch>
            <a:fillRect/>
          </a:stretch>
        </p:blipFill>
        <p:spPr>
          <a:xfrm>
            <a:off x="3295015" y="5445125"/>
            <a:ext cx="2286000" cy="5524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1+#ppt_w/2"/>
                                          </p:val>
                                        </p:tav>
                                        <p:tav tm="100000">
                                          <p:val>
                                            <p:strVal val="#ppt_x"/>
                                          </p:val>
                                        </p:tav>
                                      </p:tavLst>
                                    </p:anim>
                                    <p:anim calcmode="lin" valueType="num">
                                      <p:cBhvr additive="base">
                                        <p:cTn id="24" dur="5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1+#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1+#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74"/>
                                        </p:tgtEl>
                                        <p:attrNameLst>
                                          <p:attrName>style.visibility</p:attrName>
                                        </p:attrNameLst>
                                      </p:cBhvr>
                                      <p:to>
                                        <p:strVal val="visible"/>
                                      </p:to>
                                    </p:set>
                                    <p:anim calcmode="lin" valueType="num">
                                      <p:cBhvr additive="base">
                                        <p:cTn id="35" dur="500" fill="hold"/>
                                        <p:tgtEl>
                                          <p:spTgt spid="274"/>
                                        </p:tgtEl>
                                        <p:attrNameLst>
                                          <p:attrName>ppt_x</p:attrName>
                                        </p:attrNameLst>
                                      </p:cBhvr>
                                      <p:tavLst>
                                        <p:tav tm="0">
                                          <p:val>
                                            <p:strVal val="1+#ppt_w/2"/>
                                          </p:val>
                                        </p:tav>
                                        <p:tav tm="100000">
                                          <p:val>
                                            <p:strVal val="#ppt_x"/>
                                          </p:val>
                                        </p:tav>
                                      </p:tavLst>
                                    </p:anim>
                                    <p:anim calcmode="lin" valueType="num">
                                      <p:cBhvr additive="base">
                                        <p:cTn id="36" dur="500" fill="hold"/>
                                        <p:tgtEl>
                                          <p:spTgt spid="2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062990" y="1485265"/>
            <a:ext cx="5116195" cy="532130"/>
          </a:xfrm>
          <a:prstGeom prst="rect">
            <a:avLst/>
          </a:prstGeom>
        </p:spPr>
      </p:pic>
      <p:sp>
        <p:nvSpPr>
          <p:cNvPr id="4" name="文本框 3"/>
          <p:cNvSpPr txBox="1"/>
          <p:nvPr/>
        </p:nvSpPr>
        <p:spPr>
          <a:xfrm>
            <a:off x="487045" y="908685"/>
            <a:ext cx="10118725" cy="553085"/>
          </a:xfrm>
          <a:prstGeom prst="rect">
            <a:avLst/>
          </a:prstGeom>
          <a:noFill/>
        </p:spPr>
        <p:txBody>
          <a:bodyPr wrap="square" rtlCol="0">
            <a:spAutoFit/>
          </a:bodyPr>
          <a:lstStyle/>
          <a:p>
            <a:pPr>
              <a:lnSpc>
                <a:spcPct val="150000"/>
              </a:lnSpc>
            </a:pPr>
            <a:r>
              <a:rPr lang="zh-CN" altLang="en-US" sz="2000" b="1" dirty="0">
                <a:solidFill>
                  <a:srgbClr val="FF0000"/>
                </a:solidFill>
              </a:rPr>
              <a:t>答案:(1)①81.7　②0.012 2　(2)见解析图</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1423035" y="692785"/>
            <a:ext cx="7606030" cy="2583815"/>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 name="随堂训练.eps" descr="id:2147494704;FounderCES"/>
          <p:cNvPicPr>
            <a:picLocks noChangeAspect="1"/>
          </p:cNvPicPr>
          <p:nvPr/>
        </p:nvPicPr>
        <p:blipFill>
          <a:blip r:embed="rId1"/>
          <a:stretch>
            <a:fillRect/>
          </a:stretch>
        </p:blipFill>
        <p:spPr>
          <a:xfrm>
            <a:off x="581660" y="513715"/>
            <a:ext cx="9396095" cy="430530"/>
          </a:xfrm>
          <a:prstGeom prst="rect">
            <a:avLst/>
          </a:prstGeom>
        </p:spPr>
      </p:pic>
      <p:sp>
        <p:nvSpPr>
          <p:cNvPr id="4" name="文本框 3"/>
          <p:cNvSpPr txBox="1"/>
          <p:nvPr/>
        </p:nvSpPr>
        <p:spPr>
          <a:xfrm>
            <a:off x="234315" y="1066800"/>
            <a:ext cx="9587865" cy="4707890"/>
          </a:xfrm>
          <a:prstGeom prst="rect">
            <a:avLst/>
          </a:prstGeom>
          <a:noFill/>
        </p:spPr>
        <p:txBody>
          <a:bodyPr wrap="square" rtlCol="0">
            <a:spAutoFit/>
          </a:bodyPr>
          <a:lstStyle/>
          <a:p>
            <a:pPr>
              <a:lnSpc>
                <a:spcPct val="150000"/>
              </a:lnSpc>
            </a:pPr>
            <a:r>
              <a:rPr lang="zh-CN" altLang="en-US" sz="2000" b="1" dirty="0"/>
              <a:t>【基础性】</a:t>
            </a:r>
            <a:endParaRPr lang="zh-CN" altLang="en-US" sz="2000" b="1" dirty="0"/>
          </a:p>
          <a:p>
            <a:pPr>
              <a:lnSpc>
                <a:spcPct val="150000"/>
              </a:lnSpc>
            </a:pPr>
            <a:r>
              <a:rPr lang="zh-CN" altLang="en-US" sz="2000" b="1" dirty="0"/>
              <a:t>1.如图甲为“探究弹簧弹力F与伸长量x的关系”的实验装置。</a:t>
            </a: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r>
              <a:rPr lang="zh-CN" altLang="en-US" sz="2000" b="1" dirty="0"/>
              <a:t>(1)还需要一件仪器:</a:t>
            </a:r>
            <a:r>
              <a:rPr lang="zh-CN" altLang="en-US" sz="2000" b="1" u="sng" dirty="0"/>
              <a:t>　　　　　　　。 </a:t>
            </a:r>
            <a:endParaRPr lang="zh-CN" altLang="en-US" sz="2000" b="1" dirty="0"/>
          </a:p>
          <a:p>
            <a:pPr>
              <a:lnSpc>
                <a:spcPct val="150000"/>
              </a:lnSpc>
            </a:pPr>
            <a:r>
              <a:rPr lang="zh-CN" altLang="en-US" sz="2000" b="1" dirty="0"/>
              <a:t>(2)图乙是把实验测得的数据描点画出的弹簧弹力F与伸长量x的关系图线,由图线得出的结论是</a:t>
            </a:r>
            <a:r>
              <a:rPr lang="en-US" altLang="zh-CN" sz="2000" b="1" u="sng" dirty="0"/>
              <a:t>                                                                                                                 </a:t>
            </a:r>
            <a:r>
              <a:rPr lang="zh-CN" altLang="en-US" sz="2000" b="1" u="sng" dirty="0"/>
              <a:t>，</a:t>
            </a:r>
            <a:r>
              <a:rPr lang="zh-CN" altLang="en-US" sz="2000" b="1" dirty="0"/>
              <a:t>弹簧的劲度系数k=</a:t>
            </a:r>
            <a:r>
              <a:rPr lang="zh-CN" altLang="en-US" sz="2000" b="1" u="sng" dirty="0"/>
              <a:t>　　</a:t>
            </a:r>
            <a:r>
              <a:rPr lang="en-US" altLang="zh-CN" sz="2000" b="1" u="sng" dirty="0"/>
              <a:t>              </a:t>
            </a:r>
            <a:r>
              <a:rPr lang="en-US" altLang="zh-CN" sz="2000" b="1" u="sng" dirty="0" smtClean="0"/>
              <a:t>                 </a:t>
            </a:r>
            <a:r>
              <a:rPr lang="zh-CN" altLang="en-US" sz="2000" b="1" dirty="0"/>
              <a:t>。 </a:t>
            </a:r>
            <a:endParaRPr lang="zh-CN" altLang="en-US" sz="2000" b="1" dirty="0"/>
          </a:p>
        </p:txBody>
      </p:sp>
      <p:pic>
        <p:nvPicPr>
          <p:cNvPr id="278" name="GZWL277.eps" descr="id:2147495259;FounderCES"/>
          <p:cNvPicPr>
            <a:picLocks noChangeAspect="1"/>
          </p:cNvPicPr>
          <p:nvPr/>
        </p:nvPicPr>
        <p:blipFill>
          <a:blip r:embed="rId2"/>
          <a:stretch>
            <a:fillRect/>
          </a:stretch>
        </p:blipFill>
        <p:spPr>
          <a:xfrm>
            <a:off x="3223260" y="2062480"/>
            <a:ext cx="3936365" cy="1826895"/>
          </a:xfrm>
          <a:prstGeom prst="rect">
            <a:avLst/>
          </a:prstGeom>
        </p:spPr>
      </p:pic>
      <p:sp>
        <p:nvSpPr>
          <p:cNvPr id="5" name="TextBox 4"/>
          <p:cNvSpPr txBox="1"/>
          <p:nvPr/>
        </p:nvSpPr>
        <p:spPr>
          <a:xfrm>
            <a:off x="2739213" y="3857628"/>
            <a:ext cx="1500198"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毫米刻度尺</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1310453" y="4786322"/>
            <a:ext cx="7929618"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在弹性限度内</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弹簧弹力与伸长量成正比</a:t>
            </a:r>
            <a:endParaRPr lang="zh-CN" altLang="en-US" sz="2000" b="1" dirty="0">
              <a:solidFill>
                <a:srgbClr val="FF0000"/>
              </a:solidFill>
              <a:latin typeface="宋体" panose="02010600030101010101" pitchFamily="2" charset="-122"/>
            </a:endParaRPr>
          </a:p>
        </p:txBody>
      </p:sp>
      <p:sp>
        <p:nvSpPr>
          <p:cNvPr id="7" name="TextBox 6"/>
          <p:cNvSpPr txBox="1"/>
          <p:nvPr/>
        </p:nvSpPr>
        <p:spPr>
          <a:xfrm>
            <a:off x="2453461" y="5243468"/>
            <a:ext cx="2857520"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0.5 N/cm(</a:t>
            </a:r>
            <a:r>
              <a:rPr lang="zh-CN" altLang="en-US" sz="2000" b="1" dirty="0" smtClean="0">
                <a:solidFill>
                  <a:srgbClr val="FF0000"/>
                </a:solidFill>
                <a:latin typeface="宋体" panose="02010600030101010101" pitchFamily="2" charset="-122"/>
              </a:rPr>
              <a:t>或</a:t>
            </a:r>
            <a:r>
              <a:rPr lang="en-US" sz="2000" b="1" dirty="0" smtClean="0">
                <a:solidFill>
                  <a:srgbClr val="FF0000"/>
                </a:solidFill>
                <a:latin typeface="宋体" panose="02010600030101010101" pitchFamily="2" charset="-122"/>
              </a:rPr>
              <a:t>50 N/m)</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18725" cy="6092825"/>
          </a:xfrm>
          <a:prstGeom prst="rect">
            <a:avLst/>
          </a:prstGeom>
          <a:noFill/>
        </p:spPr>
        <p:txBody>
          <a:bodyPr wrap="square" rtlCol="0">
            <a:spAutoFit/>
          </a:bodyPr>
          <a:lstStyle/>
          <a:p>
            <a:pPr>
              <a:lnSpc>
                <a:spcPct val="150000"/>
              </a:lnSpc>
            </a:pPr>
            <a:r>
              <a:rPr lang="zh-CN" altLang="en-US" sz="2000" b="1" dirty="0"/>
              <a:t>【应用性】</a:t>
            </a:r>
            <a:endParaRPr lang="zh-CN" altLang="en-US" sz="2000" b="1" dirty="0"/>
          </a:p>
          <a:p>
            <a:pPr>
              <a:lnSpc>
                <a:spcPct val="150000"/>
              </a:lnSpc>
            </a:pPr>
            <a:r>
              <a:rPr lang="zh-CN" altLang="en-US" sz="2000" b="1" dirty="0"/>
              <a:t>2.某同学利用如图甲装置做“探究弹簧弹力大小与其长度的关系”的实验。</a:t>
            </a: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r>
              <a:rPr lang="zh-CN" altLang="en-US" sz="2000" b="1" dirty="0"/>
              <a:t>(1)在安装刻度尺时,必须使刻度尺保持</a:t>
            </a:r>
            <a:r>
              <a:rPr lang="zh-CN" altLang="en-US" sz="2000" b="1" u="sng" dirty="0"/>
              <a:t>　　　　</a:t>
            </a:r>
            <a:r>
              <a:rPr lang="zh-CN" altLang="en-US" sz="2000" b="1" dirty="0"/>
              <a:t>状态。 </a:t>
            </a:r>
            <a:endParaRPr lang="zh-CN" altLang="en-US" sz="2000" b="1" dirty="0"/>
          </a:p>
          <a:p>
            <a:pPr>
              <a:lnSpc>
                <a:spcPct val="150000"/>
              </a:lnSpc>
            </a:pPr>
            <a:r>
              <a:rPr lang="zh-CN" altLang="en-US" sz="2000" b="1" dirty="0"/>
              <a:t>(2)他通过实验得到如图乙所示的弹力大小F与弹簧长度l的关系图线。由此图线可得该弹簧的原长l</a:t>
            </a:r>
            <a:r>
              <a:rPr lang="zh-CN" altLang="en-US" sz="2000" b="1" baseline="-25000" dirty="0">
                <a:solidFill>
                  <a:schemeClr val="tx1"/>
                </a:solidFill>
                <a:uFillTx/>
              </a:rPr>
              <a:t>0</a:t>
            </a:r>
            <a:r>
              <a:rPr lang="zh-CN" altLang="en-US" sz="2000" b="1" dirty="0"/>
              <a:t>=</a:t>
            </a:r>
            <a:r>
              <a:rPr lang="zh-CN" altLang="en-US" sz="2000" b="1" u="sng" dirty="0"/>
              <a:t>　　　　</a:t>
            </a:r>
            <a:r>
              <a:rPr lang="zh-CN" altLang="en-US" sz="2000" b="1" dirty="0"/>
              <a:t>cm,劲度系数k=</a:t>
            </a:r>
            <a:r>
              <a:rPr lang="zh-CN" altLang="en-US" sz="2000" b="1" u="sng" dirty="0"/>
              <a:t>　　　　</a:t>
            </a:r>
            <a:r>
              <a:rPr lang="zh-CN" altLang="en-US" sz="2000" b="1" dirty="0"/>
              <a:t>N/m。 </a:t>
            </a:r>
            <a:endParaRPr lang="zh-CN" altLang="en-US" sz="2000" b="1" dirty="0"/>
          </a:p>
          <a:p>
            <a:pPr>
              <a:lnSpc>
                <a:spcPct val="150000"/>
              </a:lnSpc>
            </a:pPr>
            <a:r>
              <a:rPr lang="zh-CN" altLang="en-US" sz="2000" b="1" dirty="0"/>
              <a:t>(3)他又利用本实验原理把该弹簧做成一把弹簧测力计,当弹簧测力计上的示数如图丙所示时,该弹簧的长度l=</a:t>
            </a:r>
            <a:r>
              <a:rPr lang="zh-CN" altLang="en-US" sz="2000" b="1" u="sng" dirty="0"/>
              <a:t>　　　　</a:t>
            </a:r>
            <a:r>
              <a:rPr lang="zh-CN" altLang="en-US" sz="2000" b="1" dirty="0"/>
              <a:t>cm。 </a:t>
            </a:r>
            <a:endParaRPr lang="zh-CN" altLang="en-US" sz="2000" b="1" dirty="0"/>
          </a:p>
        </p:txBody>
      </p:sp>
      <p:pic>
        <p:nvPicPr>
          <p:cNvPr id="279" name="GZWL278.eps" descr="id:2147495266;FounderCES"/>
          <p:cNvPicPr>
            <a:picLocks noChangeAspect="1"/>
          </p:cNvPicPr>
          <p:nvPr/>
        </p:nvPicPr>
        <p:blipFill>
          <a:blip r:embed="rId1"/>
          <a:stretch>
            <a:fillRect/>
          </a:stretch>
        </p:blipFill>
        <p:spPr>
          <a:xfrm>
            <a:off x="3222625" y="1484630"/>
            <a:ext cx="4364990" cy="2533650"/>
          </a:xfrm>
          <a:prstGeom prst="rect">
            <a:avLst/>
          </a:prstGeom>
        </p:spPr>
      </p:pic>
      <p:sp>
        <p:nvSpPr>
          <p:cNvPr id="5" name="TextBox 4"/>
          <p:cNvSpPr txBox="1"/>
          <p:nvPr/>
        </p:nvSpPr>
        <p:spPr>
          <a:xfrm>
            <a:off x="4668039" y="4143380"/>
            <a:ext cx="1500198" cy="400110"/>
          </a:xfrm>
          <a:prstGeom prst="rect">
            <a:avLst/>
          </a:prstGeom>
          <a:noFill/>
        </p:spPr>
        <p:txBody>
          <a:bodyPr wrap="square" rtlCol="0">
            <a:spAutoFit/>
          </a:bodyPr>
          <a:lstStyle/>
          <a:p>
            <a:r>
              <a:rPr lang="zh-CN" altLang="en-US" sz="2000" b="1" dirty="0" smtClean="0">
                <a:solidFill>
                  <a:srgbClr val="FF0000"/>
                </a:solidFill>
              </a:rPr>
              <a:t>竖直</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1667643" y="5000636"/>
            <a:ext cx="150019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4</a:t>
            </a:r>
            <a:endParaRPr lang="zh-CN" altLang="en-US" sz="2000" b="1" dirty="0">
              <a:solidFill>
                <a:srgbClr val="FF0000"/>
              </a:solidFill>
              <a:latin typeface="宋体" panose="02010600030101010101" pitchFamily="2" charset="-122"/>
            </a:endParaRPr>
          </a:p>
        </p:txBody>
      </p:sp>
      <p:sp>
        <p:nvSpPr>
          <p:cNvPr id="7" name="TextBox 6"/>
          <p:cNvSpPr txBox="1"/>
          <p:nvPr/>
        </p:nvSpPr>
        <p:spPr>
          <a:xfrm>
            <a:off x="4382287" y="5072074"/>
            <a:ext cx="150019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50</a:t>
            </a:r>
            <a:endParaRPr lang="zh-CN" altLang="en-US" sz="2000" b="1" dirty="0">
              <a:solidFill>
                <a:srgbClr val="FF0000"/>
              </a:solidFill>
              <a:latin typeface="宋体" panose="02010600030101010101" pitchFamily="2" charset="-122"/>
            </a:endParaRPr>
          </a:p>
        </p:txBody>
      </p:sp>
      <p:sp>
        <p:nvSpPr>
          <p:cNvPr id="8" name="TextBox 7"/>
          <p:cNvSpPr txBox="1"/>
          <p:nvPr/>
        </p:nvSpPr>
        <p:spPr>
          <a:xfrm>
            <a:off x="2596337" y="5957848"/>
            <a:ext cx="150019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10</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21335" y="277495"/>
            <a:ext cx="9500235" cy="6093976"/>
          </a:xfrm>
          <a:prstGeom prst="rect">
            <a:avLst/>
          </a:prstGeom>
          <a:noFill/>
        </p:spPr>
        <p:txBody>
          <a:bodyPr wrap="square" rtlCol="0">
            <a:spAutoFit/>
          </a:bodyPr>
          <a:lstStyle/>
          <a:p>
            <a:pPr>
              <a:lnSpc>
                <a:spcPct val="150000"/>
              </a:lnSpc>
            </a:pPr>
            <a:r>
              <a:rPr lang="zh-CN" altLang="en-US" sz="2000" b="1" dirty="0"/>
              <a:t>【综合性】</a:t>
            </a:r>
            <a:endParaRPr lang="zh-CN" altLang="en-US" sz="2000" b="1" dirty="0"/>
          </a:p>
          <a:p>
            <a:pPr>
              <a:lnSpc>
                <a:spcPct val="150000"/>
              </a:lnSpc>
            </a:pPr>
            <a:r>
              <a:rPr lang="zh-CN" altLang="en-US" sz="2000" b="1" dirty="0"/>
              <a:t>3.某同学把两根轻质弹簧Ⅰ、Ⅱ串联起来,如图甲所示,再分别测量各自的劲度系数。</a:t>
            </a: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r>
              <a:rPr lang="zh-CN" altLang="en-US" sz="2000" b="1" dirty="0"/>
              <a:t>(1)让两弹簧处于自然状态,指针B所指刻度尺位置如图乙所示,记</a:t>
            </a:r>
            <a:r>
              <a:rPr lang="zh-CN" altLang="en-US" sz="2000" b="1" dirty="0" smtClean="0"/>
              <a:t>为</a:t>
            </a:r>
            <a:r>
              <a:rPr lang="zh-CN" altLang="en-US" sz="2000" b="1" u="sng" dirty="0" smtClean="0"/>
              <a:t>　　    　　</a:t>
            </a:r>
            <a:r>
              <a:rPr lang="zh-CN" altLang="en-US" sz="2000" b="1" dirty="0" smtClean="0"/>
              <a:t>cm。</a:t>
            </a:r>
            <a:r>
              <a:rPr lang="zh-CN" altLang="en-US" sz="2000" b="1" dirty="0"/>
              <a:t> </a:t>
            </a:r>
            <a:endParaRPr lang="zh-CN" altLang="en-US" sz="2000" b="1" dirty="0"/>
          </a:p>
          <a:p>
            <a:pPr>
              <a:lnSpc>
                <a:spcPct val="150000"/>
              </a:lnSpc>
            </a:pPr>
            <a:r>
              <a:rPr lang="zh-CN" altLang="en-US" sz="2000" b="1" dirty="0"/>
              <a:t>(2)将50 g的钩码逐个挂在弹簧下端,并相应记录两弹簧各自的伸长量,再作出所挂钩码的质量m与每根弹簧伸长量x的图象,如图丙所示,由图象可计算出弹簧Ⅰ的劲度系数k</a:t>
            </a:r>
            <a:r>
              <a:rPr lang="zh-CN" altLang="en-US" sz="2000" b="1" baseline="-25000" dirty="0">
                <a:solidFill>
                  <a:schemeClr val="tx1"/>
                </a:solidFill>
                <a:uFillTx/>
              </a:rPr>
              <a:t>Ⅰ</a:t>
            </a:r>
            <a:r>
              <a:rPr lang="zh-CN" altLang="en-US" sz="2000" b="1" dirty="0"/>
              <a:t>=</a:t>
            </a:r>
            <a:r>
              <a:rPr lang="zh-CN" altLang="en-US" sz="2000" b="1" u="sng" dirty="0"/>
              <a:t>　　　　</a:t>
            </a:r>
            <a:r>
              <a:rPr lang="zh-CN" altLang="en-US" sz="2000" b="1" dirty="0"/>
              <a:t>N/m(重力加速度g取9.8 m/s</a:t>
            </a:r>
            <a:r>
              <a:rPr lang="zh-CN" altLang="en-US" sz="2000" b="1" baseline="30000" dirty="0">
                <a:solidFill>
                  <a:schemeClr val="tx1"/>
                </a:solidFill>
                <a:uFillTx/>
              </a:rPr>
              <a:t>2</a:t>
            </a:r>
            <a:r>
              <a:rPr lang="zh-CN" altLang="en-US" sz="2000" b="1" dirty="0"/>
              <a:t>)。 </a:t>
            </a:r>
            <a:endParaRPr lang="zh-CN" altLang="en-US" sz="2000" b="1" dirty="0"/>
          </a:p>
          <a:p>
            <a:pPr>
              <a:lnSpc>
                <a:spcPct val="150000"/>
              </a:lnSpc>
            </a:pPr>
            <a:r>
              <a:rPr lang="zh-CN" altLang="en-US" sz="2000" b="1" dirty="0"/>
              <a:t>(3)图丙中,当弹簧Ⅱ的伸长量超过9 cm时其图线为曲线,由此可知,挂上第</a:t>
            </a:r>
            <a:r>
              <a:rPr lang="zh-CN" altLang="en-US" sz="2000" b="1" u="sng" dirty="0"/>
              <a:t>　　　　</a:t>
            </a:r>
            <a:r>
              <a:rPr lang="zh-CN" altLang="en-US" sz="2000" b="1" dirty="0"/>
              <a:t>个钩码时,拉力已经超过它的弹性限度,这对测量弹簧Ⅰ的劲度系数</a:t>
            </a:r>
            <a:r>
              <a:rPr lang="zh-CN" altLang="en-US" sz="2000" b="1" u="sng" dirty="0"/>
              <a:t>　　　　</a:t>
            </a:r>
            <a:r>
              <a:rPr lang="zh-CN" altLang="en-US" sz="2000" b="1" dirty="0"/>
              <a:t>(填“有”或“没有”)影响(弹簧Ⅰ的弹性限度足够大)。 </a:t>
            </a:r>
            <a:endParaRPr lang="zh-CN" altLang="en-US" sz="2000" b="1" dirty="0"/>
          </a:p>
          <a:p>
            <a:pPr>
              <a:lnSpc>
                <a:spcPct val="150000"/>
              </a:lnSpc>
            </a:pPr>
            <a:r>
              <a:rPr lang="zh-CN" altLang="en-US" sz="2000" b="1" dirty="0"/>
              <a:t>(4)当挂4个钩码时,把两根弹簧认作一根来看,则整体的劲度系数k=</a:t>
            </a:r>
            <a:r>
              <a:rPr lang="zh-CN" altLang="en-US" sz="2000" b="1" u="sng" dirty="0"/>
              <a:t>　　　　</a:t>
            </a:r>
            <a:r>
              <a:rPr lang="zh-CN" altLang="en-US" sz="2000" b="1" dirty="0"/>
              <a:t>N/m。 </a:t>
            </a:r>
            <a:endParaRPr lang="zh-CN" altLang="en-US" sz="2000" b="1" dirty="0"/>
          </a:p>
        </p:txBody>
      </p:sp>
      <p:pic>
        <p:nvPicPr>
          <p:cNvPr id="280" name="GZWL279.EPS" descr="id:2147495273;FounderCES"/>
          <p:cNvPicPr>
            <a:picLocks noChangeAspect="1"/>
          </p:cNvPicPr>
          <p:nvPr/>
        </p:nvPicPr>
        <p:blipFill>
          <a:blip r:embed="rId1"/>
          <a:stretch>
            <a:fillRect/>
          </a:stretch>
        </p:blipFill>
        <p:spPr>
          <a:xfrm>
            <a:off x="3439160" y="1052830"/>
            <a:ext cx="2993390" cy="1468120"/>
          </a:xfrm>
          <a:prstGeom prst="rect">
            <a:avLst/>
          </a:prstGeom>
        </p:spPr>
      </p:pic>
      <p:sp>
        <p:nvSpPr>
          <p:cNvPr id="5" name="TextBox 4"/>
          <p:cNvSpPr txBox="1"/>
          <p:nvPr/>
        </p:nvSpPr>
        <p:spPr>
          <a:xfrm>
            <a:off x="8050195" y="2600262"/>
            <a:ext cx="2571768" cy="400110"/>
          </a:xfrm>
          <a:prstGeom prst="rect">
            <a:avLst/>
          </a:prstGeom>
          <a:noFill/>
        </p:spPr>
        <p:txBody>
          <a:bodyPr wrap="square" rtlCol="0">
            <a:spAutoFit/>
          </a:bodyPr>
          <a:lstStyle/>
          <a:p>
            <a:r>
              <a:rPr lang="en-US" sz="2000" b="1" dirty="0" smtClean="0">
                <a:solidFill>
                  <a:srgbClr val="FF0000"/>
                </a:solidFill>
              </a:rPr>
              <a:t>11</a:t>
            </a:r>
            <a:r>
              <a:rPr lang="en-US" sz="2000" b="1" i="1" dirty="0" smtClean="0">
                <a:solidFill>
                  <a:srgbClr val="FF0000"/>
                </a:solidFill>
              </a:rPr>
              <a:t>.</a:t>
            </a:r>
            <a:r>
              <a:rPr lang="en-US" sz="2000" b="1" dirty="0" smtClean="0">
                <a:solidFill>
                  <a:srgbClr val="FF0000"/>
                </a:solidFill>
              </a:rPr>
              <a:t>50</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1453329" y="4000504"/>
            <a:ext cx="150019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56</a:t>
            </a:r>
            <a:endParaRPr lang="zh-CN" altLang="en-US" sz="2000" b="1" dirty="0">
              <a:solidFill>
                <a:srgbClr val="FF0000"/>
              </a:solidFill>
              <a:latin typeface="宋体" panose="02010600030101010101" pitchFamily="2" charset="-122"/>
            </a:endParaRPr>
          </a:p>
        </p:txBody>
      </p:sp>
      <p:sp>
        <p:nvSpPr>
          <p:cNvPr id="7" name="TextBox 6"/>
          <p:cNvSpPr txBox="1"/>
          <p:nvPr/>
        </p:nvSpPr>
        <p:spPr>
          <a:xfrm>
            <a:off x="8597129" y="4429132"/>
            <a:ext cx="150019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6</a:t>
            </a:r>
            <a:endParaRPr lang="zh-CN" altLang="en-US" sz="2000" b="1" dirty="0">
              <a:solidFill>
                <a:srgbClr val="FF0000"/>
              </a:solidFill>
              <a:latin typeface="宋体" panose="02010600030101010101" pitchFamily="2" charset="-122"/>
            </a:endParaRPr>
          </a:p>
        </p:txBody>
      </p:sp>
      <p:sp>
        <p:nvSpPr>
          <p:cNvPr id="8" name="TextBox 7"/>
          <p:cNvSpPr txBox="1"/>
          <p:nvPr/>
        </p:nvSpPr>
        <p:spPr>
          <a:xfrm>
            <a:off x="7668435" y="4929198"/>
            <a:ext cx="1500198"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没有</a:t>
            </a:r>
            <a:endParaRPr lang="zh-CN" altLang="en-US" sz="2000" b="1" dirty="0">
              <a:solidFill>
                <a:srgbClr val="FF0000"/>
              </a:solidFill>
              <a:latin typeface="宋体" panose="02010600030101010101" pitchFamily="2" charset="-122"/>
            </a:endParaRPr>
          </a:p>
        </p:txBody>
      </p:sp>
      <p:sp>
        <p:nvSpPr>
          <p:cNvPr id="9" name="TextBox 8"/>
          <p:cNvSpPr txBox="1"/>
          <p:nvPr/>
        </p:nvSpPr>
        <p:spPr>
          <a:xfrm>
            <a:off x="8097063" y="5814972"/>
            <a:ext cx="150019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18.7</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21265" cy="4247317"/>
          </a:xfrm>
          <a:prstGeom prst="rect">
            <a:avLst/>
          </a:prstGeom>
          <a:noFill/>
        </p:spPr>
        <p:txBody>
          <a:bodyPr wrap="square" rtlCol="0">
            <a:spAutoFit/>
          </a:bodyPr>
          <a:lstStyle/>
          <a:p>
            <a:pPr>
              <a:lnSpc>
                <a:spcPct val="150000"/>
              </a:lnSpc>
            </a:pPr>
            <a:r>
              <a:rPr lang="zh-CN" altLang="en-US" sz="2000" b="1" dirty="0"/>
              <a:t>【创新性】</a:t>
            </a:r>
            <a:endParaRPr lang="zh-CN" altLang="en-US" sz="2000" b="1" dirty="0"/>
          </a:p>
          <a:p>
            <a:pPr>
              <a:lnSpc>
                <a:spcPct val="150000"/>
              </a:lnSpc>
            </a:pPr>
            <a:r>
              <a:rPr lang="zh-CN" altLang="en-US" sz="2000" b="1" dirty="0"/>
              <a:t>4.某同学采用如图甲所示做探究弹力F与弹簧长度L关系的实验,把实验得到的实验数据画成如图乙所示的F-L图象。</a:t>
            </a:r>
            <a:endParaRPr lang="zh-CN" altLang="en-US" sz="2000" b="1" dirty="0"/>
          </a:p>
          <a:p>
            <a:pPr>
              <a:lnSpc>
                <a:spcPct val="150000"/>
              </a:lnSpc>
            </a:pPr>
            <a:r>
              <a:rPr lang="zh-CN" altLang="en-US" sz="2000" b="1" dirty="0"/>
              <a:t>(1)由图乙可知弹簧的原长L</a:t>
            </a:r>
            <a:r>
              <a:rPr lang="zh-CN" altLang="en-US" sz="2000" b="1" baseline="-25000" dirty="0">
                <a:solidFill>
                  <a:schemeClr val="tx1"/>
                </a:solidFill>
                <a:uFillTx/>
              </a:rPr>
              <a:t>0</a:t>
            </a:r>
            <a:r>
              <a:rPr lang="zh-CN" altLang="en-US" sz="2000" b="1" dirty="0"/>
              <a:t>=</a:t>
            </a:r>
            <a:r>
              <a:rPr lang="zh-CN" altLang="en-US" sz="2000" b="1" u="sng" dirty="0"/>
              <a:t>　　　</a:t>
            </a:r>
            <a:r>
              <a:rPr lang="zh-CN" altLang="en-US" sz="2000" b="1" u="sng" dirty="0" smtClean="0"/>
              <a:t>             </a:t>
            </a:r>
            <a:r>
              <a:rPr lang="zh-CN" altLang="en-US" sz="2000" b="1" u="sng" dirty="0"/>
              <a:t>　</a:t>
            </a:r>
            <a:r>
              <a:rPr lang="zh-CN" altLang="en-US" sz="2000" b="1" dirty="0"/>
              <a:t>cm,劲度系数k=</a:t>
            </a:r>
            <a:r>
              <a:rPr lang="zh-CN" altLang="en-US" sz="2000" b="1" u="sng" dirty="0"/>
              <a:t>　　</a:t>
            </a:r>
            <a:r>
              <a:rPr lang="zh-CN" altLang="en-US" sz="2000" b="1" u="sng" dirty="0" smtClean="0"/>
              <a:t>           </a:t>
            </a:r>
            <a:r>
              <a:rPr lang="zh-CN" altLang="en-US" sz="2000" b="1" u="sng" dirty="0"/>
              <a:t>　</a:t>
            </a:r>
            <a:r>
              <a:rPr lang="zh-CN" altLang="en-US" sz="2000" b="1" u="sng" dirty="0" smtClean="0"/>
              <a:t>     </a:t>
            </a:r>
            <a:r>
              <a:rPr lang="zh-CN" altLang="en-US" sz="2000" b="1" u="sng" dirty="0"/>
              <a:t>　</a:t>
            </a:r>
            <a:r>
              <a:rPr lang="zh-CN" altLang="en-US" sz="2000" b="1" dirty="0"/>
              <a:t>N/m。 </a:t>
            </a:r>
            <a:endParaRPr lang="zh-CN" altLang="en-US" sz="2000" b="1" dirty="0"/>
          </a:p>
          <a:p>
            <a:pPr>
              <a:lnSpc>
                <a:spcPct val="150000"/>
              </a:lnSpc>
            </a:pPr>
            <a:r>
              <a:rPr lang="zh-CN" altLang="en-US" sz="2000" b="1" dirty="0"/>
              <a:t>(2)在图甲跨过滑轮左侧细绳套挂上钩码弹簧压缩(已知每个钩码重G=1 N),稳定后指针指示如图甲所示,可读得刻度尺示数为</a:t>
            </a:r>
            <a:r>
              <a:rPr lang="zh-CN" altLang="en-US" sz="2000" b="1" u="sng" dirty="0"/>
              <a:t>　　　　</a:t>
            </a:r>
            <a:r>
              <a:rPr lang="zh-CN" altLang="en-US" sz="2000" b="1" dirty="0"/>
              <a:t>cm,说明图甲中挂的钩码个数有</a:t>
            </a:r>
            <a:r>
              <a:rPr lang="zh-CN" altLang="en-US" sz="2000" b="1" u="sng" dirty="0"/>
              <a:t>　　　　</a:t>
            </a:r>
            <a:r>
              <a:rPr lang="zh-CN" altLang="en-US" sz="2000" b="1" dirty="0"/>
              <a:t>个。 </a:t>
            </a:r>
            <a:endParaRPr lang="zh-CN" altLang="en-US" sz="2000" b="1" dirty="0"/>
          </a:p>
          <a:p>
            <a:pPr>
              <a:lnSpc>
                <a:spcPct val="150000"/>
              </a:lnSpc>
            </a:pPr>
            <a:r>
              <a:rPr lang="zh-CN" altLang="en-US" sz="2000" b="1" dirty="0"/>
              <a:t>(3)本实验的优点是</a:t>
            </a:r>
            <a:r>
              <a:rPr lang="zh-CN" altLang="en-US" sz="2000" b="1" u="sng" dirty="0"/>
              <a:t>　　　　　　　</a:t>
            </a:r>
            <a:r>
              <a:rPr lang="zh-CN" altLang="en-US" sz="2000" b="1" u="sng" dirty="0" smtClean="0"/>
              <a:t>                                                                    </a:t>
            </a:r>
            <a:r>
              <a:rPr lang="zh-CN" altLang="en-US" sz="2000" b="1" u="sng" dirty="0"/>
              <a:t>　　</a:t>
            </a:r>
            <a:r>
              <a:rPr lang="zh-CN" altLang="en-US" sz="2000" b="1" dirty="0" smtClean="0"/>
              <a:t>;</a:t>
            </a:r>
            <a:endParaRPr lang="en-US" altLang="zh-CN" sz="2000" b="1" dirty="0" smtClean="0"/>
          </a:p>
          <a:p>
            <a:pPr>
              <a:lnSpc>
                <a:spcPct val="150000"/>
              </a:lnSpc>
            </a:pPr>
            <a:r>
              <a:rPr lang="zh-CN" altLang="en-US" sz="2000" b="1" dirty="0" smtClean="0"/>
              <a:t>系统误差</a:t>
            </a:r>
            <a:r>
              <a:rPr lang="zh-CN" altLang="en-US" sz="2000" b="1" dirty="0"/>
              <a:t>可能</a:t>
            </a:r>
            <a:r>
              <a:rPr lang="zh-CN" altLang="en-US" sz="2000" b="1" dirty="0" smtClean="0"/>
              <a:t>来自  </a:t>
            </a:r>
            <a:r>
              <a:rPr lang="zh-CN" altLang="en-US" sz="2000" b="1" u="sng" dirty="0" smtClean="0"/>
              <a:t>                                                                                                </a:t>
            </a:r>
            <a:r>
              <a:rPr lang="zh-CN" altLang="en-US" sz="2000" b="1" dirty="0" smtClean="0"/>
              <a:t>。</a:t>
            </a:r>
            <a:endParaRPr lang="zh-CN" altLang="en-US" sz="2000" b="1" u="sng" dirty="0"/>
          </a:p>
        </p:txBody>
      </p:sp>
      <p:pic>
        <p:nvPicPr>
          <p:cNvPr id="281" name="GZWL280.eps" descr="id:2147495280;FounderCES"/>
          <p:cNvPicPr>
            <a:picLocks noChangeAspect="1"/>
          </p:cNvPicPr>
          <p:nvPr/>
        </p:nvPicPr>
        <p:blipFill>
          <a:blip r:embed="rId1"/>
          <a:stretch>
            <a:fillRect/>
          </a:stretch>
        </p:blipFill>
        <p:spPr>
          <a:xfrm>
            <a:off x="3655060" y="4603769"/>
            <a:ext cx="5514975" cy="1539875"/>
          </a:xfrm>
          <a:prstGeom prst="rect">
            <a:avLst/>
          </a:prstGeom>
        </p:spPr>
      </p:pic>
      <p:sp>
        <p:nvSpPr>
          <p:cNvPr id="5" name="TextBox 4"/>
          <p:cNvSpPr txBox="1"/>
          <p:nvPr/>
        </p:nvSpPr>
        <p:spPr>
          <a:xfrm>
            <a:off x="3525031" y="1814444"/>
            <a:ext cx="2786082"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3</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00(</a:t>
            </a:r>
            <a:r>
              <a:rPr lang="zh-CN" altLang="en-US" sz="2000" b="1" dirty="0" smtClean="0">
                <a:solidFill>
                  <a:srgbClr val="FF0000"/>
                </a:solidFill>
                <a:latin typeface="宋体" panose="02010600030101010101" pitchFamily="2" charset="-122"/>
              </a:rPr>
              <a:t>或</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、或</a:t>
            </a:r>
            <a:r>
              <a:rPr lang="en-US" sz="2000" b="1" dirty="0" smtClean="0">
                <a:solidFill>
                  <a:srgbClr val="FF0000"/>
                </a:solidFill>
                <a:latin typeface="宋体" panose="02010600030101010101" pitchFamily="2" charset="-122"/>
              </a:rPr>
              <a:t>3</a:t>
            </a:r>
            <a:r>
              <a:rPr lang="en-US" sz="2000" b="1" i="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0)</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7168369" y="1814444"/>
            <a:ext cx="2428892" cy="400110"/>
          </a:xfrm>
          <a:prstGeom prst="rect">
            <a:avLst/>
          </a:prstGeom>
          <a:noFill/>
        </p:spPr>
        <p:txBody>
          <a:bodyPr wrap="square" rtlCol="0">
            <a:spAutoFit/>
          </a:bodyPr>
          <a:lstStyle/>
          <a:p>
            <a:r>
              <a:rPr lang="en-US" sz="2000" b="1" dirty="0" smtClean="0">
                <a:solidFill>
                  <a:srgbClr val="FF0000"/>
                </a:solidFill>
              </a:rPr>
              <a:t>200(198</a:t>
            </a:r>
            <a:r>
              <a:rPr lang="en-US" sz="2000" b="1" i="1" dirty="0" smtClean="0">
                <a:solidFill>
                  <a:srgbClr val="FF0000"/>
                </a:solidFill>
              </a:rPr>
              <a:t>~</a:t>
            </a:r>
            <a:r>
              <a:rPr lang="en-US" sz="2000" b="1" dirty="0" smtClean="0">
                <a:solidFill>
                  <a:srgbClr val="FF0000"/>
                </a:solidFill>
              </a:rPr>
              <a:t>202</a:t>
            </a:r>
            <a:r>
              <a:rPr lang="zh-CN" altLang="en-US" sz="2000" b="1" dirty="0" smtClean="0">
                <a:solidFill>
                  <a:srgbClr val="FF0000"/>
                </a:solidFill>
              </a:rPr>
              <a:t>均可</a:t>
            </a:r>
            <a:r>
              <a:rPr lang="en-US" sz="2000" b="1" dirty="0" smtClean="0">
                <a:solidFill>
                  <a:srgbClr val="FF0000"/>
                </a:solidFill>
              </a:rPr>
              <a:t>)</a:t>
            </a:r>
            <a:endParaRPr lang="zh-CN" altLang="en-US" sz="2000" b="1" dirty="0">
              <a:solidFill>
                <a:srgbClr val="FF0000"/>
              </a:solidFill>
            </a:endParaRPr>
          </a:p>
        </p:txBody>
      </p:sp>
      <p:sp>
        <p:nvSpPr>
          <p:cNvPr id="7" name="TextBox 6"/>
          <p:cNvSpPr txBox="1"/>
          <p:nvPr/>
        </p:nvSpPr>
        <p:spPr>
          <a:xfrm>
            <a:off x="4310849" y="2743138"/>
            <a:ext cx="150019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1.50</a:t>
            </a:r>
            <a:endParaRPr lang="zh-CN" altLang="en-US" sz="2000" b="1" dirty="0">
              <a:solidFill>
                <a:srgbClr val="FF0000"/>
              </a:solidFill>
              <a:latin typeface="宋体" panose="02010600030101010101" pitchFamily="2" charset="-122"/>
            </a:endParaRPr>
          </a:p>
        </p:txBody>
      </p:sp>
      <p:sp>
        <p:nvSpPr>
          <p:cNvPr id="8" name="TextBox 7"/>
          <p:cNvSpPr txBox="1"/>
          <p:nvPr/>
        </p:nvSpPr>
        <p:spPr>
          <a:xfrm>
            <a:off x="8811443" y="2743138"/>
            <a:ext cx="150019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3</a:t>
            </a:r>
            <a:endParaRPr lang="zh-CN" altLang="en-US" sz="2000" b="1" dirty="0">
              <a:solidFill>
                <a:srgbClr val="FF0000"/>
              </a:solidFill>
              <a:latin typeface="宋体" panose="02010600030101010101" pitchFamily="2" charset="-122"/>
            </a:endParaRPr>
          </a:p>
        </p:txBody>
      </p:sp>
      <p:sp>
        <p:nvSpPr>
          <p:cNvPr id="9" name="TextBox 8"/>
          <p:cNvSpPr txBox="1"/>
          <p:nvPr/>
        </p:nvSpPr>
        <p:spPr>
          <a:xfrm>
            <a:off x="2596337" y="3590079"/>
            <a:ext cx="6572296" cy="481863"/>
          </a:xfrm>
          <a:prstGeom prst="rect">
            <a:avLst/>
          </a:prstGeom>
          <a:noFill/>
        </p:spPr>
        <p:txBody>
          <a:bodyPr wrap="square" rtlCol="0">
            <a:spAutoFit/>
          </a:bodyPr>
          <a:lstStyle/>
          <a:p>
            <a:pPr>
              <a:lnSpc>
                <a:spcPct val="150000"/>
              </a:lnSpc>
            </a:pPr>
            <a:r>
              <a:rPr lang="zh-CN" altLang="en-US" sz="2000" b="1" dirty="0" smtClean="0">
                <a:solidFill>
                  <a:srgbClr val="FF0000"/>
                </a:solidFill>
              </a:rPr>
              <a:t>消除因弹簧自身重力的影响而造成的误差</a:t>
            </a:r>
            <a:endParaRPr lang="zh-CN" altLang="en-US" sz="2000" b="1" dirty="0">
              <a:solidFill>
                <a:srgbClr val="FF0000"/>
              </a:solidFill>
              <a:latin typeface="宋体" panose="02010600030101010101" pitchFamily="2" charset="-122"/>
            </a:endParaRPr>
          </a:p>
        </p:txBody>
      </p:sp>
      <p:sp>
        <p:nvSpPr>
          <p:cNvPr id="10" name="TextBox 9"/>
          <p:cNvSpPr txBox="1"/>
          <p:nvPr/>
        </p:nvSpPr>
        <p:spPr>
          <a:xfrm>
            <a:off x="2596337" y="4100460"/>
            <a:ext cx="6572296"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板不完全水平</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绳与滑轮有摩擦力</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tags/tag1.xml><?xml version="1.0" encoding="utf-8"?>
<p:tagLst xmlns:p="http://schemas.openxmlformats.org/presentationml/2006/main">
  <p:tag name="KSO_WM_UNIT_TABLE_BEAUTIFY" val="smartTable{cfe5ea36-cd9a-4978-a6a1-bf2f79d6a10a}"/>
</p:tagLst>
</file>

<file path=ppt/tags/tag2.xml><?xml version="1.0" encoding="utf-8"?>
<p:tagLst xmlns:p="http://schemas.openxmlformats.org/presentationml/2006/main">
  <p:tag name="KSO_WM_UNIT_TABLE_BEAUTIFY" val="smartTable{8855ea21-f74a-4af5-ac1c-913d00c40f4c}"/>
</p:tagLst>
</file>

<file path=ppt/tags/tag3.xml><?xml version="1.0" encoding="utf-8"?>
<p:tagLst xmlns:p="http://schemas.openxmlformats.org/presentationml/2006/main">
  <p:tag name="KSO_WM_UNIT_TABLE_BEAUTIFY" val="smartTable{2f6583ac-c189-4229-9451-af39fcd5fdbf}"/>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4531</Words>
  <Application>WPS 演示</Application>
  <PresentationFormat>自定义</PresentationFormat>
  <Paragraphs>417</Paragraphs>
  <Slides>25</Slides>
  <Notes>0</Notes>
  <HiddenSlides>0</HiddenSlides>
  <MMClips>0</MMClips>
  <ScaleCrop>false</ScaleCrop>
  <HeadingPairs>
    <vt:vector size="6" baseType="variant">
      <vt:variant>
        <vt:lpstr>已用的字体</vt:lpstr>
      </vt:variant>
      <vt:variant>
        <vt:i4>13</vt:i4>
      </vt:variant>
      <vt:variant>
        <vt:lpstr>主题</vt:lpstr>
      </vt:variant>
      <vt:variant>
        <vt:i4>3</vt:i4>
      </vt:variant>
      <vt:variant>
        <vt:lpstr>幻灯片标题</vt:lpstr>
      </vt:variant>
      <vt:variant>
        <vt:i4>25</vt:i4>
      </vt:variant>
    </vt:vector>
  </HeadingPairs>
  <TitlesOfParts>
    <vt:vector size="41" baseType="lpstr">
      <vt:lpstr>Arial</vt:lpstr>
      <vt:lpstr>宋体</vt:lpstr>
      <vt:lpstr>Wingdings</vt:lpstr>
      <vt:lpstr>Arial</vt:lpstr>
      <vt:lpstr>微软雅黑</vt:lpstr>
      <vt:lpstr>Calibri</vt:lpstr>
      <vt:lpstr>方正书宋_GBK</vt:lpstr>
      <vt:lpstr>NEU-BZ-S92</vt:lpstr>
      <vt:lpstr>Segoe Print</vt:lpstr>
      <vt:lpstr>Arial Unicode MS</vt:lpstr>
      <vt:lpstr>等线</vt:lpstr>
      <vt:lpstr>NEU-BZ-S92</vt:lpstr>
      <vt:lpstr>Times New Roman</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乡村的老玉米</cp:lastModifiedBy>
  <cp:revision>230</cp:revision>
  <dcterms:created xsi:type="dcterms:W3CDTF">2018-03-17T01:56:00Z</dcterms:created>
  <dcterms:modified xsi:type="dcterms:W3CDTF">2021-04-12T05:43:35Z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ICV">
    <vt:lpwstr>0048ED8032724BD7A95CADE4A365D776</vt:lpwstr>
  </property>
</Properties>
</file>