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4"/>
  </p:notesMasterIdLst>
  <p:sldIdLst>
    <p:sldId id="263" r:id="rId4"/>
    <p:sldId id="278" r:id="rId5"/>
    <p:sldId id="280" r:id="rId6"/>
    <p:sldId id="281" r:id="rId7"/>
    <p:sldId id="289" r:id="rId8"/>
    <p:sldId id="298" r:id="rId9"/>
    <p:sldId id="282" r:id="rId10"/>
    <p:sldId id="285" r:id="rId11"/>
    <p:sldId id="314" r:id="rId12"/>
    <p:sldId id="292" r:id="rId13"/>
    <p:sldId id="296" r:id="rId15"/>
    <p:sldId id="297" r:id="rId16"/>
    <p:sldId id="290" r:id="rId17"/>
    <p:sldId id="291" r:id="rId18"/>
    <p:sldId id="279" r:id="rId19"/>
    <p:sldId id="283" r:id="rId20"/>
    <p:sldId id="284" r:id="rId21"/>
    <p:sldId id="286" r:id="rId22"/>
    <p:sldId id="287" r:id="rId23"/>
    <p:sldId id="315" r:id="rId24"/>
    <p:sldId id="288" r:id="rId25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3300"/>
    <a:srgbClr val="33333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-67" y="-21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7E48D89-65C5-4D72-80C1-882C3706889E}" type="datetimeFigureOut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>
              <a:buNone/>
            </a:pPr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 eaLnBrk="1" hangingPunct="1">
              <a:spcBef>
                <a:spcPct val="0"/>
              </a:spcBef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56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W이미지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9500"/>
            <a:ext cx="9144000" cy="2663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51" name="Group 3"/>
          <p:cNvGrpSpPr/>
          <p:nvPr/>
        </p:nvGrpSpPr>
        <p:grpSpPr>
          <a:xfrm>
            <a:off x="28575" y="4652963"/>
            <a:ext cx="9115425" cy="2205037"/>
            <a:chOff x="0" y="0"/>
            <a:chExt cx="5760" cy="1680"/>
          </a:xfrm>
        </p:grpSpPr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3" name="Group 7"/>
          <p:cNvGrpSpPr/>
          <p:nvPr/>
        </p:nvGrpSpPr>
        <p:grpSpPr>
          <a:xfrm>
            <a:off x="0" y="4289425"/>
            <a:ext cx="9097963" cy="676275"/>
            <a:chOff x="0" y="0"/>
            <a:chExt cx="5731" cy="426"/>
          </a:xfrm>
        </p:grpSpPr>
        <p:sp>
          <p:nvSpPr>
            <p:cNvPr id="17" name="未知"/>
            <p:cNvSpPr/>
            <p:nvPr/>
          </p:nvSpPr>
          <p:spPr bwMode="auto">
            <a:xfrm flipV="1">
              <a:off x="0" y="0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未知"/>
            <p:cNvSpPr/>
            <p:nvPr/>
          </p:nvSpPr>
          <p:spPr bwMode="auto">
            <a:xfrm flipV="1">
              <a:off x="0" y="47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54" name="Group 10"/>
          <p:cNvGrpSpPr/>
          <p:nvPr/>
        </p:nvGrpSpPr>
        <p:grpSpPr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20" name="AutoShape 11"/>
            <p:cNvSpPr>
              <a:spLocks noChangeArrowheads="1"/>
            </p:cNvSpPr>
            <p:nvPr/>
          </p:nvSpPr>
          <p:spPr bwMode="auto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 cmpd="sng">
              <a:solidFill>
                <a:schemeClr val="bg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未知"/>
            <p:cNvSpPr/>
            <p:nvPr/>
          </p:nvSpPr>
          <p:spPr bwMode="auto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未知"/>
            <p:cNvSpPr/>
            <p:nvPr/>
          </p:nvSpPr>
          <p:spPr bwMode="auto">
            <a:xfrm rot="161914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未知"/>
            <p:cNvSpPr/>
            <p:nvPr/>
          </p:nvSpPr>
          <p:spPr bwMode="auto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未知"/>
            <p:cNvSpPr/>
            <p:nvPr/>
          </p:nvSpPr>
          <p:spPr bwMode="auto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395288" y="260350"/>
            <a:ext cx="982663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  <a:t>LOGO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r>
              <a:rPr lang="en-US" altLang="zh-CN"/>
              <a:t>Click to edit Master title style</a:t>
            </a:r>
            <a:endParaRPr lang="en-US" altLang="zh-CN"/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to edit Master subtitle style</a:t>
            </a:r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W이미지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9500"/>
            <a:ext cx="9144000" cy="2663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51" name="Group 3"/>
          <p:cNvGrpSpPr/>
          <p:nvPr/>
        </p:nvGrpSpPr>
        <p:grpSpPr>
          <a:xfrm>
            <a:off x="28575" y="4652963"/>
            <a:ext cx="9115425" cy="2205037"/>
            <a:chOff x="0" y="0"/>
            <a:chExt cx="5760" cy="1680"/>
          </a:xfrm>
        </p:grpSpPr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3" name="Group 7"/>
          <p:cNvGrpSpPr/>
          <p:nvPr/>
        </p:nvGrpSpPr>
        <p:grpSpPr>
          <a:xfrm>
            <a:off x="0" y="4289425"/>
            <a:ext cx="9097963" cy="676275"/>
            <a:chOff x="0" y="0"/>
            <a:chExt cx="5731" cy="426"/>
          </a:xfrm>
        </p:grpSpPr>
        <p:sp>
          <p:nvSpPr>
            <p:cNvPr id="17" name="未知"/>
            <p:cNvSpPr/>
            <p:nvPr/>
          </p:nvSpPr>
          <p:spPr bwMode="auto">
            <a:xfrm flipV="1">
              <a:off x="0" y="0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未知"/>
            <p:cNvSpPr/>
            <p:nvPr/>
          </p:nvSpPr>
          <p:spPr bwMode="auto">
            <a:xfrm flipV="1">
              <a:off x="0" y="47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54" name="Group 10"/>
          <p:cNvGrpSpPr/>
          <p:nvPr/>
        </p:nvGrpSpPr>
        <p:grpSpPr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20" name="AutoShape 11"/>
            <p:cNvSpPr>
              <a:spLocks noChangeArrowheads="1"/>
            </p:cNvSpPr>
            <p:nvPr/>
          </p:nvSpPr>
          <p:spPr bwMode="auto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 cmpd="sng">
              <a:solidFill>
                <a:schemeClr val="bg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未知"/>
            <p:cNvSpPr/>
            <p:nvPr/>
          </p:nvSpPr>
          <p:spPr bwMode="auto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未知"/>
            <p:cNvSpPr/>
            <p:nvPr/>
          </p:nvSpPr>
          <p:spPr bwMode="auto">
            <a:xfrm rot="161914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未知"/>
            <p:cNvSpPr/>
            <p:nvPr/>
          </p:nvSpPr>
          <p:spPr bwMode="auto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未知"/>
            <p:cNvSpPr/>
            <p:nvPr/>
          </p:nvSpPr>
          <p:spPr bwMode="auto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395288" y="260350"/>
            <a:ext cx="982663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  <a:t>LOGO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r>
              <a:rPr lang="en-US" altLang="zh-CN"/>
              <a:t>Click to edit Master title style</a:t>
            </a:r>
            <a:endParaRPr lang="en-US" altLang="zh-CN"/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to edit Master subtitle style</a:t>
            </a:r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2" descr="배너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285750"/>
            <a:ext cx="9144000" cy="1055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未知"/>
          <p:cNvSpPr/>
          <p:nvPr/>
        </p:nvSpPr>
        <p:spPr bwMode="auto">
          <a:xfrm>
            <a:off x="-1587" y="950913"/>
            <a:ext cx="9151938" cy="461963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31" name="Rectangle 7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Verdana" panose="020B0604030504040204" pitchFamily="34" charset="0"/>
                <a:ea typeface="Gulim" panose="020B0600000101010101" pitchFamily="34" charset="-127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2" descr="배너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285750"/>
            <a:ext cx="9144000" cy="1055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未知"/>
          <p:cNvSpPr/>
          <p:nvPr/>
        </p:nvSpPr>
        <p:spPr bwMode="auto">
          <a:xfrm>
            <a:off x="-1587" y="950913"/>
            <a:ext cx="9151938" cy="461963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31" name="Rectangle 7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Verdana" panose="020B0604030504040204" pitchFamily="34" charset="0"/>
                <a:ea typeface="Gulim" panose="020B0600000101010101" pitchFamily="34" charset="-127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slide" Target="slide4.xml"/><Relationship Id="rId7" Type="http://schemas.openxmlformats.org/officeDocument/2006/relationships/image" Target="../media/image12.png"/><Relationship Id="rId6" Type="http://schemas.openxmlformats.org/officeDocument/2006/relationships/slide" Target="slide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15.jpeg"/><Relationship Id="rId11" Type="http://schemas.openxmlformats.org/officeDocument/2006/relationships/image" Target="../media/image14.png"/><Relationship Id="rId10" Type="http://schemas.openxmlformats.org/officeDocument/2006/relationships/slide" Target="slide5.xml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2.png"/><Relationship Id="rId3" Type="http://schemas.openxmlformats.org/officeDocument/2006/relationships/image" Target="../media/image11.png"/><Relationship Id="rId2" Type="http://schemas.openxmlformats.org/officeDocument/2006/relationships/image" Target="../media/image21.png"/><Relationship Id="rId1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3.png"/><Relationship Id="rId3" Type="http://schemas.openxmlformats.org/officeDocument/2006/relationships/image" Target="../media/image34.png"/><Relationship Id="rId2" Type="http://schemas.openxmlformats.org/officeDocument/2006/relationships/image" Target="../media/image22.png"/><Relationship Id="rId1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6.png"/><Relationship Id="rId2" Type="http://schemas.openxmlformats.org/officeDocument/2006/relationships/image" Target="../media/image11.png"/><Relationship Id="rId1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500063" y="0"/>
            <a:ext cx="8153400" cy="23749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9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信息安全</a:t>
            </a:r>
            <a:endParaRPr kumimoji="0" lang="zh-CN" altLang="en-US" sz="9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黑体" panose="02010609060101010101" pitchFamily="2" charset="-122"/>
                <a:cs typeface="+mn-cs"/>
              </a:rPr>
              <a:t>执教：廖里山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3076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333375"/>
            <a:ext cx="1476375" cy="285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信息安全的保障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pic>
        <p:nvPicPr>
          <p:cNvPr id="4101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8850" y="6570663"/>
            <a:ext cx="1511300" cy="287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2088" y="44450"/>
            <a:ext cx="1152525" cy="188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94970" y="5300980"/>
            <a:ext cx="8386445" cy="12915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2017年5月12日是个平静的日子，大家都高高兴兴地收拾回家度周末了。然而，从下午开始，网络安全公司就不断接到用户求救电话，越来越多的用户遭受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计算机病毒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袭击，电脑被加密锁闭……</a:t>
            </a:r>
            <a:endParaRPr kumimoji="0" sz="20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1545908" y="1196658"/>
            <a:ext cx="5762625" cy="3971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5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信息安全的保障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pic>
        <p:nvPicPr>
          <p:cNvPr id="15365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5288" y="3338513"/>
            <a:ext cx="733425" cy="180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25" y="0"/>
            <a:ext cx="1476375" cy="188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4350" y="3343275"/>
            <a:ext cx="495300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8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4350" y="3343275"/>
            <a:ext cx="495300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9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0" y="3343275"/>
            <a:ext cx="381000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70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850" y="6570663"/>
            <a:ext cx="1511300" cy="287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5" name="Rectangle 13"/>
          <p:cNvSpPr/>
          <p:nvPr/>
        </p:nvSpPr>
        <p:spPr>
          <a:xfrm>
            <a:off x="755650" y="1628775"/>
            <a:ext cx="7993063" cy="2678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你了解哪些计算机病毒？ </a:t>
            </a:r>
            <a:endParaRPr lang="zh-CN" altLang="en-US" sz="2400" dirty="0">
              <a:solidFill>
                <a:srgbClr val="FF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400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1) </a:t>
            </a:r>
            <a:r>
              <a:rPr lang="zh-CN" altLang="en-US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灰鸽子（木马病毒）</a:t>
            </a:r>
            <a:endParaRPr lang="zh-CN" altLang="en-US" sz="2400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400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2) </a:t>
            </a:r>
            <a:r>
              <a:rPr lang="zh-CN" altLang="en-US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熊猫烧香（蠕虫病毒） </a:t>
            </a:r>
            <a:endParaRPr lang="zh-CN" altLang="en-US" sz="2400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400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3) Wannacry</a:t>
            </a:r>
            <a:r>
              <a:rPr lang="zh-CN" altLang="en-US" sz="2400" dirty="0">
                <a:solidFill>
                  <a:srgbClr val="33333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勒索蠕虫病毒</a:t>
            </a:r>
            <a:endParaRPr lang="zh-CN" altLang="en-US" sz="2400" dirty="0">
              <a:solidFill>
                <a:srgbClr val="3333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5372" name="Picture 1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067300"/>
            <a:ext cx="2152650" cy="179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73" name="Picture 1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5063" y="3071813"/>
            <a:ext cx="1438275" cy="132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74" name="图片 13" descr="a686c9177f3e6709eb29e1f931c79f3df8dc558e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00688" y="4572000"/>
            <a:ext cx="2998787" cy="2071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75" name="图片 14" descr="d788d43f8794a4c21f02bd5a0ef41bd5ad6e3999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86375" y="1285875"/>
            <a:ext cx="3359150" cy="15001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charRg st="15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65">
                                            <p:txEl>
                                              <p:charRg st="15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565">
                                            <p:txEl>
                                              <p:charRg st="30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charRg st="47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3565">
                                            <p:txEl>
                                              <p:charRg st="47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229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p>
            <a:pPr eaLnBrk="1" hangingPunct="1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229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p>
            <a:pPr eaLnBrk="1" hangingPunct="1"/>
            <a:endParaRPr lang="zh-CN" altLang="en-US" dirty="0">
              <a:ea typeface="宋体" panose="02010600030101010101" pitchFamily="2" charset="-122"/>
            </a:endParaRPr>
          </a:p>
        </p:txBody>
      </p:sp>
      <p:pic>
        <p:nvPicPr>
          <p:cNvPr id="12294" name="Picture 4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图片 6" descr="timg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8300" y="477838"/>
            <a:ext cx="8407400" cy="5902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1563" y="1571625"/>
            <a:ext cx="6677025" cy="4305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2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信息安全的保障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pic>
        <p:nvPicPr>
          <p:cNvPr id="16389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5288" y="3338513"/>
            <a:ext cx="733425" cy="180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25" y="0"/>
            <a:ext cx="1476375" cy="188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1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4350" y="3343275"/>
            <a:ext cx="495300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2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4350" y="3343275"/>
            <a:ext cx="495300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3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0" y="3343275"/>
            <a:ext cx="381000" cy="17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4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850" y="6570663"/>
            <a:ext cx="1511300" cy="287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5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9025" y="1928813"/>
            <a:ext cx="1704975" cy="152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5" name="Rectangle 9"/>
          <p:cNvSpPr/>
          <p:nvPr/>
        </p:nvSpPr>
        <p:spPr>
          <a:xfrm>
            <a:off x="500063" y="4214813"/>
            <a:ext cx="7993062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传播方式：</a:t>
            </a:r>
            <a:endParaRPr lang="en-US" altLang="zh-CN" sz="2400" dirty="0">
              <a:solidFill>
                <a:srgbClr val="00B05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通过光盘、</a:t>
            </a:r>
            <a:r>
              <a:rPr lang="en-US" altLang="zh-CN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U</a:t>
            </a:r>
            <a:r>
              <a:rPr lang="zh-CN" altLang="en-US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盘的交换以及计算机网络传播</a:t>
            </a:r>
            <a:endParaRPr lang="zh-CN" altLang="en-US" sz="2400" dirty="0">
              <a:solidFill>
                <a:srgbClr val="00B05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4282" y="1214422"/>
            <a:ext cx="783740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康少女文字W5(P)" pitchFamily="82" charset="-122"/>
                <a:ea typeface="华康少女文字W5(P)" pitchFamily="82" charset="-122"/>
                <a:cs typeface="+mn-cs"/>
              </a:rPr>
              <a:t>计算机病毒需要防范吗？</a:t>
            </a:r>
            <a:endParaRPr kumimoji="0" lang="zh-CN" altLang="en-US" sz="5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康少女文字W5(P)" pitchFamily="82" charset="-122"/>
              <a:ea typeface="华康少女文字W5(P)" pitchFamily="82" charset="-122"/>
              <a:cs typeface="+mn-cs"/>
            </a:endParaRPr>
          </a:p>
        </p:txBody>
      </p:sp>
      <p:sp>
        <p:nvSpPr>
          <p:cNvPr id="14" name="Rectangle 9"/>
          <p:cNvSpPr/>
          <p:nvPr/>
        </p:nvSpPr>
        <p:spPr>
          <a:xfrm>
            <a:off x="500063" y="5072063"/>
            <a:ext cx="799306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防范方式：</a:t>
            </a:r>
            <a:endParaRPr lang="en-US" altLang="zh-CN" sz="2400" dirty="0">
              <a:solidFill>
                <a:srgbClr val="00B05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在计算机中安装防病毒软件，如“</a:t>
            </a:r>
            <a:r>
              <a:rPr lang="en-US" altLang="zh-CN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360</a:t>
            </a:r>
            <a:r>
              <a:rPr lang="zh-CN" altLang="en-US" sz="2400" dirty="0">
                <a:solidFill>
                  <a:srgbClr val="00B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”杀毒，“金山毒霸”，“瑞星”，“电脑管家”等</a:t>
            </a:r>
            <a:endParaRPr lang="zh-CN" altLang="en-US" sz="2400" dirty="0">
              <a:solidFill>
                <a:srgbClr val="00B05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0063" y="2357438"/>
            <a:ext cx="6858000" cy="15319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计算机病毒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是隐藏在计算机系统中的一种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程序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，它通过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自我复制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或者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修改其他程序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扰乱计算机系统的正常工作，甚至对计算机系统造成破坏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防范病毒、</a:t>
            </a:r>
            <a:r>
              <a:rPr kumimoji="0" lang="en-US" altLang="zh-CN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“</a:t>
            </a: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骇客”入侵的方法？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84663" y="1125538"/>
            <a:ext cx="3908425" cy="2514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738" y="3357563"/>
            <a:ext cx="4679950" cy="3287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850" y="6570663"/>
            <a:ext cx="1511300" cy="287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088" y="44450"/>
            <a:ext cx="1152525" cy="188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798830" y="2492375"/>
            <a:ext cx="2542540" cy="217106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    防病毒最直接方法就是在计算机系统中安装防病毒工具</a:t>
            </a:r>
            <a:endParaRPr kumimoji="0" lang="zh-CN" altLang="en-US" sz="2600" kern="1200" cap="none" spc="0" normalizeH="0" baseline="0" noProof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9160" y="2348865"/>
            <a:ext cx="7267575" cy="21431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60" y="4491990"/>
            <a:ext cx="3733800" cy="84772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t="6836" r="4024" b="9558"/>
          <a:stretch>
            <a:fillRect/>
          </a:stretch>
        </p:blipFill>
        <p:spPr>
          <a:xfrm>
            <a:off x="4632960" y="4477385"/>
            <a:ext cx="3528695" cy="87757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75" y="1341120"/>
            <a:ext cx="4410075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91" name="Rectangle 7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软件系统的安全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714375" y="2357438"/>
            <a:ext cx="7643813" cy="16525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任何计算机软件都是人设计的，</a:t>
            </a:r>
            <a:endParaRPr kumimoji="0" lang="en-US" altLang="zh-CN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因此总会有错误、漏洞，</a:t>
            </a:r>
            <a:endParaRPr kumimoji="0" lang="en-US" altLang="zh-CN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常见的修复方式：打“补丁”、提示软件要更新</a:t>
            </a:r>
            <a:endParaRPr kumimoji="0" lang="zh-CN" altLang="en-US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8596" y="1285860"/>
            <a:ext cx="853310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康少女文字W5(P)" pitchFamily="82" charset="-122"/>
                <a:ea typeface="华康少女文字W5(P)" pitchFamily="82" charset="-122"/>
                <a:cs typeface="+mn-cs"/>
              </a:rPr>
              <a:t>计算机软件会出现故障吗？</a:t>
            </a:r>
            <a:endParaRPr kumimoji="0" lang="zh-CN" altLang="en-US" sz="5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康少女文字W5(P)" pitchFamily="82" charset="-122"/>
              <a:ea typeface="华康少女文字W5(P)" pitchFamily="82" charset="-122"/>
              <a:cs typeface="+mn-cs"/>
            </a:endParaRPr>
          </a:p>
        </p:txBody>
      </p:sp>
      <p:pic>
        <p:nvPicPr>
          <p:cNvPr id="16389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4214813"/>
            <a:ext cx="4618038" cy="2143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88" y="4214813"/>
            <a:ext cx="4051300" cy="2214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硬件系统的安全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58175" cy="508158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 我们在计算机中正打开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WPS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软件编辑一份班会课的小组汇报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PPT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，当编辑到一半的时候，突然停电，会造成什么后果？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 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已经保存的内容会保留在文件中，但是没有保存的部分就没有了。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68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charRg st="68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硬件系统的安全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3786188" y="1371600"/>
            <a:ext cx="5357813" cy="508158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电脑的硬盘有损坏了该怎么办呢？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、如果硬盘发生故障了，最好先使用原厂软件对故障盘进行检测和修复。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、如果想要数据的话，可以找数据恢复软件进行专业的修复工作，不要找不靠谱的商家恢复数据。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、如果都行不通的话，你就只有重新更换一个硬盘了。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7172" name="图片 4" descr="硬盘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357438"/>
            <a:ext cx="3868738" cy="3133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1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charRg st="16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50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charRg st="50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95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charRg st="95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91" name="Rectangle 7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软件系统的安全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5857875" y="2286000"/>
            <a:ext cx="2963863" cy="16525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非正常关机后，</a:t>
            </a:r>
            <a:r>
              <a:rPr kumimoji="0" lang="en-US" altLang="zh-CN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windows 7</a:t>
            </a: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启动时的错误修复。</a:t>
            </a:r>
            <a:endParaRPr kumimoji="0" lang="zh-CN" altLang="en-US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0244" name="AutoShape 6" descr="https://pic.wenwen.soso.com/p/20111107/20111107192330-1993503168.jpg"/>
          <p:cNvSpPr>
            <a:spLocks noChangeAspect="1"/>
          </p:cNvSpPr>
          <p:nvPr/>
        </p:nvSpPr>
        <p:spPr>
          <a:xfrm>
            <a:off x="14922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0245" name="图片 5" descr="20111107192330-199350316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5813" y="1928813"/>
            <a:ext cx="4762500" cy="3571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5857875" y="4071938"/>
            <a:ext cx="2963863" cy="1169988"/>
          </a:xfrm>
          <a:prstGeom prst="rect">
            <a:avLst/>
          </a:prstGeom>
          <a:solidFill>
            <a:srgbClr val="FFFF00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800" b="0" kern="1200" cap="none" spc="0" normalizeH="0" baseline="0" noProof="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请选择</a:t>
            </a:r>
            <a:endParaRPr kumimoji="0" lang="en-US" altLang="zh-CN" sz="2800" b="0" kern="1200" cap="none" spc="0" normalizeH="0" baseline="0" noProof="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800" b="0" kern="1200" cap="none" spc="0" normalizeH="0" baseline="0" noProof="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“正常开机模式”</a:t>
            </a:r>
            <a:endParaRPr kumimoji="0" lang="zh-CN" altLang="en-US" sz="2600" kern="1200" cap="none" spc="0" normalizeH="0" baseline="0" noProof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91" name="Rectangle 7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硬件系统的安全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6143625" y="2286000"/>
            <a:ext cx="2714625" cy="321119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en-US" altLang="zh-CN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UPS</a:t>
            </a:r>
            <a:endParaRPr kumimoji="0" lang="en-US" altLang="zh-CN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不间断电源</a:t>
            </a:r>
            <a:endParaRPr kumimoji="0" lang="en-US" altLang="zh-CN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防止突然停电对计算机信息系统造成伤害</a:t>
            </a:r>
            <a:endParaRPr kumimoji="0" lang="en-US" altLang="zh-CN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（价格？？？？）</a:t>
            </a:r>
            <a:endParaRPr kumimoji="0" lang="zh-CN" altLang="en-US" sz="26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8196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0" y="1571625"/>
            <a:ext cx="5262563" cy="4857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8" name="Rectangle 1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信息安全的保障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pic>
        <p:nvPicPr>
          <p:cNvPr id="18435" name="Picture 1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500" y="928688"/>
            <a:ext cx="4805363" cy="3514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3143250" y="4143375"/>
            <a:ext cx="5607050" cy="1236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黑客</a:t>
            </a:r>
            <a:r>
              <a:rPr kumimoji="0" lang="en-US" altLang="zh-CN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——</a:t>
            </a:r>
            <a:r>
              <a:rPr kumimoji="0" lang="zh-CN" altLang="en-US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计算机高手</a:t>
            </a:r>
            <a:endParaRPr kumimoji="0" lang="zh-CN" altLang="en-US" sz="2400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>
              <a:lnSpc>
                <a:spcPct val="13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kern="1200" cap="none" spc="0" normalizeH="0" baseline="0" noProof="0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骇客</a:t>
            </a:r>
            <a:r>
              <a:rPr kumimoji="0" lang="en-US" altLang="zh-CN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——</a:t>
            </a:r>
            <a:r>
              <a:rPr kumimoji="0" lang="zh-CN" altLang="en-US" sz="24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非法入侵别人计算机系统的人</a:t>
            </a:r>
            <a:endParaRPr kumimoji="0" lang="en-US" altLang="zh-CN" sz="2400" kern="1200" cap="none" spc="0" normalizeH="0" baseline="0" noProof="0" dirty="0"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5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>
                                            <p:txEl>
                                              <p:charRg st="1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50">
                                            <p:txEl>
                                              <p:charRg st="1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防范病毒、</a:t>
            </a:r>
            <a:r>
              <a:rPr kumimoji="0" lang="en-US" altLang="zh-CN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“</a:t>
            </a: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骇客”入侵的方法？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736600" y="2492375"/>
            <a:ext cx="2674620" cy="217106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    防骇客最直接方法就是在计算机系统中安装个人防火墙</a:t>
            </a:r>
            <a:endParaRPr kumimoji="0" lang="zh-CN" altLang="en-US" sz="2600" kern="1200" cap="none" spc="0" normalizeH="0" baseline="0" noProof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19460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00" y="2276475"/>
            <a:ext cx="4956175" cy="2733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防范病毒、“骇客”入侵的方法？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187450" y="3357563"/>
            <a:ext cx="2592388" cy="24749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防火墙是指一种将内部网和外部网分开的方法，实际上是一种隔离技术。</a:t>
            </a:r>
            <a:endParaRPr kumimoji="0" lang="zh-CN" altLang="en-US" sz="2400" kern="1200" cap="none" spc="0" normalizeH="0" baseline="0" noProof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20486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8850" y="6570663"/>
            <a:ext cx="1511300" cy="287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2088" y="44450"/>
            <a:ext cx="1152525" cy="188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8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3" y="1341438"/>
            <a:ext cx="4391025" cy="4824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9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750" y="1052513"/>
            <a:ext cx="3744913" cy="2065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防范“骇客”入侵的方法？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pic>
        <p:nvPicPr>
          <p:cNvPr id="21507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00" y="1989138"/>
            <a:ext cx="5038725" cy="3476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900113" y="2852738"/>
            <a:ext cx="2159000" cy="21653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设置用户账户及密码，防止骇客攻击</a:t>
            </a:r>
            <a:endParaRPr kumimoji="0" lang="en-US" altLang="zh-CN" sz="2600" kern="1200" cap="none" spc="0" normalizeH="0" baseline="0" noProof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8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防范“骇客”入侵的方法？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95288" y="2636838"/>
            <a:ext cx="2159000" cy="16494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folHlink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600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安全上网，远离病毒与骇客的攻击</a:t>
            </a:r>
            <a:endParaRPr kumimoji="0" lang="en-US" altLang="zh-CN" sz="2600" kern="1200" cap="none" spc="0" normalizeH="0" baseline="0" noProof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22534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12088" y="44450"/>
            <a:ext cx="1152525" cy="188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5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850" y="6570663"/>
            <a:ext cx="1511300" cy="287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6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313" y="1844675"/>
            <a:ext cx="6442075" cy="4025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910" y="2214554"/>
            <a:ext cx="748923" cy="2800767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信</a:t>
            </a:r>
            <a:endParaRPr kumimoji="0" lang="en-US" altLang="zh-CN" sz="4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息</a:t>
            </a:r>
            <a:endParaRPr kumimoji="0" lang="en-US" altLang="zh-CN" sz="4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安</a:t>
            </a:r>
            <a:endParaRPr kumimoji="0" lang="en-US" altLang="zh-CN" sz="4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全</a:t>
            </a:r>
            <a:endParaRPr kumimoji="0" lang="zh-CN" altLang="en-US" sz="4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7" name="左大括号 6"/>
          <p:cNvSpPr/>
          <p:nvPr/>
        </p:nvSpPr>
        <p:spPr bwMode="auto">
          <a:xfrm>
            <a:off x="1500188" y="2500313"/>
            <a:ext cx="785813" cy="2357438"/>
          </a:xfrm>
          <a:prstGeom prst="leftBrace">
            <a:avLst>
              <a:gd name="adj1" fmla="val 76211"/>
              <a:gd name="adj2" fmla="val 50000"/>
            </a:avLst>
          </a:prstGeom>
          <a:noFill/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357422" y="1928802"/>
            <a:ext cx="1826141" cy="107721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信息系统</a:t>
            </a:r>
            <a:endParaRPr kumimoji="0" lang="en-US" altLang="zh-CN" sz="3200" b="1" i="0" u="none" strike="noStrike" kern="1200" cap="none" spc="0" normalizeH="0" baseline="0" noProof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的安全</a:t>
            </a:r>
            <a:endParaRPr kumimoji="0" lang="zh-CN" altLang="en-US" sz="3200" b="1" i="0" u="none" strike="noStrike" kern="1200" cap="none" spc="0" normalizeH="0" baseline="0" noProof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357422" y="4286256"/>
            <a:ext cx="1826141" cy="107721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信息内容</a:t>
            </a:r>
            <a:endParaRPr kumimoji="0" lang="en-US" altLang="zh-CN" sz="3200" b="1" i="0" u="none" strike="noStrike" kern="1200" cap="none" spc="0" normalizeH="0" baseline="0" noProof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的安全</a:t>
            </a:r>
            <a:endParaRPr kumimoji="0" lang="zh-CN" altLang="en-US" sz="3200" b="1" i="0" u="none" strike="noStrike" kern="1200" cap="none" spc="0" normalizeH="0" baseline="0" noProof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5127" name="左大括号 9"/>
          <p:cNvSpPr/>
          <p:nvPr/>
        </p:nvSpPr>
        <p:spPr>
          <a:xfrm>
            <a:off x="4286250" y="1714500"/>
            <a:ext cx="785813" cy="1643063"/>
          </a:xfrm>
          <a:prstGeom prst="leftBrace">
            <a:avLst>
              <a:gd name="adj1" fmla="val 52272"/>
              <a:gd name="adj2" fmla="val 50000"/>
            </a:avLst>
          </a:prstGeom>
          <a:noFill/>
          <a:ln w="57150" cap="flat" cmpd="sng">
            <a:solidFill>
              <a:srgbClr val="00B05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43504" y="1643050"/>
            <a:ext cx="3057248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硬件系统的安全</a:t>
            </a:r>
            <a:endParaRPr kumimoji="0" lang="zh-CN" altLang="en-US" sz="3200" b="1" i="0" u="none" strike="noStrike" kern="1200" cap="none" spc="0" normalizeH="0" baseline="0" noProof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43504" y="2857496"/>
            <a:ext cx="3057248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软件系统的安全</a:t>
            </a:r>
            <a:endParaRPr kumimoji="0" lang="zh-CN" altLang="en-US" sz="3200" b="1" i="0" u="none" strike="noStrike" kern="1200" cap="none" spc="0" normalizeH="0" baseline="0" noProof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13" name="Rectangle 7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信息安全的保障</a:t>
            </a:r>
            <a:endParaRPr kumimoji="0" lang="zh-CN" altLang="en-US" sz="32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日期占位符 3"/>
          <p:cNvSpPr txBox="1">
            <a:spLocks noGrp="1"/>
          </p:cNvSpPr>
          <p:nvPr>
            <p:ph type="dt" sz="half" idx="10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页脚占位符 4"/>
          <p:cNvSpPr txBox="1">
            <a:spLocks noGrp="1"/>
          </p:cNvSpPr>
          <p:nvPr>
            <p:ph type="ftr" sz="quarter" idx="11"/>
          </p:nvPr>
        </p:nvSpPr>
        <p:spPr bwMode="auto"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防范“骇客”入侵的方法？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pic>
        <p:nvPicPr>
          <p:cNvPr id="23557" name="Picture 5" descr="W0201008274948060307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916113"/>
            <a:ext cx="8172450" cy="2990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8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850" y="6570663"/>
            <a:ext cx="1511300" cy="287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088" y="44450"/>
            <a:ext cx="1152525" cy="1889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1205</Words>
  <Application>WPS 演示</Application>
  <PresentationFormat/>
  <Paragraphs>154</Paragraphs>
  <Slides>21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6" baseType="lpstr">
      <vt:lpstr>Arial</vt:lpstr>
      <vt:lpstr>宋体</vt:lpstr>
      <vt:lpstr>Wingdings</vt:lpstr>
      <vt:lpstr>Times New Roman</vt:lpstr>
      <vt:lpstr>Gulim</vt:lpstr>
      <vt:lpstr>Verdana</vt:lpstr>
      <vt:lpstr>黑体</vt:lpstr>
      <vt:lpstr>华康少女文字W5(P)</vt:lpstr>
      <vt:lpstr>微软雅黑</vt:lpstr>
      <vt:lpstr>Arial Unicode MS</vt:lpstr>
      <vt:lpstr>Calibri</vt:lpstr>
      <vt:lpstr>华文琥珀</vt:lpstr>
      <vt:lpstr>华文中宋</vt:lpstr>
      <vt:lpstr>008TGp_BizCom_light</vt:lpstr>
      <vt:lpstr>1_008TGp_BizCom_light</vt:lpstr>
      <vt:lpstr>信息安全</vt:lpstr>
      <vt:lpstr>信息安全的保障</vt:lpstr>
      <vt:lpstr>信息安全的保障</vt:lpstr>
      <vt:lpstr>PowerPoint 演示文稿</vt:lpstr>
      <vt:lpstr>PowerPoint 演示文稿</vt:lpstr>
      <vt:lpstr>PowerPoint 演示文稿</vt:lpstr>
      <vt:lpstr>信息安全的保障</vt:lpstr>
      <vt:lpstr>防范病毒、“骇客”入侵的方法？</vt:lpstr>
      <vt:lpstr>PowerPoint 演示文稿</vt:lpstr>
      <vt:lpstr>软件系统的安全</vt:lpstr>
      <vt:lpstr>硬件系统的安全</vt:lpstr>
      <vt:lpstr>硬件系统的安全</vt:lpstr>
      <vt:lpstr>软件系统的安全</vt:lpstr>
      <vt:lpstr>硬件系统的安全</vt:lpstr>
      <vt:lpstr>信息安全的保障</vt:lpstr>
      <vt:lpstr>防范病毒、“骇客”入侵的方法？</vt:lpstr>
      <vt:lpstr>防范病毒、“骇客”入侵的方法？</vt:lpstr>
      <vt:lpstr>防范“骇客”入侵的方法？</vt:lpstr>
      <vt:lpstr>防范“骇客”入侵的方法？</vt:lpstr>
      <vt:lpstr>信息安全的保障</vt:lpstr>
      <vt:lpstr>防范“骇客”入侵的方法？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free</dc:creator>
  <cp:lastModifiedBy>Administrator</cp:lastModifiedBy>
  <cp:revision>65</cp:revision>
  <dcterms:created xsi:type="dcterms:W3CDTF">2003-10-01T02:02:00Z</dcterms:created>
  <dcterms:modified xsi:type="dcterms:W3CDTF">2021-10-14T02:17:51Z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79854AEA57124076A91DF0ECE9A45BE1</vt:lpwstr>
  </property>
</Properties>
</file>