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sldIdLst>
    <p:sldId id="337" r:id="rId2"/>
    <p:sldId id="312" r:id="rId3"/>
    <p:sldId id="336" r:id="rId4"/>
    <p:sldId id="338" r:id="rId5"/>
    <p:sldId id="318" r:id="rId6"/>
    <p:sldId id="319" r:id="rId7"/>
    <p:sldId id="321" r:id="rId8"/>
    <p:sldId id="339" r:id="rId9"/>
    <p:sldId id="340" r:id="rId10"/>
    <p:sldId id="323" r:id="rId11"/>
    <p:sldId id="324" r:id="rId12"/>
    <p:sldId id="341" r:id="rId13"/>
    <p:sldId id="326" r:id="rId14"/>
    <p:sldId id="327" r:id="rId15"/>
    <p:sldId id="328" r:id="rId16"/>
    <p:sldId id="330" r:id="rId17"/>
    <p:sldId id="329" r:id="rId18"/>
    <p:sldId id="333" r:id="rId19"/>
    <p:sldId id="334" r:id="rId20"/>
    <p:sldId id="335" r:id="rId21"/>
    <p:sldId id="292" r:id="rId22"/>
    <p:sldId id="293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7E39"/>
    <a:srgbClr val="336600"/>
    <a:srgbClr val="FAA8EE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9" autoAdjust="0"/>
    <p:restoredTop sz="94660"/>
  </p:normalViewPr>
  <p:slideViewPr>
    <p:cSldViewPr>
      <p:cViewPr varScale="1">
        <p:scale>
          <a:sx n="79" d="100"/>
          <a:sy n="79" d="100"/>
        </p:scale>
        <p:origin x="63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0DF2C-767A-47E9-9899-138A743D1559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67F8-A531-4603-B17E-F13E26DC9D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776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4DA8E-176A-4FF3-9D6F-8265D56636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20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92665-750A-45CA-8BCA-F625D151E0E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45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B9305-C674-4A01-8EAA-62590B2A510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944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C7CA4-8301-4877-9F02-EBB331CFBBD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34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92809-1A14-446B-8458-2E79A9A413E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487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9B147-B10D-4A4F-894A-C6FCE0A1C69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998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7F1C2-A265-46B9-B5E3-CC4C583F7BB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07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65CA7-E3EE-49B8-942E-27ADB14AE5B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895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712CF-1971-40B9-858D-A1282F19C94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760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C156D-84C2-4A8A-B629-15DC6A2ED5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8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14CED-ED63-48DB-8233-3536B731A3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920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C77EA19-0CBA-4FC3-91FA-CFEE3E9CF4F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984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1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WordArt 11"/>
          <p:cNvSpPr>
            <a:spLocks noChangeArrowheads="1" noChangeShapeType="1" noTextEdit="1"/>
          </p:cNvSpPr>
          <p:nvPr/>
        </p:nvSpPr>
        <p:spPr bwMode="auto">
          <a:xfrm>
            <a:off x="611560" y="2780928"/>
            <a:ext cx="8064896" cy="16561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cs typeface="Arial"/>
              </a:rPr>
              <a:t>Unit 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cs typeface="Arial"/>
              </a:rPr>
              <a:t>PEOPLE OF ACHIEVEMENT</a:t>
            </a:r>
            <a:endParaRPr lang="zh-CN" altLang="en-US" sz="3600" b="1" kern="10" dirty="0" smtClean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564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857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31069"/>
            <a:ext cx="6850764" cy="116716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71600" y="2398236"/>
            <a:ext cx="7632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and practice some words and expressions in the reading part.</a:t>
            </a:r>
          </a:p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words: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vital, commit, evaluate, acknowledge</a:t>
            </a:r>
          </a:p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expressions: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of,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insist on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68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476672"/>
            <a:ext cx="8640960" cy="60066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1. Artemisinin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has become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vital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part of the treatment for malaria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, …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   青蒿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素已成为治疗疟疾的重要组成部分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vital </a:t>
            </a:r>
            <a:r>
              <a:rPr lang="en-US" altLang="zh-CN" sz="3200" b="1" i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必不可少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极其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重要的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充满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生机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的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★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become / be a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vital part of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 </a:t>
            </a: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……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重要组成部分</a:t>
            </a:r>
            <a:endParaRPr lang="en-US" altLang="zh-CN" sz="3200" b="1" kern="0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★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perform / play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a vital role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in</a:t>
            </a: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中起着极其重要的作用</a:t>
            </a:r>
          </a:p>
          <a:p>
            <a:pPr marL="446088" indent="-446088">
              <a:lnSpc>
                <a:spcPct val="110000"/>
              </a:lnSpc>
            </a:pP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★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be of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vital importance (to sb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.)</a:t>
            </a: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（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对某人来说）极其重要的</a:t>
            </a:r>
          </a:p>
          <a:p>
            <a:pPr marL="446088" indent="-446088">
              <a:lnSpc>
                <a:spcPct val="110000"/>
              </a:lnSpc>
            </a:pP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★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It is vital that……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是极其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重要（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should+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动词）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67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1124744"/>
            <a:ext cx="8208912" cy="48197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matter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 of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vital importance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us.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这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件事对我们来说至关重要。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Richardson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played a vital role in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team's success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理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查森对球队的成功起了极重要的作用。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 vital that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 patient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(should)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enough nutrition every day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病人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每天吸收足够的营养是极其重要的。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9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5570" y="419180"/>
            <a:ext cx="8434902" cy="442582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58775" lvl="0" indent="-358775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Youyou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committed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and patient scientist, was born in Ningbo, China, on 30 December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1930…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358775" lvl="0" indent="-358775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屠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呦呦，一位坚定而耐心的科学家，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1930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年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月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日出生于中国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宁波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……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358775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</a:rPr>
              <a:t>☆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a committed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scientist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一位坚定的科学家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358775" indent="-358775">
              <a:lnSpc>
                <a:spcPct val="11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    committed </a:t>
            </a:r>
            <a:r>
              <a:rPr lang="en-US" altLang="zh-CN" sz="3200" b="1" i="1" kern="0" dirty="0" smtClean="0">
                <a:solidFill>
                  <a:srgbClr val="FF0000"/>
                </a:solidFill>
                <a:latin typeface="Times New Roman" pitchFamily="18" charset="0"/>
              </a:rPr>
              <a:t>adj.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尽心尽力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</a:rPr>
              <a:t>的，坚定的，坚信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的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45610" y="4739660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If you want a committed man, keep your promise.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如果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你想要一个忠诚的人，就要信守诺言。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09" y="311898"/>
            <a:ext cx="1157270" cy="64807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8409" y="959970"/>
            <a:ext cx="849694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commit</a:t>
            </a:r>
          </a:p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★承诺，保证。常用搭配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commit sb. / oneself to (doing)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。如：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president is committed to improving health care.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Both sides committed themselves to settling the problem peacefully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★ 忠于；全心全意投入（工作、活动等）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Anna wants to get married, but Bob's not sure he wants to commit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安娜想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结婚，但鲍勃却不能肯定自己是不是想作出承诺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00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42" y="1106486"/>
            <a:ext cx="1157270" cy="64807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3528" y="1750164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commit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★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干（错事，坏事），犯罪。如：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murder was committed on New Year’s Eve.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★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投入（时间、钱、人力等）。如：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called on Western nations to commit more money to the poorest nations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00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836712"/>
            <a:ext cx="8605464" cy="4967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语境运用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taken to the police station for questioning, the man said, “I have never ________ ________ ________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犯任何罪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marL="446088" indent="-446088"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________ ________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 ________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答应去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doctor’s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once.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ea typeface="宋体"/>
                <a:cs typeface="Times New Roman" pitchFamily="18" charset="0"/>
              </a:rPr>
              <a:t>3)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was a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 (commit) internationalist in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foreign policy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2401585" y="4581128"/>
            <a:ext cx="2160240" cy="594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committed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1275" y="2484185"/>
            <a:ext cx="5232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committed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any         crime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1275" y="2996952"/>
            <a:ext cx="7272808" cy="1136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committed  herself        to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going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to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2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7" y="1268760"/>
            <a:ext cx="8352928" cy="403187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In 1967, the Chinese government formed a team of scientists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with the objective of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discovering a new treatment for malaria, and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Youyou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was among the first researchers chosen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6088" lvl="0" indent="-446088"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1967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年中国政府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组建了一支科学家队伍，目的是发现一种治疗疟疾的新方法，屠呦呦是首批入选的科学家之一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34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476672"/>
            <a:ext cx="8712968" cy="60016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☆</a:t>
            </a:r>
            <a:r>
              <a:rPr lang="en-US" altLang="zh-CN" sz="3200" b="1" kern="0" dirty="0" smtClean="0">
                <a:latin typeface="Times New Roman" pitchFamily="18" charset="0"/>
              </a:rPr>
              <a:t>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with the objective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(/ aim / purpose / goal) of…</a:t>
            </a:r>
          </a:p>
          <a:p>
            <a:pPr marL="446088" lvl="0" indent="-446088">
              <a:defRPr/>
            </a:pP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    目的是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……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。在句中作状语。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446088" lvl="0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In </a:t>
            </a:r>
            <a:r>
              <a:rPr lang="en-US" altLang="zh-CN" sz="3200" b="1" kern="0" dirty="0">
                <a:latin typeface="Times New Roman" pitchFamily="18" charset="0"/>
              </a:rPr>
              <a:t>1904, he went to Japan and became a medical student,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with the objective of </a:t>
            </a:r>
            <a:r>
              <a:rPr lang="en-US" altLang="zh-CN" sz="3200" b="1" kern="0" dirty="0">
                <a:latin typeface="Times New Roman" pitchFamily="18" charset="0"/>
              </a:rPr>
              <a:t>improving people's health and saving lives</a:t>
            </a:r>
            <a:r>
              <a:rPr lang="en-US" altLang="zh-CN" sz="3200" b="1" kern="0" dirty="0" smtClean="0">
                <a:latin typeface="Times New Roman" pitchFamily="18" charset="0"/>
              </a:rPr>
              <a:t>.</a:t>
            </a:r>
          </a:p>
          <a:p>
            <a:pPr marL="446088" lvl="0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1904</a:t>
            </a:r>
            <a:r>
              <a:rPr lang="zh-CN" altLang="en-US" sz="3200" b="1" kern="0" dirty="0">
                <a:latin typeface="Times New Roman" pitchFamily="18" charset="0"/>
              </a:rPr>
              <a:t>年，他去了日本，成为一名医科学生，目的是改善人们的健康，挽救生命</a:t>
            </a:r>
            <a:r>
              <a:rPr lang="zh-CN" altLang="en-US" sz="3200" b="1" kern="0" dirty="0" smtClean="0">
                <a:latin typeface="Times New Roman" pitchFamily="18" charset="0"/>
              </a:rPr>
              <a:t>。</a:t>
            </a:r>
            <a:endParaRPr lang="en-US" altLang="zh-CN" sz="3200" b="1" kern="0" dirty="0" smtClean="0">
              <a:latin typeface="Times New Roman" pitchFamily="18" charset="0"/>
            </a:endParaRPr>
          </a:p>
          <a:p>
            <a:pPr marL="446088" lvl="0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He tried a second time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with the aim of </a:t>
            </a:r>
            <a:r>
              <a:rPr lang="en-US" altLang="zh-CN" sz="3200" b="1" kern="0" dirty="0" smtClean="0">
                <a:latin typeface="Times New Roman" pitchFamily="18" charset="0"/>
              </a:rPr>
              <a:t>being chosen. </a:t>
            </a:r>
            <a:r>
              <a:rPr lang="zh-CN" altLang="en-US" sz="3200" b="1" kern="0" dirty="0" smtClean="0">
                <a:latin typeface="Times New Roman" pitchFamily="18" charset="0"/>
              </a:rPr>
              <a:t>他又试了第二回，希望能被选上。</a:t>
            </a:r>
            <a:endParaRPr lang="en-US" altLang="zh-CN" sz="3200" b="1" kern="0" dirty="0" smtClean="0">
              <a:latin typeface="Times New Roman" pitchFamily="18" charset="0"/>
            </a:endParaRPr>
          </a:p>
          <a:p>
            <a:pPr marL="446088" lvl="0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He came here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with the purpose of </a:t>
            </a:r>
            <a:r>
              <a:rPr lang="en-US" altLang="zh-CN" sz="3200" b="1" kern="0" dirty="0" smtClean="0">
                <a:latin typeface="Times New Roman" pitchFamily="18" charset="0"/>
              </a:rPr>
              <a:t>carrying out an important task. </a:t>
            </a:r>
            <a:r>
              <a:rPr lang="zh-CN" altLang="en-US" sz="3200" b="1" kern="0" dirty="0" smtClean="0">
                <a:latin typeface="Times New Roman" pitchFamily="18" charset="0"/>
              </a:rPr>
              <a:t>他来这里是为了执行一项重要的任务。</a:t>
            </a:r>
            <a:endParaRPr lang="en-US" altLang="zh-CN" sz="3200" b="1" kern="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404664"/>
            <a:ext cx="8568952" cy="60066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Her team examined over 2,000 old medical texts,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evaluated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280,000 plants for their medical properties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她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的团队检查了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多本古老的医学文献，并对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280,000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种植物的药用性能进行了评估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。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☆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evaluate </a:t>
            </a:r>
            <a:r>
              <a:rPr lang="en-US" altLang="zh-CN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评价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</a:rPr>
              <a:t>，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评估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Let's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evaluate</a:t>
            </a:r>
            <a:r>
              <a:rPr lang="en-US" altLang="zh-CN" sz="3200" b="1" kern="0" dirty="0">
                <a:latin typeface="Times New Roman" pitchFamily="18" charset="0"/>
              </a:rPr>
              <a:t> the evidence. </a:t>
            </a:r>
            <a:endParaRPr lang="en-US" altLang="zh-CN" sz="3200" b="1" kern="0" dirty="0" smtClean="0">
              <a:latin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</a:rPr>
              <a:t> </a:t>
            </a:r>
            <a:r>
              <a:rPr lang="en-US" altLang="zh-CN" sz="3200" b="1" kern="0" dirty="0" smtClean="0">
                <a:latin typeface="Times New Roman" pitchFamily="18" charset="0"/>
              </a:rPr>
              <a:t>  </a:t>
            </a:r>
            <a:r>
              <a:rPr lang="zh-CN" altLang="en-US" sz="3200" b="1" kern="0" dirty="0" smtClean="0">
                <a:latin typeface="Times New Roman" pitchFamily="18" charset="0"/>
              </a:rPr>
              <a:t>让</a:t>
            </a:r>
            <a:r>
              <a:rPr lang="zh-CN" altLang="en-US" sz="3200" b="1" kern="0" dirty="0">
                <a:latin typeface="Times New Roman" pitchFamily="18" charset="0"/>
              </a:rPr>
              <a:t>我们评定一下此证据的价值。 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By </a:t>
            </a:r>
            <a:r>
              <a:rPr lang="en-US" altLang="zh-CN" sz="3200" b="1" kern="0" dirty="0">
                <a:latin typeface="Times New Roman" pitchFamily="18" charset="0"/>
              </a:rPr>
              <a:t>marks in numbers or letters, the teacher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evaluates</a:t>
            </a:r>
            <a:r>
              <a:rPr lang="en-US" altLang="zh-CN" sz="3200" b="1" kern="0" dirty="0">
                <a:latin typeface="Times New Roman" pitchFamily="18" charset="0"/>
              </a:rPr>
              <a:t> a student’s work. </a:t>
            </a:r>
            <a:endParaRPr lang="en-US" altLang="zh-CN" sz="3200" b="1" kern="0" dirty="0" smtClean="0">
              <a:latin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</a:rPr>
              <a:t> </a:t>
            </a:r>
            <a:r>
              <a:rPr lang="en-US" altLang="zh-CN" sz="3200" b="1" kern="0" dirty="0" smtClean="0">
                <a:latin typeface="Times New Roman" pitchFamily="18" charset="0"/>
              </a:rPr>
              <a:t>   </a:t>
            </a:r>
            <a:r>
              <a:rPr lang="zh-CN" altLang="en-US" sz="3200" b="1" kern="0" dirty="0" smtClean="0">
                <a:latin typeface="Times New Roman" pitchFamily="18" charset="0"/>
              </a:rPr>
              <a:t>老师</a:t>
            </a:r>
            <a:r>
              <a:rPr lang="zh-CN" altLang="en-US" sz="3200" b="1" kern="0" dirty="0">
                <a:latin typeface="Times New Roman" pitchFamily="18" charset="0"/>
              </a:rPr>
              <a:t>用数字或字母的符号来评价学生的作业。</a:t>
            </a:r>
          </a:p>
        </p:txBody>
      </p:sp>
    </p:spTree>
    <p:extLst>
      <p:ext uri="{BB962C8B-B14F-4D97-AF65-F5344CB8AC3E}">
        <p14:creationId xmlns:p14="http://schemas.microsoft.com/office/powerpoint/2010/main" val="380073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3562" y="1185714"/>
            <a:ext cx="8434902" cy="38841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lnSpc>
                <a:spcPct val="11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语境运用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完成句子。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1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It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can be difficult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(evaluate) the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effectiveness of different treatments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2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He does this by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___________ (evaluate) the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strength of the evidence for each category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need to carry out a proper 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(evaluate)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of the new system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4067944" y="1723366"/>
            <a:ext cx="216024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evaluate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707904" y="2810774"/>
            <a:ext cx="216024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evaluating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084168" y="3861048"/>
            <a:ext cx="2376264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evaluation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145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052736"/>
            <a:ext cx="8496944" cy="4967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However,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Youyou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would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acknowledge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defeat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然而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，屠呦呦并不承认失败。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☆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acknowledge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 kern="0" dirty="0" err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承认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（属实、权威等），（公开）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感谢</a:t>
            </a:r>
            <a:endParaRPr lang="en-US" altLang="zh-CN" sz="3200" b="1" kern="0" dirty="0" smtClean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     I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acknowledge</a:t>
            </a: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 that her criticism is just. </a:t>
            </a:r>
            <a:endParaRPr lang="en-US" altLang="zh-CN" sz="3200" b="1" kern="0" dirty="0" smtClean="0">
              <a:latin typeface="Times New Roman" pitchFamily="18" charset="0"/>
              <a:cs typeface="Times New Roman" panose="02020603050405020304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我</a:t>
            </a:r>
            <a:r>
              <a:rPr lang="zh-CN" altLang="en-US" sz="3200" b="1" kern="0" dirty="0">
                <a:latin typeface="Times New Roman" pitchFamily="18" charset="0"/>
                <a:cs typeface="Times New Roman" panose="02020603050405020304" pitchFamily="18" charset="0"/>
              </a:rPr>
              <a:t>承认她的批评是公正的</a:t>
            </a:r>
            <a:r>
              <a:rPr lang="zh-CN" altLang="en-US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kern="0" dirty="0" smtClean="0">
              <a:latin typeface="Times New Roman" pitchFamily="18" charset="0"/>
              <a:cs typeface="Times New Roman" panose="02020603050405020304" pitchFamily="18" charset="0"/>
            </a:endParaRP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His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service with the company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a present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20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628800"/>
            <a:ext cx="8064896" cy="334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☆ acknowledge … as/to be…</a:t>
            </a: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承认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/ 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公认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widely acknowledged as / to be the best player in the world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☆ acknowledged that …  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承认是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……</a:t>
            </a:r>
            <a:endParaRPr lang="en-US" altLang="zh-CN" sz="32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you acknowledge that you've been wrong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63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1554" y="1523227"/>
            <a:ext cx="8650926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indent="-446088"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语境运用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完成句子。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marL="446088" indent="-446088"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1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altLang="zh-CN" sz="3200" b="1" kern="0" dirty="0" smtClean="0">
                <a:latin typeface="Times New Roman" pitchFamily="18" charset="0"/>
              </a:rPr>
              <a:t>They </a:t>
            </a:r>
            <a:r>
              <a:rPr lang="en-US" altLang="zh-CN" sz="3200" b="1" kern="0" dirty="0">
                <a:latin typeface="Times New Roman" pitchFamily="18" charset="0"/>
              </a:rPr>
              <a:t>refused </a:t>
            </a:r>
            <a:r>
              <a:rPr lang="en-US" altLang="zh-CN" sz="3200" b="1" kern="0" dirty="0" smtClean="0">
                <a:latin typeface="Times New Roman" pitchFamily="18" charset="0"/>
              </a:rPr>
              <a:t>_______________ (acknowledge) that </a:t>
            </a:r>
            <a:r>
              <a:rPr lang="en-US" altLang="zh-CN" sz="3200" b="1" kern="0" dirty="0">
                <a:latin typeface="Times New Roman" pitchFamily="18" charset="0"/>
              </a:rPr>
              <a:t>they were defeated. </a:t>
            </a:r>
            <a:endParaRPr lang="en-US" altLang="zh-CN" sz="3200" b="1" kern="0" dirty="0" smtClean="0">
              <a:latin typeface="Times New Roman" pitchFamily="18" charset="0"/>
            </a:endParaRPr>
          </a:p>
          <a:p>
            <a:pPr marL="446088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2) </a:t>
            </a:r>
            <a:r>
              <a:rPr lang="en-US" altLang="zh-CN" sz="3200" b="1" kern="0" dirty="0">
                <a:latin typeface="Times New Roman" pitchFamily="18" charset="0"/>
              </a:rPr>
              <a:t>In </a:t>
            </a:r>
            <a:r>
              <a:rPr lang="en-US" altLang="zh-CN" sz="3200" b="1" kern="0" dirty="0" smtClean="0">
                <a:latin typeface="Times New Roman" pitchFamily="18" charset="0"/>
              </a:rPr>
              <a:t>China</a:t>
            </a:r>
            <a:r>
              <a:rPr lang="en-US" altLang="zh-CN" sz="3200" b="1" kern="0" dirty="0">
                <a:latin typeface="Times New Roman" pitchFamily="18" charset="0"/>
              </a:rPr>
              <a:t>, it is a generally </a:t>
            </a:r>
            <a:r>
              <a:rPr lang="en-US" altLang="zh-CN" sz="3200" b="1" kern="0" dirty="0" smtClean="0">
                <a:latin typeface="Times New Roman" pitchFamily="18" charset="0"/>
              </a:rPr>
              <a:t>_______________ (acknowledge) fact </a:t>
            </a:r>
            <a:r>
              <a:rPr lang="en-US" altLang="zh-CN" sz="3200" b="1" kern="0" dirty="0">
                <a:latin typeface="Times New Roman" pitchFamily="18" charset="0"/>
              </a:rPr>
              <a:t>to take care of our parents</a:t>
            </a:r>
            <a:r>
              <a:rPr lang="en-US" altLang="zh-CN" sz="3200" b="1" kern="0" dirty="0" smtClean="0">
                <a:latin typeface="Times New Roman" pitchFamily="18" charset="0"/>
              </a:rPr>
              <a:t>.</a:t>
            </a:r>
          </a:p>
          <a:p>
            <a:pPr marL="446088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3) </a:t>
            </a:r>
            <a:r>
              <a:rPr lang="en-US" altLang="zh-CN" sz="3200" b="1" kern="0" dirty="0">
                <a:latin typeface="Times New Roman" pitchFamily="18" charset="0"/>
              </a:rPr>
              <a:t>He </a:t>
            </a:r>
            <a:r>
              <a:rPr lang="en-US" altLang="zh-CN" sz="3200" b="1" kern="0" dirty="0" smtClean="0">
                <a:latin typeface="Times New Roman" pitchFamily="18" charset="0"/>
              </a:rPr>
              <a:t>_________________ </a:t>
            </a:r>
            <a:r>
              <a:rPr lang="en-US" altLang="zh-CN" sz="3200" b="1" kern="0" dirty="0">
                <a:latin typeface="Times New Roman" pitchFamily="18" charset="0"/>
              </a:rPr>
              <a:t>(acknowledge) </a:t>
            </a:r>
            <a:r>
              <a:rPr lang="en-US" altLang="zh-CN" sz="3200" b="1" kern="0" dirty="0" smtClean="0">
                <a:latin typeface="Times New Roman" pitchFamily="18" charset="0"/>
              </a:rPr>
              <a:t>to </a:t>
            </a:r>
            <a:r>
              <a:rPr lang="en-US" altLang="zh-CN" sz="3200" b="1" kern="0" dirty="0">
                <a:latin typeface="Times New Roman" pitchFamily="18" charset="0"/>
              </a:rPr>
              <a:t>be the finest poet in the world</a:t>
            </a:r>
            <a:r>
              <a:rPr lang="en-US" altLang="zh-CN" sz="3200" b="1" kern="0" dirty="0" smtClean="0">
                <a:latin typeface="Times New Roman" pitchFamily="18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3237489" y="2052137"/>
            <a:ext cx="29186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acknowledge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64088" y="2981332"/>
            <a:ext cx="29186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acknowledged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03648" y="3996353"/>
            <a:ext cx="35696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was acknowledged </a:t>
            </a:r>
          </a:p>
        </p:txBody>
      </p:sp>
    </p:spTree>
    <p:extLst>
      <p:ext uri="{BB962C8B-B14F-4D97-AF65-F5344CB8AC3E}">
        <p14:creationId xmlns:p14="http://schemas.microsoft.com/office/powerpoint/2010/main" val="78195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836712"/>
            <a:ext cx="8352928" cy="50167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lvl="0" indent="-446088"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Youyou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and her team members even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insisted on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testing the medicine on themselves to make sure that it was safe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6088" lvl="0" indent="-446088">
              <a:defRPr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屠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呦呦和她的团队成员甚至坚持在自己身上测试药物，以确保它是安全的。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6088" lvl="0" indent="-446088"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☆ insist on </a:t>
            </a:r>
            <a:r>
              <a:rPr lang="en-US" altLang="zh-CN" sz="3200" b="1" kern="0" dirty="0" err="1">
                <a:solidFill>
                  <a:srgbClr val="FF0000"/>
                </a:solidFill>
                <a:latin typeface="Times New Roman" pitchFamily="18" charset="0"/>
              </a:rPr>
              <a:t>sth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. /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doing </a:t>
            </a:r>
            <a:r>
              <a:rPr lang="en-US" altLang="zh-CN" sz="3200" b="1" kern="0" dirty="0" err="1">
                <a:solidFill>
                  <a:srgbClr val="FF0000"/>
                </a:solidFill>
                <a:latin typeface="Times New Roman" pitchFamily="18" charset="0"/>
              </a:rPr>
              <a:t>sth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. 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坚持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</a:rPr>
              <a:t>（干）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……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</a:rPr>
              <a:t>，坚决主张，一定要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</a:rPr>
              <a:t>……</a:t>
            </a:r>
          </a:p>
          <a:p>
            <a:pPr marL="446088" lvl="0" indent="-446088"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    They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insisted on </a:t>
            </a:r>
            <a:r>
              <a:rPr lang="en-US" altLang="zh-CN" sz="3200" b="1" kern="0" dirty="0">
                <a:latin typeface="Times New Roman" pitchFamily="18" charset="0"/>
              </a:rPr>
              <a:t>my staying there for supper</a:t>
            </a:r>
            <a:r>
              <a:rPr lang="en-US" altLang="zh-CN" sz="3200" b="1" kern="0" dirty="0" smtClean="0">
                <a:latin typeface="Times New Roman" pitchFamily="18" charset="0"/>
              </a:rPr>
              <a:t>. The </a:t>
            </a:r>
            <a:r>
              <a:rPr lang="en-US" altLang="zh-CN" sz="3200" b="1" kern="0" dirty="0">
                <a:latin typeface="Times New Roman" pitchFamily="18" charset="0"/>
              </a:rPr>
              <a:t>man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</a:rPr>
              <a:t>insisted on </a:t>
            </a:r>
            <a:r>
              <a:rPr lang="en-US" altLang="zh-CN" sz="3200" b="1" kern="0" dirty="0">
                <a:latin typeface="Times New Roman" pitchFamily="18" charset="0"/>
              </a:rPr>
              <a:t>a taxi for me even though I told him I lived nearby</a:t>
            </a:r>
            <a:r>
              <a:rPr lang="en-US" altLang="zh-CN" sz="3200" b="1" kern="0" dirty="0" smtClean="0">
                <a:latin typeface="Times New Roman" pitchFamily="18" charset="0"/>
              </a:rPr>
              <a:t>.</a:t>
            </a:r>
            <a:endParaRPr lang="zh-CN" altLang="en-US" sz="3200" b="1" kern="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2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1628800"/>
            <a:ext cx="8280920" cy="28007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☆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insist 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that…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坚持让某人做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；坚持认为</a:t>
            </a:r>
            <a:r>
              <a:rPr lang="en-US" altLang="zh-CN" sz="3200" b="1" kern="0" dirty="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…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He insists 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that she </a:t>
            </a: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(should) not be invited to our party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She insisted that she didn’t tell a lie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kern="0" dirty="0">
              <a:latin typeface="Times New Roman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defRPr/>
            </a:pPr>
            <a:r>
              <a:rPr lang="en-US" altLang="zh-CN" sz="3200" b="1" kern="0" dirty="0">
                <a:latin typeface="Times New Roman" pitchFamily="18" charset="0"/>
                <a:cs typeface="Times New Roman" panose="02020603050405020304" pitchFamily="18" charset="0"/>
              </a:rPr>
              <a:t>I insisted that I hadn’t seen the wallet</a:t>
            </a:r>
            <a:r>
              <a:rPr lang="en-US" altLang="zh-CN" sz="3200" b="1" kern="0" dirty="0" smtClean="0">
                <a:latin typeface="Times New Roman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kern="0" dirty="0"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29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5082" y="1489076"/>
            <a:ext cx="8183382" cy="38841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46088" indent="-446088">
              <a:lnSpc>
                <a:spcPct val="11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语境运用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完成句子。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marL="446088" indent="-446088">
              <a:lnSpc>
                <a:spcPct val="110000"/>
              </a:lnSpc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宋体"/>
                <a:cs typeface="Times New Roman" pitchFamily="18" charset="0"/>
              </a:rPr>
              <a:t>1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 insist on your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_______ (take) immediate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action to put this right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6088" indent="-446088">
              <a:lnSpc>
                <a:spcPct val="110000"/>
              </a:lnSpc>
              <a:defRPr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2) I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insisted that a doctor _______________ (send) for immediately. </a:t>
            </a:r>
          </a:p>
          <a:p>
            <a:pPr marL="446088" lvl="0" indent="-446088">
              <a:lnSpc>
                <a:spcPct val="110000"/>
              </a:lnSpc>
              <a:defRPr/>
            </a:pPr>
            <a:r>
              <a:rPr lang="en-US" altLang="zh-CN" sz="3200" b="1" kern="0" dirty="0" smtClean="0">
                <a:latin typeface="Times New Roman" pitchFamily="18" charset="0"/>
              </a:rPr>
              <a:t>3) Jane insisted that she _________ (do) nothing wrong.</a:t>
            </a:r>
            <a:endParaRPr lang="zh-CN" altLang="en-US" sz="3200" b="1" kern="0" dirty="0" smtClean="0">
              <a:latin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42148" y="2007184"/>
            <a:ext cx="162925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taking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76056" y="3114136"/>
            <a:ext cx="2993713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(should) be sent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2040" y="4152236"/>
            <a:ext cx="2993713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had done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86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1259632" y="2780928"/>
            <a:ext cx="7543800" cy="1867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302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itchFamily="18" charset="0"/>
              </a:rPr>
              <a:t>1. Review the words, expressions and sentences we have learned.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itchFamily="18" charset="0"/>
              </a:rPr>
              <a:t>2. Finish the exercises in the workbook.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171" y="1484784"/>
            <a:ext cx="5790721" cy="14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7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746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3414</TotalTime>
  <Words>1138</Words>
  <Application>Microsoft Office PowerPoint</Application>
  <PresentationFormat>全屏显示(4:3)</PresentationFormat>
  <Paragraphs>103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7" baseType="lpstr">
      <vt:lpstr>宋体</vt:lpstr>
      <vt:lpstr>Arial</vt:lpstr>
      <vt:lpstr>Calibri</vt:lpstr>
      <vt:lpstr>Times New Roman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lenovo</cp:lastModifiedBy>
  <cp:revision>116</cp:revision>
  <dcterms:created xsi:type="dcterms:W3CDTF">2017-10-05T11:44:55Z</dcterms:created>
  <dcterms:modified xsi:type="dcterms:W3CDTF">2020-03-24T08:26:38Z</dcterms:modified>
</cp:coreProperties>
</file>