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5" r:id="rId1"/>
  </p:sldMasterIdLst>
  <p:notesMasterIdLst>
    <p:notesMasterId r:id="rId40"/>
  </p:notesMasterIdLst>
  <p:sldIdLst>
    <p:sldId id="278" r:id="rId2"/>
    <p:sldId id="415" r:id="rId3"/>
    <p:sldId id="416" r:id="rId4"/>
    <p:sldId id="417" r:id="rId5"/>
    <p:sldId id="418" r:id="rId6"/>
    <p:sldId id="419" r:id="rId7"/>
    <p:sldId id="420" r:id="rId8"/>
    <p:sldId id="421" r:id="rId9"/>
    <p:sldId id="422" r:id="rId10"/>
    <p:sldId id="423" r:id="rId11"/>
    <p:sldId id="452" r:id="rId12"/>
    <p:sldId id="424" r:id="rId13"/>
    <p:sldId id="425" r:id="rId14"/>
    <p:sldId id="426" r:id="rId15"/>
    <p:sldId id="427" r:id="rId16"/>
    <p:sldId id="428" r:id="rId17"/>
    <p:sldId id="429" r:id="rId18"/>
    <p:sldId id="430" r:id="rId19"/>
    <p:sldId id="431" r:id="rId20"/>
    <p:sldId id="432" r:id="rId21"/>
    <p:sldId id="433" r:id="rId22"/>
    <p:sldId id="434" r:id="rId23"/>
    <p:sldId id="435" r:id="rId24"/>
    <p:sldId id="436" r:id="rId25"/>
    <p:sldId id="437" r:id="rId26"/>
    <p:sldId id="453" r:id="rId27"/>
    <p:sldId id="438" r:id="rId28"/>
    <p:sldId id="454" r:id="rId29"/>
    <p:sldId id="439" r:id="rId30"/>
    <p:sldId id="440" r:id="rId31"/>
    <p:sldId id="441" r:id="rId32"/>
    <p:sldId id="455" r:id="rId33"/>
    <p:sldId id="442" r:id="rId34"/>
    <p:sldId id="443" r:id="rId35"/>
    <p:sldId id="457" r:id="rId36"/>
    <p:sldId id="456" r:id="rId37"/>
    <p:sldId id="451" r:id="rId38"/>
    <p:sldId id="414" r:id="rId39"/>
  </p:sldIdLst>
  <p:sldSz cx="12190413" cy="6858000"/>
  <p:notesSz cx="6858000" cy="9144000"/>
  <p:defaultTextStyle>
    <a:defPPr>
      <a:defRPr lang="zh-CN"/>
    </a:defPPr>
    <a:lvl1pPr algn="l" rtl="0" fontAlgn="base">
      <a:spcBef>
        <a:spcPct val="0"/>
      </a:spcBef>
      <a:spcAft>
        <a:spcPct val="0"/>
      </a:spcAft>
      <a:defRPr sz="2400" b="1" kern="1200">
        <a:solidFill>
          <a:schemeClr val="tx1"/>
        </a:solidFill>
        <a:latin typeface="Tahoma" pitchFamily="34" charset="0"/>
        <a:ea typeface="宋体" charset="-122"/>
        <a:cs typeface="+mn-cs"/>
      </a:defRPr>
    </a:lvl1pPr>
    <a:lvl2pPr marL="457200" algn="l" rtl="0" fontAlgn="base">
      <a:spcBef>
        <a:spcPct val="0"/>
      </a:spcBef>
      <a:spcAft>
        <a:spcPct val="0"/>
      </a:spcAft>
      <a:defRPr sz="2400" b="1" kern="1200">
        <a:solidFill>
          <a:schemeClr val="tx1"/>
        </a:solidFill>
        <a:latin typeface="Tahoma" pitchFamily="34" charset="0"/>
        <a:ea typeface="宋体" charset="-122"/>
        <a:cs typeface="+mn-cs"/>
      </a:defRPr>
    </a:lvl2pPr>
    <a:lvl3pPr marL="914400" algn="l" rtl="0" fontAlgn="base">
      <a:spcBef>
        <a:spcPct val="0"/>
      </a:spcBef>
      <a:spcAft>
        <a:spcPct val="0"/>
      </a:spcAft>
      <a:defRPr sz="2400" b="1" kern="1200">
        <a:solidFill>
          <a:schemeClr val="tx1"/>
        </a:solidFill>
        <a:latin typeface="Tahoma" pitchFamily="34" charset="0"/>
        <a:ea typeface="宋体" charset="-122"/>
        <a:cs typeface="+mn-cs"/>
      </a:defRPr>
    </a:lvl3pPr>
    <a:lvl4pPr marL="1371600" algn="l" rtl="0" fontAlgn="base">
      <a:spcBef>
        <a:spcPct val="0"/>
      </a:spcBef>
      <a:spcAft>
        <a:spcPct val="0"/>
      </a:spcAft>
      <a:defRPr sz="2400" b="1" kern="1200">
        <a:solidFill>
          <a:schemeClr val="tx1"/>
        </a:solidFill>
        <a:latin typeface="Tahoma" pitchFamily="34" charset="0"/>
        <a:ea typeface="宋体" charset="-122"/>
        <a:cs typeface="+mn-cs"/>
      </a:defRPr>
    </a:lvl4pPr>
    <a:lvl5pPr marL="1828800" algn="l" rtl="0" fontAlgn="base">
      <a:spcBef>
        <a:spcPct val="0"/>
      </a:spcBef>
      <a:spcAft>
        <a:spcPct val="0"/>
      </a:spcAft>
      <a:defRPr sz="2400" b="1" kern="1200">
        <a:solidFill>
          <a:schemeClr val="tx1"/>
        </a:solidFill>
        <a:latin typeface="Tahoma" pitchFamily="34" charset="0"/>
        <a:ea typeface="宋体" charset="-122"/>
        <a:cs typeface="+mn-cs"/>
      </a:defRPr>
    </a:lvl5pPr>
    <a:lvl6pPr marL="2286000" algn="l" defTabSz="914400" rtl="0" eaLnBrk="1" latinLnBrk="0" hangingPunct="1">
      <a:defRPr sz="2400" b="1" kern="1200">
        <a:solidFill>
          <a:schemeClr val="tx1"/>
        </a:solidFill>
        <a:latin typeface="Tahoma" pitchFamily="34" charset="0"/>
        <a:ea typeface="宋体" charset="-122"/>
        <a:cs typeface="+mn-cs"/>
      </a:defRPr>
    </a:lvl6pPr>
    <a:lvl7pPr marL="2743200" algn="l" defTabSz="914400" rtl="0" eaLnBrk="1" latinLnBrk="0" hangingPunct="1">
      <a:defRPr sz="2400" b="1" kern="1200">
        <a:solidFill>
          <a:schemeClr val="tx1"/>
        </a:solidFill>
        <a:latin typeface="Tahoma" pitchFamily="34" charset="0"/>
        <a:ea typeface="宋体" charset="-122"/>
        <a:cs typeface="+mn-cs"/>
      </a:defRPr>
    </a:lvl7pPr>
    <a:lvl8pPr marL="3200400" algn="l" defTabSz="914400" rtl="0" eaLnBrk="1" latinLnBrk="0" hangingPunct="1">
      <a:defRPr sz="2400" b="1" kern="1200">
        <a:solidFill>
          <a:schemeClr val="tx1"/>
        </a:solidFill>
        <a:latin typeface="Tahoma" pitchFamily="34" charset="0"/>
        <a:ea typeface="宋体" charset="-122"/>
        <a:cs typeface="+mn-cs"/>
      </a:defRPr>
    </a:lvl8pPr>
    <a:lvl9pPr marL="3657600" algn="l" defTabSz="914400" rtl="0" eaLnBrk="1" latinLnBrk="0" hangingPunct="1">
      <a:defRPr sz="2400" b="1" kern="1200">
        <a:solidFill>
          <a:schemeClr val="tx1"/>
        </a:solidFill>
        <a:latin typeface="Tahoma" pitchFamily="34" charset="0"/>
        <a:ea typeface="宋体" charset="-122"/>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deng" initials="" lastIdx="0" clrIdx="0"/>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006600"/>
    <a:srgbClr val="009900"/>
    <a:srgbClr val="0000CC"/>
    <a:srgbClr val="9900CC"/>
    <a:srgbClr val="800000"/>
    <a:srgbClr val="66FF99"/>
    <a:srgbClr val="66FF33"/>
    <a:srgbClr val="00CC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72" autoAdjust="0"/>
    <p:restoredTop sz="94618" autoAdjust="0"/>
  </p:normalViewPr>
  <p:slideViewPr>
    <p:cSldViewPr>
      <p:cViewPr varScale="1">
        <p:scale>
          <a:sx n="63" d="100"/>
          <a:sy n="63" d="100"/>
        </p:scale>
        <p:origin x="-138" y="-258"/>
      </p:cViewPr>
      <p:guideLst>
        <p:guide orient="horz" pos="2160"/>
        <p:guide pos="384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commentAuthors" Target="commentAuthor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ea typeface="宋体" pitchFamily="2" charset="-122"/>
              </a:defRPr>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ea typeface="宋体" pitchFamily="2" charset="-122"/>
              </a:defRPr>
            </a:lvl1pPr>
          </a:lstStyle>
          <a:p>
            <a:pPr>
              <a:defRPr/>
            </a:pPr>
            <a:fld id="{FF7F2600-18A7-4232-A889-994C376178A4}" type="datetimeFigureOut">
              <a:rPr lang="zh-CN" altLang="en-US"/>
              <a:pPr>
                <a:defRPr/>
              </a:pPr>
              <a:t>2020/5/20</a:t>
            </a:fld>
            <a:endParaRPr lang="zh-CN" altLang="en-US"/>
          </a:p>
        </p:txBody>
      </p:sp>
      <p:sp>
        <p:nvSpPr>
          <p:cNvPr id="4" name="幻灯片图像占位符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pPr lvl="0"/>
            <a:endParaRPr lang="zh-CN" altLang="en-US" noProof="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endParaRPr lang="zh-CN" altLang="en-US" noProof="0"/>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ea typeface="宋体" pitchFamily="2" charset="-122"/>
              </a:defRPr>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ea typeface="宋体" pitchFamily="2" charset="-122"/>
              </a:defRPr>
            </a:lvl1pPr>
          </a:lstStyle>
          <a:p>
            <a:pPr>
              <a:defRPr/>
            </a:pPr>
            <a:fld id="{E8314359-71AA-4FFC-BBFD-E742EF279FDF}" type="slidenum">
              <a:rPr lang="zh-CN" altLang="en-US"/>
              <a:pPr>
                <a:defRPr/>
              </a:pPr>
              <a:t>‹#›</a:t>
            </a:fld>
            <a:endParaRPr lang="zh-CN" altLang="en-US"/>
          </a:p>
        </p:txBody>
      </p:sp>
    </p:spTree>
    <p:extLst>
      <p:ext uri="{BB962C8B-B14F-4D97-AF65-F5344CB8AC3E}">
        <p14:creationId xmlns:p14="http://schemas.microsoft.com/office/powerpoint/2010/main" val="2693148510"/>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标题幻灯片">
    <p:spTree>
      <p:nvGrpSpPr>
        <p:cNvPr id="1" name=""/>
        <p:cNvGrpSpPr/>
        <p:nvPr/>
      </p:nvGrpSpPr>
      <p:grpSpPr>
        <a:xfrm>
          <a:off x="0" y="0"/>
          <a:ext cx="0" cy="0"/>
          <a:chOff x="0" y="0"/>
          <a:chExt cx="0" cy="0"/>
        </a:xfrm>
      </p:grpSpPr>
      <p:grpSp>
        <p:nvGrpSpPr>
          <p:cNvPr id="4" name="Group 2"/>
          <p:cNvGrpSpPr>
            <a:grpSpLocks/>
          </p:cNvGrpSpPr>
          <p:nvPr/>
        </p:nvGrpSpPr>
        <p:grpSpPr bwMode="auto">
          <a:xfrm>
            <a:off x="0" y="2438400"/>
            <a:ext cx="12011025" cy="1052513"/>
            <a:chOff x="0" y="1536"/>
            <a:chExt cx="5675" cy="663"/>
          </a:xfrm>
        </p:grpSpPr>
        <p:grpSp>
          <p:nvGrpSpPr>
            <p:cNvPr id="5" name="Group 3"/>
            <p:cNvGrpSpPr>
              <a:grpSpLocks/>
            </p:cNvGrpSpPr>
            <p:nvPr/>
          </p:nvGrpSpPr>
          <p:grpSpPr bwMode="auto">
            <a:xfrm>
              <a:off x="185" y="1604"/>
              <a:ext cx="449" cy="299"/>
              <a:chOff x="720" y="336"/>
              <a:chExt cx="624" cy="432"/>
            </a:xfrm>
          </p:grpSpPr>
          <p:sp>
            <p:nvSpPr>
              <p:cNvPr id="12" name="Rectangle 4"/>
              <p:cNvSpPr>
                <a:spLocks noChangeArrowheads="1"/>
              </p:cNvSpPr>
              <p:nvPr/>
            </p:nvSpPr>
            <p:spPr bwMode="auto">
              <a:xfrm>
                <a:off x="720" y="336"/>
                <a:ext cx="384" cy="432"/>
              </a:xfrm>
              <a:prstGeom prst="rect">
                <a:avLst/>
              </a:prstGeom>
              <a:solidFill>
                <a:schemeClr val="folHlink"/>
              </a:solidFill>
              <a:ln w="9525">
                <a:noFill/>
                <a:miter lim="800000"/>
                <a:headEnd/>
                <a:tailEnd/>
              </a:ln>
              <a:effectLst/>
            </p:spPr>
            <p:txBody>
              <a:bodyPr wrap="none" anchor="ctr"/>
              <a:lstStyle/>
              <a:p>
                <a:pPr>
                  <a:defRPr/>
                </a:pPr>
                <a:endParaRPr lang="zh-CN" altLang="en-US">
                  <a:ea typeface="宋体" pitchFamily="2" charset="-122"/>
                </a:endParaRPr>
              </a:p>
            </p:txBody>
          </p:sp>
          <p:sp>
            <p:nvSpPr>
              <p:cNvPr id="13" name="Rectangle 5"/>
              <p:cNvSpPr>
                <a:spLocks noChangeArrowheads="1"/>
              </p:cNvSpPr>
              <p:nvPr/>
            </p:nvSpPr>
            <p:spPr bwMode="auto">
              <a:xfrm>
                <a:off x="1056" y="336"/>
                <a:ext cx="288" cy="432"/>
              </a:xfrm>
              <a:prstGeom prst="rect">
                <a:avLst/>
              </a:prstGeom>
              <a:gradFill rotWithShape="0">
                <a:gsLst>
                  <a:gs pos="0">
                    <a:schemeClr val="folHlink"/>
                  </a:gs>
                  <a:gs pos="100000">
                    <a:schemeClr val="bg1"/>
                  </a:gs>
                </a:gsLst>
                <a:lin ang="0" scaled="1"/>
              </a:gradFill>
              <a:ln w="9525">
                <a:noFill/>
                <a:miter lim="800000"/>
                <a:headEnd/>
                <a:tailEnd/>
              </a:ln>
              <a:effectLst/>
            </p:spPr>
            <p:txBody>
              <a:bodyPr wrap="none" anchor="ctr"/>
              <a:lstStyle/>
              <a:p>
                <a:pPr>
                  <a:defRPr/>
                </a:pPr>
                <a:endParaRPr lang="zh-CN" altLang="en-US">
                  <a:ea typeface="宋体" pitchFamily="2" charset="-122"/>
                </a:endParaRPr>
              </a:p>
            </p:txBody>
          </p:sp>
        </p:grpSp>
        <p:grpSp>
          <p:nvGrpSpPr>
            <p:cNvPr id="6" name="Group 6"/>
            <p:cNvGrpSpPr>
              <a:grpSpLocks/>
            </p:cNvGrpSpPr>
            <p:nvPr/>
          </p:nvGrpSpPr>
          <p:grpSpPr bwMode="auto">
            <a:xfrm>
              <a:off x="263" y="1870"/>
              <a:ext cx="466" cy="299"/>
              <a:chOff x="912" y="2640"/>
              <a:chExt cx="672" cy="432"/>
            </a:xfrm>
          </p:grpSpPr>
          <p:sp>
            <p:nvSpPr>
              <p:cNvPr id="10" name="Rectangle 7"/>
              <p:cNvSpPr>
                <a:spLocks noChangeArrowheads="1"/>
              </p:cNvSpPr>
              <p:nvPr/>
            </p:nvSpPr>
            <p:spPr bwMode="auto">
              <a:xfrm>
                <a:off x="912" y="2640"/>
                <a:ext cx="384" cy="432"/>
              </a:xfrm>
              <a:prstGeom prst="rect">
                <a:avLst/>
              </a:prstGeom>
              <a:solidFill>
                <a:schemeClr val="accent2"/>
              </a:solidFill>
              <a:ln w="9525">
                <a:noFill/>
                <a:miter lim="800000"/>
                <a:headEnd/>
                <a:tailEnd/>
              </a:ln>
              <a:effectLst/>
            </p:spPr>
            <p:txBody>
              <a:bodyPr wrap="none" anchor="ctr"/>
              <a:lstStyle/>
              <a:p>
                <a:pPr>
                  <a:defRPr/>
                </a:pPr>
                <a:endParaRPr lang="zh-CN" altLang="en-US">
                  <a:ea typeface="宋体" pitchFamily="2" charset="-122"/>
                </a:endParaRPr>
              </a:p>
            </p:txBody>
          </p:sp>
          <p:sp>
            <p:nvSpPr>
              <p:cNvPr id="11" name="Rectangle 8"/>
              <p:cNvSpPr>
                <a:spLocks noChangeArrowheads="1"/>
              </p:cNvSpPr>
              <p:nvPr/>
            </p:nvSpPr>
            <p:spPr bwMode="auto">
              <a:xfrm>
                <a:off x="1249" y="2640"/>
                <a:ext cx="335" cy="432"/>
              </a:xfrm>
              <a:prstGeom prst="rect">
                <a:avLst/>
              </a:prstGeom>
              <a:gradFill rotWithShape="0">
                <a:gsLst>
                  <a:gs pos="0">
                    <a:schemeClr val="accent2"/>
                  </a:gs>
                  <a:gs pos="100000">
                    <a:schemeClr val="bg1"/>
                  </a:gs>
                </a:gsLst>
                <a:lin ang="0" scaled="1"/>
              </a:gradFill>
              <a:ln w="9525">
                <a:noFill/>
                <a:miter lim="800000"/>
                <a:headEnd/>
                <a:tailEnd/>
              </a:ln>
              <a:effectLst/>
            </p:spPr>
            <p:txBody>
              <a:bodyPr wrap="none" anchor="ctr"/>
              <a:lstStyle/>
              <a:p>
                <a:pPr>
                  <a:defRPr/>
                </a:pPr>
                <a:endParaRPr lang="zh-CN" altLang="en-US">
                  <a:ea typeface="宋体" pitchFamily="2" charset="-122"/>
                </a:endParaRPr>
              </a:p>
            </p:txBody>
          </p:sp>
        </p:grpSp>
        <p:sp>
          <p:nvSpPr>
            <p:cNvPr id="7" name="Rectangle 9"/>
            <p:cNvSpPr>
              <a:spLocks noChangeArrowheads="1"/>
            </p:cNvSpPr>
            <p:nvPr/>
          </p:nvSpPr>
          <p:spPr bwMode="auto">
            <a:xfrm>
              <a:off x="0" y="1824"/>
              <a:ext cx="353" cy="266"/>
            </a:xfrm>
            <a:prstGeom prst="rect">
              <a:avLst/>
            </a:prstGeom>
            <a:gradFill rotWithShape="0">
              <a:gsLst>
                <a:gs pos="0">
                  <a:schemeClr val="bg1"/>
                </a:gs>
                <a:gs pos="100000">
                  <a:schemeClr val="hlink"/>
                </a:gs>
              </a:gsLst>
              <a:lin ang="18900000" scaled="1"/>
            </a:gradFill>
            <a:ln w="9525">
              <a:noFill/>
              <a:miter lim="800000"/>
              <a:headEnd/>
              <a:tailEnd/>
            </a:ln>
            <a:effectLst/>
          </p:spPr>
          <p:txBody>
            <a:bodyPr wrap="none" anchor="ctr"/>
            <a:lstStyle/>
            <a:p>
              <a:pPr>
                <a:defRPr/>
              </a:pPr>
              <a:endParaRPr lang="zh-CN" altLang="en-US">
                <a:ea typeface="宋体" pitchFamily="2" charset="-122"/>
              </a:endParaRPr>
            </a:p>
          </p:txBody>
        </p:sp>
        <p:sp>
          <p:nvSpPr>
            <p:cNvPr id="8" name="Rectangle 10"/>
            <p:cNvSpPr>
              <a:spLocks noChangeArrowheads="1"/>
            </p:cNvSpPr>
            <p:nvPr/>
          </p:nvSpPr>
          <p:spPr bwMode="auto">
            <a:xfrm>
              <a:off x="400" y="1536"/>
              <a:ext cx="20" cy="663"/>
            </a:xfrm>
            <a:prstGeom prst="rect">
              <a:avLst/>
            </a:prstGeom>
            <a:solidFill>
              <a:schemeClr val="bg2"/>
            </a:solidFill>
            <a:ln w="9525">
              <a:noFill/>
              <a:miter lim="800000"/>
              <a:headEnd/>
              <a:tailEnd/>
            </a:ln>
            <a:effectLst/>
          </p:spPr>
          <p:txBody>
            <a:bodyPr wrap="none" anchor="ctr"/>
            <a:lstStyle/>
            <a:p>
              <a:pPr>
                <a:defRPr/>
              </a:pPr>
              <a:endParaRPr lang="zh-CN" altLang="en-US">
                <a:ea typeface="宋体" pitchFamily="2" charset="-122"/>
              </a:endParaRPr>
            </a:p>
          </p:txBody>
        </p:sp>
        <p:sp>
          <p:nvSpPr>
            <p:cNvPr id="9" name="Rectangle 11"/>
            <p:cNvSpPr>
              <a:spLocks noChangeArrowheads="1"/>
            </p:cNvSpPr>
            <p:nvPr/>
          </p:nvSpPr>
          <p:spPr bwMode="auto">
            <a:xfrm flipV="1">
              <a:off x="199" y="2054"/>
              <a:ext cx="5476" cy="35"/>
            </a:xfrm>
            <a:prstGeom prst="rect">
              <a:avLst/>
            </a:prstGeom>
            <a:gradFill rotWithShape="0">
              <a:gsLst>
                <a:gs pos="0">
                  <a:schemeClr val="bg2"/>
                </a:gs>
                <a:gs pos="100000">
                  <a:schemeClr val="bg1"/>
                </a:gs>
              </a:gsLst>
              <a:lin ang="0" scaled="1"/>
            </a:gradFill>
            <a:ln w="9525">
              <a:noFill/>
              <a:miter lim="800000"/>
              <a:headEnd/>
              <a:tailEnd/>
            </a:ln>
            <a:effectLst/>
          </p:spPr>
          <p:txBody>
            <a:bodyPr wrap="none" anchor="ctr"/>
            <a:lstStyle/>
            <a:p>
              <a:pPr>
                <a:defRPr/>
              </a:pPr>
              <a:endParaRPr lang="zh-CN" altLang="en-US">
                <a:ea typeface="宋体" pitchFamily="2" charset="-122"/>
              </a:endParaRPr>
            </a:p>
          </p:txBody>
        </p:sp>
      </p:grpSp>
      <p:sp>
        <p:nvSpPr>
          <p:cNvPr id="15372" name="Rectangle 12"/>
          <p:cNvSpPr>
            <a:spLocks noGrp="1" noChangeArrowheads="1"/>
          </p:cNvSpPr>
          <p:nvPr>
            <p:ph type="ctrTitle"/>
          </p:nvPr>
        </p:nvSpPr>
        <p:spPr>
          <a:xfrm>
            <a:off x="1320628" y="1676400"/>
            <a:ext cx="10361851" cy="1462088"/>
          </a:xfrm>
        </p:spPr>
        <p:txBody>
          <a:bodyPr/>
          <a:lstStyle>
            <a:lvl1pPr>
              <a:defRPr/>
            </a:lvl1pPr>
          </a:lstStyle>
          <a:p>
            <a:r>
              <a:rPr lang="zh-CN" altLang="en-US"/>
              <a:t>单击此处编辑母版标题样式</a:t>
            </a:r>
          </a:p>
        </p:txBody>
      </p:sp>
      <p:sp>
        <p:nvSpPr>
          <p:cNvPr id="15373" name="Rectangle 13"/>
          <p:cNvSpPr>
            <a:spLocks noGrp="1" noChangeArrowheads="1"/>
          </p:cNvSpPr>
          <p:nvPr>
            <p:ph type="subTitle" idx="1"/>
          </p:nvPr>
        </p:nvSpPr>
        <p:spPr>
          <a:xfrm>
            <a:off x="1828562" y="3886200"/>
            <a:ext cx="8533289" cy="1752600"/>
          </a:xfrm>
        </p:spPr>
        <p:txBody>
          <a:bodyPr/>
          <a:lstStyle>
            <a:lvl1pPr marL="0" indent="0" algn="ctr">
              <a:buFont typeface="Wingdings" pitchFamily="2" charset="2"/>
              <a:buNone/>
              <a:defRPr/>
            </a:lvl1pPr>
          </a:lstStyle>
          <a:p>
            <a:r>
              <a:rPr lang="zh-CN" altLang="en-US"/>
              <a:t>单击此处编辑母版副标题样式</a:t>
            </a:r>
          </a:p>
        </p:txBody>
      </p:sp>
      <p:sp>
        <p:nvSpPr>
          <p:cNvPr id="14" name="Rectangle 14"/>
          <p:cNvSpPr>
            <a:spLocks noGrp="1" noChangeArrowheads="1"/>
          </p:cNvSpPr>
          <p:nvPr>
            <p:ph type="dt" sz="half" idx="10"/>
          </p:nvPr>
        </p:nvSpPr>
        <p:spPr>
          <a:xfrm>
            <a:off x="1320800" y="6248400"/>
            <a:ext cx="2540000" cy="457200"/>
          </a:xfrm>
        </p:spPr>
        <p:txBody>
          <a:bodyPr/>
          <a:lstStyle>
            <a:lvl1pPr>
              <a:defRPr>
                <a:solidFill>
                  <a:schemeClr val="bg2"/>
                </a:solidFill>
              </a:defRPr>
            </a:lvl1pPr>
          </a:lstStyle>
          <a:p>
            <a:pPr>
              <a:defRPr/>
            </a:pPr>
            <a:endParaRPr lang="en-US" altLang="zh-CN"/>
          </a:p>
        </p:txBody>
      </p:sp>
      <p:sp>
        <p:nvSpPr>
          <p:cNvPr id="15" name="Rectangle 15"/>
          <p:cNvSpPr>
            <a:spLocks noGrp="1" noChangeArrowheads="1"/>
          </p:cNvSpPr>
          <p:nvPr>
            <p:ph type="ftr" sz="quarter" idx="11"/>
          </p:nvPr>
        </p:nvSpPr>
        <p:spPr>
          <a:xfrm>
            <a:off x="4572000" y="6248400"/>
            <a:ext cx="3859213" cy="457200"/>
          </a:xfrm>
        </p:spPr>
        <p:txBody>
          <a:bodyPr/>
          <a:lstStyle>
            <a:lvl1pPr>
              <a:defRPr>
                <a:solidFill>
                  <a:schemeClr val="bg2"/>
                </a:solidFill>
              </a:defRPr>
            </a:lvl1pPr>
          </a:lstStyle>
          <a:p>
            <a:pPr>
              <a:defRPr/>
            </a:pPr>
            <a:endParaRPr lang="en-US" altLang="zh-CN"/>
          </a:p>
        </p:txBody>
      </p:sp>
      <p:sp>
        <p:nvSpPr>
          <p:cNvPr id="16" name="Rectangle 16"/>
          <p:cNvSpPr>
            <a:spLocks noGrp="1" noChangeArrowheads="1"/>
          </p:cNvSpPr>
          <p:nvPr>
            <p:ph type="sldNum" sz="quarter" idx="12"/>
          </p:nvPr>
        </p:nvSpPr>
        <p:spPr>
          <a:xfrm>
            <a:off x="9142413" y="6248400"/>
            <a:ext cx="2540000" cy="457200"/>
          </a:xfrm>
        </p:spPr>
        <p:txBody>
          <a:bodyPr/>
          <a:lstStyle>
            <a:lvl1pPr>
              <a:defRPr>
                <a:solidFill>
                  <a:schemeClr val="bg2"/>
                </a:solidFill>
              </a:defRPr>
            </a:lvl1pPr>
          </a:lstStyle>
          <a:p>
            <a:pPr>
              <a:defRPr/>
            </a:pPr>
            <a:fld id="{BE92FD95-F8A8-4EF4-94A2-1245E517F0EA}" type="slidenum">
              <a:rPr lang="en-US" altLang="zh-CN"/>
              <a:pPr>
                <a:defRPr/>
              </a:pPr>
              <a:t>‹#›</a:t>
            </a:fld>
            <a:endParaRPr lang="en-US" altLang="zh-CN"/>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11"/>
          <p:cNvSpPr>
            <a:spLocks noGrp="1" noChangeArrowheads="1"/>
          </p:cNvSpPr>
          <p:nvPr>
            <p:ph type="dt" sz="half" idx="10"/>
          </p:nvPr>
        </p:nvSpPr>
        <p:spPr>
          <a:ln/>
        </p:spPr>
        <p:txBody>
          <a:bodyPr/>
          <a:lstStyle>
            <a:lvl1pPr>
              <a:defRPr/>
            </a:lvl1pPr>
          </a:lstStyle>
          <a:p>
            <a:pPr>
              <a:defRPr/>
            </a:pPr>
            <a:endParaRPr lang="en-US" altLang="zh-CN"/>
          </a:p>
        </p:txBody>
      </p:sp>
      <p:sp>
        <p:nvSpPr>
          <p:cNvPr id="5" name="Rectangle 12"/>
          <p:cNvSpPr>
            <a:spLocks noGrp="1" noChangeArrowheads="1"/>
          </p:cNvSpPr>
          <p:nvPr>
            <p:ph type="ftr" sz="quarter" idx="11"/>
          </p:nvPr>
        </p:nvSpPr>
        <p:spPr>
          <a:ln/>
        </p:spPr>
        <p:txBody>
          <a:bodyPr/>
          <a:lstStyle>
            <a:lvl1pPr>
              <a:defRPr/>
            </a:lvl1pPr>
          </a:lstStyle>
          <a:p>
            <a:pPr>
              <a:defRPr/>
            </a:pPr>
            <a:endParaRPr lang="en-US" altLang="zh-CN"/>
          </a:p>
        </p:txBody>
      </p:sp>
      <p:sp>
        <p:nvSpPr>
          <p:cNvPr id="6" name="Rectangle 13"/>
          <p:cNvSpPr>
            <a:spLocks noGrp="1" noChangeArrowheads="1"/>
          </p:cNvSpPr>
          <p:nvPr>
            <p:ph type="sldNum" sz="quarter" idx="12"/>
          </p:nvPr>
        </p:nvSpPr>
        <p:spPr>
          <a:ln/>
        </p:spPr>
        <p:txBody>
          <a:bodyPr/>
          <a:lstStyle>
            <a:lvl1pPr>
              <a:defRPr/>
            </a:lvl1pPr>
          </a:lstStyle>
          <a:p>
            <a:pPr>
              <a:defRPr/>
            </a:pPr>
            <a:fld id="{09704398-5D27-4EC2-B416-50FF1944E21B}" type="slidenum">
              <a:rPr lang="en-US" altLang="zh-CN"/>
              <a:pPr>
                <a:defRPr/>
              </a:pPr>
              <a:t>‹#›</a:t>
            </a:fld>
            <a:endParaRPr lang="en-US" altLang="zh-CN"/>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2959" y="4406901"/>
            <a:ext cx="10361851"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962959" y="2906713"/>
            <a:ext cx="10361851"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Rectangle 11"/>
          <p:cNvSpPr>
            <a:spLocks noGrp="1" noChangeArrowheads="1"/>
          </p:cNvSpPr>
          <p:nvPr>
            <p:ph type="dt" sz="half" idx="10"/>
          </p:nvPr>
        </p:nvSpPr>
        <p:spPr>
          <a:ln/>
        </p:spPr>
        <p:txBody>
          <a:bodyPr/>
          <a:lstStyle>
            <a:lvl1pPr>
              <a:defRPr/>
            </a:lvl1pPr>
          </a:lstStyle>
          <a:p>
            <a:pPr>
              <a:defRPr/>
            </a:pPr>
            <a:endParaRPr lang="en-US" altLang="zh-CN"/>
          </a:p>
        </p:txBody>
      </p:sp>
      <p:sp>
        <p:nvSpPr>
          <p:cNvPr id="5" name="Rectangle 12"/>
          <p:cNvSpPr>
            <a:spLocks noGrp="1" noChangeArrowheads="1"/>
          </p:cNvSpPr>
          <p:nvPr>
            <p:ph type="ftr" sz="quarter" idx="11"/>
          </p:nvPr>
        </p:nvSpPr>
        <p:spPr>
          <a:ln/>
        </p:spPr>
        <p:txBody>
          <a:bodyPr/>
          <a:lstStyle>
            <a:lvl1pPr>
              <a:defRPr/>
            </a:lvl1pPr>
          </a:lstStyle>
          <a:p>
            <a:pPr>
              <a:defRPr/>
            </a:pPr>
            <a:endParaRPr lang="en-US" altLang="zh-CN"/>
          </a:p>
        </p:txBody>
      </p:sp>
      <p:sp>
        <p:nvSpPr>
          <p:cNvPr id="6" name="Rectangle 13"/>
          <p:cNvSpPr>
            <a:spLocks noGrp="1" noChangeArrowheads="1"/>
          </p:cNvSpPr>
          <p:nvPr>
            <p:ph type="sldNum" sz="quarter" idx="12"/>
          </p:nvPr>
        </p:nvSpPr>
        <p:spPr>
          <a:ln/>
        </p:spPr>
        <p:txBody>
          <a:bodyPr/>
          <a:lstStyle>
            <a:lvl1pPr>
              <a:defRPr/>
            </a:lvl1pPr>
          </a:lstStyle>
          <a:p>
            <a:pPr>
              <a:defRPr/>
            </a:pPr>
            <a:fld id="{AB08E22C-5203-476B-A743-F2F2000FA2EE}" type="slidenum">
              <a:rPr lang="en-US" altLang="zh-CN"/>
              <a:pPr>
                <a:defRPr/>
              </a:pPr>
              <a:t>‹#›</a:t>
            </a:fld>
            <a:endParaRPr lang="en-US" altLang="zh-CN"/>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1576712" y="2017713"/>
            <a:ext cx="5079339"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859224" y="2017713"/>
            <a:ext cx="5079339"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Rectangle 11"/>
          <p:cNvSpPr>
            <a:spLocks noGrp="1" noChangeArrowheads="1"/>
          </p:cNvSpPr>
          <p:nvPr>
            <p:ph type="dt" sz="half" idx="10"/>
          </p:nvPr>
        </p:nvSpPr>
        <p:spPr>
          <a:ln/>
        </p:spPr>
        <p:txBody>
          <a:bodyPr/>
          <a:lstStyle>
            <a:lvl1pPr>
              <a:defRPr/>
            </a:lvl1pPr>
          </a:lstStyle>
          <a:p>
            <a:pPr>
              <a:defRPr/>
            </a:pPr>
            <a:endParaRPr lang="en-US" altLang="zh-CN"/>
          </a:p>
        </p:txBody>
      </p:sp>
      <p:sp>
        <p:nvSpPr>
          <p:cNvPr id="6" name="Rectangle 12"/>
          <p:cNvSpPr>
            <a:spLocks noGrp="1" noChangeArrowheads="1"/>
          </p:cNvSpPr>
          <p:nvPr>
            <p:ph type="ftr" sz="quarter" idx="11"/>
          </p:nvPr>
        </p:nvSpPr>
        <p:spPr>
          <a:ln/>
        </p:spPr>
        <p:txBody>
          <a:bodyPr/>
          <a:lstStyle>
            <a:lvl1pPr>
              <a:defRPr/>
            </a:lvl1pPr>
          </a:lstStyle>
          <a:p>
            <a:pPr>
              <a:defRPr/>
            </a:pPr>
            <a:endParaRPr lang="en-US" altLang="zh-CN"/>
          </a:p>
        </p:txBody>
      </p:sp>
      <p:sp>
        <p:nvSpPr>
          <p:cNvPr id="7" name="Rectangle 13"/>
          <p:cNvSpPr>
            <a:spLocks noGrp="1" noChangeArrowheads="1"/>
          </p:cNvSpPr>
          <p:nvPr>
            <p:ph type="sldNum" sz="quarter" idx="12"/>
          </p:nvPr>
        </p:nvSpPr>
        <p:spPr>
          <a:ln/>
        </p:spPr>
        <p:txBody>
          <a:bodyPr/>
          <a:lstStyle>
            <a:lvl1pPr>
              <a:defRPr/>
            </a:lvl1pPr>
          </a:lstStyle>
          <a:p>
            <a:pPr>
              <a:defRPr/>
            </a:pPr>
            <a:fld id="{61EB6CB9-29E3-4DEB-85A6-013094EE70E6}" type="slidenum">
              <a:rPr lang="en-US" altLang="zh-CN"/>
              <a:pPr>
                <a:defRPr/>
              </a:pPr>
              <a:t>‹#›</a:t>
            </a:fld>
            <a:endParaRPr lang="en-US" altLang="zh-CN"/>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09521" y="274638"/>
            <a:ext cx="10971372"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09521" y="1535113"/>
            <a:ext cx="5386216"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609521" y="2174875"/>
            <a:ext cx="5386216"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92561" y="1535113"/>
            <a:ext cx="5388332"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92561" y="2174875"/>
            <a:ext cx="5388332"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Rectangle 11"/>
          <p:cNvSpPr>
            <a:spLocks noGrp="1" noChangeArrowheads="1"/>
          </p:cNvSpPr>
          <p:nvPr>
            <p:ph type="dt" sz="half" idx="10"/>
          </p:nvPr>
        </p:nvSpPr>
        <p:spPr>
          <a:ln/>
        </p:spPr>
        <p:txBody>
          <a:bodyPr/>
          <a:lstStyle>
            <a:lvl1pPr>
              <a:defRPr/>
            </a:lvl1pPr>
          </a:lstStyle>
          <a:p>
            <a:pPr>
              <a:defRPr/>
            </a:pPr>
            <a:endParaRPr lang="en-US" altLang="zh-CN"/>
          </a:p>
        </p:txBody>
      </p:sp>
      <p:sp>
        <p:nvSpPr>
          <p:cNvPr id="8" name="Rectangle 12"/>
          <p:cNvSpPr>
            <a:spLocks noGrp="1" noChangeArrowheads="1"/>
          </p:cNvSpPr>
          <p:nvPr>
            <p:ph type="ftr" sz="quarter" idx="11"/>
          </p:nvPr>
        </p:nvSpPr>
        <p:spPr>
          <a:ln/>
        </p:spPr>
        <p:txBody>
          <a:bodyPr/>
          <a:lstStyle>
            <a:lvl1pPr>
              <a:defRPr/>
            </a:lvl1pPr>
          </a:lstStyle>
          <a:p>
            <a:pPr>
              <a:defRPr/>
            </a:pPr>
            <a:endParaRPr lang="en-US" altLang="zh-CN"/>
          </a:p>
        </p:txBody>
      </p:sp>
      <p:sp>
        <p:nvSpPr>
          <p:cNvPr id="9" name="Rectangle 13"/>
          <p:cNvSpPr>
            <a:spLocks noGrp="1" noChangeArrowheads="1"/>
          </p:cNvSpPr>
          <p:nvPr>
            <p:ph type="sldNum" sz="quarter" idx="12"/>
          </p:nvPr>
        </p:nvSpPr>
        <p:spPr>
          <a:ln/>
        </p:spPr>
        <p:txBody>
          <a:bodyPr/>
          <a:lstStyle>
            <a:lvl1pPr>
              <a:defRPr/>
            </a:lvl1pPr>
          </a:lstStyle>
          <a:p>
            <a:pPr>
              <a:defRPr/>
            </a:pPr>
            <a:fld id="{FE98EA3A-4759-43CB-B197-F44A82EDFFBE}" type="slidenum">
              <a:rPr lang="en-US" altLang="zh-CN"/>
              <a:pPr>
                <a:defRPr/>
              </a:pPr>
              <a:t>‹#›</a:t>
            </a:fld>
            <a:endParaRPr lang="en-US" altLang="zh-CN"/>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Rectangle 11"/>
          <p:cNvSpPr>
            <a:spLocks noGrp="1" noChangeArrowheads="1"/>
          </p:cNvSpPr>
          <p:nvPr>
            <p:ph type="dt" sz="half" idx="10"/>
          </p:nvPr>
        </p:nvSpPr>
        <p:spPr>
          <a:ln/>
        </p:spPr>
        <p:txBody>
          <a:bodyPr/>
          <a:lstStyle>
            <a:lvl1pPr>
              <a:defRPr/>
            </a:lvl1pPr>
          </a:lstStyle>
          <a:p>
            <a:pPr>
              <a:defRPr/>
            </a:pPr>
            <a:endParaRPr lang="en-US" altLang="zh-CN"/>
          </a:p>
        </p:txBody>
      </p:sp>
      <p:sp>
        <p:nvSpPr>
          <p:cNvPr id="4" name="Rectangle 12"/>
          <p:cNvSpPr>
            <a:spLocks noGrp="1" noChangeArrowheads="1"/>
          </p:cNvSpPr>
          <p:nvPr>
            <p:ph type="ftr" sz="quarter" idx="11"/>
          </p:nvPr>
        </p:nvSpPr>
        <p:spPr>
          <a:ln/>
        </p:spPr>
        <p:txBody>
          <a:bodyPr/>
          <a:lstStyle>
            <a:lvl1pPr>
              <a:defRPr/>
            </a:lvl1pPr>
          </a:lstStyle>
          <a:p>
            <a:pPr>
              <a:defRPr/>
            </a:pPr>
            <a:endParaRPr lang="en-US" altLang="zh-CN"/>
          </a:p>
        </p:txBody>
      </p:sp>
      <p:sp>
        <p:nvSpPr>
          <p:cNvPr id="5" name="Rectangle 13"/>
          <p:cNvSpPr>
            <a:spLocks noGrp="1" noChangeArrowheads="1"/>
          </p:cNvSpPr>
          <p:nvPr>
            <p:ph type="sldNum" sz="quarter" idx="12"/>
          </p:nvPr>
        </p:nvSpPr>
        <p:spPr>
          <a:ln/>
        </p:spPr>
        <p:txBody>
          <a:bodyPr/>
          <a:lstStyle>
            <a:lvl1pPr>
              <a:defRPr/>
            </a:lvl1pPr>
          </a:lstStyle>
          <a:p>
            <a:pPr>
              <a:defRPr/>
            </a:pPr>
            <a:fld id="{330421D1-95C3-40E8-BAF3-3D0F350FCABE}" type="slidenum">
              <a:rPr lang="en-US" altLang="zh-CN"/>
              <a:pPr>
                <a:defRPr/>
              </a:pPr>
              <a:t>‹#›</a:t>
            </a:fld>
            <a:endParaRPr lang="en-US" altLang="zh-CN"/>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空白">
    <p:spTree>
      <p:nvGrpSpPr>
        <p:cNvPr id="1" name=""/>
        <p:cNvGrpSpPr/>
        <p:nvPr/>
      </p:nvGrpSpPr>
      <p:grpSpPr>
        <a:xfrm>
          <a:off x="0" y="0"/>
          <a:ext cx="0" cy="0"/>
          <a:chOff x="0" y="0"/>
          <a:chExt cx="0" cy="0"/>
        </a:xfrm>
      </p:grpSpPr>
      <p:sp>
        <p:nvSpPr>
          <p:cNvPr id="2" name="Rectangle 11"/>
          <p:cNvSpPr>
            <a:spLocks noGrp="1" noChangeArrowheads="1"/>
          </p:cNvSpPr>
          <p:nvPr>
            <p:ph type="dt" sz="half" idx="10"/>
          </p:nvPr>
        </p:nvSpPr>
        <p:spPr>
          <a:ln/>
        </p:spPr>
        <p:txBody>
          <a:bodyPr/>
          <a:lstStyle>
            <a:lvl1pPr>
              <a:defRPr/>
            </a:lvl1pPr>
          </a:lstStyle>
          <a:p>
            <a:pPr>
              <a:defRPr/>
            </a:pPr>
            <a:endParaRPr lang="en-US" altLang="zh-CN"/>
          </a:p>
        </p:txBody>
      </p:sp>
      <p:sp>
        <p:nvSpPr>
          <p:cNvPr id="3" name="Rectangle 12"/>
          <p:cNvSpPr>
            <a:spLocks noGrp="1" noChangeArrowheads="1"/>
          </p:cNvSpPr>
          <p:nvPr>
            <p:ph type="ftr" sz="quarter" idx="11"/>
          </p:nvPr>
        </p:nvSpPr>
        <p:spPr>
          <a:ln/>
        </p:spPr>
        <p:txBody>
          <a:bodyPr/>
          <a:lstStyle>
            <a:lvl1pPr>
              <a:defRPr/>
            </a:lvl1pPr>
          </a:lstStyle>
          <a:p>
            <a:pPr>
              <a:defRPr/>
            </a:pPr>
            <a:endParaRPr lang="en-US" altLang="zh-CN"/>
          </a:p>
        </p:txBody>
      </p:sp>
      <p:sp>
        <p:nvSpPr>
          <p:cNvPr id="4" name="Rectangle 13"/>
          <p:cNvSpPr>
            <a:spLocks noGrp="1" noChangeArrowheads="1"/>
          </p:cNvSpPr>
          <p:nvPr>
            <p:ph type="sldNum" sz="quarter" idx="12"/>
          </p:nvPr>
        </p:nvSpPr>
        <p:spPr>
          <a:ln/>
        </p:spPr>
        <p:txBody>
          <a:bodyPr/>
          <a:lstStyle>
            <a:lvl1pPr>
              <a:defRPr/>
            </a:lvl1pPr>
          </a:lstStyle>
          <a:p>
            <a:pPr>
              <a:defRPr/>
            </a:pPr>
            <a:fld id="{28AC8516-7D83-4623-81AD-783E8BD99FA7}" type="slidenum">
              <a:rPr lang="en-US" altLang="zh-CN"/>
              <a:pPr>
                <a:defRPr/>
              </a:pPr>
              <a:t>‹#›</a:t>
            </a:fld>
            <a:endParaRPr lang="en-US" altLang="zh-CN"/>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521" y="273050"/>
            <a:ext cx="4010562" cy="1162050"/>
          </a:xfrm>
        </p:spPr>
        <p:txBody>
          <a:bodyPr/>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4766113" y="273051"/>
            <a:ext cx="6814779"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609521" y="1435101"/>
            <a:ext cx="4010562"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Rectangle 11"/>
          <p:cNvSpPr>
            <a:spLocks noGrp="1" noChangeArrowheads="1"/>
          </p:cNvSpPr>
          <p:nvPr>
            <p:ph type="dt" sz="half" idx="10"/>
          </p:nvPr>
        </p:nvSpPr>
        <p:spPr>
          <a:ln/>
        </p:spPr>
        <p:txBody>
          <a:bodyPr/>
          <a:lstStyle>
            <a:lvl1pPr>
              <a:defRPr/>
            </a:lvl1pPr>
          </a:lstStyle>
          <a:p>
            <a:pPr>
              <a:defRPr/>
            </a:pPr>
            <a:endParaRPr lang="en-US" altLang="zh-CN"/>
          </a:p>
        </p:txBody>
      </p:sp>
      <p:sp>
        <p:nvSpPr>
          <p:cNvPr id="6" name="Rectangle 12"/>
          <p:cNvSpPr>
            <a:spLocks noGrp="1" noChangeArrowheads="1"/>
          </p:cNvSpPr>
          <p:nvPr>
            <p:ph type="ftr" sz="quarter" idx="11"/>
          </p:nvPr>
        </p:nvSpPr>
        <p:spPr>
          <a:ln/>
        </p:spPr>
        <p:txBody>
          <a:bodyPr/>
          <a:lstStyle>
            <a:lvl1pPr>
              <a:defRPr/>
            </a:lvl1pPr>
          </a:lstStyle>
          <a:p>
            <a:pPr>
              <a:defRPr/>
            </a:pPr>
            <a:endParaRPr lang="en-US" altLang="zh-CN"/>
          </a:p>
        </p:txBody>
      </p:sp>
      <p:sp>
        <p:nvSpPr>
          <p:cNvPr id="7" name="Rectangle 13"/>
          <p:cNvSpPr>
            <a:spLocks noGrp="1" noChangeArrowheads="1"/>
          </p:cNvSpPr>
          <p:nvPr>
            <p:ph type="sldNum" sz="quarter" idx="12"/>
          </p:nvPr>
        </p:nvSpPr>
        <p:spPr>
          <a:ln/>
        </p:spPr>
        <p:txBody>
          <a:bodyPr/>
          <a:lstStyle>
            <a:lvl1pPr>
              <a:defRPr/>
            </a:lvl1pPr>
          </a:lstStyle>
          <a:p>
            <a:pPr>
              <a:defRPr/>
            </a:pPr>
            <a:fld id="{E81B0626-D083-4E67-B0C3-BD72031AFDEA}" type="slidenum">
              <a:rPr lang="en-US" altLang="zh-CN"/>
              <a:pPr>
                <a:defRPr/>
              </a:pPr>
              <a:t>‹#›</a:t>
            </a:fld>
            <a:endParaRPr lang="en-US" altLang="zh-CN"/>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406" y="4800600"/>
            <a:ext cx="7314248" cy="566738"/>
          </a:xfrm>
        </p:spPr>
        <p:txBody>
          <a:bodyPr/>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2389406" y="612775"/>
            <a:ext cx="7314248"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p>
        </p:txBody>
      </p:sp>
      <p:sp>
        <p:nvSpPr>
          <p:cNvPr id="4" name="文本占位符 3"/>
          <p:cNvSpPr>
            <a:spLocks noGrp="1"/>
          </p:cNvSpPr>
          <p:nvPr>
            <p:ph type="body" sz="half" idx="2"/>
          </p:nvPr>
        </p:nvSpPr>
        <p:spPr>
          <a:xfrm>
            <a:off x="2389406" y="5367338"/>
            <a:ext cx="7314248"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Rectangle 11"/>
          <p:cNvSpPr>
            <a:spLocks noGrp="1" noChangeArrowheads="1"/>
          </p:cNvSpPr>
          <p:nvPr>
            <p:ph type="dt" sz="half" idx="10"/>
          </p:nvPr>
        </p:nvSpPr>
        <p:spPr>
          <a:ln/>
        </p:spPr>
        <p:txBody>
          <a:bodyPr/>
          <a:lstStyle>
            <a:lvl1pPr>
              <a:defRPr/>
            </a:lvl1pPr>
          </a:lstStyle>
          <a:p>
            <a:pPr>
              <a:defRPr/>
            </a:pPr>
            <a:endParaRPr lang="en-US" altLang="zh-CN"/>
          </a:p>
        </p:txBody>
      </p:sp>
      <p:sp>
        <p:nvSpPr>
          <p:cNvPr id="6" name="Rectangle 12"/>
          <p:cNvSpPr>
            <a:spLocks noGrp="1" noChangeArrowheads="1"/>
          </p:cNvSpPr>
          <p:nvPr>
            <p:ph type="ftr" sz="quarter" idx="11"/>
          </p:nvPr>
        </p:nvSpPr>
        <p:spPr>
          <a:ln/>
        </p:spPr>
        <p:txBody>
          <a:bodyPr/>
          <a:lstStyle>
            <a:lvl1pPr>
              <a:defRPr/>
            </a:lvl1pPr>
          </a:lstStyle>
          <a:p>
            <a:pPr>
              <a:defRPr/>
            </a:pPr>
            <a:endParaRPr lang="en-US" altLang="zh-CN"/>
          </a:p>
        </p:txBody>
      </p:sp>
      <p:sp>
        <p:nvSpPr>
          <p:cNvPr id="7" name="Rectangle 13"/>
          <p:cNvSpPr>
            <a:spLocks noGrp="1" noChangeArrowheads="1"/>
          </p:cNvSpPr>
          <p:nvPr>
            <p:ph type="sldNum" sz="quarter" idx="12"/>
          </p:nvPr>
        </p:nvSpPr>
        <p:spPr>
          <a:ln/>
        </p:spPr>
        <p:txBody>
          <a:bodyPr/>
          <a:lstStyle>
            <a:lvl1pPr>
              <a:defRPr/>
            </a:lvl1pPr>
          </a:lstStyle>
          <a:p>
            <a:pPr>
              <a:defRPr/>
            </a:pPr>
            <a:fld id="{80DE092C-8367-47B9-A94A-C54D9142239A}" type="slidenum">
              <a:rPr lang="en-US" altLang="zh-CN"/>
              <a:pPr>
                <a:defRPr/>
              </a:pPr>
              <a:t>‹#›</a:t>
            </a:fld>
            <a:endParaRPr lang="en-US" altLang="zh-CN"/>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11"/>
          <p:cNvSpPr>
            <a:spLocks noGrp="1" noChangeArrowheads="1"/>
          </p:cNvSpPr>
          <p:nvPr>
            <p:ph type="dt" sz="half" idx="10"/>
          </p:nvPr>
        </p:nvSpPr>
        <p:spPr>
          <a:ln/>
        </p:spPr>
        <p:txBody>
          <a:bodyPr/>
          <a:lstStyle>
            <a:lvl1pPr>
              <a:defRPr/>
            </a:lvl1pPr>
          </a:lstStyle>
          <a:p>
            <a:pPr>
              <a:defRPr/>
            </a:pPr>
            <a:endParaRPr lang="en-US" altLang="zh-CN"/>
          </a:p>
        </p:txBody>
      </p:sp>
      <p:sp>
        <p:nvSpPr>
          <p:cNvPr id="5" name="Rectangle 12"/>
          <p:cNvSpPr>
            <a:spLocks noGrp="1" noChangeArrowheads="1"/>
          </p:cNvSpPr>
          <p:nvPr>
            <p:ph type="ftr" sz="quarter" idx="11"/>
          </p:nvPr>
        </p:nvSpPr>
        <p:spPr>
          <a:ln/>
        </p:spPr>
        <p:txBody>
          <a:bodyPr/>
          <a:lstStyle>
            <a:lvl1pPr>
              <a:defRPr/>
            </a:lvl1pPr>
          </a:lstStyle>
          <a:p>
            <a:pPr>
              <a:defRPr/>
            </a:pPr>
            <a:endParaRPr lang="en-US" altLang="zh-CN"/>
          </a:p>
        </p:txBody>
      </p:sp>
      <p:sp>
        <p:nvSpPr>
          <p:cNvPr id="6" name="Rectangle 13"/>
          <p:cNvSpPr>
            <a:spLocks noGrp="1" noChangeArrowheads="1"/>
          </p:cNvSpPr>
          <p:nvPr>
            <p:ph type="sldNum" sz="quarter" idx="12"/>
          </p:nvPr>
        </p:nvSpPr>
        <p:spPr>
          <a:ln/>
        </p:spPr>
        <p:txBody>
          <a:bodyPr/>
          <a:lstStyle>
            <a:lvl1pPr>
              <a:defRPr/>
            </a:lvl1pPr>
          </a:lstStyle>
          <a:p>
            <a:pPr>
              <a:defRPr/>
            </a:pPr>
            <a:fld id="{E8FD856D-A161-46BE-95C0-D0A68E14C8A0}" type="slidenum">
              <a:rPr lang="en-US" altLang="zh-CN"/>
              <a:pPr>
                <a:defRPr/>
              </a:pPr>
              <a:t>‹#›</a:t>
            </a:fld>
            <a:endParaRPr lang="en-US" altLang="zh-CN"/>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9337518" y="214313"/>
            <a:ext cx="2601045" cy="5918200"/>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1534384" y="214313"/>
            <a:ext cx="7599960" cy="5918200"/>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11"/>
          <p:cNvSpPr>
            <a:spLocks noGrp="1" noChangeArrowheads="1"/>
          </p:cNvSpPr>
          <p:nvPr>
            <p:ph type="dt" sz="half" idx="10"/>
          </p:nvPr>
        </p:nvSpPr>
        <p:spPr>
          <a:ln/>
        </p:spPr>
        <p:txBody>
          <a:bodyPr/>
          <a:lstStyle>
            <a:lvl1pPr>
              <a:defRPr/>
            </a:lvl1pPr>
          </a:lstStyle>
          <a:p>
            <a:pPr>
              <a:defRPr/>
            </a:pPr>
            <a:endParaRPr lang="en-US" altLang="zh-CN"/>
          </a:p>
        </p:txBody>
      </p:sp>
      <p:sp>
        <p:nvSpPr>
          <p:cNvPr id="5" name="Rectangle 12"/>
          <p:cNvSpPr>
            <a:spLocks noGrp="1" noChangeArrowheads="1"/>
          </p:cNvSpPr>
          <p:nvPr>
            <p:ph type="ftr" sz="quarter" idx="11"/>
          </p:nvPr>
        </p:nvSpPr>
        <p:spPr>
          <a:ln/>
        </p:spPr>
        <p:txBody>
          <a:bodyPr/>
          <a:lstStyle>
            <a:lvl1pPr>
              <a:defRPr/>
            </a:lvl1pPr>
          </a:lstStyle>
          <a:p>
            <a:pPr>
              <a:defRPr/>
            </a:pPr>
            <a:endParaRPr lang="en-US" altLang="zh-CN"/>
          </a:p>
        </p:txBody>
      </p:sp>
      <p:sp>
        <p:nvSpPr>
          <p:cNvPr id="6" name="Rectangle 13"/>
          <p:cNvSpPr>
            <a:spLocks noGrp="1" noChangeArrowheads="1"/>
          </p:cNvSpPr>
          <p:nvPr>
            <p:ph type="sldNum" sz="quarter" idx="12"/>
          </p:nvPr>
        </p:nvSpPr>
        <p:spPr>
          <a:ln/>
        </p:spPr>
        <p:txBody>
          <a:bodyPr/>
          <a:lstStyle>
            <a:lvl1pPr>
              <a:defRPr/>
            </a:lvl1pPr>
          </a:lstStyle>
          <a:p>
            <a:pPr>
              <a:defRPr/>
            </a:pPr>
            <a:fld id="{54933880-6613-42E5-AA86-7EAF8040ED07}" type="slidenum">
              <a:rPr lang="en-US" altLang="zh-CN"/>
              <a:pPr>
                <a:defRPr/>
              </a:pPr>
              <a:t>‹#›</a:t>
            </a:fld>
            <a:endParaRPr lang="en-US" altLang="zh-CN"/>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bl" preserve="1">
  <p:cSld name="标题和表格">
    <p:spTree>
      <p:nvGrpSpPr>
        <p:cNvPr id="1" name=""/>
        <p:cNvGrpSpPr/>
        <p:nvPr/>
      </p:nvGrpSpPr>
      <p:grpSpPr>
        <a:xfrm>
          <a:off x="0" y="0"/>
          <a:ext cx="0" cy="0"/>
          <a:chOff x="0" y="0"/>
          <a:chExt cx="0" cy="0"/>
        </a:xfrm>
      </p:grpSpPr>
      <p:sp>
        <p:nvSpPr>
          <p:cNvPr id="2" name="标题 1"/>
          <p:cNvSpPr>
            <a:spLocks noGrp="1"/>
          </p:cNvSpPr>
          <p:nvPr>
            <p:ph type="title"/>
          </p:nvPr>
        </p:nvSpPr>
        <p:spPr>
          <a:xfrm>
            <a:off x="1534385" y="214314"/>
            <a:ext cx="10389363" cy="1462087"/>
          </a:xfrm>
        </p:spPr>
        <p:txBody>
          <a:bodyPr/>
          <a:lstStyle/>
          <a:p>
            <a:r>
              <a:rPr lang="zh-CN" altLang="en-US" smtClean="0"/>
              <a:t>单击此处编辑母版标题样式</a:t>
            </a:r>
            <a:endParaRPr lang="zh-CN" altLang="en-US"/>
          </a:p>
        </p:txBody>
      </p:sp>
      <p:sp>
        <p:nvSpPr>
          <p:cNvPr id="3" name="表格占位符 2"/>
          <p:cNvSpPr>
            <a:spLocks noGrp="1"/>
          </p:cNvSpPr>
          <p:nvPr>
            <p:ph type="tbl" idx="1"/>
          </p:nvPr>
        </p:nvSpPr>
        <p:spPr>
          <a:xfrm>
            <a:off x="1576712" y="2017713"/>
            <a:ext cx="10361851" cy="4114800"/>
          </a:xfrm>
        </p:spPr>
        <p:txBody>
          <a:bodyPr/>
          <a:lstStyle/>
          <a:p>
            <a:pPr lvl="0"/>
            <a:endParaRPr lang="zh-CN" altLang="en-US" noProof="0" smtClean="0"/>
          </a:p>
        </p:txBody>
      </p:sp>
      <p:sp>
        <p:nvSpPr>
          <p:cNvPr id="4" name="Rectangle 11"/>
          <p:cNvSpPr>
            <a:spLocks noGrp="1" noChangeArrowheads="1"/>
          </p:cNvSpPr>
          <p:nvPr>
            <p:ph type="dt" sz="half" idx="10"/>
          </p:nvPr>
        </p:nvSpPr>
        <p:spPr>
          <a:ln/>
        </p:spPr>
        <p:txBody>
          <a:bodyPr/>
          <a:lstStyle>
            <a:lvl1pPr>
              <a:defRPr/>
            </a:lvl1pPr>
          </a:lstStyle>
          <a:p>
            <a:pPr>
              <a:defRPr/>
            </a:pPr>
            <a:endParaRPr lang="en-US" altLang="zh-CN"/>
          </a:p>
        </p:txBody>
      </p:sp>
      <p:sp>
        <p:nvSpPr>
          <p:cNvPr id="5" name="Rectangle 12"/>
          <p:cNvSpPr>
            <a:spLocks noGrp="1" noChangeArrowheads="1"/>
          </p:cNvSpPr>
          <p:nvPr>
            <p:ph type="ftr" sz="quarter" idx="11"/>
          </p:nvPr>
        </p:nvSpPr>
        <p:spPr>
          <a:ln/>
        </p:spPr>
        <p:txBody>
          <a:bodyPr/>
          <a:lstStyle>
            <a:lvl1pPr>
              <a:defRPr/>
            </a:lvl1pPr>
          </a:lstStyle>
          <a:p>
            <a:pPr>
              <a:defRPr/>
            </a:pPr>
            <a:endParaRPr lang="en-US" altLang="zh-CN"/>
          </a:p>
        </p:txBody>
      </p:sp>
      <p:sp>
        <p:nvSpPr>
          <p:cNvPr id="6" name="Rectangle 13"/>
          <p:cNvSpPr>
            <a:spLocks noGrp="1" noChangeArrowheads="1"/>
          </p:cNvSpPr>
          <p:nvPr>
            <p:ph type="sldNum" sz="quarter" idx="12"/>
          </p:nvPr>
        </p:nvSpPr>
        <p:spPr>
          <a:ln/>
        </p:spPr>
        <p:txBody>
          <a:bodyPr/>
          <a:lstStyle>
            <a:lvl1pPr>
              <a:defRPr/>
            </a:lvl1pPr>
          </a:lstStyle>
          <a:p>
            <a:pPr>
              <a:defRPr/>
            </a:pPr>
            <a:fld id="{EA371A8D-D6FC-4A68-A71A-6AA9AF89CE76}" type="slidenum">
              <a:rPr lang="en-US" altLang="zh-CN"/>
              <a:pPr>
                <a:defRPr/>
              </a:pPr>
              <a:t>‹#›</a:t>
            </a:fld>
            <a:endParaRPr lang="en-US" altLang="zh-CN"/>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userDrawn="1">
  <p:cSld name="2_竖向侧栏版式">
    <p:spTree>
      <p:nvGrpSpPr>
        <p:cNvPr id="1" name=""/>
        <p:cNvGrpSpPr/>
        <p:nvPr/>
      </p:nvGrpSpPr>
      <p:grpSpPr>
        <a:xfrm>
          <a:off x="0" y="0"/>
          <a:ext cx="0" cy="0"/>
          <a:chOff x="0" y="0"/>
          <a:chExt cx="0" cy="0"/>
        </a:xfrm>
      </p:grpSpPr>
      <p:pic>
        <p:nvPicPr>
          <p:cNvPr id="2" name="图片 1" descr="PPT模板无标.tif"/>
          <p:cNvPicPr>
            <a:picLocks noChangeAspect="1"/>
          </p:cNvPicPr>
          <p:nvPr userDrawn="1"/>
        </p:nvPicPr>
        <p:blipFill>
          <a:blip/>
          <a:srcRect t="30017" b="37379"/>
          <a:stretch>
            <a:fillRect/>
          </a:stretch>
        </p:blipFill>
        <p:spPr>
          <a:xfrm>
            <a:off x="3175" y="6742113"/>
            <a:ext cx="12190413" cy="142875"/>
          </a:xfrm>
          <a:prstGeom prst="rect">
            <a:avLst/>
          </a:prstGeom>
          <a:ln>
            <a:noFill/>
          </a:ln>
          <a:effectLst>
            <a:outerShdw blurRad="44450" dist="27940" dir="5400000" algn="ctr">
              <a:srgbClr val="000000">
                <a:alpha val="32000"/>
              </a:srgbClr>
            </a:outerShdw>
          </a:effectLst>
        </p:spPr>
      </p:pic>
      <p:pic>
        <p:nvPicPr>
          <p:cNvPr id="3" name="图片 5" descr="PPT模板无标.tif"/>
          <p:cNvPicPr>
            <a:picLocks noChangeAspect="1"/>
          </p:cNvPicPr>
          <p:nvPr userDrawn="1"/>
        </p:nvPicPr>
        <p:blipFill>
          <a:blip r:embed="rId2"/>
          <a:srcRect/>
          <a:stretch>
            <a:fillRect/>
          </a:stretch>
        </p:blipFill>
        <p:spPr>
          <a:xfrm>
            <a:off x="0" y="6742113"/>
            <a:ext cx="12190413" cy="142875"/>
          </a:xfrm>
          <a:prstGeom prst="rect">
            <a:avLst/>
          </a:prstGeom>
          <a:ln>
            <a:noFill/>
          </a:ln>
          <a:effectLst>
            <a:outerShdw blurRad="44450" dist="27940" dir="5400000" algn="ctr">
              <a:srgbClr val="000000">
                <a:alpha val="32000"/>
              </a:srgbClr>
            </a:outerShdw>
          </a:effectLst>
        </p:spPr>
      </p:pic>
    </p:spTree>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338" name="Rectangle 2"/>
          <p:cNvSpPr>
            <a:spLocks noChangeArrowheads="1"/>
          </p:cNvSpPr>
          <p:nvPr/>
        </p:nvSpPr>
        <p:spPr bwMode="ltGray">
          <a:xfrm>
            <a:off x="557213" y="1098550"/>
            <a:ext cx="584200" cy="474663"/>
          </a:xfrm>
          <a:prstGeom prst="rect">
            <a:avLst/>
          </a:prstGeom>
          <a:solidFill>
            <a:schemeClr val="accent2"/>
          </a:solidFill>
          <a:ln w="9525">
            <a:noFill/>
            <a:miter lim="800000"/>
            <a:headEnd/>
            <a:tailEnd/>
          </a:ln>
          <a:effectLst/>
        </p:spPr>
        <p:txBody>
          <a:bodyPr wrap="none" anchor="ctr"/>
          <a:lstStyle/>
          <a:p>
            <a:pPr algn="ctr">
              <a:defRPr/>
            </a:pPr>
            <a:endParaRPr kumimoji="1" lang="zh-CN" altLang="zh-CN" b="0">
              <a:ea typeface="宋体" pitchFamily="2" charset="-122"/>
            </a:endParaRPr>
          </a:p>
        </p:txBody>
      </p:sp>
      <p:sp>
        <p:nvSpPr>
          <p:cNvPr id="14339" name="Rectangle 3"/>
          <p:cNvSpPr>
            <a:spLocks noChangeArrowheads="1"/>
          </p:cNvSpPr>
          <p:nvPr/>
        </p:nvSpPr>
        <p:spPr bwMode="ltGray">
          <a:xfrm>
            <a:off x="1066800" y="1098550"/>
            <a:ext cx="438150" cy="474663"/>
          </a:xfrm>
          <a:prstGeom prst="rect">
            <a:avLst/>
          </a:prstGeom>
          <a:gradFill rotWithShape="0">
            <a:gsLst>
              <a:gs pos="0">
                <a:schemeClr val="accent2"/>
              </a:gs>
              <a:gs pos="100000">
                <a:schemeClr val="bg1"/>
              </a:gs>
            </a:gsLst>
            <a:lin ang="0" scaled="1"/>
          </a:gradFill>
          <a:ln w="9525">
            <a:noFill/>
            <a:miter lim="800000"/>
            <a:headEnd/>
            <a:tailEnd/>
          </a:ln>
          <a:effectLst/>
        </p:spPr>
        <p:txBody>
          <a:bodyPr wrap="none" anchor="ctr"/>
          <a:lstStyle/>
          <a:p>
            <a:pPr algn="ctr">
              <a:defRPr/>
            </a:pPr>
            <a:endParaRPr kumimoji="1" lang="zh-CN" altLang="zh-CN" b="0">
              <a:ea typeface="宋体" pitchFamily="2" charset="-122"/>
            </a:endParaRPr>
          </a:p>
        </p:txBody>
      </p:sp>
      <p:sp>
        <p:nvSpPr>
          <p:cNvPr id="14340" name="Rectangle 4"/>
          <p:cNvSpPr>
            <a:spLocks noChangeArrowheads="1"/>
          </p:cNvSpPr>
          <p:nvPr/>
        </p:nvSpPr>
        <p:spPr bwMode="ltGray">
          <a:xfrm>
            <a:off x="722313" y="1520825"/>
            <a:ext cx="561975" cy="474663"/>
          </a:xfrm>
          <a:prstGeom prst="rect">
            <a:avLst/>
          </a:prstGeom>
          <a:solidFill>
            <a:schemeClr val="folHlink"/>
          </a:solidFill>
          <a:ln w="9525">
            <a:noFill/>
            <a:miter lim="800000"/>
            <a:headEnd/>
            <a:tailEnd/>
          </a:ln>
          <a:effectLst/>
        </p:spPr>
        <p:txBody>
          <a:bodyPr wrap="none" anchor="ctr"/>
          <a:lstStyle/>
          <a:p>
            <a:pPr algn="ctr">
              <a:defRPr/>
            </a:pPr>
            <a:endParaRPr kumimoji="1" lang="zh-CN" altLang="zh-CN" b="0">
              <a:ea typeface="宋体" pitchFamily="2" charset="-122"/>
            </a:endParaRPr>
          </a:p>
        </p:txBody>
      </p:sp>
      <p:sp>
        <p:nvSpPr>
          <p:cNvPr id="14341" name="Rectangle 5"/>
          <p:cNvSpPr>
            <a:spLocks noChangeArrowheads="1"/>
          </p:cNvSpPr>
          <p:nvPr/>
        </p:nvSpPr>
        <p:spPr bwMode="ltGray">
          <a:xfrm>
            <a:off x="1214438" y="1520825"/>
            <a:ext cx="492125" cy="474663"/>
          </a:xfrm>
          <a:prstGeom prst="rect">
            <a:avLst/>
          </a:prstGeom>
          <a:gradFill rotWithShape="0">
            <a:gsLst>
              <a:gs pos="0">
                <a:schemeClr val="folHlink"/>
              </a:gs>
              <a:gs pos="100000">
                <a:schemeClr val="bg1"/>
              </a:gs>
            </a:gsLst>
            <a:lin ang="0" scaled="1"/>
          </a:gradFill>
          <a:ln w="9525">
            <a:noFill/>
            <a:miter lim="800000"/>
            <a:headEnd/>
            <a:tailEnd/>
          </a:ln>
          <a:effectLst/>
        </p:spPr>
        <p:txBody>
          <a:bodyPr wrap="none" anchor="ctr"/>
          <a:lstStyle/>
          <a:p>
            <a:pPr algn="ctr">
              <a:defRPr/>
            </a:pPr>
            <a:endParaRPr kumimoji="1" lang="zh-CN" altLang="zh-CN" b="0">
              <a:ea typeface="宋体" pitchFamily="2" charset="-122"/>
            </a:endParaRPr>
          </a:p>
        </p:txBody>
      </p:sp>
      <p:sp>
        <p:nvSpPr>
          <p:cNvPr id="14342" name="Rectangle 6"/>
          <p:cNvSpPr>
            <a:spLocks noChangeArrowheads="1"/>
          </p:cNvSpPr>
          <p:nvPr/>
        </p:nvSpPr>
        <p:spPr bwMode="ltGray">
          <a:xfrm>
            <a:off x="169863" y="1447800"/>
            <a:ext cx="746125" cy="422275"/>
          </a:xfrm>
          <a:prstGeom prst="rect">
            <a:avLst/>
          </a:prstGeom>
          <a:gradFill rotWithShape="0">
            <a:gsLst>
              <a:gs pos="0">
                <a:schemeClr val="bg1"/>
              </a:gs>
              <a:gs pos="100000">
                <a:schemeClr val="hlink"/>
              </a:gs>
            </a:gsLst>
            <a:lin ang="18900000" scaled="1"/>
          </a:gradFill>
          <a:ln w="9525">
            <a:noFill/>
            <a:miter lim="800000"/>
            <a:headEnd/>
            <a:tailEnd/>
          </a:ln>
          <a:effectLst/>
        </p:spPr>
        <p:txBody>
          <a:bodyPr wrap="none" anchor="ctr"/>
          <a:lstStyle/>
          <a:p>
            <a:pPr algn="ctr">
              <a:defRPr/>
            </a:pPr>
            <a:endParaRPr kumimoji="1" lang="zh-CN" altLang="zh-CN" b="0">
              <a:ea typeface="宋体" pitchFamily="2" charset="-122"/>
            </a:endParaRPr>
          </a:p>
        </p:txBody>
      </p:sp>
      <p:sp>
        <p:nvSpPr>
          <p:cNvPr id="14343" name="Rectangle 7"/>
          <p:cNvSpPr>
            <a:spLocks noChangeArrowheads="1"/>
          </p:cNvSpPr>
          <p:nvPr/>
        </p:nvSpPr>
        <p:spPr bwMode="gray">
          <a:xfrm>
            <a:off x="1016000" y="990600"/>
            <a:ext cx="42863" cy="1052513"/>
          </a:xfrm>
          <a:prstGeom prst="rect">
            <a:avLst/>
          </a:prstGeom>
          <a:solidFill>
            <a:schemeClr val="bg2"/>
          </a:solidFill>
          <a:ln w="9525">
            <a:noFill/>
            <a:miter lim="800000"/>
            <a:headEnd/>
            <a:tailEnd/>
          </a:ln>
          <a:effectLst/>
        </p:spPr>
        <p:txBody>
          <a:bodyPr wrap="none" anchor="ctr"/>
          <a:lstStyle/>
          <a:p>
            <a:pPr algn="ctr">
              <a:defRPr/>
            </a:pPr>
            <a:endParaRPr kumimoji="1" lang="zh-CN" altLang="zh-CN" b="0">
              <a:ea typeface="宋体" pitchFamily="2" charset="-122"/>
            </a:endParaRPr>
          </a:p>
        </p:txBody>
      </p:sp>
      <p:sp>
        <p:nvSpPr>
          <p:cNvPr id="14344" name="Rectangle 8"/>
          <p:cNvSpPr>
            <a:spLocks noChangeArrowheads="1"/>
          </p:cNvSpPr>
          <p:nvPr/>
        </p:nvSpPr>
        <p:spPr bwMode="gray">
          <a:xfrm>
            <a:off x="590550" y="1781175"/>
            <a:ext cx="10966450" cy="31750"/>
          </a:xfrm>
          <a:prstGeom prst="rect">
            <a:avLst/>
          </a:prstGeom>
          <a:gradFill rotWithShape="0">
            <a:gsLst>
              <a:gs pos="0">
                <a:schemeClr val="bg2"/>
              </a:gs>
              <a:gs pos="100000">
                <a:schemeClr val="bg1"/>
              </a:gs>
            </a:gsLst>
            <a:lin ang="0" scaled="1"/>
          </a:gradFill>
          <a:ln w="9525">
            <a:noFill/>
            <a:miter lim="800000"/>
            <a:headEnd/>
            <a:tailEnd/>
          </a:ln>
          <a:effectLst/>
        </p:spPr>
        <p:txBody>
          <a:bodyPr wrap="none" anchor="ctr"/>
          <a:lstStyle/>
          <a:p>
            <a:pPr algn="ctr">
              <a:defRPr/>
            </a:pPr>
            <a:endParaRPr kumimoji="1" lang="zh-CN" altLang="zh-CN" b="0">
              <a:ea typeface="宋体" pitchFamily="2" charset="-122"/>
            </a:endParaRPr>
          </a:p>
        </p:txBody>
      </p:sp>
      <p:sp>
        <p:nvSpPr>
          <p:cNvPr id="1033" name="Rectangle 9"/>
          <p:cNvSpPr>
            <a:spLocks noGrp="1" noChangeArrowheads="1"/>
          </p:cNvSpPr>
          <p:nvPr>
            <p:ph type="title"/>
          </p:nvPr>
        </p:nvSpPr>
        <p:spPr bwMode="auto">
          <a:xfrm>
            <a:off x="1535113" y="214313"/>
            <a:ext cx="10388600" cy="1462087"/>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zh-CN" altLang="en-US" smtClean="0"/>
              <a:t>单击此处编辑母版标题样式</a:t>
            </a:r>
          </a:p>
        </p:txBody>
      </p:sp>
      <p:sp>
        <p:nvSpPr>
          <p:cNvPr id="1034" name="Rectangle 10"/>
          <p:cNvSpPr>
            <a:spLocks noGrp="1" noChangeArrowheads="1"/>
          </p:cNvSpPr>
          <p:nvPr>
            <p:ph type="body" idx="1"/>
          </p:nvPr>
        </p:nvSpPr>
        <p:spPr bwMode="auto">
          <a:xfrm>
            <a:off x="1576388" y="2017713"/>
            <a:ext cx="10361612" cy="4114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14347" name="Rectangle 11"/>
          <p:cNvSpPr>
            <a:spLocks noGrp="1" noChangeArrowheads="1"/>
          </p:cNvSpPr>
          <p:nvPr>
            <p:ph type="dt" sz="half" idx="2"/>
          </p:nvPr>
        </p:nvSpPr>
        <p:spPr bwMode="auto">
          <a:xfrm>
            <a:off x="1549400" y="6243638"/>
            <a:ext cx="25400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400" b="0">
                <a:ea typeface="宋体" pitchFamily="2" charset="-122"/>
              </a:defRPr>
            </a:lvl1pPr>
          </a:lstStyle>
          <a:p>
            <a:pPr>
              <a:defRPr/>
            </a:pPr>
            <a:endParaRPr lang="en-US" altLang="zh-CN"/>
          </a:p>
        </p:txBody>
      </p:sp>
      <p:sp>
        <p:nvSpPr>
          <p:cNvPr id="14348" name="Rectangle 12"/>
          <p:cNvSpPr>
            <a:spLocks noGrp="1" noChangeArrowheads="1"/>
          </p:cNvSpPr>
          <p:nvPr>
            <p:ph type="ftr" sz="quarter" idx="3"/>
          </p:nvPr>
        </p:nvSpPr>
        <p:spPr bwMode="auto">
          <a:xfrm>
            <a:off x="4876800" y="6243638"/>
            <a:ext cx="3859213"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a:defRPr sz="1400" b="0">
                <a:ea typeface="宋体" pitchFamily="2" charset="-122"/>
              </a:defRPr>
            </a:lvl1pPr>
          </a:lstStyle>
          <a:p>
            <a:pPr>
              <a:defRPr/>
            </a:pPr>
            <a:endParaRPr lang="en-US" altLang="zh-CN"/>
          </a:p>
        </p:txBody>
      </p:sp>
      <p:sp>
        <p:nvSpPr>
          <p:cNvPr id="14349" name="Rectangle 13"/>
          <p:cNvSpPr>
            <a:spLocks noGrp="1" noChangeArrowheads="1"/>
          </p:cNvSpPr>
          <p:nvPr>
            <p:ph type="sldNum" sz="quarter" idx="4"/>
          </p:nvPr>
        </p:nvSpPr>
        <p:spPr bwMode="auto">
          <a:xfrm>
            <a:off x="9388475" y="6243638"/>
            <a:ext cx="25400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400" b="0">
                <a:ea typeface="宋体" pitchFamily="2" charset="-122"/>
              </a:defRPr>
            </a:lvl1pPr>
          </a:lstStyle>
          <a:p>
            <a:pPr>
              <a:defRPr/>
            </a:pPr>
            <a:fld id="{1713B508-A0F5-4873-AD88-ABB33010AFEC}" type="slidenum">
              <a:rPr lang="en-US" altLang="zh-CN"/>
              <a:pPr>
                <a:defRPr/>
              </a:pPr>
              <a:t>‹#›</a:t>
            </a:fld>
            <a:endParaRPr lang="en-US" altLang="zh-CN"/>
          </a:p>
        </p:txBody>
      </p:sp>
    </p:spTree>
  </p:cSld>
  <p:clrMap bg1="lt1" tx1="dk1" bg2="lt2" tx2="dk2" accent1="accent1" accent2="accent2" accent3="accent3" accent4="accent4" accent5="accent5" accent6="accent6" hlink="hlink" folHlink="folHlink"/>
  <p:sldLayoutIdLst>
    <p:sldLayoutId id="2147483669" r:id="rId1"/>
    <p:sldLayoutId id="2147483658" r:id="rId2"/>
    <p:sldLayoutId id="2147483659" r:id="rId3"/>
    <p:sldLayoutId id="2147483660" r:id="rId4"/>
    <p:sldLayoutId id="2147483661" r:id="rId5"/>
    <p:sldLayoutId id="2147483662" r:id="rId6"/>
    <p:sldLayoutId id="2147483663" r:id="rId7"/>
    <p:sldLayoutId id="2147483664" r:id="rId8"/>
    <p:sldLayoutId id="2147483665" r:id="rId9"/>
    <p:sldLayoutId id="2147483666" r:id="rId10"/>
    <p:sldLayoutId id="2147483667" r:id="rId11"/>
    <p:sldLayoutId id="2147483668" r:id="rId12"/>
    <p:sldLayoutId id="2147483670" r:id="rId13"/>
  </p:sldLayoutIdLst>
  <p:txStyles>
    <p:titleStyle>
      <a:lvl1pPr algn="l" rtl="0" eaLnBrk="0" fontAlgn="base" hangingPunct="0">
        <a:spcBef>
          <a:spcPct val="0"/>
        </a:spcBef>
        <a:spcAft>
          <a:spcPct val="0"/>
        </a:spcAft>
        <a:defRPr sz="44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Tahoma" pitchFamily="34" charset="0"/>
          <a:ea typeface="宋体" pitchFamily="2" charset="-122"/>
        </a:defRPr>
      </a:lvl2pPr>
      <a:lvl3pPr algn="l" rtl="0" eaLnBrk="0" fontAlgn="base" hangingPunct="0">
        <a:spcBef>
          <a:spcPct val="0"/>
        </a:spcBef>
        <a:spcAft>
          <a:spcPct val="0"/>
        </a:spcAft>
        <a:defRPr sz="4400">
          <a:solidFill>
            <a:schemeClr val="tx2"/>
          </a:solidFill>
          <a:latin typeface="Tahoma" pitchFamily="34" charset="0"/>
          <a:ea typeface="宋体" pitchFamily="2" charset="-122"/>
        </a:defRPr>
      </a:lvl3pPr>
      <a:lvl4pPr algn="l" rtl="0" eaLnBrk="0" fontAlgn="base" hangingPunct="0">
        <a:spcBef>
          <a:spcPct val="0"/>
        </a:spcBef>
        <a:spcAft>
          <a:spcPct val="0"/>
        </a:spcAft>
        <a:defRPr sz="4400">
          <a:solidFill>
            <a:schemeClr val="tx2"/>
          </a:solidFill>
          <a:latin typeface="Tahoma" pitchFamily="34" charset="0"/>
          <a:ea typeface="宋体" pitchFamily="2" charset="-122"/>
        </a:defRPr>
      </a:lvl4pPr>
      <a:lvl5pPr algn="l" rtl="0" eaLnBrk="0" fontAlgn="base" hangingPunct="0">
        <a:spcBef>
          <a:spcPct val="0"/>
        </a:spcBef>
        <a:spcAft>
          <a:spcPct val="0"/>
        </a:spcAft>
        <a:defRPr sz="4400">
          <a:solidFill>
            <a:schemeClr val="tx2"/>
          </a:solidFill>
          <a:latin typeface="Tahoma" pitchFamily="34" charset="0"/>
          <a:ea typeface="宋体" pitchFamily="2" charset="-122"/>
        </a:defRPr>
      </a:lvl5pPr>
      <a:lvl6pPr marL="457200" algn="l" rtl="0" fontAlgn="base">
        <a:spcBef>
          <a:spcPct val="0"/>
        </a:spcBef>
        <a:spcAft>
          <a:spcPct val="0"/>
        </a:spcAft>
        <a:defRPr sz="4400">
          <a:solidFill>
            <a:schemeClr val="tx2"/>
          </a:solidFill>
          <a:latin typeface="Tahoma" pitchFamily="34" charset="0"/>
          <a:ea typeface="宋体" pitchFamily="2" charset="-122"/>
        </a:defRPr>
      </a:lvl6pPr>
      <a:lvl7pPr marL="914400" algn="l" rtl="0" fontAlgn="base">
        <a:spcBef>
          <a:spcPct val="0"/>
        </a:spcBef>
        <a:spcAft>
          <a:spcPct val="0"/>
        </a:spcAft>
        <a:defRPr sz="4400">
          <a:solidFill>
            <a:schemeClr val="tx2"/>
          </a:solidFill>
          <a:latin typeface="Tahoma" pitchFamily="34" charset="0"/>
          <a:ea typeface="宋体" pitchFamily="2" charset="-122"/>
        </a:defRPr>
      </a:lvl7pPr>
      <a:lvl8pPr marL="1371600" algn="l" rtl="0" fontAlgn="base">
        <a:spcBef>
          <a:spcPct val="0"/>
        </a:spcBef>
        <a:spcAft>
          <a:spcPct val="0"/>
        </a:spcAft>
        <a:defRPr sz="4400">
          <a:solidFill>
            <a:schemeClr val="tx2"/>
          </a:solidFill>
          <a:latin typeface="Tahoma" pitchFamily="34" charset="0"/>
          <a:ea typeface="宋体" pitchFamily="2" charset="-122"/>
        </a:defRPr>
      </a:lvl8pPr>
      <a:lvl9pPr marL="1828800" algn="l" rtl="0" fontAlgn="base">
        <a:spcBef>
          <a:spcPct val="0"/>
        </a:spcBef>
        <a:spcAft>
          <a:spcPct val="0"/>
        </a:spcAft>
        <a:defRPr sz="4400">
          <a:solidFill>
            <a:schemeClr val="tx2"/>
          </a:solidFill>
          <a:latin typeface="Tahoma" pitchFamily="34" charset="0"/>
          <a:ea typeface="宋体" pitchFamily="2" charset="-122"/>
        </a:defRPr>
      </a:lvl9pPr>
    </p:titleStyle>
    <p:bodyStyle>
      <a:lvl1pPr marL="342900" indent="-342900" algn="l" rtl="0" eaLnBrk="0" fontAlgn="base" hangingPunct="0">
        <a:spcBef>
          <a:spcPct val="20000"/>
        </a:spcBef>
        <a:spcAft>
          <a:spcPct val="0"/>
        </a:spcAft>
        <a:buClr>
          <a:schemeClr val="folHlink"/>
        </a:buClr>
        <a:buSzPct val="60000"/>
        <a:buFont typeface="Wingdings" pitchFamily="2" charset="2"/>
        <a:buChar char="n"/>
        <a:defRPr sz="3200">
          <a:solidFill>
            <a:schemeClr val="tx1"/>
          </a:solidFill>
          <a:latin typeface="+mn-lt"/>
          <a:ea typeface="+mn-ea"/>
          <a:cs typeface="+mn-cs"/>
        </a:defRPr>
      </a:lvl1pPr>
      <a:lvl2pPr marL="742950" indent="-285750" algn="l" rtl="0" eaLnBrk="0" fontAlgn="base" hangingPunct="0">
        <a:spcBef>
          <a:spcPct val="20000"/>
        </a:spcBef>
        <a:spcAft>
          <a:spcPct val="0"/>
        </a:spcAft>
        <a:buClr>
          <a:schemeClr val="hlink"/>
        </a:buClr>
        <a:buSzPct val="55000"/>
        <a:buFont typeface="Wingdings" pitchFamily="2" charset="2"/>
        <a:buChar char="n"/>
        <a:defRPr sz="2800">
          <a:solidFill>
            <a:schemeClr val="tx1"/>
          </a:solidFill>
          <a:latin typeface="+mn-lt"/>
          <a:ea typeface="+mn-ea"/>
        </a:defRPr>
      </a:lvl2pPr>
      <a:lvl3pPr marL="1143000" indent="-228600" algn="l" rtl="0" eaLnBrk="0" fontAlgn="base" hangingPunct="0">
        <a:spcBef>
          <a:spcPct val="20000"/>
        </a:spcBef>
        <a:spcAft>
          <a:spcPct val="0"/>
        </a:spcAft>
        <a:buClr>
          <a:schemeClr val="folHlink"/>
        </a:buClr>
        <a:buSzPct val="50000"/>
        <a:buFont typeface="Wingdings" pitchFamily="2" charset="2"/>
        <a:buChar char="n"/>
        <a:defRPr sz="2400">
          <a:solidFill>
            <a:schemeClr val="tx1"/>
          </a:solidFill>
          <a:latin typeface="+mn-lt"/>
          <a:ea typeface="+mn-ea"/>
        </a:defRPr>
      </a:lvl3pPr>
      <a:lvl4pPr marL="1600200" indent="-228600" algn="l" rtl="0" eaLnBrk="0" fontAlgn="base" hangingPunct="0">
        <a:spcBef>
          <a:spcPct val="20000"/>
        </a:spcBef>
        <a:spcAft>
          <a:spcPct val="0"/>
        </a:spcAft>
        <a:buClr>
          <a:schemeClr val="accent2"/>
        </a:buClr>
        <a:buSzPct val="55000"/>
        <a:buFont typeface="Wingdings" pitchFamily="2" charset="2"/>
        <a:buChar char="n"/>
        <a:defRPr sz="2000">
          <a:solidFill>
            <a:schemeClr val="tx1"/>
          </a:solidFill>
          <a:latin typeface="+mn-lt"/>
          <a:ea typeface="+mn-ea"/>
        </a:defRPr>
      </a:lvl4pPr>
      <a:lvl5pPr marL="2057400" indent="-228600" algn="l" rtl="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mn-lt"/>
          <a:ea typeface="+mn-ea"/>
        </a:defRPr>
      </a:lvl5pPr>
      <a:lvl6pPr marL="2514600" indent="-228600" algn="l" rtl="0" fontAlgn="base">
        <a:spcBef>
          <a:spcPct val="20000"/>
        </a:spcBef>
        <a:spcAft>
          <a:spcPct val="0"/>
        </a:spcAft>
        <a:buClr>
          <a:schemeClr val="accent1"/>
        </a:buClr>
        <a:buSzPct val="50000"/>
        <a:buFont typeface="Wingdings" pitchFamily="2" charset="2"/>
        <a:buChar char="n"/>
        <a:defRPr sz="2000">
          <a:solidFill>
            <a:schemeClr val="tx1"/>
          </a:solidFill>
          <a:latin typeface="+mn-lt"/>
          <a:ea typeface="+mn-ea"/>
        </a:defRPr>
      </a:lvl6pPr>
      <a:lvl7pPr marL="2971800" indent="-228600" algn="l" rtl="0" fontAlgn="base">
        <a:spcBef>
          <a:spcPct val="20000"/>
        </a:spcBef>
        <a:spcAft>
          <a:spcPct val="0"/>
        </a:spcAft>
        <a:buClr>
          <a:schemeClr val="accent1"/>
        </a:buClr>
        <a:buSzPct val="50000"/>
        <a:buFont typeface="Wingdings" pitchFamily="2" charset="2"/>
        <a:buChar char="n"/>
        <a:defRPr sz="2000">
          <a:solidFill>
            <a:schemeClr val="tx1"/>
          </a:solidFill>
          <a:latin typeface="+mn-lt"/>
          <a:ea typeface="+mn-ea"/>
        </a:defRPr>
      </a:lvl7pPr>
      <a:lvl8pPr marL="3429000" indent="-228600" algn="l" rtl="0" fontAlgn="base">
        <a:spcBef>
          <a:spcPct val="20000"/>
        </a:spcBef>
        <a:spcAft>
          <a:spcPct val="0"/>
        </a:spcAft>
        <a:buClr>
          <a:schemeClr val="accent1"/>
        </a:buClr>
        <a:buSzPct val="50000"/>
        <a:buFont typeface="Wingdings" pitchFamily="2" charset="2"/>
        <a:buChar char="n"/>
        <a:defRPr sz="2000">
          <a:solidFill>
            <a:schemeClr val="tx1"/>
          </a:solidFill>
          <a:latin typeface="+mn-lt"/>
          <a:ea typeface="+mn-ea"/>
        </a:defRPr>
      </a:lvl8pPr>
      <a:lvl9pPr marL="3886200" indent="-228600" algn="l" rtl="0" fontAlgn="base">
        <a:spcBef>
          <a:spcPct val="20000"/>
        </a:spcBef>
        <a:spcAft>
          <a:spcPct val="0"/>
        </a:spcAft>
        <a:buClr>
          <a:schemeClr val="accent1"/>
        </a:buClr>
        <a:buSzPct val="50000"/>
        <a:buFont typeface="Wingdings" pitchFamily="2" charset="2"/>
        <a:buChar char="n"/>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1.xml"/><Relationship Id="rId4" Type="http://schemas.openxmlformats.org/officeDocument/2006/relationships/image" Target="../media/image17.png"/></Relationships>
</file>

<file path=ppt/slides/_rels/slide2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1.xml"/><Relationship Id="rId4" Type="http://schemas.openxmlformats.org/officeDocument/2006/relationships/image" Target="../media/image23.png"/></Relationships>
</file>

<file path=ppt/slides/_rels/slide29.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6385" name="WordArt 2"/>
          <p:cNvSpPr>
            <a:spLocks noChangeArrowheads="1" noChangeShapeType="1" noTextEdit="1"/>
          </p:cNvSpPr>
          <p:nvPr/>
        </p:nvSpPr>
        <p:spPr bwMode="auto">
          <a:xfrm>
            <a:off x="1677988" y="1484313"/>
            <a:ext cx="7007225" cy="1008062"/>
          </a:xfrm>
          <a:prstGeom prst="rect">
            <a:avLst/>
          </a:prstGeom>
        </p:spPr>
        <p:txBody>
          <a:bodyPr wrap="none" fromWordArt="1">
            <a:prstTxWarp prst="textPlain">
              <a:avLst>
                <a:gd name="adj" fmla="val 50000"/>
              </a:avLst>
            </a:prstTxWarp>
          </a:bodyPr>
          <a:lstStyle/>
          <a:p>
            <a:pPr algn="ctr"/>
            <a:r>
              <a:rPr lang="zh-CN" altLang="en-US" sz="3600" kern="1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宋体"/>
                <a:ea typeface="宋体"/>
              </a:rPr>
              <a:t>中考专题复习 </a:t>
            </a:r>
          </a:p>
        </p:txBody>
      </p:sp>
      <p:pic>
        <p:nvPicPr>
          <p:cNvPr id="16386" name="Picture 5" descr="067"/>
          <p:cNvPicPr>
            <a:picLocks noChangeAspect="1" noChangeArrowheads="1" noCrop="1"/>
          </p:cNvPicPr>
          <p:nvPr/>
        </p:nvPicPr>
        <p:blipFill>
          <a:blip r:embed="rId2"/>
          <a:srcRect/>
          <a:stretch>
            <a:fillRect/>
          </a:stretch>
        </p:blipFill>
        <p:spPr bwMode="auto">
          <a:xfrm>
            <a:off x="8688388" y="2708275"/>
            <a:ext cx="1919287" cy="431800"/>
          </a:xfrm>
          <a:prstGeom prst="rect">
            <a:avLst/>
          </a:prstGeom>
          <a:noFill/>
          <a:ln w="9525">
            <a:noFill/>
            <a:miter lim="800000"/>
            <a:headEnd/>
            <a:tailEnd/>
          </a:ln>
        </p:spPr>
      </p:pic>
      <p:sp>
        <p:nvSpPr>
          <p:cNvPr id="16387" name="Rectangle 6"/>
          <p:cNvSpPr>
            <a:spLocks noChangeArrowheads="1"/>
          </p:cNvSpPr>
          <p:nvPr/>
        </p:nvSpPr>
        <p:spPr bwMode="auto">
          <a:xfrm>
            <a:off x="2351088" y="3716338"/>
            <a:ext cx="7099300" cy="588962"/>
          </a:xfrm>
          <a:prstGeom prst="rect">
            <a:avLst/>
          </a:prstGeom>
          <a:noFill/>
          <a:ln w="9525">
            <a:solidFill>
              <a:srgbClr val="0000FF"/>
            </a:solidFill>
            <a:miter lim="800000"/>
            <a:headEnd/>
            <a:tailEnd/>
          </a:ln>
        </p:spPr>
        <p:txBody>
          <a:bodyPr wrap="none" anchor="ctr">
            <a:spAutoFit/>
          </a:bodyPr>
          <a:lstStyle/>
          <a:p>
            <a:pPr algn="ctr"/>
            <a:r>
              <a:rPr lang="zh-CN" altLang="en-US" sz="3200">
                <a:solidFill>
                  <a:schemeClr val="hlink"/>
                </a:solidFill>
              </a:rPr>
              <a:t>专题</a:t>
            </a:r>
            <a:r>
              <a:rPr lang="en-US" altLang="zh-CN" sz="3200">
                <a:solidFill>
                  <a:schemeClr val="hlink"/>
                </a:solidFill>
              </a:rPr>
              <a:t>1 </a:t>
            </a:r>
            <a:r>
              <a:rPr lang="zh-CN" altLang="en-US" sz="3200">
                <a:solidFill>
                  <a:schemeClr val="hlink"/>
                </a:solidFill>
              </a:rPr>
              <a:t>酸碱盐性质与宏观微观符号表征</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7409" name="Rectangle 3"/>
          <p:cNvSpPr>
            <a:spLocks noChangeArrowheads="1"/>
          </p:cNvSpPr>
          <p:nvPr/>
        </p:nvSpPr>
        <p:spPr bwMode="auto">
          <a:xfrm>
            <a:off x="334963" y="-10561"/>
            <a:ext cx="11304587" cy="5909310"/>
          </a:xfrm>
          <a:prstGeom prst="rect">
            <a:avLst/>
          </a:prstGeom>
          <a:noFill/>
          <a:ln w="9525">
            <a:noFill/>
            <a:miter lim="800000"/>
            <a:headEnd/>
            <a:tailEnd/>
          </a:ln>
        </p:spPr>
        <p:txBody>
          <a:bodyPr anchor="ctr">
            <a:spAutoFit/>
          </a:bodyPr>
          <a:lstStyle/>
          <a:p>
            <a:pPr>
              <a:lnSpc>
                <a:spcPct val="150000"/>
              </a:lnSpc>
            </a:pPr>
            <a:r>
              <a:rPr lang="en-US" altLang="zh-CN" sz="2800" dirty="0">
                <a:latin typeface="宋体" charset="-122"/>
                <a:cs typeface="Calibri" pitchFamily="34" charset="0"/>
              </a:rPr>
              <a:t>【</a:t>
            </a:r>
            <a:r>
              <a:rPr lang="zh-CN" altLang="en-US" sz="2800" dirty="0">
                <a:latin typeface="宋体" charset="-122"/>
                <a:cs typeface="Calibri" pitchFamily="34" charset="0"/>
              </a:rPr>
              <a:t>试题精析</a:t>
            </a:r>
            <a:r>
              <a:rPr lang="en-US" altLang="zh-CN" sz="2800" dirty="0">
                <a:latin typeface="宋体" charset="-122"/>
                <a:cs typeface="Calibri" pitchFamily="34" charset="0"/>
              </a:rPr>
              <a:t>】</a:t>
            </a:r>
            <a:endParaRPr lang="en-US" altLang="zh-CN" sz="2800" dirty="0"/>
          </a:p>
          <a:p>
            <a:pPr eaLnBrk="0" hangingPunct="0">
              <a:lnSpc>
                <a:spcPct val="150000"/>
              </a:lnSpc>
            </a:pPr>
            <a:r>
              <a:rPr lang="en-US" altLang="zh-CN" sz="2800" dirty="0">
                <a:latin typeface="宋体" charset="-122"/>
                <a:cs typeface="Calibri" pitchFamily="34" charset="0"/>
              </a:rPr>
              <a:t>1.(2014</a:t>
            </a:r>
            <a:r>
              <a:rPr lang="zh-CN" altLang="en-US" sz="2800" dirty="0">
                <a:latin typeface="宋体" charset="-122"/>
                <a:cs typeface="Calibri" pitchFamily="34" charset="0"/>
              </a:rPr>
              <a:t>年广州）组成相似的盐具有一些相似的化学性质。</a:t>
            </a:r>
            <a:endParaRPr lang="zh-CN" altLang="en-US" sz="2800" dirty="0"/>
          </a:p>
          <a:p>
            <a:pPr eaLnBrk="0" hangingPunct="0">
              <a:lnSpc>
                <a:spcPct val="150000"/>
              </a:lnSpc>
            </a:pPr>
            <a:r>
              <a:rPr lang="zh-CN" altLang="en-US" sz="2800" dirty="0">
                <a:latin typeface="宋体" charset="-122"/>
                <a:cs typeface="Calibri" pitchFamily="34" charset="0"/>
              </a:rPr>
              <a:t>（</a:t>
            </a:r>
            <a:r>
              <a:rPr lang="en-US" altLang="zh-CN" sz="2800" dirty="0">
                <a:latin typeface="宋体" charset="-122"/>
                <a:cs typeface="Calibri" pitchFamily="34" charset="0"/>
              </a:rPr>
              <a:t>1)①Cu(NO</a:t>
            </a:r>
            <a:r>
              <a:rPr lang="en-US" altLang="zh-CN" sz="2800" baseline="-30000" dirty="0">
                <a:latin typeface="宋体" charset="-122"/>
                <a:cs typeface="Calibri" pitchFamily="34" charset="0"/>
              </a:rPr>
              <a:t>3</a:t>
            </a:r>
            <a:r>
              <a:rPr lang="en-US" altLang="zh-CN" sz="2800" dirty="0">
                <a:latin typeface="宋体" charset="-122"/>
                <a:cs typeface="Calibri" pitchFamily="34" charset="0"/>
              </a:rPr>
              <a:t>)</a:t>
            </a:r>
            <a:r>
              <a:rPr lang="en-US" altLang="zh-CN" sz="2800" baseline="-30000" dirty="0">
                <a:latin typeface="宋体" charset="-122"/>
                <a:cs typeface="Calibri" pitchFamily="34" charset="0"/>
              </a:rPr>
              <a:t>2</a:t>
            </a:r>
            <a:r>
              <a:rPr lang="zh-CN" altLang="en-US" sz="2800" dirty="0">
                <a:latin typeface="宋体" charset="-122"/>
                <a:cs typeface="Calibri" pitchFamily="34" charset="0"/>
              </a:rPr>
              <a:t>溶液和</a:t>
            </a:r>
            <a:r>
              <a:rPr lang="en-US" altLang="zh-CN" sz="2800" dirty="0">
                <a:latin typeface="宋体" charset="-122"/>
                <a:cs typeface="Calibri" pitchFamily="34" charset="0"/>
              </a:rPr>
              <a:t>CuSO</a:t>
            </a:r>
            <a:r>
              <a:rPr lang="en-US" altLang="zh-CN" sz="2800" baseline="-30000" dirty="0">
                <a:latin typeface="宋体" charset="-122"/>
                <a:cs typeface="Calibri" pitchFamily="34" charset="0"/>
              </a:rPr>
              <a:t>4</a:t>
            </a:r>
            <a:r>
              <a:rPr lang="zh-CN" altLang="en-US" sz="2800" dirty="0">
                <a:latin typeface="宋体" charset="-122"/>
                <a:cs typeface="Calibri" pitchFamily="34" charset="0"/>
              </a:rPr>
              <a:t>溶液都含有大量</a:t>
            </a:r>
            <a:r>
              <a:rPr lang="en-US" altLang="zh-CN" sz="2800" dirty="0">
                <a:latin typeface="宋体" charset="-122"/>
                <a:cs typeface="Calibri" pitchFamily="34" charset="0"/>
              </a:rPr>
              <a:t>________</a:t>
            </a:r>
            <a:r>
              <a:rPr lang="zh-CN" altLang="en-US" sz="2800" dirty="0">
                <a:latin typeface="宋体" charset="-122"/>
                <a:cs typeface="Calibri" pitchFamily="34" charset="0"/>
              </a:rPr>
              <a:t>（填离子符号）。</a:t>
            </a:r>
            <a:endParaRPr lang="zh-CN" altLang="en-US" sz="2800" dirty="0"/>
          </a:p>
          <a:p>
            <a:pPr eaLnBrk="0" hangingPunct="0">
              <a:lnSpc>
                <a:spcPct val="150000"/>
              </a:lnSpc>
            </a:pPr>
            <a:r>
              <a:rPr lang="zh-CN" altLang="en-US" sz="2800" dirty="0">
                <a:latin typeface="Calibri" pitchFamily="34" charset="0"/>
                <a:cs typeface="Calibri" pitchFamily="34" charset="0"/>
              </a:rPr>
              <a:t>②</a:t>
            </a:r>
            <a:r>
              <a:rPr lang="zh-CN" altLang="en-US" sz="2800" dirty="0">
                <a:latin typeface="宋体" charset="-122"/>
                <a:cs typeface="Calibri" pitchFamily="34" charset="0"/>
              </a:rPr>
              <a:t>向</a:t>
            </a:r>
            <a:r>
              <a:rPr lang="en-US" altLang="zh-CN" sz="2800" dirty="0">
                <a:latin typeface="宋体" charset="-122"/>
                <a:cs typeface="Calibri" pitchFamily="34" charset="0"/>
              </a:rPr>
              <a:t>Cu(NO</a:t>
            </a:r>
            <a:r>
              <a:rPr lang="en-US" altLang="zh-CN" sz="2800" baseline="-30000" dirty="0">
                <a:latin typeface="宋体" charset="-122"/>
                <a:cs typeface="Calibri" pitchFamily="34" charset="0"/>
              </a:rPr>
              <a:t>3</a:t>
            </a:r>
            <a:r>
              <a:rPr lang="en-US" altLang="zh-CN" sz="2800" dirty="0">
                <a:latin typeface="宋体" charset="-122"/>
                <a:cs typeface="Calibri" pitchFamily="34" charset="0"/>
              </a:rPr>
              <a:t>)</a:t>
            </a:r>
            <a:r>
              <a:rPr lang="en-US" altLang="zh-CN" sz="2800" baseline="-30000" dirty="0">
                <a:latin typeface="宋体" charset="-122"/>
                <a:cs typeface="Calibri" pitchFamily="34" charset="0"/>
              </a:rPr>
              <a:t>2</a:t>
            </a:r>
            <a:r>
              <a:rPr lang="zh-CN" altLang="en-US" sz="2800" dirty="0">
                <a:latin typeface="宋体" charset="-122"/>
                <a:cs typeface="Calibri" pitchFamily="34" charset="0"/>
              </a:rPr>
              <a:t>溶液中加入</a:t>
            </a:r>
            <a:r>
              <a:rPr lang="en-US" altLang="zh-CN" sz="2800" dirty="0" err="1">
                <a:latin typeface="宋体" charset="-122"/>
                <a:cs typeface="Calibri" pitchFamily="34" charset="0"/>
              </a:rPr>
              <a:t>NaOH</a:t>
            </a:r>
            <a:r>
              <a:rPr lang="zh-CN" altLang="en-US" sz="2800" dirty="0">
                <a:latin typeface="宋体" charset="-122"/>
                <a:cs typeface="Calibri" pitchFamily="34" charset="0"/>
              </a:rPr>
              <a:t>溶液，充分振荡。反应的化学方程式为</a:t>
            </a:r>
            <a:r>
              <a:rPr lang="en-US" altLang="zh-CN" sz="2800" dirty="0">
                <a:latin typeface="宋体" charset="-122"/>
                <a:cs typeface="Calibri" pitchFamily="34" charset="0"/>
              </a:rPr>
              <a:t>________________________</a:t>
            </a:r>
            <a:r>
              <a:rPr lang="zh-CN" altLang="en-US" sz="2800" dirty="0">
                <a:latin typeface="宋体" charset="-122"/>
                <a:cs typeface="Calibri" pitchFamily="34" charset="0"/>
              </a:rPr>
              <a:t>。</a:t>
            </a:r>
            <a:endParaRPr lang="zh-CN" altLang="en-US" sz="2800" dirty="0"/>
          </a:p>
          <a:p>
            <a:pPr eaLnBrk="0" hangingPunct="0">
              <a:lnSpc>
                <a:spcPct val="150000"/>
              </a:lnSpc>
            </a:pPr>
            <a:r>
              <a:rPr lang="zh-CN" altLang="en-US" sz="2800" dirty="0">
                <a:latin typeface="Calibri" pitchFamily="34" charset="0"/>
                <a:cs typeface="Calibri" pitchFamily="34" charset="0"/>
              </a:rPr>
              <a:t>③</a:t>
            </a:r>
            <a:r>
              <a:rPr lang="zh-CN" altLang="en-US" sz="2800" dirty="0">
                <a:latin typeface="宋体" charset="-122"/>
                <a:cs typeface="Calibri" pitchFamily="34" charset="0"/>
              </a:rPr>
              <a:t>向</a:t>
            </a:r>
            <a:r>
              <a:rPr lang="en-US" altLang="zh-CN" sz="2800" dirty="0">
                <a:latin typeface="宋体" charset="-122"/>
                <a:cs typeface="Calibri" pitchFamily="34" charset="0"/>
              </a:rPr>
              <a:t>CuSO</a:t>
            </a:r>
            <a:r>
              <a:rPr lang="en-US" altLang="zh-CN" sz="2800" baseline="-30000" dirty="0">
                <a:latin typeface="宋体" charset="-122"/>
                <a:cs typeface="Calibri" pitchFamily="34" charset="0"/>
              </a:rPr>
              <a:t>4</a:t>
            </a:r>
            <a:r>
              <a:rPr lang="zh-CN" altLang="en-US" sz="2800" dirty="0">
                <a:latin typeface="宋体" charset="-122"/>
                <a:cs typeface="Calibri" pitchFamily="34" charset="0"/>
              </a:rPr>
              <a:t>溶液中加入过量锌片，充分反应后，可看到的现象是</a:t>
            </a:r>
            <a:r>
              <a:rPr lang="en-US" altLang="zh-CN" sz="2800" dirty="0" smtClean="0">
                <a:latin typeface="宋体" charset="-122"/>
                <a:cs typeface="Calibri" pitchFamily="34" charset="0"/>
              </a:rPr>
              <a:t>____________________________________________________________</a:t>
            </a:r>
            <a:r>
              <a:rPr lang="zh-CN" altLang="en-US" sz="2800" dirty="0" smtClean="0">
                <a:latin typeface="宋体" charset="-122"/>
                <a:cs typeface="Calibri" pitchFamily="34" charset="0"/>
              </a:rPr>
              <a:t>，</a:t>
            </a:r>
            <a:endParaRPr lang="en-US" altLang="zh-CN" sz="2800" dirty="0" smtClean="0">
              <a:latin typeface="宋体" charset="-122"/>
              <a:cs typeface="Calibri" pitchFamily="34" charset="0"/>
            </a:endParaRPr>
          </a:p>
          <a:p>
            <a:pPr eaLnBrk="0" hangingPunct="0">
              <a:lnSpc>
                <a:spcPct val="150000"/>
              </a:lnSpc>
            </a:pPr>
            <a:r>
              <a:rPr lang="zh-CN" altLang="en-US" sz="2800" dirty="0" smtClean="0">
                <a:latin typeface="宋体" charset="-122"/>
                <a:cs typeface="Calibri" pitchFamily="34" charset="0"/>
              </a:rPr>
              <a:t>下</a:t>
            </a:r>
            <a:r>
              <a:rPr lang="zh-CN" altLang="en-US" sz="2800" dirty="0">
                <a:latin typeface="宋体" charset="-122"/>
                <a:cs typeface="Calibri" pitchFamily="34" charset="0"/>
              </a:rPr>
              <a:t>图表示该反应前后溶液中存在的主要离子，请写出每种图形代表的离子（填离子符号）：</a:t>
            </a:r>
          </a:p>
        </p:txBody>
      </p:sp>
      <p:sp>
        <p:nvSpPr>
          <p:cNvPr id="17412" name="Rectangle 4"/>
          <p:cNvSpPr>
            <a:spLocks noChangeArrowheads="1"/>
          </p:cNvSpPr>
          <p:nvPr/>
        </p:nvSpPr>
        <p:spPr bwMode="auto">
          <a:xfrm>
            <a:off x="7679382" y="1464312"/>
            <a:ext cx="879475" cy="457200"/>
          </a:xfrm>
          <a:prstGeom prst="rect">
            <a:avLst/>
          </a:prstGeom>
          <a:noFill/>
          <a:ln w="9525">
            <a:noFill/>
            <a:miter lim="800000"/>
            <a:headEnd/>
            <a:tailEnd/>
          </a:ln>
          <a:effectLst/>
        </p:spPr>
        <p:txBody>
          <a:bodyPr wrap="none">
            <a:spAutoFit/>
          </a:bodyPr>
          <a:lstStyle/>
          <a:p>
            <a:r>
              <a:rPr lang="en-US" altLang="zh-CN" dirty="0">
                <a:solidFill>
                  <a:schemeClr val="hlink"/>
                </a:solidFill>
              </a:rPr>
              <a:t>Cu</a:t>
            </a:r>
            <a:r>
              <a:rPr lang="en-US" altLang="zh-CN" baseline="30000" dirty="0">
                <a:solidFill>
                  <a:schemeClr val="hlink"/>
                </a:solidFill>
              </a:rPr>
              <a:t>2+</a:t>
            </a:r>
            <a:endParaRPr lang="zh-CN" altLang="en-US" baseline="30000" dirty="0">
              <a:solidFill>
                <a:schemeClr val="hlink"/>
              </a:solidFill>
            </a:endParaRPr>
          </a:p>
        </p:txBody>
      </p:sp>
      <p:sp>
        <p:nvSpPr>
          <p:cNvPr id="4" name="Rectangle 8"/>
          <p:cNvSpPr>
            <a:spLocks noChangeArrowheads="1"/>
          </p:cNvSpPr>
          <p:nvPr/>
        </p:nvSpPr>
        <p:spPr bwMode="auto">
          <a:xfrm>
            <a:off x="766614" y="2482429"/>
            <a:ext cx="6696224" cy="461665"/>
          </a:xfrm>
          <a:prstGeom prst="rect">
            <a:avLst/>
          </a:prstGeom>
          <a:noFill/>
          <a:ln w="9525">
            <a:solidFill>
              <a:srgbClr val="0000FF"/>
            </a:solidFill>
            <a:miter lim="800000"/>
            <a:headEnd/>
            <a:tailEnd/>
          </a:ln>
        </p:spPr>
        <p:txBody>
          <a:bodyPr wrap="square" anchor="ctr">
            <a:spAutoFit/>
          </a:bodyPr>
          <a:lstStyle/>
          <a:p>
            <a:r>
              <a:rPr lang="en-US" altLang="zh-CN" dirty="0">
                <a:solidFill>
                  <a:srgbClr val="FF0000"/>
                </a:solidFill>
                <a:cs typeface="Times New Roman" pitchFamily="18" charset="0"/>
              </a:rPr>
              <a:t> </a:t>
            </a:r>
            <a:r>
              <a:rPr lang="en-US" altLang="zh-CN" dirty="0">
                <a:solidFill>
                  <a:srgbClr val="FF0000"/>
                </a:solidFill>
                <a:latin typeface="宋体" charset="-122"/>
                <a:cs typeface="Calibri" pitchFamily="34" charset="0"/>
              </a:rPr>
              <a:t>Cu(NO</a:t>
            </a:r>
            <a:r>
              <a:rPr lang="en-US" altLang="zh-CN" baseline="-30000" dirty="0">
                <a:solidFill>
                  <a:srgbClr val="FF0000"/>
                </a:solidFill>
                <a:latin typeface="宋体" charset="-122"/>
                <a:cs typeface="Calibri" pitchFamily="34" charset="0"/>
              </a:rPr>
              <a:t>3</a:t>
            </a:r>
            <a:r>
              <a:rPr lang="en-US" altLang="zh-CN" dirty="0">
                <a:solidFill>
                  <a:srgbClr val="FF0000"/>
                </a:solidFill>
                <a:latin typeface="宋体" charset="-122"/>
                <a:cs typeface="Calibri" pitchFamily="34" charset="0"/>
              </a:rPr>
              <a:t>)</a:t>
            </a:r>
            <a:r>
              <a:rPr lang="en-US" altLang="zh-CN" baseline="-30000" dirty="0">
                <a:solidFill>
                  <a:srgbClr val="FF0000"/>
                </a:solidFill>
                <a:latin typeface="宋体" charset="-122"/>
                <a:cs typeface="Calibri" pitchFamily="34" charset="0"/>
              </a:rPr>
              <a:t>2</a:t>
            </a:r>
            <a:r>
              <a:rPr lang="en-US" altLang="zh-CN" dirty="0" smtClean="0">
                <a:solidFill>
                  <a:srgbClr val="FF0000"/>
                </a:solidFill>
                <a:cs typeface="Times New Roman" pitchFamily="18" charset="0"/>
              </a:rPr>
              <a:t> </a:t>
            </a:r>
            <a:r>
              <a:rPr lang="en-US" altLang="zh-CN" dirty="0" smtClean="0">
                <a:solidFill>
                  <a:srgbClr val="FF0000"/>
                </a:solidFill>
              </a:rPr>
              <a:t>+2</a:t>
            </a:r>
            <a:r>
              <a:rPr lang="en-US" altLang="zh-CN" dirty="0" smtClean="0">
                <a:solidFill>
                  <a:srgbClr val="FF0000"/>
                </a:solidFill>
                <a:cs typeface="Times New Roman" pitchFamily="18" charset="0"/>
              </a:rPr>
              <a:t> </a:t>
            </a:r>
            <a:r>
              <a:rPr lang="en-US" altLang="zh-CN" dirty="0" err="1">
                <a:solidFill>
                  <a:srgbClr val="FF0000"/>
                </a:solidFill>
                <a:latin typeface="宋体" charset="-122"/>
                <a:cs typeface="Calibri" pitchFamily="34" charset="0"/>
              </a:rPr>
              <a:t>NaOH</a:t>
            </a:r>
            <a:r>
              <a:rPr lang="en-US" altLang="zh-CN" dirty="0" smtClean="0">
                <a:solidFill>
                  <a:srgbClr val="FF0000"/>
                </a:solidFill>
                <a:cs typeface="Times New Roman" pitchFamily="18" charset="0"/>
              </a:rPr>
              <a:t> </a:t>
            </a:r>
            <a:r>
              <a:rPr lang="en-US" altLang="zh-CN" dirty="0">
                <a:solidFill>
                  <a:srgbClr val="FF0000"/>
                </a:solidFill>
                <a:cs typeface="Times New Roman" pitchFamily="18" charset="0"/>
              </a:rPr>
              <a:t>=== </a:t>
            </a:r>
            <a:r>
              <a:rPr lang="en-US" altLang="zh-CN" dirty="0" smtClean="0">
                <a:solidFill>
                  <a:srgbClr val="FF0000"/>
                </a:solidFill>
                <a:latin typeface="宋体" charset="-122"/>
                <a:cs typeface="Calibri" pitchFamily="34" charset="0"/>
              </a:rPr>
              <a:t>Cu(OH)</a:t>
            </a:r>
            <a:r>
              <a:rPr lang="en-US" altLang="zh-CN" baseline="-30000" dirty="0" smtClean="0">
                <a:solidFill>
                  <a:srgbClr val="FF0000"/>
                </a:solidFill>
                <a:latin typeface="宋体" charset="-122"/>
                <a:cs typeface="Calibri" pitchFamily="34" charset="0"/>
              </a:rPr>
              <a:t>2</a:t>
            </a:r>
            <a:r>
              <a:rPr lang="en-US" altLang="zh-CN" dirty="0" smtClean="0">
                <a:solidFill>
                  <a:srgbClr val="FF0000"/>
                </a:solidFill>
                <a:cs typeface="Times New Roman" pitchFamily="18" charset="0"/>
              </a:rPr>
              <a:t> </a:t>
            </a:r>
            <a:r>
              <a:rPr lang="en-US" altLang="zh-CN" dirty="0">
                <a:solidFill>
                  <a:srgbClr val="FF0000"/>
                </a:solidFill>
                <a:cs typeface="Calibri" pitchFamily="34" charset="0"/>
              </a:rPr>
              <a:t>↓</a:t>
            </a:r>
            <a:r>
              <a:rPr lang="en-US" altLang="zh-CN" dirty="0">
                <a:cs typeface="Calibri" pitchFamily="34" charset="0"/>
              </a:rPr>
              <a:t> </a:t>
            </a:r>
            <a:r>
              <a:rPr lang="en-US" altLang="zh-CN" dirty="0" smtClean="0">
                <a:solidFill>
                  <a:srgbClr val="FF0000"/>
                </a:solidFill>
                <a:cs typeface="Times New Roman" pitchFamily="18" charset="0"/>
              </a:rPr>
              <a:t>+2 </a:t>
            </a:r>
            <a:r>
              <a:rPr lang="en-US" altLang="zh-CN" dirty="0" smtClean="0">
                <a:solidFill>
                  <a:srgbClr val="FF0000"/>
                </a:solidFill>
                <a:latin typeface="宋体" charset="-122"/>
                <a:cs typeface="Calibri" pitchFamily="34" charset="0"/>
              </a:rPr>
              <a:t>NaNO</a:t>
            </a:r>
            <a:r>
              <a:rPr lang="en-US" altLang="zh-CN" baseline="-30000" dirty="0" smtClean="0">
                <a:solidFill>
                  <a:srgbClr val="FF0000"/>
                </a:solidFill>
                <a:latin typeface="宋体" charset="-122"/>
                <a:cs typeface="Calibri" pitchFamily="34" charset="0"/>
              </a:rPr>
              <a:t>3</a:t>
            </a:r>
            <a:endParaRPr lang="en-US" altLang="zh-CN" baseline="-30000" dirty="0">
              <a:solidFill>
                <a:srgbClr val="FF0000"/>
              </a:solidFill>
              <a:cs typeface="Times New Roman" pitchFamily="18" charset="0"/>
            </a:endParaRPr>
          </a:p>
        </p:txBody>
      </p:sp>
      <p:sp>
        <p:nvSpPr>
          <p:cNvPr id="5" name="Rectangle 4"/>
          <p:cNvSpPr>
            <a:spLocks noChangeArrowheads="1"/>
          </p:cNvSpPr>
          <p:nvPr/>
        </p:nvSpPr>
        <p:spPr bwMode="auto">
          <a:xfrm>
            <a:off x="478582" y="3933056"/>
            <a:ext cx="6372257" cy="461665"/>
          </a:xfrm>
          <a:prstGeom prst="rect">
            <a:avLst/>
          </a:prstGeom>
          <a:noFill/>
          <a:ln w="9525">
            <a:noFill/>
            <a:miter lim="800000"/>
            <a:headEnd/>
            <a:tailEnd/>
          </a:ln>
          <a:effectLst/>
        </p:spPr>
        <p:txBody>
          <a:bodyPr wrap="none">
            <a:spAutoFit/>
          </a:bodyPr>
          <a:lstStyle/>
          <a:p>
            <a:r>
              <a:rPr lang="zh-CN" altLang="en-US" dirty="0" smtClean="0">
                <a:solidFill>
                  <a:schemeClr val="hlink"/>
                </a:solidFill>
              </a:rPr>
              <a:t>锌片上有红色固体析出，溶液由蓝色变成无色</a:t>
            </a:r>
            <a:endParaRPr lang="zh-CN" altLang="en-US" dirty="0">
              <a:solidFill>
                <a:schemeClr val="hlink"/>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17412"/>
                                        </p:tgtEl>
                                        <p:attrNameLst>
                                          <p:attrName>style.visibility</p:attrName>
                                        </p:attrNameLst>
                                      </p:cBhvr>
                                      <p:to>
                                        <p:strVal val="visible"/>
                                      </p:to>
                                    </p:set>
                                    <p:animEffect transition="in" filter="diamond(in)">
                                      <p:cBhvr>
                                        <p:cTn id="7" dur="2000"/>
                                        <p:tgtEl>
                                          <p:spTgt spid="17412"/>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diamond(in)">
                                      <p:cBhvr>
                                        <p:cTn id="12" dur="20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diamond(in)">
                                      <p:cBhvr>
                                        <p:cTn id="1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2" grpId="0"/>
      <p:bldP spid="4" grpId="0" animBg="1"/>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8433" name="图片 1"/>
          <p:cNvPicPr>
            <a:picLocks noChangeAspect="1" noChangeArrowheads="1"/>
          </p:cNvPicPr>
          <p:nvPr/>
        </p:nvPicPr>
        <p:blipFill>
          <a:blip r:embed="rId2"/>
          <a:srcRect/>
          <a:stretch>
            <a:fillRect/>
          </a:stretch>
        </p:blipFill>
        <p:spPr bwMode="auto">
          <a:xfrm>
            <a:off x="622300" y="260350"/>
            <a:ext cx="5329238" cy="3190875"/>
          </a:xfrm>
          <a:prstGeom prst="rect">
            <a:avLst/>
          </a:prstGeom>
          <a:noFill/>
          <a:ln w="9525">
            <a:noFill/>
            <a:miter lim="800000"/>
            <a:headEnd/>
            <a:tailEnd/>
          </a:ln>
        </p:spPr>
      </p:pic>
      <p:sp>
        <p:nvSpPr>
          <p:cNvPr id="18434" name="Rectangle 7"/>
          <p:cNvSpPr>
            <a:spLocks noChangeArrowheads="1"/>
          </p:cNvSpPr>
          <p:nvPr/>
        </p:nvSpPr>
        <p:spPr bwMode="auto">
          <a:xfrm>
            <a:off x="0" y="2003425"/>
            <a:ext cx="12190413" cy="0"/>
          </a:xfrm>
          <a:prstGeom prst="rect">
            <a:avLst/>
          </a:prstGeom>
          <a:noFill/>
          <a:ln w="9525">
            <a:noFill/>
            <a:miter lim="800000"/>
            <a:headEnd/>
            <a:tailEnd/>
          </a:ln>
        </p:spPr>
        <p:txBody>
          <a:bodyPr wrap="none" anchor="ctr">
            <a:spAutoFit/>
          </a:bodyPr>
          <a:lstStyle/>
          <a:p>
            <a:endParaRPr lang="zh-CN" altLang="en-US"/>
          </a:p>
        </p:txBody>
      </p:sp>
      <p:sp>
        <p:nvSpPr>
          <p:cNvPr id="18435" name="Rectangle 8"/>
          <p:cNvSpPr>
            <a:spLocks noChangeArrowheads="1"/>
          </p:cNvSpPr>
          <p:nvPr/>
        </p:nvSpPr>
        <p:spPr bwMode="auto">
          <a:xfrm>
            <a:off x="1270000" y="2781300"/>
            <a:ext cx="590550" cy="260350"/>
          </a:xfrm>
          <a:prstGeom prst="rect">
            <a:avLst/>
          </a:prstGeom>
          <a:noFill/>
          <a:ln w="9525">
            <a:noFill/>
            <a:miter lim="800000"/>
            <a:headEnd/>
            <a:tailEnd/>
          </a:ln>
        </p:spPr>
        <p:txBody>
          <a:bodyPr wrap="none" anchor="ctr">
            <a:spAutoFit/>
          </a:bodyPr>
          <a:lstStyle/>
          <a:p>
            <a:r>
              <a:rPr lang="zh-CN" altLang="en-US" sz="1100">
                <a:latin typeface="Calibri" pitchFamily="34" charset="0"/>
                <a:cs typeface="Calibri" pitchFamily="34" charset="0"/>
              </a:rPr>
              <a:t>    </a:t>
            </a:r>
            <a:endParaRPr lang="zh-CN" altLang="en-US"/>
          </a:p>
        </p:txBody>
      </p:sp>
      <p:sp>
        <p:nvSpPr>
          <p:cNvPr id="18436" name="Rectangle 11"/>
          <p:cNvSpPr>
            <a:spLocks noChangeArrowheads="1"/>
          </p:cNvSpPr>
          <p:nvPr/>
        </p:nvSpPr>
        <p:spPr bwMode="auto">
          <a:xfrm>
            <a:off x="334963" y="2781300"/>
            <a:ext cx="11520883" cy="3298825"/>
          </a:xfrm>
          <a:prstGeom prst="rect">
            <a:avLst/>
          </a:prstGeom>
          <a:noFill/>
          <a:ln w="9525">
            <a:noFill/>
            <a:miter lim="800000"/>
            <a:headEnd/>
            <a:tailEnd/>
          </a:ln>
        </p:spPr>
        <p:txBody>
          <a:bodyPr wrap="square" anchor="ctr">
            <a:spAutoFit/>
          </a:bodyPr>
          <a:lstStyle/>
          <a:p>
            <a:pPr>
              <a:lnSpc>
                <a:spcPct val="150000"/>
              </a:lnSpc>
            </a:pPr>
            <a:endParaRPr lang="zh-CN" altLang="en-US" sz="2800" dirty="0"/>
          </a:p>
          <a:p>
            <a:pPr eaLnBrk="0" hangingPunct="0">
              <a:lnSpc>
                <a:spcPct val="150000"/>
              </a:lnSpc>
            </a:pPr>
            <a:r>
              <a:rPr lang="zh-CN" altLang="en-US" sz="2800" dirty="0">
                <a:latin typeface="宋体" charset="-122"/>
                <a:cs typeface="Calibri" pitchFamily="34" charset="0"/>
              </a:rPr>
              <a:t>（</a:t>
            </a:r>
            <a:r>
              <a:rPr lang="en-US" altLang="zh-CN" sz="2800" dirty="0">
                <a:latin typeface="宋体" charset="-122"/>
                <a:cs typeface="Calibri" pitchFamily="34" charset="0"/>
              </a:rPr>
              <a:t>2)</a:t>
            </a:r>
            <a:r>
              <a:rPr lang="zh-CN" altLang="en-US" sz="2800" dirty="0">
                <a:latin typeface="宋体" charset="-122"/>
                <a:cs typeface="Calibri" pitchFamily="34" charset="0"/>
              </a:rPr>
              <a:t>除上述实验外，在溶液中与</a:t>
            </a:r>
            <a:r>
              <a:rPr lang="en-US" altLang="zh-CN" sz="2800" dirty="0">
                <a:latin typeface="宋体" charset="-122"/>
                <a:cs typeface="Calibri" pitchFamily="34" charset="0"/>
              </a:rPr>
              <a:t>Cu(NO</a:t>
            </a:r>
            <a:r>
              <a:rPr lang="en-US" altLang="zh-CN" sz="2800" baseline="-30000" dirty="0">
                <a:latin typeface="宋体" charset="-122"/>
                <a:cs typeface="Calibri" pitchFamily="34" charset="0"/>
              </a:rPr>
              <a:t>3</a:t>
            </a:r>
            <a:r>
              <a:rPr lang="en-US" altLang="zh-CN" sz="2800" dirty="0">
                <a:latin typeface="宋体" charset="-122"/>
                <a:cs typeface="Calibri" pitchFamily="34" charset="0"/>
              </a:rPr>
              <a:t>)</a:t>
            </a:r>
            <a:r>
              <a:rPr lang="en-US" altLang="zh-CN" sz="2800" baseline="-30000" dirty="0">
                <a:latin typeface="宋体" charset="-122"/>
                <a:cs typeface="Calibri" pitchFamily="34" charset="0"/>
              </a:rPr>
              <a:t>2</a:t>
            </a:r>
            <a:r>
              <a:rPr lang="zh-CN" altLang="en-US" sz="2800" dirty="0">
                <a:latin typeface="宋体" charset="-122"/>
                <a:cs typeface="Calibri" pitchFamily="34" charset="0"/>
              </a:rPr>
              <a:t>和</a:t>
            </a:r>
            <a:r>
              <a:rPr lang="en-US" altLang="zh-CN" sz="2800" dirty="0">
                <a:latin typeface="宋体" charset="-122"/>
                <a:cs typeface="Calibri" pitchFamily="34" charset="0"/>
              </a:rPr>
              <a:t>CuSO</a:t>
            </a:r>
            <a:r>
              <a:rPr lang="en-US" altLang="zh-CN" sz="2800" baseline="-30000" dirty="0">
                <a:latin typeface="宋体" charset="-122"/>
                <a:cs typeface="Calibri" pitchFamily="34" charset="0"/>
              </a:rPr>
              <a:t>4</a:t>
            </a:r>
            <a:r>
              <a:rPr lang="zh-CN" altLang="en-US" sz="2800" dirty="0">
                <a:latin typeface="宋体" charset="-122"/>
                <a:cs typeface="Calibri" pitchFamily="34" charset="0"/>
              </a:rPr>
              <a:t>均能反应的物质还有</a:t>
            </a:r>
            <a:r>
              <a:rPr lang="en-US" altLang="zh-CN" sz="2800" dirty="0" smtClean="0">
                <a:latin typeface="宋体" charset="-122"/>
                <a:cs typeface="Calibri" pitchFamily="34" charset="0"/>
              </a:rPr>
              <a:t>__    ___ __________________</a:t>
            </a:r>
            <a:r>
              <a:rPr lang="zh-CN" altLang="en-US" sz="2800" dirty="0">
                <a:latin typeface="宋体" charset="-122"/>
                <a:cs typeface="Calibri" pitchFamily="34" charset="0"/>
              </a:rPr>
              <a:t>（任举两例，填化学式，下同）。</a:t>
            </a:r>
            <a:endParaRPr lang="zh-CN" altLang="en-US" sz="2800" dirty="0"/>
          </a:p>
          <a:p>
            <a:pPr eaLnBrk="0" hangingPunct="0">
              <a:lnSpc>
                <a:spcPct val="150000"/>
              </a:lnSpc>
            </a:pPr>
            <a:r>
              <a:rPr lang="zh-CN" altLang="en-US" sz="2800" dirty="0">
                <a:latin typeface="宋体" charset="-122"/>
                <a:cs typeface="Calibri" pitchFamily="34" charset="0"/>
              </a:rPr>
              <a:t>（</a:t>
            </a:r>
            <a:r>
              <a:rPr lang="en-US" altLang="zh-CN" sz="2800" dirty="0">
                <a:latin typeface="宋体" charset="-122"/>
                <a:cs typeface="Calibri" pitchFamily="34" charset="0"/>
              </a:rPr>
              <a:t>3)</a:t>
            </a:r>
            <a:r>
              <a:rPr lang="zh-CN" altLang="en-US" sz="2800" dirty="0">
                <a:latin typeface="宋体" charset="-122"/>
                <a:cs typeface="Calibri" pitchFamily="34" charset="0"/>
              </a:rPr>
              <a:t>在溶液中能与</a:t>
            </a:r>
            <a:r>
              <a:rPr lang="en-US" altLang="zh-CN" sz="2800" dirty="0">
                <a:latin typeface="宋体" charset="-122"/>
                <a:cs typeface="Calibri" pitchFamily="34" charset="0"/>
              </a:rPr>
              <a:t>CuSO</a:t>
            </a:r>
            <a:r>
              <a:rPr lang="en-US" altLang="zh-CN" sz="2800" baseline="-30000" dirty="0">
                <a:latin typeface="宋体" charset="-122"/>
                <a:cs typeface="Calibri" pitchFamily="34" charset="0"/>
              </a:rPr>
              <a:t>4</a:t>
            </a:r>
            <a:r>
              <a:rPr lang="zh-CN" altLang="en-US" sz="2800" dirty="0">
                <a:latin typeface="宋体" charset="-122"/>
                <a:cs typeface="Calibri" pitchFamily="34" charset="0"/>
              </a:rPr>
              <a:t>反应而不与</a:t>
            </a:r>
            <a:r>
              <a:rPr lang="en-US" altLang="zh-CN" sz="2800" dirty="0">
                <a:latin typeface="宋体" charset="-122"/>
                <a:cs typeface="Calibri" pitchFamily="34" charset="0"/>
              </a:rPr>
              <a:t>Cu(NO</a:t>
            </a:r>
            <a:r>
              <a:rPr lang="en-US" altLang="zh-CN" sz="2800" baseline="-30000" dirty="0">
                <a:latin typeface="宋体" charset="-122"/>
                <a:cs typeface="Calibri" pitchFamily="34" charset="0"/>
              </a:rPr>
              <a:t>3</a:t>
            </a:r>
            <a:r>
              <a:rPr lang="en-US" altLang="zh-CN" sz="2800" dirty="0">
                <a:latin typeface="宋体" charset="-122"/>
                <a:cs typeface="Calibri" pitchFamily="34" charset="0"/>
              </a:rPr>
              <a:t>)</a:t>
            </a:r>
            <a:r>
              <a:rPr lang="en-US" altLang="zh-CN" sz="2800" baseline="-30000" dirty="0">
                <a:latin typeface="宋体" charset="-122"/>
                <a:cs typeface="Calibri" pitchFamily="34" charset="0"/>
              </a:rPr>
              <a:t>2</a:t>
            </a:r>
            <a:r>
              <a:rPr lang="zh-CN" altLang="en-US" sz="2800" dirty="0">
                <a:latin typeface="宋体" charset="-122"/>
                <a:cs typeface="Calibri" pitchFamily="34" charset="0"/>
              </a:rPr>
              <a:t>反应的物质有</a:t>
            </a:r>
            <a:r>
              <a:rPr lang="en-US" altLang="zh-CN" sz="2800" dirty="0">
                <a:latin typeface="宋体" charset="-122"/>
                <a:cs typeface="Calibri" pitchFamily="34" charset="0"/>
              </a:rPr>
              <a:t>___________</a:t>
            </a:r>
            <a:r>
              <a:rPr lang="zh-CN" altLang="en-US" sz="2800" dirty="0">
                <a:latin typeface="宋体" charset="-122"/>
                <a:cs typeface="Calibri" pitchFamily="34" charset="0"/>
              </a:rPr>
              <a:t>（任举一例）。</a:t>
            </a:r>
            <a:endParaRPr lang="zh-CN" altLang="en-US" sz="2800" dirty="0"/>
          </a:p>
        </p:txBody>
      </p:sp>
      <p:pic>
        <p:nvPicPr>
          <p:cNvPr id="18437" name="Picture 12"/>
          <p:cNvPicPr>
            <a:picLocks noChangeAspect="1" noChangeArrowheads="1"/>
          </p:cNvPicPr>
          <p:nvPr/>
        </p:nvPicPr>
        <p:blipFill>
          <a:blip r:embed="rId3"/>
          <a:srcRect/>
          <a:stretch>
            <a:fillRect/>
          </a:stretch>
        </p:blipFill>
        <p:spPr bwMode="auto">
          <a:xfrm>
            <a:off x="6383238" y="962025"/>
            <a:ext cx="5256213" cy="1819275"/>
          </a:xfrm>
          <a:prstGeom prst="rect">
            <a:avLst/>
          </a:prstGeom>
          <a:noFill/>
          <a:ln w="9525">
            <a:noFill/>
            <a:miter lim="800000"/>
            <a:headEnd/>
            <a:tailEnd/>
          </a:ln>
        </p:spPr>
      </p:pic>
      <p:sp>
        <p:nvSpPr>
          <p:cNvPr id="7" name="Rectangle 4"/>
          <p:cNvSpPr>
            <a:spLocks noChangeArrowheads="1"/>
          </p:cNvSpPr>
          <p:nvPr/>
        </p:nvSpPr>
        <p:spPr bwMode="auto">
          <a:xfrm>
            <a:off x="7031310" y="1692912"/>
            <a:ext cx="879475" cy="457200"/>
          </a:xfrm>
          <a:prstGeom prst="rect">
            <a:avLst/>
          </a:prstGeom>
          <a:noFill/>
          <a:ln w="9525">
            <a:noFill/>
            <a:miter lim="800000"/>
            <a:headEnd/>
            <a:tailEnd/>
          </a:ln>
          <a:effectLst/>
        </p:spPr>
        <p:txBody>
          <a:bodyPr wrap="none">
            <a:spAutoFit/>
          </a:bodyPr>
          <a:lstStyle/>
          <a:p>
            <a:r>
              <a:rPr lang="en-US" altLang="zh-CN" dirty="0">
                <a:solidFill>
                  <a:schemeClr val="hlink"/>
                </a:solidFill>
              </a:rPr>
              <a:t>Cu</a:t>
            </a:r>
            <a:r>
              <a:rPr lang="en-US" altLang="zh-CN" baseline="30000" dirty="0">
                <a:solidFill>
                  <a:schemeClr val="hlink"/>
                </a:solidFill>
              </a:rPr>
              <a:t>2+</a:t>
            </a:r>
            <a:endParaRPr lang="zh-CN" altLang="en-US" baseline="30000" dirty="0">
              <a:solidFill>
                <a:schemeClr val="hlink"/>
              </a:solidFill>
            </a:endParaRPr>
          </a:p>
        </p:txBody>
      </p:sp>
      <p:sp>
        <p:nvSpPr>
          <p:cNvPr id="8" name="Rectangle 4"/>
          <p:cNvSpPr>
            <a:spLocks noChangeArrowheads="1"/>
          </p:cNvSpPr>
          <p:nvPr/>
        </p:nvSpPr>
        <p:spPr bwMode="auto">
          <a:xfrm>
            <a:off x="8716168" y="1692912"/>
            <a:ext cx="1029449" cy="461665"/>
          </a:xfrm>
          <a:prstGeom prst="rect">
            <a:avLst/>
          </a:prstGeom>
          <a:noFill/>
          <a:ln w="9525">
            <a:noFill/>
            <a:miter lim="800000"/>
            <a:headEnd/>
            <a:tailEnd/>
          </a:ln>
          <a:effectLst/>
        </p:spPr>
        <p:txBody>
          <a:bodyPr wrap="none">
            <a:spAutoFit/>
          </a:bodyPr>
          <a:lstStyle/>
          <a:p>
            <a:r>
              <a:rPr lang="en-US" altLang="zh-CN" dirty="0">
                <a:solidFill>
                  <a:srgbClr val="FF0000"/>
                </a:solidFill>
                <a:cs typeface="Calibri" pitchFamily="34" charset="0"/>
              </a:rPr>
              <a:t>SO</a:t>
            </a:r>
            <a:r>
              <a:rPr lang="en-US" altLang="zh-CN" baseline="-30000" dirty="0">
                <a:solidFill>
                  <a:srgbClr val="FF0000"/>
                </a:solidFill>
                <a:cs typeface="Calibri" pitchFamily="34" charset="0"/>
              </a:rPr>
              <a:t>4 </a:t>
            </a:r>
            <a:r>
              <a:rPr lang="en-US" altLang="zh-CN" baseline="30000" dirty="0" smtClean="0">
                <a:solidFill>
                  <a:schemeClr val="hlink"/>
                </a:solidFill>
              </a:rPr>
              <a:t>2-</a:t>
            </a:r>
            <a:endParaRPr lang="zh-CN" altLang="en-US" baseline="30000" dirty="0">
              <a:solidFill>
                <a:schemeClr val="hlink"/>
              </a:solidFill>
            </a:endParaRPr>
          </a:p>
        </p:txBody>
      </p:sp>
      <p:sp>
        <p:nvSpPr>
          <p:cNvPr id="9" name="Rectangle 4"/>
          <p:cNvSpPr>
            <a:spLocks noChangeArrowheads="1"/>
          </p:cNvSpPr>
          <p:nvPr/>
        </p:nvSpPr>
        <p:spPr bwMode="auto">
          <a:xfrm>
            <a:off x="10487694" y="1820569"/>
            <a:ext cx="873957" cy="461665"/>
          </a:xfrm>
          <a:prstGeom prst="rect">
            <a:avLst/>
          </a:prstGeom>
          <a:noFill/>
          <a:ln w="9525">
            <a:noFill/>
            <a:miter lim="800000"/>
            <a:headEnd/>
            <a:tailEnd/>
          </a:ln>
          <a:effectLst/>
        </p:spPr>
        <p:txBody>
          <a:bodyPr wrap="none">
            <a:spAutoFit/>
          </a:bodyPr>
          <a:lstStyle/>
          <a:p>
            <a:r>
              <a:rPr lang="en-US" altLang="zh-CN" dirty="0" smtClean="0">
                <a:solidFill>
                  <a:schemeClr val="hlink"/>
                </a:solidFill>
              </a:rPr>
              <a:t>Zn</a:t>
            </a:r>
            <a:r>
              <a:rPr lang="en-US" altLang="zh-CN" baseline="30000" dirty="0" smtClean="0">
                <a:solidFill>
                  <a:schemeClr val="hlink"/>
                </a:solidFill>
              </a:rPr>
              <a:t>2</a:t>
            </a:r>
            <a:r>
              <a:rPr lang="en-US" altLang="zh-CN" baseline="30000" dirty="0">
                <a:solidFill>
                  <a:schemeClr val="hlink"/>
                </a:solidFill>
              </a:rPr>
              <a:t>+</a:t>
            </a:r>
            <a:endParaRPr lang="zh-CN" altLang="en-US" baseline="30000" dirty="0">
              <a:solidFill>
                <a:schemeClr val="hlink"/>
              </a:solidFill>
            </a:endParaRPr>
          </a:p>
        </p:txBody>
      </p:sp>
      <p:sp>
        <p:nvSpPr>
          <p:cNvPr id="10" name="Rectangle 4"/>
          <p:cNvSpPr>
            <a:spLocks noChangeArrowheads="1"/>
          </p:cNvSpPr>
          <p:nvPr/>
        </p:nvSpPr>
        <p:spPr bwMode="auto">
          <a:xfrm>
            <a:off x="1058277" y="4202112"/>
            <a:ext cx="10149497" cy="461665"/>
          </a:xfrm>
          <a:prstGeom prst="rect">
            <a:avLst/>
          </a:prstGeom>
          <a:solidFill>
            <a:srgbClr val="FFFF00"/>
          </a:solidFill>
          <a:ln w="9525">
            <a:noFill/>
            <a:miter lim="800000"/>
            <a:headEnd/>
            <a:tailEnd/>
          </a:ln>
          <a:effectLst/>
        </p:spPr>
        <p:txBody>
          <a:bodyPr wrap="square">
            <a:spAutoFit/>
          </a:bodyPr>
          <a:lstStyle/>
          <a:p>
            <a:r>
              <a:rPr lang="en-US" altLang="zh-CN" dirty="0" smtClean="0">
                <a:solidFill>
                  <a:srgbClr val="FF0000"/>
                </a:solidFill>
              </a:rPr>
              <a:t>Fe</a:t>
            </a:r>
            <a:r>
              <a:rPr lang="zh-CN" altLang="en-US" dirty="0" smtClean="0">
                <a:solidFill>
                  <a:srgbClr val="FF0000"/>
                </a:solidFill>
              </a:rPr>
              <a:t>、</a:t>
            </a:r>
            <a:r>
              <a:rPr lang="en-US" altLang="zh-CN" dirty="0" smtClean="0">
                <a:solidFill>
                  <a:srgbClr val="FF0000"/>
                </a:solidFill>
              </a:rPr>
              <a:t>Mg</a:t>
            </a:r>
            <a:r>
              <a:rPr lang="zh-CN" altLang="en-US" dirty="0" smtClean="0">
                <a:solidFill>
                  <a:srgbClr val="FF0000"/>
                </a:solidFill>
              </a:rPr>
              <a:t>、</a:t>
            </a:r>
            <a:r>
              <a:rPr lang="en-US" altLang="zh-CN" dirty="0" smtClean="0">
                <a:solidFill>
                  <a:srgbClr val="FF0000"/>
                </a:solidFill>
              </a:rPr>
              <a:t>Al</a:t>
            </a:r>
            <a:r>
              <a:rPr lang="zh-CN" altLang="en-US" dirty="0" smtClean="0">
                <a:solidFill>
                  <a:srgbClr val="FF0000"/>
                </a:solidFill>
              </a:rPr>
              <a:t>等金属和</a:t>
            </a:r>
            <a:r>
              <a:rPr lang="en-US" altLang="zh-CN" dirty="0" smtClean="0">
                <a:solidFill>
                  <a:srgbClr val="FF0000"/>
                </a:solidFill>
              </a:rPr>
              <a:t>KOH</a:t>
            </a:r>
            <a:r>
              <a:rPr lang="zh-CN" altLang="en-US" dirty="0" smtClean="0">
                <a:solidFill>
                  <a:srgbClr val="FF0000"/>
                </a:solidFill>
              </a:rPr>
              <a:t>、</a:t>
            </a:r>
            <a:r>
              <a:rPr lang="en-US" altLang="zh-CN" dirty="0">
                <a:solidFill>
                  <a:srgbClr val="FF0000"/>
                </a:solidFill>
                <a:cs typeface="Calibri" pitchFamily="34" charset="0"/>
              </a:rPr>
              <a:t> </a:t>
            </a:r>
            <a:r>
              <a:rPr lang="en-US" altLang="zh-CN" dirty="0" smtClean="0">
                <a:solidFill>
                  <a:srgbClr val="FF0000"/>
                </a:solidFill>
                <a:cs typeface="Calibri" pitchFamily="34" charset="0"/>
              </a:rPr>
              <a:t>Ba</a:t>
            </a:r>
            <a:r>
              <a:rPr lang="en-US" altLang="zh-CN" dirty="0" smtClean="0">
                <a:solidFill>
                  <a:srgbClr val="FF0000"/>
                </a:solidFill>
                <a:cs typeface="Calibri" pitchFamily="34" charset="0"/>
              </a:rPr>
              <a:t>(OH)</a:t>
            </a:r>
            <a:r>
              <a:rPr lang="en-US" altLang="zh-CN" baseline="-30000" dirty="0" smtClean="0">
                <a:solidFill>
                  <a:srgbClr val="FF0000"/>
                </a:solidFill>
                <a:cs typeface="Calibri" pitchFamily="34" charset="0"/>
              </a:rPr>
              <a:t>2</a:t>
            </a:r>
            <a:r>
              <a:rPr lang="en-US" altLang="zh-CN" dirty="0" smtClean="0">
                <a:solidFill>
                  <a:srgbClr val="FF0000"/>
                </a:solidFill>
                <a:cs typeface="Calibri" pitchFamily="34" charset="0"/>
              </a:rPr>
              <a:t> </a:t>
            </a:r>
            <a:r>
              <a:rPr lang="zh-CN" altLang="en-US" dirty="0" smtClean="0">
                <a:solidFill>
                  <a:srgbClr val="FF0000"/>
                </a:solidFill>
                <a:cs typeface="Calibri" pitchFamily="34" charset="0"/>
              </a:rPr>
              <a:t>、</a:t>
            </a:r>
            <a:r>
              <a:rPr lang="en-US" altLang="zh-CN" dirty="0" err="1" smtClean="0">
                <a:solidFill>
                  <a:srgbClr val="FF0000"/>
                </a:solidFill>
                <a:cs typeface="Calibri" pitchFamily="34" charset="0"/>
              </a:rPr>
              <a:t>Ca</a:t>
            </a:r>
            <a:r>
              <a:rPr lang="en-US" altLang="zh-CN" dirty="0" smtClean="0">
                <a:solidFill>
                  <a:srgbClr val="FF0000"/>
                </a:solidFill>
                <a:cs typeface="Calibri" pitchFamily="34" charset="0"/>
              </a:rPr>
              <a:t>(OH)</a:t>
            </a:r>
            <a:r>
              <a:rPr lang="en-US" altLang="zh-CN" baseline="-30000" dirty="0" smtClean="0">
                <a:solidFill>
                  <a:srgbClr val="FF0000"/>
                </a:solidFill>
                <a:cs typeface="Calibri" pitchFamily="34" charset="0"/>
              </a:rPr>
              <a:t>2</a:t>
            </a:r>
            <a:r>
              <a:rPr lang="zh-CN" altLang="en-US" dirty="0" smtClean="0">
                <a:solidFill>
                  <a:srgbClr val="FF0000"/>
                </a:solidFill>
                <a:cs typeface="Calibri" pitchFamily="34" charset="0"/>
              </a:rPr>
              <a:t>等可溶性碱</a:t>
            </a:r>
            <a:endParaRPr lang="zh-CN" altLang="en-US" dirty="0">
              <a:solidFill>
                <a:srgbClr val="FF0000"/>
              </a:solidFill>
            </a:endParaRPr>
          </a:p>
        </p:txBody>
      </p:sp>
      <p:sp>
        <p:nvSpPr>
          <p:cNvPr id="2" name="矩形 1"/>
          <p:cNvSpPr/>
          <p:nvPr/>
        </p:nvSpPr>
        <p:spPr>
          <a:xfrm>
            <a:off x="9487099" y="5373216"/>
            <a:ext cx="1415772" cy="1569660"/>
          </a:xfrm>
          <a:prstGeom prst="rect">
            <a:avLst/>
          </a:prstGeom>
        </p:spPr>
        <p:txBody>
          <a:bodyPr wrap="none">
            <a:spAutoFit/>
          </a:bodyPr>
          <a:lstStyle/>
          <a:p>
            <a:pPr>
              <a:lnSpc>
                <a:spcPct val="150000"/>
              </a:lnSpc>
            </a:pPr>
            <a:r>
              <a:rPr lang="en-US" altLang="zh-CN" dirty="0" smtClean="0">
                <a:solidFill>
                  <a:srgbClr val="FF0000"/>
                </a:solidFill>
                <a:latin typeface="宋体" charset="-122"/>
                <a:cs typeface="Calibri" pitchFamily="34" charset="0"/>
              </a:rPr>
              <a:t>BaCl</a:t>
            </a:r>
            <a:r>
              <a:rPr lang="en-US" altLang="zh-CN" baseline="-30000" dirty="0" smtClean="0">
                <a:solidFill>
                  <a:srgbClr val="FF0000"/>
                </a:solidFill>
                <a:latin typeface="宋体" charset="-122"/>
                <a:cs typeface="Calibri" pitchFamily="34" charset="0"/>
              </a:rPr>
              <a:t>2</a:t>
            </a:r>
            <a:r>
              <a:rPr lang="en-US" altLang="zh-CN" dirty="0" smtClean="0">
                <a:solidFill>
                  <a:srgbClr val="FF0000"/>
                </a:solidFill>
                <a:cs typeface="Times New Roman" pitchFamily="18" charset="0"/>
              </a:rPr>
              <a:t> </a:t>
            </a:r>
          </a:p>
          <a:p>
            <a:pPr>
              <a:lnSpc>
                <a:spcPct val="150000"/>
              </a:lnSpc>
            </a:pPr>
            <a:r>
              <a:rPr lang="en-US" altLang="zh-CN" dirty="0" smtClean="0">
                <a:solidFill>
                  <a:srgbClr val="FF0000"/>
                </a:solidFill>
                <a:latin typeface="宋体" charset="-122"/>
                <a:cs typeface="Calibri" pitchFamily="34" charset="0"/>
              </a:rPr>
              <a:t>Ba(NO</a:t>
            </a:r>
            <a:r>
              <a:rPr lang="en-US" altLang="zh-CN" baseline="-30000" dirty="0" smtClean="0">
                <a:solidFill>
                  <a:srgbClr val="FF0000"/>
                </a:solidFill>
                <a:latin typeface="宋体" charset="-122"/>
                <a:cs typeface="Calibri" pitchFamily="34" charset="0"/>
              </a:rPr>
              <a:t>3</a:t>
            </a:r>
            <a:r>
              <a:rPr lang="en-US" altLang="zh-CN" dirty="0" smtClean="0">
                <a:solidFill>
                  <a:srgbClr val="FF0000"/>
                </a:solidFill>
                <a:latin typeface="宋体" charset="-122"/>
                <a:cs typeface="Calibri" pitchFamily="34" charset="0"/>
              </a:rPr>
              <a:t>)</a:t>
            </a:r>
            <a:r>
              <a:rPr lang="en-US" altLang="zh-CN" baseline="-30000" dirty="0" smtClean="0">
                <a:solidFill>
                  <a:srgbClr val="FF0000"/>
                </a:solidFill>
                <a:latin typeface="宋体" charset="-122"/>
                <a:cs typeface="Calibri" pitchFamily="34" charset="0"/>
              </a:rPr>
              <a:t>2</a:t>
            </a:r>
            <a:r>
              <a:rPr lang="en-US" altLang="zh-CN" dirty="0" smtClean="0">
                <a:solidFill>
                  <a:srgbClr val="FF0000"/>
                </a:solidFill>
                <a:cs typeface="Times New Roman" pitchFamily="18" charset="0"/>
              </a:rPr>
              <a:t> </a:t>
            </a:r>
          </a:p>
          <a:p>
            <a:endParaRPr lang="zh-CN" alt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diamond(in)">
                                      <p:cBhvr>
                                        <p:cTn id="7" dur="2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diamond(in)">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diamond(in)">
                                      <p:cBhvr>
                                        <p:cTn id="17" dur="20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8" presetClass="entr" presetSubtype="16"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diamond(in)">
                                      <p:cBhvr>
                                        <p:cTn id="22" dur="20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fade">
                                      <p:cBhvr>
                                        <p:cTn id="2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10" grpId="0" animBg="1"/>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9457" name="Rectangle 3"/>
          <p:cNvSpPr>
            <a:spLocks noChangeArrowheads="1"/>
          </p:cNvSpPr>
          <p:nvPr/>
        </p:nvSpPr>
        <p:spPr bwMode="auto">
          <a:xfrm>
            <a:off x="261938" y="581025"/>
            <a:ext cx="11377612" cy="4581525"/>
          </a:xfrm>
          <a:prstGeom prst="rect">
            <a:avLst/>
          </a:prstGeom>
          <a:noFill/>
          <a:ln w="9525">
            <a:noFill/>
            <a:miter lim="800000"/>
            <a:headEnd/>
            <a:tailEnd/>
          </a:ln>
        </p:spPr>
        <p:txBody>
          <a:bodyPr anchor="ctr">
            <a:spAutoFit/>
          </a:bodyPr>
          <a:lstStyle/>
          <a:p>
            <a:pPr indent="266700">
              <a:lnSpc>
                <a:spcPct val="150000"/>
              </a:lnSpc>
            </a:pPr>
            <a:r>
              <a:rPr lang="en-US" altLang="zh-CN" sz="2800">
                <a:latin typeface="宋体" charset="-122"/>
                <a:cs typeface="Calibri" pitchFamily="34" charset="0"/>
              </a:rPr>
              <a:t>2.(2015</a:t>
            </a:r>
            <a:r>
              <a:rPr lang="zh-CN" altLang="en-US" sz="2800">
                <a:latin typeface="宋体" charset="-122"/>
                <a:cs typeface="Calibri" pitchFamily="34" charset="0"/>
              </a:rPr>
              <a:t>年广州）盐酸是一种重要的化工产品，也是实验室中重要的化学试剂。</a:t>
            </a:r>
            <a:endParaRPr lang="zh-CN" altLang="en-US" sz="2800"/>
          </a:p>
          <a:p>
            <a:pPr indent="266700" eaLnBrk="0" hangingPunct="0">
              <a:lnSpc>
                <a:spcPct val="150000"/>
              </a:lnSpc>
            </a:pPr>
            <a:r>
              <a:rPr lang="zh-CN" altLang="en-US" sz="2800">
                <a:latin typeface="宋体" charset="-122"/>
                <a:cs typeface="Calibri" pitchFamily="34" charset="0"/>
              </a:rPr>
              <a:t>（</a:t>
            </a:r>
            <a:r>
              <a:rPr lang="en-US" altLang="zh-CN" sz="2800">
                <a:latin typeface="宋体" charset="-122"/>
                <a:cs typeface="Calibri" pitchFamily="34" charset="0"/>
              </a:rPr>
              <a:t>1)</a:t>
            </a:r>
            <a:r>
              <a:rPr lang="zh-CN" altLang="en-US" sz="2800">
                <a:latin typeface="宋体" charset="-122"/>
                <a:cs typeface="Calibri" pitchFamily="34" charset="0"/>
              </a:rPr>
              <a:t>增大压强，</a:t>
            </a:r>
            <a:r>
              <a:rPr lang="en-US" altLang="zh-CN" sz="2800">
                <a:latin typeface="宋体" charset="-122"/>
                <a:cs typeface="Calibri" pitchFamily="34" charset="0"/>
              </a:rPr>
              <a:t>HCl</a:t>
            </a:r>
            <a:r>
              <a:rPr lang="zh-CN" altLang="en-US" sz="2800">
                <a:latin typeface="宋体" charset="-122"/>
                <a:cs typeface="Calibri" pitchFamily="34" charset="0"/>
              </a:rPr>
              <a:t>由气态变为液态，从微观的角度分析该变化过程中改变的是</a:t>
            </a:r>
            <a:r>
              <a:rPr lang="en-US" altLang="zh-CN" sz="2800">
                <a:latin typeface="宋体" charset="-122"/>
                <a:cs typeface="Calibri" pitchFamily="34" charset="0"/>
              </a:rPr>
              <a:t>_________________</a:t>
            </a:r>
            <a:r>
              <a:rPr lang="zh-CN" altLang="en-US" sz="2800">
                <a:latin typeface="宋体" charset="-122"/>
                <a:cs typeface="Calibri" pitchFamily="34" charset="0"/>
              </a:rPr>
              <a:t>。</a:t>
            </a:r>
            <a:endParaRPr lang="zh-CN" altLang="en-US" sz="2800"/>
          </a:p>
          <a:p>
            <a:pPr indent="266700" eaLnBrk="0" hangingPunct="0">
              <a:lnSpc>
                <a:spcPct val="150000"/>
              </a:lnSpc>
            </a:pPr>
            <a:r>
              <a:rPr lang="zh-CN" altLang="en-US" sz="2800">
                <a:latin typeface="宋体" charset="-122"/>
                <a:cs typeface="Calibri" pitchFamily="34" charset="0"/>
              </a:rPr>
              <a:t>（</a:t>
            </a:r>
            <a:r>
              <a:rPr lang="en-US" altLang="zh-CN" sz="2800">
                <a:latin typeface="宋体" charset="-122"/>
                <a:cs typeface="Calibri" pitchFamily="34" charset="0"/>
              </a:rPr>
              <a:t>2)</a:t>
            </a:r>
            <a:r>
              <a:rPr lang="zh-CN" altLang="en-US" sz="2800">
                <a:latin typeface="宋体" charset="-122"/>
                <a:cs typeface="Calibri" pitchFamily="34" charset="0"/>
              </a:rPr>
              <a:t>在盐酸中加入过量的铁粉充分反应。</a:t>
            </a:r>
            <a:endParaRPr lang="zh-CN" altLang="en-US" sz="2800"/>
          </a:p>
          <a:p>
            <a:pPr indent="266700" eaLnBrk="0" hangingPunct="0">
              <a:lnSpc>
                <a:spcPct val="150000"/>
              </a:lnSpc>
            </a:pPr>
            <a:r>
              <a:rPr lang="zh-CN" altLang="en-US" sz="2800">
                <a:latin typeface="Calibri" pitchFamily="34" charset="0"/>
                <a:cs typeface="Calibri" pitchFamily="34" charset="0"/>
              </a:rPr>
              <a:t>①</a:t>
            </a:r>
            <a:r>
              <a:rPr lang="zh-CN" altLang="en-US" sz="2800">
                <a:latin typeface="宋体" charset="-122"/>
                <a:cs typeface="Calibri" pitchFamily="34" charset="0"/>
              </a:rPr>
              <a:t>可以看到的现象是</a:t>
            </a:r>
            <a:r>
              <a:rPr lang="en-US" altLang="zh-CN" sz="2800">
                <a:latin typeface="宋体" charset="-122"/>
                <a:cs typeface="Calibri" pitchFamily="34" charset="0"/>
              </a:rPr>
              <a:t>___________________________________________________________</a:t>
            </a:r>
            <a:r>
              <a:rPr lang="zh-CN" altLang="en-US" sz="2800">
                <a:latin typeface="宋体" charset="-122"/>
                <a:cs typeface="Calibri" pitchFamily="34" charset="0"/>
              </a:rPr>
              <a:t>。</a:t>
            </a:r>
          </a:p>
        </p:txBody>
      </p:sp>
      <p:sp>
        <p:nvSpPr>
          <p:cNvPr id="3" name="Rectangle 4"/>
          <p:cNvSpPr>
            <a:spLocks noChangeArrowheads="1"/>
          </p:cNvSpPr>
          <p:nvPr/>
        </p:nvSpPr>
        <p:spPr bwMode="auto">
          <a:xfrm>
            <a:off x="2134766" y="2640953"/>
            <a:ext cx="2880320" cy="461665"/>
          </a:xfrm>
          <a:prstGeom prst="rect">
            <a:avLst/>
          </a:prstGeom>
          <a:solidFill>
            <a:schemeClr val="bg1"/>
          </a:solidFill>
          <a:ln w="9525">
            <a:noFill/>
            <a:miter lim="800000"/>
            <a:headEnd/>
            <a:tailEnd/>
          </a:ln>
          <a:effectLst/>
        </p:spPr>
        <p:txBody>
          <a:bodyPr wrap="square">
            <a:spAutoFit/>
          </a:bodyPr>
          <a:lstStyle/>
          <a:p>
            <a:r>
              <a:rPr lang="zh-CN" altLang="en-US" dirty="0" smtClean="0">
                <a:solidFill>
                  <a:srgbClr val="FF0000"/>
                </a:solidFill>
              </a:rPr>
              <a:t>分子间的间隔</a:t>
            </a:r>
            <a:endParaRPr lang="zh-CN" altLang="en-US" dirty="0">
              <a:solidFill>
                <a:srgbClr val="FF0000"/>
              </a:solidFill>
            </a:endParaRPr>
          </a:p>
        </p:txBody>
      </p:sp>
      <p:sp>
        <p:nvSpPr>
          <p:cNvPr id="4" name="Rectangle 4"/>
          <p:cNvSpPr>
            <a:spLocks noChangeArrowheads="1"/>
          </p:cNvSpPr>
          <p:nvPr/>
        </p:nvSpPr>
        <p:spPr bwMode="auto">
          <a:xfrm>
            <a:off x="1342678" y="4437112"/>
            <a:ext cx="9001000" cy="461665"/>
          </a:xfrm>
          <a:prstGeom prst="rect">
            <a:avLst/>
          </a:prstGeom>
          <a:solidFill>
            <a:schemeClr val="bg1"/>
          </a:solidFill>
          <a:ln w="9525">
            <a:noFill/>
            <a:miter lim="800000"/>
            <a:headEnd/>
            <a:tailEnd/>
          </a:ln>
          <a:effectLst/>
        </p:spPr>
        <p:txBody>
          <a:bodyPr wrap="square">
            <a:spAutoFit/>
          </a:bodyPr>
          <a:lstStyle/>
          <a:p>
            <a:r>
              <a:rPr lang="zh-CN" altLang="en-US" dirty="0" smtClean="0">
                <a:solidFill>
                  <a:srgbClr val="FF0000"/>
                </a:solidFill>
              </a:rPr>
              <a:t>铁粉溶解，铁粉表面有气泡冒出，溶液由无色变成浅绿色</a:t>
            </a:r>
            <a:endParaRPr lang="zh-CN" altLang="en-US" dirty="0">
              <a:solidFill>
                <a:srgbClr val="FF0000"/>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diamond(in)">
                                      <p:cBhvr>
                                        <p:cTn id="7" dur="2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diamond(in)">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0481" name="图片 3"/>
          <p:cNvPicPr>
            <a:picLocks noChangeAspect="1" noChangeArrowheads="1"/>
          </p:cNvPicPr>
          <p:nvPr/>
        </p:nvPicPr>
        <p:blipFill>
          <a:blip r:embed="rId2"/>
          <a:srcRect/>
          <a:stretch>
            <a:fillRect/>
          </a:stretch>
        </p:blipFill>
        <p:spPr bwMode="auto">
          <a:xfrm>
            <a:off x="1054100" y="1989138"/>
            <a:ext cx="4824413" cy="2663825"/>
          </a:xfrm>
          <a:prstGeom prst="rect">
            <a:avLst/>
          </a:prstGeom>
          <a:noFill/>
          <a:ln w="9525">
            <a:noFill/>
            <a:miter lim="800000"/>
            <a:headEnd/>
            <a:tailEnd/>
          </a:ln>
        </p:spPr>
      </p:pic>
      <p:sp>
        <p:nvSpPr>
          <p:cNvPr id="20482" name="Rectangle 6"/>
          <p:cNvSpPr>
            <a:spLocks noChangeArrowheads="1"/>
          </p:cNvSpPr>
          <p:nvPr/>
        </p:nvSpPr>
        <p:spPr bwMode="auto">
          <a:xfrm>
            <a:off x="0" y="280988"/>
            <a:ext cx="12190413" cy="0"/>
          </a:xfrm>
          <a:prstGeom prst="rect">
            <a:avLst/>
          </a:prstGeom>
          <a:noFill/>
          <a:ln w="9525">
            <a:noFill/>
            <a:miter lim="800000"/>
            <a:headEnd/>
            <a:tailEnd/>
          </a:ln>
        </p:spPr>
        <p:txBody>
          <a:bodyPr wrap="none" anchor="ctr">
            <a:spAutoFit/>
          </a:bodyPr>
          <a:lstStyle/>
          <a:p>
            <a:endParaRPr lang="zh-CN" altLang="en-US"/>
          </a:p>
        </p:txBody>
      </p:sp>
      <p:sp>
        <p:nvSpPr>
          <p:cNvPr id="20483" name="Rectangle 7"/>
          <p:cNvSpPr>
            <a:spLocks noChangeArrowheads="1"/>
          </p:cNvSpPr>
          <p:nvPr/>
        </p:nvSpPr>
        <p:spPr bwMode="auto">
          <a:xfrm>
            <a:off x="0" y="188913"/>
            <a:ext cx="9750425" cy="2016125"/>
          </a:xfrm>
          <a:prstGeom prst="rect">
            <a:avLst/>
          </a:prstGeom>
          <a:noFill/>
          <a:ln w="9525">
            <a:noFill/>
            <a:miter lim="800000"/>
            <a:headEnd/>
            <a:tailEnd/>
          </a:ln>
        </p:spPr>
        <p:txBody>
          <a:bodyPr wrap="none" anchor="ctr">
            <a:spAutoFit/>
          </a:bodyPr>
          <a:lstStyle/>
          <a:p>
            <a:pPr indent="400050">
              <a:lnSpc>
                <a:spcPct val="150000"/>
              </a:lnSpc>
            </a:pPr>
            <a:r>
              <a:rPr lang="zh-CN" altLang="en-US" sz="2800" dirty="0">
                <a:latin typeface="Calibri" pitchFamily="34" charset="0"/>
                <a:cs typeface="Calibri" pitchFamily="34" charset="0"/>
              </a:rPr>
              <a:t>②</a:t>
            </a:r>
            <a:r>
              <a:rPr lang="zh-CN" altLang="en-US" sz="2800" dirty="0">
                <a:latin typeface="宋体" charset="-122"/>
                <a:cs typeface="Calibri" pitchFamily="34" charset="0"/>
              </a:rPr>
              <a:t>右图表示该反应前后溶液中存在的主要离子，请写出每种</a:t>
            </a:r>
            <a:endParaRPr lang="zh-CN" altLang="en-US" sz="2800" dirty="0"/>
          </a:p>
          <a:p>
            <a:pPr indent="400050" eaLnBrk="0" hangingPunct="0">
              <a:lnSpc>
                <a:spcPct val="150000"/>
              </a:lnSpc>
            </a:pPr>
            <a:r>
              <a:rPr lang="zh-CN" altLang="en-US" sz="2800" dirty="0">
                <a:latin typeface="宋体" charset="-122"/>
                <a:cs typeface="Calibri" pitchFamily="34" charset="0"/>
              </a:rPr>
              <a:t>图形代表的离子（填离子符号）：</a:t>
            </a:r>
            <a:endParaRPr lang="zh-CN" altLang="en-US" sz="2800" dirty="0"/>
          </a:p>
          <a:p>
            <a:pPr indent="400050" eaLnBrk="0" hangingPunct="0">
              <a:lnSpc>
                <a:spcPct val="150000"/>
              </a:lnSpc>
            </a:pPr>
            <a:r>
              <a:rPr lang="zh-CN" altLang="en-US" sz="2800" dirty="0">
                <a:latin typeface="宋体" charset="-122"/>
                <a:cs typeface="Calibri" pitchFamily="34" charset="0"/>
              </a:rPr>
              <a:t>      </a:t>
            </a:r>
            <a:endParaRPr lang="zh-CN" altLang="en-US" sz="2800" dirty="0"/>
          </a:p>
        </p:txBody>
      </p:sp>
      <p:sp>
        <p:nvSpPr>
          <p:cNvPr id="20484" name="Rectangle 10"/>
          <p:cNvSpPr>
            <a:spLocks noChangeArrowheads="1"/>
          </p:cNvSpPr>
          <p:nvPr/>
        </p:nvSpPr>
        <p:spPr bwMode="auto">
          <a:xfrm>
            <a:off x="0" y="4868863"/>
            <a:ext cx="11618913" cy="1374775"/>
          </a:xfrm>
          <a:prstGeom prst="rect">
            <a:avLst/>
          </a:prstGeom>
          <a:noFill/>
          <a:ln w="9525">
            <a:noFill/>
            <a:miter lim="800000"/>
            <a:headEnd/>
            <a:tailEnd/>
          </a:ln>
        </p:spPr>
        <p:txBody>
          <a:bodyPr wrap="none" anchor="ctr">
            <a:spAutoFit/>
          </a:bodyPr>
          <a:lstStyle/>
          <a:p>
            <a:pPr indent="533400" eaLnBrk="0" hangingPunct="0">
              <a:lnSpc>
                <a:spcPct val="150000"/>
              </a:lnSpc>
            </a:pPr>
            <a:r>
              <a:rPr lang="zh-CN" altLang="en-US" sz="2800">
                <a:latin typeface="Calibri" pitchFamily="34" charset="0"/>
                <a:cs typeface="Calibri" pitchFamily="34" charset="0"/>
              </a:rPr>
              <a:t>③</a:t>
            </a:r>
            <a:r>
              <a:rPr lang="zh-CN" altLang="en-US" sz="2800">
                <a:latin typeface="宋体" charset="-122"/>
                <a:cs typeface="Calibri" pitchFamily="34" charset="0"/>
              </a:rPr>
              <a:t>下列金属中能与盐酸发生类似反应的是</a:t>
            </a:r>
            <a:r>
              <a:rPr lang="en-US" altLang="zh-CN" sz="2800">
                <a:latin typeface="宋体" charset="-122"/>
                <a:cs typeface="Calibri" pitchFamily="34" charset="0"/>
              </a:rPr>
              <a:t>_________</a:t>
            </a:r>
            <a:r>
              <a:rPr lang="zh-CN" altLang="en-US" sz="2800">
                <a:latin typeface="宋体" charset="-122"/>
                <a:cs typeface="Calibri" pitchFamily="34" charset="0"/>
              </a:rPr>
              <a:t>（填字母序号）。</a:t>
            </a:r>
            <a:endParaRPr lang="zh-CN" altLang="en-US" sz="2800"/>
          </a:p>
          <a:p>
            <a:pPr indent="533400" eaLnBrk="0" hangingPunct="0">
              <a:lnSpc>
                <a:spcPct val="150000"/>
              </a:lnSpc>
            </a:pPr>
            <a:r>
              <a:rPr lang="en-US" altLang="zh-CN" sz="2800">
                <a:latin typeface="宋体" charset="-122"/>
                <a:cs typeface="Calibri" pitchFamily="34" charset="0"/>
              </a:rPr>
              <a:t>A.Cu          B.Mg        C.Al         D. Ag</a:t>
            </a:r>
            <a:endParaRPr lang="en-US" altLang="zh-CN" sz="2800"/>
          </a:p>
        </p:txBody>
      </p:sp>
      <p:pic>
        <p:nvPicPr>
          <p:cNvPr id="20485" name="Picture 11"/>
          <p:cNvPicPr>
            <a:picLocks noChangeAspect="1" noChangeArrowheads="1"/>
          </p:cNvPicPr>
          <p:nvPr/>
        </p:nvPicPr>
        <p:blipFill>
          <a:blip r:embed="rId3"/>
          <a:srcRect/>
          <a:stretch>
            <a:fillRect/>
          </a:stretch>
        </p:blipFill>
        <p:spPr bwMode="auto">
          <a:xfrm>
            <a:off x="7175500" y="1628775"/>
            <a:ext cx="3055938" cy="3168650"/>
          </a:xfrm>
          <a:prstGeom prst="rect">
            <a:avLst/>
          </a:prstGeom>
          <a:noFill/>
          <a:ln w="9525">
            <a:noFill/>
            <a:miter lim="800000"/>
            <a:headEnd/>
            <a:tailEnd/>
          </a:ln>
        </p:spPr>
      </p:pic>
      <p:sp>
        <p:nvSpPr>
          <p:cNvPr id="7" name="Rectangle 4"/>
          <p:cNvSpPr>
            <a:spLocks noChangeArrowheads="1"/>
          </p:cNvSpPr>
          <p:nvPr/>
        </p:nvSpPr>
        <p:spPr bwMode="auto">
          <a:xfrm>
            <a:off x="8039422" y="1692912"/>
            <a:ext cx="588623" cy="461665"/>
          </a:xfrm>
          <a:prstGeom prst="rect">
            <a:avLst/>
          </a:prstGeom>
          <a:noFill/>
          <a:ln w="9525">
            <a:noFill/>
            <a:miter lim="800000"/>
            <a:headEnd/>
            <a:tailEnd/>
          </a:ln>
          <a:effectLst/>
        </p:spPr>
        <p:txBody>
          <a:bodyPr wrap="none">
            <a:spAutoFit/>
          </a:bodyPr>
          <a:lstStyle/>
          <a:p>
            <a:r>
              <a:rPr lang="en-US" altLang="zh-CN" dirty="0" smtClean="0">
                <a:solidFill>
                  <a:schemeClr val="hlink"/>
                </a:solidFill>
              </a:rPr>
              <a:t>H</a:t>
            </a:r>
            <a:r>
              <a:rPr lang="en-US" altLang="zh-CN" baseline="30000" dirty="0" smtClean="0">
                <a:solidFill>
                  <a:schemeClr val="hlink"/>
                </a:solidFill>
              </a:rPr>
              <a:t>+</a:t>
            </a:r>
            <a:endParaRPr lang="zh-CN" altLang="en-US" baseline="30000" dirty="0">
              <a:solidFill>
                <a:schemeClr val="hlink"/>
              </a:solidFill>
            </a:endParaRPr>
          </a:p>
        </p:txBody>
      </p:sp>
      <p:sp>
        <p:nvSpPr>
          <p:cNvPr id="9" name="Rectangle 4"/>
          <p:cNvSpPr>
            <a:spLocks noChangeArrowheads="1"/>
          </p:cNvSpPr>
          <p:nvPr/>
        </p:nvSpPr>
        <p:spPr bwMode="auto">
          <a:xfrm>
            <a:off x="8101811" y="2859385"/>
            <a:ext cx="570990" cy="461665"/>
          </a:xfrm>
          <a:prstGeom prst="rect">
            <a:avLst/>
          </a:prstGeom>
          <a:noFill/>
          <a:ln w="9525">
            <a:noFill/>
            <a:miter lim="800000"/>
            <a:headEnd/>
            <a:tailEnd/>
          </a:ln>
          <a:effectLst/>
        </p:spPr>
        <p:txBody>
          <a:bodyPr wrap="none">
            <a:spAutoFit/>
          </a:bodyPr>
          <a:lstStyle/>
          <a:p>
            <a:r>
              <a:rPr lang="en-US" altLang="zh-CN" dirty="0" err="1" smtClean="0">
                <a:solidFill>
                  <a:schemeClr val="hlink"/>
                </a:solidFill>
              </a:rPr>
              <a:t>Cl</a:t>
            </a:r>
            <a:r>
              <a:rPr lang="en-US" altLang="zh-CN" baseline="30000" dirty="0" smtClean="0">
                <a:solidFill>
                  <a:schemeClr val="hlink"/>
                </a:solidFill>
              </a:rPr>
              <a:t>-</a:t>
            </a:r>
            <a:endParaRPr lang="zh-CN" altLang="en-US" baseline="30000" dirty="0">
              <a:solidFill>
                <a:schemeClr val="hlink"/>
              </a:solidFill>
            </a:endParaRPr>
          </a:p>
        </p:txBody>
      </p:sp>
      <p:sp>
        <p:nvSpPr>
          <p:cNvPr id="10" name="Rectangle 4"/>
          <p:cNvSpPr>
            <a:spLocks noChangeArrowheads="1"/>
          </p:cNvSpPr>
          <p:nvPr/>
        </p:nvSpPr>
        <p:spPr bwMode="auto">
          <a:xfrm>
            <a:off x="8114846" y="3933056"/>
            <a:ext cx="846707" cy="461665"/>
          </a:xfrm>
          <a:prstGeom prst="rect">
            <a:avLst/>
          </a:prstGeom>
          <a:noFill/>
          <a:ln w="9525">
            <a:noFill/>
            <a:miter lim="800000"/>
            <a:headEnd/>
            <a:tailEnd/>
          </a:ln>
          <a:effectLst/>
        </p:spPr>
        <p:txBody>
          <a:bodyPr wrap="none">
            <a:spAutoFit/>
          </a:bodyPr>
          <a:lstStyle/>
          <a:p>
            <a:r>
              <a:rPr lang="en-US" altLang="zh-CN" dirty="0" smtClean="0">
                <a:solidFill>
                  <a:schemeClr val="hlink"/>
                </a:solidFill>
              </a:rPr>
              <a:t>Fe</a:t>
            </a:r>
            <a:r>
              <a:rPr lang="en-US" altLang="zh-CN" baseline="30000" dirty="0" smtClean="0">
                <a:solidFill>
                  <a:schemeClr val="hlink"/>
                </a:solidFill>
              </a:rPr>
              <a:t>2+</a:t>
            </a:r>
            <a:endParaRPr lang="zh-CN" altLang="en-US" baseline="30000" dirty="0">
              <a:solidFill>
                <a:schemeClr val="hlink"/>
              </a:solidFill>
            </a:endParaRPr>
          </a:p>
        </p:txBody>
      </p:sp>
      <p:sp>
        <p:nvSpPr>
          <p:cNvPr id="11" name="Rectangle 4"/>
          <p:cNvSpPr>
            <a:spLocks noChangeArrowheads="1"/>
          </p:cNvSpPr>
          <p:nvPr/>
        </p:nvSpPr>
        <p:spPr bwMode="auto">
          <a:xfrm>
            <a:off x="7542704" y="5094585"/>
            <a:ext cx="601447" cy="461665"/>
          </a:xfrm>
          <a:prstGeom prst="rect">
            <a:avLst/>
          </a:prstGeom>
          <a:noFill/>
          <a:ln w="9525">
            <a:noFill/>
            <a:miter lim="800000"/>
            <a:headEnd/>
            <a:tailEnd/>
          </a:ln>
          <a:effectLst/>
        </p:spPr>
        <p:txBody>
          <a:bodyPr wrap="none">
            <a:spAutoFit/>
          </a:bodyPr>
          <a:lstStyle/>
          <a:p>
            <a:r>
              <a:rPr lang="en-US" altLang="zh-CN" dirty="0" smtClean="0">
                <a:solidFill>
                  <a:schemeClr val="hlink"/>
                </a:solidFill>
              </a:rPr>
              <a:t>BC</a:t>
            </a:r>
            <a:endParaRPr lang="zh-CN" altLang="en-US" dirty="0">
              <a:solidFill>
                <a:schemeClr val="hlink"/>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diamond(in)">
                                      <p:cBhvr>
                                        <p:cTn id="7" dur="2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diamond(in)">
                                      <p:cBhvr>
                                        <p:cTn id="12" dur="20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diamond(in)">
                                      <p:cBhvr>
                                        <p:cTn id="17" dur="20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8" presetClass="entr" presetSubtype="16"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diamond(in)">
                                      <p:cBhvr>
                                        <p:cTn id="22"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P spid="10" grpId="0"/>
      <p:bldP spid="11" grpId="0"/>
    </p:bld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1505" name="图片 7"/>
          <p:cNvPicPr>
            <a:picLocks noChangeAspect="1" noChangeArrowheads="1"/>
          </p:cNvPicPr>
          <p:nvPr/>
        </p:nvPicPr>
        <p:blipFill>
          <a:blip r:embed="rId2"/>
          <a:srcRect/>
          <a:stretch>
            <a:fillRect/>
          </a:stretch>
        </p:blipFill>
        <p:spPr bwMode="auto">
          <a:xfrm>
            <a:off x="3862388" y="2781300"/>
            <a:ext cx="3673475" cy="2314575"/>
          </a:xfrm>
          <a:prstGeom prst="rect">
            <a:avLst/>
          </a:prstGeom>
          <a:noFill/>
          <a:ln w="9525">
            <a:noFill/>
            <a:miter lim="800000"/>
            <a:headEnd/>
            <a:tailEnd/>
          </a:ln>
        </p:spPr>
      </p:pic>
      <p:sp>
        <p:nvSpPr>
          <p:cNvPr id="21506" name="Rectangle 6"/>
          <p:cNvSpPr>
            <a:spLocks noChangeArrowheads="1"/>
          </p:cNvSpPr>
          <p:nvPr/>
        </p:nvSpPr>
        <p:spPr bwMode="auto">
          <a:xfrm>
            <a:off x="0" y="-569913"/>
            <a:ext cx="12190413" cy="0"/>
          </a:xfrm>
          <a:prstGeom prst="rect">
            <a:avLst/>
          </a:prstGeom>
          <a:noFill/>
          <a:ln w="9525">
            <a:noFill/>
            <a:miter lim="800000"/>
            <a:headEnd/>
            <a:tailEnd/>
          </a:ln>
        </p:spPr>
        <p:txBody>
          <a:bodyPr wrap="none" anchor="ctr">
            <a:spAutoFit/>
          </a:bodyPr>
          <a:lstStyle/>
          <a:p>
            <a:endParaRPr lang="zh-CN" altLang="en-US"/>
          </a:p>
        </p:txBody>
      </p:sp>
      <p:sp>
        <p:nvSpPr>
          <p:cNvPr id="21507" name="Rectangle 7"/>
          <p:cNvSpPr>
            <a:spLocks noChangeArrowheads="1"/>
          </p:cNvSpPr>
          <p:nvPr/>
        </p:nvSpPr>
        <p:spPr bwMode="auto">
          <a:xfrm>
            <a:off x="190500" y="0"/>
            <a:ext cx="11784013" cy="3940175"/>
          </a:xfrm>
          <a:prstGeom prst="rect">
            <a:avLst/>
          </a:prstGeom>
          <a:noFill/>
          <a:ln w="9525">
            <a:noFill/>
            <a:miter lim="800000"/>
            <a:headEnd/>
            <a:tailEnd/>
          </a:ln>
        </p:spPr>
        <p:txBody>
          <a:bodyPr anchor="ctr">
            <a:spAutoFit/>
          </a:bodyPr>
          <a:lstStyle/>
          <a:p>
            <a:pPr indent="419100">
              <a:lnSpc>
                <a:spcPct val="150000"/>
              </a:lnSpc>
            </a:pPr>
            <a:r>
              <a:rPr lang="en-US" altLang="zh-CN" sz="2800">
                <a:latin typeface="宋体" charset="-122"/>
                <a:cs typeface="Calibri" pitchFamily="34" charset="0"/>
              </a:rPr>
              <a:t>3.(2016</a:t>
            </a:r>
            <a:r>
              <a:rPr lang="zh-CN" altLang="en-US" sz="2800">
                <a:latin typeface="宋体" charset="-122"/>
                <a:cs typeface="Calibri" pitchFamily="34" charset="0"/>
              </a:rPr>
              <a:t>年广州）向滴有几滴酚酞的氢氧化钠溶液中滴加稀盐酸至恰好完全反应。</a:t>
            </a:r>
            <a:endParaRPr lang="zh-CN" altLang="en-US" sz="2800"/>
          </a:p>
          <a:p>
            <a:pPr indent="419100" eaLnBrk="0" hangingPunct="0">
              <a:lnSpc>
                <a:spcPct val="150000"/>
              </a:lnSpc>
            </a:pPr>
            <a:r>
              <a:rPr lang="zh-CN" altLang="en-US" sz="2800">
                <a:latin typeface="宋体" charset="-122"/>
                <a:cs typeface="Calibri" pitchFamily="34" charset="0"/>
              </a:rPr>
              <a:t>（</a:t>
            </a:r>
            <a:r>
              <a:rPr lang="en-US" altLang="zh-CN" sz="2800">
                <a:latin typeface="宋体" charset="-122"/>
                <a:cs typeface="Calibri" pitchFamily="34" charset="0"/>
              </a:rPr>
              <a:t>1)</a:t>
            </a:r>
            <a:r>
              <a:rPr lang="zh-CN" altLang="en-US" sz="2800">
                <a:latin typeface="宋体" charset="-122"/>
                <a:cs typeface="Calibri" pitchFamily="34" charset="0"/>
              </a:rPr>
              <a:t>上述过程的实验现象为</a:t>
            </a:r>
            <a:r>
              <a:rPr lang="en-US" altLang="zh-CN" sz="2800">
                <a:latin typeface="宋体" charset="-122"/>
                <a:cs typeface="Calibri" pitchFamily="34" charset="0"/>
              </a:rPr>
              <a:t>________________________________</a:t>
            </a:r>
            <a:r>
              <a:rPr lang="zh-CN" altLang="en-US" sz="2800">
                <a:latin typeface="宋体" charset="-122"/>
                <a:cs typeface="Calibri" pitchFamily="34" charset="0"/>
              </a:rPr>
              <a:t>。</a:t>
            </a:r>
            <a:endParaRPr lang="zh-CN" altLang="en-US" sz="2800"/>
          </a:p>
          <a:p>
            <a:pPr indent="419100" eaLnBrk="0" hangingPunct="0">
              <a:lnSpc>
                <a:spcPct val="150000"/>
              </a:lnSpc>
            </a:pPr>
            <a:r>
              <a:rPr lang="zh-CN" altLang="en-US" sz="2800">
                <a:latin typeface="宋体" charset="-122"/>
                <a:cs typeface="Calibri" pitchFamily="34" charset="0"/>
              </a:rPr>
              <a:t>（</a:t>
            </a:r>
            <a:r>
              <a:rPr lang="en-US" altLang="zh-CN" sz="2800">
                <a:latin typeface="宋体" charset="-122"/>
                <a:cs typeface="Calibri" pitchFamily="34" charset="0"/>
              </a:rPr>
              <a:t>2)</a:t>
            </a:r>
            <a:r>
              <a:rPr lang="zh-CN" altLang="en-US" sz="2800">
                <a:latin typeface="宋体" charset="-122"/>
                <a:cs typeface="Calibri" pitchFamily="34" charset="0"/>
              </a:rPr>
              <a:t>右图表示该反应前后溶液中存在的主要离子，写出每种图形代表的离子。（填离子符号）</a:t>
            </a:r>
            <a:endParaRPr lang="zh-CN" altLang="en-US" sz="2800"/>
          </a:p>
          <a:p>
            <a:pPr indent="419100" eaLnBrk="0" hangingPunct="0">
              <a:lnSpc>
                <a:spcPct val="150000"/>
              </a:lnSpc>
            </a:pPr>
            <a:endParaRPr lang="zh-CN" altLang="en-US" sz="2800"/>
          </a:p>
        </p:txBody>
      </p:sp>
      <p:sp>
        <p:nvSpPr>
          <p:cNvPr id="21508" name="Rectangle 10"/>
          <p:cNvSpPr>
            <a:spLocks noChangeArrowheads="1"/>
          </p:cNvSpPr>
          <p:nvPr/>
        </p:nvSpPr>
        <p:spPr bwMode="auto">
          <a:xfrm>
            <a:off x="477838" y="5084763"/>
            <a:ext cx="11234737" cy="1374775"/>
          </a:xfrm>
          <a:prstGeom prst="rect">
            <a:avLst/>
          </a:prstGeom>
          <a:noFill/>
          <a:ln w="9525">
            <a:noFill/>
            <a:miter lim="800000"/>
            <a:headEnd/>
            <a:tailEnd/>
          </a:ln>
        </p:spPr>
        <p:txBody>
          <a:bodyPr anchor="ctr">
            <a:spAutoFit/>
          </a:bodyPr>
          <a:lstStyle/>
          <a:p>
            <a:pPr eaLnBrk="0" hangingPunct="0">
              <a:lnSpc>
                <a:spcPct val="150000"/>
              </a:lnSpc>
            </a:pPr>
            <a:r>
              <a:rPr lang="zh-CN" altLang="en-US" sz="2800">
                <a:latin typeface="宋体" charset="-122"/>
                <a:cs typeface="Calibri" pitchFamily="34" charset="0"/>
              </a:rPr>
              <a:t>（</a:t>
            </a:r>
            <a:r>
              <a:rPr lang="en-US" altLang="zh-CN" sz="2800">
                <a:latin typeface="宋体" charset="-122"/>
                <a:cs typeface="Calibri" pitchFamily="34" charset="0"/>
              </a:rPr>
              <a:t>3)</a:t>
            </a:r>
            <a:r>
              <a:rPr lang="zh-CN" altLang="en-US" sz="2800">
                <a:latin typeface="宋体" charset="-122"/>
                <a:cs typeface="Calibri" pitchFamily="34" charset="0"/>
              </a:rPr>
              <a:t>氨水（</a:t>
            </a:r>
            <a:r>
              <a:rPr lang="en-US" altLang="zh-CN" sz="2800">
                <a:latin typeface="宋体" charset="-122"/>
                <a:cs typeface="Calibri" pitchFamily="34" charset="0"/>
              </a:rPr>
              <a:t>NH</a:t>
            </a:r>
            <a:r>
              <a:rPr lang="en-US" altLang="zh-CN" sz="2800" baseline="-30000">
                <a:latin typeface="宋体" charset="-122"/>
                <a:cs typeface="Calibri" pitchFamily="34" charset="0"/>
              </a:rPr>
              <a:t>3</a:t>
            </a:r>
            <a:r>
              <a:rPr lang="en-US" altLang="zh-CN" sz="2800">
                <a:latin typeface="Calibri" pitchFamily="34" charset="0"/>
                <a:cs typeface="Calibri" pitchFamily="34" charset="0"/>
              </a:rPr>
              <a:t>·</a:t>
            </a:r>
            <a:r>
              <a:rPr lang="en-US" altLang="zh-CN" sz="2800">
                <a:latin typeface="宋体" charset="-122"/>
                <a:cs typeface="Calibri" pitchFamily="34" charset="0"/>
              </a:rPr>
              <a:t>H</a:t>
            </a:r>
            <a:r>
              <a:rPr lang="en-US" altLang="zh-CN" sz="2800" baseline="-30000">
                <a:latin typeface="宋体" charset="-122"/>
                <a:cs typeface="Calibri" pitchFamily="34" charset="0"/>
              </a:rPr>
              <a:t>2</a:t>
            </a:r>
            <a:r>
              <a:rPr lang="en-US" altLang="zh-CN" sz="2800">
                <a:latin typeface="宋体" charset="-122"/>
                <a:cs typeface="Calibri" pitchFamily="34" charset="0"/>
              </a:rPr>
              <a:t>O)</a:t>
            </a:r>
            <a:r>
              <a:rPr lang="zh-CN" altLang="en-US" sz="2800">
                <a:latin typeface="宋体" charset="-122"/>
                <a:cs typeface="Calibri" pitchFamily="34" charset="0"/>
              </a:rPr>
              <a:t>也能使酚酞变色，原因是氨水和氢氧化钠溶液中均含有一种相同离子，该离子是</a:t>
            </a:r>
            <a:r>
              <a:rPr lang="en-US" altLang="zh-CN" sz="2800">
                <a:latin typeface="宋体" charset="-122"/>
                <a:cs typeface="Calibri" pitchFamily="34" charset="0"/>
              </a:rPr>
              <a:t>_____________</a:t>
            </a:r>
            <a:r>
              <a:rPr lang="zh-CN" altLang="en-US" sz="2800">
                <a:latin typeface="宋体" charset="-122"/>
                <a:cs typeface="Calibri" pitchFamily="34" charset="0"/>
              </a:rPr>
              <a:t>（填离子符号）。</a:t>
            </a:r>
            <a:endParaRPr lang="zh-CN" altLang="en-US" sz="2800"/>
          </a:p>
        </p:txBody>
      </p:sp>
      <p:pic>
        <p:nvPicPr>
          <p:cNvPr id="21509" name="Picture 11"/>
          <p:cNvPicPr>
            <a:picLocks noChangeAspect="1" noChangeArrowheads="1"/>
          </p:cNvPicPr>
          <p:nvPr/>
        </p:nvPicPr>
        <p:blipFill>
          <a:blip r:embed="rId3"/>
          <a:srcRect/>
          <a:stretch>
            <a:fillRect/>
          </a:stretch>
        </p:blipFill>
        <p:spPr bwMode="auto">
          <a:xfrm>
            <a:off x="8112125" y="2924175"/>
            <a:ext cx="2951163" cy="2160588"/>
          </a:xfrm>
          <a:prstGeom prst="rect">
            <a:avLst/>
          </a:prstGeom>
          <a:noFill/>
          <a:ln w="9525">
            <a:noFill/>
            <a:miter lim="800000"/>
            <a:headEnd/>
            <a:tailEnd/>
          </a:ln>
        </p:spPr>
      </p:pic>
      <p:sp>
        <p:nvSpPr>
          <p:cNvPr id="7" name="Rectangle 4"/>
          <p:cNvSpPr>
            <a:spLocks noChangeArrowheads="1"/>
          </p:cNvSpPr>
          <p:nvPr/>
        </p:nvSpPr>
        <p:spPr bwMode="auto">
          <a:xfrm>
            <a:off x="5231804" y="1286117"/>
            <a:ext cx="3743721" cy="461665"/>
          </a:xfrm>
          <a:prstGeom prst="rect">
            <a:avLst/>
          </a:prstGeom>
          <a:solidFill>
            <a:schemeClr val="bg1"/>
          </a:solidFill>
          <a:ln w="9525">
            <a:noFill/>
            <a:miter lim="800000"/>
            <a:headEnd/>
            <a:tailEnd/>
          </a:ln>
          <a:effectLst/>
        </p:spPr>
        <p:txBody>
          <a:bodyPr wrap="square">
            <a:spAutoFit/>
          </a:bodyPr>
          <a:lstStyle/>
          <a:p>
            <a:r>
              <a:rPr lang="zh-CN" altLang="en-US" dirty="0" smtClean="0">
                <a:solidFill>
                  <a:srgbClr val="FF0000"/>
                </a:solidFill>
              </a:rPr>
              <a:t>溶液由红色变成无色</a:t>
            </a:r>
            <a:endParaRPr lang="zh-CN" altLang="en-US" dirty="0">
              <a:solidFill>
                <a:srgbClr val="FF0000"/>
              </a:solidFill>
            </a:endParaRPr>
          </a:p>
        </p:txBody>
      </p:sp>
      <p:sp>
        <p:nvSpPr>
          <p:cNvPr id="8" name="Rectangle 4"/>
          <p:cNvSpPr>
            <a:spLocks noChangeArrowheads="1"/>
          </p:cNvSpPr>
          <p:nvPr/>
        </p:nvSpPr>
        <p:spPr bwMode="auto">
          <a:xfrm>
            <a:off x="9004035" y="2693342"/>
            <a:ext cx="774571" cy="461665"/>
          </a:xfrm>
          <a:prstGeom prst="rect">
            <a:avLst/>
          </a:prstGeom>
          <a:noFill/>
          <a:ln w="9525">
            <a:noFill/>
            <a:miter lim="800000"/>
            <a:headEnd/>
            <a:tailEnd/>
          </a:ln>
          <a:effectLst/>
        </p:spPr>
        <p:txBody>
          <a:bodyPr wrap="none">
            <a:spAutoFit/>
          </a:bodyPr>
          <a:lstStyle/>
          <a:p>
            <a:r>
              <a:rPr lang="en-US" altLang="zh-CN" dirty="0" smtClean="0">
                <a:solidFill>
                  <a:schemeClr val="hlink"/>
                </a:solidFill>
              </a:rPr>
              <a:t>Na</a:t>
            </a:r>
            <a:r>
              <a:rPr lang="en-US" altLang="zh-CN" baseline="30000" dirty="0" smtClean="0">
                <a:solidFill>
                  <a:schemeClr val="hlink"/>
                </a:solidFill>
              </a:rPr>
              <a:t>+</a:t>
            </a:r>
            <a:endParaRPr lang="zh-CN" altLang="en-US" baseline="30000" dirty="0">
              <a:solidFill>
                <a:schemeClr val="hlink"/>
              </a:solidFill>
            </a:endParaRPr>
          </a:p>
        </p:txBody>
      </p:sp>
      <p:sp>
        <p:nvSpPr>
          <p:cNvPr id="9" name="Rectangle 4"/>
          <p:cNvSpPr>
            <a:spLocks noChangeArrowheads="1"/>
          </p:cNvSpPr>
          <p:nvPr/>
        </p:nvSpPr>
        <p:spPr bwMode="auto">
          <a:xfrm>
            <a:off x="8973555" y="3478510"/>
            <a:ext cx="745717" cy="461665"/>
          </a:xfrm>
          <a:prstGeom prst="rect">
            <a:avLst/>
          </a:prstGeom>
          <a:noFill/>
          <a:ln w="9525">
            <a:noFill/>
            <a:miter lim="800000"/>
            <a:headEnd/>
            <a:tailEnd/>
          </a:ln>
          <a:effectLst/>
        </p:spPr>
        <p:txBody>
          <a:bodyPr wrap="none">
            <a:spAutoFit/>
          </a:bodyPr>
          <a:lstStyle/>
          <a:p>
            <a:r>
              <a:rPr lang="en-US" altLang="zh-CN" dirty="0" smtClean="0">
                <a:solidFill>
                  <a:schemeClr val="hlink"/>
                </a:solidFill>
              </a:rPr>
              <a:t>OH</a:t>
            </a:r>
            <a:r>
              <a:rPr lang="en-US" altLang="zh-CN" baseline="30000" dirty="0" smtClean="0">
                <a:solidFill>
                  <a:schemeClr val="hlink"/>
                </a:solidFill>
              </a:rPr>
              <a:t>-</a:t>
            </a:r>
            <a:endParaRPr lang="zh-CN" altLang="en-US" baseline="30000" dirty="0">
              <a:solidFill>
                <a:schemeClr val="hlink"/>
              </a:solidFill>
            </a:endParaRPr>
          </a:p>
        </p:txBody>
      </p:sp>
      <p:sp>
        <p:nvSpPr>
          <p:cNvPr id="10" name="Rectangle 4"/>
          <p:cNvSpPr>
            <a:spLocks noChangeArrowheads="1"/>
          </p:cNvSpPr>
          <p:nvPr/>
        </p:nvSpPr>
        <p:spPr bwMode="auto">
          <a:xfrm>
            <a:off x="9097008" y="4293096"/>
            <a:ext cx="570990" cy="461665"/>
          </a:xfrm>
          <a:prstGeom prst="rect">
            <a:avLst/>
          </a:prstGeom>
          <a:noFill/>
          <a:ln w="9525">
            <a:noFill/>
            <a:miter lim="800000"/>
            <a:headEnd/>
            <a:tailEnd/>
          </a:ln>
          <a:effectLst/>
        </p:spPr>
        <p:txBody>
          <a:bodyPr wrap="none">
            <a:spAutoFit/>
          </a:bodyPr>
          <a:lstStyle/>
          <a:p>
            <a:r>
              <a:rPr lang="en-US" altLang="zh-CN" dirty="0" err="1" smtClean="0">
                <a:solidFill>
                  <a:schemeClr val="hlink"/>
                </a:solidFill>
              </a:rPr>
              <a:t>Cl</a:t>
            </a:r>
            <a:r>
              <a:rPr lang="en-US" altLang="zh-CN" baseline="30000" dirty="0" smtClean="0">
                <a:solidFill>
                  <a:schemeClr val="hlink"/>
                </a:solidFill>
              </a:rPr>
              <a:t>-</a:t>
            </a:r>
            <a:endParaRPr lang="zh-CN" altLang="en-US" baseline="30000" dirty="0">
              <a:solidFill>
                <a:schemeClr val="hlink"/>
              </a:solidFill>
            </a:endParaRPr>
          </a:p>
        </p:txBody>
      </p:sp>
      <p:sp>
        <p:nvSpPr>
          <p:cNvPr id="11" name="Rectangle 4"/>
          <p:cNvSpPr>
            <a:spLocks noChangeArrowheads="1"/>
          </p:cNvSpPr>
          <p:nvPr/>
        </p:nvSpPr>
        <p:spPr bwMode="auto">
          <a:xfrm>
            <a:off x="5951190" y="5772150"/>
            <a:ext cx="745717" cy="461665"/>
          </a:xfrm>
          <a:prstGeom prst="rect">
            <a:avLst/>
          </a:prstGeom>
          <a:noFill/>
          <a:ln w="9525">
            <a:noFill/>
            <a:miter lim="800000"/>
            <a:headEnd/>
            <a:tailEnd/>
          </a:ln>
          <a:effectLst/>
        </p:spPr>
        <p:txBody>
          <a:bodyPr wrap="none">
            <a:spAutoFit/>
          </a:bodyPr>
          <a:lstStyle/>
          <a:p>
            <a:r>
              <a:rPr lang="en-US" altLang="zh-CN" dirty="0" smtClean="0">
                <a:solidFill>
                  <a:schemeClr val="hlink"/>
                </a:solidFill>
              </a:rPr>
              <a:t>OH</a:t>
            </a:r>
            <a:r>
              <a:rPr lang="en-US" altLang="zh-CN" baseline="30000" dirty="0" smtClean="0">
                <a:solidFill>
                  <a:schemeClr val="hlink"/>
                </a:solidFill>
              </a:rPr>
              <a:t>-</a:t>
            </a:r>
            <a:endParaRPr lang="zh-CN" altLang="en-US" baseline="30000" dirty="0">
              <a:solidFill>
                <a:schemeClr val="hlink"/>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diamond(in)">
                                      <p:cBhvr>
                                        <p:cTn id="7" dur="2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diamond(in)">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diamond(in)">
                                      <p:cBhvr>
                                        <p:cTn id="17" dur="20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8" presetClass="entr" presetSubtype="16"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diamond(in)">
                                      <p:cBhvr>
                                        <p:cTn id="22" dur="20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8" presetClass="entr" presetSubtype="16"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diamond(in)">
                                      <p:cBhvr>
                                        <p:cTn id="27"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P spid="9" grpId="0"/>
      <p:bldP spid="10" grpId="0"/>
      <p:bldP spid="11" grpId="0"/>
    </p:bld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2529" name="Rectangle 3"/>
          <p:cNvSpPr>
            <a:spLocks noChangeArrowheads="1"/>
          </p:cNvSpPr>
          <p:nvPr/>
        </p:nvSpPr>
        <p:spPr bwMode="auto">
          <a:xfrm>
            <a:off x="261938" y="333375"/>
            <a:ext cx="11928475" cy="1735138"/>
          </a:xfrm>
          <a:prstGeom prst="rect">
            <a:avLst/>
          </a:prstGeom>
          <a:noFill/>
          <a:ln w="9525">
            <a:noFill/>
            <a:miter lim="800000"/>
            <a:headEnd/>
            <a:tailEnd/>
          </a:ln>
        </p:spPr>
        <p:txBody>
          <a:bodyPr anchor="ctr">
            <a:spAutoFit/>
          </a:bodyPr>
          <a:lstStyle/>
          <a:p>
            <a:pPr>
              <a:lnSpc>
                <a:spcPct val="150000"/>
              </a:lnSpc>
            </a:pPr>
            <a:r>
              <a:rPr lang="en-US" altLang="zh-CN">
                <a:latin typeface="宋体" charset="-122"/>
                <a:cs typeface="Calibri" pitchFamily="34" charset="0"/>
              </a:rPr>
              <a:t>4.(2014</a:t>
            </a:r>
            <a:r>
              <a:rPr lang="zh-CN" altLang="en-US">
                <a:latin typeface="宋体" charset="-122"/>
                <a:cs typeface="Calibri" pitchFamily="34" charset="0"/>
              </a:rPr>
              <a:t>年广州）使用密度小、强度大的镁合金能减轻汽车自重，从而减少汽油消耗和废气排放。</a:t>
            </a:r>
            <a:endParaRPr lang="zh-CN" altLang="en-US"/>
          </a:p>
          <a:p>
            <a:pPr eaLnBrk="0" hangingPunct="0">
              <a:lnSpc>
                <a:spcPct val="150000"/>
              </a:lnSpc>
            </a:pPr>
            <a:endParaRPr lang="zh-CN" altLang="en-US"/>
          </a:p>
        </p:txBody>
      </p:sp>
      <p:sp>
        <p:nvSpPr>
          <p:cNvPr id="22530" name="文本框 2"/>
          <p:cNvSpPr txBox="1">
            <a:spLocks noChangeArrowheads="1"/>
          </p:cNvSpPr>
          <p:nvPr/>
        </p:nvSpPr>
        <p:spPr bwMode="auto">
          <a:xfrm>
            <a:off x="5591175" y="2276475"/>
            <a:ext cx="863600" cy="304800"/>
          </a:xfrm>
          <a:prstGeom prst="rect">
            <a:avLst/>
          </a:prstGeom>
          <a:noFill/>
          <a:ln w="9525">
            <a:noFill/>
            <a:miter lim="800000"/>
            <a:headEnd/>
            <a:tailEnd/>
          </a:ln>
        </p:spPr>
        <p:txBody>
          <a:bodyPr>
            <a:spAutoFit/>
          </a:bodyPr>
          <a:lstStyle/>
          <a:p>
            <a:r>
              <a:rPr lang="en-US" altLang="zh-CN" sz="1400">
                <a:latin typeface="宋体" charset="-122"/>
                <a:cs typeface="Calibri" pitchFamily="34" charset="0"/>
              </a:rPr>
              <a:t>1600</a:t>
            </a:r>
            <a:r>
              <a:rPr lang="en-US" altLang="zh-CN" sz="1400">
                <a:latin typeface="Calibri" pitchFamily="34" charset="0"/>
              </a:rPr>
              <a:t>℃</a:t>
            </a:r>
            <a:endParaRPr lang="en-US" altLang="zh-CN" sz="1400"/>
          </a:p>
        </p:txBody>
      </p:sp>
      <p:sp>
        <p:nvSpPr>
          <p:cNvPr id="22531" name="Rectangle 4"/>
          <p:cNvSpPr>
            <a:spLocks noChangeArrowheads="1"/>
          </p:cNvSpPr>
          <p:nvPr/>
        </p:nvSpPr>
        <p:spPr bwMode="auto">
          <a:xfrm>
            <a:off x="261938" y="1125538"/>
            <a:ext cx="11377612" cy="5021262"/>
          </a:xfrm>
          <a:prstGeom prst="rect">
            <a:avLst/>
          </a:prstGeom>
          <a:noFill/>
          <a:ln w="9525">
            <a:noFill/>
            <a:miter lim="800000"/>
            <a:headEnd/>
            <a:tailEnd/>
          </a:ln>
        </p:spPr>
        <p:txBody>
          <a:bodyPr anchor="ctr">
            <a:spAutoFit/>
          </a:bodyPr>
          <a:lstStyle/>
          <a:p>
            <a:pPr>
              <a:lnSpc>
                <a:spcPct val="150000"/>
              </a:lnSpc>
            </a:pPr>
            <a:endParaRPr lang="zh-CN" altLang="en-US" dirty="0">
              <a:latin typeface="宋体" charset="-122"/>
            </a:endParaRPr>
          </a:p>
          <a:p>
            <a:pPr eaLnBrk="0" hangingPunct="0">
              <a:lnSpc>
                <a:spcPct val="150000"/>
              </a:lnSpc>
            </a:pPr>
            <a:r>
              <a:rPr lang="zh-CN" altLang="en-US" dirty="0">
                <a:latin typeface="宋体" charset="-122"/>
              </a:rPr>
              <a:t>（</a:t>
            </a:r>
            <a:r>
              <a:rPr lang="en-US" altLang="zh-CN" dirty="0">
                <a:latin typeface="宋体" charset="-122"/>
              </a:rPr>
              <a:t>1)</a:t>
            </a:r>
            <a:r>
              <a:rPr lang="zh-CN" altLang="en-US" dirty="0">
                <a:latin typeface="宋体" charset="-122"/>
              </a:rPr>
              <a:t>镁元素在自然界中是以</a:t>
            </a:r>
            <a:r>
              <a:rPr lang="en-US" altLang="zh-CN" dirty="0">
                <a:latin typeface="宋体" charset="-122"/>
              </a:rPr>
              <a:t>________</a:t>
            </a:r>
            <a:r>
              <a:rPr lang="zh-CN" altLang="en-US" dirty="0">
                <a:latin typeface="宋体" charset="-122"/>
              </a:rPr>
              <a:t>（填</a:t>
            </a:r>
            <a:r>
              <a:rPr lang="zh-CN" altLang="en-US" dirty="0">
                <a:latin typeface="Calibri" pitchFamily="34" charset="0"/>
              </a:rPr>
              <a:t>“</a:t>
            </a:r>
            <a:r>
              <a:rPr lang="zh-CN" altLang="en-US" dirty="0">
                <a:latin typeface="宋体" charset="-122"/>
              </a:rPr>
              <a:t>单质</a:t>
            </a:r>
            <a:r>
              <a:rPr lang="zh-CN" altLang="en-US" dirty="0">
                <a:latin typeface="Calibri" pitchFamily="34" charset="0"/>
              </a:rPr>
              <a:t>”</a:t>
            </a:r>
            <a:r>
              <a:rPr lang="zh-CN" altLang="en-US" dirty="0">
                <a:latin typeface="宋体" charset="-122"/>
              </a:rPr>
              <a:t>或</a:t>
            </a:r>
            <a:r>
              <a:rPr lang="zh-CN" altLang="en-US" dirty="0">
                <a:latin typeface="Calibri" pitchFamily="34" charset="0"/>
              </a:rPr>
              <a:t>“</a:t>
            </a:r>
            <a:r>
              <a:rPr lang="zh-CN" altLang="en-US" dirty="0">
                <a:latin typeface="宋体" charset="-122"/>
              </a:rPr>
              <a:t>化合物</a:t>
            </a:r>
            <a:r>
              <a:rPr lang="zh-CN" altLang="en-US" dirty="0">
                <a:latin typeface="Calibri" pitchFamily="34" charset="0"/>
              </a:rPr>
              <a:t>”</a:t>
            </a:r>
            <a:r>
              <a:rPr lang="zh-CN" altLang="en-US" dirty="0">
                <a:latin typeface="宋体" charset="-122"/>
              </a:rPr>
              <a:t>）形式存在。</a:t>
            </a:r>
            <a:endParaRPr lang="zh-CN" altLang="en-US" dirty="0"/>
          </a:p>
          <a:p>
            <a:pPr eaLnBrk="0" hangingPunct="0">
              <a:lnSpc>
                <a:spcPct val="150000"/>
              </a:lnSpc>
            </a:pPr>
            <a:r>
              <a:rPr lang="zh-CN" altLang="en-US" dirty="0">
                <a:latin typeface="宋体" charset="-122"/>
                <a:cs typeface="Calibri" pitchFamily="34" charset="0"/>
              </a:rPr>
              <a:t>（</a:t>
            </a:r>
            <a:r>
              <a:rPr lang="en-US" altLang="zh-CN" dirty="0">
                <a:latin typeface="宋体" charset="-122"/>
                <a:cs typeface="Calibri" pitchFamily="34" charset="0"/>
              </a:rPr>
              <a:t>2)</a:t>
            </a:r>
            <a:r>
              <a:rPr lang="zh-CN" altLang="en-US" dirty="0">
                <a:latin typeface="宋体" charset="-122"/>
                <a:cs typeface="Calibri" pitchFamily="34" charset="0"/>
              </a:rPr>
              <a:t>工业制镁的一种原理是</a:t>
            </a:r>
            <a:r>
              <a:rPr lang="en-US" altLang="zh-CN" dirty="0">
                <a:latin typeface="宋体" charset="-122"/>
                <a:cs typeface="Calibri" pitchFamily="34" charset="0"/>
              </a:rPr>
              <a:t>2Mg0+Si+2Ca0=======2Mg↑+Ca</a:t>
            </a:r>
            <a:r>
              <a:rPr lang="en-US" altLang="zh-CN" baseline="-30000" dirty="0">
                <a:latin typeface="宋体" charset="-122"/>
                <a:cs typeface="Calibri" pitchFamily="34" charset="0"/>
              </a:rPr>
              <a:t>2</a:t>
            </a:r>
            <a:r>
              <a:rPr lang="en-US" altLang="zh-CN" dirty="0">
                <a:latin typeface="宋体" charset="-122"/>
                <a:cs typeface="Calibri" pitchFamily="34" charset="0"/>
              </a:rPr>
              <a:t>SiO</a:t>
            </a:r>
            <a:r>
              <a:rPr lang="en-US" altLang="zh-CN" baseline="-30000" dirty="0">
                <a:latin typeface="宋体" charset="-122"/>
                <a:cs typeface="Calibri" pitchFamily="34" charset="0"/>
              </a:rPr>
              <a:t>4</a:t>
            </a:r>
            <a:r>
              <a:rPr lang="zh-CN" altLang="en-US" dirty="0">
                <a:latin typeface="宋体" charset="-122"/>
                <a:cs typeface="Calibri" pitchFamily="34" charset="0"/>
              </a:rPr>
              <a:t>，抽走容器中的空气对反应有促进作用，且能防止空气中的物质与</a:t>
            </a:r>
            <a:r>
              <a:rPr lang="en-US" altLang="zh-CN" dirty="0">
                <a:latin typeface="宋体" charset="-122"/>
                <a:cs typeface="Calibri" pitchFamily="34" charset="0"/>
              </a:rPr>
              <a:t>Mg</a:t>
            </a:r>
            <a:r>
              <a:rPr lang="zh-CN" altLang="en-US" dirty="0">
                <a:latin typeface="宋体" charset="-122"/>
                <a:cs typeface="Calibri" pitchFamily="34" charset="0"/>
              </a:rPr>
              <a:t>反应使产品混有</a:t>
            </a:r>
            <a:r>
              <a:rPr lang="en-US" altLang="zh-CN" dirty="0">
                <a:latin typeface="宋体" charset="-122"/>
                <a:cs typeface="Calibri" pitchFamily="34" charset="0"/>
              </a:rPr>
              <a:t>________</a:t>
            </a:r>
            <a:r>
              <a:rPr lang="zh-CN" altLang="en-US" dirty="0">
                <a:latin typeface="宋体" charset="-122"/>
                <a:cs typeface="Calibri" pitchFamily="34" charset="0"/>
              </a:rPr>
              <a:t>（填化学式）。</a:t>
            </a:r>
            <a:endParaRPr lang="zh-CN" altLang="en-US" dirty="0"/>
          </a:p>
          <a:p>
            <a:pPr eaLnBrk="0" hangingPunct="0">
              <a:lnSpc>
                <a:spcPct val="150000"/>
              </a:lnSpc>
            </a:pPr>
            <a:r>
              <a:rPr lang="zh-CN" altLang="en-US" dirty="0">
                <a:latin typeface="宋体" charset="-122"/>
                <a:cs typeface="Calibri" pitchFamily="34" charset="0"/>
              </a:rPr>
              <a:t>（</a:t>
            </a:r>
            <a:r>
              <a:rPr lang="en-US" altLang="zh-CN" dirty="0">
                <a:latin typeface="宋体" charset="-122"/>
                <a:cs typeface="Calibri" pitchFamily="34" charset="0"/>
              </a:rPr>
              <a:t>3)</a:t>
            </a:r>
            <a:r>
              <a:rPr lang="zh-CN" altLang="en-US" dirty="0">
                <a:latin typeface="宋体" charset="-122"/>
                <a:cs typeface="Calibri" pitchFamily="34" charset="0"/>
              </a:rPr>
              <a:t>制镁的原料</a:t>
            </a:r>
            <a:r>
              <a:rPr lang="en-US" altLang="zh-CN" dirty="0">
                <a:latin typeface="宋体" charset="-122"/>
                <a:cs typeface="Calibri" pitchFamily="34" charset="0"/>
              </a:rPr>
              <a:t>Mg0</a:t>
            </a:r>
            <a:r>
              <a:rPr lang="zh-CN" altLang="en-US" dirty="0">
                <a:latin typeface="宋体" charset="-122"/>
                <a:cs typeface="Calibri" pitchFamily="34" charset="0"/>
              </a:rPr>
              <a:t>可从海水中获得。小华利用镁与盐酸反应后的废液，模拟从海水中获取</a:t>
            </a:r>
            <a:r>
              <a:rPr lang="en-US" altLang="zh-CN" dirty="0">
                <a:latin typeface="宋体" charset="-122"/>
                <a:cs typeface="Calibri" pitchFamily="34" charset="0"/>
              </a:rPr>
              <a:t>Mg0</a:t>
            </a:r>
            <a:r>
              <a:rPr lang="zh-CN" altLang="en-US" dirty="0">
                <a:latin typeface="宋体" charset="-122"/>
                <a:cs typeface="Calibri" pitchFamily="34" charset="0"/>
              </a:rPr>
              <a:t>的过程，实验如下：</a:t>
            </a:r>
            <a:endParaRPr lang="zh-CN" altLang="en-US" dirty="0"/>
          </a:p>
          <a:p>
            <a:pPr eaLnBrk="0" hangingPunct="0">
              <a:lnSpc>
                <a:spcPct val="150000"/>
              </a:lnSpc>
            </a:pPr>
            <a:r>
              <a:rPr lang="zh-CN" altLang="en-US" dirty="0">
                <a:latin typeface="宋体" charset="-122"/>
                <a:cs typeface="Calibri" pitchFamily="34" charset="0"/>
              </a:rPr>
              <a:t>步骤</a:t>
            </a:r>
            <a:r>
              <a:rPr lang="en-US" altLang="zh-CN" dirty="0">
                <a:latin typeface="宋体" charset="-122"/>
                <a:cs typeface="Calibri" pitchFamily="34" charset="0"/>
              </a:rPr>
              <a:t>1</a:t>
            </a:r>
            <a:r>
              <a:rPr lang="zh-CN" altLang="en-US" dirty="0">
                <a:latin typeface="宋体" charset="-122"/>
                <a:cs typeface="Calibri" pitchFamily="34" charset="0"/>
              </a:rPr>
              <a:t>：向上述废液中，边搅拌边分批加入</a:t>
            </a:r>
            <a:r>
              <a:rPr lang="en-US" altLang="zh-CN" dirty="0">
                <a:latin typeface="宋体" charset="-122"/>
                <a:cs typeface="Calibri" pitchFamily="34" charset="0"/>
              </a:rPr>
              <a:t>Ca0</a:t>
            </a:r>
            <a:r>
              <a:rPr lang="zh-CN" altLang="en-US" dirty="0">
                <a:latin typeface="宋体" charset="-122"/>
                <a:cs typeface="Calibri" pitchFamily="34" charset="0"/>
              </a:rPr>
              <a:t>，至</a:t>
            </a:r>
            <a:r>
              <a:rPr lang="en-US" altLang="zh-CN" dirty="0">
                <a:latin typeface="宋体" charset="-122"/>
                <a:cs typeface="Calibri" pitchFamily="34" charset="0"/>
              </a:rPr>
              <a:t>MgCl</a:t>
            </a:r>
            <a:r>
              <a:rPr lang="en-US" altLang="zh-CN" baseline="-30000" dirty="0">
                <a:latin typeface="宋体" charset="-122"/>
                <a:cs typeface="Calibri" pitchFamily="34" charset="0"/>
              </a:rPr>
              <a:t>2</a:t>
            </a:r>
            <a:r>
              <a:rPr lang="zh-CN" altLang="en-US" dirty="0">
                <a:latin typeface="宋体" charset="-122"/>
                <a:cs typeface="Calibri" pitchFamily="34" charset="0"/>
              </a:rPr>
              <a:t>完全沉淀为止，过滤得</a:t>
            </a:r>
            <a:r>
              <a:rPr lang="en-US" altLang="zh-CN" dirty="0">
                <a:latin typeface="宋体" charset="-122"/>
                <a:cs typeface="Calibri" pitchFamily="34" charset="0"/>
              </a:rPr>
              <a:t>Mg(OH)</a:t>
            </a:r>
            <a:r>
              <a:rPr lang="en-US" altLang="zh-CN" baseline="-30000" dirty="0">
                <a:latin typeface="宋体" charset="-122"/>
                <a:cs typeface="Calibri" pitchFamily="34" charset="0"/>
              </a:rPr>
              <a:t>2</a:t>
            </a:r>
            <a:r>
              <a:rPr lang="zh-CN" altLang="en-US" dirty="0">
                <a:latin typeface="宋体" charset="-122"/>
                <a:cs typeface="Calibri" pitchFamily="34" charset="0"/>
              </a:rPr>
              <a:t>固体，共消耗</a:t>
            </a:r>
            <a:r>
              <a:rPr lang="en-US" altLang="zh-CN" dirty="0">
                <a:latin typeface="宋体" charset="-122"/>
                <a:cs typeface="Calibri" pitchFamily="34" charset="0"/>
              </a:rPr>
              <a:t>8.4gCa0</a:t>
            </a:r>
            <a:r>
              <a:rPr lang="zh-CN" altLang="en-US" dirty="0">
                <a:latin typeface="宋体" charset="-122"/>
                <a:cs typeface="Calibri" pitchFamily="34" charset="0"/>
              </a:rPr>
              <a:t>。</a:t>
            </a:r>
            <a:endParaRPr lang="zh-CN" altLang="en-US" dirty="0"/>
          </a:p>
        </p:txBody>
      </p:sp>
      <p:sp>
        <p:nvSpPr>
          <p:cNvPr id="5" name="Rectangle 4"/>
          <p:cNvSpPr>
            <a:spLocks noChangeArrowheads="1"/>
          </p:cNvSpPr>
          <p:nvPr/>
        </p:nvSpPr>
        <p:spPr bwMode="auto">
          <a:xfrm>
            <a:off x="4295006" y="1606848"/>
            <a:ext cx="1112805" cy="461665"/>
          </a:xfrm>
          <a:prstGeom prst="rect">
            <a:avLst/>
          </a:prstGeom>
          <a:noFill/>
          <a:ln w="9525">
            <a:noFill/>
            <a:miter lim="800000"/>
            <a:headEnd/>
            <a:tailEnd/>
          </a:ln>
          <a:effectLst/>
        </p:spPr>
        <p:txBody>
          <a:bodyPr wrap="none">
            <a:spAutoFit/>
          </a:bodyPr>
          <a:lstStyle/>
          <a:p>
            <a:r>
              <a:rPr lang="zh-CN" altLang="en-US" dirty="0" smtClean="0">
                <a:solidFill>
                  <a:schemeClr val="hlink"/>
                </a:solidFill>
              </a:rPr>
              <a:t>化合物</a:t>
            </a:r>
            <a:endParaRPr lang="zh-CN" altLang="en-US" dirty="0">
              <a:solidFill>
                <a:schemeClr val="hlink"/>
              </a:solidFill>
            </a:endParaRPr>
          </a:p>
        </p:txBody>
      </p:sp>
      <p:sp>
        <p:nvSpPr>
          <p:cNvPr id="6" name="Rectangle 4"/>
          <p:cNvSpPr>
            <a:spLocks noChangeArrowheads="1"/>
          </p:cNvSpPr>
          <p:nvPr/>
        </p:nvSpPr>
        <p:spPr bwMode="auto">
          <a:xfrm>
            <a:off x="9479582" y="2924944"/>
            <a:ext cx="889987" cy="461665"/>
          </a:xfrm>
          <a:prstGeom prst="rect">
            <a:avLst/>
          </a:prstGeom>
          <a:noFill/>
          <a:ln w="9525">
            <a:noFill/>
            <a:miter lim="800000"/>
            <a:headEnd/>
            <a:tailEnd/>
          </a:ln>
          <a:effectLst/>
        </p:spPr>
        <p:txBody>
          <a:bodyPr wrap="none">
            <a:spAutoFit/>
          </a:bodyPr>
          <a:lstStyle/>
          <a:p>
            <a:r>
              <a:rPr lang="en-US" altLang="zh-CN" dirty="0" err="1" smtClean="0">
                <a:solidFill>
                  <a:schemeClr val="hlink"/>
                </a:solidFill>
              </a:rPr>
              <a:t>MgO</a:t>
            </a:r>
            <a:endParaRPr lang="zh-CN" altLang="en-US" dirty="0">
              <a:solidFill>
                <a:schemeClr val="hlink"/>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amond(in)">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diamond(in)">
                                      <p:cBhvr>
                                        <p:cTn id="12"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3553" name="Rectangle 3"/>
          <p:cNvSpPr>
            <a:spLocks noChangeArrowheads="1"/>
          </p:cNvSpPr>
          <p:nvPr/>
        </p:nvSpPr>
        <p:spPr bwMode="auto">
          <a:xfrm>
            <a:off x="406400" y="692150"/>
            <a:ext cx="11088688" cy="4581525"/>
          </a:xfrm>
          <a:prstGeom prst="rect">
            <a:avLst/>
          </a:prstGeom>
          <a:noFill/>
          <a:ln w="9525">
            <a:noFill/>
            <a:miter lim="800000"/>
            <a:headEnd/>
            <a:tailEnd/>
          </a:ln>
        </p:spPr>
        <p:txBody>
          <a:bodyPr anchor="ctr">
            <a:spAutoFit/>
          </a:bodyPr>
          <a:lstStyle/>
          <a:p>
            <a:pPr>
              <a:lnSpc>
                <a:spcPct val="150000"/>
              </a:lnSpc>
            </a:pPr>
            <a:r>
              <a:rPr lang="zh-CN" altLang="en-US" sz="2800" dirty="0">
                <a:latin typeface="宋体" charset="-122"/>
                <a:cs typeface="Calibri" pitchFamily="34" charset="0"/>
              </a:rPr>
              <a:t>步骤</a:t>
            </a:r>
            <a:r>
              <a:rPr lang="en-US" altLang="zh-CN" sz="2800" dirty="0">
                <a:latin typeface="宋体" charset="-122"/>
                <a:cs typeface="Calibri" pitchFamily="34" charset="0"/>
              </a:rPr>
              <a:t>2:</a:t>
            </a:r>
            <a:r>
              <a:rPr lang="zh-CN" altLang="en-US" sz="2800" dirty="0">
                <a:latin typeface="宋体" charset="-122"/>
                <a:cs typeface="Calibri" pitchFamily="34" charset="0"/>
              </a:rPr>
              <a:t>将</a:t>
            </a:r>
            <a:r>
              <a:rPr lang="en-US" altLang="zh-CN" sz="2800" dirty="0">
                <a:latin typeface="宋体" charset="-122"/>
                <a:cs typeface="Calibri" pitchFamily="34" charset="0"/>
              </a:rPr>
              <a:t>Mg(OH)</a:t>
            </a:r>
            <a:r>
              <a:rPr lang="en-US" altLang="zh-CN" sz="2800" baseline="-30000" dirty="0">
                <a:latin typeface="宋体" charset="-122"/>
                <a:cs typeface="Calibri" pitchFamily="34" charset="0"/>
              </a:rPr>
              <a:t>2</a:t>
            </a:r>
            <a:r>
              <a:rPr lang="zh-CN" altLang="en-US" sz="2800" dirty="0">
                <a:latin typeface="宋体" charset="-122"/>
                <a:cs typeface="Calibri" pitchFamily="34" charset="0"/>
              </a:rPr>
              <a:t>固体加热分解为</a:t>
            </a:r>
            <a:r>
              <a:rPr lang="en-US" altLang="zh-CN" sz="2800" dirty="0">
                <a:latin typeface="宋体" charset="-122"/>
                <a:cs typeface="Calibri" pitchFamily="34" charset="0"/>
              </a:rPr>
              <a:t>Mg0</a:t>
            </a:r>
            <a:r>
              <a:rPr lang="zh-CN" altLang="en-US" sz="2800" dirty="0">
                <a:latin typeface="宋体" charset="-122"/>
                <a:cs typeface="Calibri" pitchFamily="34" charset="0"/>
              </a:rPr>
              <a:t>和水，所得</a:t>
            </a:r>
            <a:r>
              <a:rPr lang="en-US" altLang="zh-CN" sz="2800" dirty="0">
                <a:latin typeface="宋体" charset="-122"/>
                <a:cs typeface="Calibri" pitchFamily="34" charset="0"/>
              </a:rPr>
              <a:t>Mg0</a:t>
            </a:r>
            <a:r>
              <a:rPr lang="zh-CN" altLang="en-US" sz="2800" dirty="0">
                <a:latin typeface="宋体" charset="-122"/>
                <a:cs typeface="Calibri" pitchFamily="34" charset="0"/>
              </a:rPr>
              <a:t>的质量为</a:t>
            </a:r>
            <a:r>
              <a:rPr lang="en-US" altLang="zh-CN" sz="2800" dirty="0">
                <a:latin typeface="宋体" charset="-122"/>
                <a:cs typeface="Calibri" pitchFamily="34" charset="0"/>
              </a:rPr>
              <a:t>4.0g</a:t>
            </a:r>
            <a:r>
              <a:rPr lang="zh-CN" altLang="en-US" sz="2800" dirty="0">
                <a:latin typeface="宋体" charset="-122"/>
                <a:cs typeface="Calibri" pitchFamily="34" charset="0"/>
              </a:rPr>
              <a:t>。</a:t>
            </a:r>
            <a:endParaRPr lang="zh-CN" altLang="en-US" sz="2800" dirty="0"/>
          </a:p>
          <a:p>
            <a:pPr eaLnBrk="0" hangingPunct="0">
              <a:lnSpc>
                <a:spcPct val="150000"/>
              </a:lnSpc>
            </a:pPr>
            <a:r>
              <a:rPr lang="zh-CN" altLang="en-US" sz="2800" dirty="0">
                <a:latin typeface="Calibri" pitchFamily="34" charset="0"/>
                <a:cs typeface="Calibri" pitchFamily="34" charset="0"/>
              </a:rPr>
              <a:t>①</a:t>
            </a:r>
            <a:r>
              <a:rPr lang="zh-CN" altLang="en-US" sz="2800" dirty="0">
                <a:latin typeface="宋体" charset="-122"/>
                <a:cs typeface="Calibri" pitchFamily="34" charset="0"/>
              </a:rPr>
              <a:t>步骤</a:t>
            </a:r>
            <a:r>
              <a:rPr lang="en-US" altLang="zh-CN" sz="2800" dirty="0">
                <a:latin typeface="宋体" charset="-122"/>
                <a:cs typeface="Calibri" pitchFamily="34" charset="0"/>
              </a:rPr>
              <a:t>2</a:t>
            </a:r>
            <a:r>
              <a:rPr lang="zh-CN" altLang="en-US" sz="2800" dirty="0">
                <a:latin typeface="宋体" charset="-122"/>
                <a:cs typeface="Calibri" pitchFamily="34" charset="0"/>
              </a:rPr>
              <a:t>中</a:t>
            </a:r>
            <a:r>
              <a:rPr lang="en-US" altLang="zh-CN" sz="2800" dirty="0">
                <a:latin typeface="宋体" charset="-122"/>
                <a:cs typeface="Calibri" pitchFamily="34" charset="0"/>
              </a:rPr>
              <a:t>Mg(OH)</a:t>
            </a:r>
            <a:r>
              <a:rPr lang="en-US" altLang="zh-CN" sz="2800" baseline="-30000" dirty="0">
                <a:latin typeface="宋体" charset="-122"/>
                <a:cs typeface="Calibri" pitchFamily="34" charset="0"/>
              </a:rPr>
              <a:t>2</a:t>
            </a:r>
            <a:r>
              <a:rPr lang="zh-CN" altLang="en-US" sz="2800" dirty="0">
                <a:latin typeface="宋体" charset="-122"/>
                <a:cs typeface="Calibri" pitchFamily="34" charset="0"/>
              </a:rPr>
              <a:t>分解的化学方程式为</a:t>
            </a:r>
            <a:r>
              <a:rPr lang="en-US" altLang="zh-CN" sz="2800" dirty="0">
                <a:latin typeface="宋体" charset="-122"/>
                <a:cs typeface="Calibri" pitchFamily="34" charset="0"/>
              </a:rPr>
              <a:t>_____________________________</a:t>
            </a:r>
            <a:r>
              <a:rPr lang="zh-CN" altLang="en-US" sz="2800" dirty="0">
                <a:latin typeface="宋体" charset="-122"/>
                <a:cs typeface="Calibri" pitchFamily="34" charset="0"/>
              </a:rPr>
              <a:t>。</a:t>
            </a:r>
            <a:endParaRPr lang="zh-CN" altLang="en-US" sz="2800" dirty="0"/>
          </a:p>
          <a:p>
            <a:pPr eaLnBrk="0" hangingPunct="0">
              <a:lnSpc>
                <a:spcPct val="150000"/>
              </a:lnSpc>
            </a:pPr>
            <a:r>
              <a:rPr lang="zh-CN" altLang="en-US" sz="2800" dirty="0">
                <a:latin typeface="Calibri" pitchFamily="34" charset="0"/>
                <a:cs typeface="Calibri" pitchFamily="34" charset="0"/>
              </a:rPr>
              <a:t>②</a:t>
            </a:r>
            <a:r>
              <a:rPr lang="zh-CN" altLang="en-US" sz="2800" dirty="0">
                <a:latin typeface="宋体" charset="-122"/>
                <a:cs typeface="Calibri" pitchFamily="34" charset="0"/>
              </a:rPr>
              <a:t>通过所得</a:t>
            </a:r>
            <a:r>
              <a:rPr lang="en-US" altLang="zh-CN" sz="2800" dirty="0">
                <a:latin typeface="宋体" charset="-122"/>
                <a:cs typeface="Calibri" pitchFamily="34" charset="0"/>
              </a:rPr>
              <a:t>Mg0</a:t>
            </a:r>
            <a:r>
              <a:rPr lang="zh-CN" altLang="en-US" sz="2800" dirty="0">
                <a:latin typeface="宋体" charset="-122"/>
                <a:cs typeface="Calibri" pitchFamily="34" charset="0"/>
              </a:rPr>
              <a:t>的质量计算上述废液中含</a:t>
            </a:r>
            <a:r>
              <a:rPr lang="en-US" altLang="zh-CN" sz="2800" dirty="0">
                <a:latin typeface="宋体" charset="-122"/>
                <a:cs typeface="Calibri" pitchFamily="34" charset="0"/>
              </a:rPr>
              <a:t>MgCl</a:t>
            </a:r>
            <a:r>
              <a:rPr lang="en-US" altLang="zh-CN" sz="2800" baseline="-30000" dirty="0">
                <a:latin typeface="宋体" charset="-122"/>
                <a:cs typeface="Calibri" pitchFamily="34" charset="0"/>
              </a:rPr>
              <a:t>2</a:t>
            </a:r>
            <a:r>
              <a:rPr lang="zh-CN" altLang="en-US" sz="2800" dirty="0">
                <a:latin typeface="宋体" charset="-122"/>
                <a:cs typeface="Calibri" pitchFamily="34" charset="0"/>
              </a:rPr>
              <a:t>的质量</a:t>
            </a:r>
            <a:r>
              <a:rPr lang="en-US" altLang="zh-CN" sz="2800" dirty="0">
                <a:latin typeface="宋体" charset="-122"/>
                <a:cs typeface="Calibri" pitchFamily="34" charset="0"/>
              </a:rPr>
              <a:t>m=_______g</a:t>
            </a:r>
            <a:r>
              <a:rPr lang="zh-CN" altLang="en-US" sz="2800" dirty="0">
                <a:latin typeface="宋体" charset="-122"/>
                <a:cs typeface="Calibri" pitchFamily="34" charset="0"/>
              </a:rPr>
              <a:t>。</a:t>
            </a:r>
            <a:endParaRPr lang="zh-CN" altLang="en-US" sz="2800" dirty="0"/>
          </a:p>
          <a:p>
            <a:pPr eaLnBrk="0" hangingPunct="0">
              <a:lnSpc>
                <a:spcPct val="150000"/>
              </a:lnSpc>
            </a:pPr>
            <a:r>
              <a:rPr lang="zh-CN" altLang="en-US" sz="2800" dirty="0">
                <a:latin typeface="Calibri" pitchFamily="34" charset="0"/>
                <a:cs typeface="Calibri" pitchFamily="34" charset="0"/>
              </a:rPr>
              <a:t>③</a:t>
            </a:r>
            <a:r>
              <a:rPr lang="zh-CN" altLang="en-US" sz="2800" dirty="0">
                <a:latin typeface="宋体" charset="-122"/>
                <a:cs typeface="Calibri" pitchFamily="34" charset="0"/>
              </a:rPr>
              <a:t>分析实验数据，可知步骤</a:t>
            </a:r>
            <a:r>
              <a:rPr lang="en-US" altLang="zh-CN" sz="2800" dirty="0">
                <a:latin typeface="宋体" charset="-122"/>
                <a:cs typeface="Calibri" pitchFamily="34" charset="0"/>
              </a:rPr>
              <a:t>1</a:t>
            </a:r>
            <a:r>
              <a:rPr lang="zh-CN" altLang="en-US" sz="2800" dirty="0">
                <a:latin typeface="宋体" charset="-122"/>
                <a:cs typeface="Calibri" pitchFamily="34" charset="0"/>
              </a:rPr>
              <a:t>中发生的化学反应有：</a:t>
            </a:r>
            <a:r>
              <a:rPr lang="en-US" altLang="zh-CN" sz="2800" dirty="0">
                <a:latin typeface="宋体" charset="-122"/>
                <a:cs typeface="Calibri" pitchFamily="34" charset="0"/>
              </a:rPr>
              <a:t>CaO+H</a:t>
            </a:r>
            <a:r>
              <a:rPr lang="en-US" altLang="zh-CN" sz="2800" baseline="-30000" dirty="0">
                <a:latin typeface="宋体" charset="-122"/>
                <a:cs typeface="Calibri" pitchFamily="34" charset="0"/>
              </a:rPr>
              <a:t>2</a:t>
            </a:r>
            <a:r>
              <a:rPr lang="en-US" altLang="zh-CN" sz="2800" dirty="0">
                <a:latin typeface="宋体" charset="-122"/>
                <a:cs typeface="Calibri" pitchFamily="34" charset="0"/>
              </a:rPr>
              <a:t>O==</a:t>
            </a:r>
            <a:r>
              <a:rPr lang="en-US" altLang="zh-CN" sz="2800" dirty="0" err="1">
                <a:latin typeface="宋体" charset="-122"/>
                <a:cs typeface="Calibri" pitchFamily="34" charset="0"/>
              </a:rPr>
              <a:t>Ca</a:t>
            </a:r>
            <a:r>
              <a:rPr lang="en-US" altLang="zh-CN" sz="2800" dirty="0">
                <a:latin typeface="宋体" charset="-122"/>
                <a:cs typeface="Calibri" pitchFamily="34" charset="0"/>
              </a:rPr>
              <a:t>(OH)</a:t>
            </a:r>
            <a:r>
              <a:rPr lang="en-US" altLang="zh-CN" sz="2800" baseline="-30000" dirty="0">
                <a:latin typeface="宋体" charset="-122"/>
                <a:cs typeface="Calibri" pitchFamily="34" charset="0"/>
              </a:rPr>
              <a:t>2</a:t>
            </a:r>
            <a:r>
              <a:rPr lang="zh-CN" altLang="en-US" sz="2800" dirty="0">
                <a:latin typeface="宋体" charset="-122"/>
                <a:cs typeface="Calibri" pitchFamily="34" charset="0"/>
              </a:rPr>
              <a:t>；</a:t>
            </a:r>
            <a:r>
              <a:rPr lang="en-US" altLang="zh-CN" sz="2800" dirty="0" err="1">
                <a:latin typeface="宋体" charset="-122"/>
                <a:cs typeface="Calibri" pitchFamily="34" charset="0"/>
              </a:rPr>
              <a:t>Ca</a:t>
            </a:r>
            <a:r>
              <a:rPr lang="en-US" altLang="zh-CN" sz="2800" dirty="0">
                <a:latin typeface="宋体" charset="-122"/>
                <a:cs typeface="Calibri" pitchFamily="34" charset="0"/>
              </a:rPr>
              <a:t>(OH)</a:t>
            </a:r>
            <a:r>
              <a:rPr lang="en-US" altLang="zh-CN" sz="2800" baseline="-30000" dirty="0">
                <a:latin typeface="宋体" charset="-122"/>
                <a:cs typeface="Calibri" pitchFamily="34" charset="0"/>
              </a:rPr>
              <a:t>2</a:t>
            </a:r>
            <a:r>
              <a:rPr lang="en-US" altLang="zh-CN" sz="2800" dirty="0">
                <a:latin typeface="宋体" charset="-122"/>
                <a:cs typeface="Calibri" pitchFamily="34" charset="0"/>
              </a:rPr>
              <a:t>+MgCl</a:t>
            </a:r>
            <a:r>
              <a:rPr lang="en-US" altLang="zh-CN" sz="2800" baseline="-30000" dirty="0">
                <a:latin typeface="宋体" charset="-122"/>
                <a:cs typeface="Calibri" pitchFamily="34" charset="0"/>
              </a:rPr>
              <a:t>2</a:t>
            </a:r>
            <a:r>
              <a:rPr lang="en-US" altLang="zh-CN" sz="2800" dirty="0">
                <a:latin typeface="宋体" charset="-122"/>
                <a:cs typeface="Calibri" pitchFamily="34" charset="0"/>
              </a:rPr>
              <a:t>==CaCl</a:t>
            </a:r>
            <a:r>
              <a:rPr lang="en-US" altLang="zh-CN" sz="2800" baseline="-30000" dirty="0">
                <a:latin typeface="宋体" charset="-122"/>
                <a:cs typeface="Calibri" pitchFamily="34" charset="0"/>
              </a:rPr>
              <a:t>2</a:t>
            </a:r>
            <a:r>
              <a:rPr lang="en-US" altLang="zh-CN" sz="2800" dirty="0">
                <a:latin typeface="宋体" charset="-122"/>
                <a:cs typeface="Calibri" pitchFamily="34" charset="0"/>
              </a:rPr>
              <a:t>+Mg(OH)</a:t>
            </a:r>
            <a:r>
              <a:rPr lang="en-US" altLang="zh-CN" sz="2800" baseline="-30000" dirty="0">
                <a:latin typeface="宋体" charset="-122"/>
                <a:cs typeface="Calibri" pitchFamily="34" charset="0"/>
              </a:rPr>
              <a:t>2</a:t>
            </a:r>
            <a:r>
              <a:rPr lang="en-US" altLang="zh-CN" sz="2800" dirty="0">
                <a:latin typeface="宋体" charset="-122"/>
                <a:cs typeface="Calibri" pitchFamily="34" charset="0"/>
              </a:rPr>
              <a:t>↓</a:t>
            </a:r>
            <a:r>
              <a:rPr lang="zh-CN" altLang="en-US" sz="2800" dirty="0">
                <a:latin typeface="宋体" charset="-122"/>
                <a:cs typeface="Calibri" pitchFamily="34" charset="0"/>
              </a:rPr>
              <a:t>；</a:t>
            </a:r>
            <a:r>
              <a:rPr lang="en-US" altLang="zh-CN" sz="2800" dirty="0">
                <a:latin typeface="宋体" charset="-122"/>
                <a:cs typeface="Calibri" pitchFamily="34" charset="0"/>
              </a:rPr>
              <a:t>__________________________________________</a:t>
            </a:r>
            <a:r>
              <a:rPr lang="zh-CN" altLang="en-US" sz="2800" dirty="0">
                <a:latin typeface="宋体" charset="-122"/>
                <a:cs typeface="Calibri" pitchFamily="34" charset="0"/>
              </a:rPr>
              <a:t>。</a:t>
            </a:r>
          </a:p>
        </p:txBody>
      </p:sp>
      <p:sp>
        <p:nvSpPr>
          <p:cNvPr id="3" name="Rectangle 10"/>
          <p:cNvSpPr>
            <a:spLocks noChangeArrowheads="1"/>
          </p:cNvSpPr>
          <p:nvPr/>
        </p:nvSpPr>
        <p:spPr bwMode="auto">
          <a:xfrm>
            <a:off x="1270670" y="2073885"/>
            <a:ext cx="4176464" cy="830997"/>
          </a:xfrm>
          <a:prstGeom prst="rect">
            <a:avLst/>
          </a:prstGeom>
          <a:noFill/>
          <a:ln w="9525">
            <a:noFill/>
            <a:miter lim="800000"/>
            <a:headEnd/>
            <a:tailEnd/>
          </a:ln>
        </p:spPr>
        <p:txBody>
          <a:bodyPr wrap="square" anchor="ctr">
            <a:spAutoFit/>
          </a:bodyPr>
          <a:lstStyle/>
          <a:p>
            <a:r>
              <a:rPr lang="en-US" altLang="zh-CN" dirty="0" smtClean="0">
                <a:solidFill>
                  <a:srgbClr val="FF0000"/>
                </a:solidFill>
              </a:rPr>
              <a:t>Mg(OH)</a:t>
            </a:r>
            <a:r>
              <a:rPr lang="en-US" altLang="zh-CN" baseline="-30000" dirty="0" smtClean="0">
                <a:solidFill>
                  <a:srgbClr val="FF0000"/>
                </a:solidFill>
              </a:rPr>
              <a:t>2  </a:t>
            </a:r>
            <a:r>
              <a:rPr lang="en-US" altLang="zh-CN" dirty="0" smtClean="0">
                <a:solidFill>
                  <a:srgbClr val="FF0000"/>
                </a:solidFill>
              </a:rPr>
              <a:t>==  </a:t>
            </a:r>
            <a:r>
              <a:rPr lang="en-US" altLang="zh-CN" dirty="0" err="1" smtClean="0">
                <a:solidFill>
                  <a:srgbClr val="FF0000"/>
                </a:solidFill>
              </a:rPr>
              <a:t>MgO</a:t>
            </a:r>
            <a:r>
              <a:rPr lang="en-US" altLang="zh-CN" dirty="0" smtClean="0">
                <a:solidFill>
                  <a:srgbClr val="FF0000"/>
                </a:solidFill>
              </a:rPr>
              <a:t> + </a:t>
            </a:r>
            <a:r>
              <a:rPr lang="en-US" altLang="zh-CN" dirty="0" smtClean="0">
                <a:solidFill>
                  <a:srgbClr val="FF0000"/>
                </a:solidFill>
                <a:cs typeface="Calibri" pitchFamily="34" charset="0"/>
              </a:rPr>
              <a:t>H</a:t>
            </a:r>
            <a:r>
              <a:rPr lang="en-US" altLang="zh-CN" baseline="-30000" dirty="0" smtClean="0">
                <a:solidFill>
                  <a:srgbClr val="FF0000"/>
                </a:solidFill>
                <a:cs typeface="Calibri" pitchFamily="34" charset="0"/>
              </a:rPr>
              <a:t>2</a:t>
            </a:r>
            <a:r>
              <a:rPr lang="en-US" altLang="zh-CN" dirty="0" smtClean="0">
                <a:solidFill>
                  <a:srgbClr val="FF0000"/>
                </a:solidFill>
                <a:cs typeface="Calibri" pitchFamily="34" charset="0"/>
              </a:rPr>
              <a:t>O</a:t>
            </a:r>
            <a:endParaRPr lang="en-US" altLang="zh-CN" dirty="0">
              <a:solidFill>
                <a:srgbClr val="FF0000"/>
              </a:solidFill>
            </a:endParaRPr>
          </a:p>
          <a:p>
            <a:pPr eaLnBrk="0" hangingPunct="0"/>
            <a:endParaRPr lang="en-US" altLang="zh-CN" dirty="0"/>
          </a:p>
        </p:txBody>
      </p:sp>
      <p:sp>
        <p:nvSpPr>
          <p:cNvPr id="4" name="Text Box 5"/>
          <p:cNvSpPr txBox="1">
            <a:spLocks noChangeArrowheads="1"/>
          </p:cNvSpPr>
          <p:nvPr/>
        </p:nvSpPr>
        <p:spPr bwMode="auto">
          <a:xfrm>
            <a:off x="2863602" y="1845285"/>
            <a:ext cx="647700" cy="457200"/>
          </a:xfrm>
          <a:prstGeom prst="rect">
            <a:avLst/>
          </a:prstGeom>
          <a:noFill/>
          <a:ln w="9525">
            <a:noFill/>
            <a:miter lim="800000"/>
            <a:headEnd/>
            <a:tailEnd/>
          </a:ln>
        </p:spPr>
        <p:txBody>
          <a:bodyPr>
            <a:spAutoFit/>
          </a:bodyPr>
          <a:lstStyle/>
          <a:p>
            <a:r>
              <a:rPr lang="zh-CN" altLang="en-US" dirty="0">
                <a:solidFill>
                  <a:srgbClr val="FF0000"/>
                </a:solidFill>
                <a:latin typeface="Calibri" pitchFamily="34" charset="0"/>
                <a:cs typeface="Calibri" pitchFamily="34" charset="0"/>
              </a:rPr>
              <a:t>△</a:t>
            </a:r>
            <a:endParaRPr lang="zh-CN" altLang="en-US" dirty="0">
              <a:solidFill>
                <a:srgbClr val="FF0000"/>
              </a:solidFill>
            </a:endParaRPr>
          </a:p>
        </p:txBody>
      </p:sp>
      <p:sp>
        <p:nvSpPr>
          <p:cNvPr id="5" name="Rectangle 10"/>
          <p:cNvSpPr>
            <a:spLocks noChangeArrowheads="1"/>
          </p:cNvSpPr>
          <p:nvPr/>
        </p:nvSpPr>
        <p:spPr bwMode="auto">
          <a:xfrm>
            <a:off x="775370" y="4581128"/>
            <a:ext cx="8200156" cy="830997"/>
          </a:xfrm>
          <a:prstGeom prst="rect">
            <a:avLst/>
          </a:prstGeom>
          <a:noFill/>
          <a:ln w="9525">
            <a:noFill/>
            <a:miter lim="800000"/>
            <a:headEnd/>
            <a:tailEnd/>
          </a:ln>
        </p:spPr>
        <p:txBody>
          <a:bodyPr wrap="square" anchor="ctr">
            <a:spAutoFit/>
          </a:bodyPr>
          <a:lstStyle/>
          <a:p>
            <a:r>
              <a:rPr lang="en-US" altLang="zh-CN" dirty="0" err="1" smtClean="0">
                <a:solidFill>
                  <a:srgbClr val="FF0000"/>
                </a:solidFill>
              </a:rPr>
              <a:t>CaO</a:t>
            </a:r>
            <a:r>
              <a:rPr lang="en-US" altLang="zh-CN" dirty="0" smtClean="0">
                <a:solidFill>
                  <a:srgbClr val="FF0000"/>
                </a:solidFill>
              </a:rPr>
              <a:t> + 2HCl ==  CaCl</a:t>
            </a:r>
            <a:r>
              <a:rPr lang="en-US" altLang="zh-CN" baseline="-25000" dirty="0" smtClean="0">
                <a:solidFill>
                  <a:srgbClr val="FF0000"/>
                </a:solidFill>
              </a:rPr>
              <a:t>2</a:t>
            </a:r>
            <a:r>
              <a:rPr lang="en-US" altLang="zh-CN" dirty="0" smtClean="0">
                <a:solidFill>
                  <a:srgbClr val="FF0000"/>
                </a:solidFill>
              </a:rPr>
              <a:t> + </a:t>
            </a:r>
            <a:r>
              <a:rPr lang="en-US" altLang="zh-CN" dirty="0" smtClean="0">
                <a:solidFill>
                  <a:srgbClr val="FF0000"/>
                </a:solidFill>
                <a:cs typeface="Calibri" pitchFamily="34" charset="0"/>
              </a:rPr>
              <a:t>H</a:t>
            </a:r>
            <a:r>
              <a:rPr lang="en-US" altLang="zh-CN" baseline="-30000" dirty="0" smtClean="0">
                <a:solidFill>
                  <a:srgbClr val="FF0000"/>
                </a:solidFill>
                <a:cs typeface="Calibri" pitchFamily="34" charset="0"/>
              </a:rPr>
              <a:t>2</a:t>
            </a:r>
            <a:r>
              <a:rPr lang="en-US" altLang="zh-CN" dirty="0" smtClean="0">
                <a:solidFill>
                  <a:srgbClr val="FF0000"/>
                </a:solidFill>
                <a:cs typeface="Calibri" pitchFamily="34" charset="0"/>
              </a:rPr>
              <a:t>O</a:t>
            </a:r>
            <a:endParaRPr lang="en-US" altLang="zh-CN" dirty="0">
              <a:solidFill>
                <a:srgbClr val="FF0000"/>
              </a:solidFill>
            </a:endParaRPr>
          </a:p>
          <a:p>
            <a:pPr eaLnBrk="0" hangingPunct="0"/>
            <a:endParaRPr lang="en-US" altLang="zh-CN" dirty="0"/>
          </a:p>
        </p:txBody>
      </p:sp>
      <p:sp>
        <p:nvSpPr>
          <p:cNvPr id="6" name="Rectangle 4"/>
          <p:cNvSpPr>
            <a:spLocks noChangeArrowheads="1"/>
          </p:cNvSpPr>
          <p:nvPr/>
        </p:nvSpPr>
        <p:spPr bwMode="auto">
          <a:xfrm>
            <a:off x="9263558" y="2752079"/>
            <a:ext cx="671979" cy="461665"/>
          </a:xfrm>
          <a:prstGeom prst="rect">
            <a:avLst/>
          </a:prstGeom>
          <a:noFill/>
          <a:ln w="9525">
            <a:noFill/>
            <a:miter lim="800000"/>
            <a:headEnd/>
            <a:tailEnd/>
          </a:ln>
          <a:effectLst/>
        </p:spPr>
        <p:txBody>
          <a:bodyPr wrap="none">
            <a:spAutoFit/>
          </a:bodyPr>
          <a:lstStyle/>
          <a:p>
            <a:r>
              <a:rPr lang="en-US" altLang="zh-CN" dirty="0" smtClean="0">
                <a:solidFill>
                  <a:schemeClr val="hlink"/>
                </a:solidFill>
              </a:rPr>
              <a:t>9.5</a:t>
            </a:r>
            <a:endParaRPr lang="zh-CN" altLang="en-US" dirty="0">
              <a:solidFill>
                <a:schemeClr val="hlink"/>
              </a:solidFill>
            </a:endParaRPr>
          </a:p>
        </p:txBody>
      </p:sp>
      <p:sp>
        <p:nvSpPr>
          <p:cNvPr id="2" name="矩形 1"/>
          <p:cNvSpPr/>
          <p:nvPr/>
        </p:nvSpPr>
        <p:spPr>
          <a:xfrm>
            <a:off x="696983" y="5410229"/>
            <a:ext cx="5267789" cy="830997"/>
          </a:xfrm>
          <a:prstGeom prst="rect">
            <a:avLst/>
          </a:prstGeom>
        </p:spPr>
        <p:txBody>
          <a:bodyPr wrap="none">
            <a:spAutoFit/>
          </a:bodyPr>
          <a:lstStyle/>
          <a:p>
            <a:r>
              <a:rPr lang="en-US" altLang="zh-CN" dirty="0" err="1" smtClean="0">
                <a:solidFill>
                  <a:srgbClr val="FF0000"/>
                </a:solidFill>
                <a:latin typeface="宋体" charset="-122"/>
                <a:cs typeface="Calibri" pitchFamily="34" charset="0"/>
              </a:rPr>
              <a:t>Ca</a:t>
            </a:r>
            <a:r>
              <a:rPr lang="en-US" altLang="zh-CN" dirty="0" smtClean="0">
                <a:solidFill>
                  <a:srgbClr val="FF0000"/>
                </a:solidFill>
                <a:latin typeface="宋体" charset="-122"/>
                <a:cs typeface="Calibri" pitchFamily="34" charset="0"/>
              </a:rPr>
              <a:t>(OH)</a:t>
            </a:r>
            <a:r>
              <a:rPr lang="en-US" altLang="zh-CN" baseline="-30000" dirty="0" smtClean="0">
                <a:solidFill>
                  <a:srgbClr val="FF0000"/>
                </a:solidFill>
                <a:latin typeface="宋体" charset="-122"/>
                <a:cs typeface="Calibri" pitchFamily="34" charset="0"/>
              </a:rPr>
              <a:t>2  </a:t>
            </a:r>
            <a:r>
              <a:rPr lang="en-US" altLang="zh-CN" dirty="0" smtClean="0">
                <a:solidFill>
                  <a:srgbClr val="FF0000"/>
                </a:solidFill>
                <a:latin typeface="宋体" charset="-122"/>
                <a:cs typeface="Calibri" pitchFamily="34" charset="0"/>
              </a:rPr>
              <a:t>+  2HCl ==CaCl</a:t>
            </a:r>
            <a:r>
              <a:rPr lang="en-US" altLang="zh-CN" baseline="-30000" dirty="0" smtClean="0">
                <a:solidFill>
                  <a:srgbClr val="FF0000"/>
                </a:solidFill>
                <a:latin typeface="宋体" charset="-122"/>
                <a:cs typeface="Calibri" pitchFamily="34" charset="0"/>
              </a:rPr>
              <a:t>2 </a:t>
            </a:r>
            <a:r>
              <a:rPr lang="en-US" altLang="zh-CN" dirty="0" smtClean="0">
                <a:solidFill>
                  <a:srgbClr val="FF0000"/>
                </a:solidFill>
                <a:latin typeface="宋体" charset="-122"/>
                <a:cs typeface="Calibri" pitchFamily="34" charset="0"/>
              </a:rPr>
              <a:t>+ </a:t>
            </a:r>
            <a:r>
              <a:rPr lang="en-US" altLang="zh-CN" dirty="0">
                <a:solidFill>
                  <a:srgbClr val="FF0000"/>
                </a:solidFill>
              </a:rPr>
              <a:t>+ </a:t>
            </a:r>
            <a:r>
              <a:rPr lang="en-US" altLang="zh-CN" dirty="0" smtClean="0">
                <a:solidFill>
                  <a:srgbClr val="FF0000"/>
                </a:solidFill>
              </a:rPr>
              <a:t>2</a:t>
            </a:r>
            <a:r>
              <a:rPr lang="en-US" altLang="zh-CN" dirty="0" smtClean="0">
                <a:solidFill>
                  <a:srgbClr val="FF0000"/>
                </a:solidFill>
                <a:cs typeface="Calibri" pitchFamily="34" charset="0"/>
              </a:rPr>
              <a:t>H</a:t>
            </a:r>
            <a:r>
              <a:rPr lang="en-US" altLang="zh-CN" baseline="-30000" dirty="0" smtClean="0">
                <a:solidFill>
                  <a:srgbClr val="FF0000"/>
                </a:solidFill>
                <a:cs typeface="Calibri" pitchFamily="34" charset="0"/>
              </a:rPr>
              <a:t>2</a:t>
            </a:r>
            <a:r>
              <a:rPr lang="en-US" altLang="zh-CN" dirty="0" smtClean="0">
                <a:solidFill>
                  <a:srgbClr val="FF0000"/>
                </a:solidFill>
                <a:cs typeface="Calibri" pitchFamily="34" charset="0"/>
              </a:rPr>
              <a:t>O</a:t>
            </a:r>
            <a:endParaRPr lang="en-US" altLang="zh-CN" dirty="0">
              <a:solidFill>
                <a:srgbClr val="FF0000"/>
              </a:solidFill>
            </a:endParaRPr>
          </a:p>
          <a:p>
            <a:endParaRPr lang="zh-CN" alt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diamond(in)">
                                      <p:cBhvr>
                                        <p:cTn id="12" dur="2000"/>
                                        <p:tgtEl>
                                          <p:spTgt spid="6"/>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5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fade">
                                      <p:cBhvr>
                                        <p:cTn id="20" dur="500"/>
                                        <p:tgtEl>
                                          <p:spTgt spid="5"/>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fade">
                                      <p:cBhvr>
                                        <p:cTn id="25"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4577" name="Rectangle 3"/>
          <p:cNvSpPr>
            <a:spLocks noChangeArrowheads="1"/>
          </p:cNvSpPr>
          <p:nvPr/>
        </p:nvSpPr>
        <p:spPr bwMode="auto">
          <a:xfrm>
            <a:off x="334963" y="260350"/>
            <a:ext cx="11593512" cy="5864225"/>
          </a:xfrm>
          <a:prstGeom prst="rect">
            <a:avLst/>
          </a:prstGeom>
          <a:noFill/>
          <a:ln w="9525">
            <a:noFill/>
            <a:miter lim="800000"/>
            <a:headEnd/>
            <a:tailEnd/>
          </a:ln>
        </p:spPr>
        <p:txBody>
          <a:bodyPr anchor="ctr">
            <a:spAutoFit/>
          </a:bodyPr>
          <a:lstStyle/>
          <a:p>
            <a:pPr indent="266700">
              <a:lnSpc>
                <a:spcPct val="150000"/>
              </a:lnSpc>
            </a:pPr>
            <a:r>
              <a:rPr lang="en-US" altLang="zh-CN" sz="2800">
                <a:latin typeface="宋体" charset="-122"/>
                <a:cs typeface="Calibri" pitchFamily="34" charset="0"/>
              </a:rPr>
              <a:t>5.(2011</a:t>
            </a:r>
            <a:r>
              <a:rPr lang="zh-CN" altLang="en-US" sz="2800">
                <a:latin typeface="宋体" charset="-122"/>
                <a:cs typeface="Calibri" pitchFamily="34" charset="0"/>
              </a:rPr>
              <a:t>年广州）从海水中可以提取镁，其中的一个步骤是将卤水（含</a:t>
            </a:r>
            <a:r>
              <a:rPr lang="en-US" altLang="zh-CN" sz="2800">
                <a:latin typeface="宋体" charset="-122"/>
                <a:cs typeface="Calibri" pitchFamily="34" charset="0"/>
              </a:rPr>
              <a:t>MgCl</a:t>
            </a:r>
            <a:r>
              <a:rPr lang="en-US" altLang="zh-CN" sz="2800" baseline="-30000">
                <a:latin typeface="宋体" charset="-122"/>
                <a:cs typeface="Calibri" pitchFamily="34" charset="0"/>
              </a:rPr>
              <a:t>2</a:t>
            </a:r>
            <a:r>
              <a:rPr lang="zh-CN" altLang="en-US" sz="2800">
                <a:latin typeface="宋体" charset="-122"/>
                <a:cs typeface="Calibri" pitchFamily="34" charset="0"/>
              </a:rPr>
              <a:t>、</a:t>
            </a:r>
            <a:r>
              <a:rPr lang="en-US" altLang="zh-CN" sz="2800">
                <a:latin typeface="宋体" charset="-122"/>
                <a:cs typeface="Calibri" pitchFamily="34" charset="0"/>
              </a:rPr>
              <a:t>NaCl</a:t>
            </a:r>
            <a:r>
              <a:rPr lang="zh-CN" altLang="en-US" sz="2800">
                <a:latin typeface="宋体" charset="-122"/>
                <a:cs typeface="Calibri" pitchFamily="34" charset="0"/>
              </a:rPr>
              <a:t>、</a:t>
            </a:r>
            <a:r>
              <a:rPr lang="en-US" altLang="zh-CN" sz="2800">
                <a:latin typeface="宋体" charset="-122"/>
                <a:cs typeface="Calibri" pitchFamily="34" charset="0"/>
              </a:rPr>
              <a:t>KCl</a:t>
            </a:r>
            <a:r>
              <a:rPr lang="zh-CN" altLang="en-US" sz="2800">
                <a:latin typeface="宋体" charset="-122"/>
                <a:cs typeface="Calibri" pitchFamily="34" charset="0"/>
              </a:rPr>
              <a:t>的混合液）转化为氯化镁晶体。实验室中模拟该转化的过程如下，回答有关问题。</a:t>
            </a:r>
            <a:endParaRPr lang="zh-CN" altLang="en-US" sz="2800"/>
          </a:p>
          <a:p>
            <a:pPr indent="266700" eaLnBrk="0" hangingPunct="0">
              <a:lnSpc>
                <a:spcPct val="150000"/>
              </a:lnSpc>
            </a:pPr>
            <a:r>
              <a:rPr lang="zh-CN" altLang="en-US" sz="2800">
                <a:latin typeface="宋体" charset="-122"/>
                <a:cs typeface="Calibri" pitchFamily="34" charset="0"/>
              </a:rPr>
              <a:t>（</a:t>
            </a:r>
            <a:r>
              <a:rPr lang="en-US" altLang="zh-CN" sz="2800">
                <a:latin typeface="宋体" charset="-122"/>
                <a:cs typeface="Calibri" pitchFamily="34" charset="0"/>
              </a:rPr>
              <a:t>1)</a:t>
            </a:r>
            <a:r>
              <a:rPr lang="zh-CN" altLang="en-US" sz="2800">
                <a:latin typeface="宋体" charset="-122"/>
                <a:cs typeface="Calibri" pitchFamily="34" charset="0"/>
              </a:rPr>
              <a:t>制备氢氧化镁：向卤水中加入适量生石灰（</a:t>
            </a:r>
            <a:r>
              <a:rPr lang="en-US" altLang="zh-CN" sz="2800">
                <a:latin typeface="宋体" charset="-122"/>
                <a:cs typeface="Calibri" pitchFamily="34" charset="0"/>
              </a:rPr>
              <a:t>CaO),</a:t>
            </a:r>
            <a:r>
              <a:rPr lang="zh-CN" altLang="en-US" sz="2800">
                <a:latin typeface="宋体" charset="-122"/>
                <a:cs typeface="Calibri" pitchFamily="34" charset="0"/>
              </a:rPr>
              <a:t>充分反应后过滤。</a:t>
            </a:r>
            <a:endParaRPr lang="zh-CN" altLang="en-US" sz="2800"/>
          </a:p>
          <a:p>
            <a:pPr indent="266700" eaLnBrk="0" hangingPunct="0">
              <a:lnSpc>
                <a:spcPct val="150000"/>
              </a:lnSpc>
            </a:pPr>
            <a:r>
              <a:rPr lang="zh-CN" altLang="en-US" sz="2800">
                <a:latin typeface="Calibri" pitchFamily="34" charset="0"/>
                <a:cs typeface="Calibri" pitchFamily="34" charset="0"/>
              </a:rPr>
              <a:t>①</a:t>
            </a:r>
            <a:r>
              <a:rPr lang="zh-CN" altLang="en-US" sz="2800">
                <a:latin typeface="宋体" charset="-122"/>
                <a:cs typeface="Calibri" pitchFamily="34" charset="0"/>
              </a:rPr>
              <a:t>该过程中发生了多个反应，其中会大量放热的反应是（填化学方程式）</a:t>
            </a:r>
            <a:r>
              <a:rPr lang="en-US" altLang="zh-CN" sz="2800">
                <a:latin typeface="宋体" charset="-122"/>
                <a:cs typeface="Calibri" pitchFamily="34" charset="0"/>
              </a:rPr>
              <a:t>___________________</a:t>
            </a:r>
            <a:r>
              <a:rPr lang="zh-CN" altLang="en-US" sz="2800">
                <a:latin typeface="宋体" charset="-122"/>
                <a:cs typeface="Calibri" pitchFamily="34" charset="0"/>
              </a:rPr>
              <a:t>。</a:t>
            </a:r>
            <a:endParaRPr lang="zh-CN" altLang="en-US" sz="2800"/>
          </a:p>
          <a:p>
            <a:pPr indent="266700" eaLnBrk="0" hangingPunct="0">
              <a:lnSpc>
                <a:spcPct val="150000"/>
              </a:lnSpc>
            </a:pPr>
            <a:r>
              <a:rPr lang="zh-CN" altLang="en-US" sz="2800">
                <a:latin typeface="Calibri" pitchFamily="34" charset="0"/>
                <a:cs typeface="Calibri" pitchFamily="34" charset="0"/>
              </a:rPr>
              <a:t>②</a:t>
            </a:r>
            <a:r>
              <a:rPr lang="zh-CN" altLang="en-US" sz="2800">
                <a:latin typeface="宋体" charset="-122"/>
                <a:cs typeface="Calibri" pitchFamily="34" charset="0"/>
              </a:rPr>
              <a:t>过滤操作需用到的玻璃仪器除烧杯外，还有</a:t>
            </a:r>
            <a:r>
              <a:rPr lang="en-US" altLang="zh-CN" sz="2800">
                <a:latin typeface="宋体" charset="-122"/>
                <a:cs typeface="Calibri" pitchFamily="34" charset="0"/>
              </a:rPr>
              <a:t>_____________________________</a:t>
            </a:r>
            <a:r>
              <a:rPr lang="zh-CN" altLang="en-US" sz="2800">
                <a:latin typeface="宋体" charset="-122"/>
                <a:cs typeface="Calibri" pitchFamily="34" charset="0"/>
              </a:rPr>
              <a:t>。</a:t>
            </a:r>
          </a:p>
        </p:txBody>
      </p:sp>
      <p:sp>
        <p:nvSpPr>
          <p:cNvPr id="3" name="Rectangle 10"/>
          <p:cNvSpPr>
            <a:spLocks noChangeArrowheads="1"/>
          </p:cNvSpPr>
          <p:nvPr/>
        </p:nvSpPr>
        <p:spPr bwMode="auto">
          <a:xfrm>
            <a:off x="910630" y="4194711"/>
            <a:ext cx="8856984" cy="461665"/>
          </a:xfrm>
          <a:prstGeom prst="rect">
            <a:avLst/>
          </a:prstGeom>
          <a:noFill/>
          <a:ln w="9525">
            <a:noFill/>
            <a:miter lim="800000"/>
            <a:headEnd/>
            <a:tailEnd/>
          </a:ln>
        </p:spPr>
        <p:txBody>
          <a:bodyPr wrap="square" anchor="ctr">
            <a:spAutoFit/>
          </a:bodyPr>
          <a:lstStyle/>
          <a:p>
            <a:r>
              <a:rPr lang="en-US" altLang="zh-CN" dirty="0" err="1" smtClean="0">
                <a:solidFill>
                  <a:srgbClr val="FF0000"/>
                </a:solidFill>
              </a:rPr>
              <a:t>CaO</a:t>
            </a:r>
            <a:r>
              <a:rPr lang="en-US" altLang="zh-CN" dirty="0" smtClean="0">
                <a:solidFill>
                  <a:srgbClr val="FF0000"/>
                </a:solidFill>
              </a:rPr>
              <a:t> + </a:t>
            </a:r>
            <a:r>
              <a:rPr lang="en-US" altLang="zh-CN" dirty="0" smtClean="0">
                <a:solidFill>
                  <a:srgbClr val="FF0000"/>
                </a:solidFill>
                <a:cs typeface="Calibri" pitchFamily="34" charset="0"/>
              </a:rPr>
              <a:t>H</a:t>
            </a:r>
            <a:r>
              <a:rPr lang="en-US" altLang="zh-CN" baseline="-30000" dirty="0" smtClean="0">
                <a:solidFill>
                  <a:srgbClr val="FF0000"/>
                </a:solidFill>
                <a:cs typeface="Calibri" pitchFamily="34" charset="0"/>
              </a:rPr>
              <a:t>2</a:t>
            </a:r>
            <a:r>
              <a:rPr lang="en-US" altLang="zh-CN" dirty="0" smtClean="0">
                <a:solidFill>
                  <a:srgbClr val="FF0000"/>
                </a:solidFill>
                <a:cs typeface="Calibri" pitchFamily="34" charset="0"/>
              </a:rPr>
              <a:t>O</a:t>
            </a:r>
            <a:r>
              <a:rPr lang="en-US" altLang="zh-CN" dirty="0" smtClean="0">
                <a:solidFill>
                  <a:srgbClr val="FF0000"/>
                </a:solidFill>
              </a:rPr>
              <a:t> ==  </a:t>
            </a:r>
            <a:r>
              <a:rPr lang="en-US" altLang="zh-CN" dirty="0" err="1" smtClean="0">
                <a:solidFill>
                  <a:srgbClr val="FF0000"/>
                </a:solidFill>
              </a:rPr>
              <a:t>Ca</a:t>
            </a:r>
            <a:r>
              <a:rPr lang="en-US" altLang="zh-CN" dirty="0" smtClean="0">
                <a:solidFill>
                  <a:srgbClr val="FF0000"/>
                </a:solidFill>
              </a:rPr>
              <a:t>(OH)</a:t>
            </a:r>
            <a:r>
              <a:rPr lang="en-US" altLang="zh-CN" baseline="-25000" dirty="0" smtClean="0">
                <a:solidFill>
                  <a:srgbClr val="FF0000"/>
                </a:solidFill>
              </a:rPr>
              <a:t>2</a:t>
            </a:r>
            <a:endParaRPr lang="en-US" altLang="zh-CN" baseline="-25000" dirty="0"/>
          </a:p>
        </p:txBody>
      </p:sp>
      <p:sp>
        <p:nvSpPr>
          <p:cNvPr id="4" name="Rectangle 4"/>
          <p:cNvSpPr>
            <a:spLocks noChangeArrowheads="1"/>
          </p:cNvSpPr>
          <p:nvPr/>
        </p:nvSpPr>
        <p:spPr bwMode="auto">
          <a:xfrm>
            <a:off x="1414686" y="5445224"/>
            <a:ext cx="2040943" cy="461665"/>
          </a:xfrm>
          <a:prstGeom prst="rect">
            <a:avLst/>
          </a:prstGeom>
          <a:noFill/>
          <a:ln w="9525">
            <a:noFill/>
            <a:miter lim="800000"/>
            <a:headEnd/>
            <a:tailEnd/>
          </a:ln>
          <a:effectLst/>
        </p:spPr>
        <p:txBody>
          <a:bodyPr wrap="none">
            <a:spAutoFit/>
          </a:bodyPr>
          <a:lstStyle/>
          <a:p>
            <a:r>
              <a:rPr lang="zh-CN" altLang="en-US" dirty="0" smtClean="0">
                <a:solidFill>
                  <a:schemeClr val="hlink"/>
                </a:solidFill>
              </a:rPr>
              <a:t>玻璃棒、漏斗</a:t>
            </a:r>
            <a:endParaRPr lang="zh-CN" altLang="en-US" dirty="0">
              <a:solidFill>
                <a:schemeClr val="hlink"/>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diamond(in)">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5601" name="Rectangle 3"/>
          <p:cNvSpPr>
            <a:spLocks noChangeArrowheads="1"/>
          </p:cNvSpPr>
          <p:nvPr/>
        </p:nvSpPr>
        <p:spPr bwMode="auto">
          <a:xfrm>
            <a:off x="334963" y="460375"/>
            <a:ext cx="11664950" cy="5864225"/>
          </a:xfrm>
          <a:prstGeom prst="rect">
            <a:avLst/>
          </a:prstGeom>
          <a:noFill/>
          <a:ln w="9525">
            <a:noFill/>
            <a:miter lim="800000"/>
            <a:headEnd/>
            <a:tailEnd/>
          </a:ln>
        </p:spPr>
        <p:txBody>
          <a:bodyPr anchor="ctr">
            <a:spAutoFit/>
          </a:bodyPr>
          <a:lstStyle/>
          <a:p>
            <a:pPr indent="400050">
              <a:lnSpc>
                <a:spcPct val="150000"/>
              </a:lnSpc>
            </a:pPr>
            <a:r>
              <a:rPr lang="zh-CN" altLang="en-US" sz="2800">
                <a:latin typeface="宋体" charset="-122"/>
                <a:cs typeface="Calibri" pitchFamily="34" charset="0"/>
              </a:rPr>
              <a:t>（</a:t>
            </a:r>
            <a:r>
              <a:rPr lang="en-US" altLang="zh-CN" sz="2800">
                <a:latin typeface="宋体" charset="-122"/>
                <a:cs typeface="Calibri" pitchFamily="34" charset="0"/>
              </a:rPr>
              <a:t>2)</a:t>
            </a:r>
            <a:r>
              <a:rPr lang="zh-CN" altLang="en-US" sz="2800">
                <a:latin typeface="宋体" charset="-122"/>
                <a:cs typeface="Calibri" pitchFamily="34" charset="0"/>
              </a:rPr>
              <a:t>制备氯化镁溶液：用盐酸溶解</a:t>
            </a:r>
            <a:r>
              <a:rPr lang="en-US" altLang="zh-CN" sz="2800">
                <a:latin typeface="宋体" charset="-122"/>
                <a:cs typeface="Calibri" pitchFamily="34" charset="0"/>
              </a:rPr>
              <a:t>Mg(OH)</a:t>
            </a:r>
            <a:r>
              <a:rPr lang="en-US" altLang="zh-CN" sz="2800" baseline="-30000">
                <a:latin typeface="宋体" charset="-122"/>
                <a:cs typeface="Calibri" pitchFamily="34" charset="0"/>
              </a:rPr>
              <a:t>2</a:t>
            </a:r>
            <a:r>
              <a:rPr lang="zh-CN" altLang="en-US" sz="2800">
                <a:latin typeface="宋体" charset="-122"/>
                <a:cs typeface="Calibri" pitchFamily="34" charset="0"/>
              </a:rPr>
              <a:t>。为了便于后续操作，盐酸不宜过量。</a:t>
            </a:r>
            <a:endParaRPr lang="zh-CN" altLang="en-US" sz="2800"/>
          </a:p>
          <a:p>
            <a:pPr indent="400050" eaLnBrk="0" hangingPunct="0">
              <a:lnSpc>
                <a:spcPct val="150000"/>
              </a:lnSpc>
            </a:pPr>
            <a:r>
              <a:rPr lang="zh-CN" altLang="en-US" sz="2800">
                <a:latin typeface="Calibri" pitchFamily="34" charset="0"/>
                <a:cs typeface="Calibri" pitchFamily="34" charset="0"/>
              </a:rPr>
              <a:t>①</a:t>
            </a:r>
            <a:r>
              <a:rPr lang="zh-CN" altLang="en-US" sz="2800">
                <a:latin typeface="宋体" charset="-122"/>
                <a:cs typeface="Calibri" pitchFamily="34" charset="0"/>
              </a:rPr>
              <a:t>反应的化学方程式是</a:t>
            </a:r>
            <a:r>
              <a:rPr lang="en-US" altLang="zh-CN" sz="2800">
                <a:latin typeface="宋体" charset="-122"/>
                <a:cs typeface="Calibri" pitchFamily="34" charset="0"/>
              </a:rPr>
              <a:t>______________________________________</a:t>
            </a:r>
            <a:r>
              <a:rPr lang="zh-CN" altLang="en-US" sz="2800">
                <a:latin typeface="宋体" charset="-122"/>
                <a:cs typeface="Calibri" pitchFamily="34" charset="0"/>
              </a:rPr>
              <a:t>。</a:t>
            </a:r>
            <a:endParaRPr lang="zh-CN" altLang="en-US" sz="2800"/>
          </a:p>
          <a:p>
            <a:pPr indent="400050" eaLnBrk="0" hangingPunct="0">
              <a:lnSpc>
                <a:spcPct val="150000"/>
              </a:lnSpc>
            </a:pPr>
            <a:r>
              <a:rPr lang="zh-CN" altLang="en-US" sz="2800">
                <a:latin typeface="Calibri" pitchFamily="34" charset="0"/>
                <a:cs typeface="Calibri" pitchFamily="34" charset="0"/>
              </a:rPr>
              <a:t>②</a:t>
            </a:r>
            <a:r>
              <a:rPr lang="zh-CN" altLang="en-US" sz="2800">
                <a:latin typeface="宋体" charset="-122"/>
                <a:cs typeface="Calibri" pitchFamily="34" charset="0"/>
              </a:rPr>
              <a:t>通过计算，可准确知道所需盐酸的量。理论上溶解</a:t>
            </a:r>
            <a:r>
              <a:rPr lang="en-US" altLang="zh-CN" sz="2800">
                <a:latin typeface="宋体" charset="-122"/>
                <a:cs typeface="Calibri" pitchFamily="34" charset="0"/>
              </a:rPr>
              <a:t>5.8g Mg(OH)</a:t>
            </a:r>
            <a:r>
              <a:rPr lang="en-US" altLang="zh-CN" sz="2800" baseline="-30000">
                <a:latin typeface="宋体" charset="-122"/>
                <a:cs typeface="Calibri" pitchFamily="34" charset="0"/>
              </a:rPr>
              <a:t>2</a:t>
            </a:r>
            <a:r>
              <a:rPr lang="zh-CN" altLang="en-US" sz="2800">
                <a:latin typeface="宋体" charset="-122"/>
                <a:cs typeface="Calibri" pitchFamily="34" charset="0"/>
              </a:rPr>
              <a:t>需要 </a:t>
            </a:r>
            <a:r>
              <a:rPr lang="en-US" altLang="zh-CN" sz="2800">
                <a:latin typeface="宋体" charset="-122"/>
                <a:cs typeface="Calibri" pitchFamily="34" charset="0"/>
              </a:rPr>
              <a:t>36.5%HCl</a:t>
            </a:r>
            <a:r>
              <a:rPr lang="zh-CN" altLang="en-US" sz="2800">
                <a:latin typeface="宋体" charset="-122"/>
                <a:cs typeface="Calibri" pitchFamily="34" charset="0"/>
              </a:rPr>
              <a:t>溶液</a:t>
            </a:r>
            <a:r>
              <a:rPr lang="en-US" altLang="zh-CN" sz="2800">
                <a:latin typeface="宋体" charset="-122"/>
                <a:cs typeface="Calibri" pitchFamily="34" charset="0"/>
              </a:rPr>
              <a:t>_____g</a:t>
            </a:r>
            <a:r>
              <a:rPr lang="zh-CN" altLang="en-US" sz="2800">
                <a:latin typeface="宋体" charset="-122"/>
                <a:cs typeface="Calibri" pitchFamily="34" charset="0"/>
              </a:rPr>
              <a:t>。</a:t>
            </a:r>
            <a:endParaRPr lang="zh-CN" altLang="en-US" sz="2800"/>
          </a:p>
          <a:p>
            <a:pPr indent="400050" eaLnBrk="0" hangingPunct="0">
              <a:lnSpc>
                <a:spcPct val="150000"/>
              </a:lnSpc>
            </a:pPr>
            <a:r>
              <a:rPr lang="zh-CN" altLang="en-US" sz="2800">
                <a:latin typeface="Calibri" pitchFamily="34" charset="0"/>
                <a:cs typeface="Calibri" pitchFamily="34" charset="0"/>
              </a:rPr>
              <a:t>③</a:t>
            </a:r>
            <a:r>
              <a:rPr lang="zh-CN" altLang="en-US" sz="2800">
                <a:latin typeface="宋体" charset="-122"/>
                <a:cs typeface="Calibri" pitchFamily="34" charset="0"/>
              </a:rPr>
              <a:t>由于准确称量</a:t>
            </a:r>
            <a:r>
              <a:rPr lang="en-US" altLang="zh-CN" sz="2800">
                <a:latin typeface="宋体" charset="-122"/>
                <a:cs typeface="Calibri" pitchFamily="34" charset="0"/>
              </a:rPr>
              <a:t>Mg(OH)</a:t>
            </a:r>
            <a:r>
              <a:rPr lang="en-US" altLang="zh-CN" sz="2800" baseline="-30000">
                <a:latin typeface="宋体" charset="-122"/>
                <a:cs typeface="Calibri" pitchFamily="34" charset="0"/>
              </a:rPr>
              <a:t>2</a:t>
            </a:r>
            <a:r>
              <a:rPr lang="zh-CN" altLang="en-US" sz="2800">
                <a:latin typeface="宋体" charset="-122"/>
                <a:cs typeface="Calibri" pitchFamily="34" charset="0"/>
              </a:rPr>
              <a:t>的步骤繁琐，实验中并不常用，而是通过一定操作方法来达到控制盐酸用量的目的。操作是：将</a:t>
            </a:r>
            <a:r>
              <a:rPr lang="en-US" altLang="zh-CN" sz="2800">
                <a:latin typeface="宋体" charset="-122"/>
                <a:cs typeface="Calibri" pitchFamily="34" charset="0"/>
              </a:rPr>
              <a:t>Mg(OH)</a:t>
            </a:r>
            <a:r>
              <a:rPr lang="en-US" altLang="zh-CN" sz="2800" baseline="-30000">
                <a:latin typeface="宋体" charset="-122"/>
                <a:cs typeface="Calibri" pitchFamily="34" charset="0"/>
              </a:rPr>
              <a:t>2</a:t>
            </a:r>
            <a:r>
              <a:rPr lang="zh-CN" altLang="en-US" sz="2800">
                <a:latin typeface="宋体" charset="-122"/>
                <a:cs typeface="Calibri" pitchFamily="34" charset="0"/>
              </a:rPr>
              <a:t>加入烧杯中，</a:t>
            </a:r>
            <a:r>
              <a:rPr lang="en-US" altLang="zh-CN" sz="2800">
                <a:latin typeface="宋体" charset="-122"/>
                <a:cs typeface="Calibri" pitchFamily="34" charset="0"/>
              </a:rPr>
              <a:t>____________</a:t>
            </a:r>
            <a:r>
              <a:rPr lang="en-US" altLang="zh-CN"/>
              <a:t>____________</a:t>
            </a:r>
            <a:r>
              <a:rPr lang="en-US" altLang="zh-CN" sz="2800">
                <a:latin typeface="宋体" charset="-122"/>
                <a:cs typeface="Calibri" pitchFamily="34" charset="0"/>
              </a:rPr>
              <a:t>___________</a:t>
            </a:r>
            <a:r>
              <a:rPr lang="zh-CN" altLang="en-US" sz="2800">
                <a:latin typeface="宋体" charset="-122"/>
                <a:cs typeface="Calibri" pitchFamily="34" charset="0"/>
              </a:rPr>
              <a:t>，直到</a:t>
            </a:r>
            <a:r>
              <a:rPr lang="en-US" altLang="zh-CN" sz="2800">
                <a:latin typeface="宋体" charset="-122"/>
                <a:cs typeface="Calibri" pitchFamily="34" charset="0"/>
              </a:rPr>
              <a:t>Mg(OH)</a:t>
            </a:r>
            <a:r>
              <a:rPr lang="en-US" altLang="zh-CN" sz="2800" baseline="-30000">
                <a:latin typeface="宋体" charset="-122"/>
                <a:cs typeface="Calibri" pitchFamily="34" charset="0"/>
              </a:rPr>
              <a:t>2</a:t>
            </a:r>
            <a:r>
              <a:rPr lang="zh-CN" altLang="en-US" sz="2800">
                <a:latin typeface="宋体" charset="-122"/>
                <a:cs typeface="Calibri" pitchFamily="34" charset="0"/>
              </a:rPr>
              <a:t>完全溶解为止。</a:t>
            </a:r>
            <a:endParaRPr lang="zh-CN" altLang="en-US" sz="2800"/>
          </a:p>
          <a:p>
            <a:pPr indent="400050" eaLnBrk="0" hangingPunct="0">
              <a:lnSpc>
                <a:spcPct val="150000"/>
              </a:lnSpc>
            </a:pPr>
            <a:r>
              <a:rPr lang="zh-CN" altLang="en-US" sz="2800">
                <a:latin typeface="宋体" charset="-122"/>
                <a:cs typeface="Calibri" pitchFamily="34" charset="0"/>
              </a:rPr>
              <a:t>（</a:t>
            </a:r>
            <a:r>
              <a:rPr lang="en-US" altLang="zh-CN" sz="2800">
                <a:latin typeface="宋体" charset="-122"/>
                <a:cs typeface="Calibri" pitchFamily="34" charset="0"/>
              </a:rPr>
              <a:t>3)</a:t>
            </a:r>
            <a:r>
              <a:rPr lang="zh-CN" altLang="en-US" sz="2800">
                <a:latin typeface="宋体" charset="-122"/>
                <a:cs typeface="Calibri" pitchFamily="34" charset="0"/>
              </a:rPr>
              <a:t>制备氯化镁晶体：蒸发浓缩</a:t>
            </a:r>
            <a:r>
              <a:rPr lang="en-US" altLang="zh-CN" sz="2800">
                <a:latin typeface="宋体" charset="-122"/>
                <a:cs typeface="Calibri" pitchFamily="34" charset="0"/>
              </a:rPr>
              <a:t>MgCl2</a:t>
            </a:r>
            <a:r>
              <a:rPr lang="zh-CN" altLang="en-US" sz="2800">
                <a:latin typeface="宋体" charset="-122"/>
                <a:cs typeface="Calibri" pitchFamily="34" charset="0"/>
              </a:rPr>
              <a:t>溶液，冷却结晶。</a:t>
            </a:r>
          </a:p>
        </p:txBody>
      </p:sp>
      <p:sp>
        <p:nvSpPr>
          <p:cNvPr id="3" name="矩形 2"/>
          <p:cNvSpPr/>
          <p:nvPr/>
        </p:nvSpPr>
        <p:spPr>
          <a:xfrm>
            <a:off x="4607396" y="1628800"/>
            <a:ext cx="5267789" cy="830997"/>
          </a:xfrm>
          <a:prstGeom prst="rect">
            <a:avLst/>
          </a:prstGeom>
        </p:spPr>
        <p:txBody>
          <a:bodyPr wrap="none">
            <a:spAutoFit/>
          </a:bodyPr>
          <a:lstStyle/>
          <a:p>
            <a:r>
              <a:rPr lang="en-US" altLang="zh-CN" dirty="0" smtClean="0">
                <a:solidFill>
                  <a:srgbClr val="FF0000"/>
                </a:solidFill>
                <a:latin typeface="宋体" charset="-122"/>
                <a:cs typeface="Calibri" pitchFamily="34" charset="0"/>
              </a:rPr>
              <a:t>Mg(OH)</a:t>
            </a:r>
            <a:r>
              <a:rPr lang="en-US" altLang="zh-CN" baseline="-30000" dirty="0" smtClean="0">
                <a:solidFill>
                  <a:srgbClr val="FF0000"/>
                </a:solidFill>
                <a:latin typeface="宋体" charset="-122"/>
                <a:cs typeface="Calibri" pitchFamily="34" charset="0"/>
              </a:rPr>
              <a:t>2  </a:t>
            </a:r>
            <a:r>
              <a:rPr lang="en-US" altLang="zh-CN" dirty="0" smtClean="0">
                <a:solidFill>
                  <a:srgbClr val="FF0000"/>
                </a:solidFill>
                <a:latin typeface="宋体" charset="-122"/>
                <a:cs typeface="Calibri" pitchFamily="34" charset="0"/>
              </a:rPr>
              <a:t>+  2HCl ==MgCl</a:t>
            </a:r>
            <a:r>
              <a:rPr lang="en-US" altLang="zh-CN" baseline="-30000" dirty="0" smtClean="0">
                <a:solidFill>
                  <a:srgbClr val="FF0000"/>
                </a:solidFill>
                <a:latin typeface="宋体" charset="-122"/>
                <a:cs typeface="Calibri" pitchFamily="34" charset="0"/>
              </a:rPr>
              <a:t>2 </a:t>
            </a:r>
            <a:r>
              <a:rPr lang="en-US" altLang="zh-CN" dirty="0" smtClean="0">
                <a:solidFill>
                  <a:srgbClr val="FF0000"/>
                </a:solidFill>
                <a:latin typeface="宋体" charset="-122"/>
                <a:cs typeface="Calibri" pitchFamily="34" charset="0"/>
              </a:rPr>
              <a:t>+ </a:t>
            </a:r>
            <a:r>
              <a:rPr lang="en-US" altLang="zh-CN" dirty="0">
                <a:solidFill>
                  <a:srgbClr val="FF0000"/>
                </a:solidFill>
              </a:rPr>
              <a:t>+ </a:t>
            </a:r>
            <a:r>
              <a:rPr lang="en-US" altLang="zh-CN" dirty="0" smtClean="0">
                <a:solidFill>
                  <a:srgbClr val="FF0000"/>
                </a:solidFill>
              </a:rPr>
              <a:t>2</a:t>
            </a:r>
            <a:r>
              <a:rPr lang="en-US" altLang="zh-CN" dirty="0" smtClean="0">
                <a:solidFill>
                  <a:srgbClr val="FF0000"/>
                </a:solidFill>
                <a:cs typeface="Calibri" pitchFamily="34" charset="0"/>
              </a:rPr>
              <a:t>H</a:t>
            </a:r>
            <a:r>
              <a:rPr lang="en-US" altLang="zh-CN" baseline="-30000" dirty="0" smtClean="0">
                <a:solidFill>
                  <a:srgbClr val="FF0000"/>
                </a:solidFill>
                <a:cs typeface="Calibri" pitchFamily="34" charset="0"/>
              </a:rPr>
              <a:t>2</a:t>
            </a:r>
            <a:r>
              <a:rPr lang="en-US" altLang="zh-CN" dirty="0" smtClean="0">
                <a:solidFill>
                  <a:srgbClr val="FF0000"/>
                </a:solidFill>
                <a:cs typeface="Calibri" pitchFamily="34" charset="0"/>
              </a:rPr>
              <a:t>O</a:t>
            </a:r>
            <a:endParaRPr lang="en-US" altLang="zh-CN" dirty="0">
              <a:solidFill>
                <a:srgbClr val="FF0000"/>
              </a:solidFill>
            </a:endParaRPr>
          </a:p>
          <a:p>
            <a:endParaRPr lang="zh-CN" altLang="en-US" dirty="0"/>
          </a:p>
        </p:txBody>
      </p:sp>
      <p:sp>
        <p:nvSpPr>
          <p:cNvPr id="4" name="Rectangle 4"/>
          <p:cNvSpPr>
            <a:spLocks noChangeArrowheads="1"/>
          </p:cNvSpPr>
          <p:nvPr/>
        </p:nvSpPr>
        <p:spPr bwMode="auto">
          <a:xfrm>
            <a:off x="2566814" y="3155776"/>
            <a:ext cx="575799" cy="461665"/>
          </a:xfrm>
          <a:prstGeom prst="rect">
            <a:avLst/>
          </a:prstGeom>
          <a:noFill/>
          <a:ln w="9525">
            <a:noFill/>
            <a:miter lim="800000"/>
            <a:headEnd/>
            <a:tailEnd/>
          </a:ln>
          <a:effectLst/>
        </p:spPr>
        <p:txBody>
          <a:bodyPr wrap="none">
            <a:spAutoFit/>
          </a:bodyPr>
          <a:lstStyle/>
          <a:p>
            <a:r>
              <a:rPr lang="en-US" altLang="zh-CN" dirty="0" smtClean="0">
                <a:solidFill>
                  <a:schemeClr val="hlink"/>
                </a:solidFill>
              </a:rPr>
              <a:t>20</a:t>
            </a:r>
            <a:endParaRPr lang="zh-CN" altLang="en-US" dirty="0">
              <a:solidFill>
                <a:schemeClr val="hlink"/>
              </a:solidFill>
            </a:endParaRPr>
          </a:p>
        </p:txBody>
      </p:sp>
      <p:sp>
        <p:nvSpPr>
          <p:cNvPr id="5" name="Rectangle 4"/>
          <p:cNvSpPr>
            <a:spLocks noChangeArrowheads="1"/>
          </p:cNvSpPr>
          <p:nvPr/>
        </p:nvSpPr>
        <p:spPr bwMode="auto">
          <a:xfrm>
            <a:off x="334963" y="5013176"/>
            <a:ext cx="3897221" cy="461665"/>
          </a:xfrm>
          <a:prstGeom prst="rect">
            <a:avLst/>
          </a:prstGeom>
          <a:noFill/>
          <a:ln w="9525">
            <a:noFill/>
            <a:miter lim="800000"/>
            <a:headEnd/>
            <a:tailEnd/>
          </a:ln>
          <a:effectLst/>
        </p:spPr>
        <p:txBody>
          <a:bodyPr wrap="none">
            <a:spAutoFit/>
          </a:bodyPr>
          <a:lstStyle/>
          <a:p>
            <a:r>
              <a:rPr lang="zh-CN" altLang="en-US" dirty="0" smtClean="0">
                <a:solidFill>
                  <a:schemeClr val="hlink"/>
                </a:solidFill>
              </a:rPr>
              <a:t>逐渐滴加盐酸，边加边搅拌</a:t>
            </a:r>
            <a:endParaRPr lang="zh-CN" altLang="en-US" dirty="0">
              <a:solidFill>
                <a:schemeClr val="hlink"/>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8" presetClass="entr" presetSubtype="16"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amond(in)">
                                      <p:cBhvr>
                                        <p:cTn id="13" dur="2000"/>
                                        <p:tgtEl>
                                          <p:spTgt spid="4"/>
                                        </p:tgtEl>
                                      </p:cBhvr>
                                    </p:animEffect>
                                  </p:childTnLst>
                                </p:cTn>
                              </p:par>
                            </p:childTnLst>
                          </p:cTn>
                        </p:par>
                      </p:childTnLst>
                    </p:cTn>
                  </p:par>
                  <p:par>
                    <p:cTn id="14" fill="hold">
                      <p:stCondLst>
                        <p:cond delay="indefinite"/>
                      </p:stCondLst>
                      <p:childTnLst>
                        <p:par>
                          <p:cTn id="15" fill="hold">
                            <p:stCondLst>
                              <p:cond delay="0"/>
                            </p:stCondLst>
                            <p:childTnLst>
                              <p:par>
                                <p:cTn id="16" presetID="8" presetClass="entr" presetSubtype="16"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diamond(in)">
                                      <p:cBhvr>
                                        <p:cTn id="18"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6625" name="Rectangle 2"/>
          <p:cNvSpPr>
            <a:spLocks noChangeArrowheads="1"/>
          </p:cNvSpPr>
          <p:nvPr/>
        </p:nvSpPr>
        <p:spPr bwMode="auto">
          <a:xfrm>
            <a:off x="190500" y="188913"/>
            <a:ext cx="11593513" cy="1735137"/>
          </a:xfrm>
          <a:prstGeom prst="rect">
            <a:avLst/>
          </a:prstGeom>
          <a:noFill/>
          <a:ln w="9525">
            <a:noFill/>
            <a:miter lim="800000"/>
            <a:headEnd/>
            <a:tailEnd/>
          </a:ln>
        </p:spPr>
        <p:txBody>
          <a:bodyPr anchor="ctr">
            <a:spAutoFit/>
          </a:bodyPr>
          <a:lstStyle/>
          <a:p>
            <a:pPr>
              <a:lnSpc>
                <a:spcPct val="150000"/>
              </a:lnSpc>
            </a:pPr>
            <a:r>
              <a:rPr lang="en-US" altLang="zh-CN">
                <a:latin typeface="宋体" charset="-122"/>
                <a:cs typeface="Calibri" pitchFamily="34" charset="0"/>
              </a:rPr>
              <a:t>1-1.(2018</a:t>
            </a:r>
            <a:r>
              <a:rPr lang="zh-CN" altLang="en-US">
                <a:latin typeface="宋体" charset="-122"/>
                <a:cs typeface="Calibri" pitchFamily="34" charset="0"/>
              </a:rPr>
              <a:t>年广州）金属锰（</a:t>
            </a:r>
            <a:r>
              <a:rPr lang="en-US" altLang="zh-CN">
                <a:latin typeface="宋体" charset="-122"/>
                <a:cs typeface="Calibri" pitchFamily="34" charset="0"/>
              </a:rPr>
              <a:t>Mn)</a:t>
            </a:r>
            <a:r>
              <a:rPr lang="zh-CN" altLang="en-US">
                <a:latin typeface="宋体" charset="-122"/>
                <a:cs typeface="Calibri" pitchFamily="34" charset="0"/>
              </a:rPr>
              <a:t>及其化合物用途广泛。铁锰合金（锰钢）可用作大型体育场馆的网架屋顶材料、铁轨、桥梁等。部分锰的化合物的颜色及溶解性见下表，回答下列问题：</a:t>
            </a:r>
            <a:endParaRPr lang="zh-CN" altLang="en-US"/>
          </a:p>
        </p:txBody>
      </p:sp>
      <p:graphicFrame>
        <p:nvGraphicFramePr>
          <p:cNvPr id="61443" name="Group 3"/>
          <p:cNvGraphicFramePr>
            <a:graphicFrameLocks noGrp="1"/>
          </p:cNvGraphicFramePr>
          <p:nvPr/>
        </p:nvGraphicFramePr>
        <p:xfrm>
          <a:off x="2638425" y="1628775"/>
          <a:ext cx="8713788" cy="1737360"/>
        </p:xfrm>
        <a:graphic>
          <a:graphicData uri="http://schemas.openxmlformats.org/drawingml/2006/table">
            <a:tbl>
              <a:tblPr/>
              <a:tblGrid>
                <a:gridCol w="1452563"/>
                <a:gridCol w="1452562"/>
                <a:gridCol w="1452563"/>
                <a:gridCol w="1450975"/>
                <a:gridCol w="1452562"/>
                <a:gridCol w="1452563"/>
              </a:tblGrid>
              <a:tr h="3968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zh-CN" altLang="en-US" sz="2400" b="1" i="0" u="none" strike="noStrike" cap="none" normalizeH="0" baseline="0" smtClean="0">
                        <a:ln>
                          <a:noFill/>
                        </a:ln>
                        <a:solidFill>
                          <a:schemeClr val="tx1"/>
                        </a:solidFill>
                        <a:effectLst/>
                        <a:latin typeface="宋体" charset="-122"/>
                        <a:ea typeface="宋体" charset="-122"/>
                        <a:cs typeface="Calibri"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zh-CN" altLang="en-US" sz="2400" b="1" i="0" u="none" strike="noStrike" cap="none" normalizeH="0" baseline="0" smtClean="0">
                          <a:ln>
                            <a:noFill/>
                          </a:ln>
                          <a:solidFill>
                            <a:schemeClr val="tx1"/>
                          </a:solidFill>
                          <a:effectLst/>
                          <a:latin typeface="宋体" charset="-122"/>
                          <a:ea typeface="宋体" charset="-122"/>
                          <a:cs typeface="Calibri" pitchFamily="34" charset="0"/>
                        </a:rPr>
                        <a:t>物质</a:t>
                      </a:r>
                      <a:endParaRPr kumimoji="0" lang="zh-CN" altLang="en-US"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宋体" charset="-122"/>
                          <a:ea typeface="宋体" charset="-122"/>
                          <a:cs typeface="Calibri" pitchFamily="34" charset="0"/>
                        </a:rPr>
                        <a:t>KMnO</a:t>
                      </a:r>
                      <a:r>
                        <a:rPr kumimoji="0" lang="en-US" altLang="zh-CN" sz="2400" b="1" i="0" u="none" strike="noStrike" cap="none" normalizeH="0" baseline="-30000" smtClean="0">
                          <a:ln>
                            <a:noFill/>
                          </a:ln>
                          <a:solidFill>
                            <a:schemeClr val="tx1"/>
                          </a:solidFill>
                          <a:effectLst/>
                          <a:latin typeface="宋体" charset="-122"/>
                          <a:ea typeface="宋体" charset="-122"/>
                          <a:cs typeface="Calibri" pitchFamily="34" charset="0"/>
                        </a:rPr>
                        <a:t>4</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宋体" charset="-122"/>
                          <a:ea typeface="宋体" charset="-122"/>
                          <a:cs typeface="Calibri" pitchFamily="34" charset="0"/>
                        </a:rPr>
                        <a:t>MnO</a:t>
                      </a:r>
                      <a:r>
                        <a:rPr kumimoji="0" lang="en-US" altLang="zh-CN" sz="2400" b="1" i="0" u="none" strike="noStrike" cap="none" normalizeH="0" baseline="-30000" smtClean="0">
                          <a:ln>
                            <a:noFill/>
                          </a:ln>
                          <a:solidFill>
                            <a:schemeClr val="tx1"/>
                          </a:solidFill>
                          <a:effectLst/>
                          <a:latin typeface="宋体" charset="-122"/>
                          <a:ea typeface="宋体" charset="-122"/>
                          <a:cs typeface="Calibri" pitchFamily="34" charset="0"/>
                        </a:rPr>
                        <a:t>2</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宋体" charset="-122"/>
                          <a:ea typeface="宋体" charset="-122"/>
                          <a:cs typeface="Calibri" pitchFamily="34" charset="0"/>
                        </a:rPr>
                        <a:t>MnSO</a:t>
                      </a:r>
                      <a:r>
                        <a:rPr kumimoji="0" lang="en-US" altLang="zh-CN" sz="2400" b="1" i="0" u="none" strike="noStrike" cap="none" normalizeH="0" baseline="-30000" smtClean="0">
                          <a:ln>
                            <a:noFill/>
                          </a:ln>
                          <a:solidFill>
                            <a:schemeClr val="tx1"/>
                          </a:solidFill>
                          <a:effectLst/>
                          <a:latin typeface="宋体" charset="-122"/>
                          <a:ea typeface="宋体" charset="-122"/>
                          <a:cs typeface="Calibri" pitchFamily="34" charset="0"/>
                        </a:rPr>
                        <a:t>4</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宋体" charset="-122"/>
                          <a:ea typeface="宋体" charset="-122"/>
                          <a:cs typeface="Calibri" pitchFamily="34" charset="0"/>
                        </a:rPr>
                        <a:t>Mn(OH)</a:t>
                      </a:r>
                      <a:r>
                        <a:rPr kumimoji="0" lang="en-US" altLang="zh-CN" sz="2400" b="1" i="0" u="none" strike="noStrike" cap="none" normalizeH="0" baseline="-30000" smtClean="0">
                          <a:ln>
                            <a:noFill/>
                          </a:ln>
                          <a:solidFill>
                            <a:schemeClr val="tx1"/>
                          </a:solidFill>
                          <a:effectLst/>
                          <a:latin typeface="宋体" charset="-122"/>
                          <a:ea typeface="宋体" charset="-122"/>
                          <a:cs typeface="Calibri" pitchFamily="34" charset="0"/>
                        </a:rPr>
                        <a:t>2</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宋体" charset="-122"/>
                          <a:ea typeface="宋体" charset="-122"/>
                          <a:cs typeface="Calibri" pitchFamily="34" charset="0"/>
                        </a:rPr>
                        <a:t>MnO(OH)</a:t>
                      </a:r>
                      <a:r>
                        <a:rPr kumimoji="0" lang="en-US" altLang="zh-CN" sz="2400" b="1" i="0" u="none" strike="noStrike" cap="none" normalizeH="0" baseline="-30000" smtClean="0">
                          <a:ln>
                            <a:noFill/>
                          </a:ln>
                          <a:solidFill>
                            <a:schemeClr val="tx1"/>
                          </a:solidFill>
                          <a:effectLst/>
                          <a:latin typeface="宋体" charset="-122"/>
                          <a:ea typeface="宋体" charset="-122"/>
                          <a:cs typeface="Calibri" pitchFamily="34" charset="0"/>
                        </a:rPr>
                        <a:t>2</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444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2400" b="1" i="0" u="none" strike="noStrike" cap="none" normalizeH="0" baseline="0" smtClean="0">
                          <a:ln>
                            <a:noFill/>
                          </a:ln>
                          <a:solidFill>
                            <a:schemeClr val="tx1"/>
                          </a:solidFill>
                          <a:effectLst/>
                          <a:latin typeface="宋体" charset="-122"/>
                          <a:ea typeface="宋体" charset="-122"/>
                          <a:cs typeface="Calibri" pitchFamily="34" charset="0"/>
                        </a:rPr>
                        <a:t>颜色</a:t>
                      </a:r>
                      <a:endParaRPr kumimoji="0" lang="zh-CN" altLang="en-US"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2400" b="1" i="0" u="none" strike="noStrike" cap="none" normalizeH="0" baseline="0" smtClean="0">
                          <a:ln>
                            <a:noFill/>
                          </a:ln>
                          <a:solidFill>
                            <a:schemeClr val="tx1"/>
                          </a:solidFill>
                          <a:effectLst/>
                          <a:latin typeface="宋体" charset="-122"/>
                          <a:ea typeface="宋体" charset="-122"/>
                          <a:cs typeface="Calibri" pitchFamily="34" charset="0"/>
                        </a:rPr>
                        <a:t>暗紫色</a:t>
                      </a:r>
                      <a:endParaRPr kumimoji="0" lang="zh-CN" altLang="en-US"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2400" b="1" i="0" u="none" strike="noStrike" cap="none" normalizeH="0" baseline="0" smtClean="0">
                          <a:ln>
                            <a:noFill/>
                          </a:ln>
                          <a:solidFill>
                            <a:schemeClr val="tx1"/>
                          </a:solidFill>
                          <a:effectLst/>
                          <a:latin typeface="宋体" charset="-122"/>
                          <a:ea typeface="宋体" charset="-122"/>
                          <a:cs typeface="Calibri" pitchFamily="34" charset="0"/>
                        </a:rPr>
                        <a:t>黑色</a:t>
                      </a:r>
                      <a:endParaRPr kumimoji="0" lang="zh-CN" altLang="en-US"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2400" b="1" i="0" u="none" strike="noStrike" cap="none" normalizeH="0" baseline="0" smtClean="0">
                          <a:ln>
                            <a:noFill/>
                          </a:ln>
                          <a:solidFill>
                            <a:schemeClr val="tx1"/>
                          </a:solidFill>
                          <a:effectLst/>
                          <a:latin typeface="宋体" charset="-122"/>
                          <a:ea typeface="宋体" charset="-122"/>
                          <a:cs typeface="Calibri" pitchFamily="34" charset="0"/>
                        </a:rPr>
                        <a:t>白色</a:t>
                      </a:r>
                      <a:endParaRPr kumimoji="0" lang="zh-CN" altLang="en-US"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2400" b="1" i="0" u="none" strike="noStrike" cap="none" normalizeH="0" baseline="0" smtClean="0">
                          <a:ln>
                            <a:noFill/>
                          </a:ln>
                          <a:solidFill>
                            <a:schemeClr val="tx1"/>
                          </a:solidFill>
                          <a:effectLst/>
                          <a:latin typeface="宋体" charset="-122"/>
                          <a:ea typeface="宋体" charset="-122"/>
                          <a:cs typeface="Calibri" pitchFamily="34" charset="0"/>
                        </a:rPr>
                        <a:t>白色</a:t>
                      </a:r>
                      <a:endParaRPr kumimoji="0" lang="zh-CN" altLang="en-US"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2400" b="1" i="0" u="none" strike="noStrike" cap="none" normalizeH="0" baseline="0" smtClean="0">
                          <a:ln>
                            <a:noFill/>
                          </a:ln>
                          <a:solidFill>
                            <a:schemeClr val="tx1"/>
                          </a:solidFill>
                          <a:effectLst/>
                          <a:latin typeface="宋体" charset="-122"/>
                          <a:ea typeface="宋体" charset="-122"/>
                          <a:cs typeface="Calibri" pitchFamily="34" charset="0"/>
                        </a:rPr>
                        <a:t>棕色</a:t>
                      </a:r>
                      <a:endParaRPr kumimoji="0" lang="zh-CN" altLang="en-US"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444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2400" b="1" i="0" u="none" strike="noStrike" cap="none" normalizeH="0" baseline="0" smtClean="0">
                          <a:ln>
                            <a:noFill/>
                          </a:ln>
                          <a:solidFill>
                            <a:schemeClr val="tx1"/>
                          </a:solidFill>
                          <a:effectLst/>
                          <a:latin typeface="宋体" charset="-122"/>
                          <a:ea typeface="宋体" charset="-122"/>
                          <a:cs typeface="Calibri" pitchFamily="34" charset="0"/>
                        </a:rPr>
                        <a:t>溶解性</a:t>
                      </a:r>
                      <a:endParaRPr kumimoji="0" lang="zh-CN" altLang="en-US"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2400" b="1" i="0" u="none" strike="noStrike" cap="none" normalizeH="0" baseline="0" smtClean="0">
                          <a:ln>
                            <a:noFill/>
                          </a:ln>
                          <a:solidFill>
                            <a:schemeClr val="tx1"/>
                          </a:solidFill>
                          <a:effectLst/>
                          <a:latin typeface="宋体" charset="-122"/>
                          <a:ea typeface="宋体" charset="-122"/>
                          <a:cs typeface="Calibri" pitchFamily="34" charset="0"/>
                        </a:rPr>
                        <a:t>易溶</a:t>
                      </a:r>
                      <a:endParaRPr kumimoji="0" lang="zh-CN" altLang="en-US"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2400" b="1" i="0" u="none" strike="noStrike" cap="none" normalizeH="0" baseline="0" smtClean="0">
                          <a:ln>
                            <a:noFill/>
                          </a:ln>
                          <a:solidFill>
                            <a:schemeClr val="tx1"/>
                          </a:solidFill>
                          <a:effectLst/>
                          <a:latin typeface="宋体" charset="-122"/>
                          <a:ea typeface="宋体" charset="-122"/>
                          <a:cs typeface="Calibri" pitchFamily="34" charset="0"/>
                        </a:rPr>
                        <a:t>难溶</a:t>
                      </a:r>
                      <a:endParaRPr kumimoji="0" lang="zh-CN" altLang="en-US"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2400" b="1" i="0" u="none" strike="noStrike" cap="none" normalizeH="0" baseline="0" smtClean="0">
                          <a:ln>
                            <a:noFill/>
                          </a:ln>
                          <a:solidFill>
                            <a:schemeClr val="tx1"/>
                          </a:solidFill>
                          <a:effectLst/>
                          <a:latin typeface="宋体" charset="-122"/>
                          <a:ea typeface="宋体" charset="-122"/>
                          <a:cs typeface="Calibri" pitchFamily="34" charset="0"/>
                        </a:rPr>
                        <a:t>易溶</a:t>
                      </a:r>
                      <a:endParaRPr kumimoji="0" lang="zh-CN" altLang="en-US"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2400" b="1" i="0" u="none" strike="noStrike" cap="none" normalizeH="0" baseline="0" smtClean="0">
                          <a:ln>
                            <a:noFill/>
                          </a:ln>
                          <a:solidFill>
                            <a:schemeClr val="tx1"/>
                          </a:solidFill>
                          <a:effectLst/>
                          <a:latin typeface="宋体" charset="-122"/>
                          <a:ea typeface="宋体" charset="-122"/>
                          <a:cs typeface="Calibri" pitchFamily="34" charset="0"/>
                        </a:rPr>
                        <a:t>难溶</a:t>
                      </a:r>
                      <a:endParaRPr kumimoji="0" lang="zh-CN" altLang="en-US"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2400" b="1" i="0" u="none" strike="noStrike" cap="none" normalizeH="0" baseline="0" smtClean="0">
                          <a:ln>
                            <a:noFill/>
                          </a:ln>
                          <a:solidFill>
                            <a:schemeClr val="tx1"/>
                          </a:solidFill>
                          <a:effectLst/>
                          <a:latin typeface="宋体" charset="-122"/>
                          <a:ea typeface="宋体" charset="-122"/>
                          <a:cs typeface="Calibri" pitchFamily="34" charset="0"/>
                        </a:rPr>
                        <a:t>难溶</a:t>
                      </a:r>
                      <a:endParaRPr kumimoji="0" lang="zh-CN" altLang="en-US"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26656" name="Rectangle 33"/>
          <p:cNvSpPr>
            <a:spLocks noChangeArrowheads="1"/>
          </p:cNvSpPr>
          <p:nvPr/>
        </p:nvSpPr>
        <p:spPr bwMode="auto">
          <a:xfrm>
            <a:off x="0" y="3573463"/>
            <a:ext cx="11928475" cy="2830512"/>
          </a:xfrm>
          <a:prstGeom prst="rect">
            <a:avLst/>
          </a:prstGeom>
          <a:noFill/>
          <a:ln w="9525">
            <a:noFill/>
            <a:miter lim="800000"/>
            <a:headEnd/>
            <a:tailEnd/>
          </a:ln>
        </p:spPr>
        <p:txBody>
          <a:bodyPr anchor="ctr">
            <a:spAutoFit/>
          </a:bodyPr>
          <a:lstStyle/>
          <a:p>
            <a:pPr indent="266700">
              <a:lnSpc>
                <a:spcPct val="150000"/>
              </a:lnSpc>
            </a:pPr>
            <a:r>
              <a:rPr lang="en-US" altLang="zh-CN">
                <a:latin typeface="宋体" charset="-122"/>
                <a:cs typeface="Calibri" pitchFamily="34" charset="0"/>
              </a:rPr>
              <a:t>(1)KMnO</a:t>
            </a:r>
            <a:r>
              <a:rPr lang="en-US" altLang="zh-CN" baseline="-30000">
                <a:latin typeface="宋体" charset="-122"/>
                <a:cs typeface="Calibri" pitchFamily="34" charset="0"/>
              </a:rPr>
              <a:t>4</a:t>
            </a:r>
            <a:r>
              <a:rPr lang="zh-CN" altLang="en-US">
                <a:latin typeface="宋体" charset="-122"/>
                <a:cs typeface="Calibri" pitchFamily="34" charset="0"/>
              </a:rPr>
              <a:t>读作</a:t>
            </a:r>
            <a:r>
              <a:rPr lang="zh-CN" altLang="en-US" u="sng">
                <a:latin typeface="宋体" charset="-122"/>
                <a:cs typeface="Calibri" pitchFamily="34" charset="0"/>
              </a:rPr>
              <a:t>              </a:t>
            </a:r>
            <a:r>
              <a:rPr lang="zh-CN" altLang="en-US">
                <a:latin typeface="宋体" charset="-122"/>
                <a:cs typeface="Calibri" pitchFamily="34" charset="0"/>
              </a:rPr>
              <a:t>，广泛用作医药杀菌剂和防臭剂</a:t>
            </a:r>
            <a:endParaRPr lang="zh-CN" altLang="en-US"/>
          </a:p>
          <a:p>
            <a:pPr indent="266700" eaLnBrk="0" hangingPunct="0">
              <a:lnSpc>
                <a:spcPct val="150000"/>
              </a:lnSpc>
            </a:pPr>
            <a:r>
              <a:rPr lang="en-US" altLang="zh-CN">
                <a:latin typeface="宋体" charset="-122"/>
                <a:cs typeface="Calibri" pitchFamily="34" charset="0"/>
              </a:rPr>
              <a:t>(2)</a:t>
            </a:r>
            <a:r>
              <a:rPr lang="zh-CN" altLang="en-US">
                <a:latin typeface="宋体" charset="-122"/>
                <a:cs typeface="Calibri" pitchFamily="34" charset="0"/>
              </a:rPr>
              <a:t>将适当比例的铁矿石</a:t>
            </a:r>
            <a:r>
              <a:rPr lang="en-US" altLang="zh-CN">
                <a:latin typeface="宋体" charset="-122"/>
                <a:cs typeface="Calibri" pitchFamily="34" charset="0"/>
              </a:rPr>
              <a:t>(Fe</a:t>
            </a:r>
            <a:r>
              <a:rPr lang="en-US" altLang="zh-CN" baseline="-30000">
                <a:latin typeface="宋体" charset="-122"/>
                <a:cs typeface="Calibri" pitchFamily="34" charset="0"/>
              </a:rPr>
              <a:t>2</a:t>
            </a:r>
            <a:r>
              <a:rPr lang="en-US" altLang="zh-CN">
                <a:latin typeface="宋体" charset="-122"/>
                <a:cs typeface="Calibri" pitchFamily="34" charset="0"/>
              </a:rPr>
              <a:t>O</a:t>
            </a:r>
            <a:r>
              <a:rPr lang="en-US" altLang="zh-CN" baseline="-30000">
                <a:latin typeface="宋体" charset="-122"/>
                <a:cs typeface="Calibri" pitchFamily="34" charset="0"/>
              </a:rPr>
              <a:t>3</a:t>
            </a:r>
            <a:r>
              <a:rPr lang="en-US" altLang="zh-CN">
                <a:latin typeface="宋体" charset="-122"/>
                <a:cs typeface="Calibri" pitchFamily="34" charset="0"/>
              </a:rPr>
              <a:t>)</a:t>
            </a:r>
            <a:r>
              <a:rPr lang="zh-CN" altLang="en-US">
                <a:latin typeface="宋体" charset="-122"/>
                <a:cs typeface="Calibri" pitchFamily="34" charset="0"/>
              </a:rPr>
              <a:t>、软锰矿</a:t>
            </a:r>
            <a:r>
              <a:rPr lang="en-US" altLang="zh-CN">
                <a:latin typeface="宋体" charset="-122"/>
                <a:cs typeface="Calibri" pitchFamily="34" charset="0"/>
              </a:rPr>
              <a:t>(MnO</a:t>
            </a:r>
            <a:r>
              <a:rPr lang="en-US" altLang="zh-CN" baseline="-30000">
                <a:latin typeface="宋体" charset="-122"/>
                <a:cs typeface="Calibri" pitchFamily="34" charset="0"/>
              </a:rPr>
              <a:t>2</a:t>
            </a:r>
            <a:r>
              <a:rPr lang="en-US" altLang="zh-CN">
                <a:latin typeface="宋体" charset="-122"/>
                <a:cs typeface="Calibri" pitchFamily="34" charset="0"/>
              </a:rPr>
              <a:t>)</a:t>
            </a:r>
            <a:r>
              <a:rPr lang="zh-CN" altLang="en-US">
                <a:latin typeface="宋体" charset="-122"/>
                <a:cs typeface="Calibri" pitchFamily="34" charset="0"/>
              </a:rPr>
              <a:t>、焦炭混合加入高炉</a:t>
            </a:r>
            <a:r>
              <a:rPr lang="en-US" altLang="zh-CN">
                <a:latin typeface="Calibri" pitchFamily="34" charset="0"/>
                <a:cs typeface="Calibri" pitchFamily="34" charset="0"/>
              </a:rPr>
              <a:t>,</a:t>
            </a:r>
            <a:r>
              <a:rPr lang="zh-CN" altLang="en-US">
                <a:latin typeface="宋体" charset="-122"/>
                <a:cs typeface="Calibri" pitchFamily="34" charset="0"/>
              </a:rPr>
              <a:t>通入热空气熔炼</a:t>
            </a:r>
            <a:r>
              <a:rPr lang="en-US" altLang="zh-CN">
                <a:latin typeface="Calibri" pitchFamily="34" charset="0"/>
                <a:cs typeface="Calibri" pitchFamily="34" charset="0"/>
              </a:rPr>
              <a:t>,</a:t>
            </a:r>
            <a:r>
              <a:rPr lang="zh-CN" altLang="en-US">
                <a:latin typeface="宋体" charset="-122"/>
                <a:cs typeface="Calibri" pitchFamily="34" charset="0"/>
              </a:rPr>
              <a:t>可得到铁锰合金。用化学方程式表示生成金属锰的过程：</a:t>
            </a:r>
            <a:endParaRPr lang="zh-CN" altLang="en-US"/>
          </a:p>
          <a:p>
            <a:pPr indent="266700" eaLnBrk="0" hangingPunct="0">
              <a:lnSpc>
                <a:spcPct val="150000"/>
              </a:lnSpc>
            </a:pPr>
            <a:r>
              <a:rPr lang="zh-CN" altLang="en-US">
                <a:latin typeface="Calibri" pitchFamily="34" charset="0"/>
                <a:cs typeface="Calibri" pitchFamily="34" charset="0"/>
              </a:rPr>
              <a:t>①</a:t>
            </a:r>
            <a:r>
              <a:rPr lang="en-US" altLang="zh-CN">
                <a:latin typeface="宋体" charset="-122"/>
                <a:cs typeface="Calibri" pitchFamily="34" charset="0"/>
              </a:rPr>
              <a:t>C + O</a:t>
            </a:r>
            <a:r>
              <a:rPr lang="en-US" altLang="zh-CN" baseline="-30000">
                <a:latin typeface="宋体" charset="-122"/>
                <a:cs typeface="Calibri" pitchFamily="34" charset="0"/>
              </a:rPr>
              <a:t>2</a:t>
            </a:r>
            <a:r>
              <a:rPr lang="zh-CN" altLang="pt-BR">
                <a:latin typeface="宋体" charset="-122"/>
                <a:ea typeface="宋体-方正超大字符集"/>
                <a:cs typeface="宋体-方正超大字符集"/>
              </a:rPr>
              <a:t>高温</a:t>
            </a:r>
            <a:r>
              <a:rPr lang="en-US" altLang="zh-CN">
                <a:latin typeface="宋体" charset="-122"/>
                <a:cs typeface="Calibri" pitchFamily="34" charset="0"/>
              </a:rPr>
              <a:t>CO</a:t>
            </a:r>
            <a:r>
              <a:rPr lang="en-US" altLang="zh-CN" baseline="-30000">
                <a:latin typeface="宋体" charset="-122"/>
                <a:cs typeface="Calibri" pitchFamily="34" charset="0"/>
              </a:rPr>
              <a:t>2</a:t>
            </a:r>
            <a:r>
              <a:rPr lang="zh-CN" altLang="en-US">
                <a:latin typeface="宋体" charset="-122"/>
                <a:cs typeface="Calibri" pitchFamily="34" charset="0"/>
              </a:rPr>
              <a:t>；</a:t>
            </a:r>
          </a:p>
          <a:p>
            <a:pPr indent="266700" eaLnBrk="0" hangingPunct="0">
              <a:lnSpc>
                <a:spcPct val="150000"/>
              </a:lnSpc>
            </a:pPr>
            <a:endParaRPr lang="zh-CN" altLang="en-US">
              <a:latin typeface="宋体" charset="-122"/>
              <a:cs typeface="Calibri" pitchFamily="34" charset="0"/>
            </a:endParaRPr>
          </a:p>
        </p:txBody>
      </p:sp>
      <p:sp>
        <p:nvSpPr>
          <p:cNvPr id="5" name="Rectangle 4"/>
          <p:cNvSpPr>
            <a:spLocks noChangeArrowheads="1"/>
          </p:cNvSpPr>
          <p:nvPr/>
        </p:nvSpPr>
        <p:spPr bwMode="auto">
          <a:xfrm>
            <a:off x="2494806" y="3573463"/>
            <a:ext cx="1422184" cy="461665"/>
          </a:xfrm>
          <a:prstGeom prst="rect">
            <a:avLst/>
          </a:prstGeom>
          <a:noFill/>
          <a:ln w="9525">
            <a:noFill/>
            <a:miter lim="800000"/>
            <a:headEnd/>
            <a:tailEnd/>
          </a:ln>
          <a:effectLst/>
        </p:spPr>
        <p:txBody>
          <a:bodyPr wrap="none">
            <a:spAutoFit/>
          </a:bodyPr>
          <a:lstStyle/>
          <a:p>
            <a:r>
              <a:rPr lang="zh-CN" altLang="en-US" dirty="0" smtClean="0">
                <a:solidFill>
                  <a:schemeClr val="hlink"/>
                </a:solidFill>
              </a:rPr>
              <a:t>高锰酸钾</a:t>
            </a:r>
            <a:endParaRPr lang="zh-CN" altLang="en-US" dirty="0">
              <a:solidFill>
                <a:schemeClr val="hlink"/>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amond(in)">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7649" name="Rectangle 2"/>
          <p:cNvSpPr>
            <a:spLocks noChangeArrowheads="1"/>
          </p:cNvSpPr>
          <p:nvPr/>
        </p:nvSpPr>
        <p:spPr bwMode="auto">
          <a:xfrm>
            <a:off x="190500" y="188913"/>
            <a:ext cx="11593513" cy="1735137"/>
          </a:xfrm>
          <a:prstGeom prst="rect">
            <a:avLst/>
          </a:prstGeom>
          <a:noFill/>
          <a:ln w="9525">
            <a:noFill/>
            <a:miter lim="800000"/>
            <a:headEnd/>
            <a:tailEnd/>
          </a:ln>
        </p:spPr>
        <p:txBody>
          <a:bodyPr anchor="ctr">
            <a:spAutoFit/>
          </a:bodyPr>
          <a:lstStyle/>
          <a:p>
            <a:pPr>
              <a:lnSpc>
                <a:spcPct val="150000"/>
              </a:lnSpc>
            </a:pPr>
            <a:r>
              <a:rPr lang="en-US" altLang="zh-CN">
                <a:latin typeface="宋体" charset="-122"/>
                <a:cs typeface="Calibri" pitchFamily="34" charset="0"/>
              </a:rPr>
              <a:t>1-1.(2018</a:t>
            </a:r>
            <a:r>
              <a:rPr lang="zh-CN" altLang="en-US">
                <a:latin typeface="宋体" charset="-122"/>
                <a:cs typeface="Calibri" pitchFamily="34" charset="0"/>
              </a:rPr>
              <a:t>年广州）金属锰（</a:t>
            </a:r>
            <a:r>
              <a:rPr lang="en-US" altLang="zh-CN">
                <a:latin typeface="宋体" charset="-122"/>
                <a:cs typeface="Calibri" pitchFamily="34" charset="0"/>
              </a:rPr>
              <a:t>Mn)</a:t>
            </a:r>
            <a:r>
              <a:rPr lang="zh-CN" altLang="en-US">
                <a:latin typeface="宋体" charset="-122"/>
                <a:cs typeface="Calibri" pitchFamily="34" charset="0"/>
              </a:rPr>
              <a:t>及其化合物用途广泛。铁锰合金（锰钢）可用作大型体育场馆的网架屋顶材料、铁轨、桥梁等。部分锰的化合物的颜色及溶解性见下表，回答下列问题：</a:t>
            </a:r>
            <a:endParaRPr lang="zh-CN" altLang="en-US"/>
          </a:p>
        </p:txBody>
      </p:sp>
      <p:sp>
        <p:nvSpPr>
          <p:cNvPr id="27650" name="Rectangle 117"/>
          <p:cNvSpPr>
            <a:spLocks noChangeArrowheads="1"/>
          </p:cNvSpPr>
          <p:nvPr/>
        </p:nvSpPr>
        <p:spPr bwMode="auto">
          <a:xfrm>
            <a:off x="406400" y="2039412"/>
            <a:ext cx="11233150" cy="3785652"/>
          </a:xfrm>
          <a:prstGeom prst="rect">
            <a:avLst/>
          </a:prstGeom>
          <a:noFill/>
          <a:ln w="9525">
            <a:noFill/>
            <a:miter lim="800000"/>
            <a:headEnd/>
            <a:tailEnd/>
          </a:ln>
        </p:spPr>
        <p:txBody>
          <a:bodyPr anchor="ctr">
            <a:spAutoFit/>
          </a:bodyPr>
          <a:lstStyle/>
          <a:p>
            <a:pPr indent="266700" eaLnBrk="0" hangingPunct="0">
              <a:lnSpc>
                <a:spcPct val="200000"/>
              </a:lnSpc>
            </a:pPr>
            <a:r>
              <a:rPr lang="en-US" altLang="zh-CN" dirty="0">
                <a:latin typeface="宋体" charset="-122"/>
                <a:cs typeface="Calibri" pitchFamily="34" charset="0"/>
              </a:rPr>
              <a:t>(2)</a:t>
            </a:r>
            <a:r>
              <a:rPr lang="zh-CN" altLang="en-US" dirty="0">
                <a:latin typeface="宋体" charset="-122"/>
                <a:cs typeface="Calibri" pitchFamily="34" charset="0"/>
              </a:rPr>
              <a:t>将适当比例的铁矿石</a:t>
            </a:r>
            <a:r>
              <a:rPr lang="en-US" altLang="zh-CN" dirty="0">
                <a:latin typeface="宋体" charset="-122"/>
                <a:cs typeface="Calibri" pitchFamily="34" charset="0"/>
              </a:rPr>
              <a:t>(Fe</a:t>
            </a:r>
            <a:r>
              <a:rPr lang="en-US" altLang="zh-CN" baseline="-30000" dirty="0">
                <a:latin typeface="宋体" charset="-122"/>
                <a:cs typeface="Calibri" pitchFamily="34" charset="0"/>
              </a:rPr>
              <a:t>2</a:t>
            </a:r>
            <a:r>
              <a:rPr lang="en-US" altLang="zh-CN" dirty="0">
                <a:latin typeface="宋体" charset="-122"/>
                <a:cs typeface="Calibri" pitchFamily="34" charset="0"/>
              </a:rPr>
              <a:t>O</a:t>
            </a:r>
            <a:r>
              <a:rPr lang="en-US" altLang="zh-CN" baseline="-30000" dirty="0">
                <a:latin typeface="宋体" charset="-122"/>
                <a:cs typeface="Calibri" pitchFamily="34" charset="0"/>
              </a:rPr>
              <a:t>3</a:t>
            </a:r>
            <a:r>
              <a:rPr lang="en-US" altLang="zh-CN" dirty="0">
                <a:latin typeface="宋体" charset="-122"/>
                <a:cs typeface="Calibri" pitchFamily="34" charset="0"/>
              </a:rPr>
              <a:t>)</a:t>
            </a:r>
            <a:r>
              <a:rPr lang="zh-CN" altLang="en-US" dirty="0">
                <a:latin typeface="宋体" charset="-122"/>
                <a:cs typeface="Calibri" pitchFamily="34" charset="0"/>
              </a:rPr>
              <a:t>、软锰矿</a:t>
            </a:r>
            <a:r>
              <a:rPr lang="en-US" altLang="zh-CN" dirty="0">
                <a:latin typeface="宋体" charset="-122"/>
                <a:cs typeface="Calibri" pitchFamily="34" charset="0"/>
              </a:rPr>
              <a:t>(MnO</a:t>
            </a:r>
            <a:r>
              <a:rPr lang="en-US" altLang="zh-CN" baseline="-30000" dirty="0">
                <a:latin typeface="宋体" charset="-122"/>
                <a:cs typeface="Calibri" pitchFamily="34" charset="0"/>
              </a:rPr>
              <a:t>2</a:t>
            </a:r>
            <a:r>
              <a:rPr lang="en-US" altLang="zh-CN" dirty="0">
                <a:latin typeface="宋体" charset="-122"/>
                <a:cs typeface="Calibri" pitchFamily="34" charset="0"/>
              </a:rPr>
              <a:t>)</a:t>
            </a:r>
            <a:r>
              <a:rPr lang="zh-CN" altLang="en-US" dirty="0">
                <a:latin typeface="宋体" charset="-122"/>
                <a:cs typeface="Calibri" pitchFamily="34" charset="0"/>
              </a:rPr>
              <a:t>、焦炭混合加入高炉</a:t>
            </a:r>
            <a:r>
              <a:rPr lang="en-US" altLang="zh-CN" dirty="0">
                <a:latin typeface="Calibri" pitchFamily="34" charset="0"/>
                <a:cs typeface="Calibri" pitchFamily="34" charset="0"/>
              </a:rPr>
              <a:t>,</a:t>
            </a:r>
            <a:r>
              <a:rPr lang="zh-CN" altLang="en-US" dirty="0">
                <a:latin typeface="宋体" charset="-122"/>
                <a:cs typeface="Calibri" pitchFamily="34" charset="0"/>
              </a:rPr>
              <a:t>通入热空气熔炼</a:t>
            </a:r>
            <a:r>
              <a:rPr lang="en-US" altLang="zh-CN" dirty="0">
                <a:latin typeface="Calibri" pitchFamily="34" charset="0"/>
                <a:cs typeface="Calibri" pitchFamily="34" charset="0"/>
              </a:rPr>
              <a:t>,</a:t>
            </a:r>
            <a:r>
              <a:rPr lang="zh-CN" altLang="en-US" dirty="0">
                <a:latin typeface="宋体" charset="-122"/>
                <a:cs typeface="Calibri" pitchFamily="34" charset="0"/>
              </a:rPr>
              <a:t>可得到铁锰合金。用化学方程式表示生成金属锰的过程：</a:t>
            </a:r>
            <a:endParaRPr lang="zh-CN" altLang="en-US" dirty="0"/>
          </a:p>
          <a:p>
            <a:pPr indent="266700" eaLnBrk="0" hangingPunct="0">
              <a:lnSpc>
                <a:spcPct val="200000"/>
              </a:lnSpc>
            </a:pPr>
            <a:r>
              <a:rPr lang="zh-CN" altLang="en-US" dirty="0">
                <a:latin typeface="Calibri" pitchFamily="34" charset="0"/>
                <a:cs typeface="Calibri" pitchFamily="34" charset="0"/>
              </a:rPr>
              <a:t>①</a:t>
            </a:r>
            <a:r>
              <a:rPr lang="en-US" altLang="zh-CN" dirty="0">
                <a:latin typeface="宋体" charset="-122"/>
                <a:cs typeface="Calibri" pitchFamily="34" charset="0"/>
              </a:rPr>
              <a:t>C + O</a:t>
            </a:r>
            <a:r>
              <a:rPr lang="en-US" altLang="zh-CN" baseline="-30000" dirty="0">
                <a:latin typeface="宋体" charset="-122"/>
                <a:cs typeface="Calibri" pitchFamily="34" charset="0"/>
              </a:rPr>
              <a:t>2</a:t>
            </a:r>
            <a:r>
              <a:rPr lang="zh-CN" altLang="pt-BR" dirty="0">
                <a:latin typeface="宋体" charset="-122"/>
                <a:ea typeface="宋体-方正超大字符集"/>
                <a:cs typeface="宋体-方正超大字符集"/>
              </a:rPr>
              <a:t>高温</a:t>
            </a:r>
            <a:r>
              <a:rPr lang="en-US" altLang="zh-CN" dirty="0">
                <a:latin typeface="宋体" charset="-122"/>
                <a:cs typeface="Calibri" pitchFamily="34" charset="0"/>
              </a:rPr>
              <a:t>CO</a:t>
            </a:r>
            <a:r>
              <a:rPr lang="en-US" altLang="zh-CN" baseline="-30000" dirty="0">
                <a:latin typeface="宋体" charset="-122"/>
                <a:cs typeface="Calibri" pitchFamily="34" charset="0"/>
              </a:rPr>
              <a:t>2</a:t>
            </a:r>
            <a:r>
              <a:rPr lang="zh-CN" altLang="en-US" dirty="0">
                <a:latin typeface="宋体" charset="-122"/>
                <a:cs typeface="Calibri" pitchFamily="34" charset="0"/>
              </a:rPr>
              <a:t>；</a:t>
            </a:r>
          </a:p>
          <a:p>
            <a:pPr indent="266700" eaLnBrk="0" hangingPunct="0">
              <a:lnSpc>
                <a:spcPct val="200000"/>
              </a:lnSpc>
            </a:pPr>
            <a:r>
              <a:rPr lang="zh-CN" altLang="en-US" dirty="0">
                <a:latin typeface="Calibri" pitchFamily="34" charset="0"/>
                <a:cs typeface="Calibri" pitchFamily="34" charset="0"/>
              </a:rPr>
              <a:t>②</a:t>
            </a:r>
            <a:r>
              <a:rPr lang="zh-CN" altLang="en-US" dirty="0">
                <a:latin typeface="宋体" charset="-122"/>
                <a:cs typeface="Calibri" pitchFamily="34" charset="0"/>
              </a:rPr>
              <a:t> </a:t>
            </a:r>
            <a:r>
              <a:rPr lang="zh-CN" altLang="en-US" u="sng" dirty="0">
                <a:latin typeface="宋体" charset="-122"/>
                <a:cs typeface="Calibri" pitchFamily="34" charset="0"/>
              </a:rPr>
              <a:t> </a:t>
            </a:r>
            <a:r>
              <a:rPr lang="zh-CN" altLang="en-US" u="sng" dirty="0">
                <a:solidFill>
                  <a:srgbClr val="FF0000"/>
                </a:solidFill>
                <a:latin typeface="宋体" charset="-122"/>
                <a:cs typeface="Calibri" pitchFamily="34" charset="0"/>
              </a:rPr>
              <a:t>                  </a:t>
            </a:r>
            <a:r>
              <a:rPr lang="zh-CN" altLang="en-US" u="sng" dirty="0">
                <a:latin typeface="宋体" charset="-122"/>
                <a:cs typeface="Calibri" pitchFamily="34" charset="0"/>
              </a:rPr>
              <a:t> </a:t>
            </a:r>
            <a:r>
              <a:rPr lang="zh-CN" altLang="en-US" dirty="0">
                <a:latin typeface="宋体" charset="-122"/>
                <a:cs typeface="Calibri" pitchFamily="34" charset="0"/>
              </a:rPr>
              <a:t>；</a:t>
            </a:r>
          </a:p>
          <a:p>
            <a:pPr indent="266700" eaLnBrk="0" hangingPunct="0">
              <a:lnSpc>
                <a:spcPct val="200000"/>
              </a:lnSpc>
            </a:pPr>
            <a:r>
              <a:rPr lang="zh-CN" altLang="en-US" dirty="0">
                <a:latin typeface="Calibri" pitchFamily="34" charset="0"/>
                <a:cs typeface="Calibri" pitchFamily="34" charset="0"/>
              </a:rPr>
              <a:t>③</a:t>
            </a:r>
            <a:r>
              <a:rPr lang="zh-CN" altLang="en-US" dirty="0">
                <a:latin typeface="宋体" charset="-122"/>
                <a:cs typeface="Calibri" pitchFamily="34" charset="0"/>
              </a:rPr>
              <a:t> </a:t>
            </a:r>
            <a:r>
              <a:rPr lang="zh-CN" altLang="en-US" u="sng" dirty="0">
                <a:latin typeface="宋体" charset="-122"/>
                <a:cs typeface="Calibri" pitchFamily="34" charset="0"/>
              </a:rPr>
              <a:t>                        </a:t>
            </a:r>
            <a:r>
              <a:rPr lang="zh-CN" altLang="en-US" dirty="0">
                <a:latin typeface="宋体" charset="-122"/>
                <a:cs typeface="Calibri" pitchFamily="34" charset="0"/>
              </a:rPr>
              <a:t>。</a:t>
            </a:r>
          </a:p>
        </p:txBody>
      </p:sp>
      <p:sp>
        <p:nvSpPr>
          <p:cNvPr id="2" name="矩形 1"/>
          <p:cNvSpPr/>
          <p:nvPr/>
        </p:nvSpPr>
        <p:spPr>
          <a:xfrm>
            <a:off x="1342678" y="4437112"/>
            <a:ext cx="2621230" cy="461665"/>
          </a:xfrm>
          <a:prstGeom prst="rect">
            <a:avLst/>
          </a:prstGeom>
        </p:spPr>
        <p:txBody>
          <a:bodyPr wrap="none">
            <a:spAutoFit/>
          </a:bodyPr>
          <a:lstStyle/>
          <a:p>
            <a:r>
              <a:rPr lang="en-US" altLang="zh-CN" dirty="0" smtClean="0">
                <a:solidFill>
                  <a:srgbClr val="FF0000"/>
                </a:solidFill>
                <a:latin typeface="宋体" charset="-122"/>
                <a:cs typeface="Calibri" pitchFamily="34" charset="0"/>
              </a:rPr>
              <a:t>CO</a:t>
            </a:r>
            <a:r>
              <a:rPr lang="en-US" altLang="zh-CN" baseline="-30000" dirty="0" smtClean="0">
                <a:solidFill>
                  <a:srgbClr val="FF0000"/>
                </a:solidFill>
                <a:latin typeface="宋体" charset="-122"/>
                <a:cs typeface="Calibri" pitchFamily="34" charset="0"/>
              </a:rPr>
              <a:t>2</a:t>
            </a:r>
            <a:r>
              <a:rPr lang="en-US" altLang="zh-CN" dirty="0" smtClean="0">
                <a:solidFill>
                  <a:srgbClr val="FF0000"/>
                </a:solidFill>
                <a:latin typeface="宋体" charset="-122"/>
                <a:cs typeface="Calibri" pitchFamily="34" charset="0"/>
              </a:rPr>
              <a:t> </a:t>
            </a:r>
            <a:r>
              <a:rPr lang="en-US" altLang="zh-CN" dirty="0">
                <a:solidFill>
                  <a:srgbClr val="FF0000"/>
                </a:solidFill>
                <a:latin typeface="宋体" charset="-122"/>
                <a:cs typeface="Calibri" pitchFamily="34" charset="0"/>
              </a:rPr>
              <a:t>+ </a:t>
            </a:r>
            <a:r>
              <a:rPr lang="en-US" altLang="zh-CN" dirty="0" smtClean="0">
                <a:solidFill>
                  <a:srgbClr val="FF0000"/>
                </a:solidFill>
                <a:latin typeface="宋体" charset="-122"/>
                <a:cs typeface="Calibri" pitchFamily="34" charset="0"/>
              </a:rPr>
              <a:t>C ====</a:t>
            </a:r>
            <a:r>
              <a:rPr lang="zh-CN" altLang="pt-BR" dirty="0" smtClean="0">
                <a:solidFill>
                  <a:srgbClr val="FF0000"/>
                </a:solidFill>
                <a:latin typeface="宋体" charset="-122"/>
                <a:ea typeface="宋体-方正超大字符集"/>
                <a:cs typeface="宋体-方正超大字符集"/>
              </a:rPr>
              <a:t> </a:t>
            </a:r>
            <a:r>
              <a:rPr lang="en-US" altLang="zh-CN" dirty="0" smtClean="0">
                <a:solidFill>
                  <a:srgbClr val="FF0000"/>
                </a:solidFill>
                <a:latin typeface="宋体" charset="-122"/>
                <a:ea typeface="宋体-方正超大字符集"/>
                <a:cs typeface="宋体-方正超大字符集"/>
              </a:rPr>
              <a:t>2</a:t>
            </a:r>
            <a:r>
              <a:rPr lang="en-US" altLang="zh-CN" dirty="0" smtClean="0">
                <a:solidFill>
                  <a:srgbClr val="FF0000"/>
                </a:solidFill>
                <a:latin typeface="宋体" charset="-122"/>
                <a:cs typeface="Calibri" pitchFamily="34" charset="0"/>
              </a:rPr>
              <a:t>CO</a:t>
            </a:r>
            <a:endParaRPr lang="zh-CN" altLang="en-US" dirty="0">
              <a:solidFill>
                <a:srgbClr val="FF0000"/>
              </a:solidFill>
            </a:endParaRPr>
          </a:p>
        </p:txBody>
      </p:sp>
      <p:sp>
        <p:nvSpPr>
          <p:cNvPr id="3" name="矩形 2"/>
          <p:cNvSpPr/>
          <p:nvPr/>
        </p:nvSpPr>
        <p:spPr>
          <a:xfrm>
            <a:off x="2621627" y="4283223"/>
            <a:ext cx="543739" cy="307777"/>
          </a:xfrm>
          <a:prstGeom prst="rect">
            <a:avLst/>
          </a:prstGeom>
        </p:spPr>
        <p:txBody>
          <a:bodyPr wrap="none">
            <a:spAutoFit/>
          </a:bodyPr>
          <a:lstStyle/>
          <a:p>
            <a:r>
              <a:rPr lang="zh-CN" altLang="pt-BR" sz="1400" dirty="0">
                <a:solidFill>
                  <a:srgbClr val="FF0000"/>
                </a:solidFill>
                <a:latin typeface="宋体" charset="-122"/>
                <a:ea typeface="宋体-方正超大字符集"/>
                <a:cs typeface="宋体-方正超大字符集"/>
              </a:rPr>
              <a:t>高温</a:t>
            </a:r>
            <a:endParaRPr lang="zh-CN" altLang="en-US" sz="1400" dirty="0">
              <a:solidFill>
                <a:srgbClr val="FF0000"/>
              </a:solidFill>
            </a:endParaRPr>
          </a:p>
        </p:txBody>
      </p:sp>
      <p:sp>
        <p:nvSpPr>
          <p:cNvPr id="6" name="矩形 5"/>
          <p:cNvSpPr/>
          <p:nvPr/>
        </p:nvSpPr>
        <p:spPr>
          <a:xfrm>
            <a:off x="1311012" y="5030727"/>
            <a:ext cx="3969356" cy="461665"/>
          </a:xfrm>
          <a:prstGeom prst="rect">
            <a:avLst/>
          </a:prstGeom>
        </p:spPr>
        <p:txBody>
          <a:bodyPr wrap="none">
            <a:spAutoFit/>
          </a:bodyPr>
          <a:lstStyle/>
          <a:p>
            <a:r>
              <a:rPr lang="en-US" altLang="zh-CN" dirty="0" smtClean="0">
                <a:solidFill>
                  <a:srgbClr val="FF0000"/>
                </a:solidFill>
                <a:latin typeface="宋体" charset="-122"/>
                <a:cs typeface="Calibri" pitchFamily="34" charset="0"/>
              </a:rPr>
              <a:t>MnO</a:t>
            </a:r>
            <a:r>
              <a:rPr lang="en-US" altLang="zh-CN" baseline="-30000" dirty="0" smtClean="0">
                <a:solidFill>
                  <a:srgbClr val="FF0000"/>
                </a:solidFill>
                <a:latin typeface="宋体" charset="-122"/>
                <a:cs typeface="Calibri" pitchFamily="34" charset="0"/>
              </a:rPr>
              <a:t>2</a:t>
            </a:r>
            <a:r>
              <a:rPr lang="en-US" altLang="zh-CN" dirty="0" smtClean="0">
                <a:solidFill>
                  <a:srgbClr val="FF0000"/>
                </a:solidFill>
                <a:latin typeface="宋体" charset="-122"/>
                <a:cs typeface="Calibri" pitchFamily="34" charset="0"/>
              </a:rPr>
              <a:t> </a:t>
            </a:r>
            <a:r>
              <a:rPr lang="en-US" altLang="zh-CN" dirty="0">
                <a:solidFill>
                  <a:srgbClr val="FF0000"/>
                </a:solidFill>
                <a:latin typeface="宋体" charset="-122"/>
                <a:cs typeface="Calibri" pitchFamily="34" charset="0"/>
              </a:rPr>
              <a:t>+ </a:t>
            </a:r>
            <a:r>
              <a:rPr lang="en-US" altLang="zh-CN" dirty="0" smtClean="0">
                <a:solidFill>
                  <a:srgbClr val="FF0000"/>
                </a:solidFill>
                <a:latin typeface="宋体" charset="-122"/>
                <a:cs typeface="Calibri" pitchFamily="34" charset="0"/>
              </a:rPr>
              <a:t>2CO ====</a:t>
            </a:r>
            <a:r>
              <a:rPr lang="zh-CN" altLang="pt-BR" dirty="0" smtClean="0">
                <a:solidFill>
                  <a:srgbClr val="FF0000"/>
                </a:solidFill>
                <a:latin typeface="宋体" charset="-122"/>
                <a:ea typeface="宋体-方正超大字符集"/>
                <a:cs typeface="宋体-方正超大字符集"/>
              </a:rPr>
              <a:t> </a:t>
            </a:r>
            <a:r>
              <a:rPr lang="en-US" altLang="zh-CN" dirty="0" err="1" smtClean="0">
                <a:solidFill>
                  <a:srgbClr val="FF0000"/>
                </a:solidFill>
                <a:latin typeface="宋体" charset="-122"/>
                <a:ea typeface="宋体-方正超大字符集"/>
                <a:cs typeface="宋体-方正超大字符集"/>
              </a:rPr>
              <a:t>Mn</a:t>
            </a:r>
            <a:r>
              <a:rPr lang="en-US" altLang="zh-CN" dirty="0" smtClean="0">
                <a:solidFill>
                  <a:srgbClr val="FF0000"/>
                </a:solidFill>
                <a:latin typeface="宋体" charset="-122"/>
                <a:ea typeface="宋体-方正超大字符集"/>
                <a:cs typeface="宋体-方正超大字符集"/>
              </a:rPr>
              <a:t> + 2</a:t>
            </a:r>
            <a:r>
              <a:rPr lang="en-US" altLang="zh-CN" dirty="0" smtClean="0">
                <a:solidFill>
                  <a:srgbClr val="FF0000"/>
                </a:solidFill>
                <a:latin typeface="宋体" charset="-122"/>
                <a:cs typeface="Calibri" pitchFamily="34" charset="0"/>
              </a:rPr>
              <a:t>CO</a:t>
            </a:r>
            <a:r>
              <a:rPr lang="en-US" altLang="zh-CN" baseline="-30000" dirty="0">
                <a:solidFill>
                  <a:srgbClr val="FF0000"/>
                </a:solidFill>
                <a:latin typeface="宋体" charset="-122"/>
                <a:cs typeface="Calibri" pitchFamily="34" charset="0"/>
              </a:rPr>
              <a:t>2</a:t>
            </a:r>
            <a:endParaRPr lang="zh-CN" altLang="en-US" dirty="0">
              <a:solidFill>
                <a:srgbClr val="FF0000"/>
              </a:solidFill>
            </a:endParaRPr>
          </a:p>
        </p:txBody>
      </p:sp>
      <p:sp>
        <p:nvSpPr>
          <p:cNvPr id="7" name="矩形 6"/>
          <p:cNvSpPr/>
          <p:nvPr/>
        </p:nvSpPr>
        <p:spPr>
          <a:xfrm>
            <a:off x="3045896" y="4916288"/>
            <a:ext cx="543739" cy="307777"/>
          </a:xfrm>
          <a:prstGeom prst="rect">
            <a:avLst/>
          </a:prstGeom>
        </p:spPr>
        <p:txBody>
          <a:bodyPr wrap="none">
            <a:spAutoFit/>
          </a:bodyPr>
          <a:lstStyle/>
          <a:p>
            <a:r>
              <a:rPr lang="zh-CN" altLang="pt-BR" sz="1400" dirty="0">
                <a:solidFill>
                  <a:srgbClr val="FF0000"/>
                </a:solidFill>
                <a:latin typeface="宋体" charset="-122"/>
                <a:ea typeface="宋体-方正超大字符集"/>
                <a:cs typeface="宋体-方正超大字符集"/>
              </a:rPr>
              <a:t>高温</a:t>
            </a:r>
            <a:endParaRPr lang="zh-CN" altLang="en-US" sz="1400" dirty="0">
              <a:solidFill>
                <a:srgbClr val="FF0000"/>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ppt_x"/>
                                          </p:val>
                                        </p:tav>
                                        <p:tav tm="100000">
                                          <p:val>
                                            <p:strVal val="#ppt_x"/>
                                          </p:val>
                                        </p:tav>
                                      </p:tavLst>
                                    </p:anim>
                                    <p:anim calcmode="lin" valueType="num">
                                      <p:cBhvr additive="base">
                                        <p:cTn id="12"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barn(inVertical)">
                                      <p:cBhvr>
                                        <p:cTn id="17" dur="500"/>
                                        <p:tgtEl>
                                          <p:spTgt spid="6"/>
                                        </p:tgtEl>
                                      </p:cBhvr>
                                    </p:animEffect>
                                  </p:childTnLst>
                                </p:cTn>
                              </p:par>
                              <p:par>
                                <p:cTn id="18" presetID="42" presetClass="entr" presetSubtype="0" fill="hold" grpId="0" nodeType="with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1000"/>
                                        <p:tgtEl>
                                          <p:spTgt spid="7"/>
                                        </p:tgtEl>
                                      </p:cBhvr>
                                    </p:animEffect>
                                    <p:anim calcmode="lin" valueType="num">
                                      <p:cBhvr>
                                        <p:cTn id="21" dur="1000" fill="hold"/>
                                        <p:tgtEl>
                                          <p:spTgt spid="7"/>
                                        </p:tgtEl>
                                        <p:attrNameLst>
                                          <p:attrName>ppt_x</p:attrName>
                                        </p:attrNameLst>
                                      </p:cBhvr>
                                      <p:tavLst>
                                        <p:tav tm="0">
                                          <p:val>
                                            <p:strVal val="#ppt_x"/>
                                          </p:val>
                                        </p:tav>
                                        <p:tav tm="100000">
                                          <p:val>
                                            <p:strVal val="#ppt_x"/>
                                          </p:val>
                                        </p:tav>
                                      </p:tavLst>
                                    </p:anim>
                                    <p:anim calcmode="lin" valueType="num">
                                      <p:cBhvr>
                                        <p:cTn id="22"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6" grpId="0"/>
      <p:bldP spid="7" grpId="0"/>
    </p:bld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50293" name="Group 117"/>
          <p:cNvGraphicFramePr>
            <a:graphicFrameLocks noGrp="1"/>
          </p:cNvGraphicFramePr>
          <p:nvPr/>
        </p:nvGraphicFramePr>
        <p:xfrm>
          <a:off x="695325" y="476250"/>
          <a:ext cx="10728325" cy="1371600"/>
        </p:xfrm>
        <a:graphic>
          <a:graphicData uri="http://schemas.openxmlformats.org/drawingml/2006/table">
            <a:tbl>
              <a:tblPr/>
              <a:tblGrid>
                <a:gridCol w="1787525"/>
                <a:gridCol w="1789113"/>
                <a:gridCol w="1787525"/>
                <a:gridCol w="1787525"/>
                <a:gridCol w="1789112"/>
                <a:gridCol w="1787525"/>
              </a:tblGrid>
              <a:tr h="2444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2400" b="1" i="0" u="none" strike="noStrike" cap="none" normalizeH="0" baseline="0" smtClean="0">
                          <a:ln>
                            <a:noFill/>
                          </a:ln>
                          <a:solidFill>
                            <a:schemeClr val="tx1"/>
                          </a:solidFill>
                          <a:effectLst/>
                          <a:latin typeface="宋体" charset="-122"/>
                          <a:ea typeface="宋体" charset="-122"/>
                          <a:cs typeface="Calibri" pitchFamily="34" charset="0"/>
                        </a:rPr>
                        <a:t>物质</a:t>
                      </a:r>
                      <a:endParaRPr kumimoji="0" lang="zh-CN" altLang="en-US"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宋体" charset="-122"/>
                          <a:ea typeface="宋体" charset="-122"/>
                          <a:cs typeface="Calibri" pitchFamily="34" charset="0"/>
                        </a:rPr>
                        <a:t>KMnO</a:t>
                      </a:r>
                      <a:r>
                        <a:rPr kumimoji="0" lang="en-US" altLang="zh-CN" sz="2400" b="1" i="0" u="none" strike="noStrike" cap="none" normalizeH="0" baseline="-30000" smtClean="0">
                          <a:ln>
                            <a:noFill/>
                          </a:ln>
                          <a:solidFill>
                            <a:schemeClr val="tx1"/>
                          </a:solidFill>
                          <a:effectLst/>
                          <a:latin typeface="宋体" charset="-122"/>
                          <a:ea typeface="宋体" charset="-122"/>
                          <a:cs typeface="Calibri" pitchFamily="34" charset="0"/>
                        </a:rPr>
                        <a:t>4</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宋体" charset="-122"/>
                          <a:ea typeface="宋体" charset="-122"/>
                          <a:cs typeface="Calibri" pitchFamily="34" charset="0"/>
                        </a:rPr>
                        <a:t>MnO</a:t>
                      </a:r>
                      <a:r>
                        <a:rPr kumimoji="0" lang="en-US" altLang="zh-CN" sz="2400" b="1" i="0" u="none" strike="noStrike" cap="none" normalizeH="0" baseline="-30000" smtClean="0">
                          <a:ln>
                            <a:noFill/>
                          </a:ln>
                          <a:solidFill>
                            <a:schemeClr val="tx1"/>
                          </a:solidFill>
                          <a:effectLst/>
                          <a:latin typeface="宋体" charset="-122"/>
                          <a:ea typeface="宋体" charset="-122"/>
                          <a:cs typeface="Calibri" pitchFamily="34" charset="0"/>
                        </a:rPr>
                        <a:t>2</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宋体" charset="-122"/>
                          <a:ea typeface="宋体" charset="-122"/>
                          <a:cs typeface="Calibri" pitchFamily="34" charset="0"/>
                        </a:rPr>
                        <a:t>MnSO</a:t>
                      </a:r>
                      <a:r>
                        <a:rPr kumimoji="0" lang="en-US" altLang="zh-CN" sz="2400" b="1" i="0" u="none" strike="noStrike" cap="none" normalizeH="0" baseline="-30000" smtClean="0">
                          <a:ln>
                            <a:noFill/>
                          </a:ln>
                          <a:solidFill>
                            <a:schemeClr val="tx1"/>
                          </a:solidFill>
                          <a:effectLst/>
                          <a:latin typeface="宋体" charset="-122"/>
                          <a:ea typeface="宋体" charset="-122"/>
                          <a:cs typeface="Calibri" pitchFamily="34" charset="0"/>
                        </a:rPr>
                        <a:t>4</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宋体" charset="-122"/>
                          <a:ea typeface="宋体" charset="-122"/>
                          <a:cs typeface="Calibri" pitchFamily="34" charset="0"/>
                        </a:rPr>
                        <a:t>Mn(OH)</a:t>
                      </a:r>
                      <a:r>
                        <a:rPr kumimoji="0" lang="en-US" altLang="zh-CN" sz="2400" b="1" i="0" u="none" strike="noStrike" cap="none" normalizeH="0" baseline="-30000" smtClean="0">
                          <a:ln>
                            <a:noFill/>
                          </a:ln>
                          <a:solidFill>
                            <a:schemeClr val="tx1"/>
                          </a:solidFill>
                          <a:effectLst/>
                          <a:latin typeface="宋体" charset="-122"/>
                          <a:ea typeface="宋体" charset="-122"/>
                          <a:cs typeface="Calibri" pitchFamily="34" charset="0"/>
                        </a:rPr>
                        <a:t>2</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宋体" charset="-122"/>
                          <a:ea typeface="宋体" charset="-122"/>
                          <a:cs typeface="Calibri" pitchFamily="34" charset="0"/>
                        </a:rPr>
                        <a:t>MnO(OH)</a:t>
                      </a:r>
                      <a:r>
                        <a:rPr kumimoji="0" lang="en-US" altLang="zh-CN" sz="2400" b="1" i="0" u="none" strike="noStrike" cap="none" normalizeH="0" baseline="-30000" smtClean="0">
                          <a:ln>
                            <a:noFill/>
                          </a:ln>
                          <a:solidFill>
                            <a:schemeClr val="tx1"/>
                          </a:solidFill>
                          <a:effectLst/>
                          <a:latin typeface="宋体" charset="-122"/>
                          <a:ea typeface="宋体" charset="-122"/>
                          <a:cs typeface="Calibri" pitchFamily="34" charset="0"/>
                        </a:rPr>
                        <a:t>2</a:t>
                      </a:r>
                      <a:endParaRPr kumimoji="0" lang="en-US" altLang="zh-CN"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444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2400" b="1" i="0" u="none" strike="noStrike" cap="none" normalizeH="0" baseline="0" smtClean="0">
                          <a:ln>
                            <a:noFill/>
                          </a:ln>
                          <a:solidFill>
                            <a:schemeClr val="tx1"/>
                          </a:solidFill>
                          <a:effectLst/>
                          <a:latin typeface="宋体" charset="-122"/>
                          <a:ea typeface="宋体" charset="-122"/>
                          <a:cs typeface="Calibri" pitchFamily="34" charset="0"/>
                        </a:rPr>
                        <a:t>颜色</a:t>
                      </a:r>
                      <a:endParaRPr kumimoji="0" lang="zh-CN" altLang="en-US"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2400" b="1" i="0" u="none" strike="noStrike" cap="none" normalizeH="0" baseline="0" smtClean="0">
                          <a:ln>
                            <a:noFill/>
                          </a:ln>
                          <a:solidFill>
                            <a:schemeClr val="tx1"/>
                          </a:solidFill>
                          <a:effectLst/>
                          <a:latin typeface="宋体" charset="-122"/>
                          <a:ea typeface="宋体" charset="-122"/>
                          <a:cs typeface="Calibri" pitchFamily="34" charset="0"/>
                        </a:rPr>
                        <a:t>暗紫色</a:t>
                      </a:r>
                      <a:endParaRPr kumimoji="0" lang="zh-CN" altLang="en-US"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2400" b="1" i="0" u="none" strike="noStrike" cap="none" normalizeH="0" baseline="0" smtClean="0">
                          <a:ln>
                            <a:noFill/>
                          </a:ln>
                          <a:solidFill>
                            <a:schemeClr val="tx1"/>
                          </a:solidFill>
                          <a:effectLst/>
                          <a:latin typeface="宋体" charset="-122"/>
                          <a:ea typeface="宋体" charset="-122"/>
                          <a:cs typeface="Calibri" pitchFamily="34" charset="0"/>
                        </a:rPr>
                        <a:t>黑色</a:t>
                      </a:r>
                      <a:endParaRPr kumimoji="0" lang="zh-CN" altLang="en-US"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2400" b="1" i="0" u="none" strike="noStrike" cap="none" normalizeH="0" baseline="0" smtClean="0">
                          <a:ln>
                            <a:noFill/>
                          </a:ln>
                          <a:solidFill>
                            <a:schemeClr val="hlink"/>
                          </a:solidFill>
                          <a:effectLst/>
                          <a:latin typeface="宋体" charset="-122"/>
                          <a:ea typeface="宋体" charset="-122"/>
                          <a:cs typeface="Calibri" pitchFamily="34" charset="0"/>
                        </a:rPr>
                        <a:t>白色</a:t>
                      </a:r>
                      <a:endParaRPr kumimoji="0" lang="zh-CN" altLang="en-US" sz="2400" b="1" i="0" u="none" strike="noStrike" cap="none" normalizeH="0" baseline="0" smtClean="0">
                        <a:ln>
                          <a:noFill/>
                        </a:ln>
                        <a:solidFill>
                          <a:schemeClr val="hlink"/>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2400" b="1" i="0" u="none" strike="noStrike" cap="none" normalizeH="0" baseline="0" smtClean="0">
                          <a:ln>
                            <a:noFill/>
                          </a:ln>
                          <a:solidFill>
                            <a:schemeClr val="hlink"/>
                          </a:solidFill>
                          <a:effectLst/>
                          <a:latin typeface="宋体" charset="-122"/>
                          <a:ea typeface="宋体" charset="-122"/>
                          <a:cs typeface="Calibri" pitchFamily="34" charset="0"/>
                        </a:rPr>
                        <a:t>白色</a:t>
                      </a:r>
                      <a:endParaRPr kumimoji="0" lang="zh-CN" altLang="en-US" sz="2400" b="1" i="0" u="none" strike="noStrike" cap="none" normalizeH="0" baseline="0" smtClean="0">
                        <a:ln>
                          <a:noFill/>
                        </a:ln>
                        <a:solidFill>
                          <a:schemeClr val="hlink"/>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2400" b="1" i="0" u="none" strike="noStrike" cap="none" normalizeH="0" baseline="0" smtClean="0">
                          <a:ln>
                            <a:noFill/>
                          </a:ln>
                          <a:solidFill>
                            <a:schemeClr val="hlink"/>
                          </a:solidFill>
                          <a:effectLst/>
                          <a:latin typeface="宋体" charset="-122"/>
                          <a:ea typeface="宋体" charset="-122"/>
                          <a:cs typeface="Calibri" pitchFamily="34" charset="0"/>
                        </a:rPr>
                        <a:t>棕色</a:t>
                      </a:r>
                      <a:endParaRPr kumimoji="0" lang="zh-CN" altLang="en-US" sz="2400" b="1" i="0" u="none" strike="noStrike" cap="none" normalizeH="0" baseline="0" smtClean="0">
                        <a:ln>
                          <a:noFill/>
                        </a:ln>
                        <a:solidFill>
                          <a:schemeClr val="hlink"/>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444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2400" b="1" i="0" u="none" strike="noStrike" cap="none" normalizeH="0" baseline="0" smtClean="0">
                          <a:ln>
                            <a:noFill/>
                          </a:ln>
                          <a:solidFill>
                            <a:schemeClr val="tx1"/>
                          </a:solidFill>
                          <a:effectLst/>
                          <a:latin typeface="宋体" charset="-122"/>
                          <a:ea typeface="宋体" charset="-122"/>
                          <a:cs typeface="Calibri" pitchFamily="34" charset="0"/>
                        </a:rPr>
                        <a:t>溶解性</a:t>
                      </a:r>
                      <a:endParaRPr kumimoji="0" lang="zh-CN" altLang="en-US"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2400" b="1" i="0" u="none" strike="noStrike" cap="none" normalizeH="0" baseline="0" smtClean="0">
                          <a:ln>
                            <a:noFill/>
                          </a:ln>
                          <a:solidFill>
                            <a:schemeClr val="tx1"/>
                          </a:solidFill>
                          <a:effectLst/>
                          <a:latin typeface="宋体" charset="-122"/>
                          <a:ea typeface="宋体" charset="-122"/>
                          <a:cs typeface="Calibri" pitchFamily="34" charset="0"/>
                        </a:rPr>
                        <a:t>易溶</a:t>
                      </a:r>
                      <a:endParaRPr kumimoji="0" lang="zh-CN" altLang="en-US"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2400" b="1" i="0" u="none" strike="noStrike" cap="none" normalizeH="0" baseline="0" smtClean="0">
                          <a:ln>
                            <a:noFill/>
                          </a:ln>
                          <a:solidFill>
                            <a:schemeClr val="tx1"/>
                          </a:solidFill>
                          <a:effectLst/>
                          <a:latin typeface="宋体" charset="-122"/>
                          <a:ea typeface="宋体" charset="-122"/>
                          <a:cs typeface="Calibri" pitchFamily="34" charset="0"/>
                        </a:rPr>
                        <a:t>难溶</a:t>
                      </a:r>
                      <a:endParaRPr kumimoji="0" lang="zh-CN" altLang="en-US"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2400" b="1" i="0" u="none" strike="noStrike" cap="none" normalizeH="0" baseline="0" smtClean="0">
                          <a:ln>
                            <a:noFill/>
                          </a:ln>
                          <a:solidFill>
                            <a:schemeClr val="tx1"/>
                          </a:solidFill>
                          <a:effectLst/>
                          <a:latin typeface="宋体" charset="-122"/>
                          <a:ea typeface="宋体" charset="-122"/>
                          <a:cs typeface="Calibri" pitchFamily="34" charset="0"/>
                        </a:rPr>
                        <a:t>易溶</a:t>
                      </a:r>
                      <a:endParaRPr kumimoji="0" lang="zh-CN" altLang="en-US"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2400" b="1" i="0" u="none" strike="noStrike" cap="none" normalizeH="0" baseline="0" smtClean="0">
                          <a:ln>
                            <a:noFill/>
                          </a:ln>
                          <a:solidFill>
                            <a:schemeClr val="hlink"/>
                          </a:solidFill>
                          <a:effectLst/>
                          <a:latin typeface="宋体" charset="-122"/>
                          <a:ea typeface="宋体" charset="-122"/>
                          <a:cs typeface="Calibri" pitchFamily="34" charset="0"/>
                        </a:rPr>
                        <a:t>难溶</a:t>
                      </a:r>
                      <a:endParaRPr kumimoji="0" lang="zh-CN" altLang="en-US" sz="2400" b="1" i="0" u="none" strike="noStrike" cap="none" normalizeH="0" baseline="0" smtClean="0">
                        <a:ln>
                          <a:noFill/>
                        </a:ln>
                        <a:solidFill>
                          <a:schemeClr val="hlink"/>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2400" b="1" i="0" u="none" strike="noStrike" cap="none" normalizeH="0" baseline="0" smtClean="0">
                          <a:ln>
                            <a:noFill/>
                          </a:ln>
                          <a:solidFill>
                            <a:schemeClr val="hlink"/>
                          </a:solidFill>
                          <a:effectLst/>
                          <a:latin typeface="宋体" charset="-122"/>
                          <a:ea typeface="宋体" charset="-122"/>
                          <a:cs typeface="Calibri" pitchFamily="34" charset="0"/>
                        </a:rPr>
                        <a:t>难溶</a:t>
                      </a:r>
                      <a:endParaRPr kumimoji="0" lang="zh-CN" altLang="en-US" sz="2400" b="1" i="0" u="none" strike="noStrike" cap="none" normalizeH="0" baseline="0" smtClean="0">
                        <a:ln>
                          <a:noFill/>
                        </a:ln>
                        <a:solidFill>
                          <a:schemeClr val="hlink"/>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28703" name="Rectangle 119"/>
          <p:cNvSpPr>
            <a:spLocks noChangeArrowheads="1"/>
          </p:cNvSpPr>
          <p:nvPr/>
        </p:nvSpPr>
        <p:spPr bwMode="auto">
          <a:xfrm>
            <a:off x="911225" y="2205038"/>
            <a:ext cx="10301288" cy="3508375"/>
          </a:xfrm>
          <a:prstGeom prst="rect">
            <a:avLst/>
          </a:prstGeom>
          <a:noFill/>
          <a:ln w="9525">
            <a:noFill/>
            <a:miter lim="800000"/>
            <a:headEnd/>
            <a:tailEnd/>
          </a:ln>
        </p:spPr>
        <p:txBody>
          <a:bodyPr anchor="ctr">
            <a:spAutoFit/>
          </a:bodyPr>
          <a:lstStyle/>
          <a:p>
            <a:pPr indent="266700">
              <a:lnSpc>
                <a:spcPct val="200000"/>
              </a:lnSpc>
            </a:pPr>
            <a:r>
              <a:rPr lang="en-US" altLang="zh-CN" sz="2800">
                <a:latin typeface="宋体" charset="-122"/>
                <a:cs typeface="Calibri" pitchFamily="34" charset="0"/>
              </a:rPr>
              <a:t>(3)</a:t>
            </a:r>
            <a:r>
              <a:rPr lang="zh-CN" altLang="en-US" sz="2800">
                <a:latin typeface="宋体" charset="-122"/>
                <a:cs typeface="Calibri" pitchFamily="34" charset="0"/>
              </a:rPr>
              <a:t>已知</a:t>
            </a:r>
            <a:r>
              <a:rPr lang="en-US" altLang="zh-CN" sz="2800">
                <a:latin typeface="宋体" charset="-122"/>
                <a:cs typeface="Calibri" pitchFamily="34" charset="0"/>
              </a:rPr>
              <a:t>:①MnSO</a:t>
            </a:r>
            <a:r>
              <a:rPr lang="en-US" altLang="zh-CN" sz="2800" baseline="-30000">
                <a:latin typeface="宋体" charset="-122"/>
                <a:cs typeface="Calibri" pitchFamily="34" charset="0"/>
              </a:rPr>
              <a:t>4</a:t>
            </a:r>
            <a:r>
              <a:rPr lang="en-US" altLang="zh-CN" sz="2800">
                <a:latin typeface="宋体" charset="-122"/>
                <a:cs typeface="Calibri" pitchFamily="34" charset="0"/>
              </a:rPr>
              <a:t>+2NaOH=</a:t>
            </a:r>
            <a:r>
              <a:rPr lang="en-US" altLang="zh-CN" sz="2800">
                <a:solidFill>
                  <a:schemeClr val="hlink"/>
                </a:solidFill>
                <a:latin typeface="宋体" charset="-122"/>
                <a:cs typeface="Calibri" pitchFamily="34" charset="0"/>
              </a:rPr>
              <a:t>Mn(OH)</a:t>
            </a:r>
            <a:r>
              <a:rPr lang="en-US" altLang="zh-CN" sz="2800" baseline="-30000">
                <a:solidFill>
                  <a:schemeClr val="hlink"/>
                </a:solidFill>
                <a:latin typeface="宋体" charset="-122"/>
                <a:cs typeface="Calibri" pitchFamily="34" charset="0"/>
              </a:rPr>
              <a:t>2</a:t>
            </a:r>
            <a:r>
              <a:rPr lang="en-US" altLang="zh-CN" sz="2800">
                <a:latin typeface="宋体" charset="-122"/>
                <a:cs typeface="Calibri" pitchFamily="34" charset="0"/>
              </a:rPr>
              <a:t>↓+Na</a:t>
            </a:r>
            <a:r>
              <a:rPr lang="en-US" altLang="zh-CN" sz="2800" baseline="-30000">
                <a:latin typeface="宋体" charset="-122"/>
                <a:cs typeface="Calibri" pitchFamily="34" charset="0"/>
              </a:rPr>
              <a:t>2</a:t>
            </a:r>
            <a:r>
              <a:rPr lang="en-US" altLang="zh-CN" sz="2800">
                <a:latin typeface="宋体" charset="-122"/>
                <a:cs typeface="Calibri" pitchFamily="34" charset="0"/>
              </a:rPr>
              <a:t>SO</a:t>
            </a:r>
            <a:r>
              <a:rPr lang="en-US" altLang="zh-CN" sz="2800" baseline="-30000">
                <a:latin typeface="宋体" charset="-122"/>
                <a:cs typeface="Calibri" pitchFamily="34" charset="0"/>
              </a:rPr>
              <a:t>4</a:t>
            </a:r>
            <a:r>
              <a:rPr lang="zh-CN" altLang="en-US" sz="2800">
                <a:latin typeface="宋体" charset="-122"/>
                <a:cs typeface="Calibri" pitchFamily="34" charset="0"/>
              </a:rPr>
              <a:t>； </a:t>
            </a:r>
          </a:p>
          <a:p>
            <a:pPr indent="266700">
              <a:lnSpc>
                <a:spcPct val="200000"/>
              </a:lnSpc>
            </a:pPr>
            <a:r>
              <a:rPr lang="zh-CN" altLang="en-US" sz="2800">
                <a:latin typeface="Calibri" pitchFamily="34" charset="0"/>
                <a:cs typeface="Calibri" pitchFamily="34" charset="0"/>
              </a:rPr>
              <a:t>②</a:t>
            </a:r>
            <a:r>
              <a:rPr lang="en-US" altLang="zh-CN" sz="2800">
                <a:latin typeface="宋体" charset="-122"/>
                <a:cs typeface="Calibri" pitchFamily="34" charset="0"/>
              </a:rPr>
              <a:t>2Mn(OH)</a:t>
            </a:r>
            <a:r>
              <a:rPr lang="en-US" altLang="zh-CN" sz="2800" baseline="-30000">
                <a:latin typeface="宋体" charset="-122"/>
                <a:cs typeface="Calibri" pitchFamily="34" charset="0"/>
              </a:rPr>
              <a:t>2</a:t>
            </a:r>
            <a:r>
              <a:rPr lang="en-US" altLang="zh-CN" sz="2800">
                <a:latin typeface="宋体" charset="-122"/>
                <a:cs typeface="Calibri" pitchFamily="34" charset="0"/>
              </a:rPr>
              <a:t>+O</a:t>
            </a:r>
            <a:r>
              <a:rPr lang="en-US" altLang="zh-CN" sz="2800" baseline="-30000">
                <a:latin typeface="宋体" charset="-122"/>
                <a:cs typeface="Calibri" pitchFamily="34" charset="0"/>
              </a:rPr>
              <a:t>2</a:t>
            </a:r>
            <a:r>
              <a:rPr lang="en-US" altLang="zh-CN" sz="2800">
                <a:latin typeface="宋体" charset="-122"/>
                <a:cs typeface="Calibri" pitchFamily="34" charset="0"/>
              </a:rPr>
              <a:t>=</a:t>
            </a:r>
            <a:r>
              <a:rPr lang="en-US" altLang="zh-CN" sz="2800">
                <a:solidFill>
                  <a:schemeClr val="hlink"/>
                </a:solidFill>
                <a:latin typeface="宋体" charset="-122"/>
                <a:cs typeface="Calibri" pitchFamily="34" charset="0"/>
              </a:rPr>
              <a:t>2MnO(OH)</a:t>
            </a:r>
            <a:r>
              <a:rPr lang="en-US" altLang="zh-CN" sz="2800" baseline="-30000">
                <a:solidFill>
                  <a:schemeClr val="hlink"/>
                </a:solidFill>
                <a:latin typeface="宋体" charset="-122"/>
                <a:cs typeface="Calibri" pitchFamily="34" charset="0"/>
              </a:rPr>
              <a:t>2</a:t>
            </a:r>
            <a:r>
              <a:rPr lang="zh-CN" altLang="en-US" sz="2800">
                <a:latin typeface="宋体" charset="-122"/>
                <a:cs typeface="Calibri" pitchFamily="34" charset="0"/>
              </a:rPr>
              <a:t>；若向盛有</a:t>
            </a:r>
            <a:r>
              <a:rPr lang="en-US" altLang="zh-CN" sz="2800">
                <a:latin typeface="宋体" charset="-122"/>
                <a:cs typeface="Calibri" pitchFamily="34" charset="0"/>
              </a:rPr>
              <a:t>MnSO</a:t>
            </a:r>
            <a:r>
              <a:rPr lang="en-US" altLang="zh-CN" sz="2800" baseline="-30000">
                <a:latin typeface="宋体" charset="-122"/>
                <a:cs typeface="Calibri" pitchFamily="34" charset="0"/>
              </a:rPr>
              <a:t>4</a:t>
            </a:r>
            <a:r>
              <a:rPr lang="zh-CN" altLang="en-US" sz="2800">
                <a:latin typeface="宋体" charset="-122"/>
                <a:cs typeface="Calibri" pitchFamily="34" charset="0"/>
              </a:rPr>
              <a:t>溶液的试管中加入少量</a:t>
            </a:r>
            <a:r>
              <a:rPr lang="en-US" altLang="zh-CN" sz="2800">
                <a:latin typeface="宋体" charset="-122"/>
                <a:cs typeface="Calibri" pitchFamily="34" charset="0"/>
              </a:rPr>
              <a:t>NaOH</a:t>
            </a:r>
            <a:r>
              <a:rPr lang="zh-CN" altLang="en-US" sz="2800">
                <a:latin typeface="宋体" charset="-122"/>
                <a:cs typeface="Calibri" pitchFamily="34" charset="0"/>
              </a:rPr>
              <a:t>溶液</a:t>
            </a:r>
            <a:r>
              <a:rPr lang="en-US" altLang="zh-CN" sz="2800">
                <a:latin typeface="Calibri" pitchFamily="34" charset="0"/>
                <a:cs typeface="Calibri" pitchFamily="34" charset="0"/>
              </a:rPr>
              <a:t>,</a:t>
            </a:r>
            <a:r>
              <a:rPr lang="zh-CN" altLang="en-US" sz="2800">
                <a:latin typeface="宋体" charset="-122"/>
                <a:cs typeface="Calibri" pitchFamily="34" charset="0"/>
              </a:rPr>
              <a:t>静置</a:t>
            </a:r>
            <a:r>
              <a:rPr lang="en-US" altLang="zh-CN" sz="2800">
                <a:latin typeface="Calibri" pitchFamily="34" charset="0"/>
                <a:cs typeface="Calibri" pitchFamily="34" charset="0"/>
              </a:rPr>
              <a:t>,</a:t>
            </a:r>
            <a:r>
              <a:rPr lang="zh-CN" altLang="en-US" sz="2800">
                <a:latin typeface="宋体" charset="-122"/>
                <a:cs typeface="Calibri" pitchFamily="34" charset="0"/>
              </a:rPr>
              <a:t>预测可观察到的现象是</a:t>
            </a:r>
            <a:endParaRPr lang="zh-CN" altLang="en-US" sz="2800"/>
          </a:p>
          <a:p>
            <a:pPr indent="266700" eaLnBrk="0" hangingPunct="0">
              <a:lnSpc>
                <a:spcPct val="200000"/>
              </a:lnSpc>
            </a:pPr>
            <a:r>
              <a:rPr lang="zh-CN" altLang="en-US" sz="2800" u="sng">
                <a:latin typeface="宋体" charset="-122"/>
                <a:cs typeface="Calibri" pitchFamily="34" charset="0"/>
              </a:rPr>
              <a:t>                                                                    </a:t>
            </a:r>
            <a:endParaRPr lang="zh-CN" altLang="en-US" sz="2800">
              <a:latin typeface="宋体" charset="-122"/>
              <a:cs typeface="Calibri" pitchFamily="34" charset="0"/>
            </a:endParaRPr>
          </a:p>
        </p:txBody>
      </p:sp>
      <p:sp>
        <p:nvSpPr>
          <p:cNvPr id="4" name="Rectangle 4"/>
          <p:cNvSpPr>
            <a:spLocks noChangeArrowheads="1"/>
          </p:cNvSpPr>
          <p:nvPr/>
        </p:nvSpPr>
        <p:spPr bwMode="auto">
          <a:xfrm>
            <a:off x="1270670" y="5013176"/>
            <a:ext cx="6681637" cy="461665"/>
          </a:xfrm>
          <a:prstGeom prst="rect">
            <a:avLst/>
          </a:prstGeom>
          <a:noFill/>
          <a:ln w="9525">
            <a:noFill/>
            <a:miter lim="800000"/>
            <a:headEnd/>
            <a:tailEnd/>
          </a:ln>
          <a:effectLst/>
        </p:spPr>
        <p:txBody>
          <a:bodyPr wrap="none">
            <a:spAutoFit/>
          </a:bodyPr>
          <a:lstStyle/>
          <a:p>
            <a:r>
              <a:rPr lang="zh-CN" altLang="en-US" dirty="0" smtClean="0">
                <a:solidFill>
                  <a:schemeClr val="hlink"/>
                </a:solidFill>
              </a:rPr>
              <a:t>先出现白色沉淀，过一会，白色沉淀变成棕色。</a:t>
            </a:r>
            <a:endParaRPr lang="zh-CN" altLang="en-US" dirty="0">
              <a:solidFill>
                <a:schemeClr val="hlink"/>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amond(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9697" name="图片 2"/>
          <p:cNvPicPr>
            <a:picLocks noChangeAspect="1" noChangeArrowheads="1"/>
          </p:cNvPicPr>
          <p:nvPr/>
        </p:nvPicPr>
        <p:blipFill>
          <a:blip r:embed="rId2"/>
          <a:srcRect/>
          <a:stretch>
            <a:fillRect/>
          </a:stretch>
        </p:blipFill>
        <p:spPr bwMode="auto">
          <a:xfrm>
            <a:off x="477838" y="1916113"/>
            <a:ext cx="4249737" cy="2665412"/>
          </a:xfrm>
          <a:prstGeom prst="rect">
            <a:avLst/>
          </a:prstGeom>
          <a:noFill/>
          <a:ln w="9525">
            <a:noFill/>
            <a:miter lim="800000"/>
            <a:headEnd/>
            <a:tailEnd/>
          </a:ln>
        </p:spPr>
      </p:pic>
      <p:pic>
        <p:nvPicPr>
          <p:cNvPr id="29698" name="图片 3"/>
          <p:cNvPicPr>
            <a:picLocks noChangeAspect="1" noChangeArrowheads="1"/>
          </p:cNvPicPr>
          <p:nvPr/>
        </p:nvPicPr>
        <p:blipFill>
          <a:blip r:embed="rId3"/>
          <a:srcRect/>
          <a:stretch>
            <a:fillRect/>
          </a:stretch>
        </p:blipFill>
        <p:spPr bwMode="auto">
          <a:xfrm>
            <a:off x="5446713" y="2492375"/>
            <a:ext cx="6311900" cy="614363"/>
          </a:xfrm>
          <a:prstGeom prst="rect">
            <a:avLst/>
          </a:prstGeom>
          <a:noFill/>
          <a:ln w="9525">
            <a:noFill/>
            <a:miter lim="800000"/>
            <a:headEnd/>
            <a:tailEnd/>
          </a:ln>
        </p:spPr>
      </p:pic>
      <p:sp>
        <p:nvSpPr>
          <p:cNvPr id="29699" name="Rectangle 4"/>
          <p:cNvSpPr>
            <a:spLocks noChangeArrowheads="1"/>
          </p:cNvSpPr>
          <p:nvPr/>
        </p:nvSpPr>
        <p:spPr bwMode="auto">
          <a:xfrm>
            <a:off x="-673100" y="0"/>
            <a:ext cx="13560425" cy="2282825"/>
          </a:xfrm>
          <a:prstGeom prst="rect">
            <a:avLst/>
          </a:prstGeom>
          <a:noFill/>
          <a:ln w="9525">
            <a:noFill/>
            <a:miter lim="800000"/>
            <a:headEnd/>
            <a:tailEnd/>
          </a:ln>
        </p:spPr>
        <p:txBody>
          <a:bodyPr anchor="ctr">
            <a:spAutoFit/>
          </a:bodyPr>
          <a:lstStyle/>
          <a:p>
            <a:pPr indent="1666875">
              <a:lnSpc>
                <a:spcPct val="150000"/>
              </a:lnSpc>
            </a:pPr>
            <a:r>
              <a:rPr lang="en-US" altLang="zh-CN">
                <a:latin typeface="宋体" charset="-122"/>
                <a:cs typeface="Calibri" pitchFamily="34" charset="0"/>
              </a:rPr>
              <a:t>1-2.(2017</a:t>
            </a:r>
            <a:r>
              <a:rPr lang="zh-CN" altLang="en-US">
                <a:latin typeface="宋体" charset="-122"/>
                <a:cs typeface="Calibri" pitchFamily="34" charset="0"/>
              </a:rPr>
              <a:t>年广州）向</a:t>
            </a:r>
            <a:r>
              <a:rPr lang="en-US" altLang="zh-CN">
                <a:latin typeface="宋体" charset="-122"/>
                <a:cs typeface="Calibri" pitchFamily="34" charset="0"/>
              </a:rPr>
              <a:t>K</a:t>
            </a:r>
            <a:r>
              <a:rPr lang="en-US" altLang="zh-CN" baseline="-30000">
                <a:latin typeface="宋体" charset="-122"/>
                <a:cs typeface="Calibri" pitchFamily="34" charset="0"/>
              </a:rPr>
              <a:t>2</a:t>
            </a:r>
            <a:r>
              <a:rPr lang="en-US" altLang="zh-CN">
                <a:latin typeface="宋体" charset="-122"/>
                <a:cs typeface="Calibri" pitchFamily="34" charset="0"/>
              </a:rPr>
              <a:t>CO</a:t>
            </a:r>
            <a:r>
              <a:rPr lang="en-US" altLang="zh-CN" baseline="-30000">
                <a:latin typeface="宋体" charset="-122"/>
                <a:cs typeface="Calibri" pitchFamily="34" charset="0"/>
              </a:rPr>
              <a:t>3</a:t>
            </a:r>
            <a:r>
              <a:rPr lang="zh-CN" altLang="en-US">
                <a:latin typeface="宋体" charset="-122"/>
                <a:cs typeface="Calibri" pitchFamily="34" charset="0"/>
              </a:rPr>
              <a:t>溶液中滴入</a:t>
            </a:r>
            <a:r>
              <a:rPr lang="en-US" altLang="zh-CN">
                <a:latin typeface="宋体" charset="-122"/>
                <a:cs typeface="Calibri" pitchFamily="34" charset="0"/>
              </a:rPr>
              <a:t>Ba(OH)</a:t>
            </a:r>
            <a:r>
              <a:rPr lang="en-US" altLang="zh-CN" baseline="-30000">
                <a:latin typeface="宋体" charset="-122"/>
                <a:cs typeface="Calibri" pitchFamily="34" charset="0"/>
              </a:rPr>
              <a:t>2</a:t>
            </a:r>
            <a:r>
              <a:rPr lang="zh-CN" altLang="en-US">
                <a:latin typeface="宋体" charset="-122"/>
                <a:cs typeface="Calibri" pitchFamily="34" charset="0"/>
              </a:rPr>
              <a:t>溶液至恰好完全反应。</a:t>
            </a:r>
            <a:endParaRPr lang="zh-CN" altLang="en-US"/>
          </a:p>
          <a:p>
            <a:pPr indent="1666875" eaLnBrk="0" hangingPunct="0">
              <a:lnSpc>
                <a:spcPct val="150000"/>
              </a:lnSpc>
            </a:pPr>
            <a:r>
              <a:rPr lang="zh-CN" altLang="en-US">
                <a:latin typeface="宋体" charset="-122"/>
                <a:cs typeface="Calibri" pitchFamily="34" charset="0"/>
              </a:rPr>
              <a:t>（</a:t>
            </a:r>
            <a:r>
              <a:rPr lang="en-US" altLang="zh-CN">
                <a:latin typeface="宋体" charset="-122"/>
                <a:cs typeface="Calibri" pitchFamily="34" charset="0"/>
              </a:rPr>
              <a:t>1</a:t>
            </a:r>
            <a:r>
              <a:rPr lang="zh-CN" altLang="en-US">
                <a:latin typeface="宋体" charset="-122"/>
                <a:cs typeface="Calibri" pitchFamily="34" charset="0"/>
              </a:rPr>
              <a:t>）可以观察到的实验现象是</a:t>
            </a:r>
            <a:r>
              <a:rPr lang="zh-CN" altLang="en-US" u="sng">
                <a:latin typeface="宋体" charset="-122"/>
                <a:cs typeface="Calibri" pitchFamily="34" charset="0"/>
              </a:rPr>
              <a:t>                                      </a:t>
            </a:r>
            <a:r>
              <a:rPr lang="zh-CN" altLang="en-US">
                <a:latin typeface="宋体" charset="-122"/>
                <a:cs typeface="Calibri" pitchFamily="34" charset="0"/>
              </a:rPr>
              <a:t>。</a:t>
            </a:r>
            <a:endParaRPr lang="zh-CN" altLang="en-US"/>
          </a:p>
          <a:p>
            <a:pPr indent="1666875" eaLnBrk="0" hangingPunct="0">
              <a:lnSpc>
                <a:spcPct val="150000"/>
              </a:lnSpc>
            </a:pPr>
            <a:r>
              <a:rPr lang="zh-CN" altLang="en-US">
                <a:latin typeface="宋体" charset="-122"/>
                <a:cs typeface="Calibri" pitchFamily="34" charset="0"/>
              </a:rPr>
              <a:t>（</a:t>
            </a:r>
            <a:r>
              <a:rPr lang="en-US" altLang="zh-CN">
                <a:latin typeface="宋体" charset="-122"/>
                <a:cs typeface="Calibri" pitchFamily="34" charset="0"/>
              </a:rPr>
              <a:t>2</a:t>
            </a:r>
            <a:r>
              <a:rPr lang="zh-CN" altLang="en-US">
                <a:latin typeface="宋体" charset="-122"/>
                <a:cs typeface="Calibri" pitchFamily="34" charset="0"/>
              </a:rPr>
              <a:t>）下图表示该反应前后溶液中存在的主要离子，写出每种图形代表的离子。</a:t>
            </a:r>
            <a:endParaRPr lang="zh-CN" altLang="en-US"/>
          </a:p>
          <a:p>
            <a:pPr indent="1666875" eaLnBrk="0" hangingPunct="0">
              <a:lnSpc>
                <a:spcPct val="150000"/>
              </a:lnSpc>
            </a:pPr>
            <a:endParaRPr lang="zh-CN" altLang="en-US"/>
          </a:p>
        </p:txBody>
      </p:sp>
      <p:sp>
        <p:nvSpPr>
          <p:cNvPr id="29700" name="Rectangle 5"/>
          <p:cNvSpPr>
            <a:spLocks noChangeArrowheads="1"/>
          </p:cNvSpPr>
          <p:nvPr/>
        </p:nvSpPr>
        <p:spPr bwMode="auto">
          <a:xfrm>
            <a:off x="0" y="4235450"/>
            <a:ext cx="12190413" cy="0"/>
          </a:xfrm>
          <a:prstGeom prst="rect">
            <a:avLst/>
          </a:prstGeom>
          <a:noFill/>
          <a:ln w="9525">
            <a:noFill/>
            <a:miter lim="800000"/>
            <a:headEnd/>
            <a:tailEnd/>
          </a:ln>
        </p:spPr>
        <p:txBody>
          <a:bodyPr wrap="none" anchor="ctr">
            <a:spAutoFit/>
          </a:bodyPr>
          <a:lstStyle/>
          <a:p>
            <a:pPr indent="533400"/>
            <a:endParaRPr lang="zh-CN" altLang="en-US"/>
          </a:p>
        </p:txBody>
      </p:sp>
      <p:sp>
        <p:nvSpPr>
          <p:cNvPr id="29701" name="Rectangle 6"/>
          <p:cNvSpPr>
            <a:spLocks noChangeArrowheads="1"/>
          </p:cNvSpPr>
          <p:nvPr/>
        </p:nvSpPr>
        <p:spPr bwMode="auto">
          <a:xfrm>
            <a:off x="0" y="4581525"/>
            <a:ext cx="11041063" cy="1374775"/>
          </a:xfrm>
          <a:prstGeom prst="rect">
            <a:avLst/>
          </a:prstGeom>
          <a:noFill/>
          <a:ln w="9525">
            <a:noFill/>
            <a:miter lim="800000"/>
            <a:headEnd/>
            <a:tailEnd/>
          </a:ln>
        </p:spPr>
        <p:txBody>
          <a:bodyPr wrap="none" anchor="ctr">
            <a:spAutoFit/>
          </a:bodyPr>
          <a:lstStyle/>
          <a:p>
            <a:pPr indent="266700" eaLnBrk="0" hangingPunct="0">
              <a:lnSpc>
                <a:spcPct val="150000"/>
              </a:lnSpc>
            </a:pPr>
            <a:r>
              <a:rPr lang="zh-CN" altLang="en-US" sz="2800" dirty="0">
                <a:latin typeface="宋体" charset="-122"/>
                <a:cs typeface="Calibri" pitchFamily="34" charset="0"/>
              </a:rPr>
              <a:t>（</a:t>
            </a:r>
            <a:r>
              <a:rPr lang="en-US" altLang="zh-CN" sz="2800" dirty="0">
                <a:latin typeface="宋体" charset="-122"/>
                <a:cs typeface="Calibri" pitchFamily="34" charset="0"/>
              </a:rPr>
              <a:t>3</a:t>
            </a:r>
            <a:r>
              <a:rPr lang="zh-CN" altLang="en-US" sz="2800" dirty="0">
                <a:latin typeface="宋体" charset="-122"/>
                <a:cs typeface="Calibri" pitchFamily="34" charset="0"/>
              </a:rPr>
              <a:t>）下列物质能与</a:t>
            </a:r>
            <a:r>
              <a:rPr lang="en-US" altLang="zh-CN" sz="2800" dirty="0">
                <a:latin typeface="宋体" charset="-122"/>
                <a:cs typeface="Calibri" pitchFamily="34" charset="0"/>
              </a:rPr>
              <a:t>K</a:t>
            </a:r>
            <a:r>
              <a:rPr lang="en-US" altLang="zh-CN" sz="2800" baseline="-30000" dirty="0">
                <a:latin typeface="宋体" charset="-122"/>
                <a:cs typeface="Calibri" pitchFamily="34" charset="0"/>
              </a:rPr>
              <a:t>2</a:t>
            </a:r>
            <a:r>
              <a:rPr lang="en-US" altLang="zh-CN" sz="2800" dirty="0">
                <a:latin typeface="宋体" charset="-122"/>
                <a:cs typeface="Calibri" pitchFamily="34" charset="0"/>
              </a:rPr>
              <a:t>CO</a:t>
            </a:r>
            <a:r>
              <a:rPr lang="en-US" altLang="zh-CN" sz="2800" baseline="-30000" dirty="0">
                <a:latin typeface="宋体" charset="-122"/>
                <a:cs typeface="Calibri" pitchFamily="34" charset="0"/>
              </a:rPr>
              <a:t>3</a:t>
            </a:r>
            <a:r>
              <a:rPr lang="zh-CN" altLang="en-US" sz="2800" dirty="0">
                <a:latin typeface="宋体" charset="-122"/>
                <a:cs typeface="Calibri" pitchFamily="34" charset="0"/>
              </a:rPr>
              <a:t>溶液反应产生类似上述实验现象的是</a:t>
            </a:r>
            <a:endParaRPr lang="zh-CN" altLang="en-US" sz="2800" dirty="0"/>
          </a:p>
          <a:p>
            <a:pPr indent="266700" eaLnBrk="0" hangingPunct="0">
              <a:lnSpc>
                <a:spcPct val="150000"/>
              </a:lnSpc>
            </a:pPr>
            <a:r>
              <a:rPr lang="en-US" altLang="zh-CN" sz="2800" dirty="0">
                <a:latin typeface="宋体" charset="-122"/>
                <a:cs typeface="Calibri" pitchFamily="34" charset="0"/>
              </a:rPr>
              <a:t>  A</a:t>
            </a:r>
            <a:r>
              <a:rPr lang="zh-CN" altLang="en-US" sz="2800" dirty="0">
                <a:latin typeface="宋体" charset="-122"/>
                <a:cs typeface="Calibri" pitchFamily="34" charset="0"/>
              </a:rPr>
              <a:t>．</a:t>
            </a:r>
            <a:r>
              <a:rPr lang="en-US" altLang="zh-CN" sz="2800" dirty="0" err="1">
                <a:latin typeface="宋体" charset="-122"/>
                <a:cs typeface="Calibri" pitchFamily="34" charset="0"/>
              </a:rPr>
              <a:t>Ca</a:t>
            </a:r>
            <a:r>
              <a:rPr lang="en-US" altLang="zh-CN" sz="2800" dirty="0">
                <a:latin typeface="宋体" charset="-122"/>
                <a:cs typeface="Calibri" pitchFamily="34" charset="0"/>
              </a:rPr>
              <a:t>(OH)</a:t>
            </a:r>
            <a:r>
              <a:rPr lang="en-US" altLang="zh-CN" sz="2800" baseline="-30000" dirty="0">
                <a:latin typeface="宋体" charset="-122"/>
                <a:cs typeface="Calibri" pitchFamily="34" charset="0"/>
              </a:rPr>
              <a:t>2</a:t>
            </a:r>
            <a:r>
              <a:rPr lang="en-US" altLang="zh-CN" sz="2800" dirty="0">
                <a:latin typeface="Calibri" pitchFamily="34" charset="0"/>
                <a:cs typeface="Calibri" pitchFamily="34" charset="0"/>
              </a:rPr>
              <a:t>          </a:t>
            </a:r>
            <a:r>
              <a:rPr lang="en-US" altLang="zh-CN" sz="2800" dirty="0">
                <a:latin typeface="宋体" charset="-122"/>
                <a:cs typeface="Calibri" pitchFamily="34" charset="0"/>
              </a:rPr>
              <a:t>B</a:t>
            </a:r>
            <a:r>
              <a:rPr lang="zh-CN" altLang="en-US" sz="2800" dirty="0">
                <a:latin typeface="宋体" charset="-122"/>
                <a:cs typeface="Calibri" pitchFamily="34" charset="0"/>
              </a:rPr>
              <a:t>．</a:t>
            </a:r>
            <a:r>
              <a:rPr lang="en-US" altLang="zh-CN" sz="2800" dirty="0" err="1">
                <a:latin typeface="宋体" charset="-122"/>
                <a:cs typeface="Calibri" pitchFamily="34" charset="0"/>
              </a:rPr>
              <a:t>HCl</a:t>
            </a:r>
            <a:r>
              <a:rPr lang="en-US" altLang="zh-CN" sz="2800" dirty="0">
                <a:latin typeface="宋体" charset="-122"/>
                <a:cs typeface="Calibri" pitchFamily="34" charset="0"/>
              </a:rPr>
              <a:t>   	   C</a:t>
            </a:r>
            <a:r>
              <a:rPr lang="zh-CN" altLang="en-US" sz="2800" dirty="0">
                <a:latin typeface="宋体" charset="-122"/>
                <a:cs typeface="Calibri" pitchFamily="34" charset="0"/>
              </a:rPr>
              <a:t>．</a:t>
            </a:r>
            <a:r>
              <a:rPr lang="en-US" altLang="zh-CN" sz="2800" dirty="0">
                <a:latin typeface="宋体" charset="-122"/>
                <a:cs typeface="Calibri" pitchFamily="34" charset="0"/>
              </a:rPr>
              <a:t>BaCl</a:t>
            </a:r>
            <a:r>
              <a:rPr lang="en-US" altLang="zh-CN" sz="2800" baseline="-30000" dirty="0">
                <a:latin typeface="宋体" charset="-122"/>
                <a:cs typeface="Calibri" pitchFamily="34" charset="0"/>
              </a:rPr>
              <a:t>2</a:t>
            </a:r>
            <a:r>
              <a:rPr lang="en-US" altLang="zh-CN" sz="2800" dirty="0">
                <a:latin typeface="Calibri" pitchFamily="34" charset="0"/>
                <a:cs typeface="Calibri" pitchFamily="34" charset="0"/>
              </a:rPr>
              <a:t>	        </a:t>
            </a:r>
            <a:r>
              <a:rPr lang="en-US" altLang="zh-CN" sz="2800" dirty="0">
                <a:latin typeface="宋体" charset="-122"/>
                <a:cs typeface="Calibri" pitchFamily="34" charset="0"/>
              </a:rPr>
              <a:t>D</a:t>
            </a:r>
            <a:r>
              <a:rPr lang="zh-CN" altLang="en-US" sz="2800" dirty="0">
                <a:latin typeface="宋体" charset="-122"/>
                <a:cs typeface="Calibri" pitchFamily="34" charset="0"/>
              </a:rPr>
              <a:t>．</a:t>
            </a:r>
            <a:r>
              <a:rPr lang="en-US" altLang="zh-CN" sz="2800" dirty="0">
                <a:latin typeface="宋体" charset="-122"/>
                <a:cs typeface="Calibri" pitchFamily="34" charset="0"/>
              </a:rPr>
              <a:t>(NH</a:t>
            </a:r>
            <a:r>
              <a:rPr lang="en-US" altLang="zh-CN" sz="2800" baseline="-30000" dirty="0">
                <a:latin typeface="宋体" charset="-122"/>
                <a:cs typeface="Calibri" pitchFamily="34" charset="0"/>
              </a:rPr>
              <a:t>4</a:t>
            </a:r>
            <a:r>
              <a:rPr lang="en-US" altLang="zh-CN" sz="2800" dirty="0">
                <a:latin typeface="宋体" charset="-122"/>
                <a:cs typeface="Calibri" pitchFamily="34" charset="0"/>
              </a:rPr>
              <a:t>)</a:t>
            </a:r>
            <a:r>
              <a:rPr lang="en-US" altLang="zh-CN" sz="2800" baseline="-30000" dirty="0">
                <a:latin typeface="宋体" charset="-122"/>
                <a:cs typeface="Calibri" pitchFamily="34" charset="0"/>
              </a:rPr>
              <a:t>2</a:t>
            </a:r>
            <a:r>
              <a:rPr lang="en-US" altLang="zh-CN" sz="2800" dirty="0">
                <a:latin typeface="宋体" charset="-122"/>
                <a:cs typeface="Calibri" pitchFamily="34" charset="0"/>
              </a:rPr>
              <a:t>SO</a:t>
            </a:r>
            <a:r>
              <a:rPr lang="en-US" altLang="zh-CN" sz="2800" baseline="-30000" dirty="0">
                <a:latin typeface="宋体" charset="-122"/>
                <a:cs typeface="Calibri" pitchFamily="34" charset="0"/>
              </a:rPr>
              <a:t>4</a:t>
            </a:r>
            <a:endParaRPr lang="en-US" altLang="zh-CN" sz="2800" dirty="0"/>
          </a:p>
        </p:txBody>
      </p:sp>
      <p:sp>
        <p:nvSpPr>
          <p:cNvPr id="7" name="Rectangle 4"/>
          <p:cNvSpPr>
            <a:spLocks noChangeArrowheads="1"/>
          </p:cNvSpPr>
          <p:nvPr/>
        </p:nvSpPr>
        <p:spPr bwMode="auto">
          <a:xfrm>
            <a:off x="5303118" y="548680"/>
            <a:ext cx="2040943" cy="461665"/>
          </a:xfrm>
          <a:prstGeom prst="rect">
            <a:avLst/>
          </a:prstGeom>
          <a:noFill/>
          <a:ln w="9525">
            <a:noFill/>
            <a:miter lim="800000"/>
            <a:headEnd/>
            <a:tailEnd/>
          </a:ln>
          <a:effectLst/>
        </p:spPr>
        <p:txBody>
          <a:bodyPr wrap="none">
            <a:spAutoFit/>
          </a:bodyPr>
          <a:lstStyle/>
          <a:p>
            <a:r>
              <a:rPr lang="zh-CN" altLang="en-US" dirty="0" smtClean="0">
                <a:solidFill>
                  <a:schemeClr val="hlink"/>
                </a:solidFill>
              </a:rPr>
              <a:t>产生白色沉淀</a:t>
            </a:r>
            <a:endParaRPr lang="zh-CN" altLang="en-US" dirty="0">
              <a:solidFill>
                <a:schemeClr val="hlink"/>
              </a:solidFill>
            </a:endParaRPr>
          </a:p>
        </p:txBody>
      </p:sp>
      <p:sp>
        <p:nvSpPr>
          <p:cNvPr id="8" name="Rectangle 4"/>
          <p:cNvSpPr>
            <a:spLocks noChangeArrowheads="1"/>
          </p:cNvSpPr>
          <p:nvPr/>
        </p:nvSpPr>
        <p:spPr bwMode="auto">
          <a:xfrm>
            <a:off x="6314763" y="2492375"/>
            <a:ext cx="567784" cy="461665"/>
          </a:xfrm>
          <a:prstGeom prst="rect">
            <a:avLst/>
          </a:prstGeom>
          <a:noFill/>
          <a:ln w="9525">
            <a:noFill/>
            <a:miter lim="800000"/>
            <a:headEnd/>
            <a:tailEnd/>
          </a:ln>
          <a:effectLst/>
        </p:spPr>
        <p:txBody>
          <a:bodyPr wrap="none">
            <a:spAutoFit/>
          </a:bodyPr>
          <a:lstStyle/>
          <a:p>
            <a:r>
              <a:rPr lang="en-US" altLang="zh-CN" dirty="0" smtClean="0">
                <a:solidFill>
                  <a:schemeClr val="hlink"/>
                </a:solidFill>
              </a:rPr>
              <a:t>K</a:t>
            </a:r>
            <a:r>
              <a:rPr lang="en-US" altLang="zh-CN" baseline="30000" dirty="0" smtClean="0">
                <a:solidFill>
                  <a:schemeClr val="hlink"/>
                </a:solidFill>
              </a:rPr>
              <a:t>+</a:t>
            </a:r>
            <a:endParaRPr lang="zh-CN" altLang="en-US" baseline="30000" dirty="0">
              <a:solidFill>
                <a:schemeClr val="hlink"/>
              </a:solidFill>
            </a:endParaRPr>
          </a:p>
        </p:txBody>
      </p:sp>
      <p:sp>
        <p:nvSpPr>
          <p:cNvPr id="9" name="Rectangle 4"/>
          <p:cNvSpPr>
            <a:spLocks noChangeArrowheads="1"/>
          </p:cNvSpPr>
          <p:nvPr/>
        </p:nvSpPr>
        <p:spPr bwMode="auto">
          <a:xfrm>
            <a:off x="8578597" y="2568723"/>
            <a:ext cx="978153" cy="461665"/>
          </a:xfrm>
          <a:prstGeom prst="rect">
            <a:avLst/>
          </a:prstGeom>
          <a:noFill/>
          <a:ln w="9525">
            <a:noFill/>
            <a:miter lim="800000"/>
            <a:headEnd/>
            <a:tailEnd/>
          </a:ln>
          <a:effectLst/>
        </p:spPr>
        <p:txBody>
          <a:bodyPr wrap="none">
            <a:spAutoFit/>
          </a:bodyPr>
          <a:lstStyle/>
          <a:p>
            <a:r>
              <a:rPr lang="en-US" altLang="zh-CN" dirty="0" smtClean="0">
                <a:solidFill>
                  <a:srgbClr val="FF0000"/>
                </a:solidFill>
                <a:cs typeface="Calibri" pitchFamily="34" charset="0"/>
              </a:rPr>
              <a:t>CO</a:t>
            </a:r>
            <a:r>
              <a:rPr lang="en-US" altLang="zh-CN" baseline="-30000" dirty="0" smtClean="0">
                <a:solidFill>
                  <a:srgbClr val="FF0000"/>
                </a:solidFill>
                <a:cs typeface="Calibri" pitchFamily="34" charset="0"/>
              </a:rPr>
              <a:t>3</a:t>
            </a:r>
            <a:r>
              <a:rPr lang="en-US" altLang="zh-CN" baseline="30000" dirty="0" smtClean="0">
                <a:solidFill>
                  <a:srgbClr val="FF0000"/>
                </a:solidFill>
              </a:rPr>
              <a:t>2</a:t>
            </a:r>
            <a:r>
              <a:rPr lang="en-US" altLang="zh-CN" baseline="30000" dirty="0" smtClean="0">
                <a:solidFill>
                  <a:schemeClr val="hlink"/>
                </a:solidFill>
              </a:rPr>
              <a:t>-</a:t>
            </a:r>
            <a:endParaRPr lang="zh-CN" altLang="en-US" baseline="30000" dirty="0">
              <a:solidFill>
                <a:schemeClr val="hlink"/>
              </a:solidFill>
            </a:endParaRPr>
          </a:p>
        </p:txBody>
      </p:sp>
      <p:sp>
        <p:nvSpPr>
          <p:cNvPr id="10" name="Rectangle 4"/>
          <p:cNvSpPr>
            <a:spLocks noChangeArrowheads="1"/>
          </p:cNvSpPr>
          <p:nvPr/>
        </p:nvSpPr>
        <p:spPr bwMode="auto">
          <a:xfrm>
            <a:off x="10617709" y="2478271"/>
            <a:ext cx="745717" cy="461665"/>
          </a:xfrm>
          <a:prstGeom prst="rect">
            <a:avLst/>
          </a:prstGeom>
          <a:noFill/>
          <a:ln w="9525">
            <a:noFill/>
            <a:miter lim="800000"/>
            <a:headEnd/>
            <a:tailEnd/>
          </a:ln>
          <a:effectLst/>
        </p:spPr>
        <p:txBody>
          <a:bodyPr wrap="none">
            <a:spAutoFit/>
          </a:bodyPr>
          <a:lstStyle/>
          <a:p>
            <a:r>
              <a:rPr lang="en-US" altLang="zh-CN" dirty="0" smtClean="0">
                <a:solidFill>
                  <a:schemeClr val="hlink"/>
                </a:solidFill>
              </a:rPr>
              <a:t>OH</a:t>
            </a:r>
            <a:r>
              <a:rPr lang="en-US" altLang="zh-CN" baseline="30000" dirty="0" smtClean="0">
                <a:solidFill>
                  <a:schemeClr val="hlink"/>
                </a:solidFill>
              </a:rPr>
              <a:t>-</a:t>
            </a:r>
            <a:endParaRPr lang="zh-CN" altLang="en-US" baseline="30000" dirty="0">
              <a:solidFill>
                <a:schemeClr val="hlink"/>
              </a:solidFill>
            </a:endParaRPr>
          </a:p>
        </p:txBody>
      </p:sp>
      <p:sp>
        <p:nvSpPr>
          <p:cNvPr id="12" name="Rectangle 4"/>
          <p:cNvSpPr>
            <a:spLocks noChangeArrowheads="1"/>
          </p:cNvSpPr>
          <p:nvPr/>
        </p:nvSpPr>
        <p:spPr bwMode="auto">
          <a:xfrm>
            <a:off x="10059232" y="4807247"/>
            <a:ext cx="599844" cy="461665"/>
          </a:xfrm>
          <a:prstGeom prst="rect">
            <a:avLst/>
          </a:prstGeom>
          <a:noFill/>
          <a:ln w="9525">
            <a:noFill/>
            <a:miter lim="800000"/>
            <a:headEnd/>
            <a:tailEnd/>
          </a:ln>
          <a:effectLst/>
        </p:spPr>
        <p:txBody>
          <a:bodyPr wrap="none">
            <a:spAutoFit/>
          </a:bodyPr>
          <a:lstStyle/>
          <a:p>
            <a:r>
              <a:rPr lang="en-US" altLang="zh-CN" dirty="0" smtClean="0">
                <a:solidFill>
                  <a:schemeClr val="hlink"/>
                </a:solidFill>
              </a:rPr>
              <a:t>AC</a:t>
            </a:r>
            <a:endParaRPr lang="zh-CN" altLang="en-US" baseline="30000" dirty="0">
              <a:solidFill>
                <a:schemeClr val="hlink"/>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diamond(in)">
                                      <p:cBhvr>
                                        <p:cTn id="7" dur="2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diamond(in)">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diamond(in)">
                                      <p:cBhvr>
                                        <p:cTn id="17" dur="20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8" presetClass="entr" presetSubtype="16"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diamond(in)">
                                      <p:cBhvr>
                                        <p:cTn id="22" dur="20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8" presetClass="entr" presetSubtype="16"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diamond(in)">
                                      <p:cBhvr>
                                        <p:cTn id="27"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10" grpId="0"/>
      <p:bldP spid="12" grpId="0"/>
    </p:bld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0721" name="Rectangle 3"/>
          <p:cNvSpPr>
            <a:spLocks noChangeArrowheads="1"/>
          </p:cNvSpPr>
          <p:nvPr/>
        </p:nvSpPr>
        <p:spPr bwMode="auto">
          <a:xfrm>
            <a:off x="334963" y="260350"/>
            <a:ext cx="11160125" cy="2830513"/>
          </a:xfrm>
          <a:prstGeom prst="rect">
            <a:avLst/>
          </a:prstGeom>
          <a:noFill/>
          <a:ln w="9525">
            <a:noFill/>
            <a:miter lim="800000"/>
            <a:headEnd/>
            <a:tailEnd/>
          </a:ln>
        </p:spPr>
        <p:txBody>
          <a:bodyPr anchor="ctr">
            <a:spAutoFit/>
          </a:bodyPr>
          <a:lstStyle/>
          <a:p>
            <a:pPr indent="266700">
              <a:lnSpc>
                <a:spcPct val="150000"/>
              </a:lnSpc>
            </a:pPr>
            <a:r>
              <a:rPr lang="en-US" altLang="zh-CN">
                <a:latin typeface="宋体" charset="-122"/>
                <a:cs typeface="Calibri" pitchFamily="34" charset="0"/>
              </a:rPr>
              <a:t>1-3.(2017</a:t>
            </a:r>
            <a:r>
              <a:rPr lang="zh-CN" altLang="en-US">
                <a:latin typeface="宋体" charset="-122"/>
                <a:cs typeface="Calibri" pitchFamily="34" charset="0"/>
              </a:rPr>
              <a:t>年广州）金属钨（</a:t>
            </a:r>
            <a:r>
              <a:rPr lang="en-US" altLang="zh-CN">
                <a:latin typeface="宋体" charset="-122"/>
                <a:cs typeface="Calibri" pitchFamily="34" charset="0"/>
              </a:rPr>
              <a:t>W</a:t>
            </a:r>
            <a:r>
              <a:rPr lang="zh-CN" altLang="en-US">
                <a:latin typeface="宋体" charset="-122"/>
                <a:cs typeface="Calibri" pitchFamily="34" charset="0"/>
              </a:rPr>
              <a:t>）可做灯泡的灯丝，钨合金材料非常坚硬和耐磨、耐热。用黑钨矿（含有</a:t>
            </a:r>
            <a:r>
              <a:rPr lang="en-US" altLang="zh-CN">
                <a:latin typeface="宋体" charset="-122"/>
                <a:cs typeface="Calibri" pitchFamily="34" charset="0"/>
              </a:rPr>
              <a:t>FeWO</a:t>
            </a:r>
            <a:r>
              <a:rPr lang="en-US" altLang="zh-CN" baseline="-30000">
                <a:latin typeface="宋体" charset="-122"/>
                <a:cs typeface="Calibri" pitchFamily="34" charset="0"/>
              </a:rPr>
              <a:t>4</a:t>
            </a:r>
            <a:r>
              <a:rPr lang="zh-CN" altLang="en-US">
                <a:latin typeface="宋体" charset="-122"/>
                <a:cs typeface="Calibri" pitchFamily="34" charset="0"/>
              </a:rPr>
              <a:t>） 与</a:t>
            </a:r>
            <a:r>
              <a:rPr lang="en-US" altLang="zh-CN">
                <a:latin typeface="宋体" charset="-122"/>
                <a:cs typeface="Calibri" pitchFamily="34" charset="0"/>
              </a:rPr>
              <a:t>Na</a:t>
            </a:r>
            <a:r>
              <a:rPr lang="en-US" altLang="zh-CN" baseline="-30000">
                <a:latin typeface="宋体" charset="-122"/>
                <a:cs typeface="Calibri" pitchFamily="34" charset="0"/>
              </a:rPr>
              <a:t>2</a:t>
            </a:r>
            <a:r>
              <a:rPr lang="en-US" altLang="zh-CN">
                <a:latin typeface="宋体" charset="-122"/>
                <a:cs typeface="Calibri" pitchFamily="34" charset="0"/>
              </a:rPr>
              <a:t>CO</a:t>
            </a:r>
            <a:r>
              <a:rPr lang="en-US" altLang="zh-CN" baseline="-30000">
                <a:latin typeface="宋体" charset="-122"/>
                <a:cs typeface="Calibri" pitchFamily="34" charset="0"/>
              </a:rPr>
              <a:t>3</a:t>
            </a:r>
            <a:r>
              <a:rPr lang="zh-CN" altLang="en-US">
                <a:latin typeface="宋体" charset="-122"/>
                <a:cs typeface="Calibri" pitchFamily="34" charset="0"/>
              </a:rPr>
              <a:t>混合在空气中焙烧可以得到</a:t>
            </a:r>
            <a:r>
              <a:rPr lang="en-US" altLang="zh-CN">
                <a:latin typeface="宋体" charset="-122"/>
                <a:cs typeface="Calibri" pitchFamily="34" charset="0"/>
              </a:rPr>
              <a:t>Na</a:t>
            </a:r>
            <a:r>
              <a:rPr lang="en-US" altLang="zh-CN" baseline="-30000">
                <a:latin typeface="宋体" charset="-122"/>
                <a:cs typeface="Calibri" pitchFamily="34" charset="0"/>
              </a:rPr>
              <a:t>2</a:t>
            </a:r>
            <a:r>
              <a:rPr lang="en-US" altLang="zh-CN">
                <a:latin typeface="宋体" charset="-122"/>
                <a:cs typeface="Calibri" pitchFamily="34" charset="0"/>
              </a:rPr>
              <a:t>WO</a:t>
            </a:r>
            <a:r>
              <a:rPr lang="en-US" altLang="zh-CN" baseline="-30000">
                <a:latin typeface="宋体" charset="-122"/>
                <a:cs typeface="Calibri" pitchFamily="34" charset="0"/>
              </a:rPr>
              <a:t>4</a:t>
            </a:r>
            <a:r>
              <a:rPr lang="zh-CN" altLang="en-US">
                <a:latin typeface="宋体" charset="-122"/>
                <a:cs typeface="Calibri" pitchFamily="34" charset="0"/>
              </a:rPr>
              <a:t>，</a:t>
            </a:r>
            <a:r>
              <a:rPr lang="en-US" altLang="zh-CN">
                <a:latin typeface="宋体" charset="-122"/>
                <a:cs typeface="Calibri" pitchFamily="34" charset="0"/>
              </a:rPr>
              <a:t>Na</a:t>
            </a:r>
            <a:r>
              <a:rPr lang="en-US" altLang="zh-CN" baseline="-30000">
                <a:latin typeface="宋体" charset="-122"/>
                <a:cs typeface="Calibri" pitchFamily="34" charset="0"/>
              </a:rPr>
              <a:t>2</a:t>
            </a:r>
            <a:r>
              <a:rPr lang="en-US" altLang="zh-CN">
                <a:latin typeface="宋体" charset="-122"/>
                <a:cs typeface="Calibri" pitchFamily="34" charset="0"/>
              </a:rPr>
              <a:t>WO</a:t>
            </a:r>
            <a:r>
              <a:rPr lang="en-US" altLang="zh-CN" baseline="-30000">
                <a:latin typeface="宋体" charset="-122"/>
                <a:cs typeface="Calibri" pitchFamily="34" charset="0"/>
              </a:rPr>
              <a:t>4</a:t>
            </a:r>
            <a:r>
              <a:rPr lang="zh-CN" altLang="en-US">
                <a:latin typeface="宋体" charset="-122"/>
                <a:cs typeface="Calibri" pitchFamily="34" charset="0"/>
              </a:rPr>
              <a:t>与热的浓盐酸反应生成</a:t>
            </a:r>
            <a:r>
              <a:rPr lang="en-US" altLang="zh-CN">
                <a:latin typeface="宋体" charset="-122"/>
                <a:cs typeface="Calibri" pitchFamily="34" charset="0"/>
              </a:rPr>
              <a:t>H</a:t>
            </a:r>
            <a:r>
              <a:rPr lang="en-US" altLang="zh-CN" baseline="-30000">
                <a:latin typeface="宋体" charset="-122"/>
                <a:cs typeface="Calibri" pitchFamily="34" charset="0"/>
              </a:rPr>
              <a:t>2</a:t>
            </a:r>
            <a:r>
              <a:rPr lang="en-US" altLang="zh-CN">
                <a:latin typeface="宋体" charset="-122"/>
                <a:cs typeface="Calibri" pitchFamily="34" charset="0"/>
              </a:rPr>
              <a:t>WO</a:t>
            </a:r>
            <a:r>
              <a:rPr lang="en-US" altLang="zh-CN" baseline="-30000">
                <a:latin typeface="宋体" charset="-122"/>
                <a:cs typeface="Calibri" pitchFamily="34" charset="0"/>
              </a:rPr>
              <a:t>4</a:t>
            </a:r>
            <a:r>
              <a:rPr lang="zh-CN" altLang="en-US">
                <a:latin typeface="宋体" charset="-122"/>
                <a:cs typeface="Calibri" pitchFamily="34" charset="0"/>
              </a:rPr>
              <a:t>，</a:t>
            </a:r>
            <a:r>
              <a:rPr lang="en-US" altLang="zh-CN">
                <a:latin typeface="宋体" charset="-122"/>
                <a:cs typeface="Calibri" pitchFamily="34" charset="0"/>
              </a:rPr>
              <a:t>H</a:t>
            </a:r>
            <a:r>
              <a:rPr lang="en-US" altLang="zh-CN" baseline="-30000">
                <a:latin typeface="宋体" charset="-122"/>
                <a:cs typeface="Calibri" pitchFamily="34" charset="0"/>
              </a:rPr>
              <a:t>2</a:t>
            </a:r>
            <a:r>
              <a:rPr lang="en-US" altLang="zh-CN">
                <a:latin typeface="宋体" charset="-122"/>
                <a:cs typeface="Calibri" pitchFamily="34" charset="0"/>
              </a:rPr>
              <a:t>WO</a:t>
            </a:r>
            <a:r>
              <a:rPr lang="en-US" altLang="zh-CN" baseline="-30000">
                <a:latin typeface="宋体" charset="-122"/>
                <a:cs typeface="Calibri" pitchFamily="34" charset="0"/>
              </a:rPr>
              <a:t>4</a:t>
            </a:r>
            <a:r>
              <a:rPr lang="zh-CN" altLang="en-US">
                <a:latin typeface="宋体" charset="-122"/>
                <a:cs typeface="Calibri" pitchFamily="34" charset="0"/>
              </a:rPr>
              <a:t>受热分解生成</a:t>
            </a:r>
            <a:r>
              <a:rPr lang="en-US" altLang="zh-CN">
                <a:latin typeface="宋体" charset="-122"/>
                <a:cs typeface="Calibri" pitchFamily="34" charset="0"/>
              </a:rPr>
              <a:t>H</a:t>
            </a:r>
            <a:r>
              <a:rPr lang="en-US" altLang="zh-CN" baseline="-30000">
                <a:latin typeface="宋体" charset="-122"/>
                <a:cs typeface="Calibri" pitchFamily="34" charset="0"/>
              </a:rPr>
              <a:t>2</a:t>
            </a:r>
            <a:r>
              <a:rPr lang="en-US" altLang="zh-CN">
                <a:latin typeface="宋体" charset="-122"/>
                <a:cs typeface="Calibri" pitchFamily="34" charset="0"/>
              </a:rPr>
              <a:t>O</a:t>
            </a:r>
            <a:r>
              <a:rPr lang="zh-CN" altLang="en-US">
                <a:latin typeface="宋体" charset="-122"/>
                <a:cs typeface="Calibri" pitchFamily="34" charset="0"/>
              </a:rPr>
              <a:t>和</a:t>
            </a:r>
            <a:r>
              <a:rPr lang="en-US" altLang="zh-CN">
                <a:latin typeface="宋体" charset="-122"/>
                <a:cs typeface="Calibri" pitchFamily="34" charset="0"/>
              </a:rPr>
              <a:t>WO</a:t>
            </a:r>
            <a:r>
              <a:rPr lang="en-US" altLang="zh-CN" baseline="-30000">
                <a:latin typeface="宋体" charset="-122"/>
                <a:cs typeface="Calibri" pitchFamily="34" charset="0"/>
              </a:rPr>
              <a:t>3</a:t>
            </a:r>
            <a:r>
              <a:rPr lang="zh-CN" altLang="en-US">
                <a:latin typeface="宋体" charset="-122"/>
                <a:cs typeface="Calibri" pitchFamily="34" charset="0"/>
              </a:rPr>
              <a:t>。</a:t>
            </a:r>
            <a:endParaRPr lang="zh-CN" altLang="en-US"/>
          </a:p>
          <a:p>
            <a:pPr indent="266700" eaLnBrk="0" hangingPunct="0">
              <a:lnSpc>
                <a:spcPct val="150000"/>
              </a:lnSpc>
            </a:pPr>
            <a:r>
              <a:rPr lang="zh-CN" altLang="en-US">
                <a:latin typeface="宋体" charset="-122"/>
                <a:cs typeface="Calibri" pitchFamily="34" charset="0"/>
              </a:rPr>
              <a:t>（</a:t>
            </a:r>
            <a:r>
              <a:rPr lang="en-US" altLang="zh-CN">
                <a:latin typeface="宋体" charset="-122"/>
                <a:cs typeface="Calibri" pitchFamily="34" charset="0"/>
              </a:rPr>
              <a:t>1</a:t>
            </a:r>
            <a:r>
              <a:rPr lang="zh-CN" altLang="en-US">
                <a:latin typeface="宋体" charset="-122"/>
                <a:cs typeface="Calibri" pitchFamily="34" charset="0"/>
              </a:rPr>
              <a:t>）钨合金材料属于</a:t>
            </a:r>
            <a:r>
              <a:rPr lang="zh-CN" altLang="en-US" u="sng">
                <a:latin typeface="宋体" charset="-122"/>
                <a:cs typeface="Calibri" pitchFamily="34" charset="0"/>
              </a:rPr>
              <a:t>            </a:t>
            </a:r>
            <a:r>
              <a:rPr lang="zh-CN" altLang="en-US">
                <a:latin typeface="宋体" charset="-122"/>
                <a:cs typeface="Calibri" pitchFamily="34" charset="0"/>
              </a:rPr>
              <a:t>。（填选项）</a:t>
            </a:r>
            <a:endParaRPr lang="zh-CN" altLang="en-US"/>
          </a:p>
          <a:p>
            <a:pPr indent="266700" eaLnBrk="0" hangingPunct="0">
              <a:lnSpc>
                <a:spcPct val="150000"/>
              </a:lnSpc>
            </a:pPr>
            <a:endParaRPr lang="zh-CN" altLang="en-US"/>
          </a:p>
        </p:txBody>
      </p:sp>
      <p:sp>
        <p:nvSpPr>
          <p:cNvPr id="30722" name="文本框 18"/>
          <p:cNvSpPr txBox="1">
            <a:spLocks noChangeArrowheads="1"/>
          </p:cNvSpPr>
          <p:nvPr/>
        </p:nvSpPr>
        <p:spPr bwMode="auto">
          <a:xfrm>
            <a:off x="1301750" y="3524250"/>
            <a:ext cx="396875" cy="260350"/>
          </a:xfrm>
          <a:prstGeom prst="rect">
            <a:avLst/>
          </a:prstGeom>
          <a:noFill/>
          <a:ln w="9525">
            <a:noFill/>
            <a:miter lim="800000"/>
            <a:headEnd/>
            <a:tailEnd/>
          </a:ln>
        </p:spPr>
        <p:txBody>
          <a:bodyPr>
            <a:spAutoFit/>
          </a:bodyPr>
          <a:lstStyle/>
          <a:p>
            <a:r>
              <a:rPr lang="zh-CN" altLang="en-US" sz="1100">
                <a:latin typeface="Calibri" pitchFamily="34" charset="0"/>
                <a:cs typeface="Calibri" pitchFamily="34" charset="0"/>
              </a:rPr>
              <a:t>△</a:t>
            </a:r>
            <a:endParaRPr lang="zh-CN" altLang="en-US"/>
          </a:p>
        </p:txBody>
      </p:sp>
      <p:sp>
        <p:nvSpPr>
          <p:cNvPr id="30723" name="Rectangle 4"/>
          <p:cNvSpPr>
            <a:spLocks noChangeArrowheads="1"/>
          </p:cNvSpPr>
          <p:nvPr/>
        </p:nvSpPr>
        <p:spPr bwMode="auto">
          <a:xfrm>
            <a:off x="261938" y="2492375"/>
            <a:ext cx="11745912" cy="2982913"/>
          </a:xfrm>
          <a:prstGeom prst="rect">
            <a:avLst/>
          </a:prstGeom>
          <a:noFill/>
          <a:ln w="9525">
            <a:noFill/>
            <a:miter lim="800000"/>
            <a:headEnd/>
            <a:tailEnd/>
          </a:ln>
        </p:spPr>
        <p:txBody>
          <a:bodyPr wrap="none" anchor="ctr">
            <a:spAutoFit/>
          </a:bodyPr>
          <a:lstStyle/>
          <a:p>
            <a:endParaRPr lang="zh-CN" altLang="en-US" sz="1000" dirty="0">
              <a:latin typeface="宋体" charset="-122"/>
            </a:endParaRPr>
          </a:p>
          <a:p>
            <a:pPr eaLnBrk="0" hangingPunct="0">
              <a:lnSpc>
                <a:spcPct val="150000"/>
              </a:lnSpc>
            </a:pPr>
            <a:r>
              <a:rPr lang="en-US" altLang="zh-CN" dirty="0">
                <a:latin typeface="宋体" charset="-122"/>
              </a:rPr>
              <a:t>A</a:t>
            </a:r>
            <a:r>
              <a:rPr lang="zh-CN" altLang="en-US" dirty="0">
                <a:latin typeface="宋体" charset="-122"/>
              </a:rPr>
              <a:t>．单质</a:t>
            </a:r>
            <a:r>
              <a:rPr lang="zh-CN" altLang="en-US" dirty="0"/>
              <a:t>			</a:t>
            </a:r>
            <a:r>
              <a:rPr lang="en-US" altLang="zh-CN" dirty="0">
                <a:latin typeface="宋体" charset="-122"/>
              </a:rPr>
              <a:t>B</a:t>
            </a:r>
            <a:r>
              <a:rPr lang="zh-CN" altLang="en-US" dirty="0">
                <a:latin typeface="宋体" charset="-122"/>
              </a:rPr>
              <a:t>．化合物</a:t>
            </a:r>
            <a:r>
              <a:rPr lang="zh-CN" altLang="en-US" dirty="0"/>
              <a:t>		</a:t>
            </a:r>
            <a:r>
              <a:rPr lang="en-US" altLang="zh-CN" dirty="0">
                <a:latin typeface="宋体" charset="-122"/>
              </a:rPr>
              <a:t>C</a:t>
            </a:r>
            <a:r>
              <a:rPr lang="zh-CN" altLang="en-US" dirty="0">
                <a:latin typeface="宋体" charset="-122"/>
              </a:rPr>
              <a:t>．纯净物</a:t>
            </a:r>
            <a:r>
              <a:rPr lang="zh-CN" altLang="en-US" dirty="0"/>
              <a:t>		</a:t>
            </a:r>
            <a:r>
              <a:rPr lang="en-US" altLang="zh-CN" dirty="0">
                <a:latin typeface="宋体" charset="-122"/>
              </a:rPr>
              <a:t>D</a:t>
            </a:r>
            <a:r>
              <a:rPr lang="zh-CN" altLang="en-US" dirty="0">
                <a:latin typeface="宋体" charset="-122"/>
              </a:rPr>
              <a:t>．混合物</a:t>
            </a:r>
            <a:endParaRPr lang="zh-CN" altLang="en-US" dirty="0"/>
          </a:p>
          <a:p>
            <a:pPr eaLnBrk="0" hangingPunct="0">
              <a:lnSpc>
                <a:spcPct val="150000"/>
              </a:lnSpc>
            </a:pPr>
            <a:r>
              <a:rPr lang="zh-CN" altLang="en-US" dirty="0">
                <a:latin typeface="宋体" charset="-122"/>
                <a:cs typeface="Calibri" pitchFamily="34" charset="0"/>
              </a:rPr>
              <a:t>（</a:t>
            </a:r>
            <a:r>
              <a:rPr lang="en-US" altLang="zh-CN" dirty="0">
                <a:latin typeface="宋体" charset="-122"/>
                <a:cs typeface="Calibri" pitchFamily="34" charset="0"/>
              </a:rPr>
              <a:t>2</a:t>
            </a:r>
            <a:r>
              <a:rPr lang="zh-CN" altLang="en-US" dirty="0">
                <a:latin typeface="宋体" charset="-122"/>
                <a:cs typeface="Calibri" pitchFamily="34" charset="0"/>
              </a:rPr>
              <a:t>）</a:t>
            </a:r>
            <a:r>
              <a:rPr lang="en-US" altLang="zh-CN" dirty="0">
                <a:latin typeface="宋体" charset="-122"/>
                <a:cs typeface="Calibri" pitchFamily="34" charset="0"/>
              </a:rPr>
              <a:t>4FeWO</a:t>
            </a:r>
            <a:r>
              <a:rPr lang="en-US" altLang="zh-CN" baseline="-30000" dirty="0">
                <a:latin typeface="宋体" charset="-122"/>
                <a:cs typeface="Calibri" pitchFamily="34" charset="0"/>
              </a:rPr>
              <a:t>4</a:t>
            </a:r>
            <a:r>
              <a:rPr lang="zh-CN" altLang="en-US" dirty="0">
                <a:latin typeface="宋体" charset="-122"/>
                <a:cs typeface="Calibri" pitchFamily="34" charset="0"/>
              </a:rPr>
              <a:t>＋</a:t>
            </a:r>
            <a:r>
              <a:rPr lang="en-US" altLang="zh-CN" dirty="0">
                <a:latin typeface="宋体" charset="-122"/>
                <a:cs typeface="Calibri" pitchFamily="34" charset="0"/>
              </a:rPr>
              <a:t>4Na</a:t>
            </a:r>
            <a:r>
              <a:rPr lang="en-US" altLang="zh-CN" baseline="-30000" dirty="0">
                <a:latin typeface="宋体" charset="-122"/>
                <a:cs typeface="Calibri" pitchFamily="34" charset="0"/>
              </a:rPr>
              <a:t>2</a:t>
            </a:r>
            <a:r>
              <a:rPr lang="en-US" altLang="zh-CN" dirty="0">
                <a:latin typeface="宋体" charset="-122"/>
                <a:cs typeface="Calibri" pitchFamily="34" charset="0"/>
              </a:rPr>
              <a:t>CO</a:t>
            </a:r>
            <a:r>
              <a:rPr lang="en-US" altLang="zh-CN" baseline="-30000" dirty="0">
                <a:latin typeface="宋体" charset="-122"/>
                <a:cs typeface="Calibri" pitchFamily="34" charset="0"/>
              </a:rPr>
              <a:t>3</a:t>
            </a:r>
            <a:r>
              <a:rPr lang="zh-CN" altLang="en-US" dirty="0">
                <a:latin typeface="宋体" charset="-122"/>
                <a:cs typeface="Calibri" pitchFamily="34" charset="0"/>
              </a:rPr>
              <a:t>＋</a:t>
            </a:r>
            <a:r>
              <a:rPr lang="en-US" altLang="zh-CN" dirty="0">
                <a:latin typeface="宋体" charset="-122"/>
                <a:cs typeface="Calibri" pitchFamily="34" charset="0"/>
              </a:rPr>
              <a:t>O</a:t>
            </a:r>
            <a:r>
              <a:rPr lang="en-US" altLang="zh-CN" baseline="-30000" dirty="0">
                <a:latin typeface="宋体" charset="-122"/>
                <a:cs typeface="Calibri" pitchFamily="34" charset="0"/>
              </a:rPr>
              <a:t>2</a:t>
            </a:r>
            <a:r>
              <a:rPr lang="en-US" altLang="zh-CN" dirty="0">
                <a:latin typeface="宋体" charset="-122"/>
                <a:cs typeface="Calibri" pitchFamily="34" charset="0"/>
              </a:rPr>
              <a:t>========4Na</a:t>
            </a:r>
            <a:r>
              <a:rPr lang="en-US" altLang="zh-CN" baseline="-30000" dirty="0">
                <a:latin typeface="宋体" charset="-122"/>
                <a:cs typeface="Calibri" pitchFamily="34" charset="0"/>
              </a:rPr>
              <a:t>2</a:t>
            </a:r>
            <a:r>
              <a:rPr lang="en-US" altLang="zh-CN" dirty="0">
                <a:latin typeface="宋体" charset="-122"/>
                <a:cs typeface="Calibri" pitchFamily="34" charset="0"/>
              </a:rPr>
              <a:t>WO</a:t>
            </a:r>
            <a:r>
              <a:rPr lang="en-US" altLang="zh-CN" baseline="-30000" dirty="0">
                <a:latin typeface="宋体" charset="-122"/>
                <a:cs typeface="Calibri" pitchFamily="34" charset="0"/>
              </a:rPr>
              <a:t>4</a:t>
            </a:r>
            <a:r>
              <a:rPr lang="en-US" altLang="zh-CN" dirty="0">
                <a:latin typeface="宋体" charset="-122"/>
                <a:cs typeface="Calibri" pitchFamily="34" charset="0"/>
              </a:rPr>
              <a:t>+2Fe</a:t>
            </a:r>
            <a:r>
              <a:rPr lang="en-US" altLang="zh-CN" baseline="-30000" dirty="0">
                <a:latin typeface="宋体" charset="-122"/>
                <a:cs typeface="Calibri" pitchFamily="34" charset="0"/>
              </a:rPr>
              <a:t>2</a:t>
            </a:r>
            <a:r>
              <a:rPr lang="en-US" altLang="zh-CN" dirty="0">
                <a:latin typeface="宋体" charset="-122"/>
                <a:cs typeface="Calibri" pitchFamily="34" charset="0"/>
              </a:rPr>
              <a:t>O</a:t>
            </a:r>
            <a:r>
              <a:rPr lang="en-US" altLang="zh-CN" baseline="-30000" dirty="0">
                <a:latin typeface="宋体" charset="-122"/>
                <a:cs typeface="Calibri" pitchFamily="34" charset="0"/>
              </a:rPr>
              <a:t>3</a:t>
            </a:r>
            <a:r>
              <a:rPr lang="en-US" altLang="zh-CN" dirty="0">
                <a:latin typeface="宋体" charset="-122"/>
                <a:cs typeface="Calibri" pitchFamily="34" charset="0"/>
              </a:rPr>
              <a:t>+ 4_________</a:t>
            </a:r>
            <a:endParaRPr lang="en-US" altLang="zh-CN" dirty="0"/>
          </a:p>
          <a:p>
            <a:pPr eaLnBrk="0" hangingPunct="0">
              <a:lnSpc>
                <a:spcPct val="150000"/>
              </a:lnSpc>
            </a:pPr>
            <a:r>
              <a:rPr lang="zh-CN" altLang="en-US" dirty="0">
                <a:latin typeface="宋体" charset="-122"/>
                <a:cs typeface="Calibri" pitchFamily="34" charset="0"/>
              </a:rPr>
              <a:t>（</a:t>
            </a:r>
            <a:r>
              <a:rPr lang="en-US" altLang="zh-CN" dirty="0">
                <a:latin typeface="宋体" charset="-122"/>
                <a:cs typeface="Calibri" pitchFamily="34" charset="0"/>
              </a:rPr>
              <a:t>3</a:t>
            </a:r>
            <a:r>
              <a:rPr lang="zh-CN" altLang="en-US" dirty="0">
                <a:latin typeface="宋体" charset="-122"/>
                <a:cs typeface="Calibri" pitchFamily="34" charset="0"/>
              </a:rPr>
              <a:t>）</a:t>
            </a:r>
            <a:r>
              <a:rPr lang="en-US" altLang="zh-CN" dirty="0">
                <a:latin typeface="宋体" charset="-122"/>
                <a:cs typeface="Calibri" pitchFamily="34" charset="0"/>
              </a:rPr>
              <a:t>H</a:t>
            </a:r>
            <a:r>
              <a:rPr lang="en-US" altLang="zh-CN" baseline="-30000" dirty="0">
                <a:latin typeface="宋体" charset="-122"/>
                <a:cs typeface="Calibri" pitchFamily="34" charset="0"/>
              </a:rPr>
              <a:t>2</a:t>
            </a:r>
            <a:r>
              <a:rPr lang="en-US" altLang="zh-CN" dirty="0">
                <a:latin typeface="宋体" charset="-122"/>
                <a:cs typeface="Calibri" pitchFamily="34" charset="0"/>
              </a:rPr>
              <a:t>WO</a:t>
            </a:r>
            <a:r>
              <a:rPr lang="en-US" altLang="zh-CN" baseline="-30000" dirty="0">
                <a:latin typeface="宋体" charset="-122"/>
                <a:cs typeface="Calibri" pitchFamily="34" charset="0"/>
              </a:rPr>
              <a:t>4</a:t>
            </a:r>
            <a:r>
              <a:rPr lang="zh-CN" altLang="en-US" dirty="0">
                <a:latin typeface="宋体" charset="-122"/>
                <a:cs typeface="Calibri" pitchFamily="34" charset="0"/>
              </a:rPr>
              <a:t>读</a:t>
            </a:r>
            <a:r>
              <a:rPr lang="zh-CN" altLang="en-US" dirty="0" smtClean="0">
                <a:latin typeface="宋体" charset="-122"/>
                <a:cs typeface="Calibri" pitchFamily="34" charset="0"/>
              </a:rPr>
              <a:t>作           </a:t>
            </a:r>
            <a:r>
              <a:rPr lang="en-US" altLang="zh-CN" dirty="0" smtClean="0">
                <a:latin typeface="宋体" charset="-122"/>
                <a:cs typeface="Calibri" pitchFamily="34" charset="0"/>
              </a:rPr>
              <a:t>H</a:t>
            </a:r>
            <a:r>
              <a:rPr lang="en-US" altLang="zh-CN" baseline="-30000" dirty="0" smtClean="0">
                <a:latin typeface="宋体" charset="-122"/>
                <a:cs typeface="Calibri" pitchFamily="34" charset="0"/>
              </a:rPr>
              <a:t>2</a:t>
            </a:r>
            <a:r>
              <a:rPr lang="en-US" altLang="zh-CN" dirty="0" smtClean="0">
                <a:latin typeface="宋体" charset="-122"/>
                <a:cs typeface="Calibri" pitchFamily="34" charset="0"/>
              </a:rPr>
              <a:t>WO</a:t>
            </a:r>
            <a:r>
              <a:rPr lang="en-US" altLang="zh-CN" baseline="-30000" dirty="0" smtClean="0">
                <a:latin typeface="宋体" charset="-122"/>
                <a:cs typeface="Calibri" pitchFamily="34" charset="0"/>
              </a:rPr>
              <a:t>4</a:t>
            </a:r>
            <a:r>
              <a:rPr lang="zh-CN" altLang="en-US" dirty="0">
                <a:latin typeface="宋体" charset="-122"/>
                <a:cs typeface="Calibri" pitchFamily="34" charset="0"/>
              </a:rPr>
              <a:t>中钨元素的化合价为</a:t>
            </a:r>
            <a:r>
              <a:rPr lang="zh-CN" altLang="en-US" u="sng" dirty="0">
                <a:latin typeface="宋体" charset="-122"/>
                <a:cs typeface="Calibri" pitchFamily="34" charset="0"/>
              </a:rPr>
              <a:t>       </a:t>
            </a:r>
            <a:r>
              <a:rPr lang="zh-CN" altLang="en-US" dirty="0">
                <a:latin typeface="宋体" charset="-122"/>
                <a:cs typeface="Calibri" pitchFamily="34" charset="0"/>
              </a:rPr>
              <a:t>。</a:t>
            </a:r>
            <a:endParaRPr lang="zh-CN" altLang="en-US" dirty="0"/>
          </a:p>
          <a:p>
            <a:pPr eaLnBrk="0" hangingPunct="0">
              <a:lnSpc>
                <a:spcPct val="150000"/>
              </a:lnSpc>
            </a:pPr>
            <a:r>
              <a:rPr lang="zh-CN" altLang="en-US" dirty="0">
                <a:latin typeface="宋体" charset="-122"/>
                <a:cs typeface="Calibri" pitchFamily="34" charset="0"/>
              </a:rPr>
              <a:t>（</a:t>
            </a:r>
            <a:r>
              <a:rPr lang="en-US" altLang="zh-CN" dirty="0">
                <a:latin typeface="宋体" charset="-122"/>
                <a:cs typeface="Calibri" pitchFamily="34" charset="0"/>
              </a:rPr>
              <a:t>4</a:t>
            </a:r>
            <a:r>
              <a:rPr lang="zh-CN" altLang="en-US" dirty="0">
                <a:latin typeface="宋体" charset="-122"/>
                <a:cs typeface="Calibri" pitchFamily="34" charset="0"/>
              </a:rPr>
              <a:t>）</a:t>
            </a:r>
            <a:r>
              <a:rPr lang="en-US" altLang="zh-CN" dirty="0">
                <a:latin typeface="宋体" charset="-122"/>
                <a:cs typeface="Calibri" pitchFamily="34" charset="0"/>
              </a:rPr>
              <a:t>H</a:t>
            </a:r>
            <a:r>
              <a:rPr lang="en-US" altLang="zh-CN" baseline="-30000" dirty="0">
                <a:latin typeface="宋体" charset="-122"/>
                <a:cs typeface="Calibri" pitchFamily="34" charset="0"/>
              </a:rPr>
              <a:t>2</a:t>
            </a:r>
            <a:r>
              <a:rPr lang="en-US" altLang="zh-CN" dirty="0">
                <a:latin typeface="宋体" charset="-122"/>
                <a:cs typeface="Calibri" pitchFamily="34" charset="0"/>
              </a:rPr>
              <a:t>WO</a:t>
            </a:r>
            <a:r>
              <a:rPr lang="en-US" altLang="zh-CN" baseline="-30000" dirty="0">
                <a:latin typeface="宋体" charset="-122"/>
                <a:cs typeface="Calibri" pitchFamily="34" charset="0"/>
              </a:rPr>
              <a:t>4</a:t>
            </a:r>
            <a:r>
              <a:rPr lang="zh-CN" altLang="en-US" dirty="0">
                <a:latin typeface="宋体" charset="-122"/>
                <a:cs typeface="Calibri" pitchFamily="34" charset="0"/>
              </a:rPr>
              <a:t>受热分解的化学方程式为</a:t>
            </a:r>
            <a:r>
              <a:rPr lang="zh-CN" altLang="en-US" u="sng" dirty="0">
                <a:latin typeface="宋体" charset="-122"/>
                <a:cs typeface="Calibri" pitchFamily="34" charset="0"/>
              </a:rPr>
              <a:t>                                        </a:t>
            </a:r>
            <a:r>
              <a:rPr lang="zh-CN" altLang="en-US" dirty="0">
                <a:latin typeface="宋体" charset="-122"/>
                <a:cs typeface="Calibri" pitchFamily="34" charset="0"/>
              </a:rPr>
              <a:t>。</a:t>
            </a:r>
            <a:endParaRPr lang="zh-CN" altLang="en-US" dirty="0"/>
          </a:p>
          <a:p>
            <a:pPr eaLnBrk="0" hangingPunct="0">
              <a:lnSpc>
                <a:spcPct val="150000"/>
              </a:lnSpc>
            </a:pPr>
            <a:r>
              <a:rPr lang="zh-CN" altLang="en-US" dirty="0">
                <a:latin typeface="宋体" charset="-122"/>
                <a:cs typeface="Calibri" pitchFamily="34" charset="0"/>
              </a:rPr>
              <a:t>（</a:t>
            </a:r>
            <a:r>
              <a:rPr lang="en-US" altLang="zh-CN" dirty="0">
                <a:latin typeface="宋体" charset="-122"/>
                <a:cs typeface="Calibri" pitchFamily="34" charset="0"/>
              </a:rPr>
              <a:t>5</a:t>
            </a:r>
            <a:r>
              <a:rPr lang="zh-CN" altLang="en-US" dirty="0">
                <a:latin typeface="宋体" charset="-122"/>
                <a:cs typeface="Calibri" pitchFamily="34" charset="0"/>
              </a:rPr>
              <a:t>）</a:t>
            </a:r>
            <a:r>
              <a:rPr lang="en-US" altLang="zh-CN" dirty="0">
                <a:latin typeface="宋体" charset="-122"/>
                <a:cs typeface="Calibri" pitchFamily="34" charset="0"/>
              </a:rPr>
              <a:t>H</a:t>
            </a:r>
            <a:r>
              <a:rPr lang="en-US" altLang="zh-CN" baseline="-30000" dirty="0">
                <a:latin typeface="宋体" charset="-122"/>
                <a:cs typeface="Calibri" pitchFamily="34" charset="0"/>
              </a:rPr>
              <a:t>2</a:t>
            </a:r>
            <a:r>
              <a:rPr lang="zh-CN" altLang="en-US" dirty="0">
                <a:latin typeface="宋体" charset="-122"/>
                <a:cs typeface="Calibri" pitchFamily="34" charset="0"/>
              </a:rPr>
              <a:t>与</a:t>
            </a:r>
            <a:r>
              <a:rPr lang="en-US" altLang="zh-CN" dirty="0">
                <a:latin typeface="宋体" charset="-122"/>
                <a:cs typeface="Calibri" pitchFamily="34" charset="0"/>
              </a:rPr>
              <a:t>WO</a:t>
            </a:r>
            <a:r>
              <a:rPr lang="en-US" altLang="zh-CN" baseline="-30000" dirty="0">
                <a:latin typeface="宋体" charset="-122"/>
                <a:cs typeface="Calibri" pitchFamily="34" charset="0"/>
              </a:rPr>
              <a:t>3</a:t>
            </a:r>
            <a:r>
              <a:rPr lang="zh-CN" altLang="en-US" dirty="0">
                <a:latin typeface="宋体" charset="-122"/>
                <a:cs typeface="Calibri" pitchFamily="34" charset="0"/>
              </a:rPr>
              <a:t>在</a:t>
            </a:r>
            <a:r>
              <a:rPr lang="en-US" altLang="zh-CN" dirty="0">
                <a:latin typeface="宋体" charset="-122"/>
                <a:cs typeface="Calibri" pitchFamily="34" charset="0"/>
              </a:rPr>
              <a:t>1000℃</a:t>
            </a:r>
            <a:r>
              <a:rPr lang="zh-CN" altLang="en-US" dirty="0">
                <a:latin typeface="宋体" charset="-122"/>
                <a:cs typeface="Calibri" pitchFamily="34" charset="0"/>
              </a:rPr>
              <a:t>条件下反应可得到金属</a:t>
            </a:r>
            <a:r>
              <a:rPr lang="en-US" altLang="zh-CN" dirty="0">
                <a:latin typeface="宋体" charset="-122"/>
                <a:cs typeface="Calibri" pitchFamily="34" charset="0"/>
              </a:rPr>
              <a:t>W</a:t>
            </a:r>
            <a:r>
              <a:rPr lang="zh-CN" altLang="en-US" dirty="0">
                <a:latin typeface="宋体" charset="-122"/>
                <a:cs typeface="Calibri" pitchFamily="34" charset="0"/>
              </a:rPr>
              <a:t>和水，其反应类型为</a:t>
            </a:r>
            <a:r>
              <a:rPr lang="zh-CN" altLang="en-US" u="sng" dirty="0">
                <a:latin typeface="宋体" charset="-122"/>
                <a:cs typeface="Calibri" pitchFamily="34" charset="0"/>
              </a:rPr>
              <a:t>               </a:t>
            </a:r>
            <a:r>
              <a:rPr lang="zh-CN" altLang="en-US" dirty="0">
                <a:latin typeface="宋体" charset="-122"/>
                <a:cs typeface="Calibri" pitchFamily="34" charset="0"/>
              </a:rPr>
              <a:t>。</a:t>
            </a:r>
            <a:endParaRPr lang="zh-CN" altLang="en-US" dirty="0"/>
          </a:p>
        </p:txBody>
      </p:sp>
      <p:sp>
        <p:nvSpPr>
          <p:cNvPr id="30724" name="文本框 18"/>
          <p:cNvSpPr txBox="1">
            <a:spLocks noChangeArrowheads="1"/>
          </p:cNvSpPr>
          <p:nvPr/>
        </p:nvSpPr>
        <p:spPr bwMode="auto">
          <a:xfrm>
            <a:off x="4151313" y="3213100"/>
            <a:ext cx="647700" cy="336550"/>
          </a:xfrm>
          <a:prstGeom prst="rect">
            <a:avLst/>
          </a:prstGeom>
          <a:noFill/>
          <a:ln w="9525">
            <a:noFill/>
            <a:miter lim="800000"/>
            <a:headEnd/>
            <a:tailEnd/>
          </a:ln>
        </p:spPr>
        <p:txBody>
          <a:bodyPr>
            <a:spAutoFit/>
          </a:bodyPr>
          <a:lstStyle/>
          <a:p>
            <a:pPr algn="just"/>
            <a:r>
              <a:rPr lang="zh-CN" altLang="en-US" sz="1600" b="0" dirty="0">
                <a:solidFill>
                  <a:schemeClr val="hlink"/>
                </a:solidFill>
                <a:latin typeface="Times New Roman" pitchFamily="18" charset="0"/>
              </a:rPr>
              <a:t>△</a:t>
            </a:r>
            <a:endParaRPr lang="zh-CN" altLang="en-US" sz="1600" dirty="0">
              <a:solidFill>
                <a:schemeClr val="hlink"/>
              </a:solidFill>
            </a:endParaRPr>
          </a:p>
        </p:txBody>
      </p:sp>
      <p:sp>
        <p:nvSpPr>
          <p:cNvPr id="6" name="Rectangle 4"/>
          <p:cNvSpPr>
            <a:spLocks noChangeArrowheads="1"/>
          </p:cNvSpPr>
          <p:nvPr/>
        </p:nvSpPr>
        <p:spPr bwMode="auto">
          <a:xfrm>
            <a:off x="4065276" y="2023725"/>
            <a:ext cx="417102" cy="461665"/>
          </a:xfrm>
          <a:prstGeom prst="rect">
            <a:avLst/>
          </a:prstGeom>
          <a:noFill/>
          <a:ln w="9525">
            <a:noFill/>
            <a:miter lim="800000"/>
            <a:headEnd/>
            <a:tailEnd/>
          </a:ln>
          <a:effectLst/>
        </p:spPr>
        <p:txBody>
          <a:bodyPr wrap="none">
            <a:spAutoFit/>
          </a:bodyPr>
          <a:lstStyle/>
          <a:p>
            <a:r>
              <a:rPr lang="en-US" altLang="zh-CN" dirty="0" smtClean="0">
                <a:solidFill>
                  <a:schemeClr val="hlink"/>
                </a:solidFill>
              </a:rPr>
              <a:t>D</a:t>
            </a:r>
            <a:endParaRPr lang="zh-CN" altLang="en-US" baseline="30000" dirty="0">
              <a:solidFill>
                <a:schemeClr val="hlink"/>
              </a:solidFill>
            </a:endParaRPr>
          </a:p>
        </p:txBody>
      </p:sp>
      <p:sp>
        <p:nvSpPr>
          <p:cNvPr id="7" name="Rectangle 4"/>
          <p:cNvSpPr>
            <a:spLocks noChangeArrowheads="1"/>
          </p:cNvSpPr>
          <p:nvPr/>
        </p:nvSpPr>
        <p:spPr bwMode="auto">
          <a:xfrm>
            <a:off x="7607374" y="3214370"/>
            <a:ext cx="819455" cy="461665"/>
          </a:xfrm>
          <a:prstGeom prst="rect">
            <a:avLst/>
          </a:prstGeom>
          <a:noFill/>
          <a:ln w="9525">
            <a:noFill/>
            <a:miter lim="800000"/>
            <a:headEnd/>
            <a:tailEnd/>
          </a:ln>
          <a:effectLst/>
        </p:spPr>
        <p:txBody>
          <a:bodyPr wrap="none">
            <a:spAutoFit/>
          </a:bodyPr>
          <a:lstStyle/>
          <a:p>
            <a:r>
              <a:rPr lang="en-US" altLang="zh-CN" dirty="0">
                <a:solidFill>
                  <a:srgbClr val="FF0000"/>
                </a:solidFill>
                <a:cs typeface="Calibri" pitchFamily="34" charset="0"/>
              </a:rPr>
              <a:t>CO</a:t>
            </a:r>
            <a:r>
              <a:rPr lang="en-US" altLang="zh-CN" baseline="-30000" dirty="0">
                <a:solidFill>
                  <a:srgbClr val="FF0000"/>
                </a:solidFill>
                <a:cs typeface="Calibri" pitchFamily="34" charset="0"/>
              </a:rPr>
              <a:t>2 </a:t>
            </a:r>
            <a:endParaRPr lang="zh-CN" altLang="en-US" baseline="30000" dirty="0">
              <a:solidFill>
                <a:srgbClr val="FF0000"/>
              </a:solidFill>
            </a:endParaRPr>
          </a:p>
        </p:txBody>
      </p:sp>
      <p:sp>
        <p:nvSpPr>
          <p:cNvPr id="9" name="Rectangle 4"/>
          <p:cNvSpPr>
            <a:spLocks noChangeArrowheads="1"/>
          </p:cNvSpPr>
          <p:nvPr/>
        </p:nvSpPr>
        <p:spPr bwMode="auto">
          <a:xfrm>
            <a:off x="7697075" y="3758078"/>
            <a:ext cx="631904" cy="461665"/>
          </a:xfrm>
          <a:prstGeom prst="rect">
            <a:avLst/>
          </a:prstGeom>
          <a:noFill/>
          <a:ln w="9525">
            <a:noFill/>
            <a:miter lim="800000"/>
            <a:headEnd/>
            <a:tailEnd/>
          </a:ln>
          <a:effectLst/>
        </p:spPr>
        <p:txBody>
          <a:bodyPr wrap="none">
            <a:spAutoFit/>
          </a:bodyPr>
          <a:lstStyle/>
          <a:p>
            <a:r>
              <a:rPr lang="en-US" altLang="zh-CN" dirty="0" smtClean="0">
                <a:solidFill>
                  <a:schemeClr val="hlink"/>
                </a:solidFill>
              </a:rPr>
              <a:t>+6</a:t>
            </a:r>
            <a:endParaRPr lang="zh-CN" altLang="en-US" baseline="30000" dirty="0">
              <a:solidFill>
                <a:schemeClr val="hlink"/>
              </a:solidFill>
            </a:endParaRPr>
          </a:p>
        </p:txBody>
      </p:sp>
      <p:sp>
        <p:nvSpPr>
          <p:cNvPr id="10" name="Rectangle 4"/>
          <p:cNvSpPr>
            <a:spLocks noChangeArrowheads="1"/>
          </p:cNvSpPr>
          <p:nvPr/>
        </p:nvSpPr>
        <p:spPr bwMode="auto">
          <a:xfrm>
            <a:off x="2638822" y="3877521"/>
            <a:ext cx="803425" cy="461665"/>
          </a:xfrm>
          <a:prstGeom prst="rect">
            <a:avLst/>
          </a:prstGeom>
          <a:noFill/>
          <a:ln w="9525">
            <a:noFill/>
            <a:miter lim="800000"/>
            <a:headEnd/>
            <a:tailEnd/>
          </a:ln>
          <a:effectLst/>
        </p:spPr>
        <p:txBody>
          <a:bodyPr wrap="none">
            <a:spAutoFit/>
          </a:bodyPr>
          <a:lstStyle/>
          <a:p>
            <a:r>
              <a:rPr lang="zh-CN" altLang="en-US" dirty="0" smtClean="0">
                <a:solidFill>
                  <a:srgbClr val="FF0000"/>
                </a:solidFill>
                <a:latin typeface="宋体" charset="-122"/>
                <a:cs typeface="Calibri" pitchFamily="34" charset="0"/>
              </a:rPr>
              <a:t>钨酸</a:t>
            </a:r>
            <a:endParaRPr lang="zh-CN" altLang="en-US" baseline="30000" dirty="0">
              <a:solidFill>
                <a:schemeClr val="hlink"/>
              </a:solidFill>
            </a:endParaRPr>
          </a:p>
        </p:txBody>
      </p:sp>
      <p:sp>
        <p:nvSpPr>
          <p:cNvPr id="11" name="Rectangle 10"/>
          <p:cNvSpPr>
            <a:spLocks noChangeArrowheads="1"/>
          </p:cNvSpPr>
          <p:nvPr/>
        </p:nvSpPr>
        <p:spPr bwMode="auto">
          <a:xfrm>
            <a:off x="5375126" y="4250614"/>
            <a:ext cx="4176464" cy="830997"/>
          </a:xfrm>
          <a:prstGeom prst="rect">
            <a:avLst/>
          </a:prstGeom>
          <a:noFill/>
          <a:ln w="9525">
            <a:noFill/>
            <a:miter lim="800000"/>
            <a:headEnd/>
            <a:tailEnd/>
          </a:ln>
        </p:spPr>
        <p:txBody>
          <a:bodyPr wrap="square" anchor="ctr">
            <a:spAutoFit/>
          </a:bodyPr>
          <a:lstStyle/>
          <a:p>
            <a:r>
              <a:rPr lang="en-US" altLang="zh-CN" dirty="0" smtClean="0">
                <a:solidFill>
                  <a:srgbClr val="FF0000"/>
                </a:solidFill>
              </a:rPr>
              <a:t>H</a:t>
            </a:r>
            <a:r>
              <a:rPr lang="en-US" altLang="zh-CN" baseline="-30000" dirty="0" smtClean="0">
                <a:solidFill>
                  <a:srgbClr val="FF0000"/>
                </a:solidFill>
                <a:cs typeface="Calibri" pitchFamily="34" charset="0"/>
              </a:rPr>
              <a:t>2</a:t>
            </a:r>
            <a:r>
              <a:rPr lang="en-US" altLang="zh-CN" dirty="0" smtClean="0">
                <a:solidFill>
                  <a:srgbClr val="FF0000"/>
                </a:solidFill>
              </a:rPr>
              <a:t>WO</a:t>
            </a:r>
            <a:r>
              <a:rPr lang="en-US" altLang="zh-CN" baseline="-30000" dirty="0" smtClean="0">
                <a:solidFill>
                  <a:srgbClr val="FF0000"/>
                </a:solidFill>
              </a:rPr>
              <a:t>4</a:t>
            </a:r>
            <a:r>
              <a:rPr lang="en-US" altLang="zh-CN" dirty="0" smtClean="0">
                <a:solidFill>
                  <a:srgbClr val="FF0000"/>
                </a:solidFill>
              </a:rPr>
              <a:t>  ==  WO</a:t>
            </a:r>
            <a:r>
              <a:rPr lang="en-US" altLang="zh-CN" baseline="-30000" dirty="0" smtClean="0">
                <a:solidFill>
                  <a:srgbClr val="FF0000"/>
                </a:solidFill>
              </a:rPr>
              <a:t>3</a:t>
            </a:r>
            <a:r>
              <a:rPr lang="en-US" altLang="zh-CN" dirty="0" smtClean="0">
                <a:solidFill>
                  <a:srgbClr val="FF0000"/>
                </a:solidFill>
              </a:rPr>
              <a:t> + </a:t>
            </a:r>
            <a:r>
              <a:rPr lang="en-US" altLang="zh-CN" dirty="0" smtClean="0">
                <a:solidFill>
                  <a:srgbClr val="FF0000"/>
                </a:solidFill>
                <a:cs typeface="Calibri" pitchFamily="34" charset="0"/>
              </a:rPr>
              <a:t>H</a:t>
            </a:r>
            <a:r>
              <a:rPr lang="en-US" altLang="zh-CN" baseline="-30000" dirty="0" smtClean="0">
                <a:solidFill>
                  <a:srgbClr val="FF0000"/>
                </a:solidFill>
                <a:cs typeface="Calibri" pitchFamily="34" charset="0"/>
              </a:rPr>
              <a:t>2</a:t>
            </a:r>
            <a:r>
              <a:rPr lang="en-US" altLang="zh-CN" dirty="0" smtClean="0">
                <a:solidFill>
                  <a:srgbClr val="FF0000"/>
                </a:solidFill>
                <a:cs typeface="Calibri" pitchFamily="34" charset="0"/>
              </a:rPr>
              <a:t>O</a:t>
            </a:r>
            <a:endParaRPr lang="en-US" altLang="zh-CN" dirty="0">
              <a:solidFill>
                <a:srgbClr val="FF0000"/>
              </a:solidFill>
            </a:endParaRPr>
          </a:p>
          <a:p>
            <a:pPr eaLnBrk="0" hangingPunct="0"/>
            <a:endParaRPr lang="en-US" altLang="zh-CN" dirty="0"/>
          </a:p>
        </p:txBody>
      </p:sp>
      <p:sp>
        <p:nvSpPr>
          <p:cNvPr id="12" name="文本框 18"/>
          <p:cNvSpPr txBox="1">
            <a:spLocks noChangeArrowheads="1"/>
          </p:cNvSpPr>
          <p:nvPr/>
        </p:nvSpPr>
        <p:spPr bwMode="auto">
          <a:xfrm>
            <a:off x="6671270" y="4190121"/>
            <a:ext cx="647700" cy="336550"/>
          </a:xfrm>
          <a:prstGeom prst="rect">
            <a:avLst/>
          </a:prstGeom>
          <a:noFill/>
          <a:ln w="9525">
            <a:noFill/>
            <a:miter lim="800000"/>
            <a:headEnd/>
            <a:tailEnd/>
          </a:ln>
        </p:spPr>
        <p:txBody>
          <a:bodyPr>
            <a:spAutoFit/>
          </a:bodyPr>
          <a:lstStyle/>
          <a:p>
            <a:pPr algn="just"/>
            <a:r>
              <a:rPr lang="zh-CN" altLang="en-US" sz="1600" b="0" dirty="0">
                <a:solidFill>
                  <a:schemeClr val="hlink"/>
                </a:solidFill>
                <a:latin typeface="Times New Roman" pitchFamily="18" charset="0"/>
              </a:rPr>
              <a:t>△</a:t>
            </a:r>
            <a:endParaRPr lang="zh-CN" altLang="en-US" sz="1600" dirty="0">
              <a:solidFill>
                <a:schemeClr val="hlink"/>
              </a:solidFill>
            </a:endParaRPr>
          </a:p>
        </p:txBody>
      </p:sp>
      <p:sp>
        <p:nvSpPr>
          <p:cNvPr id="13" name="Rectangle 4"/>
          <p:cNvSpPr>
            <a:spLocks noChangeArrowheads="1"/>
          </p:cNvSpPr>
          <p:nvPr/>
        </p:nvSpPr>
        <p:spPr bwMode="auto">
          <a:xfrm>
            <a:off x="9583888" y="4850778"/>
            <a:ext cx="1422184" cy="461665"/>
          </a:xfrm>
          <a:prstGeom prst="rect">
            <a:avLst/>
          </a:prstGeom>
          <a:noFill/>
          <a:ln w="9525">
            <a:noFill/>
            <a:miter lim="800000"/>
            <a:headEnd/>
            <a:tailEnd/>
          </a:ln>
          <a:effectLst/>
        </p:spPr>
        <p:txBody>
          <a:bodyPr wrap="none">
            <a:spAutoFit/>
          </a:bodyPr>
          <a:lstStyle/>
          <a:p>
            <a:r>
              <a:rPr lang="zh-CN" altLang="en-US" dirty="0" smtClean="0">
                <a:solidFill>
                  <a:schemeClr val="hlink"/>
                </a:solidFill>
              </a:rPr>
              <a:t>置换反应</a:t>
            </a:r>
            <a:endParaRPr lang="zh-CN" altLang="en-US" baseline="30000" dirty="0">
              <a:solidFill>
                <a:schemeClr val="hlink"/>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amond(in)">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diamond(in)">
                                      <p:cBhvr>
                                        <p:cTn id="12" dur="20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diamond(in)">
                                      <p:cBhvr>
                                        <p:cTn id="17" dur="20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8" presetClass="entr" presetSubtype="16"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diamond(in)">
                                      <p:cBhvr>
                                        <p:cTn id="22" dur="20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fade">
                                      <p:cBhvr>
                                        <p:cTn id="27" dur="1000"/>
                                        <p:tgtEl>
                                          <p:spTgt spid="11"/>
                                        </p:tgtEl>
                                      </p:cBhvr>
                                    </p:animEffect>
                                    <p:anim calcmode="lin" valueType="num">
                                      <p:cBhvr>
                                        <p:cTn id="28" dur="1000" fill="hold"/>
                                        <p:tgtEl>
                                          <p:spTgt spid="11"/>
                                        </p:tgtEl>
                                        <p:attrNameLst>
                                          <p:attrName>ppt_x</p:attrName>
                                        </p:attrNameLst>
                                      </p:cBhvr>
                                      <p:tavLst>
                                        <p:tav tm="0">
                                          <p:val>
                                            <p:strVal val="#ppt_x"/>
                                          </p:val>
                                        </p:tav>
                                        <p:tav tm="100000">
                                          <p:val>
                                            <p:strVal val="#ppt_x"/>
                                          </p:val>
                                        </p:tav>
                                      </p:tavLst>
                                    </p:anim>
                                    <p:anim calcmode="lin" valueType="num">
                                      <p:cBhvr>
                                        <p:cTn id="29" dur="1000" fill="hold"/>
                                        <p:tgtEl>
                                          <p:spTgt spid="11"/>
                                        </p:tgtEl>
                                        <p:attrNameLst>
                                          <p:attrName>ppt_y</p:attrName>
                                        </p:attrNameLst>
                                      </p:cBhvr>
                                      <p:tavLst>
                                        <p:tav tm="0">
                                          <p:val>
                                            <p:strVal val="#ppt_y+.1"/>
                                          </p:val>
                                        </p:tav>
                                        <p:tav tm="100000">
                                          <p:val>
                                            <p:strVal val="#ppt_y"/>
                                          </p:val>
                                        </p:tav>
                                      </p:tavLst>
                                    </p:anim>
                                  </p:childTnLst>
                                </p:cTn>
                              </p:par>
                              <p:par>
                                <p:cTn id="30" presetID="16" presetClass="entr" presetSubtype="21" fill="hold" grpId="0" nodeType="with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barn(inVertical)">
                                      <p:cBhvr>
                                        <p:cTn id="32" dur="500"/>
                                        <p:tgtEl>
                                          <p:spTgt spid="12"/>
                                        </p:tgtEl>
                                      </p:cBhvr>
                                    </p:animEffect>
                                  </p:childTnLst>
                                </p:cTn>
                              </p:par>
                            </p:childTnLst>
                          </p:cTn>
                        </p:par>
                      </p:childTnLst>
                    </p:cTn>
                  </p:par>
                  <p:par>
                    <p:cTn id="33" fill="hold">
                      <p:stCondLst>
                        <p:cond delay="indefinite"/>
                      </p:stCondLst>
                      <p:childTnLst>
                        <p:par>
                          <p:cTn id="34" fill="hold">
                            <p:stCondLst>
                              <p:cond delay="0"/>
                            </p:stCondLst>
                            <p:childTnLst>
                              <p:par>
                                <p:cTn id="35" presetID="8" presetClass="entr" presetSubtype="16" fill="hold" grpId="0" nodeType="click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diamond(in)">
                                      <p:cBhvr>
                                        <p:cTn id="37" dur="2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9" grpId="0"/>
      <p:bldP spid="10" grpId="0"/>
      <p:bldP spid="11" grpId="0"/>
      <p:bldP spid="12" grpId="0"/>
      <p:bldP spid="13" grpId="0"/>
    </p:bld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1745" name="Rectangle 3"/>
          <p:cNvSpPr>
            <a:spLocks noChangeArrowheads="1"/>
          </p:cNvSpPr>
          <p:nvPr/>
        </p:nvSpPr>
        <p:spPr bwMode="auto">
          <a:xfrm>
            <a:off x="477838" y="333375"/>
            <a:ext cx="11088687" cy="5864225"/>
          </a:xfrm>
          <a:prstGeom prst="rect">
            <a:avLst/>
          </a:prstGeom>
          <a:noFill/>
          <a:ln w="9525">
            <a:noFill/>
            <a:miter lim="800000"/>
            <a:headEnd/>
            <a:tailEnd/>
          </a:ln>
        </p:spPr>
        <p:txBody>
          <a:bodyPr anchor="ctr">
            <a:spAutoFit/>
          </a:bodyPr>
          <a:lstStyle/>
          <a:p>
            <a:pPr indent="333375" fontAlgn="ctr">
              <a:lnSpc>
                <a:spcPct val="150000"/>
              </a:lnSpc>
            </a:pPr>
            <a:r>
              <a:rPr lang="en-US" altLang="zh-CN" sz="2800" dirty="0">
                <a:latin typeface="宋体" charset="-122"/>
                <a:cs typeface="Calibri" pitchFamily="34" charset="0"/>
              </a:rPr>
              <a:t>1-4.(2016</a:t>
            </a:r>
            <a:r>
              <a:rPr lang="zh-CN" altLang="en-US" sz="2800" dirty="0">
                <a:latin typeface="宋体" charset="-122"/>
                <a:cs typeface="Calibri" pitchFamily="34" charset="0"/>
              </a:rPr>
              <a:t>年广州）</a:t>
            </a:r>
            <a:r>
              <a:rPr lang="zh-CN" altLang="en-US" sz="2800" dirty="0">
                <a:solidFill>
                  <a:srgbClr val="000000"/>
                </a:solidFill>
                <a:latin typeface="宋体" charset="-122"/>
                <a:cs typeface="Calibri" pitchFamily="34" charset="0"/>
              </a:rPr>
              <a:t>制笔行业中经常用到铂、钌（</a:t>
            </a:r>
            <a:r>
              <a:rPr lang="en-US" altLang="zh-CN" sz="2800" dirty="0" err="1">
                <a:solidFill>
                  <a:srgbClr val="000000"/>
                </a:solidFill>
                <a:latin typeface="宋体" charset="-122"/>
                <a:cs typeface="Calibri" pitchFamily="34" charset="0"/>
              </a:rPr>
              <a:t>Ru</a:t>
            </a:r>
            <a:r>
              <a:rPr lang="zh-CN" altLang="en-US" sz="2800" dirty="0">
                <a:solidFill>
                  <a:srgbClr val="000000"/>
                </a:solidFill>
                <a:latin typeface="宋体" charset="-122"/>
                <a:cs typeface="Calibri" pitchFamily="34" charset="0"/>
              </a:rPr>
              <a:t>）等贵金属，现有</a:t>
            </a:r>
            <a:r>
              <a:rPr lang="en-US" altLang="zh-CN" sz="2800" dirty="0">
                <a:solidFill>
                  <a:srgbClr val="000000"/>
                </a:solidFill>
                <a:latin typeface="宋体" charset="-122"/>
                <a:cs typeface="Calibri" pitchFamily="34" charset="0"/>
              </a:rPr>
              <a:t>5</a:t>
            </a:r>
            <a:r>
              <a:rPr lang="zh-CN" altLang="en-US" sz="2800" dirty="0">
                <a:solidFill>
                  <a:srgbClr val="000000"/>
                </a:solidFill>
                <a:latin typeface="宋体" charset="-122"/>
                <a:cs typeface="Calibri" pitchFamily="34" charset="0"/>
              </a:rPr>
              <a:t>种含钌元素的物质：</a:t>
            </a:r>
            <a:r>
              <a:rPr lang="en-US" altLang="zh-CN" sz="2800" dirty="0" err="1">
                <a:solidFill>
                  <a:srgbClr val="000000"/>
                </a:solidFill>
                <a:latin typeface="宋体" charset="-122"/>
                <a:cs typeface="Calibri" pitchFamily="34" charset="0"/>
              </a:rPr>
              <a:t>Ru</a:t>
            </a:r>
            <a:r>
              <a:rPr lang="zh-CN" altLang="en-US" sz="2800" dirty="0">
                <a:solidFill>
                  <a:srgbClr val="000000"/>
                </a:solidFill>
                <a:latin typeface="宋体" charset="-122"/>
                <a:cs typeface="Calibri" pitchFamily="34" charset="0"/>
              </a:rPr>
              <a:t>、</a:t>
            </a:r>
            <a:r>
              <a:rPr lang="en-US" altLang="zh-CN" sz="2800" dirty="0">
                <a:solidFill>
                  <a:srgbClr val="000000"/>
                </a:solidFill>
                <a:latin typeface="宋体" charset="-122"/>
                <a:cs typeface="Calibri" pitchFamily="34" charset="0"/>
              </a:rPr>
              <a:t>RuO</a:t>
            </a:r>
            <a:r>
              <a:rPr lang="en-US" altLang="zh-CN" sz="2800" baseline="-30000" dirty="0">
                <a:solidFill>
                  <a:srgbClr val="000000"/>
                </a:solidFill>
                <a:latin typeface="宋体" charset="-122"/>
                <a:cs typeface="Calibri" pitchFamily="34" charset="0"/>
              </a:rPr>
              <a:t>2</a:t>
            </a:r>
            <a:r>
              <a:rPr lang="zh-CN" altLang="en-US" sz="2800" dirty="0">
                <a:solidFill>
                  <a:srgbClr val="000000"/>
                </a:solidFill>
                <a:latin typeface="宋体" charset="-122"/>
                <a:cs typeface="Calibri" pitchFamily="34" charset="0"/>
              </a:rPr>
              <a:t>、</a:t>
            </a:r>
            <a:r>
              <a:rPr lang="en-US" altLang="zh-CN" sz="2800" dirty="0">
                <a:solidFill>
                  <a:srgbClr val="000000"/>
                </a:solidFill>
                <a:latin typeface="宋体" charset="-122"/>
                <a:cs typeface="Calibri" pitchFamily="34" charset="0"/>
              </a:rPr>
              <a:t>Ru</a:t>
            </a:r>
            <a:r>
              <a:rPr lang="en-US" altLang="zh-CN" sz="2800" baseline="-30000" dirty="0">
                <a:solidFill>
                  <a:srgbClr val="000000"/>
                </a:solidFill>
                <a:latin typeface="宋体" charset="-122"/>
                <a:cs typeface="Calibri" pitchFamily="34" charset="0"/>
              </a:rPr>
              <a:t>2</a:t>
            </a:r>
            <a:r>
              <a:rPr lang="en-US" altLang="zh-CN" sz="2800" dirty="0">
                <a:solidFill>
                  <a:srgbClr val="000000"/>
                </a:solidFill>
                <a:latin typeface="宋体" charset="-122"/>
                <a:cs typeface="Calibri" pitchFamily="34" charset="0"/>
              </a:rPr>
              <a:t>O</a:t>
            </a:r>
            <a:r>
              <a:rPr lang="en-US" altLang="zh-CN" sz="2800" baseline="-30000" dirty="0">
                <a:solidFill>
                  <a:srgbClr val="000000"/>
                </a:solidFill>
                <a:latin typeface="宋体" charset="-122"/>
                <a:cs typeface="Calibri" pitchFamily="34" charset="0"/>
              </a:rPr>
              <a:t>3</a:t>
            </a:r>
            <a:r>
              <a:rPr lang="zh-CN" altLang="en-US" sz="2800" dirty="0">
                <a:solidFill>
                  <a:srgbClr val="000000"/>
                </a:solidFill>
                <a:latin typeface="宋体" charset="-122"/>
                <a:cs typeface="Calibri" pitchFamily="34" charset="0"/>
              </a:rPr>
              <a:t>、</a:t>
            </a:r>
            <a:r>
              <a:rPr lang="en-US" altLang="zh-CN" sz="2800" dirty="0">
                <a:solidFill>
                  <a:srgbClr val="000000"/>
                </a:solidFill>
                <a:latin typeface="宋体" charset="-122"/>
                <a:cs typeface="Calibri" pitchFamily="34" charset="0"/>
              </a:rPr>
              <a:t>RuCl</a:t>
            </a:r>
            <a:r>
              <a:rPr lang="en-US" altLang="zh-CN" sz="2800" baseline="-30000" dirty="0">
                <a:solidFill>
                  <a:srgbClr val="000000"/>
                </a:solidFill>
                <a:latin typeface="宋体" charset="-122"/>
                <a:cs typeface="Calibri" pitchFamily="34" charset="0"/>
              </a:rPr>
              <a:t>3</a:t>
            </a:r>
            <a:r>
              <a:rPr lang="zh-CN" altLang="en-US" sz="2800" dirty="0">
                <a:solidFill>
                  <a:srgbClr val="000000"/>
                </a:solidFill>
                <a:latin typeface="宋体" charset="-122"/>
                <a:cs typeface="Calibri" pitchFamily="34" charset="0"/>
              </a:rPr>
              <a:t>、</a:t>
            </a:r>
            <a:r>
              <a:rPr lang="en-US" altLang="zh-CN" sz="2800" dirty="0">
                <a:solidFill>
                  <a:srgbClr val="000000"/>
                </a:solidFill>
                <a:latin typeface="宋体" charset="-122"/>
                <a:cs typeface="Calibri" pitchFamily="34" charset="0"/>
              </a:rPr>
              <a:t>K</a:t>
            </a:r>
            <a:r>
              <a:rPr lang="en-US" altLang="zh-CN" sz="2800" baseline="-30000" dirty="0">
                <a:solidFill>
                  <a:srgbClr val="000000"/>
                </a:solidFill>
                <a:latin typeface="宋体" charset="-122"/>
                <a:cs typeface="Calibri" pitchFamily="34" charset="0"/>
              </a:rPr>
              <a:t>2</a:t>
            </a:r>
            <a:r>
              <a:rPr lang="en-US" altLang="zh-CN" sz="2800" dirty="0">
                <a:solidFill>
                  <a:srgbClr val="000000"/>
                </a:solidFill>
                <a:latin typeface="宋体" charset="-122"/>
                <a:cs typeface="Calibri" pitchFamily="34" charset="0"/>
              </a:rPr>
              <a:t>RuO</a:t>
            </a:r>
            <a:r>
              <a:rPr lang="en-US" altLang="zh-CN" sz="2800" baseline="-30000" dirty="0">
                <a:solidFill>
                  <a:srgbClr val="000000"/>
                </a:solidFill>
                <a:latin typeface="宋体" charset="-122"/>
                <a:cs typeface="Calibri" pitchFamily="34" charset="0"/>
              </a:rPr>
              <a:t>4</a:t>
            </a:r>
            <a:r>
              <a:rPr lang="zh-CN" altLang="en-US" sz="2800" dirty="0">
                <a:solidFill>
                  <a:srgbClr val="000000"/>
                </a:solidFill>
                <a:latin typeface="宋体" charset="-122"/>
                <a:cs typeface="Calibri" pitchFamily="34" charset="0"/>
              </a:rPr>
              <a:t>。回答下列问题：</a:t>
            </a:r>
            <a:endParaRPr lang="zh-CN" altLang="en-US" sz="2800" dirty="0"/>
          </a:p>
          <a:p>
            <a:pPr indent="333375" eaLnBrk="0" fontAlgn="ctr" hangingPunct="0">
              <a:lnSpc>
                <a:spcPct val="150000"/>
              </a:lnSpc>
            </a:pPr>
            <a:r>
              <a:rPr lang="zh-CN" altLang="en-US" sz="2800" dirty="0">
                <a:solidFill>
                  <a:srgbClr val="000000"/>
                </a:solidFill>
                <a:latin typeface="宋体" charset="-122"/>
                <a:cs typeface="Times New Roman" pitchFamily="18" charset="0"/>
              </a:rPr>
              <a:t>（</a:t>
            </a:r>
            <a:r>
              <a:rPr lang="en-US" altLang="zh-CN" sz="2800" dirty="0">
                <a:solidFill>
                  <a:srgbClr val="000000"/>
                </a:solidFill>
                <a:latin typeface="宋体" charset="-122"/>
                <a:cs typeface="Times New Roman" pitchFamily="18" charset="0"/>
              </a:rPr>
              <a:t>1</a:t>
            </a:r>
            <a:r>
              <a:rPr lang="zh-CN" altLang="en-US" sz="2800" dirty="0">
                <a:solidFill>
                  <a:srgbClr val="000000"/>
                </a:solidFill>
                <a:latin typeface="宋体" charset="-122"/>
                <a:cs typeface="Times New Roman" pitchFamily="18" charset="0"/>
              </a:rPr>
              <a:t>）</a:t>
            </a:r>
            <a:r>
              <a:rPr lang="en-US" altLang="zh-CN" sz="2800" dirty="0">
                <a:solidFill>
                  <a:srgbClr val="000000"/>
                </a:solidFill>
                <a:latin typeface="宋体" charset="-122"/>
                <a:cs typeface="Times New Roman" pitchFamily="18" charset="0"/>
              </a:rPr>
              <a:t>RuO</a:t>
            </a:r>
            <a:r>
              <a:rPr lang="en-US" altLang="zh-CN" sz="2800" baseline="-30000" dirty="0">
                <a:solidFill>
                  <a:srgbClr val="000000"/>
                </a:solidFill>
                <a:latin typeface="宋体" charset="-122"/>
                <a:cs typeface="Times New Roman" pitchFamily="18" charset="0"/>
              </a:rPr>
              <a:t>2</a:t>
            </a:r>
            <a:r>
              <a:rPr lang="zh-CN" altLang="en-US" sz="2800" dirty="0">
                <a:solidFill>
                  <a:srgbClr val="000000"/>
                </a:solidFill>
                <a:latin typeface="宋体" charset="-122"/>
                <a:cs typeface="Times New Roman" pitchFamily="18" charset="0"/>
              </a:rPr>
              <a:t>读作</a:t>
            </a:r>
            <a:r>
              <a:rPr lang="zh-CN" altLang="en-US" sz="2800" u="sng" dirty="0">
                <a:latin typeface="宋体" charset="-122"/>
                <a:cs typeface="Times New Roman" pitchFamily="18" charset="0"/>
              </a:rPr>
              <a:t>                     </a:t>
            </a:r>
            <a:r>
              <a:rPr lang="zh-CN" altLang="en-US" sz="2800" dirty="0">
                <a:solidFill>
                  <a:srgbClr val="000000"/>
                </a:solidFill>
                <a:latin typeface="宋体" charset="-122"/>
                <a:cs typeface="Times New Roman" pitchFamily="18" charset="0"/>
              </a:rPr>
              <a:t>。</a:t>
            </a:r>
            <a:endParaRPr lang="zh-CN" altLang="en-US" sz="2800" dirty="0"/>
          </a:p>
          <a:p>
            <a:pPr indent="333375" eaLnBrk="0" fontAlgn="ctr" hangingPunct="0">
              <a:lnSpc>
                <a:spcPct val="150000"/>
              </a:lnSpc>
            </a:pPr>
            <a:r>
              <a:rPr lang="zh-CN" altLang="en-US" sz="2800" dirty="0">
                <a:solidFill>
                  <a:srgbClr val="000000"/>
                </a:solidFill>
                <a:latin typeface="宋体" charset="-122"/>
                <a:cs typeface="Times New Roman" pitchFamily="18" charset="0"/>
              </a:rPr>
              <a:t>（</a:t>
            </a:r>
            <a:r>
              <a:rPr lang="en-US" altLang="zh-CN" sz="2800" dirty="0">
                <a:solidFill>
                  <a:srgbClr val="000000"/>
                </a:solidFill>
                <a:latin typeface="宋体" charset="-122"/>
                <a:cs typeface="Times New Roman" pitchFamily="18" charset="0"/>
              </a:rPr>
              <a:t>2</a:t>
            </a:r>
            <a:r>
              <a:rPr lang="zh-CN" altLang="en-US" sz="2800" dirty="0">
                <a:solidFill>
                  <a:srgbClr val="000000"/>
                </a:solidFill>
                <a:latin typeface="宋体" charset="-122"/>
                <a:cs typeface="Times New Roman" pitchFamily="18" charset="0"/>
              </a:rPr>
              <a:t>）上述</a:t>
            </a:r>
            <a:r>
              <a:rPr lang="en-US" altLang="zh-CN" sz="2800" dirty="0">
                <a:solidFill>
                  <a:srgbClr val="000000"/>
                </a:solidFill>
                <a:latin typeface="宋体" charset="-122"/>
                <a:cs typeface="Times New Roman" pitchFamily="18" charset="0"/>
              </a:rPr>
              <a:t>5</a:t>
            </a:r>
            <a:r>
              <a:rPr lang="zh-CN" altLang="en-US" sz="2800" dirty="0">
                <a:solidFill>
                  <a:srgbClr val="000000"/>
                </a:solidFill>
                <a:latin typeface="宋体" charset="-122"/>
                <a:cs typeface="Times New Roman" pitchFamily="18" charset="0"/>
              </a:rPr>
              <a:t>种物质中钌元素的化合价一共有</a:t>
            </a:r>
            <a:r>
              <a:rPr lang="zh-CN" altLang="en-US" sz="2800" u="sng" dirty="0">
                <a:latin typeface="宋体" charset="-122"/>
                <a:cs typeface="Times New Roman" pitchFamily="18" charset="0"/>
              </a:rPr>
              <a:t>       </a:t>
            </a:r>
            <a:r>
              <a:rPr lang="zh-CN" altLang="en-US" sz="2800" dirty="0">
                <a:solidFill>
                  <a:srgbClr val="000000"/>
                </a:solidFill>
                <a:latin typeface="宋体" charset="-122"/>
                <a:cs typeface="Times New Roman" pitchFamily="18" charset="0"/>
              </a:rPr>
              <a:t>种．</a:t>
            </a:r>
            <a:endParaRPr lang="zh-CN" altLang="en-US" sz="2800" dirty="0"/>
          </a:p>
          <a:p>
            <a:pPr indent="333375" eaLnBrk="0" fontAlgn="ctr" hangingPunct="0">
              <a:lnSpc>
                <a:spcPct val="150000"/>
              </a:lnSpc>
            </a:pPr>
            <a:r>
              <a:rPr lang="zh-CN" altLang="en-US" sz="2800" dirty="0">
                <a:solidFill>
                  <a:srgbClr val="000000"/>
                </a:solidFill>
                <a:latin typeface="宋体" charset="-122"/>
                <a:cs typeface="Times New Roman" pitchFamily="18" charset="0"/>
              </a:rPr>
              <a:t>（</a:t>
            </a:r>
            <a:r>
              <a:rPr lang="en-US" altLang="zh-CN" sz="2800" dirty="0">
                <a:solidFill>
                  <a:srgbClr val="000000"/>
                </a:solidFill>
                <a:latin typeface="宋体" charset="-122"/>
                <a:cs typeface="Times New Roman" pitchFamily="18" charset="0"/>
              </a:rPr>
              <a:t>3</a:t>
            </a:r>
            <a:r>
              <a:rPr lang="zh-CN" altLang="en-US" sz="2800" dirty="0">
                <a:solidFill>
                  <a:srgbClr val="000000"/>
                </a:solidFill>
                <a:latin typeface="宋体" charset="-122"/>
                <a:cs typeface="Times New Roman" pitchFamily="18" charset="0"/>
              </a:rPr>
              <a:t>）从物质分类角度看，</a:t>
            </a:r>
            <a:r>
              <a:rPr lang="en-US" altLang="zh-CN" sz="2800" dirty="0">
                <a:solidFill>
                  <a:srgbClr val="000000"/>
                </a:solidFill>
                <a:latin typeface="宋体" charset="-122"/>
                <a:cs typeface="Times New Roman" pitchFamily="18" charset="0"/>
              </a:rPr>
              <a:t>K</a:t>
            </a:r>
            <a:r>
              <a:rPr lang="en-US" altLang="zh-CN" sz="2800" baseline="-30000" dirty="0">
                <a:solidFill>
                  <a:srgbClr val="000000"/>
                </a:solidFill>
                <a:latin typeface="宋体" charset="-122"/>
                <a:cs typeface="Times New Roman" pitchFamily="18" charset="0"/>
              </a:rPr>
              <a:t>2</a:t>
            </a:r>
            <a:r>
              <a:rPr lang="en-US" altLang="zh-CN" sz="2800" dirty="0">
                <a:solidFill>
                  <a:srgbClr val="000000"/>
                </a:solidFill>
                <a:latin typeface="宋体" charset="-122"/>
                <a:cs typeface="Times New Roman" pitchFamily="18" charset="0"/>
              </a:rPr>
              <a:t>RuO</a:t>
            </a:r>
            <a:r>
              <a:rPr lang="en-US" altLang="zh-CN" sz="2800" baseline="-30000" dirty="0">
                <a:solidFill>
                  <a:srgbClr val="000000"/>
                </a:solidFill>
                <a:latin typeface="宋体" charset="-122"/>
                <a:cs typeface="Times New Roman" pitchFamily="18" charset="0"/>
              </a:rPr>
              <a:t>4</a:t>
            </a:r>
            <a:r>
              <a:rPr lang="zh-CN" altLang="en-US" sz="2800" dirty="0">
                <a:solidFill>
                  <a:srgbClr val="000000"/>
                </a:solidFill>
                <a:latin typeface="宋体" charset="-122"/>
                <a:cs typeface="Times New Roman" pitchFamily="18" charset="0"/>
              </a:rPr>
              <a:t>属于</a:t>
            </a:r>
            <a:r>
              <a:rPr lang="zh-CN" altLang="en-US" sz="2800" u="sng" dirty="0">
                <a:latin typeface="宋体" charset="-122"/>
                <a:cs typeface="Times New Roman" pitchFamily="18" charset="0"/>
              </a:rPr>
              <a:t>       </a:t>
            </a:r>
            <a:r>
              <a:rPr lang="zh-CN" altLang="en-US" sz="2800" dirty="0">
                <a:solidFill>
                  <a:srgbClr val="000000"/>
                </a:solidFill>
                <a:latin typeface="宋体" charset="-122"/>
                <a:cs typeface="Times New Roman" pitchFamily="18" charset="0"/>
              </a:rPr>
              <a:t>（填选项）</a:t>
            </a:r>
            <a:endParaRPr lang="zh-CN" altLang="en-US" sz="2800" dirty="0"/>
          </a:p>
          <a:p>
            <a:pPr indent="333375" eaLnBrk="0" fontAlgn="ctr" hangingPunct="0">
              <a:lnSpc>
                <a:spcPct val="150000"/>
              </a:lnSpc>
            </a:pPr>
            <a:r>
              <a:rPr lang="en-US" altLang="zh-CN" sz="2800" dirty="0">
                <a:solidFill>
                  <a:srgbClr val="000000"/>
                </a:solidFill>
                <a:latin typeface="宋体" charset="-122"/>
                <a:cs typeface="Times New Roman" pitchFamily="18" charset="0"/>
              </a:rPr>
              <a:t>A</a:t>
            </a:r>
            <a:r>
              <a:rPr lang="zh-CN" altLang="en-US" sz="2800" dirty="0">
                <a:solidFill>
                  <a:srgbClr val="000000"/>
                </a:solidFill>
                <a:latin typeface="宋体" charset="-122"/>
                <a:cs typeface="Times New Roman" pitchFamily="18" charset="0"/>
              </a:rPr>
              <a:t>、化合物        </a:t>
            </a:r>
            <a:r>
              <a:rPr lang="en-US" altLang="zh-CN" sz="2800" dirty="0">
                <a:solidFill>
                  <a:srgbClr val="000000"/>
                </a:solidFill>
                <a:latin typeface="宋体" charset="-122"/>
                <a:cs typeface="Times New Roman" pitchFamily="18" charset="0"/>
              </a:rPr>
              <a:t>B</a:t>
            </a:r>
            <a:r>
              <a:rPr lang="zh-CN" altLang="en-US" sz="2800" dirty="0">
                <a:solidFill>
                  <a:srgbClr val="000000"/>
                </a:solidFill>
                <a:latin typeface="宋体" charset="-122"/>
                <a:cs typeface="Times New Roman" pitchFamily="18" charset="0"/>
              </a:rPr>
              <a:t>、氧化物        </a:t>
            </a:r>
            <a:r>
              <a:rPr lang="en-US" altLang="zh-CN" sz="2800" dirty="0">
                <a:solidFill>
                  <a:srgbClr val="000000"/>
                </a:solidFill>
                <a:latin typeface="宋体" charset="-122"/>
                <a:cs typeface="Times New Roman" pitchFamily="18" charset="0"/>
              </a:rPr>
              <a:t>C</a:t>
            </a:r>
            <a:r>
              <a:rPr lang="zh-CN" altLang="en-US" sz="2800" dirty="0">
                <a:solidFill>
                  <a:srgbClr val="000000"/>
                </a:solidFill>
                <a:latin typeface="宋体" charset="-122"/>
                <a:cs typeface="Times New Roman" pitchFamily="18" charset="0"/>
              </a:rPr>
              <a:t>、碱        </a:t>
            </a:r>
            <a:r>
              <a:rPr lang="en-US" altLang="zh-CN" sz="2800" dirty="0">
                <a:solidFill>
                  <a:srgbClr val="000000"/>
                </a:solidFill>
                <a:latin typeface="宋体" charset="-122"/>
                <a:cs typeface="Times New Roman" pitchFamily="18" charset="0"/>
              </a:rPr>
              <a:t>D</a:t>
            </a:r>
            <a:r>
              <a:rPr lang="zh-CN" altLang="en-US" sz="2800" dirty="0">
                <a:solidFill>
                  <a:srgbClr val="000000"/>
                </a:solidFill>
                <a:latin typeface="宋体" charset="-122"/>
                <a:cs typeface="Times New Roman" pitchFamily="18" charset="0"/>
              </a:rPr>
              <a:t>、盐</a:t>
            </a:r>
            <a:endParaRPr lang="zh-CN" altLang="en-US" sz="2800" dirty="0"/>
          </a:p>
          <a:p>
            <a:pPr indent="333375" eaLnBrk="0" fontAlgn="ctr" hangingPunct="0">
              <a:lnSpc>
                <a:spcPct val="150000"/>
              </a:lnSpc>
            </a:pPr>
            <a:r>
              <a:rPr lang="zh-CN" altLang="en-US" sz="2800" dirty="0">
                <a:solidFill>
                  <a:srgbClr val="000000"/>
                </a:solidFill>
                <a:latin typeface="宋体" charset="-122"/>
                <a:cs typeface="Times New Roman" pitchFamily="18" charset="0"/>
              </a:rPr>
              <a:t>（</a:t>
            </a:r>
            <a:r>
              <a:rPr lang="en-US" altLang="zh-CN" sz="2800" dirty="0">
                <a:solidFill>
                  <a:srgbClr val="000000"/>
                </a:solidFill>
                <a:latin typeface="宋体" charset="-122"/>
                <a:cs typeface="Times New Roman" pitchFamily="18" charset="0"/>
              </a:rPr>
              <a:t>4</a:t>
            </a:r>
            <a:r>
              <a:rPr lang="zh-CN" altLang="en-US" sz="2800" dirty="0">
                <a:solidFill>
                  <a:srgbClr val="000000"/>
                </a:solidFill>
                <a:latin typeface="宋体" charset="-122"/>
                <a:cs typeface="Times New Roman" pitchFamily="18" charset="0"/>
              </a:rPr>
              <a:t>）</a:t>
            </a:r>
            <a:r>
              <a:rPr lang="en-US" altLang="zh-CN" sz="2800" dirty="0">
                <a:solidFill>
                  <a:srgbClr val="000000"/>
                </a:solidFill>
                <a:latin typeface="宋体" charset="-122"/>
                <a:cs typeface="Times New Roman" pitchFamily="18" charset="0"/>
              </a:rPr>
              <a:t>H</a:t>
            </a:r>
            <a:r>
              <a:rPr lang="en-US" altLang="zh-CN" sz="2800" baseline="-30000" dirty="0">
                <a:solidFill>
                  <a:srgbClr val="000000"/>
                </a:solidFill>
                <a:latin typeface="宋体" charset="-122"/>
                <a:cs typeface="Times New Roman" pitchFamily="18" charset="0"/>
              </a:rPr>
              <a:t>2</a:t>
            </a:r>
            <a:r>
              <a:rPr lang="zh-CN" altLang="en-US" sz="2800" dirty="0">
                <a:solidFill>
                  <a:srgbClr val="000000"/>
                </a:solidFill>
                <a:latin typeface="宋体" charset="-122"/>
                <a:cs typeface="Times New Roman" pitchFamily="18" charset="0"/>
              </a:rPr>
              <a:t>与</a:t>
            </a:r>
            <a:r>
              <a:rPr lang="en-US" altLang="zh-CN" sz="2800" dirty="0">
                <a:solidFill>
                  <a:srgbClr val="000000"/>
                </a:solidFill>
                <a:latin typeface="宋体" charset="-122"/>
                <a:cs typeface="Times New Roman" pitchFamily="18" charset="0"/>
              </a:rPr>
              <a:t>Ru</a:t>
            </a:r>
            <a:r>
              <a:rPr lang="en-US" altLang="zh-CN" sz="2800" baseline="-30000" dirty="0">
                <a:solidFill>
                  <a:srgbClr val="000000"/>
                </a:solidFill>
                <a:latin typeface="宋体" charset="-122"/>
                <a:cs typeface="Times New Roman" pitchFamily="18" charset="0"/>
              </a:rPr>
              <a:t>2</a:t>
            </a:r>
            <a:r>
              <a:rPr lang="en-US" altLang="zh-CN" sz="2800" dirty="0">
                <a:solidFill>
                  <a:srgbClr val="000000"/>
                </a:solidFill>
                <a:latin typeface="宋体" charset="-122"/>
                <a:cs typeface="Times New Roman" pitchFamily="18" charset="0"/>
              </a:rPr>
              <a:t>O</a:t>
            </a:r>
            <a:r>
              <a:rPr lang="en-US" altLang="zh-CN" sz="2800" baseline="-30000" dirty="0">
                <a:solidFill>
                  <a:srgbClr val="000000"/>
                </a:solidFill>
                <a:latin typeface="宋体" charset="-122"/>
                <a:cs typeface="Times New Roman" pitchFamily="18" charset="0"/>
              </a:rPr>
              <a:t>3</a:t>
            </a:r>
            <a:r>
              <a:rPr lang="zh-CN" altLang="en-US" sz="2800" dirty="0">
                <a:solidFill>
                  <a:srgbClr val="000000"/>
                </a:solidFill>
                <a:latin typeface="宋体" charset="-122"/>
                <a:cs typeface="Times New Roman" pitchFamily="18" charset="0"/>
              </a:rPr>
              <a:t>在加热条件下反应可得到</a:t>
            </a:r>
            <a:r>
              <a:rPr lang="en-US" altLang="zh-CN" sz="2800" dirty="0" err="1">
                <a:solidFill>
                  <a:srgbClr val="000000"/>
                </a:solidFill>
                <a:latin typeface="宋体" charset="-122"/>
                <a:cs typeface="Times New Roman" pitchFamily="18" charset="0"/>
              </a:rPr>
              <a:t>Ru</a:t>
            </a:r>
            <a:r>
              <a:rPr lang="zh-CN" altLang="en-US" sz="2800" dirty="0">
                <a:solidFill>
                  <a:srgbClr val="000000"/>
                </a:solidFill>
                <a:latin typeface="宋体" charset="-122"/>
                <a:cs typeface="Times New Roman" pitchFamily="18" charset="0"/>
              </a:rPr>
              <a:t>，写出反应的化学方程式</a:t>
            </a:r>
            <a:r>
              <a:rPr lang="zh-CN" altLang="en-US" sz="2800" u="sng" dirty="0">
                <a:latin typeface="宋体" charset="-122"/>
                <a:cs typeface="Times New Roman" pitchFamily="18" charset="0"/>
              </a:rPr>
              <a:t>                            </a:t>
            </a:r>
            <a:r>
              <a:rPr lang="zh-CN" altLang="en-US" sz="2800" dirty="0">
                <a:solidFill>
                  <a:srgbClr val="000000"/>
                </a:solidFill>
                <a:latin typeface="宋体" charset="-122"/>
                <a:cs typeface="Times New Roman" pitchFamily="18" charset="0"/>
              </a:rPr>
              <a:t>。</a:t>
            </a:r>
          </a:p>
        </p:txBody>
      </p:sp>
      <p:sp>
        <p:nvSpPr>
          <p:cNvPr id="3" name="Rectangle 4"/>
          <p:cNvSpPr>
            <a:spLocks noChangeArrowheads="1"/>
          </p:cNvSpPr>
          <p:nvPr/>
        </p:nvSpPr>
        <p:spPr bwMode="auto">
          <a:xfrm>
            <a:off x="3502918" y="2456830"/>
            <a:ext cx="1422184" cy="461665"/>
          </a:xfrm>
          <a:prstGeom prst="rect">
            <a:avLst/>
          </a:prstGeom>
          <a:noFill/>
          <a:ln w="9525">
            <a:noFill/>
            <a:miter lim="800000"/>
            <a:headEnd/>
            <a:tailEnd/>
          </a:ln>
          <a:effectLst/>
        </p:spPr>
        <p:txBody>
          <a:bodyPr wrap="none">
            <a:spAutoFit/>
          </a:bodyPr>
          <a:lstStyle/>
          <a:p>
            <a:r>
              <a:rPr lang="zh-CN" altLang="en-US" dirty="0" smtClean="0">
                <a:solidFill>
                  <a:srgbClr val="FF0000"/>
                </a:solidFill>
              </a:rPr>
              <a:t>二氧化</a:t>
            </a:r>
            <a:r>
              <a:rPr lang="zh-CN" altLang="en-US" dirty="0" smtClean="0">
                <a:solidFill>
                  <a:srgbClr val="FF0000"/>
                </a:solidFill>
                <a:latin typeface="宋体" charset="-122"/>
                <a:cs typeface="Calibri" pitchFamily="34" charset="0"/>
              </a:rPr>
              <a:t>钌</a:t>
            </a:r>
            <a:endParaRPr lang="zh-CN" altLang="en-US" baseline="30000" dirty="0">
              <a:solidFill>
                <a:srgbClr val="FF0000"/>
              </a:solidFill>
            </a:endParaRPr>
          </a:p>
        </p:txBody>
      </p:sp>
      <p:sp>
        <p:nvSpPr>
          <p:cNvPr id="4" name="Rectangle 4"/>
          <p:cNvSpPr>
            <a:spLocks noChangeArrowheads="1"/>
          </p:cNvSpPr>
          <p:nvPr/>
        </p:nvSpPr>
        <p:spPr bwMode="auto">
          <a:xfrm>
            <a:off x="7679382" y="3034654"/>
            <a:ext cx="380232" cy="461665"/>
          </a:xfrm>
          <a:prstGeom prst="rect">
            <a:avLst/>
          </a:prstGeom>
          <a:noFill/>
          <a:ln w="9525">
            <a:noFill/>
            <a:miter lim="800000"/>
            <a:headEnd/>
            <a:tailEnd/>
          </a:ln>
          <a:effectLst/>
        </p:spPr>
        <p:txBody>
          <a:bodyPr wrap="none">
            <a:spAutoFit/>
          </a:bodyPr>
          <a:lstStyle/>
          <a:p>
            <a:r>
              <a:rPr lang="en-US" altLang="zh-CN" dirty="0" smtClean="0">
                <a:solidFill>
                  <a:srgbClr val="FF0000"/>
                </a:solidFill>
              </a:rPr>
              <a:t>4</a:t>
            </a:r>
            <a:endParaRPr lang="zh-CN" altLang="en-US" baseline="30000" dirty="0">
              <a:solidFill>
                <a:srgbClr val="FF0000"/>
              </a:solidFill>
            </a:endParaRPr>
          </a:p>
        </p:txBody>
      </p:sp>
      <p:sp>
        <p:nvSpPr>
          <p:cNvPr id="5" name="Rectangle 4"/>
          <p:cNvSpPr>
            <a:spLocks noChangeArrowheads="1"/>
          </p:cNvSpPr>
          <p:nvPr/>
        </p:nvSpPr>
        <p:spPr bwMode="auto">
          <a:xfrm>
            <a:off x="6743278" y="3717032"/>
            <a:ext cx="627095" cy="461665"/>
          </a:xfrm>
          <a:prstGeom prst="rect">
            <a:avLst/>
          </a:prstGeom>
          <a:noFill/>
          <a:ln w="9525">
            <a:noFill/>
            <a:miter lim="800000"/>
            <a:headEnd/>
            <a:tailEnd/>
          </a:ln>
          <a:effectLst/>
        </p:spPr>
        <p:txBody>
          <a:bodyPr wrap="none">
            <a:spAutoFit/>
          </a:bodyPr>
          <a:lstStyle/>
          <a:p>
            <a:r>
              <a:rPr lang="en-US" altLang="zh-CN" dirty="0" smtClean="0">
                <a:solidFill>
                  <a:srgbClr val="FF0000"/>
                </a:solidFill>
              </a:rPr>
              <a:t>AD</a:t>
            </a:r>
            <a:endParaRPr lang="zh-CN" altLang="en-US" dirty="0">
              <a:solidFill>
                <a:srgbClr val="FF0000"/>
              </a:solidFill>
            </a:endParaRPr>
          </a:p>
        </p:txBody>
      </p:sp>
      <p:sp>
        <p:nvSpPr>
          <p:cNvPr id="6" name="Rectangle 10"/>
          <p:cNvSpPr>
            <a:spLocks noChangeArrowheads="1"/>
          </p:cNvSpPr>
          <p:nvPr/>
        </p:nvSpPr>
        <p:spPr bwMode="auto">
          <a:xfrm>
            <a:off x="1815942" y="5782101"/>
            <a:ext cx="6053556" cy="830997"/>
          </a:xfrm>
          <a:prstGeom prst="rect">
            <a:avLst/>
          </a:prstGeom>
          <a:noFill/>
          <a:ln w="9525">
            <a:noFill/>
            <a:miter lim="800000"/>
            <a:headEnd/>
            <a:tailEnd/>
          </a:ln>
        </p:spPr>
        <p:txBody>
          <a:bodyPr wrap="square" anchor="ctr">
            <a:spAutoFit/>
          </a:bodyPr>
          <a:lstStyle/>
          <a:p>
            <a:r>
              <a:rPr lang="en-US" altLang="zh-CN" dirty="0" smtClean="0">
                <a:solidFill>
                  <a:srgbClr val="FF0000"/>
                </a:solidFill>
              </a:rPr>
              <a:t>Ru</a:t>
            </a:r>
            <a:r>
              <a:rPr lang="en-US" altLang="zh-CN" baseline="-30000" dirty="0" smtClean="0">
                <a:solidFill>
                  <a:srgbClr val="FF0000"/>
                </a:solidFill>
                <a:cs typeface="Calibri" pitchFamily="34" charset="0"/>
              </a:rPr>
              <a:t>2</a:t>
            </a:r>
            <a:r>
              <a:rPr lang="en-US" altLang="zh-CN" dirty="0" smtClean="0">
                <a:solidFill>
                  <a:srgbClr val="FF0000"/>
                </a:solidFill>
              </a:rPr>
              <a:t>O</a:t>
            </a:r>
            <a:r>
              <a:rPr lang="en-US" altLang="zh-CN" baseline="-30000" dirty="0" smtClean="0">
                <a:solidFill>
                  <a:srgbClr val="FF0000"/>
                </a:solidFill>
              </a:rPr>
              <a:t>3</a:t>
            </a:r>
            <a:r>
              <a:rPr lang="en-US" altLang="zh-CN" dirty="0" smtClean="0">
                <a:solidFill>
                  <a:srgbClr val="FF0000"/>
                </a:solidFill>
              </a:rPr>
              <a:t> + 3H</a:t>
            </a:r>
            <a:r>
              <a:rPr lang="en-US" altLang="zh-CN" baseline="-30000" dirty="0" smtClean="0">
                <a:solidFill>
                  <a:srgbClr val="FF0000"/>
                </a:solidFill>
                <a:cs typeface="Calibri" pitchFamily="34" charset="0"/>
              </a:rPr>
              <a:t>2</a:t>
            </a:r>
            <a:r>
              <a:rPr lang="en-US" altLang="zh-CN" dirty="0" smtClean="0">
                <a:solidFill>
                  <a:srgbClr val="FF0000"/>
                </a:solidFill>
              </a:rPr>
              <a:t>  == 2Ru + 3</a:t>
            </a:r>
            <a:r>
              <a:rPr lang="en-US" altLang="zh-CN" dirty="0" smtClean="0">
                <a:solidFill>
                  <a:srgbClr val="FF0000"/>
                </a:solidFill>
                <a:cs typeface="Calibri" pitchFamily="34" charset="0"/>
              </a:rPr>
              <a:t>H</a:t>
            </a:r>
            <a:r>
              <a:rPr lang="en-US" altLang="zh-CN" baseline="-30000" dirty="0" smtClean="0">
                <a:solidFill>
                  <a:srgbClr val="FF0000"/>
                </a:solidFill>
                <a:cs typeface="Calibri" pitchFamily="34" charset="0"/>
              </a:rPr>
              <a:t>2</a:t>
            </a:r>
            <a:r>
              <a:rPr lang="en-US" altLang="zh-CN" dirty="0" smtClean="0">
                <a:solidFill>
                  <a:srgbClr val="FF0000"/>
                </a:solidFill>
                <a:cs typeface="Calibri" pitchFamily="34" charset="0"/>
              </a:rPr>
              <a:t>O</a:t>
            </a:r>
            <a:endParaRPr lang="en-US" altLang="zh-CN" dirty="0">
              <a:solidFill>
                <a:srgbClr val="FF0000"/>
              </a:solidFill>
            </a:endParaRPr>
          </a:p>
          <a:p>
            <a:pPr eaLnBrk="0" hangingPunct="0"/>
            <a:endParaRPr lang="en-US" altLang="zh-CN" dirty="0"/>
          </a:p>
        </p:txBody>
      </p:sp>
      <p:sp>
        <p:nvSpPr>
          <p:cNvPr id="7" name="文本框 18"/>
          <p:cNvSpPr txBox="1">
            <a:spLocks noChangeArrowheads="1"/>
          </p:cNvSpPr>
          <p:nvPr/>
        </p:nvSpPr>
        <p:spPr bwMode="auto">
          <a:xfrm>
            <a:off x="3898534" y="5650447"/>
            <a:ext cx="647700" cy="336550"/>
          </a:xfrm>
          <a:prstGeom prst="rect">
            <a:avLst/>
          </a:prstGeom>
          <a:noFill/>
          <a:ln w="9525">
            <a:noFill/>
            <a:miter lim="800000"/>
            <a:headEnd/>
            <a:tailEnd/>
          </a:ln>
        </p:spPr>
        <p:txBody>
          <a:bodyPr>
            <a:spAutoFit/>
          </a:bodyPr>
          <a:lstStyle/>
          <a:p>
            <a:pPr algn="just"/>
            <a:r>
              <a:rPr lang="zh-CN" altLang="en-US" sz="1600" b="0" dirty="0">
                <a:solidFill>
                  <a:schemeClr val="hlink"/>
                </a:solidFill>
                <a:latin typeface="Times New Roman" pitchFamily="18" charset="0"/>
              </a:rPr>
              <a:t>△</a:t>
            </a:r>
            <a:endParaRPr lang="zh-CN" altLang="en-US" sz="1600" dirty="0">
              <a:solidFill>
                <a:schemeClr val="hlink"/>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diamond(in)">
                                      <p:cBhvr>
                                        <p:cTn id="7" dur="2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diamond(in)">
                                      <p:cBhvr>
                                        <p:cTn id="12" dur="20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diamond(in)">
                                      <p:cBhvr>
                                        <p:cTn id="17" dur="20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barn(inVertical)">
                                      <p:cBhvr>
                                        <p:cTn id="22" dur="500"/>
                                        <p:tgtEl>
                                          <p:spTgt spid="6"/>
                                        </p:tgtEl>
                                      </p:cBhvr>
                                    </p:animEffect>
                                  </p:childTnLst>
                                </p:cTn>
                              </p:par>
                              <p:par>
                                <p:cTn id="23" presetID="16" presetClass="entr" presetSubtype="21"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barn(inVertical)">
                                      <p:cBhvr>
                                        <p:cTn id="25"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7" grpId="0"/>
    </p:bld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2769" name="Rectangle 3"/>
          <p:cNvSpPr>
            <a:spLocks noChangeArrowheads="1"/>
          </p:cNvSpPr>
          <p:nvPr/>
        </p:nvSpPr>
        <p:spPr bwMode="auto">
          <a:xfrm>
            <a:off x="406400" y="0"/>
            <a:ext cx="11393488" cy="6664325"/>
          </a:xfrm>
          <a:prstGeom prst="rect">
            <a:avLst/>
          </a:prstGeom>
          <a:noFill/>
          <a:ln w="9525">
            <a:noFill/>
            <a:miter lim="800000"/>
            <a:headEnd/>
            <a:tailEnd/>
          </a:ln>
        </p:spPr>
        <p:txBody>
          <a:bodyPr anchor="ctr">
            <a:spAutoFit/>
          </a:bodyPr>
          <a:lstStyle/>
          <a:p>
            <a:pPr>
              <a:lnSpc>
                <a:spcPct val="150000"/>
              </a:lnSpc>
            </a:pPr>
            <a:r>
              <a:rPr lang="en-US" altLang="zh-CN" dirty="0">
                <a:latin typeface="宋体" charset="-122"/>
                <a:cs typeface="Calibri" pitchFamily="34" charset="0"/>
              </a:rPr>
              <a:t>1-5.(2014</a:t>
            </a:r>
            <a:r>
              <a:rPr lang="zh-CN" altLang="en-US" dirty="0">
                <a:latin typeface="宋体" charset="-122"/>
                <a:cs typeface="Calibri" pitchFamily="34" charset="0"/>
              </a:rPr>
              <a:t>年广州）已知镉（</a:t>
            </a:r>
            <a:r>
              <a:rPr lang="en-US" altLang="zh-CN" dirty="0">
                <a:latin typeface="宋体" charset="-122"/>
                <a:cs typeface="Calibri" pitchFamily="34" charset="0"/>
              </a:rPr>
              <a:t>Cd</a:t>
            </a:r>
            <a:r>
              <a:rPr lang="zh-CN" altLang="en-US" dirty="0">
                <a:latin typeface="宋体" charset="-122"/>
                <a:cs typeface="Calibri" pitchFamily="34" charset="0"/>
              </a:rPr>
              <a:t>）的金属活动性与铁、锌相近，镉元素在化合物中常显</a:t>
            </a:r>
            <a:r>
              <a:rPr lang="en-US" altLang="zh-CN" dirty="0">
                <a:latin typeface="宋体" charset="-122"/>
                <a:cs typeface="Calibri" pitchFamily="34" charset="0"/>
              </a:rPr>
              <a:t>+2</a:t>
            </a:r>
            <a:r>
              <a:rPr lang="zh-CN" altLang="en-US" dirty="0">
                <a:latin typeface="宋体" charset="-122"/>
                <a:cs typeface="Calibri" pitchFamily="34" charset="0"/>
              </a:rPr>
              <a:t>价。</a:t>
            </a:r>
            <a:endParaRPr lang="zh-CN" altLang="en-US" dirty="0"/>
          </a:p>
          <a:p>
            <a:pPr eaLnBrk="0" hangingPunct="0">
              <a:lnSpc>
                <a:spcPct val="150000"/>
              </a:lnSpc>
            </a:pPr>
            <a:r>
              <a:rPr lang="zh-CN" altLang="en-US" dirty="0">
                <a:latin typeface="宋体" charset="-122"/>
                <a:cs typeface="Calibri" pitchFamily="34" charset="0"/>
              </a:rPr>
              <a:t>（</a:t>
            </a:r>
            <a:r>
              <a:rPr lang="en-US" altLang="zh-CN" dirty="0">
                <a:latin typeface="宋体" charset="-122"/>
                <a:cs typeface="Calibri" pitchFamily="34" charset="0"/>
              </a:rPr>
              <a:t>1</a:t>
            </a:r>
            <a:r>
              <a:rPr lang="zh-CN" altLang="en-US" dirty="0">
                <a:latin typeface="宋体" charset="-122"/>
                <a:cs typeface="Calibri" pitchFamily="34" charset="0"/>
              </a:rPr>
              <a:t>）细铁丝在氧气中点燃发生剧烈燃烧，化学方程式是</a:t>
            </a:r>
            <a:r>
              <a:rPr lang="en-US" altLang="zh-CN" dirty="0">
                <a:latin typeface="宋体" charset="-122"/>
                <a:cs typeface="Calibri" pitchFamily="34" charset="0"/>
              </a:rPr>
              <a:t>_______________________________________</a:t>
            </a:r>
            <a:r>
              <a:rPr lang="zh-CN" altLang="en-US" dirty="0">
                <a:latin typeface="宋体" charset="-122"/>
                <a:cs typeface="Calibri" pitchFamily="34" charset="0"/>
              </a:rPr>
              <a:t>。</a:t>
            </a:r>
            <a:endParaRPr lang="zh-CN" altLang="en-US" dirty="0"/>
          </a:p>
          <a:p>
            <a:pPr eaLnBrk="0" hangingPunct="0">
              <a:lnSpc>
                <a:spcPct val="150000"/>
              </a:lnSpc>
            </a:pPr>
            <a:r>
              <a:rPr lang="zh-CN" altLang="en-US" dirty="0">
                <a:latin typeface="宋体" charset="-122"/>
                <a:cs typeface="Calibri" pitchFamily="34" charset="0"/>
              </a:rPr>
              <a:t>（</a:t>
            </a:r>
            <a:r>
              <a:rPr lang="en-US" altLang="zh-CN" dirty="0">
                <a:latin typeface="宋体" charset="-122"/>
                <a:cs typeface="Calibri" pitchFamily="34" charset="0"/>
              </a:rPr>
              <a:t>2</a:t>
            </a:r>
            <a:r>
              <a:rPr lang="zh-CN" altLang="en-US" dirty="0">
                <a:latin typeface="宋体" charset="-122"/>
                <a:cs typeface="Calibri" pitchFamily="34" charset="0"/>
              </a:rPr>
              <a:t>）将镉丝插入下列溶液有明显现象的是</a:t>
            </a:r>
            <a:r>
              <a:rPr lang="en-US" altLang="zh-CN" dirty="0">
                <a:latin typeface="宋体" charset="-122"/>
                <a:cs typeface="Calibri" pitchFamily="34" charset="0"/>
              </a:rPr>
              <a:t>_________</a:t>
            </a:r>
            <a:r>
              <a:rPr lang="zh-CN" altLang="en-US" dirty="0">
                <a:latin typeface="宋体" charset="-122"/>
                <a:cs typeface="Calibri" pitchFamily="34" charset="0"/>
              </a:rPr>
              <a:t>（填序号）。</a:t>
            </a:r>
            <a:endParaRPr lang="zh-CN" altLang="en-US" dirty="0"/>
          </a:p>
          <a:p>
            <a:pPr eaLnBrk="0" hangingPunct="0">
              <a:lnSpc>
                <a:spcPct val="150000"/>
              </a:lnSpc>
            </a:pPr>
            <a:r>
              <a:rPr lang="zh-CN" altLang="en-US" dirty="0">
                <a:latin typeface="Calibri" pitchFamily="34" charset="0"/>
                <a:cs typeface="Calibri" pitchFamily="34" charset="0"/>
              </a:rPr>
              <a:t>①</a:t>
            </a:r>
            <a:r>
              <a:rPr lang="zh-CN" altLang="en-US" dirty="0">
                <a:latin typeface="宋体" charset="-122"/>
                <a:cs typeface="Calibri" pitchFamily="34" charset="0"/>
              </a:rPr>
              <a:t> </a:t>
            </a:r>
            <a:r>
              <a:rPr lang="en-US" altLang="zh-CN" dirty="0" err="1">
                <a:latin typeface="宋体" charset="-122"/>
                <a:cs typeface="Calibri" pitchFamily="34" charset="0"/>
              </a:rPr>
              <a:t>NaCl</a:t>
            </a:r>
            <a:r>
              <a:rPr lang="zh-CN" altLang="en-US" dirty="0">
                <a:latin typeface="宋体" charset="-122"/>
                <a:cs typeface="Calibri" pitchFamily="34" charset="0"/>
              </a:rPr>
              <a:t>溶液</a:t>
            </a:r>
            <a:r>
              <a:rPr lang="zh-CN" altLang="en-US" dirty="0">
                <a:latin typeface="Calibri" pitchFamily="34" charset="0"/>
                <a:cs typeface="Calibri" pitchFamily="34" charset="0"/>
              </a:rPr>
              <a:t>	</a:t>
            </a:r>
            <a:r>
              <a:rPr lang="zh-CN" altLang="en-US" dirty="0">
                <a:latin typeface="宋体" charset="-122"/>
                <a:cs typeface="Calibri" pitchFamily="34" charset="0"/>
              </a:rPr>
              <a:t>    ② </a:t>
            </a:r>
            <a:r>
              <a:rPr lang="en-US" altLang="zh-CN" dirty="0" err="1">
                <a:latin typeface="宋体" charset="-122"/>
                <a:cs typeface="Calibri" pitchFamily="34" charset="0"/>
              </a:rPr>
              <a:t>HCl</a:t>
            </a:r>
            <a:r>
              <a:rPr lang="zh-CN" altLang="en-US" dirty="0">
                <a:latin typeface="宋体" charset="-122"/>
                <a:cs typeface="Calibri" pitchFamily="34" charset="0"/>
              </a:rPr>
              <a:t>溶液</a:t>
            </a:r>
            <a:r>
              <a:rPr lang="zh-CN" altLang="en-US" dirty="0">
                <a:latin typeface="Calibri" pitchFamily="34" charset="0"/>
                <a:cs typeface="Calibri" pitchFamily="34" charset="0"/>
              </a:rPr>
              <a:t>	</a:t>
            </a:r>
            <a:r>
              <a:rPr lang="zh-CN" altLang="en-US" dirty="0">
                <a:latin typeface="宋体" charset="-122"/>
                <a:cs typeface="Calibri" pitchFamily="34" charset="0"/>
              </a:rPr>
              <a:t>    ③ </a:t>
            </a:r>
            <a:r>
              <a:rPr lang="en-US" altLang="zh-CN" dirty="0">
                <a:latin typeface="宋体" charset="-122"/>
                <a:cs typeface="Calibri" pitchFamily="34" charset="0"/>
              </a:rPr>
              <a:t>AgNO</a:t>
            </a:r>
            <a:r>
              <a:rPr lang="en-US" altLang="zh-CN" baseline="-30000" dirty="0">
                <a:latin typeface="宋体" charset="-122"/>
                <a:cs typeface="Calibri" pitchFamily="34" charset="0"/>
              </a:rPr>
              <a:t>3</a:t>
            </a:r>
            <a:r>
              <a:rPr lang="zh-CN" altLang="en-US" dirty="0">
                <a:latin typeface="宋体" charset="-122"/>
                <a:cs typeface="Calibri" pitchFamily="34" charset="0"/>
              </a:rPr>
              <a:t>溶液     ④ </a:t>
            </a:r>
            <a:r>
              <a:rPr lang="en-US" altLang="zh-CN" dirty="0" err="1">
                <a:latin typeface="宋体" charset="-122"/>
                <a:cs typeface="Calibri" pitchFamily="34" charset="0"/>
              </a:rPr>
              <a:t>NaOH</a:t>
            </a:r>
            <a:r>
              <a:rPr lang="zh-CN" altLang="en-US" dirty="0">
                <a:latin typeface="宋体" charset="-122"/>
                <a:cs typeface="Calibri" pitchFamily="34" charset="0"/>
              </a:rPr>
              <a:t>溶液</a:t>
            </a:r>
            <a:endParaRPr lang="zh-CN" altLang="en-US" dirty="0"/>
          </a:p>
          <a:p>
            <a:pPr eaLnBrk="0" hangingPunct="0">
              <a:lnSpc>
                <a:spcPct val="150000"/>
              </a:lnSpc>
            </a:pPr>
            <a:r>
              <a:rPr lang="zh-CN" altLang="en-US" dirty="0">
                <a:latin typeface="宋体" charset="-122"/>
                <a:cs typeface="Calibri" pitchFamily="34" charset="0"/>
              </a:rPr>
              <a:t>（</a:t>
            </a:r>
            <a:r>
              <a:rPr lang="en-US" altLang="zh-CN" dirty="0">
                <a:latin typeface="宋体" charset="-122"/>
                <a:cs typeface="Calibri" pitchFamily="34" charset="0"/>
              </a:rPr>
              <a:t>3</a:t>
            </a:r>
            <a:r>
              <a:rPr lang="zh-CN" altLang="en-US" dirty="0">
                <a:latin typeface="宋体" charset="-122"/>
                <a:cs typeface="Calibri" pitchFamily="34" charset="0"/>
              </a:rPr>
              <a:t>）镍镉电池应用广泛，为了防止污染环境，从废旧镍镉电池中回收镉的一种方法如下：</a:t>
            </a:r>
            <a:endParaRPr lang="zh-CN" altLang="en-US" dirty="0"/>
          </a:p>
          <a:p>
            <a:pPr eaLnBrk="0" hangingPunct="0">
              <a:lnSpc>
                <a:spcPct val="150000"/>
              </a:lnSpc>
            </a:pPr>
            <a:r>
              <a:rPr lang="zh-CN" altLang="en-US" dirty="0">
                <a:latin typeface="宋体" charset="-122"/>
                <a:cs typeface="Calibri" pitchFamily="34" charset="0"/>
              </a:rPr>
              <a:t>步骤</a:t>
            </a:r>
            <a:r>
              <a:rPr lang="en-US" altLang="zh-CN" dirty="0">
                <a:latin typeface="宋体" charset="-122"/>
                <a:cs typeface="Calibri" pitchFamily="34" charset="0"/>
              </a:rPr>
              <a:t>1</a:t>
            </a:r>
            <a:r>
              <a:rPr lang="zh-CN" altLang="en-US" dirty="0">
                <a:latin typeface="宋体" charset="-122"/>
                <a:cs typeface="Calibri" pitchFamily="34" charset="0"/>
              </a:rPr>
              <a:t>：将废旧电池破碎成细颗粒后焙烧，将镉转化为氧化镉（</a:t>
            </a:r>
            <a:r>
              <a:rPr lang="en-US" altLang="zh-CN" dirty="0" err="1">
                <a:latin typeface="宋体" charset="-122"/>
                <a:cs typeface="Calibri" pitchFamily="34" charset="0"/>
              </a:rPr>
              <a:t>CdO</a:t>
            </a:r>
            <a:r>
              <a:rPr lang="zh-CN" altLang="en-US" dirty="0">
                <a:latin typeface="宋体" charset="-122"/>
                <a:cs typeface="Calibri" pitchFamily="34" charset="0"/>
              </a:rPr>
              <a:t>）；</a:t>
            </a:r>
            <a:endParaRPr lang="zh-CN" altLang="en-US" dirty="0"/>
          </a:p>
          <a:p>
            <a:pPr eaLnBrk="0" hangingPunct="0">
              <a:lnSpc>
                <a:spcPct val="150000"/>
              </a:lnSpc>
            </a:pPr>
            <a:r>
              <a:rPr lang="zh-CN" altLang="en-US" dirty="0">
                <a:latin typeface="宋体" charset="-122"/>
                <a:cs typeface="Calibri" pitchFamily="34" charset="0"/>
              </a:rPr>
              <a:t>步骤</a:t>
            </a:r>
            <a:r>
              <a:rPr lang="en-US" altLang="zh-CN" dirty="0">
                <a:latin typeface="宋体" charset="-122"/>
                <a:cs typeface="Calibri" pitchFamily="34" charset="0"/>
              </a:rPr>
              <a:t>2</a:t>
            </a:r>
            <a:r>
              <a:rPr lang="zh-CN" altLang="en-US" dirty="0">
                <a:latin typeface="宋体" charset="-122"/>
                <a:cs typeface="Calibri" pitchFamily="34" charset="0"/>
              </a:rPr>
              <a:t>：将含氧化镉的细颗粒和炭粉混合后，隔绝空气加热至</a:t>
            </a:r>
            <a:r>
              <a:rPr lang="en-US" altLang="zh-CN" dirty="0">
                <a:latin typeface="宋体" charset="-122"/>
                <a:cs typeface="Calibri" pitchFamily="34" charset="0"/>
              </a:rPr>
              <a:t>1200℃</a:t>
            </a:r>
            <a:r>
              <a:rPr lang="zh-CN" altLang="en-US" dirty="0">
                <a:latin typeface="宋体" charset="-122"/>
                <a:cs typeface="Calibri" pitchFamily="34" charset="0"/>
              </a:rPr>
              <a:t>，可得镉蒸气和一氧化碳。步骤</a:t>
            </a:r>
            <a:r>
              <a:rPr lang="en-US" altLang="zh-CN" dirty="0">
                <a:latin typeface="宋体" charset="-122"/>
                <a:cs typeface="Calibri" pitchFamily="34" charset="0"/>
              </a:rPr>
              <a:t>2</a:t>
            </a:r>
            <a:r>
              <a:rPr lang="zh-CN" altLang="en-US" dirty="0">
                <a:latin typeface="宋体" charset="-122"/>
                <a:cs typeface="Calibri" pitchFamily="34" charset="0"/>
              </a:rPr>
              <a:t>中氧化镉变成镉的化学方程式是</a:t>
            </a:r>
            <a:r>
              <a:rPr lang="en-US" altLang="zh-CN" dirty="0">
                <a:latin typeface="宋体" charset="-122"/>
                <a:cs typeface="Calibri" pitchFamily="34" charset="0"/>
              </a:rPr>
              <a:t>_____________________________________</a:t>
            </a:r>
            <a:r>
              <a:rPr lang="zh-CN" altLang="en-US" dirty="0">
                <a:latin typeface="宋体" charset="-122"/>
                <a:cs typeface="Calibri" pitchFamily="34" charset="0"/>
              </a:rPr>
              <a:t>。</a:t>
            </a:r>
          </a:p>
        </p:txBody>
      </p:sp>
      <p:sp>
        <p:nvSpPr>
          <p:cNvPr id="3" name="Rectangle 10"/>
          <p:cNvSpPr>
            <a:spLocks noChangeArrowheads="1"/>
          </p:cNvSpPr>
          <p:nvPr/>
        </p:nvSpPr>
        <p:spPr bwMode="auto">
          <a:xfrm>
            <a:off x="766614" y="1725067"/>
            <a:ext cx="6053556" cy="830997"/>
          </a:xfrm>
          <a:prstGeom prst="rect">
            <a:avLst/>
          </a:prstGeom>
          <a:noFill/>
          <a:ln w="9525">
            <a:noFill/>
            <a:miter lim="800000"/>
            <a:headEnd/>
            <a:tailEnd/>
          </a:ln>
        </p:spPr>
        <p:txBody>
          <a:bodyPr wrap="square" anchor="ctr">
            <a:spAutoFit/>
          </a:bodyPr>
          <a:lstStyle/>
          <a:p>
            <a:r>
              <a:rPr lang="en-US" altLang="zh-CN" dirty="0" smtClean="0">
                <a:solidFill>
                  <a:srgbClr val="FF0000"/>
                </a:solidFill>
              </a:rPr>
              <a:t>3Fe + 2O</a:t>
            </a:r>
            <a:r>
              <a:rPr lang="en-US" altLang="zh-CN" baseline="-30000" dirty="0" smtClean="0">
                <a:solidFill>
                  <a:srgbClr val="FF0000"/>
                </a:solidFill>
                <a:cs typeface="Calibri" pitchFamily="34" charset="0"/>
              </a:rPr>
              <a:t>2</a:t>
            </a:r>
            <a:r>
              <a:rPr lang="en-US" altLang="zh-CN" dirty="0" smtClean="0">
                <a:solidFill>
                  <a:srgbClr val="FF0000"/>
                </a:solidFill>
              </a:rPr>
              <a:t>  == Fe</a:t>
            </a:r>
            <a:r>
              <a:rPr lang="en-US" altLang="zh-CN" baseline="-30000" dirty="0" smtClean="0">
                <a:solidFill>
                  <a:srgbClr val="FF0000"/>
                </a:solidFill>
                <a:cs typeface="Calibri" pitchFamily="34" charset="0"/>
              </a:rPr>
              <a:t>3</a:t>
            </a:r>
            <a:r>
              <a:rPr lang="en-US" altLang="zh-CN" dirty="0" smtClean="0">
                <a:solidFill>
                  <a:srgbClr val="FF0000"/>
                </a:solidFill>
              </a:rPr>
              <a:t>O</a:t>
            </a:r>
            <a:r>
              <a:rPr lang="en-US" altLang="zh-CN" baseline="-30000" dirty="0">
                <a:solidFill>
                  <a:srgbClr val="FF0000"/>
                </a:solidFill>
              </a:rPr>
              <a:t>4</a:t>
            </a:r>
            <a:endParaRPr lang="en-US" altLang="zh-CN" dirty="0">
              <a:solidFill>
                <a:srgbClr val="FF0000"/>
              </a:solidFill>
            </a:endParaRPr>
          </a:p>
          <a:p>
            <a:pPr eaLnBrk="0" hangingPunct="0"/>
            <a:endParaRPr lang="en-US" altLang="zh-CN" dirty="0"/>
          </a:p>
        </p:txBody>
      </p:sp>
      <p:sp>
        <p:nvSpPr>
          <p:cNvPr id="4" name="Rectangle 10"/>
          <p:cNvSpPr>
            <a:spLocks noChangeArrowheads="1"/>
          </p:cNvSpPr>
          <p:nvPr/>
        </p:nvSpPr>
        <p:spPr bwMode="auto">
          <a:xfrm>
            <a:off x="2278782" y="6187241"/>
            <a:ext cx="6053556" cy="830997"/>
          </a:xfrm>
          <a:prstGeom prst="rect">
            <a:avLst/>
          </a:prstGeom>
          <a:noFill/>
          <a:ln w="9525">
            <a:noFill/>
            <a:miter lim="800000"/>
            <a:headEnd/>
            <a:tailEnd/>
          </a:ln>
        </p:spPr>
        <p:txBody>
          <a:bodyPr wrap="square" anchor="ctr">
            <a:spAutoFit/>
          </a:bodyPr>
          <a:lstStyle/>
          <a:p>
            <a:r>
              <a:rPr lang="en-US" altLang="zh-CN" dirty="0" smtClean="0">
                <a:solidFill>
                  <a:srgbClr val="FF0000"/>
                </a:solidFill>
              </a:rPr>
              <a:t>Cd + C  == Cd + CO</a:t>
            </a:r>
            <a:endParaRPr lang="en-US" altLang="zh-CN" dirty="0">
              <a:solidFill>
                <a:srgbClr val="FF0000"/>
              </a:solidFill>
            </a:endParaRPr>
          </a:p>
          <a:p>
            <a:pPr eaLnBrk="0" hangingPunct="0"/>
            <a:endParaRPr lang="en-US" altLang="zh-CN" dirty="0"/>
          </a:p>
        </p:txBody>
      </p:sp>
      <p:sp>
        <p:nvSpPr>
          <p:cNvPr id="5" name="文本框 18"/>
          <p:cNvSpPr txBox="1">
            <a:spLocks noChangeArrowheads="1"/>
          </p:cNvSpPr>
          <p:nvPr/>
        </p:nvSpPr>
        <p:spPr bwMode="auto">
          <a:xfrm>
            <a:off x="2566814" y="1556792"/>
            <a:ext cx="647700" cy="336550"/>
          </a:xfrm>
          <a:prstGeom prst="rect">
            <a:avLst/>
          </a:prstGeom>
          <a:noFill/>
          <a:ln w="9525">
            <a:noFill/>
            <a:miter lim="800000"/>
            <a:headEnd/>
            <a:tailEnd/>
          </a:ln>
        </p:spPr>
        <p:txBody>
          <a:bodyPr>
            <a:spAutoFit/>
          </a:bodyPr>
          <a:lstStyle/>
          <a:p>
            <a:pPr algn="just"/>
            <a:r>
              <a:rPr lang="zh-CN" altLang="en-US" sz="1600" b="0" dirty="0" smtClean="0">
                <a:solidFill>
                  <a:schemeClr val="hlink"/>
                </a:solidFill>
                <a:latin typeface="Times New Roman" pitchFamily="18" charset="0"/>
              </a:rPr>
              <a:t>点燃</a:t>
            </a:r>
            <a:endParaRPr lang="zh-CN" altLang="en-US" sz="1600" dirty="0">
              <a:solidFill>
                <a:schemeClr val="hlink"/>
              </a:solidFill>
            </a:endParaRPr>
          </a:p>
        </p:txBody>
      </p:sp>
      <p:sp>
        <p:nvSpPr>
          <p:cNvPr id="6" name="文本框 18"/>
          <p:cNvSpPr txBox="1">
            <a:spLocks noChangeArrowheads="1"/>
          </p:cNvSpPr>
          <p:nvPr/>
        </p:nvSpPr>
        <p:spPr bwMode="auto">
          <a:xfrm>
            <a:off x="3469542" y="6027003"/>
            <a:ext cx="897472" cy="338554"/>
          </a:xfrm>
          <a:prstGeom prst="rect">
            <a:avLst/>
          </a:prstGeom>
          <a:noFill/>
          <a:ln w="9525">
            <a:noFill/>
            <a:miter lim="800000"/>
            <a:headEnd/>
            <a:tailEnd/>
          </a:ln>
        </p:spPr>
        <p:txBody>
          <a:bodyPr wrap="square">
            <a:spAutoFit/>
          </a:bodyPr>
          <a:lstStyle/>
          <a:p>
            <a:pPr algn="just"/>
            <a:r>
              <a:rPr lang="en-US" altLang="zh-CN" sz="1600" dirty="0">
                <a:solidFill>
                  <a:srgbClr val="FF0000"/>
                </a:solidFill>
                <a:latin typeface="宋体" charset="-122"/>
                <a:cs typeface="Calibri" pitchFamily="34" charset="0"/>
              </a:rPr>
              <a:t>1200℃</a:t>
            </a:r>
            <a:endParaRPr lang="zh-CN" altLang="en-US" sz="1600" dirty="0">
              <a:solidFill>
                <a:srgbClr val="FF0000"/>
              </a:solidFill>
            </a:endParaRPr>
          </a:p>
        </p:txBody>
      </p:sp>
      <p:sp>
        <p:nvSpPr>
          <p:cNvPr id="7" name="Rectangle 4"/>
          <p:cNvSpPr>
            <a:spLocks noChangeArrowheads="1"/>
          </p:cNvSpPr>
          <p:nvPr/>
        </p:nvSpPr>
        <p:spPr bwMode="auto">
          <a:xfrm>
            <a:off x="6438064" y="2140565"/>
            <a:ext cx="1114408" cy="461665"/>
          </a:xfrm>
          <a:prstGeom prst="rect">
            <a:avLst/>
          </a:prstGeom>
          <a:noFill/>
          <a:ln w="9525">
            <a:noFill/>
            <a:miter lim="800000"/>
            <a:headEnd/>
            <a:tailEnd/>
          </a:ln>
          <a:effectLst/>
        </p:spPr>
        <p:txBody>
          <a:bodyPr wrap="none">
            <a:spAutoFit/>
          </a:bodyPr>
          <a:lstStyle/>
          <a:p>
            <a:r>
              <a:rPr lang="zh-CN" altLang="en-US" dirty="0">
                <a:solidFill>
                  <a:srgbClr val="FF0000"/>
                </a:solidFill>
                <a:latin typeface="宋体" charset="-122"/>
                <a:cs typeface="Calibri" pitchFamily="34" charset="0"/>
              </a:rPr>
              <a:t>② ③ </a:t>
            </a:r>
            <a:endParaRPr lang="zh-CN" altLang="en-US" dirty="0">
              <a:solidFill>
                <a:srgbClr val="FF0000"/>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arn(inVertical)">
                                      <p:cBhvr>
                                        <p:cTn id="10" dur="5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8" presetClass="entr" presetSubtype="16"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diamond(in)">
                                      <p:cBhvr>
                                        <p:cTn id="15" dur="2000"/>
                                        <p:tgtEl>
                                          <p:spTgt spid="7"/>
                                        </p:tgtEl>
                                      </p:cBhvr>
                                    </p:animEffect>
                                  </p:childTnLst>
                                </p:cTn>
                              </p:par>
                            </p:childTnLst>
                          </p:cTn>
                        </p:par>
                      </p:childTnLst>
                    </p:cTn>
                  </p:par>
                  <p:par>
                    <p:cTn id="16" fill="hold">
                      <p:stCondLst>
                        <p:cond delay="indefinite"/>
                      </p:stCondLst>
                      <p:childTnLst>
                        <p:par>
                          <p:cTn id="17" fill="hold">
                            <p:stCondLst>
                              <p:cond delay="0"/>
                            </p:stCondLst>
                            <p:childTnLst>
                              <p:par>
                                <p:cTn id="18" presetID="16" presetClass="entr" presetSubtype="21" fill="hold" grpId="0" nodeType="click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barn(inVertical)">
                                      <p:cBhvr>
                                        <p:cTn id="20" dur="500"/>
                                        <p:tgtEl>
                                          <p:spTgt spid="4"/>
                                        </p:tgtEl>
                                      </p:cBhvr>
                                    </p:animEffect>
                                  </p:childTnLst>
                                </p:cTn>
                              </p:par>
                              <p:par>
                                <p:cTn id="21" presetID="42" presetClass="entr" presetSubtype="0" fill="hold" grpId="0" nodeType="with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fade">
                                      <p:cBhvr>
                                        <p:cTn id="23" dur="1000"/>
                                        <p:tgtEl>
                                          <p:spTgt spid="6"/>
                                        </p:tgtEl>
                                      </p:cBhvr>
                                    </p:animEffect>
                                    <p:anim calcmode="lin" valueType="num">
                                      <p:cBhvr>
                                        <p:cTn id="24" dur="1000" fill="hold"/>
                                        <p:tgtEl>
                                          <p:spTgt spid="6"/>
                                        </p:tgtEl>
                                        <p:attrNameLst>
                                          <p:attrName>ppt_x</p:attrName>
                                        </p:attrNameLst>
                                      </p:cBhvr>
                                      <p:tavLst>
                                        <p:tav tm="0">
                                          <p:val>
                                            <p:strVal val="#ppt_x"/>
                                          </p:val>
                                        </p:tav>
                                        <p:tav tm="100000">
                                          <p:val>
                                            <p:strVal val="#ppt_x"/>
                                          </p:val>
                                        </p:tav>
                                      </p:tavLst>
                                    </p:anim>
                                    <p:anim calcmode="lin" valueType="num">
                                      <p:cBhvr>
                                        <p:cTn id="25"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7" grpId="0"/>
    </p:bld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3793" name="图片 20" descr="学科网(www.zxxk.com)--教育资源门户，提供试卷、教案、课件、论文、素材及各类教学资源下载，还有大量而丰富的教学相关资讯！"/>
          <p:cNvPicPr>
            <a:picLocks noChangeAspect="1" noChangeArrowheads="1"/>
          </p:cNvPicPr>
          <p:nvPr/>
        </p:nvPicPr>
        <p:blipFill>
          <a:blip r:embed="rId2"/>
          <a:srcRect/>
          <a:stretch>
            <a:fillRect/>
          </a:stretch>
        </p:blipFill>
        <p:spPr bwMode="auto">
          <a:xfrm>
            <a:off x="1208088" y="3130550"/>
            <a:ext cx="19050" cy="19050"/>
          </a:xfrm>
          <a:prstGeom prst="rect">
            <a:avLst/>
          </a:prstGeom>
          <a:noFill/>
          <a:ln w="9525">
            <a:noFill/>
            <a:miter lim="800000"/>
            <a:headEnd/>
            <a:tailEnd/>
          </a:ln>
        </p:spPr>
      </p:pic>
      <p:pic>
        <p:nvPicPr>
          <p:cNvPr id="33794" name="图片 19" descr="学科网(www.zxxk.com)--教育资源门户，提供试卷、教案、课件、论文、素材及各类教学资源下载，还有大量而丰富的教学相关资讯！"/>
          <p:cNvPicPr>
            <a:picLocks noChangeAspect="1" noChangeArrowheads="1"/>
          </p:cNvPicPr>
          <p:nvPr/>
        </p:nvPicPr>
        <p:blipFill>
          <a:blip r:embed="rId3"/>
          <a:srcRect/>
          <a:stretch>
            <a:fillRect/>
          </a:stretch>
        </p:blipFill>
        <p:spPr bwMode="auto">
          <a:xfrm>
            <a:off x="1208088" y="3851275"/>
            <a:ext cx="19050" cy="28575"/>
          </a:xfrm>
          <a:prstGeom prst="rect">
            <a:avLst/>
          </a:prstGeom>
          <a:noFill/>
          <a:ln w="9525">
            <a:noFill/>
            <a:miter lim="800000"/>
            <a:headEnd/>
            <a:tailEnd/>
          </a:ln>
        </p:spPr>
      </p:pic>
      <p:sp>
        <p:nvSpPr>
          <p:cNvPr id="33795" name="Rectangle 4"/>
          <p:cNvSpPr>
            <a:spLocks noChangeArrowheads="1"/>
          </p:cNvSpPr>
          <p:nvPr/>
        </p:nvSpPr>
        <p:spPr bwMode="auto">
          <a:xfrm>
            <a:off x="622300" y="260350"/>
            <a:ext cx="10944225" cy="2830513"/>
          </a:xfrm>
          <a:prstGeom prst="rect">
            <a:avLst/>
          </a:prstGeom>
          <a:noFill/>
          <a:ln w="9525">
            <a:noFill/>
            <a:miter lim="800000"/>
            <a:headEnd/>
            <a:tailEnd/>
          </a:ln>
        </p:spPr>
        <p:txBody>
          <a:bodyPr anchor="ctr">
            <a:spAutoFit/>
          </a:bodyPr>
          <a:lstStyle/>
          <a:p>
            <a:pPr>
              <a:lnSpc>
                <a:spcPct val="150000"/>
              </a:lnSpc>
            </a:pPr>
            <a:r>
              <a:rPr lang="en-US" altLang="zh-CN" dirty="0">
                <a:latin typeface="宋体" charset="-122"/>
                <a:cs typeface="Calibri" pitchFamily="34" charset="0"/>
              </a:rPr>
              <a:t>1-6.(2013</a:t>
            </a:r>
            <a:r>
              <a:rPr lang="zh-CN" altLang="en-US" dirty="0">
                <a:latin typeface="宋体" charset="-122"/>
                <a:cs typeface="Calibri" pitchFamily="34" charset="0"/>
              </a:rPr>
              <a:t>年广州）镍（</a:t>
            </a:r>
            <a:r>
              <a:rPr lang="en-US" altLang="zh-CN" dirty="0">
                <a:latin typeface="宋体" charset="-122"/>
                <a:cs typeface="Calibri" pitchFamily="34" charset="0"/>
              </a:rPr>
              <a:t>Ni)</a:t>
            </a:r>
            <a:r>
              <a:rPr lang="zh-CN" altLang="en-US" dirty="0">
                <a:latin typeface="宋体" charset="-122"/>
                <a:cs typeface="Calibri" pitchFamily="34" charset="0"/>
              </a:rPr>
              <a:t>是一种用途广泛的金属，常用于电镀工业和制造电池。硫酸镍溶液显绿色，氢氧化镍为难溶于水的绿色固体，在这些化合物中镍元素都显＋</a:t>
            </a:r>
            <a:r>
              <a:rPr lang="en-US" altLang="zh-CN" dirty="0">
                <a:latin typeface="宋体" charset="-122"/>
                <a:cs typeface="Calibri" pitchFamily="34" charset="0"/>
              </a:rPr>
              <a:t>2</a:t>
            </a:r>
            <a:r>
              <a:rPr lang="zh-CN" altLang="en-US" dirty="0">
                <a:latin typeface="宋体" charset="-122"/>
                <a:cs typeface="Calibri" pitchFamily="34" charset="0"/>
              </a:rPr>
              <a:t>价。</a:t>
            </a:r>
            <a:endParaRPr lang="zh-CN" altLang="en-US" dirty="0"/>
          </a:p>
          <a:p>
            <a:pPr eaLnBrk="0" hangingPunct="0">
              <a:lnSpc>
                <a:spcPct val="150000"/>
              </a:lnSpc>
            </a:pPr>
            <a:r>
              <a:rPr lang="zh-CN" altLang="en-US" dirty="0">
                <a:latin typeface="宋体" charset="-122"/>
                <a:cs typeface="Calibri" pitchFamily="34" charset="0"/>
              </a:rPr>
              <a:t>（</a:t>
            </a:r>
            <a:r>
              <a:rPr lang="en-US" altLang="zh-CN" dirty="0">
                <a:latin typeface="宋体" charset="-122"/>
                <a:cs typeface="Calibri" pitchFamily="34" charset="0"/>
              </a:rPr>
              <a:t>1</a:t>
            </a:r>
            <a:r>
              <a:rPr lang="zh-CN" altLang="en-US" dirty="0">
                <a:latin typeface="宋体" charset="-122"/>
                <a:cs typeface="Calibri" pitchFamily="34" charset="0"/>
              </a:rPr>
              <a:t>）氢氧化镍</a:t>
            </a:r>
            <a:r>
              <a:rPr lang="zh-CN" altLang="en-US" dirty="0"/>
              <a:t>的化学式为</a:t>
            </a:r>
            <a:r>
              <a:rPr lang="zh-CN" altLang="en-US" u="sng" dirty="0"/>
              <a:t>            </a:t>
            </a:r>
            <a:r>
              <a:rPr lang="zh-CN" altLang="en-US" dirty="0"/>
              <a:t>。</a:t>
            </a:r>
          </a:p>
          <a:p>
            <a:pPr eaLnBrk="0" hangingPunct="0">
              <a:lnSpc>
                <a:spcPct val="150000"/>
              </a:lnSpc>
            </a:pPr>
            <a:endParaRPr lang="zh-CN" altLang="en-US" dirty="0"/>
          </a:p>
        </p:txBody>
      </p:sp>
      <p:sp>
        <p:nvSpPr>
          <p:cNvPr id="33796" name="Rectangle 5"/>
          <p:cNvSpPr>
            <a:spLocks noChangeArrowheads="1"/>
          </p:cNvSpPr>
          <p:nvPr/>
        </p:nvSpPr>
        <p:spPr bwMode="auto">
          <a:xfrm>
            <a:off x="334963" y="2565400"/>
            <a:ext cx="10955337" cy="1735138"/>
          </a:xfrm>
          <a:prstGeom prst="rect">
            <a:avLst/>
          </a:prstGeom>
          <a:noFill/>
          <a:ln w="9525">
            <a:noFill/>
            <a:miter lim="800000"/>
            <a:headEnd/>
            <a:tailEnd/>
          </a:ln>
        </p:spPr>
        <p:txBody>
          <a:bodyPr wrap="none" anchor="ctr">
            <a:spAutoFit/>
          </a:bodyPr>
          <a:lstStyle/>
          <a:p>
            <a:pPr indent="200025" eaLnBrk="0" hangingPunct="0">
              <a:lnSpc>
                <a:spcPct val="150000"/>
              </a:lnSpc>
            </a:pPr>
            <a:r>
              <a:rPr lang="zh-CN" altLang="en-US">
                <a:latin typeface="宋体" charset="-122"/>
                <a:cs typeface="Calibri" pitchFamily="34" charset="0"/>
              </a:rPr>
              <a:t>（</a:t>
            </a:r>
            <a:r>
              <a:rPr lang="en-US" altLang="zh-CN">
                <a:latin typeface="宋体" charset="-122"/>
                <a:cs typeface="Calibri" pitchFamily="34" charset="0"/>
              </a:rPr>
              <a:t>2</a:t>
            </a:r>
            <a:r>
              <a:rPr lang="zh-CN" altLang="en-US">
                <a:latin typeface="宋体" charset="-122"/>
                <a:cs typeface="Calibri" pitchFamily="34" charset="0"/>
              </a:rPr>
              <a:t>）将硫酸镍溶液加入试管中，再滴加足量氢氧化钠溶液，充分振荡后静置。</a:t>
            </a:r>
            <a:endParaRPr lang="zh-CN" altLang="en-US"/>
          </a:p>
          <a:p>
            <a:pPr indent="200025" eaLnBrk="0" hangingPunct="0">
              <a:lnSpc>
                <a:spcPct val="150000"/>
              </a:lnSpc>
            </a:pPr>
            <a:r>
              <a:rPr lang="zh-CN" altLang="en-US">
                <a:latin typeface="宋体" charset="-122"/>
                <a:cs typeface="Calibri" pitchFamily="34" charset="0"/>
              </a:rPr>
              <a:t>① 反应的化学方程式为</a:t>
            </a:r>
            <a:r>
              <a:rPr lang="zh-CN" altLang="en-US" u="sng">
                <a:latin typeface="宋体" charset="-122"/>
                <a:cs typeface="Calibri" pitchFamily="34" charset="0"/>
              </a:rPr>
              <a:t>                                 </a:t>
            </a:r>
            <a:r>
              <a:rPr lang="zh-CN" altLang="en-US">
                <a:latin typeface="宋体" charset="-122"/>
                <a:cs typeface="Calibri" pitchFamily="34" charset="0"/>
              </a:rPr>
              <a:t>。</a:t>
            </a:r>
            <a:endParaRPr lang="zh-CN" altLang="en-US"/>
          </a:p>
          <a:p>
            <a:pPr indent="200025" eaLnBrk="0" hangingPunct="0">
              <a:lnSpc>
                <a:spcPct val="150000"/>
              </a:lnSpc>
            </a:pPr>
            <a:r>
              <a:rPr lang="zh-CN" altLang="en-US">
                <a:latin typeface="宋体" charset="-122"/>
                <a:cs typeface="Calibri" pitchFamily="34" charset="0"/>
              </a:rPr>
              <a:t>② 预测反应现象：</a:t>
            </a:r>
            <a:r>
              <a:rPr lang="zh-CN" altLang="en-US" u="sng">
                <a:latin typeface="宋体" charset="-122"/>
                <a:cs typeface="Calibri" pitchFamily="34" charset="0"/>
              </a:rPr>
              <a:t> </a:t>
            </a:r>
            <a:endParaRPr lang="zh-CN" altLang="en-US"/>
          </a:p>
        </p:txBody>
      </p:sp>
      <p:sp>
        <p:nvSpPr>
          <p:cNvPr id="6" name="Rectangle 10"/>
          <p:cNvSpPr>
            <a:spLocks noChangeArrowheads="1"/>
          </p:cNvSpPr>
          <p:nvPr/>
        </p:nvSpPr>
        <p:spPr bwMode="auto">
          <a:xfrm>
            <a:off x="4367014" y="1844238"/>
            <a:ext cx="1727398" cy="461665"/>
          </a:xfrm>
          <a:prstGeom prst="rect">
            <a:avLst/>
          </a:prstGeom>
          <a:noFill/>
          <a:ln w="9525">
            <a:noFill/>
            <a:miter lim="800000"/>
            <a:headEnd/>
            <a:tailEnd/>
          </a:ln>
        </p:spPr>
        <p:txBody>
          <a:bodyPr wrap="square" anchor="ctr">
            <a:spAutoFit/>
          </a:bodyPr>
          <a:lstStyle/>
          <a:p>
            <a:r>
              <a:rPr lang="en-US" altLang="zh-CN" dirty="0" smtClean="0">
                <a:solidFill>
                  <a:srgbClr val="FF0000"/>
                </a:solidFill>
              </a:rPr>
              <a:t>Ni(OH)</a:t>
            </a:r>
            <a:r>
              <a:rPr lang="en-US" altLang="zh-CN" baseline="-30000" dirty="0" smtClean="0">
                <a:solidFill>
                  <a:srgbClr val="FF0000"/>
                </a:solidFill>
              </a:rPr>
              <a:t>2</a:t>
            </a:r>
            <a:endParaRPr lang="en-US" altLang="zh-CN" dirty="0">
              <a:solidFill>
                <a:srgbClr val="FF0000"/>
              </a:solidFill>
            </a:endParaRPr>
          </a:p>
        </p:txBody>
      </p:sp>
      <p:sp>
        <p:nvSpPr>
          <p:cNvPr id="7" name="Rectangle 10"/>
          <p:cNvSpPr>
            <a:spLocks noChangeArrowheads="1"/>
          </p:cNvSpPr>
          <p:nvPr/>
        </p:nvSpPr>
        <p:spPr bwMode="auto">
          <a:xfrm>
            <a:off x="3358902" y="3795698"/>
            <a:ext cx="6053556" cy="461665"/>
          </a:xfrm>
          <a:prstGeom prst="rect">
            <a:avLst/>
          </a:prstGeom>
          <a:noFill/>
          <a:ln w="9525">
            <a:noFill/>
            <a:miter lim="800000"/>
            <a:headEnd/>
            <a:tailEnd/>
          </a:ln>
        </p:spPr>
        <p:txBody>
          <a:bodyPr wrap="square" anchor="ctr">
            <a:spAutoFit/>
          </a:bodyPr>
          <a:lstStyle/>
          <a:p>
            <a:r>
              <a:rPr lang="zh-CN" altLang="en-US" dirty="0" smtClean="0">
                <a:solidFill>
                  <a:srgbClr val="FF0000"/>
                </a:solidFill>
              </a:rPr>
              <a:t>有绿色沉淀生成，溶液由绿色变成无色</a:t>
            </a:r>
            <a:endParaRPr lang="en-US" altLang="zh-CN" dirty="0">
              <a:solidFill>
                <a:srgbClr val="FF0000"/>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barn(inVertical)">
                                      <p:cBhvr>
                                        <p:cTn id="14"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4817" name="图片 22" descr="学科网(www.zxxk.com)--教育资源门户，提供试卷、教案、课件、论文、素材及各类教学资源下载，还有大量而丰富的教学相关资讯！"/>
          <p:cNvPicPr>
            <a:picLocks noChangeAspect="1" noChangeArrowheads="1"/>
          </p:cNvPicPr>
          <p:nvPr/>
        </p:nvPicPr>
        <p:blipFill>
          <a:blip r:embed="rId2"/>
          <a:srcRect/>
          <a:stretch>
            <a:fillRect/>
          </a:stretch>
        </p:blipFill>
        <p:spPr bwMode="auto">
          <a:xfrm>
            <a:off x="1863725" y="3287713"/>
            <a:ext cx="19050" cy="19050"/>
          </a:xfrm>
          <a:prstGeom prst="rect">
            <a:avLst/>
          </a:prstGeom>
          <a:noFill/>
          <a:ln w="9525">
            <a:noFill/>
            <a:miter lim="800000"/>
            <a:headEnd/>
            <a:tailEnd/>
          </a:ln>
        </p:spPr>
      </p:pic>
      <p:pic>
        <p:nvPicPr>
          <p:cNvPr id="34818" name="图片 21" descr="学科网(www.zxxk.com)--教育资源门户，提供试卷、教案、课件、论文、素材及各类教学资源下载，还有大量而丰富的教学相关资讯！"/>
          <p:cNvPicPr>
            <a:picLocks noChangeAspect="1" noChangeArrowheads="1"/>
          </p:cNvPicPr>
          <p:nvPr/>
        </p:nvPicPr>
        <p:blipFill>
          <a:blip r:embed="rId2"/>
          <a:srcRect/>
          <a:stretch>
            <a:fillRect/>
          </a:stretch>
        </p:blipFill>
        <p:spPr bwMode="auto">
          <a:xfrm>
            <a:off x="1863725" y="3703638"/>
            <a:ext cx="19050" cy="19050"/>
          </a:xfrm>
          <a:prstGeom prst="rect">
            <a:avLst/>
          </a:prstGeom>
          <a:noFill/>
          <a:ln w="9525">
            <a:noFill/>
            <a:miter lim="800000"/>
            <a:headEnd/>
            <a:tailEnd/>
          </a:ln>
        </p:spPr>
      </p:pic>
      <p:sp>
        <p:nvSpPr>
          <p:cNvPr id="34819" name="Rectangle 4"/>
          <p:cNvSpPr>
            <a:spLocks noChangeArrowheads="1"/>
          </p:cNvSpPr>
          <p:nvPr/>
        </p:nvSpPr>
        <p:spPr bwMode="auto">
          <a:xfrm>
            <a:off x="190500" y="0"/>
            <a:ext cx="11568113" cy="4473575"/>
          </a:xfrm>
          <a:prstGeom prst="rect">
            <a:avLst/>
          </a:prstGeom>
          <a:noFill/>
          <a:ln w="9525">
            <a:noFill/>
            <a:miter lim="800000"/>
            <a:headEnd/>
            <a:tailEnd/>
          </a:ln>
        </p:spPr>
        <p:txBody>
          <a:bodyPr anchor="ctr">
            <a:spAutoFit/>
          </a:bodyPr>
          <a:lstStyle/>
          <a:p>
            <a:pPr>
              <a:lnSpc>
                <a:spcPct val="150000"/>
              </a:lnSpc>
            </a:pPr>
            <a:r>
              <a:rPr lang="en-US" altLang="zh-CN" dirty="0">
                <a:latin typeface="宋体" charset="-122"/>
                <a:cs typeface="Calibri" pitchFamily="34" charset="0"/>
              </a:rPr>
              <a:t>1-7.(2012</a:t>
            </a:r>
            <a:r>
              <a:rPr lang="zh-CN" altLang="en-US" dirty="0">
                <a:latin typeface="宋体" charset="-122"/>
                <a:cs typeface="Calibri" pitchFamily="34" charset="0"/>
              </a:rPr>
              <a:t>年广州）金属钴（</a:t>
            </a:r>
            <a:r>
              <a:rPr lang="en-US" altLang="zh-CN" dirty="0">
                <a:latin typeface="宋体" charset="-122"/>
                <a:cs typeface="Calibri" pitchFamily="34" charset="0"/>
              </a:rPr>
              <a:t>Co</a:t>
            </a:r>
            <a:r>
              <a:rPr lang="zh-CN" altLang="en-US" dirty="0">
                <a:latin typeface="宋体" charset="-122"/>
                <a:cs typeface="Calibri" pitchFamily="34" charset="0"/>
              </a:rPr>
              <a:t>）与铁具有相似的化学性质。</a:t>
            </a:r>
            <a:endParaRPr lang="zh-CN" altLang="en-US" dirty="0"/>
          </a:p>
          <a:p>
            <a:pPr eaLnBrk="0" hangingPunct="0">
              <a:lnSpc>
                <a:spcPct val="150000"/>
              </a:lnSpc>
            </a:pPr>
            <a:r>
              <a:rPr lang="zh-CN" altLang="en-US" dirty="0">
                <a:latin typeface="宋体" charset="-122"/>
                <a:cs typeface="Calibri" pitchFamily="34" charset="0"/>
              </a:rPr>
              <a:t> </a:t>
            </a:r>
            <a:r>
              <a:rPr lang="en-US" altLang="zh-CN" dirty="0">
                <a:latin typeface="宋体" charset="-122"/>
                <a:cs typeface="Calibri" pitchFamily="34" charset="0"/>
              </a:rPr>
              <a:t>(1)</a:t>
            </a:r>
            <a:r>
              <a:rPr lang="zh-CN" altLang="en-US" dirty="0">
                <a:latin typeface="宋体" charset="-122"/>
                <a:cs typeface="Calibri" pitchFamily="34" charset="0"/>
              </a:rPr>
              <a:t>钴可形成化合价为</a:t>
            </a:r>
            <a:r>
              <a:rPr lang="en-US" altLang="zh-CN" dirty="0">
                <a:latin typeface="宋体" charset="-122"/>
                <a:cs typeface="Calibri" pitchFamily="34" charset="0"/>
              </a:rPr>
              <a:t>+2</a:t>
            </a:r>
            <a:r>
              <a:rPr lang="zh-CN" altLang="en-US" dirty="0">
                <a:latin typeface="宋体" charset="-122"/>
                <a:cs typeface="Calibri" pitchFamily="34" charset="0"/>
              </a:rPr>
              <a:t>和</a:t>
            </a:r>
            <a:r>
              <a:rPr lang="en-US" altLang="zh-CN" dirty="0">
                <a:latin typeface="宋体" charset="-122"/>
                <a:cs typeface="Calibri" pitchFamily="34" charset="0"/>
              </a:rPr>
              <a:t>+3</a:t>
            </a:r>
            <a:r>
              <a:rPr lang="zh-CN" altLang="en-US" dirty="0">
                <a:latin typeface="宋体" charset="-122"/>
                <a:cs typeface="Calibri" pitchFamily="34" charset="0"/>
              </a:rPr>
              <a:t>的两种氧化物，其化学式分别是</a:t>
            </a:r>
            <a:r>
              <a:rPr lang="en-US" altLang="zh-CN" dirty="0">
                <a:latin typeface="宋体" charset="-122"/>
                <a:cs typeface="Calibri" pitchFamily="34" charset="0"/>
              </a:rPr>
              <a:t>_________</a:t>
            </a:r>
            <a:r>
              <a:rPr lang="zh-CN" altLang="en-US" dirty="0">
                <a:latin typeface="宋体" charset="-122"/>
                <a:cs typeface="Calibri" pitchFamily="34" charset="0"/>
              </a:rPr>
              <a:t>、</a:t>
            </a:r>
            <a:r>
              <a:rPr lang="en-US" altLang="zh-CN" dirty="0">
                <a:latin typeface="宋体" charset="-122"/>
                <a:cs typeface="Calibri" pitchFamily="34" charset="0"/>
              </a:rPr>
              <a:t>____________</a:t>
            </a:r>
            <a:r>
              <a:rPr lang="zh-CN" altLang="en-US" dirty="0">
                <a:latin typeface="宋体" charset="-122"/>
                <a:cs typeface="Calibri" pitchFamily="34" charset="0"/>
              </a:rPr>
              <a:t>。</a:t>
            </a:r>
            <a:endParaRPr lang="zh-CN" altLang="en-US" dirty="0"/>
          </a:p>
          <a:p>
            <a:pPr eaLnBrk="0" hangingPunct="0">
              <a:lnSpc>
                <a:spcPct val="150000"/>
              </a:lnSpc>
            </a:pPr>
            <a:r>
              <a:rPr lang="en-US" altLang="zh-CN" dirty="0">
                <a:latin typeface="宋体" charset="-122"/>
                <a:cs typeface="Calibri" pitchFamily="34" charset="0"/>
              </a:rPr>
              <a:t>(2)</a:t>
            </a:r>
            <a:r>
              <a:rPr lang="zh-CN" altLang="en-US" dirty="0">
                <a:latin typeface="宋体" charset="-122"/>
                <a:cs typeface="Calibri" pitchFamily="34" charset="0"/>
              </a:rPr>
              <a:t>已知</a:t>
            </a:r>
            <a:r>
              <a:rPr lang="en-US" altLang="zh-CN" dirty="0">
                <a:latin typeface="宋体" charset="-122"/>
                <a:cs typeface="Calibri" pitchFamily="34" charset="0"/>
              </a:rPr>
              <a:t>CoCl</a:t>
            </a:r>
            <a:r>
              <a:rPr lang="en-US" altLang="zh-CN" baseline="-30000" dirty="0">
                <a:latin typeface="宋体" charset="-122"/>
                <a:cs typeface="Calibri" pitchFamily="34" charset="0"/>
              </a:rPr>
              <a:t>2</a:t>
            </a:r>
            <a:r>
              <a:rPr lang="zh-CN" altLang="en-US" dirty="0">
                <a:latin typeface="宋体" charset="-122"/>
                <a:cs typeface="Calibri" pitchFamily="34" charset="0"/>
              </a:rPr>
              <a:t>固体是蓝色的，</a:t>
            </a:r>
            <a:r>
              <a:rPr lang="en-US" altLang="zh-CN" dirty="0">
                <a:latin typeface="宋体" charset="-122"/>
                <a:cs typeface="Calibri" pitchFamily="34" charset="0"/>
              </a:rPr>
              <a:t>CoCl</a:t>
            </a:r>
            <a:r>
              <a:rPr lang="en-US" altLang="zh-CN" baseline="-30000" dirty="0">
                <a:latin typeface="宋体" charset="-122"/>
                <a:cs typeface="Calibri" pitchFamily="34" charset="0"/>
              </a:rPr>
              <a:t>2</a:t>
            </a:r>
            <a:r>
              <a:rPr lang="en-US" altLang="zh-CN" dirty="0">
                <a:cs typeface="Calibri" pitchFamily="34" charset="0"/>
              </a:rPr>
              <a:t>·</a:t>
            </a:r>
            <a:r>
              <a:rPr lang="en-US" altLang="zh-CN" dirty="0">
                <a:latin typeface="宋体" charset="-122"/>
                <a:cs typeface="Calibri" pitchFamily="34" charset="0"/>
              </a:rPr>
              <a:t>6H</a:t>
            </a:r>
            <a:r>
              <a:rPr lang="en-US" altLang="zh-CN" baseline="-30000" dirty="0">
                <a:latin typeface="宋体" charset="-122"/>
                <a:cs typeface="Calibri" pitchFamily="34" charset="0"/>
              </a:rPr>
              <a:t>2</a:t>
            </a:r>
            <a:r>
              <a:rPr lang="en-US" altLang="zh-CN" dirty="0">
                <a:latin typeface="Calibri" pitchFamily="34" charset="0"/>
                <a:cs typeface="Calibri" pitchFamily="34" charset="0"/>
              </a:rPr>
              <a:t>0</a:t>
            </a:r>
            <a:r>
              <a:rPr lang="zh-CN" altLang="en-US" dirty="0">
                <a:latin typeface="宋体" charset="-122"/>
                <a:cs typeface="Calibri" pitchFamily="34" charset="0"/>
              </a:rPr>
              <a:t>固体和</a:t>
            </a:r>
            <a:r>
              <a:rPr lang="en-US" altLang="zh-CN" dirty="0">
                <a:latin typeface="宋体" charset="-122"/>
                <a:cs typeface="Calibri" pitchFamily="34" charset="0"/>
              </a:rPr>
              <a:t>CoCl</a:t>
            </a:r>
            <a:r>
              <a:rPr lang="en-US" altLang="zh-CN" baseline="-30000" dirty="0">
                <a:latin typeface="宋体" charset="-122"/>
                <a:cs typeface="Calibri" pitchFamily="34" charset="0"/>
              </a:rPr>
              <a:t>2</a:t>
            </a:r>
            <a:r>
              <a:rPr lang="zh-CN" altLang="en-US" dirty="0">
                <a:latin typeface="宋体" charset="-122"/>
                <a:cs typeface="Calibri" pitchFamily="34" charset="0"/>
              </a:rPr>
              <a:t>溶液都是粉红色的。将滤纸放入</a:t>
            </a:r>
            <a:r>
              <a:rPr lang="en-US" altLang="zh-CN" dirty="0">
                <a:latin typeface="宋体" charset="-122"/>
                <a:cs typeface="Calibri" pitchFamily="34" charset="0"/>
              </a:rPr>
              <a:t>CoCl</a:t>
            </a:r>
            <a:r>
              <a:rPr lang="en-US" altLang="zh-CN" baseline="-30000" dirty="0">
                <a:latin typeface="宋体" charset="-122"/>
                <a:cs typeface="Calibri" pitchFamily="34" charset="0"/>
              </a:rPr>
              <a:t>2</a:t>
            </a:r>
            <a:r>
              <a:rPr lang="zh-CN" altLang="en-US" dirty="0">
                <a:latin typeface="宋体" charset="-122"/>
                <a:cs typeface="Calibri" pitchFamily="34" charset="0"/>
              </a:rPr>
              <a:t>溶液中浸泡，取出晾</a:t>
            </a:r>
            <a:r>
              <a:rPr lang="zh-CN" altLang="en-US" dirty="0"/>
              <a:t>干。将干燥的粉红色滤纸用酒精灯小心烘烤，滤纸由粉红色逐渐变成蓝色，烘烤时反应的化学方程式是</a:t>
            </a:r>
            <a:r>
              <a:rPr lang="en-US" altLang="zh-CN" dirty="0"/>
              <a:t>___________________________________</a:t>
            </a:r>
          </a:p>
          <a:p>
            <a:pPr eaLnBrk="0" hangingPunct="0">
              <a:lnSpc>
                <a:spcPct val="150000"/>
              </a:lnSpc>
            </a:pPr>
            <a:endParaRPr lang="zh-CN" altLang="en-US" dirty="0"/>
          </a:p>
        </p:txBody>
      </p:sp>
      <p:sp>
        <p:nvSpPr>
          <p:cNvPr id="34820" name="Rectangle 5"/>
          <p:cNvSpPr>
            <a:spLocks noChangeArrowheads="1"/>
          </p:cNvSpPr>
          <p:nvPr/>
        </p:nvSpPr>
        <p:spPr bwMode="auto">
          <a:xfrm>
            <a:off x="261938" y="4149725"/>
            <a:ext cx="10009187" cy="1552575"/>
          </a:xfrm>
          <a:prstGeom prst="rect">
            <a:avLst/>
          </a:prstGeom>
          <a:noFill/>
          <a:ln w="9525">
            <a:noFill/>
            <a:miter lim="800000"/>
            <a:headEnd/>
            <a:tailEnd/>
          </a:ln>
        </p:spPr>
        <p:txBody>
          <a:bodyPr anchor="ctr">
            <a:spAutoFit/>
          </a:bodyPr>
          <a:lstStyle/>
          <a:p>
            <a:r>
              <a:rPr lang="en-US" altLang="zh-CN">
                <a:latin typeface="宋体" charset="-122"/>
                <a:cs typeface="Calibri" pitchFamily="34" charset="0"/>
              </a:rPr>
              <a:t>(3)</a:t>
            </a:r>
            <a:r>
              <a:rPr lang="zh-CN" altLang="en-US">
                <a:latin typeface="宋体" charset="-122"/>
                <a:cs typeface="Calibri" pitchFamily="34" charset="0"/>
              </a:rPr>
              <a:t>将金属钴投入稀硫酸中，发生化学反应</a:t>
            </a:r>
            <a:r>
              <a:rPr lang="en-US" altLang="zh-CN">
                <a:latin typeface="宋体" charset="-122"/>
                <a:cs typeface="Calibri" pitchFamily="34" charset="0"/>
              </a:rPr>
              <a:t>Co+H</a:t>
            </a:r>
            <a:r>
              <a:rPr lang="en-US" altLang="zh-CN" baseline="-30000">
                <a:latin typeface="宋体" charset="-122"/>
                <a:cs typeface="Calibri" pitchFamily="34" charset="0"/>
              </a:rPr>
              <a:t>2</a:t>
            </a:r>
            <a:r>
              <a:rPr lang="en-US" altLang="zh-CN">
                <a:latin typeface="宋体" charset="-122"/>
                <a:cs typeface="Calibri" pitchFamily="34" charset="0"/>
              </a:rPr>
              <a:t>S0</a:t>
            </a:r>
            <a:r>
              <a:rPr lang="en-US" altLang="zh-CN" baseline="-30000">
                <a:latin typeface="宋体" charset="-122"/>
                <a:cs typeface="Calibri" pitchFamily="34" charset="0"/>
              </a:rPr>
              <a:t>4</a:t>
            </a:r>
            <a:r>
              <a:rPr lang="en-US" altLang="zh-CN">
                <a:latin typeface="宋体" charset="-122"/>
                <a:cs typeface="Calibri" pitchFamily="34" charset="0"/>
              </a:rPr>
              <a:t>=CoS0</a:t>
            </a:r>
            <a:r>
              <a:rPr lang="en-US" altLang="zh-CN" baseline="-30000">
                <a:latin typeface="宋体" charset="-122"/>
                <a:cs typeface="Calibri" pitchFamily="34" charset="0"/>
              </a:rPr>
              <a:t>4</a:t>
            </a:r>
            <a:r>
              <a:rPr lang="en-US" altLang="zh-CN">
                <a:latin typeface="宋体" charset="-122"/>
                <a:cs typeface="Calibri" pitchFamily="34" charset="0"/>
              </a:rPr>
              <a:t>+H</a:t>
            </a:r>
            <a:r>
              <a:rPr lang="en-US" altLang="zh-CN" baseline="-30000">
                <a:latin typeface="宋体" charset="-122"/>
                <a:cs typeface="Calibri" pitchFamily="34" charset="0"/>
              </a:rPr>
              <a:t>2</a:t>
            </a:r>
            <a:r>
              <a:rPr lang="zh-CN" altLang="en-US"/>
              <a:t>↑。预测可观察到的现象是</a:t>
            </a:r>
          </a:p>
          <a:p>
            <a:r>
              <a:rPr lang="en-US" altLang="zh-CN"/>
              <a:t>_____________ _________________________________</a:t>
            </a:r>
          </a:p>
          <a:p>
            <a:pPr eaLnBrk="0" hangingPunct="0"/>
            <a:endParaRPr lang="en-US" altLang="zh-CN"/>
          </a:p>
        </p:txBody>
      </p:sp>
      <p:sp>
        <p:nvSpPr>
          <p:cNvPr id="6" name="Rectangle 10"/>
          <p:cNvSpPr>
            <a:spLocks noChangeArrowheads="1"/>
          </p:cNvSpPr>
          <p:nvPr/>
        </p:nvSpPr>
        <p:spPr bwMode="auto">
          <a:xfrm>
            <a:off x="8633837" y="620688"/>
            <a:ext cx="1607542" cy="461665"/>
          </a:xfrm>
          <a:prstGeom prst="rect">
            <a:avLst/>
          </a:prstGeom>
          <a:noFill/>
          <a:ln w="9525">
            <a:noFill/>
            <a:miter lim="800000"/>
            <a:headEnd/>
            <a:tailEnd/>
          </a:ln>
        </p:spPr>
        <p:txBody>
          <a:bodyPr wrap="square" anchor="ctr">
            <a:spAutoFit/>
          </a:bodyPr>
          <a:lstStyle/>
          <a:p>
            <a:r>
              <a:rPr lang="en-US" altLang="zh-CN" dirty="0" err="1" smtClean="0">
                <a:solidFill>
                  <a:srgbClr val="FF0000"/>
                </a:solidFill>
              </a:rPr>
              <a:t>CoO</a:t>
            </a:r>
            <a:endParaRPr lang="en-US" altLang="zh-CN" dirty="0">
              <a:solidFill>
                <a:srgbClr val="FF0000"/>
              </a:solidFill>
            </a:endParaRPr>
          </a:p>
        </p:txBody>
      </p:sp>
      <p:sp>
        <p:nvSpPr>
          <p:cNvPr id="7" name="Rectangle 10"/>
          <p:cNvSpPr>
            <a:spLocks noChangeArrowheads="1"/>
          </p:cNvSpPr>
          <p:nvPr/>
        </p:nvSpPr>
        <p:spPr bwMode="auto">
          <a:xfrm>
            <a:off x="290572" y="1113146"/>
            <a:ext cx="2204234" cy="461665"/>
          </a:xfrm>
          <a:prstGeom prst="rect">
            <a:avLst/>
          </a:prstGeom>
          <a:noFill/>
          <a:ln w="9525">
            <a:noFill/>
            <a:miter lim="800000"/>
            <a:headEnd/>
            <a:tailEnd/>
          </a:ln>
        </p:spPr>
        <p:txBody>
          <a:bodyPr wrap="square" anchor="ctr">
            <a:spAutoFit/>
          </a:bodyPr>
          <a:lstStyle/>
          <a:p>
            <a:r>
              <a:rPr lang="en-US" altLang="zh-CN" dirty="0" smtClean="0">
                <a:solidFill>
                  <a:srgbClr val="FF0000"/>
                </a:solidFill>
              </a:rPr>
              <a:t>Co</a:t>
            </a:r>
            <a:r>
              <a:rPr lang="en-US" altLang="zh-CN" baseline="-30000" dirty="0" smtClean="0">
                <a:solidFill>
                  <a:srgbClr val="FF0000"/>
                </a:solidFill>
              </a:rPr>
              <a:t>2</a:t>
            </a:r>
            <a:r>
              <a:rPr lang="en-US" altLang="zh-CN" dirty="0" smtClean="0">
                <a:solidFill>
                  <a:srgbClr val="FF0000"/>
                </a:solidFill>
              </a:rPr>
              <a:t>O</a:t>
            </a:r>
            <a:r>
              <a:rPr lang="en-US" altLang="zh-CN" baseline="-25000" dirty="0" smtClean="0">
                <a:solidFill>
                  <a:srgbClr val="FF0000"/>
                </a:solidFill>
              </a:rPr>
              <a:t>3</a:t>
            </a:r>
            <a:endParaRPr lang="en-US" altLang="zh-CN" baseline="-25000" dirty="0">
              <a:solidFill>
                <a:srgbClr val="FF0000"/>
              </a:solidFill>
            </a:endParaRPr>
          </a:p>
        </p:txBody>
      </p:sp>
      <p:sp>
        <p:nvSpPr>
          <p:cNvPr id="9" name="Rectangle 10"/>
          <p:cNvSpPr>
            <a:spLocks noChangeArrowheads="1"/>
          </p:cNvSpPr>
          <p:nvPr/>
        </p:nvSpPr>
        <p:spPr bwMode="auto">
          <a:xfrm>
            <a:off x="1392688" y="5256501"/>
            <a:ext cx="9527053" cy="461665"/>
          </a:xfrm>
          <a:prstGeom prst="rect">
            <a:avLst/>
          </a:prstGeom>
          <a:noFill/>
          <a:ln w="9525">
            <a:noFill/>
            <a:miter lim="800000"/>
            <a:headEnd/>
            <a:tailEnd/>
          </a:ln>
        </p:spPr>
        <p:txBody>
          <a:bodyPr wrap="square" anchor="ctr">
            <a:spAutoFit/>
          </a:bodyPr>
          <a:lstStyle/>
          <a:p>
            <a:r>
              <a:rPr lang="zh-CN" altLang="en-US" dirty="0" smtClean="0">
                <a:solidFill>
                  <a:srgbClr val="FF0000"/>
                </a:solidFill>
              </a:rPr>
              <a:t>固体溶解，有气泡产生，溶液由无色变为</a:t>
            </a:r>
            <a:r>
              <a:rPr lang="zh-CN" altLang="en-US" dirty="0" smtClean="0">
                <a:solidFill>
                  <a:srgbClr val="FF0000"/>
                </a:solidFill>
              </a:rPr>
              <a:t>粉红色</a:t>
            </a:r>
            <a:endParaRPr lang="en-US" altLang="zh-CN" baseline="-25000" dirty="0">
              <a:solidFill>
                <a:srgbClr val="FF0000"/>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Vertic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arn(inVertical)">
                                      <p:cBhvr>
                                        <p:cTn id="1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9" grpId="0"/>
    </p:bld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5841" name="Rectangle 3"/>
          <p:cNvSpPr>
            <a:spLocks noChangeArrowheads="1"/>
          </p:cNvSpPr>
          <p:nvPr/>
        </p:nvSpPr>
        <p:spPr bwMode="auto">
          <a:xfrm>
            <a:off x="334963" y="476250"/>
            <a:ext cx="11161712" cy="4473575"/>
          </a:xfrm>
          <a:prstGeom prst="rect">
            <a:avLst/>
          </a:prstGeom>
          <a:noFill/>
          <a:ln w="9525">
            <a:noFill/>
            <a:miter lim="800000"/>
            <a:headEnd/>
            <a:tailEnd/>
          </a:ln>
        </p:spPr>
        <p:txBody>
          <a:bodyPr anchor="ctr">
            <a:spAutoFit/>
          </a:bodyPr>
          <a:lstStyle/>
          <a:p>
            <a:pPr>
              <a:lnSpc>
                <a:spcPct val="150000"/>
              </a:lnSpc>
            </a:pPr>
            <a:r>
              <a:rPr lang="en-US" altLang="zh-CN" dirty="0">
                <a:latin typeface="宋体" charset="-122"/>
                <a:cs typeface="Calibri" pitchFamily="34" charset="0"/>
              </a:rPr>
              <a:t>1-8.(2010</a:t>
            </a:r>
            <a:r>
              <a:rPr lang="zh-CN" altLang="en-US" dirty="0">
                <a:latin typeface="宋体" charset="-122"/>
                <a:cs typeface="Calibri" pitchFamily="34" charset="0"/>
              </a:rPr>
              <a:t>年广州）</a:t>
            </a:r>
            <a:r>
              <a:rPr lang="zh-CN" altLang="en-US" dirty="0">
                <a:solidFill>
                  <a:srgbClr val="000000"/>
                </a:solidFill>
                <a:latin typeface="宋体" charset="-122"/>
                <a:cs typeface="Calibri" pitchFamily="34" charset="0"/>
              </a:rPr>
              <a:t>在金属活动性顺序里，位于前面的金属能把位于后面的金属从它们化合物的溶液里置换出来。</a:t>
            </a:r>
            <a:endParaRPr lang="zh-CN" altLang="en-US" dirty="0"/>
          </a:p>
          <a:p>
            <a:pPr eaLnBrk="0" hangingPunct="0">
              <a:lnSpc>
                <a:spcPct val="150000"/>
              </a:lnSpc>
            </a:pPr>
            <a:r>
              <a:rPr lang="zh-CN" altLang="en-US" dirty="0">
                <a:solidFill>
                  <a:srgbClr val="000000"/>
                </a:solidFill>
                <a:latin typeface="宋体" charset="-122"/>
                <a:cs typeface="Calibri" pitchFamily="34" charset="0"/>
              </a:rPr>
              <a:t>（</a:t>
            </a:r>
            <a:r>
              <a:rPr lang="en-US" altLang="zh-CN" dirty="0">
                <a:solidFill>
                  <a:srgbClr val="000000"/>
                </a:solidFill>
                <a:latin typeface="宋体" charset="-122"/>
                <a:cs typeface="Calibri" pitchFamily="34" charset="0"/>
              </a:rPr>
              <a:t>1</a:t>
            </a:r>
            <a:r>
              <a:rPr lang="zh-CN" altLang="en-US" dirty="0">
                <a:solidFill>
                  <a:srgbClr val="000000"/>
                </a:solidFill>
                <a:latin typeface="宋体" charset="-122"/>
                <a:cs typeface="Calibri" pitchFamily="34" charset="0"/>
              </a:rPr>
              <a:t>）</a:t>
            </a:r>
            <a:r>
              <a:rPr lang="en-US" altLang="zh-CN" dirty="0">
                <a:solidFill>
                  <a:srgbClr val="000000"/>
                </a:solidFill>
                <a:latin typeface="宋体" charset="-122"/>
                <a:cs typeface="Calibri" pitchFamily="34" charset="0"/>
              </a:rPr>
              <a:t>CuSO</a:t>
            </a:r>
            <a:r>
              <a:rPr lang="en-US" altLang="zh-CN" baseline="-30000" dirty="0">
                <a:solidFill>
                  <a:srgbClr val="000000"/>
                </a:solidFill>
                <a:latin typeface="宋体" charset="-122"/>
                <a:cs typeface="Calibri" pitchFamily="34" charset="0"/>
              </a:rPr>
              <a:t>4</a:t>
            </a:r>
            <a:r>
              <a:rPr lang="zh-CN" altLang="en-US" dirty="0">
                <a:solidFill>
                  <a:srgbClr val="000000"/>
                </a:solidFill>
                <a:latin typeface="宋体" charset="-122"/>
                <a:cs typeface="Calibri" pitchFamily="34" charset="0"/>
              </a:rPr>
              <a:t>溶液中，大量存在的离子是</a:t>
            </a:r>
            <a:r>
              <a:rPr lang="zh-CN" altLang="en-US" u="sng" dirty="0">
                <a:solidFill>
                  <a:srgbClr val="000000"/>
                </a:solidFill>
                <a:latin typeface="宋体" charset="-122"/>
                <a:cs typeface="Calibri" pitchFamily="34" charset="0"/>
              </a:rPr>
              <a:t>              </a:t>
            </a:r>
            <a:r>
              <a:rPr lang="zh-CN" altLang="en-US" dirty="0">
                <a:solidFill>
                  <a:srgbClr val="000000"/>
                </a:solidFill>
                <a:latin typeface="宋体" charset="-122"/>
                <a:cs typeface="Calibri" pitchFamily="34" charset="0"/>
              </a:rPr>
              <a:t>。</a:t>
            </a:r>
            <a:endParaRPr lang="zh-CN" altLang="en-US" dirty="0"/>
          </a:p>
          <a:p>
            <a:pPr eaLnBrk="0" hangingPunct="0">
              <a:lnSpc>
                <a:spcPct val="150000"/>
              </a:lnSpc>
            </a:pPr>
            <a:r>
              <a:rPr lang="zh-CN" altLang="en-US" dirty="0">
                <a:solidFill>
                  <a:srgbClr val="000000"/>
                </a:solidFill>
                <a:latin typeface="宋体" charset="-122"/>
                <a:cs typeface="Calibri" pitchFamily="34" charset="0"/>
              </a:rPr>
              <a:t>（</a:t>
            </a:r>
            <a:r>
              <a:rPr lang="en-US" altLang="zh-CN" dirty="0">
                <a:solidFill>
                  <a:srgbClr val="000000"/>
                </a:solidFill>
                <a:latin typeface="宋体" charset="-122"/>
                <a:cs typeface="Calibri" pitchFamily="34" charset="0"/>
              </a:rPr>
              <a:t>2</a:t>
            </a:r>
            <a:r>
              <a:rPr lang="zh-CN" altLang="en-US" dirty="0">
                <a:solidFill>
                  <a:srgbClr val="000000"/>
                </a:solidFill>
                <a:latin typeface="宋体" charset="-122"/>
                <a:cs typeface="Calibri" pitchFamily="34" charset="0"/>
              </a:rPr>
              <a:t>）将铝丝浸入</a:t>
            </a:r>
            <a:r>
              <a:rPr lang="en-US" altLang="zh-CN" dirty="0">
                <a:solidFill>
                  <a:srgbClr val="000000"/>
                </a:solidFill>
                <a:latin typeface="宋体" charset="-122"/>
                <a:cs typeface="Calibri" pitchFamily="34" charset="0"/>
              </a:rPr>
              <a:t>CuSO</a:t>
            </a:r>
            <a:r>
              <a:rPr lang="en-US" altLang="zh-CN" baseline="-30000" dirty="0">
                <a:solidFill>
                  <a:srgbClr val="000000"/>
                </a:solidFill>
                <a:latin typeface="宋体" charset="-122"/>
                <a:cs typeface="Calibri" pitchFamily="34" charset="0"/>
              </a:rPr>
              <a:t>4</a:t>
            </a:r>
            <a:r>
              <a:rPr lang="zh-CN" altLang="en-US" dirty="0">
                <a:solidFill>
                  <a:srgbClr val="000000"/>
                </a:solidFill>
                <a:latin typeface="宋体" charset="-122"/>
                <a:cs typeface="Calibri" pitchFamily="34" charset="0"/>
              </a:rPr>
              <a:t>溶液中，静置，观察到的现象是</a:t>
            </a:r>
            <a:r>
              <a:rPr lang="zh-CN" altLang="en-US" u="sng" dirty="0">
                <a:solidFill>
                  <a:srgbClr val="000000"/>
                </a:solidFill>
                <a:latin typeface="宋体" charset="-122"/>
                <a:cs typeface="Calibri" pitchFamily="34" charset="0"/>
              </a:rPr>
              <a:t>                 </a:t>
            </a:r>
            <a:r>
              <a:rPr lang="en-US" altLang="zh-CN" u="sng" dirty="0">
                <a:solidFill>
                  <a:srgbClr val="000000"/>
                </a:solidFill>
                <a:latin typeface="宋体" charset="-122"/>
                <a:cs typeface="Calibri" pitchFamily="34" charset="0"/>
              </a:rPr>
              <a:t>________________    </a:t>
            </a:r>
            <a:r>
              <a:rPr lang="zh-CN" altLang="en-US" dirty="0" smtClean="0">
                <a:solidFill>
                  <a:srgbClr val="000000"/>
                </a:solidFill>
                <a:latin typeface="宋体" charset="-122"/>
                <a:cs typeface="Calibri" pitchFamily="34" charset="0"/>
              </a:rPr>
              <a:t>。</a:t>
            </a:r>
            <a:endParaRPr lang="en-US" altLang="zh-CN" dirty="0" smtClean="0">
              <a:solidFill>
                <a:srgbClr val="000000"/>
              </a:solidFill>
              <a:latin typeface="宋体" charset="-122"/>
              <a:cs typeface="Calibri" pitchFamily="34" charset="0"/>
            </a:endParaRPr>
          </a:p>
          <a:p>
            <a:pPr eaLnBrk="0" hangingPunct="0">
              <a:lnSpc>
                <a:spcPct val="150000"/>
              </a:lnSpc>
            </a:pPr>
            <a:r>
              <a:rPr lang="zh-CN" altLang="en-US" dirty="0" smtClean="0">
                <a:solidFill>
                  <a:srgbClr val="000000"/>
                </a:solidFill>
                <a:latin typeface="宋体" charset="-122"/>
                <a:cs typeface="Calibri" pitchFamily="34" charset="0"/>
              </a:rPr>
              <a:t>结合</a:t>
            </a:r>
            <a:r>
              <a:rPr lang="zh-CN" altLang="en-US" dirty="0">
                <a:solidFill>
                  <a:srgbClr val="000000"/>
                </a:solidFill>
                <a:latin typeface="宋体" charset="-122"/>
                <a:cs typeface="Calibri" pitchFamily="34" charset="0"/>
              </a:rPr>
              <a:t>现象分析，溶液中减少的离子是</a:t>
            </a:r>
            <a:r>
              <a:rPr lang="zh-CN" altLang="en-US" u="sng" dirty="0">
                <a:solidFill>
                  <a:srgbClr val="000000"/>
                </a:solidFill>
                <a:latin typeface="宋体" charset="-122"/>
                <a:cs typeface="Calibri" pitchFamily="34" charset="0"/>
              </a:rPr>
              <a:t>         </a:t>
            </a:r>
            <a:r>
              <a:rPr lang="zh-CN" altLang="en-US" dirty="0">
                <a:solidFill>
                  <a:srgbClr val="000000"/>
                </a:solidFill>
                <a:latin typeface="宋体" charset="-122"/>
                <a:cs typeface="Calibri" pitchFamily="34" charset="0"/>
              </a:rPr>
              <a:t>，增加的离子是</a:t>
            </a:r>
            <a:r>
              <a:rPr lang="zh-CN" altLang="en-US" u="sng" dirty="0">
                <a:solidFill>
                  <a:srgbClr val="000000"/>
                </a:solidFill>
                <a:latin typeface="宋体" charset="-122"/>
                <a:cs typeface="Calibri" pitchFamily="34" charset="0"/>
              </a:rPr>
              <a:t>          </a:t>
            </a:r>
            <a:r>
              <a:rPr lang="zh-CN" altLang="en-US" dirty="0">
                <a:solidFill>
                  <a:srgbClr val="000000"/>
                </a:solidFill>
                <a:latin typeface="宋体" charset="-122"/>
                <a:cs typeface="Calibri" pitchFamily="34" charset="0"/>
              </a:rPr>
              <a:t>。</a:t>
            </a:r>
            <a:endParaRPr lang="zh-CN" altLang="en-US" dirty="0"/>
          </a:p>
          <a:p>
            <a:pPr eaLnBrk="0" hangingPunct="0">
              <a:lnSpc>
                <a:spcPct val="150000"/>
              </a:lnSpc>
            </a:pPr>
            <a:r>
              <a:rPr lang="zh-CN" altLang="en-US" dirty="0">
                <a:solidFill>
                  <a:srgbClr val="000000"/>
                </a:solidFill>
                <a:latin typeface="宋体" charset="-122"/>
                <a:cs typeface="Calibri" pitchFamily="34" charset="0"/>
              </a:rPr>
              <a:t>（</a:t>
            </a:r>
            <a:r>
              <a:rPr lang="en-US" altLang="zh-CN" dirty="0">
                <a:solidFill>
                  <a:srgbClr val="000000"/>
                </a:solidFill>
                <a:latin typeface="宋体" charset="-122"/>
                <a:cs typeface="Calibri" pitchFamily="34" charset="0"/>
              </a:rPr>
              <a:t>3</a:t>
            </a:r>
            <a:r>
              <a:rPr lang="zh-CN" altLang="en-US" dirty="0">
                <a:solidFill>
                  <a:srgbClr val="000000"/>
                </a:solidFill>
                <a:latin typeface="宋体" charset="-122"/>
                <a:cs typeface="Calibri" pitchFamily="34" charset="0"/>
              </a:rPr>
              <a:t>）除硫酸铜溶液外，将铝丝浸入</a:t>
            </a:r>
            <a:r>
              <a:rPr lang="en-US" altLang="zh-CN" dirty="0">
                <a:solidFill>
                  <a:srgbClr val="000000"/>
                </a:solidFill>
                <a:latin typeface="宋体" charset="-122"/>
                <a:cs typeface="Calibri" pitchFamily="34" charset="0"/>
              </a:rPr>
              <a:t>____________</a:t>
            </a:r>
            <a:r>
              <a:rPr lang="zh-CN" altLang="en-US" dirty="0">
                <a:solidFill>
                  <a:srgbClr val="000000"/>
                </a:solidFill>
                <a:latin typeface="宋体" charset="-122"/>
                <a:cs typeface="Calibri" pitchFamily="34" charset="0"/>
              </a:rPr>
              <a:t>（任举一例）溶液中，也能产生相同的实验现象。</a:t>
            </a:r>
          </a:p>
        </p:txBody>
      </p:sp>
      <p:sp>
        <p:nvSpPr>
          <p:cNvPr id="3" name="Rectangle 4"/>
          <p:cNvSpPr>
            <a:spLocks noChangeArrowheads="1"/>
          </p:cNvSpPr>
          <p:nvPr/>
        </p:nvSpPr>
        <p:spPr bwMode="auto">
          <a:xfrm>
            <a:off x="5591150" y="1700808"/>
            <a:ext cx="2937837" cy="457200"/>
          </a:xfrm>
          <a:prstGeom prst="rect">
            <a:avLst/>
          </a:prstGeom>
          <a:noFill/>
          <a:ln w="9525">
            <a:noFill/>
            <a:miter lim="800000"/>
            <a:headEnd/>
            <a:tailEnd/>
          </a:ln>
          <a:effectLst/>
        </p:spPr>
        <p:txBody>
          <a:bodyPr wrap="square">
            <a:spAutoFit/>
          </a:bodyPr>
          <a:lstStyle/>
          <a:p>
            <a:r>
              <a:rPr lang="en-US" altLang="zh-CN" dirty="0">
                <a:solidFill>
                  <a:schemeClr val="hlink"/>
                </a:solidFill>
              </a:rPr>
              <a:t>Cu</a:t>
            </a:r>
            <a:r>
              <a:rPr lang="en-US" altLang="zh-CN" baseline="30000" dirty="0">
                <a:solidFill>
                  <a:schemeClr val="hlink"/>
                </a:solidFill>
              </a:rPr>
              <a:t>2</a:t>
            </a:r>
            <a:r>
              <a:rPr lang="en-US" altLang="zh-CN" baseline="30000" dirty="0" smtClean="0">
                <a:solidFill>
                  <a:schemeClr val="hlink"/>
                </a:solidFill>
              </a:rPr>
              <a:t>+</a:t>
            </a:r>
            <a:r>
              <a:rPr lang="en-US" altLang="zh-CN" dirty="0" smtClean="0">
                <a:solidFill>
                  <a:schemeClr val="hlink"/>
                </a:solidFill>
              </a:rPr>
              <a:t> </a:t>
            </a:r>
            <a:r>
              <a:rPr lang="zh-CN" altLang="en-US" dirty="0" smtClean="0">
                <a:solidFill>
                  <a:schemeClr val="hlink"/>
                </a:solidFill>
              </a:rPr>
              <a:t>、</a:t>
            </a:r>
            <a:r>
              <a:rPr lang="en-US" altLang="zh-CN" dirty="0">
                <a:solidFill>
                  <a:schemeClr val="hlink"/>
                </a:solidFill>
              </a:rPr>
              <a:t> </a:t>
            </a:r>
            <a:r>
              <a:rPr lang="en-US" altLang="zh-CN" dirty="0" smtClean="0">
                <a:solidFill>
                  <a:schemeClr val="hlink"/>
                </a:solidFill>
              </a:rPr>
              <a:t>SO</a:t>
            </a:r>
            <a:r>
              <a:rPr lang="en-US" altLang="zh-CN" baseline="-25000" dirty="0" smtClean="0">
                <a:solidFill>
                  <a:schemeClr val="hlink"/>
                </a:solidFill>
              </a:rPr>
              <a:t>4</a:t>
            </a:r>
            <a:r>
              <a:rPr lang="en-US" altLang="zh-CN" baseline="30000" dirty="0" smtClean="0">
                <a:solidFill>
                  <a:schemeClr val="hlink"/>
                </a:solidFill>
              </a:rPr>
              <a:t>2-</a:t>
            </a:r>
            <a:r>
              <a:rPr lang="en-US" altLang="zh-CN" dirty="0" smtClean="0">
                <a:solidFill>
                  <a:schemeClr val="hlink"/>
                </a:solidFill>
              </a:rPr>
              <a:t> </a:t>
            </a:r>
            <a:endParaRPr lang="zh-CN" altLang="en-US" baseline="30000" dirty="0">
              <a:solidFill>
                <a:schemeClr val="hlink"/>
              </a:solidFill>
            </a:endParaRPr>
          </a:p>
        </p:txBody>
      </p:sp>
      <p:sp>
        <p:nvSpPr>
          <p:cNvPr id="5" name="Rectangle 10"/>
          <p:cNvSpPr>
            <a:spLocks noChangeArrowheads="1"/>
          </p:cNvSpPr>
          <p:nvPr/>
        </p:nvSpPr>
        <p:spPr bwMode="auto">
          <a:xfrm>
            <a:off x="344785" y="2726978"/>
            <a:ext cx="9455046" cy="461665"/>
          </a:xfrm>
          <a:prstGeom prst="rect">
            <a:avLst/>
          </a:prstGeom>
          <a:noFill/>
          <a:ln w="9525">
            <a:noFill/>
            <a:miter lim="800000"/>
            <a:headEnd/>
            <a:tailEnd/>
          </a:ln>
        </p:spPr>
        <p:txBody>
          <a:bodyPr wrap="square" anchor="ctr">
            <a:spAutoFit/>
          </a:bodyPr>
          <a:lstStyle/>
          <a:p>
            <a:r>
              <a:rPr lang="zh-CN" altLang="en-US" dirty="0" smtClean="0">
                <a:solidFill>
                  <a:srgbClr val="FF0000"/>
                </a:solidFill>
              </a:rPr>
              <a:t>铝丝上有红色固体生成，溶液由蓝色变为无色（或溶液变浅）</a:t>
            </a:r>
            <a:endParaRPr lang="en-US" altLang="zh-CN" dirty="0">
              <a:solidFill>
                <a:srgbClr val="FF0000"/>
              </a:solidFill>
            </a:endParaRPr>
          </a:p>
        </p:txBody>
      </p:sp>
      <p:sp>
        <p:nvSpPr>
          <p:cNvPr id="6" name="Rectangle 4"/>
          <p:cNvSpPr>
            <a:spLocks noChangeArrowheads="1"/>
          </p:cNvSpPr>
          <p:nvPr/>
        </p:nvSpPr>
        <p:spPr bwMode="auto">
          <a:xfrm>
            <a:off x="5447135" y="3213051"/>
            <a:ext cx="1224136" cy="457200"/>
          </a:xfrm>
          <a:prstGeom prst="rect">
            <a:avLst/>
          </a:prstGeom>
          <a:noFill/>
          <a:ln w="9525">
            <a:noFill/>
            <a:miter lim="800000"/>
            <a:headEnd/>
            <a:tailEnd/>
          </a:ln>
          <a:effectLst/>
        </p:spPr>
        <p:txBody>
          <a:bodyPr wrap="square">
            <a:spAutoFit/>
          </a:bodyPr>
          <a:lstStyle/>
          <a:p>
            <a:r>
              <a:rPr lang="en-US" altLang="zh-CN" dirty="0">
                <a:solidFill>
                  <a:schemeClr val="hlink"/>
                </a:solidFill>
              </a:rPr>
              <a:t>Cu</a:t>
            </a:r>
            <a:r>
              <a:rPr lang="en-US" altLang="zh-CN" baseline="30000" dirty="0">
                <a:solidFill>
                  <a:schemeClr val="hlink"/>
                </a:solidFill>
              </a:rPr>
              <a:t>2</a:t>
            </a:r>
            <a:r>
              <a:rPr lang="en-US" altLang="zh-CN" baseline="30000" dirty="0" smtClean="0">
                <a:solidFill>
                  <a:schemeClr val="hlink"/>
                </a:solidFill>
              </a:rPr>
              <a:t>+</a:t>
            </a:r>
            <a:endParaRPr lang="zh-CN" altLang="en-US" baseline="30000" dirty="0">
              <a:solidFill>
                <a:schemeClr val="hlink"/>
              </a:solidFill>
            </a:endParaRPr>
          </a:p>
        </p:txBody>
      </p:sp>
      <p:sp>
        <p:nvSpPr>
          <p:cNvPr id="7" name="Rectangle 4"/>
          <p:cNvSpPr>
            <a:spLocks noChangeArrowheads="1"/>
          </p:cNvSpPr>
          <p:nvPr/>
        </p:nvSpPr>
        <p:spPr bwMode="auto">
          <a:xfrm>
            <a:off x="8975526" y="3213051"/>
            <a:ext cx="1224136" cy="461665"/>
          </a:xfrm>
          <a:prstGeom prst="rect">
            <a:avLst/>
          </a:prstGeom>
          <a:noFill/>
          <a:ln w="9525">
            <a:noFill/>
            <a:miter lim="800000"/>
            <a:headEnd/>
            <a:tailEnd/>
          </a:ln>
          <a:effectLst/>
        </p:spPr>
        <p:txBody>
          <a:bodyPr wrap="square">
            <a:spAutoFit/>
          </a:bodyPr>
          <a:lstStyle/>
          <a:p>
            <a:r>
              <a:rPr lang="en-US" altLang="zh-CN" dirty="0" smtClean="0">
                <a:solidFill>
                  <a:schemeClr val="hlink"/>
                </a:solidFill>
              </a:rPr>
              <a:t>Al</a:t>
            </a:r>
            <a:r>
              <a:rPr lang="en-US" altLang="zh-CN" baseline="30000" dirty="0">
                <a:solidFill>
                  <a:schemeClr val="hlink"/>
                </a:solidFill>
              </a:rPr>
              <a:t>3</a:t>
            </a:r>
            <a:r>
              <a:rPr lang="en-US" altLang="zh-CN" baseline="30000" dirty="0" smtClean="0">
                <a:solidFill>
                  <a:schemeClr val="hlink"/>
                </a:solidFill>
              </a:rPr>
              <a:t>+</a:t>
            </a:r>
            <a:endParaRPr lang="zh-CN" altLang="en-US" baseline="30000" dirty="0">
              <a:solidFill>
                <a:schemeClr val="hlink"/>
              </a:solidFill>
            </a:endParaRPr>
          </a:p>
        </p:txBody>
      </p:sp>
      <p:sp>
        <p:nvSpPr>
          <p:cNvPr id="2" name="矩形 1"/>
          <p:cNvSpPr/>
          <p:nvPr/>
        </p:nvSpPr>
        <p:spPr>
          <a:xfrm>
            <a:off x="5591150" y="4522123"/>
            <a:ext cx="1113336" cy="461665"/>
          </a:xfrm>
          <a:prstGeom prst="rect">
            <a:avLst/>
          </a:prstGeom>
        </p:spPr>
        <p:txBody>
          <a:bodyPr wrap="square">
            <a:spAutoFit/>
          </a:bodyPr>
          <a:lstStyle/>
          <a:p>
            <a:r>
              <a:rPr lang="en-US" altLang="zh-CN" dirty="0" smtClean="0">
                <a:solidFill>
                  <a:srgbClr val="FF0000"/>
                </a:solidFill>
                <a:cs typeface="Calibri" pitchFamily="34" charset="0"/>
              </a:rPr>
              <a:t>CuCl</a:t>
            </a:r>
            <a:r>
              <a:rPr lang="en-US" altLang="zh-CN" baseline="-30000" dirty="0" smtClean="0">
                <a:solidFill>
                  <a:srgbClr val="FF0000"/>
                </a:solidFill>
                <a:cs typeface="Calibri" pitchFamily="34" charset="0"/>
              </a:rPr>
              <a:t>2</a:t>
            </a:r>
            <a:endParaRPr lang="zh-CN" altLang="en-US" dirty="0">
              <a:solidFill>
                <a:srgbClr val="FF0000"/>
              </a:solidFill>
            </a:endParaRPr>
          </a:p>
        </p:txBody>
      </p:sp>
      <p:sp>
        <p:nvSpPr>
          <p:cNvPr id="9" name="矩形 8"/>
          <p:cNvSpPr/>
          <p:nvPr/>
        </p:nvSpPr>
        <p:spPr>
          <a:xfrm>
            <a:off x="5502534" y="5106016"/>
            <a:ext cx="2104839" cy="461665"/>
          </a:xfrm>
          <a:prstGeom prst="rect">
            <a:avLst/>
          </a:prstGeom>
        </p:spPr>
        <p:txBody>
          <a:bodyPr wrap="square">
            <a:spAutoFit/>
          </a:bodyPr>
          <a:lstStyle/>
          <a:p>
            <a:r>
              <a:rPr lang="en-US" altLang="zh-CN" dirty="0" smtClean="0">
                <a:solidFill>
                  <a:srgbClr val="FF0000"/>
                </a:solidFill>
                <a:cs typeface="Calibri" pitchFamily="34" charset="0"/>
              </a:rPr>
              <a:t>Cu(NO</a:t>
            </a:r>
            <a:r>
              <a:rPr lang="en-US" altLang="zh-CN" baseline="-25000" dirty="0" smtClean="0">
                <a:solidFill>
                  <a:srgbClr val="FF0000"/>
                </a:solidFill>
                <a:cs typeface="Calibri" pitchFamily="34" charset="0"/>
              </a:rPr>
              <a:t>3</a:t>
            </a:r>
            <a:r>
              <a:rPr lang="en-US" altLang="zh-CN" dirty="0" smtClean="0">
                <a:solidFill>
                  <a:srgbClr val="FF0000"/>
                </a:solidFill>
                <a:cs typeface="Calibri" pitchFamily="34" charset="0"/>
              </a:rPr>
              <a:t>)</a:t>
            </a:r>
            <a:r>
              <a:rPr lang="en-US" altLang="zh-CN" baseline="-30000" dirty="0" smtClean="0">
                <a:solidFill>
                  <a:srgbClr val="FF0000"/>
                </a:solidFill>
                <a:cs typeface="Calibri" pitchFamily="34" charset="0"/>
              </a:rPr>
              <a:t>2</a:t>
            </a:r>
            <a:endParaRPr lang="zh-CN" altLang="en-US" dirty="0">
              <a:solidFill>
                <a:srgbClr val="FF0000"/>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diamond(in)">
                                      <p:cBhvr>
                                        <p:cTn id="7" dur="2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arn(inVertical)">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diamond(in)">
                                      <p:cBhvr>
                                        <p:cTn id="17" dur="20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8" presetClass="entr" presetSubtype="16"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diamond(in)">
                                      <p:cBhvr>
                                        <p:cTn id="22" dur="20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barn(inVertical)">
                                      <p:cBhvr>
                                        <p:cTn id="27" dur="500"/>
                                        <p:tgtEl>
                                          <p:spTgt spid="2"/>
                                        </p:tgtEl>
                                      </p:cBhvr>
                                    </p:animEffect>
                                  </p:childTnLst>
                                </p:cTn>
                              </p:par>
                              <p:par>
                                <p:cTn id="28" presetID="16" presetClass="entr" presetSubtype="21" fill="hold" grpId="0" nodeType="with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barn(inVertical)">
                                      <p:cBhvr>
                                        <p:cTn id="3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P spid="6" grpId="0"/>
      <p:bldP spid="7" grpId="0"/>
      <p:bldP spid="2" grpId="0"/>
      <p:bldP spid="9" grpId="0"/>
    </p:bld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6865" name="Rectangle 3"/>
          <p:cNvSpPr>
            <a:spLocks noChangeArrowheads="1"/>
          </p:cNvSpPr>
          <p:nvPr/>
        </p:nvSpPr>
        <p:spPr bwMode="auto">
          <a:xfrm>
            <a:off x="550863" y="404813"/>
            <a:ext cx="8307387" cy="822325"/>
          </a:xfrm>
          <a:prstGeom prst="rect">
            <a:avLst/>
          </a:prstGeom>
          <a:noFill/>
          <a:ln w="9525">
            <a:noFill/>
            <a:miter lim="800000"/>
            <a:headEnd/>
            <a:tailEnd/>
          </a:ln>
        </p:spPr>
        <p:txBody>
          <a:bodyPr wrap="none" anchor="ctr">
            <a:spAutoFit/>
          </a:bodyPr>
          <a:lstStyle/>
          <a:p>
            <a:r>
              <a:rPr lang="en-US" altLang="zh-CN">
                <a:latin typeface="宋体" charset="-122"/>
                <a:cs typeface="Calibri" pitchFamily="34" charset="0"/>
              </a:rPr>
              <a:t>1-9. </a:t>
            </a:r>
            <a:r>
              <a:rPr lang="zh-CN" altLang="en-US">
                <a:latin typeface="宋体" charset="-122"/>
                <a:cs typeface="Calibri" pitchFamily="34" charset="0"/>
              </a:rPr>
              <a:t>下列是与铁的性质有关的部分实验图，回答下列问题。</a:t>
            </a:r>
            <a:endParaRPr lang="zh-CN" altLang="en-US"/>
          </a:p>
          <a:p>
            <a:pPr eaLnBrk="0" hangingPunct="0"/>
            <a:r>
              <a:rPr lang="zh-CN" altLang="en-US">
                <a:latin typeface="宋体" charset="-122"/>
                <a:cs typeface="Calibri" pitchFamily="34" charset="0"/>
              </a:rPr>
              <a:t>   </a:t>
            </a:r>
            <a:endParaRPr lang="zh-CN" altLang="en-US"/>
          </a:p>
        </p:txBody>
      </p:sp>
      <p:pic>
        <p:nvPicPr>
          <p:cNvPr id="36866" name="图片 23"/>
          <p:cNvPicPr>
            <a:picLocks noChangeAspect="1" noChangeArrowheads="1"/>
          </p:cNvPicPr>
          <p:nvPr/>
        </p:nvPicPr>
        <p:blipFill>
          <a:blip r:embed="rId2"/>
          <a:srcRect/>
          <a:stretch>
            <a:fillRect/>
          </a:stretch>
        </p:blipFill>
        <p:spPr bwMode="auto">
          <a:xfrm>
            <a:off x="622300" y="981075"/>
            <a:ext cx="9650413" cy="2016125"/>
          </a:xfrm>
          <a:prstGeom prst="rect">
            <a:avLst/>
          </a:prstGeom>
          <a:noFill/>
          <a:ln w="9525">
            <a:noFill/>
            <a:miter lim="800000"/>
            <a:headEnd/>
            <a:tailEnd/>
          </a:ln>
        </p:spPr>
      </p:pic>
      <p:sp>
        <p:nvSpPr>
          <p:cNvPr id="36867" name="Rectangle 4"/>
          <p:cNvSpPr>
            <a:spLocks noChangeArrowheads="1"/>
          </p:cNvSpPr>
          <p:nvPr/>
        </p:nvSpPr>
        <p:spPr bwMode="auto">
          <a:xfrm>
            <a:off x="190500" y="2852738"/>
            <a:ext cx="11593513" cy="3378200"/>
          </a:xfrm>
          <a:prstGeom prst="rect">
            <a:avLst/>
          </a:prstGeom>
          <a:noFill/>
          <a:ln w="9525">
            <a:noFill/>
            <a:miter lim="800000"/>
            <a:headEnd/>
            <a:tailEnd/>
          </a:ln>
        </p:spPr>
        <p:txBody>
          <a:bodyPr anchor="ctr">
            <a:spAutoFit/>
          </a:bodyPr>
          <a:lstStyle/>
          <a:p>
            <a:pPr>
              <a:lnSpc>
                <a:spcPct val="150000"/>
              </a:lnSpc>
            </a:pPr>
            <a:r>
              <a:rPr lang="zh-CN" altLang="en-US" dirty="0">
                <a:latin typeface="宋体" charset="-122"/>
                <a:cs typeface="Calibri" pitchFamily="34" charset="0"/>
              </a:rPr>
              <a:t>（</a:t>
            </a:r>
            <a:r>
              <a:rPr lang="en-US" altLang="zh-CN" dirty="0">
                <a:latin typeface="宋体" charset="-122"/>
                <a:cs typeface="Calibri" pitchFamily="34" charset="0"/>
              </a:rPr>
              <a:t>1)A</a:t>
            </a:r>
            <a:r>
              <a:rPr lang="zh-CN" altLang="en-US" dirty="0">
                <a:latin typeface="宋体" charset="-122"/>
                <a:cs typeface="Calibri" pitchFamily="34" charset="0"/>
              </a:rPr>
              <a:t>中细铁丝燃烧生成黑色固体的化学式是</a:t>
            </a:r>
            <a:r>
              <a:rPr lang="zh-CN" altLang="en-US" u="sng" dirty="0">
                <a:solidFill>
                  <a:srgbClr val="000000"/>
                </a:solidFill>
                <a:latin typeface="宋体" charset="-122"/>
                <a:cs typeface="Calibri" pitchFamily="34" charset="0"/>
              </a:rPr>
              <a:t>    </a:t>
            </a:r>
            <a:r>
              <a:rPr lang="en-US" altLang="zh-CN" u="sng" dirty="0">
                <a:solidFill>
                  <a:srgbClr val="000000"/>
                </a:solidFill>
                <a:latin typeface="宋体" charset="-122"/>
                <a:cs typeface="Calibri" pitchFamily="34" charset="0"/>
              </a:rPr>
              <a:t>_____</a:t>
            </a:r>
            <a:r>
              <a:rPr lang="zh-CN" altLang="en-US" dirty="0">
                <a:solidFill>
                  <a:srgbClr val="000000"/>
                </a:solidFill>
                <a:latin typeface="宋体" charset="-122"/>
                <a:cs typeface="Calibri" pitchFamily="34" charset="0"/>
              </a:rPr>
              <a:t>。</a:t>
            </a:r>
            <a:endParaRPr lang="zh-CN" altLang="en-US" dirty="0"/>
          </a:p>
          <a:p>
            <a:pPr eaLnBrk="0" hangingPunct="0">
              <a:lnSpc>
                <a:spcPct val="150000"/>
              </a:lnSpc>
            </a:pPr>
            <a:r>
              <a:rPr lang="zh-CN" altLang="en-US" dirty="0">
                <a:latin typeface="宋体" charset="-122"/>
                <a:cs typeface="Calibri" pitchFamily="34" charset="0"/>
              </a:rPr>
              <a:t>（</a:t>
            </a:r>
            <a:r>
              <a:rPr lang="en-US" altLang="zh-CN" dirty="0">
                <a:latin typeface="宋体" charset="-122"/>
                <a:cs typeface="Calibri" pitchFamily="34" charset="0"/>
              </a:rPr>
              <a:t>2)B</a:t>
            </a:r>
            <a:r>
              <a:rPr lang="zh-CN" altLang="en-US" dirty="0">
                <a:latin typeface="宋体" charset="-122"/>
                <a:cs typeface="Calibri" pitchFamily="34" charset="0"/>
              </a:rPr>
              <a:t>中铁钉最易生锈的部位是</a:t>
            </a:r>
            <a:r>
              <a:rPr lang="en-US" altLang="zh-CN" dirty="0">
                <a:latin typeface="宋体" charset="-122"/>
                <a:cs typeface="Calibri" pitchFamily="34" charset="0"/>
              </a:rPr>
              <a:t>_________</a:t>
            </a:r>
            <a:r>
              <a:rPr lang="zh-CN" altLang="en-US" dirty="0">
                <a:latin typeface="宋体" charset="-122"/>
                <a:cs typeface="Calibri" pitchFamily="34" charset="0"/>
              </a:rPr>
              <a:t>（填</a:t>
            </a:r>
            <a:r>
              <a:rPr lang="zh-CN" altLang="en-US" dirty="0">
                <a:latin typeface="Calibri" pitchFamily="34" charset="0"/>
                <a:cs typeface="Calibri" pitchFamily="34" charset="0"/>
              </a:rPr>
              <a:t>“</a:t>
            </a:r>
            <a:r>
              <a:rPr lang="en-US" altLang="zh-CN" dirty="0" err="1">
                <a:latin typeface="宋体" charset="-122"/>
                <a:cs typeface="Calibri" pitchFamily="34" charset="0"/>
              </a:rPr>
              <a:t>a</a:t>
            </a:r>
            <a:r>
              <a:rPr lang="en-US" altLang="zh-CN" dirty="0" err="1">
                <a:cs typeface="Calibri" pitchFamily="34" charset="0"/>
              </a:rPr>
              <a:t>”“</a:t>
            </a:r>
            <a:r>
              <a:rPr lang="en-US" altLang="zh-CN" dirty="0" err="1">
                <a:latin typeface="宋体" charset="-122"/>
                <a:cs typeface="Calibri" pitchFamily="34" charset="0"/>
              </a:rPr>
              <a:t>b</a:t>
            </a:r>
            <a:r>
              <a:rPr lang="en-US" altLang="zh-CN" dirty="0">
                <a:cs typeface="Calibri" pitchFamily="34" charset="0"/>
              </a:rPr>
              <a:t>”</a:t>
            </a:r>
            <a:r>
              <a:rPr lang="zh-CN" altLang="en-US" dirty="0">
                <a:latin typeface="宋体" charset="-122"/>
                <a:cs typeface="Calibri" pitchFamily="34" charset="0"/>
              </a:rPr>
              <a:t>或</a:t>
            </a:r>
            <a:r>
              <a:rPr lang="zh-CN" altLang="en-US" dirty="0">
                <a:latin typeface="Calibri" pitchFamily="34" charset="0"/>
                <a:cs typeface="Calibri" pitchFamily="34" charset="0"/>
              </a:rPr>
              <a:t>“</a:t>
            </a:r>
            <a:r>
              <a:rPr lang="en-US" altLang="zh-CN" dirty="0">
                <a:latin typeface="宋体" charset="-122"/>
                <a:cs typeface="Calibri" pitchFamily="34" charset="0"/>
              </a:rPr>
              <a:t>c</a:t>
            </a:r>
            <a:r>
              <a:rPr lang="en-US" altLang="zh-CN" dirty="0">
                <a:cs typeface="Calibri" pitchFamily="34" charset="0"/>
              </a:rPr>
              <a:t>”</a:t>
            </a:r>
            <a:r>
              <a:rPr lang="zh-CN" altLang="en-US" dirty="0">
                <a:latin typeface="宋体" charset="-122"/>
                <a:cs typeface="Calibri" pitchFamily="34" charset="0"/>
              </a:rPr>
              <a:t>）。</a:t>
            </a:r>
            <a:endParaRPr lang="zh-CN" altLang="en-US" dirty="0"/>
          </a:p>
          <a:p>
            <a:pPr eaLnBrk="0" hangingPunct="0">
              <a:lnSpc>
                <a:spcPct val="150000"/>
              </a:lnSpc>
            </a:pPr>
            <a:r>
              <a:rPr lang="zh-CN" altLang="en-US" dirty="0">
                <a:latin typeface="宋体" charset="-122"/>
                <a:cs typeface="Calibri" pitchFamily="34" charset="0"/>
              </a:rPr>
              <a:t>（</a:t>
            </a:r>
            <a:r>
              <a:rPr lang="en-US" altLang="zh-CN" dirty="0">
                <a:latin typeface="宋体" charset="-122"/>
                <a:cs typeface="Calibri" pitchFamily="34" charset="0"/>
              </a:rPr>
              <a:t>3)C</a:t>
            </a:r>
            <a:r>
              <a:rPr lang="zh-CN" altLang="en-US" dirty="0">
                <a:latin typeface="宋体" charset="-122"/>
                <a:cs typeface="Calibri" pitchFamily="34" charset="0"/>
              </a:rPr>
              <a:t>中刚开始无气泡产生，溶液颜色逐渐由无色变为黄色，此时试管内发生反应的化学方程式是</a:t>
            </a:r>
            <a:r>
              <a:rPr lang="en-US" altLang="zh-CN" dirty="0">
                <a:latin typeface="宋体" charset="-122"/>
                <a:cs typeface="Calibri" pitchFamily="34" charset="0"/>
              </a:rPr>
              <a:t>______________________________________</a:t>
            </a:r>
            <a:r>
              <a:rPr lang="zh-CN" altLang="en-US" dirty="0">
                <a:latin typeface="宋体" charset="-122"/>
                <a:cs typeface="Calibri" pitchFamily="34" charset="0"/>
              </a:rPr>
              <a:t>。</a:t>
            </a:r>
            <a:endParaRPr lang="zh-CN" altLang="en-US" dirty="0"/>
          </a:p>
          <a:p>
            <a:pPr eaLnBrk="0" hangingPunct="0">
              <a:lnSpc>
                <a:spcPct val="150000"/>
              </a:lnSpc>
            </a:pPr>
            <a:r>
              <a:rPr lang="zh-CN" altLang="en-US" dirty="0">
                <a:latin typeface="宋体" charset="-122"/>
                <a:cs typeface="Calibri" pitchFamily="34" charset="0"/>
              </a:rPr>
              <a:t>（</a:t>
            </a:r>
            <a:r>
              <a:rPr lang="en-US" altLang="zh-CN" dirty="0">
                <a:latin typeface="宋体" charset="-122"/>
                <a:cs typeface="Calibri" pitchFamily="34" charset="0"/>
              </a:rPr>
              <a:t>4)D</a:t>
            </a:r>
            <a:r>
              <a:rPr lang="zh-CN" altLang="en-US" dirty="0">
                <a:latin typeface="宋体" charset="-122"/>
                <a:cs typeface="Calibri" pitchFamily="34" charset="0"/>
              </a:rPr>
              <a:t>中反应一段时间后，试管内固体质量比反应前增大，据此推断，试管内溶液质量与反应前相比</a:t>
            </a:r>
            <a:r>
              <a:rPr lang="en-US" altLang="zh-CN" dirty="0">
                <a:latin typeface="宋体" charset="-122"/>
                <a:cs typeface="Calibri" pitchFamily="34" charset="0"/>
              </a:rPr>
              <a:t>_________</a:t>
            </a:r>
            <a:r>
              <a:rPr lang="zh-CN" altLang="en-US" dirty="0">
                <a:latin typeface="宋体" charset="-122"/>
                <a:cs typeface="Calibri" pitchFamily="34" charset="0"/>
              </a:rPr>
              <a:t>（填</a:t>
            </a:r>
            <a:r>
              <a:rPr lang="zh-CN" altLang="en-US" dirty="0">
                <a:latin typeface="Calibri" pitchFamily="34" charset="0"/>
                <a:cs typeface="Calibri" pitchFamily="34" charset="0"/>
              </a:rPr>
              <a:t>“</a:t>
            </a:r>
            <a:r>
              <a:rPr lang="zh-CN" altLang="en-US" dirty="0">
                <a:latin typeface="宋体" charset="-122"/>
                <a:cs typeface="Calibri" pitchFamily="34" charset="0"/>
              </a:rPr>
              <a:t>增大</a:t>
            </a:r>
            <a:r>
              <a:rPr lang="zh-CN" altLang="en-US" dirty="0">
                <a:latin typeface="Calibri" pitchFamily="34" charset="0"/>
                <a:cs typeface="Calibri" pitchFamily="34" charset="0"/>
              </a:rPr>
              <a:t>”“</a:t>
            </a:r>
            <a:r>
              <a:rPr lang="zh-CN" altLang="en-US" dirty="0">
                <a:latin typeface="宋体" charset="-122"/>
                <a:cs typeface="Calibri" pitchFamily="34" charset="0"/>
              </a:rPr>
              <a:t>不变</a:t>
            </a:r>
            <a:r>
              <a:rPr lang="zh-CN" altLang="en-US" dirty="0">
                <a:latin typeface="Calibri" pitchFamily="34" charset="0"/>
                <a:cs typeface="Calibri" pitchFamily="34" charset="0"/>
              </a:rPr>
              <a:t>”</a:t>
            </a:r>
            <a:r>
              <a:rPr lang="zh-CN" altLang="en-US" dirty="0">
                <a:latin typeface="宋体" charset="-122"/>
                <a:cs typeface="Calibri" pitchFamily="34" charset="0"/>
              </a:rPr>
              <a:t>或</a:t>
            </a:r>
            <a:r>
              <a:rPr lang="zh-CN" altLang="en-US" dirty="0">
                <a:latin typeface="Calibri" pitchFamily="34" charset="0"/>
                <a:cs typeface="Calibri" pitchFamily="34" charset="0"/>
              </a:rPr>
              <a:t>“</a:t>
            </a:r>
            <a:r>
              <a:rPr lang="zh-CN" altLang="en-US" dirty="0">
                <a:latin typeface="宋体" charset="-122"/>
                <a:cs typeface="Calibri" pitchFamily="34" charset="0"/>
              </a:rPr>
              <a:t>减小</a:t>
            </a:r>
            <a:r>
              <a:rPr lang="zh-CN" altLang="en-US" dirty="0">
                <a:latin typeface="Calibri" pitchFamily="34" charset="0"/>
                <a:cs typeface="Calibri" pitchFamily="34" charset="0"/>
              </a:rPr>
              <a:t>”</a:t>
            </a:r>
            <a:r>
              <a:rPr lang="zh-CN" altLang="en-US" dirty="0">
                <a:latin typeface="宋体" charset="-122"/>
                <a:cs typeface="Calibri" pitchFamily="34" charset="0"/>
              </a:rPr>
              <a:t>）。</a:t>
            </a:r>
            <a:endParaRPr lang="zh-CN" altLang="en-US" dirty="0"/>
          </a:p>
        </p:txBody>
      </p:sp>
      <p:sp>
        <p:nvSpPr>
          <p:cNvPr id="5" name="Rectangle 10"/>
          <p:cNvSpPr>
            <a:spLocks noChangeArrowheads="1"/>
          </p:cNvSpPr>
          <p:nvPr/>
        </p:nvSpPr>
        <p:spPr bwMode="auto">
          <a:xfrm>
            <a:off x="6311230" y="2883844"/>
            <a:ext cx="2204234" cy="461665"/>
          </a:xfrm>
          <a:prstGeom prst="rect">
            <a:avLst/>
          </a:prstGeom>
          <a:noFill/>
          <a:ln w="9525">
            <a:noFill/>
            <a:miter lim="800000"/>
            <a:headEnd/>
            <a:tailEnd/>
          </a:ln>
        </p:spPr>
        <p:txBody>
          <a:bodyPr wrap="square" anchor="ctr">
            <a:spAutoFit/>
          </a:bodyPr>
          <a:lstStyle/>
          <a:p>
            <a:r>
              <a:rPr lang="en-US" altLang="zh-CN" dirty="0" smtClean="0">
                <a:solidFill>
                  <a:srgbClr val="FF0000"/>
                </a:solidFill>
              </a:rPr>
              <a:t>Fe</a:t>
            </a:r>
            <a:r>
              <a:rPr lang="en-US" altLang="zh-CN" baseline="-30000" dirty="0" smtClean="0">
                <a:solidFill>
                  <a:srgbClr val="FF0000"/>
                </a:solidFill>
              </a:rPr>
              <a:t>3</a:t>
            </a:r>
            <a:r>
              <a:rPr lang="en-US" altLang="zh-CN" dirty="0" smtClean="0">
                <a:solidFill>
                  <a:srgbClr val="FF0000"/>
                </a:solidFill>
              </a:rPr>
              <a:t>O</a:t>
            </a:r>
            <a:r>
              <a:rPr lang="en-US" altLang="zh-CN" baseline="-25000" dirty="0" smtClean="0">
                <a:solidFill>
                  <a:srgbClr val="FF0000"/>
                </a:solidFill>
              </a:rPr>
              <a:t>4</a:t>
            </a:r>
            <a:endParaRPr lang="en-US" altLang="zh-CN" baseline="-25000" dirty="0">
              <a:solidFill>
                <a:srgbClr val="FF0000"/>
              </a:solidFill>
            </a:endParaRPr>
          </a:p>
        </p:txBody>
      </p:sp>
      <p:sp>
        <p:nvSpPr>
          <p:cNvPr id="6" name="Rectangle 10"/>
          <p:cNvSpPr>
            <a:spLocks noChangeArrowheads="1"/>
          </p:cNvSpPr>
          <p:nvPr/>
        </p:nvSpPr>
        <p:spPr bwMode="auto">
          <a:xfrm>
            <a:off x="4704556" y="3364233"/>
            <a:ext cx="2204234" cy="461665"/>
          </a:xfrm>
          <a:prstGeom prst="rect">
            <a:avLst/>
          </a:prstGeom>
          <a:noFill/>
          <a:ln w="9525">
            <a:noFill/>
            <a:miter lim="800000"/>
            <a:headEnd/>
            <a:tailEnd/>
          </a:ln>
        </p:spPr>
        <p:txBody>
          <a:bodyPr wrap="square" anchor="ctr">
            <a:spAutoFit/>
          </a:bodyPr>
          <a:lstStyle/>
          <a:p>
            <a:r>
              <a:rPr lang="en-US" altLang="zh-CN" dirty="0" smtClean="0">
                <a:solidFill>
                  <a:srgbClr val="FF0000"/>
                </a:solidFill>
              </a:rPr>
              <a:t>b</a:t>
            </a:r>
            <a:endParaRPr lang="en-US" altLang="zh-CN" baseline="-25000" dirty="0">
              <a:solidFill>
                <a:srgbClr val="FF0000"/>
              </a:solidFill>
            </a:endParaRPr>
          </a:p>
        </p:txBody>
      </p:sp>
      <p:sp>
        <p:nvSpPr>
          <p:cNvPr id="2" name="矩形 1"/>
          <p:cNvSpPr/>
          <p:nvPr/>
        </p:nvSpPr>
        <p:spPr>
          <a:xfrm>
            <a:off x="2710830" y="5744509"/>
            <a:ext cx="803425" cy="461665"/>
          </a:xfrm>
          <a:prstGeom prst="rect">
            <a:avLst/>
          </a:prstGeom>
        </p:spPr>
        <p:txBody>
          <a:bodyPr wrap="none">
            <a:spAutoFit/>
          </a:bodyPr>
          <a:lstStyle/>
          <a:p>
            <a:r>
              <a:rPr lang="zh-CN" altLang="en-US" dirty="0">
                <a:solidFill>
                  <a:srgbClr val="FF0000"/>
                </a:solidFill>
                <a:latin typeface="宋体" charset="-122"/>
                <a:cs typeface="Calibri" pitchFamily="34" charset="0"/>
              </a:rPr>
              <a:t>减小</a:t>
            </a:r>
            <a:endParaRPr lang="zh-CN" altLang="en-US" dirty="0">
              <a:solidFill>
                <a:srgbClr val="FF0000"/>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barn(inVertical)">
                                      <p:cBhvr>
                                        <p:cTn id="14" dur="500"/>
                                        <p:tgtEl>
                                          <p:spTgt spid="6"/>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barn(inVertical)">
                                      <p:cBhvr>
                                        <p:cTn id="1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2" grpId="0"/>
    </p:bld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7890" name="Rectangle 4"/>
          <p:cNvSpPr>
            <a:spLocks noChangeArrowheads="1"/>
          </p:cNvSpPr>
          <p:nvPr/>
        </p:nvSpPr>
        <p:spPr bwMode="auto">
          <a:xfrm>
            <a:off x="157003" y="322719"/>
            <a:ext cx="11771471" cy="6740307"/>
          </a:xfrm>
          <a:prstGeom prst="rect">
            <a:avLst/>
          </a:prstGeom>
          <a:noFill/>
          <a:ln w="9525">
            <a:noFill/>
            <a:miter lim="800000"/>
            <a:headEnd/>
            <a:tailEnd/>
          </a:ln>
        </p:spPr>
        <p:txBody>
          <a:bodyPr wrap="square" anchor="ctr">
            <a:spAutoFit/>
          </a:bodyPr>
          <a:lstStyle/>
          <a:p>
            <a:pPr>
              <a:lnSpc>
                <a:spcPct val="150000"/>
              </a:lnSpc>
            </a:pPr>
            <a:r>
              <a:rPr lang="en-US" altLang="zh-CN" dirty="0">
                <a:latin typeface="宋体" charset="-122"/>
                <a:cs typeface="Calibri" pitchFamily="34" charset="0"/>
              </a:rPr>
              <a:t>1-10. </a:t>
            </a:r>
            <a:r>
              <a:rPr lang="zh-CN" altLang="en-US" dirty="0">
                <a:latin typeface="宋体" charset="-122"/>
                <a:cs typeface="Calibri" pitchFamily="34" charset="0"/>
              </a:rPr>
              <a:t>含有相同离子的盐具有相似的性质。</a:t>
            </a:r>
            <a:endParaRPr lang="zh-CN" altLang="en-US" dirty="0"/>
          </a:p>
          <a:p>
            <a:pPr eaLnBrk="0" hangingPunct="0">
              <a:lnSpc>
                <a:spcPct val="150000"/>
              </a:lnSpc>
            </a:pPr>
            <a:r>
              <a:rPr lang="zh-CN" altLang="en-US" dirty="0">
                <a:latin typeface="宋体" charset="-122"/>
                <a:cs typeface="Calibri" pitchFamily="34" charset="0"/>
              </a:rPr>
              <a:t>（</a:t>
            </a:r>
            <a:r>
              <a:rPr lang="en-US" altLang="zh-CN" dirty="0">
                <a:latin typeface="宋体" charset="-122"/>
                <a:cs typeface="Calibri" pitchFamily="34" charset="0"/>
              </a:rPr>
              <a:t>1)CuSO</a:t>
            </a:r>
            <a:r>
              <a:rPr lang="en-US" altLang="zh-CN" baseline="-30000" dirty="0">
                <a:latin typeface="宋体" charset="-122"/>
                <a:cs typeface="Calibri" pitchFamily="34" charset="0"/>
              </a:rPr>
              <a:t>4</a:t>
            </a:r>
            <a:r>
              <a:rPr lang="zh-CN" altLang="en-US" dirty="0">
                <a:latin typeface="宋体" charset="-122"/>
                <a:cs typeface="Calibri" pitchFamily="34" charset="0"/>
              </a:rPr>
              <a:t>溶液和 </a:t>
            </a:r>
            <a:r>
              <a:rPr lang="en-US" altLang="zh-CN" dirty="0">
                <a:latin typeface="宋体" charset="-122"/>
                <a:cs typeface="Calibri" pitchFamily="34" charset="0"/>
              </a:rPr>
              <a:t>FeSO</a:t>
            </a:r>
            <a:r>
              <a:rPr lang="en-US" altLang="zh-CN" baseline="-30000" dirty="0">
                <a:latin typeface="宋体" charset="-122"/>
                <a:cs typeface="Calibri" pitchFamily="34" charset="0"/>
              </a:rPr>
              <a:t>4</a:t>
            </a:r>
            <a:r>
              <a:rPr lang="zh-CN" altLang="en-US" dirty="0">
                <a:latin typeface="宋体" charset="-122"/>
                <a:cs typeface="Calibri" pitchFamily="34" charset="0"/>
              </a:rPr>
              <a:t>溶液都含有大量的</a:t>
            </a:r>
            <a:r>
              <a:rPr lang="en-US" altLang="zh-CN" dirty="0">
                <a:latin typeface="宋体" charset="-122"/>
                <a:cs typeface="Calibri" pitchFamily="34" charset="0"/>
              </a:rPr>
              <a:t>_______</a:t>
            </a:r>
            <a:r>
              <a:rPr lang="zh-CN" altLang="en-US" dirty="0">
                <a:latin typeface="宋体" charset="-122"/>
                <a:cs typeface="Calibri" pitchFamily="34" charset="0"/>
              </a:rPr>
              <a:t>（填离子符号）。</a:t>
            </a:r>
            <a:endParaRPr lang="zh-CN" altLang="en-US" dirty="0"/>
          </a:p>
          <a:p>
            <a:pPr eaLnBrk="0" hangingPunct="0">
              <a:lnSpc>
                <a:spcPct val="150000"/>
              </a:lnSpc>
            </a:pPr>
            <a:r>
              <a:rPr lang="zh-CN" altLang="en-US" dirty="0">
                <a:latin typeface="宋体" charset="-122"/>
                <a:cs typeface="Calibri" pitchFamily="34" charset="0"/>
              </a:rPr>
              <a:t>（</a:t>
            </a:r>
            <a:r>
              <a:rPr lang="en-US" altLang="zh-CN" dirty="0">
                <a:latin typeface="宋体" charset="-122"/>
                <a:cs typeface="Calibri" pitchFamily="34" charset="0"/>
              </a:rPr>
              <a:t>2)</a:t>
            </a:r>
            <a:r>
              <a:rPr lang="zh-CN" altLang="en-US" dirty="0">
                <a:latin typeface="宋体" charset="-122"/>
                <a:cs typeface="Calibri" pitchFamily="34" charset="0"/>
              </a:rPr>
              <a:t>向</a:t>
            </a:r>
            <a:r>
              <a:rPr lang="en-US" altLang="zh-CN" dirty="0">
                <a:latin typeface="宋体" charset="-122"/>
                <a:cs typeface="Calibri" pitchFamily="34" charset="0"/>
              </a:rPr>
              <a:t>FeSO</a:t>
            </a:r>
            <a:r>
              <a:rPr lang="en-US" altLang="zh-CN" baseline="-30000" dirty="0">
                <a:latin typeface="宋体" charset="-122"/>
                <a:cs typeface="Calibri" pitchFamily="34" charset="0"/>
              </a:rPr>
              <a:t>4</a:t>
            </a:r>
            <a:r>
              <a:rPr lang="zh-CN" altLang="en-US" dirty="0">
                <a:latin typeface="宋体" charset="-122"/>
                <a:cs typeface="Calibri" pitchFamily="34" charset="0"/>
              </a:rPr>
              <a:t>溶液中加入</a:t>
            </a:r>
            <a:r>
              <a:rPr lang="en-US" altLang="zh-CN" dirty="0">
                <a:latin typeface="宋体" charset="-122"/>
                <a:cs typeface="Calibri" pitchFamily="34" charset="0"/>
              </a:rPr>
              <a:t>BaCl</a:t>
            </a:r>
            <a:r>
              <a:rPr lang="en-US" altLang="zh-CN" baseline="-30000" dirty="0">
                <a:latin typeface="宋体" charset="-122"/>
                <a:cs typeface="Calibri" pitchFamily="34" charset="0"/>
              </a:rPr>
              <a:t>2</a:t>
            </a:r>
            <a:r>
              <a:rPr lang="zh-CN" altLang="en-US" dirty="0">
                <a:latin typeface="宋体" charset="-122"/>
                <a:cs typeface="Calibri" pitchFamily="34" charset="0"/>
              </a:rPr>
              <a:t>溶液，充分振荡，反应的化学方程式为</a:t>
            </a:r>
            <a:r>
              <a:rPr lang="en-US" altLang="zh-CN" dirty="0">
                <a:latin typeface="宋体" charset="-122"/>
                <a:cs typeface="Calibri" pitchFamily="34" charset="0"/>
              </a:rPr>
              <a:t>_________________________</a:t>
            </a:r>
            <a:r>
              <a:rPr lang="zh-CN" altLang="en-US" dirty="0">
                <a:latin typeface="宋体" charset="-122"/>
                <a:cs typeface="Calibri" pitchFamily="34" charset="0"/>
              </a:rPr>
              <a:t>。</a:t>
            </a:r>
            <a:endParaRPr lang="zh-CN" altLang="en-US" dirty="0"/>
          </a:p>
          <a:p>
            <a:pPr eaLnBrk="0" hangingPunct="0">
              <a:lnSpc>
                <a:spcPct val="150000"/>
              </a:lnSpc>
            </a:pPr>
            <a:r>
              <a:rPr lang="zh-CN" altLang="en-US" dirty="0">
                <a:latin typeface="宋体" charset="-122"/>
                <a:cs typeface="Calibri" pitchFamily="34" charset="0"/>
              </a:rPr>
              <a:t>（</a:t>
            </a:r>
            <a:r>
              <a:rPr lang="en-US" altLang="zh-CN" dirty="0">
                <a:latin typeface="宋体" charset="-122"/>
                <a:cs typeface="Calibri" pitchFamily="34" charset="0"/>
              </a:rPr>
              <a:t>3)</a:t>
            </a:r>
            <a:r>
              <a:rPr lang="zh-CN" altLang="en-US" dirty="0">
                <a:latin typeface="宋体" charset="-122"/>
                <a:cs typeface="Calibri" pitchFamily="34" charset="0"/>
              </a:rPr>
              <a:t>向 </a:t>
            </a:r>
            <a:r>
              <a:rPr lang="en-US" altLang="zh-CN" dirty="0" err="1">
                <a:latin typeface="宋体" charset="-122"/>
                <a:cs typeface="Calibri" pitchFamily="34" charset="0"/>
              </a:rPr>
              <a:t>CuSO</a:t>
            </a:r>
            <a:r>
              <a:rPr lang="en-US" altLang="zh-CN" dirty="0">
                <a:latin typeface="宋体" charset="-122"/>
                <a:cs typeface="Calibri" pitchFamily="34" charset="0"/>
              </a:rPr>
              <a:t>,</a:t>
            </a:r>
            <a:r>
              <a:rPr lang="zh-CN" altLang="en-US" dirty="0">
                <a:latin typeface="宋体" charset="-122"/>
                <a:cs typeface="Calibri" pitchFamily="34" charset="0"/>
              </a:rPr>
              <a:t>溶液中加人过量光亮的镁条，充分反应后，可观察</a:t>
            </a:r>
          </a:p>
          <a:p>
            <a:pPr>
              <a:lnSpc>
                <a:spcPct val="150000"/>
              </a:lnSpc>
            </a:pPr>
            <a:r>
              <a:rPr lang="zh-CN" altLang="en-US" dirty="0">
                <a:latin typeface="宋体" charset="-122"/>
                <a:cs typeface="Calibri" pitchFamily="34" charset="0"/>
              </a:rPr>
              <a:t>到的现象</a:t>
            </a:r>
            <a:r>
              <a:rPr lang="zh-CN" altLang="en-US" dirty="0" smtClean="0">
                <a:latin typeface="宋体" charset="-122"/>
                <a:cs typeface="Calibri" pitchFamily="34" charset="0"/>
              </a:rPr>
              <a:t>是</a:t>
            </a:r>
            <a:r>
              <a:rPr lang="en-US" altLang="zh-CN" dirty="0" smtClean="0">
                <a:latin typeface="宋体" charset="-122"/>
                <a:cs typeface="Calibri" pitchFamily="34" charset="0"/>
              </a:rPr>
              <a:t>_____________________________________________________________________</a:t>
            </a:r>
            <a:r>
              <a:rPr lang="zh-CN" altLang="en-US" dirty="0" smtClean="0"/>
              <a:t>右</a:t>
            </a:r>
            <a:r>
              <a:rPr lang="zh-CN" altLang="en-US" dirty="0"/>
              <a:t>图表示该反应前后</a:t>
            </a:r>
            <a:r>
              <a:rPr lang="zh-CN" altLang="en-US" dirty="0" smtClean="0"/>
              <a:t>溶液中</a:t>
            </a:r>
            <a:r>
              <a:rPr lang="zh-CN" altLang="en-US" dirty="0"/>
              <a:t>存在的主要离子，请写出反应后溶液中“       ”代表的离子符号：</a:t>
            </a:r>
          </a:p>
          <a:p>
            <a:pPr>
              <a:lnSpc>
                <a:spcPct val="150000"/>
              </a:lnSpc>
            </a:pPr>
            <a:r>
              <a:rPr lang="en-US" altLang="zh-CN" dirty="0"/>
              <a:t>__________</a:t>
            </a:r>
            <a:r>
              <a:rPr lang="zh-CN" altLang="en-US" dirty="0"/>
              <a:t>。</a:t>
            </a:r>
          </a:p>
          <a:p>
            <a:pPr eaLnBrk="0" hangingPunct="0">
              <a:lnSpc>
                <a:spcPct val="150000"/>
              </a:lnSpc>
            </a:pPr>
            <a:endParaRPr lang="zh-CN" altLang="en-US" dirty="0"/>
          </a:p>
          <a:p>
            <a:pPr eaLnBrk="0" hangingPunct="0">
              <a:lnSpc>
                <a:spcPct val="150000"/>
              </a:lnSpc>
            </a:pPr>
            <a:endParaRPr lang="en-US" altLang="zh-CN" dirty="0"/>
          </a:p>
          <a:p>
            <a:pPr eaLnBrk="0" hangingPunct="0">
              <a:lnSpc>
                <a:spcPct val="150000"/>
              </a:lnSpc>
            </a:pPr>
            <a:endParaRPr lang="en-US" altLang="zh-CN" dirty="0"/>
          </a:p>
        </p:txBody>
      </p:sp>
      <p:pic>
        <p:nvPicPr>
          <p:cNvPr id="37889" name="图片 25"/>
          <p:cNvPicPr>
            <a:picLocks noChangeAspect="1" noChangeArrowheads="1"/>
          </p:cNvPicPr>
          <p:nvPr/>
        </p:nvPicPr>
        <p:blipFill>
          <a:blip r:embed="rId2"/>
          <a:srcRect/>
          <a:stretch>
            <a:fillRect/>
          </a:stretch>
        </p:blipFill>
        <p:spPr bwMode="auto">
          <a:xfrm>
            <a:off x="8543478" y="4267200"/>
            <a:ext cx="576263" cy="457200"/>
          </a:xfrm>
          <a:prstGeom prst="rect">
            <a:avLst/>
          </a:prstGeom>
          <a:noFill/>
          <a:ln w="9525">
            <a:noFill/>
            <a:miter lim="800000"/>
            <a:headEnd/>
            <a:tailEnd/>
          </a:ln>
        </p:spPr>
      </p:pic>
      <p:sp>
        <p:nvSpPr>
          <p:cNvPr id="37891" name="Rectangle 6"/>
          <p:cNvSpPr>
            <a:spLocks noChangeArrowheads="1"/>
          </p:cNvSpPr>
          <p:nvPr/>
        </p:nvSpPr>
        <p:spPr bwMode="auto">
          <a:xfrm>
            <a:off x="0" y="5281612"/>
            <a:ext cx="12622213" cy="1114425"/>
          </a:xfrm>
          <a:prstGeom prst="rect">
            <a:avLst/>
          </a:prstGeom>
          <a:noFill/>
          <a:ln w="9525">
            <a:noFill/>
            <a:miter lim="800000"/>
            <a:headEnd/>
            <a:tailEnd/>
          </a:ln>
        </p:spPr>
        <p:txBody>
          <a:bodyPr wrap="none" anchor="ctr">
            <a:spAutoFit/>
          </a:bodyPr>
          <a:lstStyle/>
          <a:p>
            <a:pPr indent="266700">
              <a:lnSpc>
                <a:spcPct val="140000"/>
              </a:lnSpc>
            </a:pPr>
            <a:r>
              <a:rPr lang="zh-CN" altLang="en-US" dirty="0">
                <a:latin typeface="宋体" charset="-122"/>
                <a:cs typeface="Calibri" pitchFamily="34" charset="0"/>
              </a:rPr>
              <a:t>（</a:t>
            </a:r>
            <a:r>
              <a:rPr lang="en-US" altLang="zh-CN" dirty="0">
                <a:latin typeface="宋体" charset="-122"/>
                <a:cs typeface="Calibri" pitchFamily="34" charset="0"/>
              </a:rPr>
              <a:t>4)</a:t>
            </a:r>
            <a:r>
              <a:rPr lang="zh-CN" altLang="en-US" dirty="0">
                <a:latin typeface="宋体" charset="-122"/>
                <a:cs typeface="Calibri" pitchFamily="34" charset="0"/>
              </a:rPr>
              <a:t>除上述实验外，在溶液中与</a:t>
            </a:r>
            <a:r>
              <a:rPr lang="en-US" altLang="zh-CN" dirty="0">
                <a:latin typeface="宋体" charset="-122"/>
                <a:cs typeface="Calibri" pitchFamily="34" charset="0"/>
              </a:rPr>
              <a:t>CuSO</a:t>
            </a:r>
            <a:r>
              <a:rPr lang="en-US" altLang="zh-CN" baseline="-30000" dirty="0">
                <a:latin typeface="宋体" charset="-122"/>
                <a:cs typeface="Calibri" pitchFamily="34" charset="0"/>
              </a:rPr>
              <a:t>4</a:t>
            </a:r>
            <a:r>
              <a:rPr lang="zh-CN" altLang="en-US" dirty="0">
                <a:latin typeface="宋体" charset="-122"/>
                <a:cs typeface="Calibri" pitchFamily="34" charset="0"/>
              </a:rPr>
              <a:t>和</a:t>
            </a:r>
            <a:r>
              <a:rPr lang="en-US" altLang="zh-CN" dirty="0">
                <a:latin typeface="宋体" charset="-122"/>
                <a:cs typeface="Calibri" pitchFamily="34" charset="0"/>
              </a:rPr>
              <a:t>FeSO</a:t>
            </a:r>
            <a:r>
              <a:rPr lang="en-US" altLang="zh-CN" baseline="-30000" dirty="0">
                <a:latin typeface="宋体" charset="-122"/>
                <a:cs typeface="Calibri" pitchFamily="34" charset="0"/>
              </a:rPr>
              <a:t>4</a:t>
            </a:r>
            <a:r>
              <a:rPr lang="zh-CN" altLang="en-US" dirty="0">
                <a:latin typeface="宋体" charset="-122"/>
                <a:cs typeface="Calibri" pitchFamily="34" charset="0"/>
              </a:rPr>
              <a:t>均能反应的物质还有</a:t>
            </a:r>
            <a:r>
              <a:rPr lang="en-US" altLang="zh-CN" dirty="0">
                <a:latin typeface="宋体" charset="-122"/>
                <a:cs typeface="Calibri" pitchFamily="34" charset="0"/>
              </a:rPr>
              <a:t>__________</a:t>
            </a:r>
            <a:r>
              <a:rPr lang="zh-CN" altLang="en-US" dirty="0">
                <a:latin typeface="宋体" charset="-122"/>
                <a:cs typeface="Calibri" pitchFamily="34" charset="0"/>
              </a:rPr>
              <a:t>（填字母）。</a:t>
            </a:r>
            <a:endParaRPr lang="zh-CN" altLang="en-US" dirty="0"/>
          </a:p>
          <a:p>
            <a:pPr indent="266700" eaLnBrk="0" hangingPunct="0">
              <a:lnSpc>
                <a:spcPct val="140000"/>
              </a:lnSpc>
            </a:pPr>
            <a:r>
              <a:rPr lang="en-US" altLang="zh-CN" dirty="0">
                <a:latin typeface="宋体" charset="-122"/>
                <a:cs typeface="Calibri" pitchFamily="34" charset="0"/>
              </a:rPr>
              <a:t>A. </a:t>
            </a:r>
            <a:r>
              <a:rPr lang="en-US" altLang="zh-CN" dirty="0" err="1">
                <a:latin typeface="宋体" charset="-122"/>
                <a:cs typeface="Calibri" pitchFamily="34" charset="0"/>
              </a:rPr>
              <a:t>NaOH</a:t>
            </a:r>
            <a:r>
              <a:rPr lang="en-US" altLang="zh-CN" dirty="0">
                <a:latin typeface="宋体" charset="-122"/>
                <a:cs typeface="Calibri" pitchFamily="34" charset="0"/>
              </a:rPr>
              <a:t>         </a:t>
            </a:r>
            <a:r>
              <a:rPr lang="en-US" altLang="zh-CN" dirty="0" err="1">
                <a:latin typeface="宋体" charset="-122"/>
                <a:cs typeface="Calibri" pitchFamily="34" charset="0"/>
              </a:rPr>
              <a:t>B.Fe</a:t>
            </a:r>
            <a:r>
              <a:rPr lang="en-US" altLang="zh-CN" dirty="0">
                <a:latin typeface="宋体" charset="-122"/>
                <a:cs typeface="Calibri" pitchFamily="34" charset="0"/>
              </a:rPr>
              <a:t>       C. Ba(NO</a:t>
            </a:r>
            <a:r>
              <a:rPr lang="en-US" altLang="zh-CN" baseline="-30000" dirty="0">
                <a:latin typeface="宋体" charset="-122"/>
                <a:cs typeface="Calibri" pitchFamily="34" charset="0"/>
              </a:rPr>
              <a:t>3</a:t>
            </a:r>
            <a:r>
              <a:rPr lang="en-US" altLang="zh-CN" dirty="0">
                <a:latin typeface="宋体" charset="-122"/>
                <a:cs typeface="Calibri" pitchFamily="34" charset="0"/>
              </a:rPr>
              <a:t>)</a:t>
            </a:r>
            <a:r>
              <a:rPr lang="en-US" altLang="zh-CN" baseline="-30000" dirty="0">
                <a:latin typeface="宋体" charset="-122"/>
                <a:cs typeface="Calibri" pitchFamily="34" charset="0"/>
              </a:rPr>
              <a:t>2</a:t>
            </a:r>
            <a:r>
              <a:rPr lang="en-US" altLang="zh-CN" dirty="0">
                <a:latin typeface="宋体" charset="-122"/>
                <a:cs typeface="Calibri" pitchFamily="34" charset="0"/>
              </a:rPr>
              <a:t>          D. MgCl</a:t>
            </a:r>
            <a:r>
              <a:rPr lang="en-US" altLang="zh-CN" baseline="-30000" dirty="0">
                <a:latin typeface="宋体" charset="-122"/>
                <a:cs typeface="Calibri" pitchFamily="34" charset="0"/>
              </a:rPr>
              <a:t>2</a:t>
            </a:r>
            <a:endParaRPr lang="en-US" altLang="zh-CN" dirty="0"/>
          </a:p>
        </p:txBody>
      </p:sp>
      <p:pic>
        <p:nvPicPr>
          <p:cNvPr id="37892" name="图片 24"/>
          <p:cNvPicPr>
            <a:picLocks noChangeAspect="1" noChangeArrowheads="1"/>
          </p:cNvPicPr>
          <p:nvPr/>
        </p:nvPicPr>
        <p:blipFill>
          <a:blip r:embed="rId3"/>
          <a:srcRect/>
          <a:stretch>
            <a:fillRect/>
          </a:stretch>
        </p:blipFill>
        <p:spPr bwMode="auto">
          <a:xfrm>
            <a:off x="9653588" y="260350"/>
            <a:ext cx="2274887" cy="2592388"/>
          </a:xfrm>
          <a:prstGeom prst="rect">
            <a:avLst/>
          </a:prstGeom>
          <a:noFill/>
          <a:ln w="9525">
            <a:noFill/>
            <a:miter lim="800000"/>
            <a:headEnd/>
            <a:tailEnd/>
          </a:ln>
        </p:spPr>
      </p:pic>
      <p:pic>
        <p:nvPicPr>
          <p:cNvPr id="37893" name="图片 25"/>
          <p:cNvPicPr>
            <a:picLocks noChangeAspect="1" noChangeArrowheads="1"/>
          </p:cNvPicPr>
          <p:nvPr/>
        </p:nvPicPr>
        <p:blipFill>
          <a:blip r:embed="rId4"/>
          <a:srcRect/>
          <a:stretch>
            <a:fillRect/>
          </a:stretch>
        </p:blipFill>
        <p:spPr bwMode="auto">
          <a:xfrm>
            <a:off x="0" y="0"/>
            <a:ext cx="277813" cy="222250"/>
          </a:xfrm>
          <a:prstGeom prst="rect">
            <a:avLst/>
          </a:prstGeom>
          <a:noFill/>
          <a:ln w="9525">
            <a:noFill/>
            <a:miter lim="800000"/>
            <a:headEnd/>
            <a:tailEnd/>
          </a:ln>
        </p:spPr>
      </p:pic>
      <p:sp>
        <p:nvSpPr>
          <p:cNvPr id="2" name="矩形 1"/>
          <p:cNvSpPr/>
          <p:nvPr/>
        </p:nvSpPr>
        <p:spPr>
          <a:xfrm>
            <a:off x="6056792" y="832128"/>
            <a:ext cx="968535" cy="461665"/>
          </a:xfrm>
          <a:prstGeom prst="rect">
            <a:avLst/>
          </a:prstGeom>
        </p:spPr>
        <p:txBody>
          <a:bodyPr wrap="none">
            <a:spAutoFit/>
          </a:bodyPr>
          <a:lstStyle/>
          <a:p>
            <a:r>
              <a:rPr lang="en-US" altLang="zh-CN" dirty="0">
                <a:solidFill>
                  <a:schemeClr val="hlink"/>
                </a:solidFill>
              </a:rPr>
              <a:t>SO</a:t>
            </a:r>
            <a:r>
              <a:rPr lang="en-US" altLang="zh-CN" baseline="-25000" dirty="0">
                <a:solidFill>
                  <a:schemeClr val="hlink"/>
                </a:solidFill>
              </a:rPr>
              <a:t>4</a:t>
            </a:r>
            <a:r>
              <a:rPr lang="en-US" altLang="zh-CN" baseline="30000" dirty="0">
                <a:solidFill>
                  <a:schemeClr val="hlink"/>
                </a:solidFill>
              </a:rPr>
              <a:t>2-</a:t>
            </a:r>
            <a:endParaRPr lang="zh-CN" altLang="en-US" dirty="0"/>
          </a:p>
        </p:txBody>
      </p:sp>
      <p:sp>
        <p:nvSpPr>
          <p:cNvPr id="8" name="Rectangle 10"/>
          <p:cNvSpPr>
            <a:spLocks noChangeArrowheads="1"/>
          </p:cNvSpPr>
          <p:nvPr/>
        </p:nvSpPr>
        <p:spPr bwMode="auto">
          <a:xfrm>
            <a:off x="230188" y="3692872"/>
            <a:ext cx="9455046" cy="461665"/>
          </a:xfrm>
          <a:prstGeom prst="rect">
            <a:avLst/>
          </a:prstGeom>
          <a:noFill/>
          <a:ln w="9525">
            <a:noFill/>
            <a:miter lim="800000"/>
            <a:headEnd/>
            <a:tailEnd/>
          </a:ln>
        </p:spPr>
        <p:txBody>
          <a:bodyPr wrap="square" anchor="ctr">
            <a:spAutoFit/>
          </a:bodyPr>
          <a:lstStyle/>
          <a:p>
            <a:r>
              <a:rPr lang="zh-CN" altLang="en-US" dirty="0" smtClean="0">
                <a:solidFill>
                  <a:srgbClr val="FF0000"/>
                </a:solidFill>
              </a:rPr>
              <a:t>镁条表面有红色固体析出，溶液由蓝色逐渐变成无色</a:t>
            </a:r>
            <a:endParaRPr lang="en-US" altLang="zh-CN" dirty="0">
              <a:solidFill>
                <a:srgbClr val="FF0000"/>
              </a:solidFill>
            </a:endParaRPr>
          </a:p>
        </p:txBody>
      </p:sp>
      <p:sp>
        <p:nvSpPr>
          <p:cNvPr id="9" name="Rectangle 4"/>
          <p:cNvSpPr>
            <a:spLocks noChangeArrowheads="1"/>
          </p:cNvSpPr>
          <p:nvPr/>
        </p:nvSpPr>
        <p:spPr bwMode="auto">
          <a:xfrm>
            <a:off x="622598" y="4724400"/>
            <a:ext cx="952505" cy="461665"/>
          </a:xfrm>
          <a:prstGeom prst="rect">
            <a:avLst/>
          </a:prstGeom>
          <a:noFill/>
          <a:ln w="9525">
            <a:noFill/>
            <a:miter lim="800000"/>
            <a:headEnd/>
            <a:tailEnd/>
          </a:ln>
          <a:effectLst/>
        </p:spPr>
        <p:txBody>
          <a:bodyPr wrap="none">
            <a:spAutoFit/>
          </a:bodyPr>
          <a:lstStyle/>
          <a:p>
            <a:r>
              <a:rPr lang="en-US" altLang="zh-CN" dirty="0" smtClean="0">
                <a:solidFill>
                  <a:schemeClr val="hlink"/>
                </a:solidFill>
              </a:rPr>
              <a:t>Mg</a:t>
            </a:r>
            <a:r>
              <a:rPr lang="en-US" altLang="zh-CN" baseline="30000" dirty="0" smtClean="0">
                <a:solidFill>
                  <a:schemeClr val="hlink"/>
                </a:solidFill>
              </a:rPr>
              <a:t>2</a:t>
            </a:r>
            <a:r>
              <a:rPr lang="en-US" altLang="zh-CN" baseline="30000" dirty="0">
                <a:solidFill>
                  <a:schemeClr val="hlink"/>
                </a:solidFill>
              </a:rPr>
              <a:t>+</a:t>
            </a:r>
            <a:endParaRPr lang="zh-CN" altLang="en-US" baseline="30000" dirty="0">
              <a:solidFill>
                <a:schemeClr val="hlink"/>
              </a:solidFill>
            </a:endParaRPr>
          </a:p>
        </p:txBody>
      </p:sp>
      <p:sp>
        <p:nvSpPr>
          <p:cNvPr id="10" name="Rectangle 4"/>
          <p:cNvSpPr>
            <a:spLocks noChangeArrowheads="1"/>
          </p:cNvSpPr>
          <p:nvPr/>
        </p:nvSpPr>
        <p:spPr bwMode="auto">
          <a:xfrm>
            <a:off x="9479582" y="5281612"/>
            <a:ext cx="599844" cy="461665"/>
          </a:xfrm>
          <a:prstGeom prst="rect">
            <a:avLst/>
          </a:prstGeom>
          <a:noFill/>
          <a:ln w="9525">
            <a:noFill/>
            <a:miter lim="800000"/>
            <a:headEnd/>
            <a:tailEnd/>
          </a:ln>
          <a:effectLst/>
        </p:spPr>
        <p:txBody>
          <a:bodyPr wrap="none">
            <a:spAutoFit/>
          </a:bodyPr>
          <a:lstStyle/>
          <a:p>
            <a:r>
              <a:rPr lang="en-US" altLang="zh-CN" smtClean="0">
                <a:solidFill>
                  <a:schemeClr val="hlink"/>
                </a:solidFill>
              </a:rPr>
              <a:t>AC</a:t>
            </a:r>
            <a:endParaRPr lang="zh-CN" altLang="en-US" baseline="30000" dirty="0">
              <a:solidFill>
                <a:schemeClr val="hlink"/>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barn(inVertical)">
                                      <p:cBhvr>
                                        <p:cTn id="14" dur="500"/>
                                        <p:tgtEl>
                                          <p:spTgt spid="8"/>
                                        </p:tgtEl>
                                      </p:cBhvr>
                                    </p:animEffect>
                                  </p:childTnLst>
                                </p:cTn>
                              </p:par>
                            </p:childTnLst>
                          </p:cTn>
                        </p:par>
                      </p:childTnLst>
                    </p:cTn>
                  </p:par>
                  <p:par>
                    <p:cTn id="15" fill="hold">
                      <p:stCondLst>
                        <p:cond delay="indefinite"/>
                      </p:stCondLst>
                      <p:childTnLst>
                        <p:par>
                          <p:cTn id="16" fill="hold">
                            <p:stCondLst>
                              <p:cond delay="0"/>
                            </p:stCondLst>
                            <p:childTnLst>
                              <p:par>
                                <p:cTn id="17" presetID="8" presetClass="entr" presetSubtype="16"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diamond(in)">
                                      <p:cBhvr>
                                        <p:cTn id="19" dur="2000"/>
                                        <p:tgtEl>
                                          <p:spTgt spid="9"/>
                                        </p:tgtEl>
                                      </p:cBhvr>
                                    </p:animEffect>
                                  </p:childTnLst>
                                </p:cTn>
                              </p:par>
                            </p:childTnLst>
                          </p:cTn>
                        </p:par>
                      </p:childTnLst>
                    </p:cTn>
                  </p:par>
                  <p:par>
                    <p:cTn id="20" fill="hold">
                      <p:stCondLst>
                        <p:cond delay="indefinite"/>
                      </p:stCondLst>
                      <p:childTnLst>
                        <p:par>
                          <p:cTn id="21" fill="hold">
                            <p:stCondLst>
                              <p:cond delay="0"/>
                            </p:stCondLst>
                            <p:childTnLst>
                              <p:par>
                                <p:cTn id="22" presetID="8" presetClass="entr" presetSubtype="16" fill="hold" grpId="0" nodeType="click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diamond(in)">
                                      <p:cBhvr>
                                        <p:cTn id="24"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8" grpId="0"/>
      <p:bldP spid="9" grpId="0"/>
      <p:bldP spid="10" grpId="0"/>
    </p:bldLst>
  </p:timing>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8913" name="Rectangle 3"/>
          <p:cNvSpPr>
            <a:spLocks noChangeArrowheads="1"/>
          </p:cNvSpPr>
          <p:nvPr/>
        </p:nvSpPr>
        <p:spPr bwMode="auto">
          <a:xfrm>
            <a:off x="0" y="273050"/>
            <a:ext cx="11160125" cy="2282825"/>
          </a:xfrm>
          <a:prstGeom prst="rect">
            <a:avLst/>
          </a:prstGeom>
          <a:noFill/>
          <a:ln w="9525">
            <a:noFill/>
            <a:miter lim="800000"/>
            <a:headEnd/>
            <a:tailEnd/>
          </a:ln>
        </p:spPr>
        <p:txBody>
          <a:bodyPr anchor="ctr">
            <a:spAutoFit/>
          </a:bodyPr>
          <a:lstStyle/>
          <a:p>
            <a:pPr indent="698500">
              <a:lnSpc>
                <a:spcPct val="150000"/>
              </a:lnSpc>
            </a:pPr>
            <a:r>
              <a:rPr lang="en-US" altLang="zh-CN">
                <a:latin typeface="宋体" charset="-122"/>
                <a:cs typeface="Calibri" pitchFamily="34" charset="0"/>
              </a:rPr>
              <a:t>1-11.</a:t>
            </a:r>
            <a:r>
              <a:rPr lang="zh-CN" altLang="en-US">
                <a:latin typeface="宋体" charset="-122"/>
                <a:cs typeface="Calibri" pitchFamily="34" charset="0"/>
              </a:rPr>
              <a:t>向</a:t>
            </a:r>
            <a:r>
              <a:rPr lang="en-US" altLang="zh-CN">
                <a:latin typeface="宋体" charset="-122"/>
                <a:cs typeface="Calibri" pitchFamily="34" charset="0"/>
              </a:rPr>
              <a:t>NaOH</a:t>
            </a:r>
            <a:r>
              <a:rPr lang="zh-CN" altLang="en-US">
                <a:latin typeface="宋体" charset="-122"/>
                <a:cs typeface="Calibri" pitchFamily="34" charset="0"/>
              </a:rPr>
              <a:t>溶液中滴人</a:t>
            </a:r>
            <a:r>
              <a:rPr lang="en-US" altLang="zh-CN">
                <a:latin typeface="宋体" charset="-122"/>
                <a:cs typeface="Calibri" pitchFamily="34" charset="0"/>
              </a:rPr>
              <a:t>HCl</a:t>
            </a:r>
            <a:r>
              <a:rPr lang="zh-CN" altLang="en-US">
                <a:latin typeface="宋体" charset="-122"/>
                <a:cs typeface="Calibri" pitchFamily="34" charset="0"/>
              </a:rPr>
              <a:t>溶液至恰好完全反应。</a:t>
            </a:r>
            <a:endParaRPr lang="zh-CN" altLang="en-US"/>
          </a:p>
          <a:p>
            <a:pPr indent="698500" eaLnBrk="0" hangingPunct="0">
              <a:lnSpc>
                <a:spcPct val="150000"/>
              </a:lnSpc>
            </a:pPr>
            <a:r>
              <a:rPr lang="zh-CN" altLang="en-US">
                <a:latin typeface="宋体" charset="-122"/>
                <a:cs typeface="Calibri" pitchFamily="34" charset="0"/>
              </a:rPr>
              <a:t>（</a:t>
            </a:r>
            <a:r>
              <a:rPr lang="en-US" altLang="zh-CN">
                <a:latin typeface="宋体" charset="-122"/>
                <a:cs typeface="Calibri" pitchFamily="34" charset="0"/>
              </a:rPr>
              <a:t>1)</a:t>
            </a:r>
            <a:r>
              <a:rPr lang="zh-CN" altLang="en-US">
                <a:latin typeface="宋体" charset="-122"/>
                <a:cs typeface="Calibri" pitchFamily="34" charset="0"/>
              </a:rPr>
              <a:t>下图表示该反应前后溶液中存在的主要离子，在下面横线上写出每种图形表示的离子（填离子符号）。</a:t>
            </a:r>
            <a:endParaRPr lang="zh-CN" altLang="en-US"/>
          </a:p>
          <a:p>
            <a:pPr indent="698500" eaLnBrk="0" hangingPunct="0">
              <a:lnSpc>
                <a:spcPct val="150000"/>
              </a:lnSpc>
            </a:pPr>
            <a:endParaRPr lang="zh-CN" altLang="en-US"/>
          </a:p>
        </p:txBody>
      </p:sp>
      <p:pic>
        <p:nvPicPr>
          <p:cNvPr id="38914" name="图片 26"/>
          <p:cNvPicPr>
            <a:picLocks noChangeAspect="1" noChangeArrowheads="1"/>
          </p:cNvPicPr>
          <p:nvPr/>
        </p:nvPicPr>
        <p:blipFill>
          <a:blip r:embed="rId2"/>
          <a:srcRect/>
          <a:stretch>
            <a:fillRect/>
          </a:stretch>
        </p:blipFill>
        <p:spPr bwMode="auto">
          <a:xfrm>
            <a:off x="695325" y="2060575"/>
            <a:ext cx="10009188" cy="1944688"/>
          </a:xfrm>
          <a:prstGeom prst="rect">
            <a:avLst/>
          </a:prstGeom>
          <a:noFill/>
          <a:ln w="9525">
            <a:noFill/>
            <a:miter lim="800000"/>
            <a:headEnd/>
            <a:tailEnd/>
          </a:ln>
        </p:spPr>
      </p:pic>
      <p:sp>
        <p:nvSpPr>
          <p:cNvPr id="38915" name="Rectangle 4"/>
          <p:cNvSpPr>
            <a:spLocks noChangeArrowheads="1"/>
          </p:cNvSpPr>
          <p:nvPr/>
        </p:nvSpPr>
        <p:spPr bwMode="auto">
          <a:xfrm>
            <a:off x="334963" y="4149725"/>
            <a:ext cx="11136312" cy="2282825"/>
          </a:xfrm>
          <a:prstGeom prst="rect">
            <a:avLst/>
          </a:prstGeom>
          <a:noFill/>
          <a:ln w="9525">
            <a:noFill/>
            <a:miter lim="800000"/>
            <a:headEnd/>
            <a:tailEnd/>
          </a:ln>
        </p:spPr>
        <p:txBody>
          <a:bodyPr anchor="ctr">
            <a:spAutoFit/>
          </a:bodyPr>
          <a:lstStyle/>
          <a:p>
            <a:pPr indent="266700">
              <a:lnSpc>
                <a:spcPct val="150000"/>
              </a:lnSpc>
            </a:pPr>
            <a:r>
              <a:rPr lang="zh-CN" altLang="en-US" dirty="0">
                <a:latin typeface="宋体" charset="-122"/>
                <a:cs typeface="Calibri" pitchFamily="34" charset="0"/>
              </a:rPr>
              <a:t>（</a:t>
            </a:r>
            <a:r>
              <a:rPr lang="en-US" altLang="zh-CN" dirty="0">
                <a:latin typeface="宋体" charset="-122"/>
                <a:cs typeface="Calibri" pitchFamily="34" charset="0"/>
              </a:rPr>
              <a:t>2)</a:t>
            </a:r>
            <a:r>
              <a:rPr lang="zh-CN" altLang="en-US" dirty="0">
                <a:latin typeface="宋体" charset="-122"/>
                <a:cs typeface="Calibri" pitchFamily="34" charset="0"/>
              </a:rPr>
              <a:t>发生反应的化学方程式是</a:t>
            </a:r>
            <a:r>
              <a:rPr lang="en-US" altLang="zh-CN" dirty="0">
                <a:latin typeface="宋体" charset="-122"/>
                <a:cs typeface="Calibri" pitchFamily="34" charset="0"/>
              </a:rPr>
              <a:t>______________________________________</a:t>
            </a:r>
            <a:r>
              <a:rPr lang="zh-CN" altLang="en-US" dirty="0">
                <a:latin typeface="宋体" charset="-122"/>
                <a:cs typeface="Calibri" pitchFamily="34" charset="0"/>
              </a:rPr>
              <a:t>。</a:t>
            </a:r>
            <a:endParaRPr lang="zh-CN" altLang="en-US" dirty="0"/>
          </a:p>
          <a:p>
            <a:pPr indent="266700" eaLnBrk="0" hangingPunct="0">
              <a:lnSpc>
                <a:spcPct val="150000"/>
              </a:lnSpc>
            </a:pPr>
            <a:r>
              <a:rPr lang="zh-CN" altLang="en-US" dirty="0">
                <a:latin typeface="宋体" charset="-122"/>
                <a:cs typeface="Calibri" pitchFamily="34" charset="0"/>
              </a:rPr>
              <a:t>（</a:t>
            </a:r>
            <a:r>
              <a:rPr lang="en-US" altLang="zh-CN" dirty="0">
                <a:latin typeface="宋体" charset="-122"/>
                <a:cs typeface="Calibri" pitchFamily="34" charset="0"/>
              </a:rPr>
              <a:t>3)</a:t>
            </a:r>
            <a:r>
              <a:rPr lang="zh-CN" altLang="en-US" dirty="0">
                <a:latin typeface="宋体" charset="-122"/>
                <a:cs typeface="Calibri" pitchFamily="34" charset="0"/>
              </a:rPr>
              <a:t>下列物质中只有一种能与</a:t>
            </a:r>
            <a:r>
              <a:rPr lang="en-US" altLang="zh-CN" dirty="0">
                <a:latin typeface="宋体" charset="-122"/>
                <a:cs typeface="Calibri" pitchFamily="34" charset="0"/>
              </a:rPr>
              <a:t>KOH</a:t>
            </a:r>
            <a:r>
              <a:rPr lang="zh-CN" altLang="en-US" dirty="0">
                <a:latin typeface="宋体" charset="-122"/>
                <a:cs typeface="Calibri" pitchFamily="34" charset="0"/>
              </a:rPr>
              <a:t>溶液发生上述类似反应，这种物质是</a:t>
            </a:r>
            <a:r>
              <a:rPr lang="en-US" altLang="zh-CN" dirty="0">
                <a:latin typeface="宋体" charset="-122"/>
                <a:cs typeface="Calibri" pitchFamily="34" charset="0"/>
              </a:rPr>
              <a:t>_______</a:t>
            </a:r>
            <a:r>
              <a:rPr lang="zh-CN" altLang="en-US" dirty="0">
                <a:latin typeface="宋体" charset="-122"/>
                <a:cs typeface="Calibri" pitchFamily="34" charset="0"/>
              </a:rPr>
              <a:t>（填序号）。</a:t>
            </a:r>
            <a:endParaRPr lang="zh-CN" altLang="en-US" dirty="0"/>
          </a:p>
          <a:p>
            <a:pPr indent="266700" eaLnBrk="0" hangingPunct="0">
              <a:lnSpc>
                <a:spcPct val="150000"/>
              </a:lnSpc>
            </a:pPr>
            <a:r>
              <a:rPr lang="zh-CN" altLang="en-US" dirty="0">
                <a:latin typeface="Calibri" pitchFamily="34" charset="0"/>
                <a:cs typeface="Calibri" pitchFamily="34" charset="0"/>
              </a:rPr>
              <a:t>①</a:t>
            </a:r>
            <a:r>
              <a:rPr lang="zh-CN" altLang="en-US" dirty="0">
                <a:latin typeface="宋体" charset="-122"/>
                <a:cs typeface="Calibri" pitchFamily="34" charset="0"/>
              </a:rPr>
              <a:t> </a:t>
            </a:r>
            <a:r>
              <a:rPr lang="en-US" altLang="zh-CN" dirty="0">
                <a:latin typeface="宋体" charset="-122"/>
                <a:cs typeface="Calibri" pitchFamily="34" charset="0"/>
              </a:rPr>
              <a:t>HNO</a:t>
            </a:r>
            <a:r>
              <a:rPr lang="en-US" altLang="zh-CN" baseline="-30000" dirty="0">
                <a:latin typeface="宋体" charset="-122"/>
                <a:cs typeface="Calibri" pitchFamily="34" charset="0"/>
              </a:rPr>
              <a:t>3</a:t>
            </a:r>
            <a:r>
              <a:rPr lang="en-US" altLang="zh-CN" dirty="0">
                <a:latin typeface="宋体" charset="-122"/>
                <a:cs typeface="Calibri" pitchFamily="34" charset="0"/>
              </a:rPr>
              <a:t>        </a:t>
            </a:r>
            <a:r>
              <a:rPr lang="en-US" altLang="zh-CN" dirty="0">
                <a:latin typeface="Calibri" pitchFamily="34" charset="0"/>
                <a:cs typeface="Calibri" pitchFamily="34" charset="0"/>
              </a:rPr>
              <a:t>②</a:t>
            </a:r>
            <a:r>
              <a:rPr lang="en-US" altLang="zh-CN" dirty="0">
                <a:latin typeface="宋体" charset="-122"/>
                <a:cs typeface="Calibri" pitchFamily="34" charset="0"/>
              </a:rPr>
              <a:t> CuSO</a:t>
            </a:r>
            <a:r>
              <a:rPr lang="en-US" altLang="zh-CN" baseline="-30000" dirty="0">
                <a:latin typeface="宋体" charset="-122"/>
                <a:cs typeface="Calibri" pitchFamily="34" charset="0"/>
              </a:rPr>
              <a:t>4</a:t>
            </a:r>
            <a:r>
              <a:rPr lang="en-US" altLang="zh-CN" dirty="0">
                <a:latin typeface="宋体" charset="-122"/>
                <a:cs typeface="Calibri" pitchFamily="34" charset="0"/>
              </a:rPr>
              <a:t>      </a:t>
            </a:r>
            <a:r>
              <a:rPr lang="en-US" altLang="zh-CN" dirty="0">
                <a:latin typeface="Calibri" pitchFamily="34" charset="0"/>
                <a:cs typeface="Calibri" pitchFamily="34" charset="0"/>
              </a:rPr>
              <a:t>③</a:t>
            </a:r>
            <a:r>
              <a:rPr lang="en-US" altLang="zh-CN" dirty="0">
                <a:latin typeface="宋体" charset="-122"/>
                <a:cs typeface="Calibri" pitchFamily="34" charset="0"/>
              </a:rPr>
              <a:t> CaCl</a:t>
            </a:r>
            <a:r>
              <a:rPr lang="en-US" altLang="zh-CN" baseline="-30000" dirty="0">
                <a:latin typeface="宋体" charset="-122"/>
                <a:cs typeface="Calibri" pitchFamily="34" charset="0"/>
              </a:rPr>
              <a:t>2</a:t>
            </a:r>
            <a:endParaRPr lang="en-US" altLang="zh-CN" dirty="0"/>
          </a:p>
        </p:txBody>
      </p:sp>
      <p:sp>
        <p:nvSpPr>
          <p:cNvPr id="5" name="Rectangle 4"/>
          <p:cNvSpPr>
            <a:spLocks noChangeArrowheads="1"/>
          </p:cNvSpPr>
          <p:nvPr/>
        </p:nvSpPr>
        <p:spPr bwMode="auto">
          <a:xfrm>
            <a:off x="6959302" y="2949327"/>
            <a:ext cx="745717" cy="461665"/>
          </a:xfrm>
          <a:prstGeom prst="rect">
            <a:avLst/>
          </a:prstGeom>
          <a:noFill/>
          <a:ln w="9525">
            <a:noFill/>
            <a:miter lim="800000"/>
            <a:headEnd/>
            <a:tailEnd/>
          </a:ln>
          <a:effectLst/>
        </p:spPr>
        <p:txBody>
          <a:bodyPr wrap="none">
            <a:spAutoFit/>
          </a:bodyPr>
          <a:lstStyle/>
          <a:p>
            <a:r>
              <a:rPr lang="en-US" altLang="zh-CN" dirty="0" smtClean="0">
                <a:solidFill>
                  <a:schemeClr val="hlink"/>
                </a:solidFill>
              </a:rPr>
              <a:t>OH</a:t>
            </a:r>
            <a:r>
              <a:rPr lang="en-US" altLang="zh-CN" baseline="30000" dirty="0" smtClean="0">
                <a:solidFill>
                  <a:schemeClr val="hlink"/>
                </a:solidFill>
              </a:rPr>
              <a:t>-</a:t>
            </a:r>
            <a:endParaRPr lang="zh-CN" altLang="en-US" baseline="30000" dirty="0">
              <a:solidFill>
                <a:schemeClr val="hlink"/>
              </a:solidFill>
            </a:endParaRPr>
          </a:p>
        </p:txBody>
      </p:sp>
      <p:sp>
        <p:nvSpPr>
          <p:cNvPr id="6" name="Rectangle 4"/>
          <p:cNvSpPr>
            <a:spLocks noChangeArrowheads="1"/>
          </p:cNvSpPr>
          <p:nvPr/>
        </p:nvSpPr>
        <p:spPr bwMode="auto">
          <a:xfrm>
            <a:off x="9479582" y="2949326"/>
            <a:ext cx="774571" cy="461665"/>
          </a:xfrm>
          <a:prstGeom prst="rect">
            <a:avLst/>
          </a:prstGeom>
          <a:noFill/>
          <a:ln w="9525">
            <a:noFill/>
            <a:miter lim="800000"/>
            <a:headEnd/>
            <a:tailEnd/>
          </a:ln>
          <a:effectLst/>
        </p:spPr>
        <p:txBody>
          <a:bodyPr wrap="none">
            <a:spAutoFit/>
          </a:bodyPr>
          <a:lstStyle/>
          <a:p>
            <a:r>
              <a:rPr lang="en-US" altLang="zh-CN" dirty="0" smtClean="0">
                <a:solidFill>
                  <a:schemeClr val="hlink"/>
                </a:solidFill>
              </a:rPr>
              <a:t>Na</a:t>
            </a:r>
            <a:r>
              <a:rPr lang="en-US" altLang="zh-CN" baseline="30000" dirty="0" smtClean="0">
                <a:solidFill>
                  <a:schemeClr val="hlink"/>
                </a:solidFill>
              </a:rPr>
              <a:t>+</a:t>
            </a:r>
            <a:endParaRPr lang="zh-CN" altLang="en-US" baseline="30000" dirty="0">
              <a:solidFill>
                <a:schemeClr val="hlink"/>
              </a:solidFill>
            </a:endParaRPr>
          </a:p>
        </p:txBody>
      </p:sp>
      <p:sp>
        <p:nvSpPr>
          <p:cNvPr id="7" name="Rectangle 4"/>
          <p:cNvSpPr>
            <a:spLocks noChangeArrowheads="1"/>
          </p:cNvSpPr>
          <p:nvPr/>
        </p:nvSpPr>
        <p:spPr bwMode="auto">
          <a:xfrm>
            <a:off x="10254153" y="4829472"/>
            <a:ext cx="562975" cy="461665"/>
          </a:xfrm>
          <a:prstGeom prst="rect">
            <a:avLst/>
          </a:prstGeom>
          <a:noFill/>
          <a:ln w="9525">
            <a:noFill/>
            <a:miter lim="800000"/>
            <a:headEnd/>
            <a:tailEnd/>
          </a:ln>
          <a:effectLst/>
        </p:spPr>
        <p:txBody>
          <a:bodyPr wrap="none">
            <a:spAutoFit/>
          </a:bodyPr>
          <a:lstStyle/>
          <a:p>
            <a:r>
              <a:rPr lang="zh-CN" altLang="en-US" dirty="0">
                <a:solidFill>
                  <a:srgbClr val="FF0000"/>
                </a:solidFill>
                <a:latin typeface="Calibri" pitchFamily="34" charset="0"/>
                <a:cs typeface="Calibri" pitchFamily="34" charset="0"/>
              </a:rPr>
              <a:t>① </a:t>
            </a:r>
            <a:endParaRPr lang="zh-CN" altLang="en-US" baseline="30000" dirty="0">
              <a:solidFill>
                <a:srgbClr val="FF0000"/>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amond(in)">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diamond(in)">
                                      <p:cBhvr>
                                        <p:cTn id="12" dur="20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diamond(in)">
                                      <p:cBhvr>
                                        <p:cTn id="17"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Lst>
  </p:timing>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9937" name="Rectangle 3"/>
          <p:cNvSpPr>
            <a:spLocks noChangeArrowheads="1"/>
          </p:cNvSpPr>
          <p:nvPr/>
        </p:nvSpPr>
        <p:spPr bwMode="auto">
          <a:xfrm>
            <a:off x="261938" y="0"/>
            <a:ext cx="11064875" cy="1416050"/>
          </a:xfrm>
          <a:prstGeom prst="rect">
            <a:avLst/>
          </a:prstGeom>
          <a:noFill/>
          <a:ln w="9525">
            <a:noFill/>
            <a:miter lim="800000"/>
            <a:headEnd/>
            <a:tailEnd/>
          </a:ln>
        </p:spPr>
        <p:txBody>
          <a:bodyPr wrap="none" anchor="ctr">
            <a:spAutoFit/>
          </a:bodyPr>
          <a:lstStyle/>
          <a:p>
            <a:pPr>
              <a:lnSpc>
                <a:spcPct val="150000"/>
              </a:lnSpc>
            </a:pPr>
            <a:r>
              <a:rPr lang="en-US" altLang="zh-CN" dirty="0">
                <a:latin typeface="宋体" charset="-122"/>
                <a:cs typeface="Calibri" pitchFamily="34" charset="0"/>
              </a:rPr>
              <a:t>1-12.</a:t>
            </a:r>
            <a:r>
              <a:rPr lang="zh-CN" altLang="en-US" dirty="0">
                <a:latin typeface="宋体" charset="-122"/>
                <a:cs typeface="Calibri" pitchFamily="34" charset="0"/>
              </a:rPr>
              <a:t>中和反应在日常生活中应用广泛，下列是稀盐酸和氢氧化钠溶液反应的微观</a:t>
            </a:r>
          </a:p>
          <a:p>
            <a:pPr>
              <a:lnSpc>
                <a:spcPct val="150000"/>
              </a:lnSpc>
            </a:pPr>
            <a:r>
              <a:rPr lang="zh-CN" altLang="en-US" dirty="0">
                <a:latin typeface="宋体" charset="-122"/>
                <a:cs typeface="Calibri" pitchFamily="34" charset="0"/>
              </a:rPr>
              <a:t>示意图。回答以下问题：</a:t>
            </a:r>
            <a:endParaRPr lang="zh-CN" altLang="en-US" dirty="0"/>
          </a:p>
          <a:p>
            <a:pPr eaLnBrk="0" hangingPunct="0">
              <a:lnSpc>
                <a:spcPct val="150000"/>
              </a:lnSpc>
            </a:pPr>
            <a:r>
              <a:rPr lang="zh-CN" altLang="en-US" sz="1000" dirty="0">
                <a:latin typeface="宋体" charset="-122"/>
                <a:cs typeface="Calibri" pitchFamily="34" charset="0"/>
              </a:rPr>
              <a:t>     </a:t>
            </a:r>
            <a:endParaRPr lang="zh-CN" altLang="en-US" dirty="0"/>
          </a:p>
        </p:txBody>
      </p:sp>
      <p:pic>
        <p:nvPicPr>
          <p:cNvPr id="39938" name="图片 27"/>
          <p:cNvPicPr>
            <a:picLocks noChangeAspect="1" noChangeArrowheads="1"/>
          </p:cNvPicPr>
          <p:nvPr/>
        </p:nvPicPr>
        <p:blipFill>
          <a:blip r:embed="rId2"/>
          <a:srcRect/>
          <a:stretch>
            <a:fillRect/>
          </a:stretch>
        </p:blipFill>
        <p:spPr bwMode="auto">
          <a:xfrm>
            <a:off x="622300" y="1341438"/>
            <a:ext cx="10153650" cy="1057275"/>
          </a:xfrm>
          <a:prstGeom prst="rect">
            <a:avLst/>
          </a:prstGeom>
          <a:noFill/>
          <a:ln w="9525">
            <a:noFill/>
            <a:miter lim="800000"/>
            <a:headEnd/>
            <a:tailEnd/>
          </a:ln>
        </p:spPr>
      </p:pic>
      <p:sp>
        <p:nvSpPr>
          <p:cNvPr id="39939" name="Rectangle 4"/>
          <p:cNvSpPr>
            <a:spLocks noChangeArrowheads="1"/>
          </p:cNvSpPr>
          <p:nvPr/>
        </p:nvSpPr>
        <p:spPr bwMode="auto">
          <a:xfrm>
            <a:off x="0" y="2292301"/>
            <a:ext cx="11352213" cy="2308324"/>
          </a:xfrm>
          <a:prstGeom prst="rect">
            <a:avLst/>
          </a:prstGeom>
          <a:noFill/>
          <a:ln w="9525">
            <a:noFill/>
            <a:miter lim="800000"/>
            <a:headEnd/>
            <a:tailEnd/>
          </a:ln>
        </p:spPr>
        <p:txBody>
          <a:bodyPr anchor="ctr">
            <a:spAutoFit/>
          </a:bodyPr>
          <a:lstStyle/>
          <a:p>
            <a:pPr>
              <a:lnSpc>
                <a:spcPct val="150000"/>
              </a:lnSpc>
            </a:pPr>
            <a:r>
              <a:rPr lang="zh-CN" altLang="en-US" dirty="0">
                <a:latin typeface="宋体" charset="-122"/>
                <a:cs typeface="Calibri" pitchFamily="34" charset="0"/>
              </a:rPr>
              <a:t>（</a:t>
            </a:r>
            <a:r>
              <a:rPr lang="en-US" altLang="zh-CN" dirty="0">
                <a:latin typeface="宋体" charset="-122"/>
                <a:cs typeface="Calibri" pitchFamily="34" charset="0"/>
              </a:rPr>
              <a:t>1)</a:t>
            </a:r>
            <a:r>
              <a:rPr lang="zh-CN" altLang="en-US" dirty="0">
                <a:latin typeface="宋体" charset="-122"/>
                <a:cs typeface="Calibri" pitchFamily="34" charset="0"/>
              </a:rPr>
              <a:t>分析图中反应前后没有发生变化的微粒是</a:t>
            </a:r>
            <a:r>
              <a:rPr lang="en-US" altLang="zh-CN" dirty="0" smtClean="0">
                <a:solidFill>
                  <a:srgbClr val="FF0000"/>
                </a:solidFill>
                <a:latin typeface="宋体" charset="-122"/>
                <a:cs typeface="Calibri" pitchFamily="34" charset="0"/>
              </a:rPr>
              <a:t>_________</a:t>
            </a:r>
            <a:r>
              <a:rPr lang="zh-CN" altLang="en-US" dirty="0">
                <a:latin typeface="宋体" charset="-122"/>
                <a:cs typeface="Calibri" pitchFamily="34" charset="0"/>
              </a:rPr>
              <a:t>；反应的实质是</a:t>
            </a:r>
            <a:r>
              <a:rPr lang="en-US" altLang="zh-CN" dirty="0">
                <a:latin typeface="宋体" charset="-122"/>
                <a:cs typeface="Calibri" pitchFamily="34" charset="0"/>
              </a:rPr>
              <a:t>____________________</a:t>
            </a:r>
            <a:r>
              <a:rPr lang="zh-CN" altLang="en-US" dirty="0">
                <a:latin typeface="宋体" charset="-122"/>
                <a:cs typeface="Calibri" pitchFamily="34" charset="0"/>
              </a:rPr>
              <a:t>。</a:t>
            </a:r>
            <a:endParaRPr lang="zh-CN" altLang="en-US" dirty="0"/>
          </a:p>
          <a:p>
            <a:pPr eaLnBrk="0" hangingPunct="0">
              <a:lnSpc>
                <a:spcPct val="150000"/>
              </a:lnSpc>
            </a:pPr>
            <a:r>
              <a:rPr lang="zh-CN" altLang="en-US" dirty="0">
                <a:latin typeface="宋体" charset="-122"/>
                <a:cs typeface="Calibri" pitchFamily="34" charset="0"/>
              </a:rPr>
              <a:t>（</a:t>
            </a:r>
            <a:r>
              <a:rPr lang="en-US" altLang="zh-CN" dirty="0">
                <a:latin typeface="宋体" charset="-122"/>
                <a:cs typeface="Calibri" pitchFamily="34" charset="0"/>
              </a:rPr>
              <a:t>2)</a:t>
            </a:r>
            <a:r>
              <a:rPr lang="zh-CN" altLang="en-US" dirty="0">
                <a:latin typeface="宋体" charset="-122"/>
                <a:cs typeface="Calibri" pitchFamily="34" charset="0"/>
              </a:rPr>
              <a:t>如果规定上述反应后溶液的</a:t>
            </a:r>
            <a:r>
              <a:rPr lang="en-US" altLang="zh-CN" dirty="0">
                <a:latin typeface="宋体" charset="-122"/>
                <a:cs typeface="Calibri" pitchFamily="34" charset="0"/>
              </a:rPr>
              <a:t>pH &lt; 7,</a:t>
            </a:r>
            <a:r>
              <a:rPr lang="zh-CN" altLang="en-US" dirty="0">
                <a:latin typeface="宋体" charset="-122"/>
                <a:cs typeface="Calibri" pitchFamily="34" charset="0"/>
              </a:rPr>
              <a:t>显酸性。请你设计一个实验方案证明溶液显酸性。</a:t>
            </a:r>
            <a:endParaRPr lang="zh-CN" altLang="en-US" dirty="0"/>
          </a:p>
        </p:txBody>
      </p:sp>
      <p:graphicFrame>
        <p:nvGraphicFramePr>
          <p:cNvPr id="38960" name="Group 48"/>
          <p:cNvGraphicFramePr>
            <a:graphicFrameLocks noGrp="1"/>
          </p:cNvGraphicFramePr>
          <p:nvPr/>
        </p:nvGraphicFramePr>
        <p:xfrm>
          <a:off x="1343025" y="4292600"/>
          <a:ext cx="10009188" cy="2011680"/>
        </p:xfrm>
        <a:graphic>
          <a:graphicData uri="http://schemas.openxmlformats.org/drawingml/2006/table">
            <a:tbl>
              <a:tblPr/>
              <a:tblGrid>
                <a:gridCol w="4357688"/>
                <a:gridCol w="4357687"/>
                <a:gridCol w="1293813"/>
              </a:tblGrid>
              <a:tr h="3968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zh-CN" altLang="en-US" sz="2400" b="1" i="0" u="none" strike="noStrike" cap="none" normalizeH="0" baseline="0" smtClean="0">
                        <a:ln>
                          <a:noFill/>
                        </a:ln>
                        <a:solidFill>
                          <a:schemeClr val="tx1"/>
                        </a:solidFill>
                        <a:effectLst/>
                        <a:latin typeface="宋体" charset="-122"/>
                        <a:ea typeface="宋体" charset="-122"/>
                        <a:cs typeface="Calibri"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zh-CN" altLang="en-US" sz="2400" b="1" i="0" u="none" strike="noStrike" cap="none" normalizeH="0" baseline="0" smtClean="0">
                          <a:ln>
                            <a:noFill/>
                          </a:ln>
                          <a:solidFill>
                            <a:schemeClr val="tx1"/>
                          </a:solidFill>
                          <a:effectLst/>
                          <a:latin typeface="宋体" charset="-122"/>
                          <a:ea typeface="宋体" charset="-122"/>
                          <a:cs typeface="Calibri" pitchFamily="34" charset="0"/>
                        </a:rPr>
                        <a:t>实验操作</a:t>
                      </a:r>
                      <a:endParaRPr kumimoji="0" lang="zh-CN" altLang="en-US"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2400" b="1" i="0" u="none" strike="noStrike" cap="none" normalizeH="0" baseline="0" smtClean="0">
                          <a:ln>
                            <a:noFill/>
                          </a:ln>
                          <a:solidFill>
                            <a:schemeClr val="tx1"/>
                          </a:solidFill>
                          <a:effectLst/>
                          <a:latin typeface="宋体" charset="-122"/>
                          <a:ea typeface="宋体" charset="-122"/>
                          <a:cs typeface="Calibri" pitchFamily="34" charset="0"/>
                        </a:rPr>
                        <a:t>实验现象</a:t>
                      </a:r>
                      <a:endParaRPr kumimoji="0" lang="zh-CN" altLang="en-US"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altLang="en-US" sz="2400" b="1" i="0" u="none" strike="noStrike" cap="none" normalizeH="0" baseline="0" smtClean="0">
                          <a:ln>
                            <a:noFill/>
                          </a:ln>
                          <a:solidFill>
                            <a:schemeClr val="tx1"/>
                          </a:solidFill>
                          <a:effectLst/>
                          <a:latin typeface="宋体" charset="-122"/>
                          <a:ea typeface="宋体" charset="-122"/>
                          <a:cs typeface="Calibri" pitchFamily="34" charset="0"/>
                        </a:rPr>
                        <a:t>实验结论</a:t>
                      </a:r>
                      <a:endParaRPr kumimoji="0" lang="zh-CN" altLang="en-US"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4447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altLang="en-US" sz="2400" b="1" i="0" u="none" strike="noStrike" cap="none" normalizeH="0" baseline="0" smtClean="0">
                          <a:ln>
                            <a:noFill/>
                          </a:ln>
                          <a:solidFill>
                            <a:schemeClr val="tx1"/>
                          </a:solidFill>
                          <a:effectLst/>
                          <a:latin typeface="宋体" charset="-122"/>
                          <a:ea typeface="宋体" charset="-122"/>
                          <a:cs typeface="Calibri" pitchFamily="34" charset="0"/>
                        </a:rPr>
                        <a:t>①</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zh-CN" altLang="en-US" sz="2400" b="1" i="0" u="none" strike="noStrike" cap="none" normalizeH="0" baseline="0" smtClean="0">
                        <a:ln>
                          <a:noFill/>
                        </a:ln>
                        <a:solidFill>
                          <a:schemeClr val="tx1"/>
                        </a:solidFill>
                        <a:effectLst/>
                        <a:latin typeface="宋体" charset="-122"/>
                        <a:ea typeface="宋体" charset="-122"/>
                        <a:cs typeface="Calibri"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zh-CN" altLang="en-US" sz="2400" b="1" i="0" u="none" strike="noStrike" cap="none" normalizeH="0" baseline="0" smtClean="0">
                        <a:ln>
                          <a:noFill/>
                        </a:ln>
                        <a:solidFill>
                          <a:schemeClr val="tx1"/>
                        </a:solidFill>
                        <a:effectLst/>
                        <a:latin typeface="Tahoma" pitchFamily="34" charset="0"/>
                        <a:ea typeface="宋体" charset="-122"/>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altLang="en-US" sz="2400" b="1" i="0" u="none" strike="noStrike" cap="none" normalizeH="0" baseline="0" smtClean="0">
                          <a:ln>
                            <a:noFill/>
                          </a:ln>
                          <a:solidFill>
                            <a:schemeClr val="tx1"/>
                          </a:solidFill>
                          <a:effectLst/>
                          <a:latin typeface="宋体" charset="-122"/>
                          <a:ea typeface="宋体" charset="-122"/>
                          <a:cs typeface="Calibri" pitchFamily="34" charset="0"/>
                        </a:rPr>
                        <a:t>②</a:t>
                      </a:r>
                      <a:endParaRPr kumimoji="0" lang="zh-CN" altLang="en-US"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altLang="en-US" sz="2400" b="1" i="0" u="none" strike="noStrike" cap="none" normalizeH="0" baseline="0" smtClean="0">
                          <a:ln>
                            <a:noFill/>
                          </a:ln>
                          <a:solidFill>
                            <a:schemeClr val="tx1"/>
                          </a:solidFill>
                          <a:effectLst/>
                          <a:latin typeface="宋体" charset="-122"/>
                          <a:ea typeface="宋体" charset="-122"/>
                          <a:cs typeface="Calibri" pitchFamily="34" charset="0"/>
                        </a:rPr>
                        <a:t>显酸性</a:t>
                      </a:r>
                      <a:endParaRPr kumimoji="0" lang="zh-CN" altLang="en-US" sz="2400" b="1" i="0" u="none" strike="noStrike" cap="none" normalizeH="0" baseline="0" smtClean="0">
                        <a:ln>
                          <a:noFill/>
                        </a:ln>
                        <a:solidFill>
                          <a:schemeClr val="tx1"/>
                        </a:solidFill>
                        <a:effectLst/>
                        <a:latin typeface="Tahoma" pitchFamily="34" charset="0"/>
                        <a:ea typeface="宋体"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6" name="Rectangle 4"/>
          <p:cNvSpPr>
            <a:spLocks noChangeArrowheads="1"/>
          </p:cNvSpPr>
          <p:nvPr/>
        </p:nvSpPr>
        <p:spPr bwMode="auto">
          <a:xfrm>
            <a:off x="6267797" y="2292301"/>
            <a:ext cx="2088232" cy="461665"/>
          </a:xfrm>
          <a:prstGeom prst="rect">
            <a:avLst/>
          </a:prstGeom>
          <a:noFill/>
          <a:ln w="9525">
            <a:noFill/>
            <a:miter lim="800000"/>
            <a:headEnd/>
            <a:tailEnd/>
          </a:ln>
          <a:effectLst/>
        </p:spPr>
        <p:txBody>
          <a:bodyPr wrap="square">
            <a:spAutoFit/>
          </a:bodyPr>
          <a:lstStyle/>
          <a:p>
            <a:r>
              <a:rPr lang="en-US" altLang="zh-CN" dirty="0" smtClean="0">
                <a:solidFill>
                  <a:schemeClr val="hlink"/>
                </a:solidFill>
              </a:rPr>
              <a:t>Na</a:t>
            </a:r>
            <a:r>
              <a:rPr lang="en-US" altLang="zh-CN" baseline="30000" dirty="0" smtClean="0">
                <a:solidFill>
                  <a:schemeClr val="hlink"/>
                </a:solidFill>
              </a:rPr>
              <a:t>+</a:t>
            </a:r>
            <a:r>
              <a:rPr lang="zh-CN" altLang="en-US" dirty="0">
                <a:solidFill>
                  <a:srgbClr val="FF0000"/>
                </a:solidFill>
                <a:latin typeface="宋体" charset="-122"/>
                <a:cs typeface="Calibri" pitchFamily="34" charset="0"/>
              </a:rPr>
              <a:t> 、</a:t>
            </a:r>
            <a:r>
              <a:rPr lang="en-US" altLang="zh-CN" dirty="0" err="1">
                <a:solidFill>
                  <a:srgbClr val="FF0000"/>
                </a:solidFill>
                <a:latin typeface="宋体" charset="-122"/>
                <a:cs typeface="Calibri" pitchFamily="34" charset="0"/>
              </a:rPr>
              <a:t>Cl</a:t>
            </a:r>
            <a:r>
              <a:rPr lang="en-US" altLang="zh-CN" baseline="30000" dirty="0">
                <a:solidFill>
                  <a:srgbClr val="FF0000"/>
                </a:solidFill>
                <a:latin typeface="宋体" charset="-122"/>
                <a:cs typeface="Calibri" pitchFamily="34" charset="0"/>
              </a:rPr>
              <a:t>-</a:t>
            </a:r>
            <a:endParaRPr lang="zh-CN" altLang="en-US" baseline="30000" dirty="0">
              <a:solidFill>
                <a:schemeClr val="hlink"/>
              </a:solidFill>
            </a:endParaRPr>
          </a:p>
        </p:txBody>
      </p:sp>
      <p:sp>
        <p:nvSpPr>
          <p:cNvPr id="7" name="Rectangle 10"/>
          <p:cNvSpPr>
            <a:spLocks noChangeArrowheads="1"/>
          </p:cNvSpPr>
          <p:nvPr/>
        </p:nvSpPr>
        <p:spPr bwMode="auto">
          <a:xfrm>
            <a:off x="1414686" y="5445224"/>
            <a:ext cx="4508153" cy="830997"/>
          </a:xfrm>
          <a:prstGeom prst="rect">
            <a:avLst/>
          </a:prstGeom>
          <a:noFill/>
          <a:ln w="9525">
            <a:noFill/>
            <a:miter lim="800000"/>
            <a:headEnd/>
            <a:tailEnd/>
          </a:ln>
        </p:spPr>
        <p:txBody>
          <a:bodyPr wrap="square" anchor="ctr">
            <a:spAutoFit/>
          </a:bodyPr>
          <a:lstStyle/>
          <a:p>
            <a:r>
              <a:rPr lang="zh-CN" altLang="en-US" dirty="0" smtClean="0">
                <a:solidFill>
                  <a:srgbClr val="FF0000"/>
                </a:solidFill>
              </a:rPr>
              <a:t>取少量反应后的溶液于试管中，加入</a:t>
            </a:r>
            <a:r>
              <a:rPr lang="en-US" altLang="zh-CN" dirty="0" smtClean="0">
                <a:latin typeface="宋体" charset="-122"/>
              </a:rPr>
              <a:t>N</a:t>
            </a:r>
            <a:r>
              <a:rPr lang="en-US" altLang="zh-CN" dirty="0" smtClean="0">
                <a:latin typeface="宋体" charset="-122"/>
                <a:cs typeface="Calibri" pitchFamily="34" charset="0"/>
              </a:rPr>
              <a:t>a</a:t>
            </a:r>
            <a:r>
              <a:rPr lang="en-US" altLang="zh-CN" baseline="-30000" dirty="0">
                <a:latin typeface="宋体" charset="-122"/>
                <a:cs typeface="Calibri" pitchFamily="34" charset="0"/>
              </a:rPr>
              <a:t>2 </a:t>
            </a:r>
            <a:r>
              <a:rPr lang="en-US" altLang="zh-CN" dirty="0" smtClean="0">
                <a:latin typeface="宋体" charset="-122"/>
                <a:cs typeface="Calibri" pitchFamily="34" charset="0"/>
              </a:rPr>
              <a:t>CO</a:t>
            </a:r>
            <a:r>
              <a:rPr lang="en-US" altLang="zh-CN" baseline="-30000" dirty="0" smtClean="0">
                <a:latin typeface="宋体" charset="-122"/>
                <a:cs typeface="Calibri" pitchFamily="34" charset="0"/>
              </a:rPr>
              <a:t>3</a:t>
            </a:r>
            <a:r>
              <a:rPr lang="zh-CN" altLang="en-US" dirty="0" smtClean="0">
                <a:solidFill>
                  <a:srgbClr val="FF0000"/>
                </a:solidFill>
              </a:rPr>
              <a:t>溶液</a:t>
            </a:r>
            <a:endParaRPr lang="en-US" altLang="zh-CN" dirty="0">
              <a:solidFill>
                <a:srgbClr val="FF0000"/>
              </a:solidFill>
            </a:endParaRPr>
          </a:p>
        </p:txBody>
      </p:sp>
      <p:sp>
        <p:nvSpPr>
          <p:cNvPr id="8" name="Rectangle 10"/>
          <p:cNvSpPr>
            <a:spLocks noChangeArrowheads="1"/>
          </p:cNvSpPr>
          <p:nvPr/>
        </p:nvSpPr>
        <p:spPr bwMode="auto">
          <a:xfrm>
            <a:off x="6267797" y="5405833"/>
            <a:ext cx="2419697" cy="461665"/>
          </a:xfrm>
          <a:prstGeom prst="rect">
            <a:avLst/>
          </a:prstGeom>
          <a:noFill/>
          <a:ln w="9525">
            <a:noFill/>
            <a:miter lim="800000"/>
            <a:headEnd/>
            <a:tailEnd/>
          </a:ln>
        </p:spPr>
        <p:txBody>
          <a:bodyPr wrap="square" anchor="ctr">
            <a:spAutoFit/>
          </a:bodyPr>
          <a:lstStyle/>
          <a:p>
            <a:r>
              <a:rPr lang="zh-CN" altLang="en-US" dirty="0" smtClean="0">
                <a:solidFill>
                  <a:srgbClr val="FF0000"/>
                </a:solidFill>
              </a:rPr>
              <a:t>有气泡产生</a:t>
            </a:r>
            <a:endParaRPr lang="en-US" altLang="zh-CN" dirty="0">
              <a:solidFill>
                <a:srgbClr val="FF0000"/>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amond(in)">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1000"/>
                                        <p:tgtEl>
                                          <p:spTgt spid="7"/>
                                        </p:tgtEl>
                                      </p:cBhvr>
                                    </p:animEffect>
                                    <p:anim calcmode="lin" valueType="num">
                                      <p:cBhvr>
                                        <p:cTn id="13" dur="1000" fill="hold"/>
                                        <p:tgtEl>
                                          <p:spTgt spid="7"/>
                                        </p:tgtEl>
                                        <p:attrNameLst>
                                          <p:attrName>ppt_x</p:attrName>
                                        </p:attrNameLst>
                                      </p:cBhvr>
                                      <p:tavLst>
                                        <p:tav tm="0">
                                          <p:val>
                                            <p:strVal val="#ppt_x"/>
                                          </p:val>
                                        </p:tav>
                                        <p:tav tm="100000">
                                          <p:val>
                                            <p:strVal val="#ppt_x"/>
                                          </p:val>
                                        </p:tav>
                                      </p:tavLst>
                                    </p:anim>
                                    <p:anim calcmode="lin" valueType="num">
                                      <p:cBhvr>
                                        <p:cTn id="14"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arn(inVertical)">
                                      <p:cBhvr>
                                        <p:cTn id="1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Lst>
  </p:timing>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0961" name="Rectangle 3"/>
          <p:cNvSpPr>
            <a:spLocks noChangeArrowheads="1"/>
          </p:cNvSpPr>
          <p:nvPr/>
        </p:nvSpPr>
        <p:spPr bwMode="auto">
          <a:xfrm>
            <a:off x="406400" y="260350"/>
            <a:ext cx="7697788" cy="822325"/>
          </a:xfrm>
          <a:prstGeom prst="rect">
            <a:avLst/>
          </a:prstGeom>
          <a:noFill/>
          <a:ln w="9525">
            <a:noFill/>
            <a:miter lim="800000"/>
            <a:headEnd/>
            <a:tailEnd/>
          </a:ln>
        </p:spPr>
        <p:txBody>
          <a:bodyPr wrap="none" anchor="ctr">
            <a:spAutoFit/>
          </a:bodyPr>
          <a:lstStyle/>
          <a:p>
            <a:pPr indent="279400"/>
            <a:r>
              <a:rPr lang="en-US" altLang="zh-CN">
                <a:latin typeface="宋体" charset="-122"/>
                <a:cs typeface="Calibri" pitchFamily="34" charset="0"/>
              </a:rPr>
              <a:t>1-13. </a:t>
            </a:r>
            <a:r>
              <a:rPr lang="zh-CN" altLang="en-US">
                <a:latin typeface="宋体" charset="-122"/>
                <a:cs typeface="Calibri" pitchFamily="34" charset="0"/>
              </a:rPr>
              <a:t>为验证</a:t>
            </a:r>
            <a:r>
              <a:rPr lang="en-US" altLang="zh-CN">
                <a:latin typeface="宋体" charset="-122"/>
                <a:cs typeface="Calibri" pitchFamily="34" charset="0"/>
              </a:rPr>
              <a:t>Ba(OH)</a:t>
            </a:r>
            <a:r>
              <a:rPr lang="en-US" altLang="zh-CN" baseline="-30000">
                <a:latin typeface="宋体" charset="-122"/>
                <a:cs typeface="Calibri" pitchFamily="34" charset="0"/>
              </a:rPr>
              <a:t>2</a:t>
            </a:r>
            <a:r>
              <a:rPr lang="zh-CN" altLang="en-US">
                <a:latin typeface="宋体" charset="-122"/>
                <a:cs typeface="Calibri" pitchFamily="34" charset="0"/>
              </a:rPr>
              <a:t>的化学性质做如图所示的四个</a:t>
            </a:r>
            <a:r>
              <a:rPr lang="zh-CN" altLang="en-US" sz="1000">
                <a:latin typeface="宋体" charset="-122"/>
                <a:cs typeface="Calibri" pitchFamily="34" charset="0"/>
              </a:rPr>
              <a:t>实验：</a:t>
            </a:r>
            <a:endParaRPr lang="zh-CN" altLang="en-US" sz="1100"/>
          </a:p>
          <a:p>
            <a:pPr indent="279400" eaLnBrk="0" hangingPunct="0"/>
            <a:endParaRPr lang="zh-CN" altLang="en-US"/>
          </a:p>
        </p:txBody>
      </p:sp>
      <p:pic>
        <p:nvPicPr>
          <p:cNvPr id="40962" name="图片 28"/>
          <p:cNvPicPr>
            <a:picLocks noChangeAspect="1" noChangeArrowheads="1"/>
          </p:cNvPicPr>
          <p:nvPr/>
        </p:nvPicPr>
        <p:blipFill>
          <a:blip r:embed="rId2"/>
          <a:srcRect/>
          <a:stretch>
            <a:fillRect/>
          </a:stretch>
        </p:blipFill>
        <p:spPr bwMode="auto">
          <a:xfrm>
            <a:off x="911225" y="981075"/>
            <a:ext cx="8351838" cy="2501900"/>
          </a:xfrm>
          <a:prstGeom prst="rect">
            <a:avLst/>
          </a:prstGeom>
          <a:noFill/>
          <a:ln w="9525">
            <a:noFill/>
            <a:miter lim="800000"/>
            <a:headEnd/>
            <a:tailEnd/>
          </a:ln>
        </p:spPr>
      </p:pic>
      <p:sp>
        <p:nvSpPr>
          <p:cNvPr id="40963" name="Rectangle 4"/>
          <p:cNvSpPr>
            <a:spLocks noChangeArrowheads="1"/>
          </p:cNvSpPr>
          <p:nvPr/>
        </p:nvSpPr>
        <p:spPr bwMode="auto">
          <a:xfrm>
            <a:off x="406400" y="3479800"/>
            <a:ext cx="11017250" cy="3378200"/>
          </a:xfrm>
          <a:prstGeom prst="rect">
            <a:avLst/>
          </a:prstGeom>
          <a:noFill/>
          <a:ln w="9525">
            <a:noFill/>
            <a:miter lim="800000"/>
            <a:headEnd/>
            <a:tailEnd/>
          </a:ln>
        </p:spPr>
        <p:txBody>
          <a:bodyPr anchor="ctr">
            <a:spAutoFit/>
          </a:bodyPr>
          <a:lstStyle/>
          <a:p>
            <a:pPr>
              <a:lnSpc>
                <a:spcPct val="150000"/>
              </a:lnSpc>
            </a:pPr>
            <a:r>
              <a:rPr lang="zh-CN" altLang="en-US" dirty="0">
                <a:latin typeface="宋体" charset="-122"/>
                <a:cs typeface="Calibri" pitchFamily="34" charset="0"/>
              </a:rPr>
              <a:t>（</a:t>
            </a:r>
            <a:r>
              <a:rPr lang="en-US" altLang="zh-CN" dirty="0">
                <a:latin typeface="宋体" charset="-122"/>
                <a:cs typeface="Calibri" pitchFamily="34" charset="0"/>
              </a:rPr>
              <a:t>1)</a:t>
            </a:r>
            <a:r>
              <a:rPr lang="zh-CN" altLang="en-US" dirty="0">
                <a:latin typeface="宋体" charset="-122"/>
                <a:cs typeface="Calibri" pitchFamily="34" charset="0"/>
              </a:rPr>
              <a:t>实验一中能够观察到的明显现象是</a:t>
            </a:r>
            <a:r>
              <a:rPr lang="en-US" altLang="zh-CN" dirty="0">
                <a:latin typeface="宋体" charset="-122"/>
                <a:cs typeface="Calibri" pitchFamily="34" charset="0"/>
              </a:rPr>
              <a:t>______________________________________</a:t>
            </a:r>
            <a:r>
              <a:rPr lang="zh-CN" altLang="en-US" dirty="0">
                <a:latin typeface="宋体" charset="-122"/>
                <a:cs typeface="Calibri" pitchFamily="34" charset="0"/>
              </a:rPr>
              <a:t>。</a:t>
            </a:r>
            <a:endParaRPr lang="zh-CN" altLang="en-US" dirty="0"/>
          </a:p>
          <a:p>
            <a:pPr eaLnBrk="0" hangingPunct="0">
              <a:lnSpc>
                <a:spcPct val="150000"/>
              </a:lnSpc>
            </a:pPr>
            <a:r>
              <a:rPr lang="zh-CN" altLang="en-US" dirty="0">
                <a:latin typeface="宋体" charset="-122"/>
                <a:cs typeface="Calibri" pitchFamily="34" charset="0"/>
              </a:rPr>
              <a:t>（</a:t>
            </a:r>
            <a:r>
              <a:rPr lang="en-US" altLang="zh-CN" dirty="0">
                <a:latin typeface="宋体" charset="-122"/>
                <a:cs typeface="Calibri" pitchFamily="34" charset="0"/>
              </a:rPr>
              <a:t>2)</a:t>
            </a:r>
            <a:r>
              <a:rPr lang="zh-CN" altLang="en-US" dirty="0">
                <a:latin typeface="宋体" charset="-122"/>
                <a:cs typeface="Calibri" pitchFamily="34" charset="0"/>
              </a:rPr>
              <a:t>实验二、实验三验证了</a:t>
            </a:r>
            <a:r>
              <a:rPr lang="en-US" altLang="zh-CN" dirty="0">
                <a:latin typeface="宋体" charset="-122"/>
                <a:cs typeface="Calibri" pitchFamily="34" charset="0"/>
              </a:rPr>
              <a:t>Ba(OH)</a:t>
            </a:r>
            <a:r>
              <a:rPr lang="en-US" altLang="zh-CN" baseline="-30000" dirty="0">
                <a:latin typeface="宋体" charset="-122"/>
                <a:cs typeface="Calibri" pitchFamily="34" charset="0"/>
              </a:rPr>
              <a:t>2</a:t>
            </a:r>
            <a:r>
              <a:rPr lang="zh-CN" altLang="en-US" dirty="0">
                <a:latin typeface="宋体" charset="-122"/>
                <a:cs typeface="Calibri" pitchFamily="34" charset="0"/>
              </a:rPr>
              <a:t>能和某些</a:t>
            </a:r>
            <a:r>
              <a:rPr lang="en-US" altLang="zh-CN" dirty="0">
                <a:latin typeface="宋体" charset="-122"/>
                <a:cs typeface="Calibri" pitchFamily="34" charset="0"/>
              </a:rPr>
              <a:t>_________</a:t>
            </a:r>
            <a:r>
              <a:rPr lang="zh-CN" altLang="en-US" dirty="0">
                <a:latin typeface="宋体" charset="-122"/>
                <a:cs typeface="Calibri" pitchFamily="34" charset="0"/>
              </a:rPr>
              <a:t>（填物质类别）发生化学反应。</a:t>
            </a:r>
            <a:endParaRPr lang="zh-CN" altLang="en-US" dirty="0"/>
          </a:p>
          <a:p>
            <a:pPr eaLnBrk="0" hangingPunct="0">
              <a:lnSpc>
                <a:spcPct val="150000"/>
              </a:lnSpc>
            </a:pPr>
            <a:r>
              <a:rPr lang="zh-CN" altLang="en-US" dirty="0">
                <a:latin typeface="宋体" charset="-122"/>
                <a:cs typeface="Calibri" pitchFamily="34" charset="0"/>
              </a:rPr>
              <a:t>（</a:t>
            </a:r>
            <a:r>
              <a:rPr lang="en-US" altLang="zh-CN" dirty="0">
                <a:latin typeface="宋体" charset="-122"/>
                <a:cs typeface="Calibri" pitchFamily="34" charset="0"/>
              </a:rPr>
              <a:t>3)</a:t>
            </a:r>
            <a:r>
              <a:rPr lang="zh-CN" altLang="en-US" dirty="0">
                <a:latin typeface="宋体" charset="-122"/>
                <a:cs typeface="Calibri" pitchFamily="34" charset="0"/>
              </a:rPr>
              <a:t>实验四中发生反应的化学方程式为</a:t>
            </a:r>
            <a:r>
              <a:rPr lang="en-US" altLang="zh-CN" dirty="0">
                <a:latin typeface="宋体" charset="-122"/>
                <a:cs typeface="Calibri" pitchFamily="34" charset="0"/>
              </a:rPr>
              <a:t>___________________________________________</a:t>
            </a:r>
            <a:r>
              <a:rPr lang="zh-CN" altLang="en-US" dirty="0">
                <a:latin typeface="宋体" charset="-122"/>
                <a:cs typeface="Calibri" pitchFamily="34" charset="0"/>
              </a:rPr>
              <a:t>。</a:t>
            </a:r>
            <a:endParaRPr lang="zh-CN" altLang="en-US" dirty="0"/>
          </a:p>
        </p:txBody>
      </p:sp>
      <p:sp>
        <p:nvSpPr>
          <p:cNvPr id="5" name="Rectangle 10"/>
          <p:cNvSpPr>
            <a:spLocks noChangeArrowheads="1"/>
          </p:cNvSpPr>
          <p:nvPr/>
        </p:nvSpPr>
        <p:spPr bwMode="auto">
          <a:xfrm>
            <a:off x="694606" y="4005064"/>
            <a:ext cx="6408712" cy="461665"/>
          </a:xfrm>
          <a:prstGeom prst="rect">
            <a:avLst/>
          </a:prstGeom>
          <a:noFill/>
          <a:ln w="9525">
            <a:noFill/>
            <a:miter lim="800000"/>
            <a:headEnd/>
            <a:tailEnd/>
          </a:ln>
        </p:spPr>
        <p:txBody>
          <a:bodyPr wrap="square" anchor="ctr">
            <a:spAutoFit/>
          </a:bodyPr>
          <a:lstStyle/>
          <a:p>
            <a:r>
              <a:rPr lang="zh-CN" altLang="en-US" dirty="0" smtClean="0">
                <a:solidFill>
                  <a:srgbClr val="FF0000"/>
                </a:solidFill>
              </a:rPr>
              <a:t>溶液由无色变成红色</a:t>
            </a:r>
            <a:endParaRPr lang="en-US" altLang="zh-CN" dirty="0">
              <a:solidFill>
                <a:srgbClr val="FF0000"/>
              </a:solidFill>
            </a:endParaRPr>
          </a:p>
        </p:txBody>
      </p:sp>
      <p:sp>
        <p:nvSpPr>
          <p:cNvPr id="6" name="Rectangle 10"/>
          <p:cNvSpPr>
            <a:spLocks noChangeArrowheads="1"/>
          </p:cNvSpPr>
          <p:nvPr/>
        </p:nvSpPr>
        <p:spPr bwMode="auto">
          <a:xfrm>
            <a:off x="6599262" y="4687628"/>
            <a:ext cx="2419697" cy="461665"/>
          </a:xfrm>
          <a:prstGeom prst="rect">
            <a:avLst/>
          </a:prstGeom>
          <a:noFill/>
          <a:ln w="9525">
            <a:noFill/>
            <a:miter lim="800000"/>
            <a:headEnd/>
            <a:tailEnd/>
          </a:ln>
        </p:spPr>
        <p:txBody>
          <a:bodyPr wrap="square" anchor="ctr">
            <a:spAutoFit/>
          </a:bodyPr>
          <a:lstStyle/>
          <a:p>
            <a:r>
              <a:rPr lang="zh-CN" altLang="en-US" dirty="0" smtClean="0">
                <a:solidFill>
                  <a:srgbClr val="FF0000"/>
                </a:solidFill>
              </a:rPr>
              <a:t>盐</a:t>
            </a:r>
            <a:endParaRPr lang="en-US" altLang="zh-CN" dirty="0">
              <a:solidFill>
                <a:srgbClr val="FF0000"/>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1985" name="Rectangle 2"/>
          <p:cNvSpPr>
            <a:spLocks noChangeArrowheads="1"/>
          </p:cNvSpPr>
          <p:nvPr/>
        </p:nvSpPr>
        <p:spPr bwMode="auto">
          <a:xfrm>
            <a:off x="406400" y="260350"/>
            <a:ext cx="7697788" cy="822325"/>
          </a:xfrm>
          <a:prstGeom prst="rect">
            <a:avLst/>
          </a:prstGeom>
          <a:noFill/>
          <a:ln w="9525">
            <a:noFill/>
            <a:miter lim="800000"/>
            <a:headEnd/>
            <a:tailEnd/>
          </a:ln>
        </p:spPr>
        <p:txBody>
          <a:bodyPr wrap="none" anchor="ctr">
            <a:spAutoFit/>
          </a:bodyPr>
          <a:lstStyle/>
          <a:p>
            <a:pPr indent="279400"/>
            <a:r>
              <a:rPr lang="en-US" altLang="zh-CN">
                <a:latin typeface="宋体" charset="-122"/>
                <a:cs typeface="Calibri" pitchFamily="34" charset="0"/>
              </a:rPr>
              <a:t>1-13. </a:t>
            </a:r>
            <a:r>
              <a:rPr lang="zh-CN" altLang="en-US">
                <a:latin typeface="宋体" charset="-122"/>
                <a:cs typeface="Calibri" pitchFamily="34" charset="0"/>
              </a:rPr>
              <a:t>为验证</a:t>
            </a:r>
            <a:r>
              <a:rPr lang="en-US" altLang="zh-CN">
                <a:latin typeface="宋体" charset="-122"/>
                <a:cs typeface="Calibri" pitchFamily="34" charset="0"/>
              </a:rPr>
              <a:t>Ba(OH)</a:t>
            </a:r>
            <a:r>
              <a:rPr lang="en-US" altLang="zh-CN" baseline="-30000">
                <a:latin typeface="宋体" charset="-122"/>
                <a:cs typeface="Calibri" pitchFamily="34" charset="0"/>
              </a:rPr>
              <a:t>2</a:t>
            </a:r>
            <a:r>
              <a:rPr lang="zh-CN" altLang="en-US">
                <a:latin typeface="宋体" charset="-122"/>
                <a:cs typeface="Calibri" pitchFamily="34" charset="0"/>
              </a:rPr>
              <a:t>的化学性质做如图所示的四个</a:t>
            </a:r>
            <a:r>
              <a:rPr lang="zh-CN" altLang="en-US" sz="1000">
                <a:latin typeface="宋体" charset="-122"/>
                <a:cs typeface="Calibri" pitchFamily="34" charset="0"/>
              </a:rPr>
              <a:t>实验：</a:t>
            </a:r>
            <a:endParaRPr lang="zh-CN" altLang="en-US" sz="1100"/>
          </a:p>
          <a:p>
            <a:pPr indent="279400" eaLnBrk="0" hangingPunct="0"/>
            <a:endParaRPr lang="zh-CN" altLang="en-US"/>
          </a:p>
        </p:txBody>
      </p:sp>
      <p:pic>
        <p:nvPicPr>
          <p:cNvPr id="41986" name="图片 28"/>
          <p:cNvPicPr>
            <a:picLocks noChangeAspect="1" noChangeArrowheads="1"/>
          </p:cNvPicPr>
          <p:nvPr/>
        </p:nvPicPr>
        <p:blipFill>
          <a:blip r:embed="rId2"/>
          <a:srcRect/>
          <a:stretch>
            <a:fillRect/>
          </a:stretch>
        </p:blipFill>
        <p:spPr bwMode="auto">
          <a:xfrm>
            <a:off x="911225" y="981075"/>
            <a:ext cx="8351838" cy="2501900"/>
          </a:xfrm>
          <a:prstGeom prst="rect">
            <a:avLst/>
          </a:prstGeom>
          <a:noFill/>
          <a:ln w="9525">
            <a:noFill/>
            <a:miter lim="800000"/>
            <a:headEnd/>
            <a:tailEnd/>
          </a:ln>
        </p:spPr>
      </p:pic>
      <p:sp>
        <p:nvSpPr>
          <p:cNvPr id="41987" name="Rectangle 4"/>
          <p:cNvSpPr>
            <a:spLocks noChangeArrowheads="1"/>
          </p:cNvSpPr>
          <p:nvPr/>
        </p:nvSpPr>
        <p:spPr bwMode="auto">
          <a:xfrm>
            <a:off x="550863" y="3644900"/>
            <a:ext cx="10729912" cy="2282825"/>
          </a:xfrm>
          <a:prstGeom prst="rect">
            <a:avLst/>
          </a:prstGeom>
          <a:noFill/>
          <a:ln w="9525">
            <a:noFill/>
            <a:miter lim="800000"/>
            <a:headEnd/>
            <a:tailEnd/>
          </a:ln>
        </p:spPr>
        <p:txBody>
          <a:bodyPr anchor="ctr">
            <a:spAutoFit/>
          </a:bodyPr>
          <a:lstStyle/>
          <a:p>
            <a:pPr eaLnBrk="0" hangingPunct="0">
              <a:lnSpc>
                <a:spcPct val="150000"/>
              </a:lnSpc>
            </a:pPr>
            <a:r>
              <a:rPr lang="zh-CN" altLang="en-US" dirty="0">
                <a:latin typeface="宋体" charset="-122"/>
                <a:cs typeface="Calibri" pitchFamily="34" charset="0"/>
              </a:rPr>
              <a:t>（</a:t>
            </a:r>
            <a:r>
              <a:rPr lang="en-US" altLang="zh-CN" dirty="0">
                <a:latin typeface="宋体" charset="-122"/>
                <a:cs typeface="Calibri" pitchFamily="34" charset="0"/>
              </a:rPr>
              <a:t>4)</a:t>
            </a:r>
            <a:r>
              <a:rPr lang="zh-CN" altLang="en-US" dirty="0">
                <a:latin typeface="宋体" charset="-122"/>
                <a:cs typeface="Calibri" pitchFamily="34" charset="0"/>
              </a:rPr>
              <a:t>将上述实验后四支试管中的所有物质倒入同一个烧杯，充分混合后过滤，得到白色固体和溶液</a:t>
            </a:r>
            <a:r>
              <a:rPr lang="en-US" altLang="zh-CN" dirty="0">
                <a:latin typeface="宋体" charset="-122"/>
                <a:cs typeface="Calibri" pitchFamily="34" charset="0"/>
              </a:rPr>
              <a:t>A</a:t>
            </a:r>
            <a:r>
              <a:rPr lang="zh-CN" altLang="en-US" dirty="0">
                <a:latin typeface="宋体" charset="-122"/>
                <a:cs typeface="Calibri" pitchFamily="34" charset="0"/>
              </a:rPr>
              <a:t>。取一定量溶液</a:t>
            </a:r>
            <a:r>
              <a:rPr lang="en-US" altLang="zh-CN" dirty="0">
                <a:latin typeface="宋体" charset="-122"/>
                <a:cs typeface="Calibri" pitchFamily="34" charset="0"/>
              </a:rPr>
              <a:t>A</a:t>
            </a:r>
            <a:r>
              <a:rPr lang="zh-CN" altLang="en-US" dirty="0">
                <a:latin typeface="宋体" charset="-122"/>
                <a:cs typeface="Calibri" pitchFamily="34" charset="0"/>
              </a:rPr>
              <a:t>，加入少量</a:t>
            </a:r>
            <a:r>
              <a:rPr lang="en-US" altLang="zh-CN" dirty="0">
                <a:latin typeface="宋体" charset="-122"/>
                <a:cs typeface="Calibri" pitchFamily="34" charset="0"/>
              </a:rPr>
              <a:t>Ba(OH)</a:t>
            </a:r>
            <a:r>
              <a:rPr lang="en-US" altLang="zh-CN" baseline="-30000" dirty="0">
                <a:latin typeface="宋体" charset="-122"/>
                <a:cs typeface="Calibri" pitchFamily="34" charset="0"/>
              </a:rPr>
              <a:t>2</a:t>
            </a:r>
            <a:r>
              <a:rPr lang="zh-CN" altLang="en-US" dirty="0">
                <a:latin typeface="宋体" charset="-122"/>
                <a:cs typeface="Calibri" pitchFamily="34" charset="0"/>
              </a:rPr>
              <a:t>溶液，振荡后只得到无色溶液。综上分析，溶液</a:t>
            </a:r>
            <a:r>
              <a:rPr lang="en-US" altLang="zh-CN" dirty="0">
                <a:latin typeface="宋体" charset="-122"/>
                <a:cs typeface="Calibri" pitchFamily="34" charset="0"/>
              </a:rPr>
              <a:t>A </a:t>
            </a:r>
            <a:r>
              <a:rPr lang="zh-CN" altLang="en-US" dirty="0">
                <a:latin typeface="宋体" charset="-122"/>
                <a:cs typeface="Calibri" pitchFamily="34" charset="0"/>
              </a:rPr>
              <a:t>中除酚酞外，一定还含有的溶质是</a:t>
            </a:r>
            <a:r>
              <a:rPr lang="en-US" altLang="zh-CN" dirty="0">
                <a:latin typeface="宋体" charset="-122"/>
                <a:cs typeface="Calibri" pitchFamily="34" charset="0"/>
              </a:rPr>
              <a:t>_______________________________</a:t>
            </a:r>
            <a:r>
              <a:rPr lang="zh-CN" altLang="en-US" dirty="0">
                <a:latin typeface="宋体" charset="-122"/>
                <a:cs typeface="Calibri" pitchFamily="34" charset="0"/>
              </a:rPr>
              <a:t>。</a:t>
            </a:r>
            <a:endParaRPr lang="zh-CN" altLang="en-US" dirty="0"/>
          </a:p>
        </p:txBody>
      </p:sp>
      <p:sp>
        <p:nvSpPr>
          <p:cNvPr id="5" name="Rectangle 10"/>
          <p:cNvSpPr>
            <a:spLocks noChangeArrowheads="1"/>
          </p:cNvSpPr>
          <p:nvPr/>
        </p:nvSpPr>
        <p:spPr bwMode="auto">
          <a:xfrm>
            <a:off x="766614" y="5405832"/>
            <a:ext cx="4723953" cy="461665"/>
          </a:xfrm>
          <a:prstGeom prst="rect">
            <a:avLst/>
          </a:prstGeom>
          <a:noFill/>
          <a:ln w="9525">
            <a:noFill/>
            <a:miter lim="800000"/>
            <a:headEnd/>
            <a:tailEnd/>
          </a:ln>
        </p:spPr>
        <p:txBody>
          <a:bodyPr wrap="square" anchor="ctr">
            <a:spAutoFit/>
          </a:bodyPr>
          <a:lstStyle/>
          <a:p>
            <a:r>
              <a:rPr lang="en-US" altLang="zh-CN" dirty="0" smtClean="0">
                <a:solidFill>
                  <a:srgbClr val="FF0000"/>
                </a:solidFill>
              </a:rPr>
              <a:t>MgCl</a:t>
            </a:r>
            <a:r>
              <a:rPr lang="en-US" altLang="zh-CN" baseline="-25000" dirty="0" smtClean="0">
                <a:solidFill>
                  <a:srgbClr val="FF0000"/>
                </a:solidFill>
              </a:rPr>
              <a:t>2</a:t>
            </a:r>
            <a:r>
              <a:rPr lang="zh-CN" altLang="en-US" dirty="0" smtClean="0">
                <a:solidFill>
                  <a:srgbClr val="FF0000"/>
                </a:solidFill>
              </a:rPr>
              <a:t>、</a:t>
            </a:r>
            <a:r>
              <a:rPr lang="en-US" altLang="zh-CN" dirty="0" err="1" smtClean="0">
                <a:solidFill>
                  <a:srgbClr val="FF0000"/>
                </a:solidFill>
              </a:rPr>
              <a:t>NaCl</a:t>
            </a:r>
            <a:r>
              <a:rPr lang="zh-CN" altLang="en-US" dirty="0" smtClean="0">
                <a:solidFill>
                  <a:srgbClr val="FF0000"/>
                </a:solidFill>
              </a:rPr>
              <a:t>和</a:t>
            </a:r>
            <a:r>
              <a:rPr lang="en-US" altLang="zh-CN" dirty="0" err="1" smtClean="0">
                <a:solidFill>
                  <a:srgbClr val="FF0000"/>
                </a:solidFill>
              </a:rPr>
              <a:t>HCl</a:t>
            </a:r>
            <a:endParaRPr lang="en-US" altLang="zh-CN" dirty="0">
              <a:solidFill>
                <a:srgbClr val="FF0000"/>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3009" name="图片 29"/>
          <p:cNvPicPr>
            <a:picLocks noChangeAspect="1" noChangeArrowheads="1"/>
          </p:cNvPicPr>
          <p:nvPr/>
        </p:nvPicPr>
        <p:blipFill>
          <a:blip r:embed="rId2"/>
          <a:srcRect/>
          <a:stretch>
            <a:fillRect/>
          </a:stretch>
        </p:blipFill>
        <p:spPr bwMode="auto">
          <a:xfrm>
            <a:off x="982663" y="1052513"/>
            <a:ext cx="9648825" cy="2305050"/>
          </a:xfrm>
          <a:prstGeom prst="rect">
            <a:avLst/>
          </a:prstGeom>
          <a:noFill/>
          <a:ln w="9525">
            <a:noFill/>
            <a:miter lim="800000"/>
            <a:headEnd/>
            <a:tailEnd/>
          </a:ln>
        </p:spPr>
      </p:pic>
      <p:pic>
        <p:nvPicPr>
          <p:cNvPr id="43010" name="图片 31"/>
          <p:cNvPicPr>
            <a:picLocks noChangeAspect="1" noChangeArrowheads="1"/>
          </p:cNvPicPr>
          <p:nvPr/>
        </p:nvPicPr>
        <p:blipFill>
          <a:blip r:embed="rId3"/>
          <a:srcRect/>
          <a:stretch>
            <a:fillRect/>
          </a:stretch>
        </p:blipFill>
        <p:spPr bwMode="auto">
          <a:xfrm>
            <a:off x="862013" y="3182938"/>
            <a:ext cx="133350" cy="104775"/>
          </a:xfrm>
          <a:prstGeom prst="rect">
            <a:avLst/>
          </a:prstGeom>
          <a:noFill/>
          <a:ln w="9525">
            <a:noFill/>
            <a:miter lim="800000"/>
            <a:headEnd/>
            <a:tailEnd/>
          </a:ln>
        </p:spPr>
      </p:pic>
      <p:sp>
        <p:nvSpPr>
          <p:cNvPr id="43011" name="Rectangle 5"/>
          <p:cNvSpPr>
            <a:spLocks noChangeArrowheads="1"/>
          </p:cNvSpPr>
          <p:nvPr/>
        </p:nvSpPr>
        <p:spPr bwMode="auto">
          <a:xfrm>
            <a:off x="334963" y="333375"/>
            <a:ext cx="9799637" cy="822325"/>
          </a:xfrm>
          <a:prstGeom prst="rect">
            <a:avLst/>
          </a:prstGeom>
          <a:noFill/>
          <a:ln w="9525">
            <a:noFill/>
            <a:miter lim="800000"/>
            <a:headEnd/>
            <a:tailEnd/>
          </a:ln>
        </p:spPr>
        <p:txBody>
          <a:bodyPr wrap="none" anchor="ctr">
            <a:spAutoFit/>
          </a:bodyPr>
          <a:lstStyle/>
          <a:p>
            <a:pPr indent="419100"/>
            <a:r>
              <a:rPr lang="en-US" altLang="zh-CN">
                <a:latin typeface="宋体" charset="-122"/>
                <a:cs typeface="Calibri" pitchFamily="34" charset="0"/>
              </a:rPr>
              <a:t>1-14. </a:t>
            </a:r>
            <a:r>
              <a:rPr lang="zh-CN" altLang="en-US">
                <a:latin typeface="宋体" charset="-122"/>
                <a:cs typeface="Calibri" pitchFamily="34" charset="0"/>
              </a:rPr>
              <a:t>盐酸、硫酸和硝酸都是重要的酸，下列是探究酸性质的实验。</a:t>
            </a:r>
            <a:endParaRPr lang="zh-CN" altLang="en-US"/>
          </a:p>
          <a:p>
            <a:pPr indent="419100" eaLnBrk="0" hangingPunct="0"/>
            <a:endParaRPr lang="zh-CN" altLang="en-US"/>
          </a:p>
        </p:txBody>
      </p:sp>
      <p:sp>
        <p:nvSpPr>
          <p:cNvPr id="43012" name="Rectangle 6"/>
          <p:cNvSpPr>
            <a:spLocks noChangeArrowheads="1"/>
          </p:cNvSpPr>
          <p:nvPr/>
        </p:nvSpPr>
        <p:spPr bwMode="auto">
          <a:xfrm>
            <a:off x="477838" y="3500438"/>
            <a:ext cx="10777537" cy="2830512"/>
          </a:xfrm>
          <a:prstGeom prst="rect">
            <a:avLst/>
          </a:prstGeom>
          <a:noFill/>
          <a:ln w="9525">
            <a:noFill/>
            <a:miter lim="800000"/>
            <a:headEnd/>
            <a:tailEnd/>
          </a:ln>
        </p:spPr>
        <p:txBody>
          <a:bodyPr anchor="ctr">
            <a:spAutoFit/>
          </a:bodyPr>
          <a:lstStyle/>
          <a:p>
            <a:pPr indent="279400">
              <a:lnSpc>
                <a:spcPct val="150000"/>
              </a:lnSpc>
            </a:pPr>
            <a:r>
              <a:rPr lang="zh-CN" altLang="en-US">
                <a:latin typeface="宋体" charset="-122"/>
                <a:cs typeface="Calibri" pitchFamily="34" charset="0"/>
              </a:rPr>
              <a:t>（</a:t>
            </a:r>
            <a:r>
              <a:rPr lang="en-US" altLang="zh-CN">
                <a:latin typeface="宋体" charset="-122"/>
                <a:cs typeface="Calibri" pitchFamily="34" charset="0"/>
              </a:rPr>
              <a:t>1)</a:t>
            </a:r>
            <a:r>
              <a:rPr lang="zh-CN" altLang="en-US">
                <a:latin typeface="宋体" charset="-122"/>
                <a:cs typeface="Calibri" pitchFamily="34" charset="0"/>
              </a:rPr>
              <a:t>能区分稀盐酸和稀硫酸的是</a:t>
            </a:r>
            <a:r>
              <a:rPr lang="en-US" altLang="zh-CN">
                <a:latin typeface="宋体" charset="-122"/>
                <a:cs typeface="Calibri" pitchFamily="34" charset="0"/>
              </a:rPr>
              <a:t>________</a:t>
            </a:r>
            <a:r>
              <a:rPr lang="zh-CN" altLang="en-US">
                <a:latin typeface="宋体" charset="-122"/>
                <a:cs typeface="Calibri" pitchFamily="34" charset="0"/>
              </a:rPr>
              <a:t>（选填</a:t>
            </a:r>
            <a:r>
              <a:rPr lang="zh-CN" altLang="en-US">
                <a:latin typeface="Calibri" pitchFamily="34" charset="0"/>
                <a:cs typeface="Calibri" pitchFamily="34" charset="0"/>
              </a:rPr>
              <a:t>“</a:t>
            </a:r>
            <a:r>
              <a:rPr lang="zh-CN" altLang="en-US">
                <a:latin typeface="宋体" charset="-122"/>
                <a:cs typeface="Calibri" pitchFamily="34" charset="0"/>
              </a:rPr>
              <a:t>实验一</a:t>
            </a:r>
            <a:r>
              <a:rPr lang="zh-CN" altLang="en-US">
                <a:latin typeface="Calibri" pitchFamily="34" charset="0"/>
                <a:cs typeface="Calibri" pitchFamily="34" charset="0"/>
              </a:rPr>
              <a:t>”“</a:t>
            </a:r>
            <a:r>
              <a:rPr lang="zh-CN" altLang="en-US">
                <a:latin typeface="宋体" charset="-122"/>
                <a:cs typeface="Calibri" pitchFamily="34" charset="0"/>
              </a:rPr>
              <a:t>实验二</a:t>
            </a:r>
            <a:r>
              <a:rPr lang="zh-CN" altLang="en-US">
                <a:latin typeface="Calibri" pitchFamily="34" charset="0"/>
                <a:cs typeface="Calibri" pitchFamily="34" charset="0"/>
              </a:rPr>
              <a:t>”</a:t>
            </a:r>
            <a:r>
              <a:rPr lang="zh-CN" altLang="en-US">
                <a:latin typeface="宋体" charset="-122"/>
                <a:cs typeface="Calibri" pitchFamily="34" charset="0"/>
              </a:rPr>
              <a:t>），此实验中观察到的现象是</a:t>
            </a:r>
            <a:r>
              <a:rPr lang="en-US" altLang="zh-CN">
                <a:latin typeface="宋体" charset="-122"/>
                <a:cs typeface="Calibri" pitchFamily="34" charset="0"/>
              </a:rPr>
              <a:t>___________________________________________________________________</a:t>
            </a:r>
            <a:r>
              <a:rPr lang="zh-CN" altLang="en-US">
                <a:latin typeface="宋体" charset="-122"/>
                <a:cs typeface="Calibri" pitchFamily="34" charset="0"/>
              </a:rPr>
              <a:t>。</a:t>
            </a:r>
            <a:endParaRPr lang="zh-CN" altLang="en-US"/>
          </a:p>
          <a:p>
            <a:pPr indent="279400" eaLnBrk="0" hangingPunct="0">
              <a:lnSpc>
                <a:spcPct val="150000"/>
              </a:lnSpc>
            </a:pPr>
            <a:r>
              <a:rPr lang="zh-CN" altLang="en-US">
                <a:latin typeface="宋体" charset="-122"/>
                <a:cs typeface="Calibri" pitchFamily="34" charset="0"/>
              </a:rPr>
              <a:t>（</a:t>
            </a:r>
            <a:r>
              <a:rPr lang="en-US" altLang="zh-CN">
                <a:latin typeface="宋体" charset="-122"/>
                <a:cs typeface="Calibri" pitchFamily="34" charset="0"/>
              </a:rPr>
              <a:t>2)</a:t>
            </a:r>
            <a:r>
              <a:rPr lang="zh-CN" altLang="en-US">
                <a:latin typeface="宋体" charset="-122"/>
                <a:cs typeface="Calibri" pitchFamily="34" charset="0"/>
              </a:rPr>
              <a:t>若实验二中稀硫酸和硝酸钡溶液恰好完全反应，反应的化学方程式为</a:t>
            </a:r>
            <a:r>
              <a:rPr lang="en-US" altLang="zh-CN">
                <a:latin typeface="宋体" charset="-122"/>
                <a:cs typeface="Calibri" pitchFamily="34" charset="0"/>
              </a:rPr>
              <a:t>_____________________</a:t>
            </a:r>
            <a:r>
              <a:rPr lang="zh-CN" altLang="en-US">
                <a:latin typeface="宋体" charset="-122"/>
                <a:cs typeface="Calibri" pitchFamily="34" charset="0"/>
              </a:rPr>
              <a:t>；</a:t>
            </a:r>
            <a:endParaRPr lang="zh-CN" altLang="en-US"/>
          </a:p>
        </p:txBody>
      </p:sp>
      <p:sp>
        <p:nvSpPr>
          <p:cNvPr id="6" name="Rectangle 10"/>
          <p:cNvSpPr>
            <a:spLocks noChangeArrowheads="1"/>
          </p:cNvSpPr>
          <p:nvPr/>
        </p:nvSpPr>
        <p:spPr bwMode="auto">
          <a:xfrm>
            <a:off x="5201185" y="3503102"/>
            <a:ext cx="2419697" cy="461665"/>
          </a:xfrm>
          <a:prstGeom prst="rect">
            <a:avLst/>
          </a:prstGeom>
          <a:noFill/>
          <a:ln w="9525">
            <a:noFill/>
            <a:miter lim="800000"/>
            <a:headEnd/>
            <a:tailEnd/>
          </a:ln>
        </p:spPr>
        <p:txBody>
          <a:bodyPr wrap="square" anchor="ctr">
            <a:spAutoFit/>
          </a:bodyPr>
          <a:lstStyle/>
          <a:p>
            <a:r>
              <a:rPr lang="zh-CN" altLang="en-US" dirty="0" smtClean="0">
                <a:solidFill>
                  <a:srgbClr val="FF0000"/>
                </a:solidFill>
              </a:rPr>
              <a:t>实验二</a:t>
            </a:r>
            <a:endParaRPr lang="en-US" altLang="zh-CN" dirty="0">
              <a:solidFill>
                <a:srgbClr val="FF0000"/>
              </a:solidFill>
            </a:endParaRPr>
          </a:p>
        </p:txBody>
      </p:sp>
      <p:sp>
        <p:nvSpPr>
          <p:cNvPr id="7" name="Rectangle 10"/>
          <p:cNvSpPr>
            <a:spLocks noChangeArrowheads="1"/>
          </p:cNvSpPr>
          <p:nvPr/>
        </p:nvSpPr>
        <p:spPr bwMode="auto">
          <a:xfrm>
            <a:off x="995363" y="4684861"/>
            <a:ext cx="7980163" cy="461665"/>
          </a:xfrm>
          <a:prstGeom prst="rect">
            <a:avLst/>
          </a:prstGeom>
          <a:noFill/>
          <a:ln w="9525">
            <a:noFill/>
            <a:miter lim="800000"/>
            <a:headEnd/>
            <a:tailEnd/>
          </a:ln>
        </p:spPr>
        <p:txBody>
          <a:bodyPr wrap="square" anchor="ctr">
            <a:spAutoFit/>
          </a:bodyPr>
          <a:lstStyle/>
          <a:p>
            <a:r>
              <a:rPr lang="zh-CN" altLang="en-US" dirty="0" smtClean="0">
                <a:solidFill>
                  <a:srgbClr val="FF0000"/>
                </a:solidFill>
              </a:rPr>
              <a:t>稀盐酸中无现象，稀硫酸中有白色沉淀</a:t>
            </a:r>
            <a:endParaRPr lang="en-US" altLang="zh-CN" dirty="0">
              <a:solidFill>
                <a:srgbClr val="FF0000"/>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4033" name="图片 29"/>
          <p:cNvPicPr>
            <a:picLocks noChangeAspect="1" noChangeArrowheads="1"/>
          </p:cNvPicPr>
          <p:nvPr/>
        </p:nvPicPr>
        <p:blipFill>
          <a:blip r:embed="rId2"/>
          <a:srcRect/>
          <a:stretch>
            <a:fillRect/>
          </a:stretch>
        </p:blipFill>
        <p:spPr bwMode="auto">
          <a:xfrm>
            <a:off x="982663" y="1052513"/>
            <a:ext cx="9648825" cy="2305050"/>
          </a:xfrm>
          <a:prstGeom prst="rect">
            <a:avLst/>
          </a:prstGeom>
          <a:noFill/>
          <a:ln w="9525">
            <a:noFill/>
            <a:miter lim="800000"/>
            <a:headEnd/>
            <a:tailEnd/>
          </a:ln>
        </p:spPr>
      </p:pic>
      <p:pic>
        <p:nvPicPr>
          <p:cNvPr id="44034" name="图片 31"/>
          <p:cNvPicPr>
            <a:picLocks noChangeAspect="1" noChangeArrowheads="1"/>
          </p:cNvPicPr>
          <p:nvPr/>
        </p:nvPicPr>
        <p:blipFill>
          <a:blip r:embed="rId3"/>
          <a:srcRect/>
          <a:stretch>
            <a:fillRect/>
          </a:stretch>
        </p:blipFill>
        <p:spPr bwMode="auto">
          <a:xfrm>
            <a:off x="862013" y="3182938"/>
            <a:ext cx="133350" cy="104775"/>
          </a:xfrm>
          <a:prstGeom prst="rect">
            <a:avLst/>
          </a:prstGeom>
          <a:noFill/>
          <a:ln w="9525">
            <a:noFill/>
            <a:miter lim="800000"/>
            <a:headEnd/>
            <a:tailEnd/>
          </a:ln>
        </p:spPr>
      </p:pic>
      <p:sp>
        <p:nvSpPr>
          <p:cNvPr id="44035" name="Rectangle 4"/>
          <p:cNvSpPr>
            <a:spLocks noChangeArrowheads="1"/>
          </p:cNvSpPr>
          <p:nvPr/>
        </p:nvSpPr>
        <p:spPr bwMode="auto">
          <a:xfrm>
            <a:off x="334963" y="333375"/>
            <a:ext cx="9799637" cy="822325"/>
          </a:xfrm>
          <a:prstGeom prst="rect">
            <a:avLst/>
          </a:prstGeom>
          <a:noFill/>
          <a:ln w="9525">
            <a:noFill/>
            <a:miter lim="800000"/>
            <a:headEnd/>
            <a:tailEnd/>
          </a:ln>
        </p:spPr>
        <p:txBody>
          <a:bodyPr wrap="none" anchor="ctr">
            <a:spAutoFit/>
          </a:bodyPr>
          <a:lstStyle/>
          <a:p>
            <a:pPr indent="419100"/>
            <a:r>
              <a:rPr lang="en-US" altLang="zh-CN">
                <a:latin typeface="宋体" charset="-122"/>
                <a:cs typeface="Calibri" pitchFamily="34" charset="0"/>
              </a:rPr>
              <a:t>1-14. </a:t>
            </a:r>
            <a:r>
              <a:rPr lang="zh-CN" altLang="en-US">
                <a:latin typeface="宋体" charset="-122"/>
                <a:cs typeface="Calibri" pitchFamily="34" charset="0"/>
              </a:rPr>
              <a:t>盐酸、硫酸和硝酸都是重要的酸，下列是探究酸性质的实验。</a:t>
            </a:r>
            <a:endParaRPr lang="zh-CN" altLang="en-US"/>
          </a:p>
          <a:p>
            <a:pPr indent="419100" eaLnBrk="0" hangingPunct="0"/>
            <a:endParaRPr lang="zh-CN" altLang="en-US"/>
          </a:p>
        </p:txBody>
      </p:sp>
      <p:pic>
        <p:nvPicPr>
          <p:cNvPr id="44036" name="图片 31"/>
          <p:cNvPicPr>
            <a:picLocks noChangeAspect="1" noChangeArrowheads="1"/>
          </p:cNvPicPr>
          <p:nvPr/>
        </p:nvPicPr>
        <p:blipFill>
          <a:blip r:embed="rId3"/>
          <a:srcRect/>
          <a:stretch>
            <a:fillRect/>
          </a:stretch>
        </p:blipFill>
        <p:spPr bwMode="auto">
          <a:xfrm>
            <a:off x="5246210" y="4293096"/>
            <a:ext cx="341789" cy="268549"/>
          </a:xfrm>
          <a:prstGeom prst="rect">
            <a:avLst/>
          </a:prstGeom>
          <a:noFill/>
          <a:ln w="9525">
            <a:noFill/>
            <a:miter lim="800000"/>
            <a:headEnd/>
            <a:tailEnd/>
          </a:ln>
        </p:spPr>
      </p:pic>
      <p:pic>
        <p:nvPicPr>
          <p:cNvPr id="44037" name="图片 30"/>
          <p:cNvPicPr>
            <a:picLocks noChangeAspect="1" noChangeArrowheads="1"/>
          </p:cNvPicPr>
          <p:nvPr/>
        </p:nvPicPr>
        <p:blipFill>
          <a:blip r:embed="rId4"/>
          <a:srcRect/>
          <a:stretch>
            <a:fillRect/>
          </a:stretch>
        </p:blipFill>
        <p:spPr bwMode="auto">
          <a:xfrm>
            <a:off x="8399463" y="2997200"/>
            <a:ext cx="3095625" cy="952500"/>
          </a:xfrm>
          <a:prstGeom prst="rect">
            <a:avLst/>
          </a:prstGeom>
          <a:noFill/>
          <a:ln w="9525">
            <a:noFill/>
            <a:miter lim="800000"/>
            <a:headEnd/>
            <a:tailEnd/>
          </a:ln>
        </p:spPr>
      </p:pic>
      <p:sp>
        <p:nvSpPr>
          <p:cNvPr id="44038" name="Rectangle 8"/>
          <p:cNvSpPr>
            <a:spLocks noChangeArrowheads="1"/>
          </p:cNvSpPr>
          <p:nvPr/>
        </p:nvSpPr>
        <p:spPr bwMode="auto">
          <a:xfrm>
            <a:off x="0" y="1366838"/>
            <a:ext cx="12190413" cy="0"/>
          </a:xfrm>
          <a:prstGeom prst="rect">
            <a:avLst/>
          </a:prstGeom>
          <a:noFill/>
          <a:ln w="9525">
            <a:noFill/>
            <a:miter lim="800000"/>
            <a:headEnd/>
            <a:tailEnd/>
          </a:ln>
        </p:spPr>
        <p:txBody>
          <a:bodyPr wrap="none" anchor="ctr">
            <a:spAutoFit/>
          </a:bodyPr>
          <a:lstStyle/>
          <a:p>
            <a:endParaRPr lang="zh-CN" altLang="en-US"/>
          </a:p>
        </p:txBody>
      </p:sp>
      <p:sp>
        <p:nvSpPr>
          <p:cNvPr id="44039" name="Rectangle 9"/>
          <p:cNvSpPr>
            <a:spLocks noChangeArrowheads="1"/>
          </p:cNvSpPr>
          <p:nvPr/>
        </p:nvSpPr>
        <p:spPr bwMode="auto">
          <a:xfrm>
            <a:off x="0" y="3479800"/>
            <a:ext cx="11176000" cy="3378200"/>
          </a:xfrm>
          <a:prstGeom prst="rect">
            <a:avLst/>
          </a:prstGeom>
          <a:noFill/>
          <a:ln w="9525">
            <a:noFill/>
            <a:miter lim="800000"/>
            <a:headEnd/>
            <a:tailEnd/>
          </a:ln>
        </p:spPr>
        <p:txBody>
          <a:bodyPr wrap="none" anchor="ctr">
            <a:spAutoFit/>
          </a:bodyPr>
          <a:lstStyle/>
          <a:p>
            <a:pPr indent="266700">
              <a:lnSpc>
                <a:spcPct val="150000"/>
              </a:lnSpc>
            </a:pPr>
            <a:r>
              <a:rPr lang="zh-CN" altLang="en-US">
                <a:latin typeface="宋体" charset="-122"/>
                <a:cs typeface="Calibri" pitchFamily="34" charset="0"/>
              </a:rPr>
              <a:t>右图是装有稀硫酸的试管中加入硝酸钡溶液前后主要</a:t>
            </a:r>
          </a:p>
          <a:p>
            <a:pPr indent="266700">
              <a:lnSpc>
                <a:spcPct val="150000"/>
              </a:lnSpc>
            </a:pPr>
            <a:r>
              <a:rPr lang="zh-CN" altLang="en-US">
                <a:latin typeface="宋体" charset="-122"/>
                <a:cs typeface="Calibri" pitchFamily="34" charset="0"/>
              </a:rPr>
              <a:t>离子种类及个数比变化示意图，则</a:t>
            </a:r>
            <a:r>
              <a:rPr lang="zh-CN" altLang="en-US">
                <a:latin typeface="Calibri" pitchFamily="34" charset="0"/>
                <a:cs typeface="Calibri" pitchFamily="34" charset="0"/>
              </a:rPr>
              <a:t>“     ”</a:t>
            </a:r>
            <a:r>
              <a:rPr lang="zh-CN" altLang="en-US">
                <a:latin typeface="宋体" charset="-122"/>
                <a:cs typeface="Calibri" pitchFamily="34" charset="0"/>
              </a:rPr>
              <a:t>代表的离子是</a:t>
            </a:r>
            <a:r>
              <a:rPr lang="en-US" altLang="zh-CN">
                <a:latin typeface="宋体" charset="-122"/>
                <a:cs typeface="Calibri" pitchFamily="34" charset="0"/>
              </a:rPr>
              <a:t>_______</a:t>
            </a:r>
            <a:r>
              <a:rPr lang="zh-CN" altLang="en-US">
                <a:latin typeface="宋体" charset="-122"/>
                <a:cs typeface="Calibri" pitchFamily="34" charset="0"/>
              </a:rPr>
              <a:t>（填离子符号）。</a:t>
            </a:r>
            <a:endParaRPr lang="zh-CN" altLang="en-US"/>
          </a:p>
          <a:p>
            <a:pPr indent="266700" eaLnBrk="0" hangingPunct="0">
              <a:lnSpc>
                <a:spcPct val="150000"/>
              </a:lnSpc>
            </a:pPr>
            <a:r>
              <a:rPr lang="zh-CN" altLang="en-US">
                <a:latin typeface="宋体" charset="-122"/>
                <a:cs typeface="Calibri" pitchFamily="34" charset="0"/>
              </a:rPr>
              <a:t>（</a:t>
            </a:r>
            <a:r>
              <a:rPr lang="en-US" altLang="zh-CN">
                <a:latin typeface="宋体" charset="-122"/>
                <a:cs typeface="Calibri" pitchFamily="34" charset="0"/>
              </a:rPr>
              <a:t>3)</a:t>
            </a:r>
            <a:r>
              <a:rPr lang="zh-CN" altLang="en-US">
                <a:latin typeface="宋体" charset="-122"/>
                <a:cs typeface="Calibri" pitchFamily="34" charset="0"/>
              </a:rPr>
              <a:t>实验三稀盐酸中无明显现象；稀硝酸中的现象为铜片逐渐溶解，溶液变蓝，</a:t>
            </a:r>
          </a:p>
          <a:p>
            <a:pPr indent="266700" eaLnBrk="0" hangingPunct="0">
              <a:lnSpc>
                <a:spcPct val="150000"/>
              </a:lnSpc>
            </a:pPr>
            <a:r>
              <a:rPr lang="zh-CN" altLang="en-US">
                <a:latin typeface="宋体" charset="-122"/>
                <a:cs typeface="Calibri" pitchFamily="34" charset="0"/>
              </a:rPr>
              <a:t>并有气泡产生，反</a:t>
            </a:r>
            <a:endParaRPr lang="zh-CN" altLang="en-US"/>
          </a:p>
          <a:p>
            <a:pPr indent="266700" eaLnBrk="0" hangingPunct="0">
              <a:lnSpc>
                <a:spcPct val="150000"/>
              </a:lnSpc>
            </a:pPr>
            <a:r>
              <a:rPr lang="zh-CN" altLang="en-US">
                <a:latin typeface="宋体" charset="-122"/>
                <a:cs typeface="Calibri" pitchFamily="34" charset="0"/>
              </a:rPr>
              <a:t>应为</a:t>
            </a:r>
            <a:r>
              <a:rPr lang="en-US" altLang="zh-CN">
                <a:latin typeface="宋体" charset="-122"/>
                <a:cs typeface="Calibri" pitchFamily="34" charset="0"/>
              </a:rPr>
              <a:t>3Cu+8HNO</a:t>
            </a:r>
            <a:r>
              <a:rPr lang="en-US" altLang="zh-CN" baseline="-30000">
                <a:latin typeface="宋体" charset="-122"/>
                <a:cs typeface="Calibri" pitchFamily="34" charset="0"/>
              </a:rPr>
              <a:t>3</a:t>
            </a:r>
            <a:r>
              <a:rPr lang="en-US" altLang="zh-CN">
                <a:latin typeface="宋体" charset="-122"/>
                <a:cs typeface="Calibri" pitchFamily="34" charset="0"/>
              </a:rPr>
              <a:t>==3Cu(NO</a:t>
            </a:r>
            <a:r>
              <a:rPr lang="en-US" altLang="zh-CN" baseline="-30000">
                <a:latin typeface="宋体" charset="-122"/>
                <a:cs typeface="Calibri" pitchFamily="34" charset="0"/>
              </a:rPr>
              <a:t>3</a:t>
            </a:r>
            <a:r>
              <a:rPr lang="en-US" altLang="zh-CN">
                <a:latin typeface="宋体" charset="-122"/>
                <a:cs typeface="Calibri" pitchFamily="34" charset="0"/>
              </a:rPr>
              <a:t>)</a:t>
            </a:r>
            <a:r>
              <a:rPr lang="en-US" altLang="zh-CN" baseline="-30000">
                <a:latin typeface="宋体" charset="-122"/>
                <a:cs typeface="Calibri" pitchFamily="34" charset="0"/>
              </a:rPr>
              <a:t>2</a:t>
            </a:r>
            <a:r>
              <a:rPr lang="en-US" altLang="zh-CN">
                <a:latin typeface="宋体" charset="-122"/>
                <a:cs typeface="Calibri" pitchFamily="34" charset="0"/>
              </a:rPr>
              <a:t>+2X↑+4H</a:t>
            </a:r>
            <a:r>
              <a:rPr lang="en-US" altLang="zh-CN" baseline="-30000">
                <a:latin typeface="宋体" charset="-122"/>
                <a:cs typeface="Calibri" pitchFamily="34" charset="0"/>
              </a:rPr>
              <a:t>2</a:t>
            </a:r>
            <a:r>
              <a:rPr lang="en-US" altLang="zh-CN">
                <a:latin typeface="Calibri" pitchFamily="34" charset="0"/>
                <a:cs typeface="Calibri" pitchFamily="34" charset="0"/>
              </a:rPr>
              <a:t>0,</a:t>
            </a:r>
            <a:r>
              <a:rPr lang="zh-CN" altLang="en-US">
                <a:latin typeface="宋体" charset="-122"/>
                <a:cs typeface="Calibri" pitchFamily="34" charset="0"/>
              </a:rPr>
              <a:t>则</a:t>
            </a:r>
            <a:r>
              <a:rPr lang="en-US" altLang="zh-CN">
                <a:latin typeface="宋体" charset="-122"/>
                <a:cs typeface="Calibri" pitchFamily="34" charset="0"/>
              </a:rPr>
              <a:t>X</a:t>
            </a:r>
            <a:r>
              <a:rPr lang="zh-CN" altLang="en-US">
                <a:latin typeface="宋体" charset="-122"/>
                <a:cs typeface="Calibri" pitchFamily="34" charset="0"/>
              </a:rPr>
              <a:t>的化学式为</a:t>
            </a:r>
            <a:r>
              <a:rPr lang="en-US" altLang="zh-CN">
                <a:latin typeface="宋体" charset="-122"/>
                <a:cs typeface="Calibri" pitchFamily="34" charset="0"/>
              </a:rPr>
              <a:t>_______</a:t>
            </a:r>
            <a:r>
              <a:rPr lang="zh-CN" altLang="en-US">
                <a:latin typeface="宋体" charset="-122"/>
                <a:cs typeface="Calibri" pitchFamily="34" charset="0"/>
              </a:rPr>
              <a:t>。</a:t>
            </a:r>
            <a:endParaRPr lang="zh-CN" altLang="en-US"/>
          </a:p>
          <a:p>
            <a:pPr indent="266700" eaLnBrk="0" hangingPunct="0">
              <a:lnSpc>
                <a:spcPct val="150000"/>
              </a:lnSpc>
            </a:pPr>
            <a:endParaRPr lang="zh-CN" altLang="en-US"/>
          </a:p>
        </p:txBody>
      </p:sp>
      <p:sp>
        <p:nvSpPr>
          <p:cNvPr id="10" name="Rectangle 4"/>
          <p:cNvSpPr>
            <a:spLocks noChangeArrowheads="1"/>
          </p:cNvSpPr>
          <p:nvPr/>
        </p:nvSpPr>
        <p:spPr bwMode="auto">
          <a:xfrm>
            <a:off x="8012177" y="4099980"/>
            <a:ext cx="588623" cy="461665"/>
          </a:xfrm>
          <a:prstGeom prst="rect">
            <a:avLst/>
          </a:prstGeom>
          <a:noFill/>
          <a:ln w="9525">
            <a:noFill/>
            <a:miter lim="800000"/>
            <a:headEnd/>
            <a:tailEnd/>
          </a:ln>
          <a:effectLst/>
        </p:spPr>
        <p:txBody>
          <a:bodyPr wrap="none">
            <a:spAutoFit/>
          </a:bodyPr>
          <a:lstStyle/>
          <a:p>
            <a:r>
              <a:rPr lang="en-US" altLang="zh-CN" dirty="0" smtClean="0">
                <a:solidFill>
                  <a:schemeClr val="hlink"/>
                </a:solidFill>
              </a:rPr>
              <a:t>H</a:t>
            </a:r>
            <a:r>
              <a:rPr lang="en-US" altLang="zh-CN" baseline="30000" dirty="0" smtClean="0">
                <a:solidFill>
                  <a:schemeClr val="hlink"/>
                </a:solidFill>
              </a:rPr>
              <a:t>+</a:t>
            </a:r>
            <a:endParaRPr lang="zh-CN" altLang="en-US" baseline="30000" dirty="0">
              <a:solidFill>
                <a:schemeClr val="hlink"/>
              </a:solidFill>
            </a:endParaRPr>
          </a:p>
        </p:txBody>
      </p:sp>
      <p:sp>
        <p:nvSpPr>
          <p:cNvPr id="11" name="Rectangle 4"/>
          <p:cNvSpPr>
            <a:spLocks noChangeArrowheads="1"/>
          </p:cNvSpPr>
          <p:nvPr/>
        </p:nvSpPr>
        <p:spPr bwMode="auto">
          <a:xfrm>
            <a:off x="7647290" y="5733256"/>
            <a:ext cx="659155" cy="461665"/>
          </a:xfrm>
          <a:prstGeom prst="rect">
            <a:avLst/>
          </a:prstGeom>
          <a:noFill/>
          <a:ln w="9525">
            <a:noFill/>
            <a:miter lim="800000"/>
            <a:headEnd/>
            <a:tailEnd/>
          </a:ln>
          <a:effectLst/>
        </p:spPr>
        <p:txBody>
          <a:bodyPr wrap="none">
            <a:spAutoFit/>
          </a:bodyPr>
          <a:lstStyle/>
          <a:p>
            <a:r>
              <a:rPr lang="en-US" altLang="zh-CN" dirty="0" smtClean="0">
                <a:solidFill>
                  <a:schemeClr val="hlink"/>
                </a:solidFill>
              </a:rPr>
              <a:t>NO</a:t>
            </a:r>
            <a:endParaRPr lang="zh-CN" altLang="en-US" baseline="30000" dirty="0">
              <a:solidFill>
                <a:schemeClr val="hlink"/>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diamond(in)">
                                      <p:cBhvr>
                                        <p:cTn id="7" dur="20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diamond(in)">
                                      <p:cBhvr>
                                        <p:cTn id="12"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Lst>
  </p:timing>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5057" name="Rectangle 3"/>
          <p:cNvSpPr>
            <a:spLocks noChangeArrowheads="1"/>
          </p:cNvSpPr>
          <p:nvPr/>
        </p:nvSpPr>
        <p:spPr bwMode="auto">
          <a:xfrm>
            <a:off x="406400" y="333375"/>
            <a:ext cx="8767763" cy="609600"/>
          </a:xfrm>
          <a:prstGeom prst="rect">
            <a:avLst/>
          </a:prstGeom>
          <a:noFill/>
          <a:ln w="9525">
            <a:noFill/>
            <a:miter lim="800000"/>
            <a:headEnd/>
            <a:tailEnd/>
          </a:ln>
        </p:spPr>
        <p:txBody>
          <a:bodyPr wrap="none" anchor="ctr">
            <a:spAutoFit/>
          </a:bodyPr>
          <a:lstStyle/>
          <a:p>
            <a:r>
              <a:rPr lang="en-US" altLang="zh-CN">
                <a:latin typeface="宋体" charset="-122"/>
                <a:cs typeface="Calibri" pitchFamily="34" charset="0"/>
              </a:rPr>
              <a:t>1-15. </a:t>
            </a:r>
            <a:r>
              <a:rPr lang="zh-CN" altLang="en-US">
                <a:latin typeface="宋体" charset="-122"/>
                <a:cs typeface="Calibri" pitchFamily="34" charset="0"/>
              </a:rPr>
              <a:t>小青按下图所示操作进行碱中和反应的实验，回答问题。</a:t>
            </a:r>
            <a:endParaRPr lang="zh-CN" altLang="en-US"/>
          </a:p>
          <a:p>
            <a:pPr eaLnBrk="0" hangingPunct="0"/>
            <a:r>
              <a:rPr lang="zh-CN" altLang="en-US" sz="1000">
                <a:latin typeface="宋体" charset="-122"/>
                <a:cs typeface="Calibri" pitchFamily="34" charset="0"/>
              </a:rPr>
              <a:t>    </a:t>
            </a:r>
            <a:endParaRPr lang="zh-CN" altLang="en-US"/>
          </a:p>
        </p:txBody>
      </p:sp>
      <p:pic>
        <p:nvPicPr>
          <p:cNvPr id="45058" name="图片 32"/>
          <p:cNvPicPr>
            <a:picLocks noChangeAspect="1" noChangeArrowheads="1"/>
          </p:cNvPicPr>
          <p:nvPr/>
        </p:nvPicPr>
        <p:blipFill>
          <a:blip r:embed="rId2"/>
          <a:srcRect/>
          <a:stretch>
            <a:fillRect/>
          </a:stretch>
        </p:blipFill>
        <p:spPr bwMode="auto">
          <a:xfrm>
            <a:off x="766763" y="1125538"/>
            <a:ext cx="10009187" cy="1798637"/>
          </a:xfrm>
          <a:prstGeom prst="rect">
            <a:avLst/>
          </a:prstGeom>
          <a:noFill/>
          <a:ln w="9525">
            <a:noFill/>
            <a:miter lim="800000"/>
            <a:headEnd/>
            <a:tailEnd/>
          </a:ln>
        </p:spPr>
      </p:pic>
      <p:sp>
        <p:nvSpPr>
          <p:cNvPr id="45059" name="Rectangle 4"/>
          <p:cNvSpPr>
            <a:spLocks noChangeArrowheads="1"/>
          </p:cNvSpPr>
          <p:nvPr/>
        </p:nvSpPr>
        <p:spPr bwMode="auto">
          <a:xfrm>
            <a:off x="261938" y="3197225"/>
            <a:ext cx="11755437" cy="2830513"/>
          </a:xfrm>
          <a:prstGeom prst="rect">
            <a:avLst/>
          </a:prstGeom>
          <a:noFill/>
          <a:ln w="9525">
            <a:noFill/>
            <a:miter lim="800000"/>
            <a:headEnd/>
            <a:tailEnd/>
          </a:ln>
        </p:spPr>
        <p:txBody>
          <a:bodyPr anchor="ctr">
            <a:spAutoFit/>
          </a:bodyPr>
          <a:lstStyle/>
          <a:p>
            <a:pPr>
              <a:lnSpc>
                <a:spcPct val="150000"/>
              </a:lnSpc>
            </a:pPr>
            <a:r>
              <a:rPr lang="zh-CN" altLang="en-US">
                <a:latin typeface="宋体" charset="-122"/>
                <a:cs typeface="Calibri" pitchFamily="34" charset="0"/>
              </a:rPr>
              <a:t>（</a:t>
            </a:r>
            <a:r>
              <a:rPr lang="en-US" altLang="zh-CN">
                <a:latin typeface="宋体" charset="-122"/>
                <a:cs typeface="Calibri" pitchFamily="34" charset="0"/>
              </a:rPr>
              <a:t>1)</a:t>
            </a:r>
            <a:r>
              <a:rPr lang="zh-CN" altLang="en-US">
                <a:latin typeface="宋体" charset="-122"/>
                <a:cs typeface="Calibri" pitchFamily="34" charset="0"/>
              </a:rPr>
              <a:t>图</a:t>
            </a:r>
            <a:r>
              <a:rPr lang="en-US" altLang="zh-CN">
                <a:latin typeface="宋体" charset="-122"/>
                <a:cs typeface="Calibri" pitchFamily="34" charset="0"/>
              </a:rPr>
              <a:t>E </a:t>
            </a:r>
            <a:r>
              <a:rPr lang="zh-CN" altLang="en-US">
                <a:latin typeface="宋体" charset="-122"/>
                <a:cs typeface="Calibri" pitchFamily="34" charset="0"/>
              </a:rPr>
              <a:t>是稀释浓硫酸的操作示意图，甲烧杯中的物质应是</a:t>
            </a:r>
            <a:r>
              <a:rPr lang="en-US" altLang="zh-CN">
                <a:latin typeface="宋体" charset="-122"/>
                <a:cs typeface="Calibri" pitchFamily="34" charset="0"/>
              </a:rPr>
              <a:t>___________</a:t>
            </a:r>
            <a:r>
              <a:rPr lang="zh-CN" altLang="en-US">
                <a:latin typeface="宋体" charset="-122"/>
                <a:cs typeface="Calibri" pitchFamily="34" charset="0"/>
              </a:rPr>
              <a:t>。</a:t>
            </a:r>
            <a:endParaRPr lang="zh-CN" altLang="en-US"/>
          </a:p>
          <a:p>
            <a:pPr eaLnBrk="0" hangingPunct="0">
              <a:lnSpc>
                <a:spcPct val="150000"/>
              </a:lnSpc>
            </a:pPr>
            <a:r>
              <a:rPr lang="zh-CN" altLang="en-US">
                <a:latin typeface="宋体" charset="-122"/>
                <a:cs typeface="Calibri" pitchFamily="34" charset="0"/>
              </a:rPr>
              <a:t>（</a:t>
            </a:r>
            <a:r>
              <a:rPr lang="en-US" altLang="zh-CN">
                <a:latin typeface="宋体" charset="-122"/>
                <a:cs typeface="Calibri" pitchFamily="34" charset="0"/>
              </a:rPr>
              <a:t>2)</a:t>
            </a:r>
            <a:r>
              <a:rPr lang="zh-CN" altLang="en-US">
                <a:latin typeface="宋体" charset="-122"/>
                <a:cs typeface="Calibri" pitchFamily="34" charset="0"/>
              </a:rPr>
              <a:t>小青观察到图</a:t>
            </a:r>
            <a:r>
              <a:rPr lang="en-US" altLang="zh-CN">
                <a:latin typeface="宋体" charset="-122"/>
                <a:cs typeface="Calibri" pitchFamily="34" charset="0"/>
              </a:rPr>
              <a:t>C </a:t>
            </a:r>
            <a:r>
              <a:rPr lang="zh-CN" altLang="en-US">
                <a:latin typeface="宋体" charset="-122"/>
                <a:cs typeface="Calibri" pitchFamily="34" charset="0"/>
              </a:rPr>
              <a:t>中溶液由红色变无色，认为氢氧化钠与硫酸恰好完全反应，化学方程式是    </a:t>
            </a:r>
            <a:r>
              <a:rPr lang="en-US" altLang="zh-CN">
                <a:latin typeface="宋体" charset="-122"/>
                <a:cs typeface="Calibri" pitchFamily="34" charset="0"/>
              </a:rPr>
              <a:t>_________________________________________</a:t>
            </a:r>
            <a:r>
              <a:rPr lang="zh-CN" altLang="en-US">
                <a:latin typeface="宋体" charset="-122"/>
                <a:cs typeface="Calibri" pitchFamily="34" charset="0"/>
              </a:rPr>
              <a:t>。</a:t>
            </a:r>
            <a:endParaRPr lang="zh-CN" altLang="en-US"/>
          </a:p>
          <a:p>
            <a:pPr eaLnBrk="0" hangingPunct="0">
              <a:lnSpc>
                <a:spcPct val="150000"/>
              </a:lnSpc>
            </a:pPr>
            <a:r>
              <a:rPr lang="zh-CN" altLang="en-US">
                <a:latin typeface="宋体" charset="-122"/>
                <a:cs typeface="Calibri" pitchFamily="34" charset="0"/>
              </a:rPr>
              <a:t>（</a:t>
            </a:r>
            <a:r>
              <a:rPr lang="en-US" altLang="zh-CN">
                <a:latin typeface="宋体" charset="-122"/>
                <a:cs typeface="Calibri" pitchFamily="34" charset="0"/>
              </a:rPr>
              <a:t>3) </a:t>
            </a:r>
            <a:r>
              <a:rPr lang="zh-CN" altLang="en-US">
                <a:latin typeface="宋体" charset="-122"/>
                <a:cs typeface="Calibri" pitchFamily="34" charset="0"/>
              </a:rPr>
              <a:t>小楚想用紫色石蕊溶液、氧化铜粉末、碳酸钠溶液、氯化钡溶液进一步确定反应后的无色溶液中溶质的成分，其中不能达到目的的是</a:t>
            </a:r>
            <a:r>
              <a:rPr lang="en-US" altLang="zh-CN">
                <a:latin typeface="宋体" charset="-122"/>
                <a:cs typeface="Calibri" pitchFamily="34" charset="0"/>
              </a:rPr>
              <a:t>_____________</a:t>
            </a:r>
            <a:r>
              <a:rPr lang="zh-CN" altLang="en-US">
                <a:latin typeface="宋体" charset="-122"/>
                <a:cs typeface="Calibri" pitchFamily="34" charset="0"/>
              </a:rPr>
              <a:t>。</a:t>
            </a:r>
            <a:endParaRPr lang="zh-CN" altLang="en-US"/>
          </a:p>
        </p:txBody>
      </p:sp>
      <p:sp>
        <p:nvSpPr>
          <p:cNvPr id="5" name="Rectangle 4"/>
          <p:cNvSpPr>
            <a:spLocks noChangeArrowheads="1"/>
          </p:cNvSpPr>
          <p:nvPr/>
        </p:nvSpPr>
        <p:spPr bwMode="auto">
          <a:xfrm>
            <a:off x="8615486" y="3197225"/>
            <a:ext cx="1112805" cy="461665"/>
          </a:xfrm>
          <a:prstGeom prst="rect">
            <a:avLst/>
          </a:prstGeom>
          <a:noFill/>
          <a:ln w="9525">
            <a:noFill/>
            <a:miter lim="800000"/>
            <a:headEnd/>
            <a:tailEnd/>
          </a:ln>
          <a:effectLst/>
        </p:spPr>
        <p:txBody>
          <a:bodyPr wrap="none">
            <a:spAutoFit/>
          </a:bodyPr>
          <a:lstStyle/>
          <a:p>
            <a:r>
              <a:rPr lang="zh-CN" altLang="en-US" dirty="0" smtClean="0">
                <a:solidFill>
                  <a:schemeClr val="hlink"/>
                </a:solidFill>
              </a:rPr>
              <a:t>浓硫酸</a:t>
            </a:r>
            <a:endParaRPr lang="zh-CN" altLang="en-US" baseline="30000" dirty="0">
              <a:solidFill>
                <a:schemeClr val="hlink"/>
              </a:solidFill>
            </a:endParaRPr>
          </a:p>
        </p:txBody>
      </p:sp>
      <p:sp>
        <p:nvSpPr>
          <p:cNvPr id="6" name="Rectangle 4"/>
          <p:cNvSpPr>
            <a:spLocks noChangeArrowheads="1"/>
          </p:cNvSpPr>
          <p:nvPr/>
        </p:nvSpPr>
        <p:spPr bwMode="auto">
          <a:xfrm>
            <a:off x="7505858" y="5445224"/>
            <a:ext cx="1693092" cy="461665"/>
          </a:xfrm>
          <a:prstGeom prst="rect">
            <a:avLst/>
          </a:prstGeom>
          <a:noFill/>
          <a:ln w="9525">
            <a:noFill/>
            <a:miter lim="800000"/>
            <a:headEnd/>
            <a:tailEnd/>
          </a:ln>
          <a:effectLst/>
        </p:spPr>
        <p:txBody>
          <a:bodyPr wrap="none">
            <a:spAutoFit/>
          </a:bodyPr>
          <a:lstStyle/>
          <a:p>
            <a:r>
              <a:rPr lang="en-US" altLang="zh-CN" dirty="0" smtClean="0">
                <a:solidFill>
                  <a:schemeClr val="hlink"/>
                </a:solidFill>
              </a:rPr>
              <a:t>BaCl</a:t>
            </a:r>
            <a:r>
              <a:rPr lang="en-US" altLang="zh-CN" baseline="-25000" dirty="0" smtClean="0">
                <a:solidFill>
                  <a:schemeClr val="hlink"/>
                </a:solidFill>
              </a:rPr>
              <a:t>2</a:t>
            </a:r>
            <a:r>
              <a:rPr lang="zh-CN" altLang="en-US" dirty="0" smtClean="0">
                <a:solidFill>
                  <a:schemeClr val="hlink"/>
                </a:solidFill>
              </a:rPr>
              <a:t>溶液</a:t>
            </a:r>
            <a:endParaRPr lang="zh-CN" altLang="en-US" baseline="30000" dirty="0">
              <a:solidFill>
                <a:schemeClr val="hlink"/>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amond(in)">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diamond(in)">
                                      <p:cBhvr>
                                        <p:cTn id="12"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6081" name="Rectangle 3"/>
          <p:cNvSpPr>
            <a:spLocks noChangeArrowheads="1"/>
          </p:cNvSpPr>
          <p:nvPr/>
        </p:nvSpPr>
        <p:spPr bwMode="auto">
          <a:xfrm>
            <a:off x="406400" y="404813"/>
            <a:ext cx="11233150" cy="5568950"/>
          </a:xfrm>
          <a:prstGeom prst="rect">
            <a:avLst/>
          </a:prstGeom>
          <a:noFill/>
          <a:ln w="9525">
            <a:noFill/>
            <a:miter lim="800000"/>
            <a:headEnd/>
            <a:tailEnd/>
          </a:ln>
        </p:spPr>
        <p:txBody>
          <a:bodyPr anchor="ctr">
            <a:spAutoFit/>
          </a:bodyPr>
          <a:lstStyle/>
          <a:p>
            <a:pPr>
              <a:lnSpc>
                <a:spcPct val="150000"/>
              </a:lnSpc>
            </a:pPr>
            <a:r>
              <a:rPr lang="en-US" altLang="zh-CN">
                <a:latin typeface="宋体" charset="-122"/>
                <a:cs typeface="Calibri" pitchFamily="34" charset="0"/>
              </a:rPr>
              <a:t>1-16.《</a:t>
            </a:r>
            <a:r>
              <a:rPr lang="zh-CN" altLang="en-US">
                <a:latin typeface="宋体" charset="-122"/>
                <a:cs typeface="Calibri" pitchFamily="34" charset="0"/>
              </a:rPr>
              <a:t>四川盐法志</a:t>
            </a:r>
            <a:r>
              <a:rPr lang="en-US" altLang="zh-CN">
                <a:latin typeface="宋体" charset="-122"/>
                <a:cs typeface="Calibri" pitchFamily="34" charset="0"/>
              </a:rPr>
              <a:t>》</a:t>
            </a:r>
            <a:r>
              <a:rPr lang="zh-CN" altLang="en-US">
                <a:latin typeface="宋体" charset="-122"/>
                <a:cs typeface="Calibri" pitchFamily="34" charset="0"/>
              </a:rPr>
              <a:t>记载，</a:t>
            </a:r>
            <a:r>
              <a:rPr lang="zh-CN" altLang="en-US">
                <a:latin typeface="Calibri" pitchFamily="34" charset="0"/>
                <a:cs typeface="Calibri" pitchFamily="34" charset="0"/>
              </a:rPr>
              <a:t>“</a:t>
            </a:r>
            <a:r>
              <a:rPr lang="zh-CN" altLang="en-US">
                <a:latin typeface="宋体" charset="-122"/>
                <a:cs typeface="Calibri" pitchFamily="34" charset="0"/>
              </a:rPr>
              <a:t>敞锅熬盐</a:t>
            </a:r>
            <a:r>
              <a:rPr lang="zh-CN" altLang="en-US">
                <a:latin typeface="Calibri" pitchFamily="34" charset="0"/>
                <a:cs typeface="Calibri" pitchFamily="34" charset="0"/>
              </a:rPr>
              <a:t>”</a:t>
            </a:r>
            <a:r>
              <a:rPr lang="zh-CN" altLang="en-US">
                <a:latin typeface="宋体" charset="-122"/>
                <a:cs typeface="Calibri" pitchFamily="34" charset="0"/>
              </a:rPr>
              <a:t>主要步骤为：</a:t>
            </a:r>
            <a:r>
              <a:rPr lang="zh-CN" altLang="en-US">
                <a:latin typeface="Calibri" pitchFamily="34" charset="0"/>
                <a:cs typeface="Calibri" pitchFamily="34" charset="0"/>
              </a:rPr>
              <a:t>①</a:t>
            </a:r>
            <a:r>
              <a:rPr lang="zh-CN" altLang="en-US">
                <a:latin typeface="宋体" charset="-122"/>
                <a:cs typeface="Calibri" pitchFamily="34" charset="0"/>
              </a:rPr>
              <a:t>将黄卤和黑卤按比例混合；</a:t>
            </a:r>
            <a:r>
              <a:rPr lang="zh-CN" altLang="en-US">
                <a:latin typeface="Calibri" pitchFamily="34" charset="0"/>
                <a:cs typeface="Calibri" pitchFamily="34" charset="0"/>
              </a:rPr>
              <a:t>②</a:t>
            </a:r>
            <a:r>
              <a:rPr lang="zh-CN" altLang="en-US">
                <a:latin typeface="宋体" charset="-122"/>
                <a:cs typeface="Calibri" pitchFamily="34" charset="0"/>
              </a:rPr>
              <a:t>放人敞口锅中加热浓缩，析出粗盐；</a:t>
            </a:r>
            <a:r>
              <a:rPr lang="zh-CN" altLang="en-US">
                <a:latin typeface="Calibri" pitchFamily="34" charset="0"/>
                <a:cs typeface="Calibri" pitchFamily="34" charset="0"/>
              </a:rPr>
              <a:t>③</a:t>
            </a:r>
            <a:r>
              <a:rPr lang="zh-CN" altLang="en-US">
                <a:latin typeface="宋体" charset="-122"/>
                <a:cs typeface="Calibri" pitchFamily="34" charset="0"/>
              </a:rPr>
              <a:t>用</a:t>
            </a:r>
            <a:r>
              <a:rPr lang="zh-CN" altLang="en-US">
                <a:latin typeface="Calibri" pitchFamily="34" charset="0"/>
                <a:cs typeface="Calibri" pitchFamily="34" charset="0"/>
              </a:rPr>
              <a:t>“</a:t>
            </a:r>
            <a:r>
              <a:rPr lang="zh-CN" altLang="en-US">
                <a:latin typeface="宋体" charset="-122"/>
                <a:cs typeface="Calibri" pitchFamily="34" charset="0"/>
              </a:rPr>
              <a:t>花水</a:t>
            </a:r>
            <a:r>
              <a:rPr lang="zh-CN" altLang="en-US">
                <a:latin typeface="Calibri" pitchFamily="34" charset="0"/>
                <a:cs typeface="Calibri" pitchFamily="34" charset="0"/>
              </a:rPr>
              <a:t>”</a:t>
            </a:r>
            <a:r>
              <a:rPr lang="zh-CN" altLang="en-US">
                <a:latin typeface="宋体" charset="-122"/>
                <a:cs typeface="Calibri" pitchFamily="34" charset="0"/>
              </a:rPr>
              <a:t>冲洗粗盐得精品盐。</a:t>
            </a:r>
            <a:endParaRPr lang="zh-CN" altLang="en-US"/>
          </a:p>
          <a:p>
            <a:pPr eaLnBrk="0" hangingPunct="0">
              <a:lnSpc>
                <a:spcPct val="150000"/>
              </a:lnSpc>
            </a:pPr>
            <a:r>
              <a:rPr lang="zh-CN" altLang="en-US">
                <a:latin typeface="宋体" charset="-122"/>
                <a:cs typeface="Calibri" pitchFamily="34" charset="0"/>
              </a:rPr>
              <a:t>（</a:t>
            </a:r>
            <a:r>
              <a:rPr lang="en-US" altLang="zh-CN">
                <a:latin typeface="宋体" charset="-122"/>
                <a:cs typeface="Calibri" pitchFamily="34" charset="0"/>
              </a:rPr>
              <a:t>1)</a:t>
            </a:r>
            <a:r>
              <a:rPr lang="zh-CN" altLang="en-US">
                <a:latin typeface="宋体" charset="-122"/>
                <a:cs typeface="Calibri" pitchFamily="34" charset="0"/>
              </a:rPr>
              <a:t>步骤</a:t>
            </a:r>
            <a:r>
              <a:rPr lang="zh-CN" altLang="en-US">
                <a:latin typeface="Calibri" pitchFamily="34" charset="0"/>
                <a:cs typeface="Calibri" pitchFamily="34" charset="0"/>
              </a:rPr>
              <a:t>①</a:t>
            </a:r>
            <a:r>
              <a:rPr lang="zh-CN" altLang="en-US">
                <a:latin typeface="宋体" charset="-122"/>
                <a:cs typeface="Calibri" pitchFamily="34" charset="0"/>
              </a:rPr>
              <a:t>中，黄卤所含杂质</a:t>
            </a:r>
            <a:r>
              <a:rPr lang="en-US" altLang="zh-CN">
                <a:latin typeface="宋体" charset="-122"/>
                <a:cs typeface="Calibri" pitchFamily="34" charset="0"/>
              </a:rPr>
              <a:t>BaCl</a:t>
            </a:r>
            <a:r>
              <a:rPr lang="en-US" altLang="zh-CN" baseline="-30000">
                <a:latin typeface="宋体" charset="-122"/>
                <a:cs typeface="Calibri" pitchFamily="34" charset="0"/>
              </a:rPr>
              <a:t>2</a:t>
            </a:r>
            <a:r>
              <a:rPr lang="zh-CN" altLang="en-US">
                <a:latin typeface="宋体" charset="-122"/>
                <a:cs typeface="Calibri" pitchFamily="34" charset="0"/>
              </a:rPr>
              <a:t>和黑卤所含杂质</a:t>
            </a:r>
            <a:r>
              <a:rPr lang="en-US" altLang="zh-CN">
                <a:latin typeface="宋体" charset="-122"/>
                <a:cs typeface="Calibri" pitchFamily="34" charset="0"/>
              </a:rPr>
              <a:t>MgSO</a:t>
            </a:r>
            <a:r>
              <a:rPr lang="en-US" altLang="zh-CN" baseline="-30000">
                <a:latin typeface="宋体" charset="-122"/>
                <a:cs typeface="Calibri" pitchFamily="34" charset="0"/>
              </a:rPr>
              <a:t>4</a:t>
            </a:r>
            <a:r>
              <a:rPr lang="zh-CN" altLang="en-US">
                <a:latin typeface="宋体" charset="-122"/>
                <a:cs typeface="Calibri" pitchFamily="34" charset="0"/>
              </a:rPr>
              <a:t>反应生成白色沉淀。该反应的化学方程式为</a:t>
            </a:r>
            <a:r>
              <a:rPr lang="en-US" altLang="zh-CN">
                <a:latin typeface="宋体" charset="-122"/>
                <a:cs typeface="Calibri" pitchFamily="34" charset="0"/>
              </a:rPr>
              <a:t>____________________________________</a:t>
            </a:r>
            <a:r>
              <a:rPr lang="zh-CN" altLang="en-US">
                <a:latin typeface="宋体" charset="-122"/>
                <a:cs typeface="Calibri" pitchFamily="34" charset="0"/>
              </a:rPr>
              <a:t>。</a:t>
            </a:r>
            <a:endParaRPr lang="zh-CN" altLang="en-US"/>
          </a:p>
          <a:p>
            <a:pPr eaLnBrk="0" hangingPunct="0">
              <a:lnSpc>
                <a:spcPct val="150000"/>
              </a:lnSpc>
            </a:pPr>
            <a:r>
              <a:rPr lang="zh-CN" altLang="en-US">
                <a:latin typeface="宋体" charset="-122"/>
                <a:cs typeface="Calibri" pitchFamily="34" charset="0"/>
              </a:rPr>
              <a:t>（</a:t>
            </a:r>
            <a:r>
              <a:rPr lang="en-US" altLang="zh-CN">
                <a:latin typeface="宋体" charset="-122"/>
                <a:cs typeface="Calibri" pitchFamily="34" charset="0"/>
              </a:rPr>
              <a:t>2)</a:t>
            </a:r>
            <a:r>
              <a:rPr lang="zh-CN" altLang="en-US">
                <a:latin typeface="宋体" charset="-122"/>
                <a:cs typeface="Calibri" pitchFamily="34" charset="0"/>
              </a:rPr>
              <a:t>步骤</a:t>
            </a:r>
            <a:r>
              <a:rPr lang="zh-CN" altLang="en-US">
                <a:latin typeface="Calibri" pitchFamily="34" charset="0"/>
                <a:cs typeface="Calibri" pitchFamily="34" charset="0"/>
              </a:rPr>
              <a:t>②</a:t>
            </a:r>
            <a:r>
              <a:rPr lang="zh-CN" altLang="en-US">
                <a:latin typeface="宋体" charset="-122"/>
                <a:cs typeface="Calibri" pitchFamily="34" charset="0"/>
              </a:rPr>
              <a:t>中，析出粗盐的过程称为</a:t>
            </a:r>
            <a:r>
              <a:rPr lang="en-US" altLang="zh-CN">
                <a:latin typeface="宋体" charset="-122"/>
                <a:cs typeface="Calibri" pitchFamily="34" charset="0"/>
              </a:rPr>
              <a:t>__________</a:t>
            </a:r>
            <a:r>
              <a:rPr lang="zh-CN" altLang="en-US">
                <a:latin typeface="宋体" charset="-122"/>
                <a:cs typeface="Calibri" pitchFamily="34" charset="0"/>
              </a:rPr>
              <a:t>。</a:t>
            </a:r>
            <a:endParaRPr lang="zh-CN" altLang="en-US"/>
          </a:p>
          <a:p>
            <a:pPr eaLnBrk="0" hangingPunct="0">
              <a:lnSpc>
                <a:spcPct val="150000"/>
              </a:lnSpc>
            </a:pPr>
            <a:r>
              <a:rPr lang="zh-CN" altLang="en-US">
                <a:latin typeface="宋体" charset="-122"/>
                <a:cs typeface="Calibri" pitchFamily="34" charset="0"/>
              </a:rPr>
              <a:t>（</a:t>
            </a:r>
            <a:r>
              <a:rPr lang="en-US" altLang="zh-CN">
                <a:latin typeface="宋体" charset="-122"/>
                <a:cs typeface="Calibri" pitchFamily="34" charset="0"/>
              </a:rPr>
              <a:t>3)</a:t>
            </a:r>
            <a:r>
              <a:rPr lang="zh-CN" altLang="en-US">
                <a:latin typeface="宋体" charset="-122"/>
                <a:cs typeface="Calibri" pitchFamily="34" charset="0"/>
              </a:rPr>
              <a:t>步骤</a:t>
            </a:r>
            <a:r>
              <a:rPr lang="zh-CN" altLang="en-US">
                <a:latin typeface="Calibri" pitchFamily="34" charset="0"/>
                <a:cs typeface="Calibri" pitchFamily="34" charset="0"/>
              </a:rPr>
              <a:t>③</a:t>
            </a:r>
            <a:r>
              <a:rPr lang="zh-CN" altLang="en-US">
                <a:latin typeface="宋体" charset="-122"/>
                <a:cs typeface="Calibri" pitchFamily="34" charset="0"/>
              </a:rPr>
              <a:t>用</a:t>
            </a:r>
            <a:r>
              <a:rPr lang="zh-CN" altLang="en-US">
                <a:latin typeface="Calibri" pitchFamily="34" charset="0"/>
                <a:cs typeface="Calibri" pitchFamily="34" charset="0"/>
              </a:rPr>
              <a:t>“</a:t>
            </a:r>
            <a:r>
              <a:rPr lang="zh-CN" altLang="en-US">
                <a:latin typeface="宋体" charset="-122"/>
                <a:cs typeface="Calibri" pitchFamily="34" charset="0"/>
              </a:rPr>
              <a:t>花水</a:t>
            </a:r>
            <a:r>
              <a:rPr lang="zh-CN" altLang="en-US">
                <a:latin typeface="Calibri" pitchFamily="34" charset="0"/>
                <a:cs typeface="Calibri" pitchFamily="34" charset="0"/>
              </a:rPr>
              <a:t>”</a:t>
            </a:r>
            <a:r>
              <a:rPr lang="zh-CN" altLang="en-US">
                <a:latin typeface="宋体" charset="-122"/>
                <a:cs typeface="Calibri" pitchFamily="34" charset="0"/>
              </a:rPr>
              <a:t>冲洗粗盐，既可除去表面的</a:t>
            </a:r>
            <a:r>
              <a:rPr lang="en-US" altLang="zh-CN">
                <a:latin typeface="宋体" charset="-122"/>
                <a:cs typeface="Calibri" pitchFamily="34" charset="0"/>
              </a:rPr>
              <a:t>MgSO</a:t>
            </a:r>
            <a:r>
              <a:rPr lang="en-US" altLang="zh-CN" baseline="-30000">
                <a:latin typeface="宋体" charset="-122"/>
                <a:cs typeface="Calibri" pitchFamily="34" charset="0"/>
              </a:rPr>
              <a:t>4</a:t>
            </a:r>
            <a:r>
              <a:rPr lang="zh-CN" altLang="en-US">
                <a:latin typeface="宋体" charset="-122"/>
                <a:cs typeface="Calibri" pitchFamily="34" charset="0"/>
              </a:rPr>
              <a:t>和</a:t>
            </a:r>
            <a:r>
              <a:rPr lang="en-US" altLang="zh-CN">
                <a:latin typeface="宋体" charset="-122"/>
                <a:cs typeface="Calibri" pitchFamily="34" charset="0"/>
              </a:rPr>
              <a:t>MgCl</a:t>
            </a:r>
            <a:r>
              <a:rPr lang="en-US" altLang="zh-CN" baseline="-30000">
                <a:latin typeface="宋体" charset="-122"/>
                <a:cs typeface="Calibri" pitchFamily="34" charset="0"/>
              </a:rPr>
              <a:t>2</a:t>
            </a:r>
            <a:r>
              <a:rPr lang="zh-CN" altLang="en-US">
                <a:latin typeface="宋体" charset="-122"/>
                <a:cs typeface="Calibri" pitchFamily="34" charset="0"/>
              </a:rPr>
              <a:t>杂质，又不损失</a:t>
            </a:r>
            <a:r>
              <a:rPr lang="en-US" altLang="zh-CN">
                <a:latin typeface="宋体" charset="-122"/>
                <a:cs typeface="Calibri" pitchFamily="34" charset="0"/>
              </a:rPr>
              <a:t>NaCl</a:t>
            </a:r>
            <a:r>
              <a:rPr lang="zh-CN" altLang="en-US">
                <a:latin typeface="宋体" charset="-122"/>
                <a:cs typeface="Calibri" pitchFamily="34" charset="0"/>
              </a:rPr>
              <a:t>，则</a:t>
            </a:r>
            <a:r>
              <a:rPr lang="zh-CN" altLang="en-US">
                <a:latin typeface="Calibri" pitchFamily="34" charset="0"/>
                <a:cs typeface="Calibri" pitchFamily="34" charset="0"/>
              </a:rPr>
              <a:t>“</a:t>
            </a:r>
            <a:r>
              <a:rPr lang="zh-CN" altLang="en-US">
                <a:latin typeface="宋体" charset="-122"/>
                <a:cs typeface="Calibri" pitchFamily="34" charset="0"/>
              </a:rPr>
              <a:t>花水</a:t>
            </a:r>
            <a:r>
              <a:rPr lang="zh-CN" altLang="en-US">
                <a:latin typeface="Calibri" pitchFamily="34" charset="0"/>
                <a:cs typeface="Calibri" pitchFamily="34" charset="0"/>
              </a:rPr>
              <a:t>”</a:t>
            </a:r>
            <a:r>
              <a:rPr lang="zh-CN" altLang="en-US">
                <a:latin typeface="宋体" charset="-122"/>
                <a:cs typeface="Calibri" pitchFamily="34" charset="0"/>
              </a:rPr>
              <a:t>应当是</a:t>
            </a:r>
            <a:r>
              <a:rPr lang="en-US" altLang="zh-CN">
                <a:latin typeface="宋体" charset="-122"/>
                <a:cs typeface="Calibri" pitchFamily="34" charset="0"/>
              </a:rPr>
              <a:t>_______</a:t>
            </a:r>
            <a:r>
              <a:rPr lang="zh-CN" altLang="en-US">
                <a:latin typeface="宋体" charset="-122"/>
                <a:cs typeface="Calibri" pitchFamily="34" charset="0"/>
              </a:rPr>
              <a:t>（填标号）。</a:t>
            </a:r>
            <a:endParaRPr lang="zh-CN" altLang="en-US"/>
          </a:p>
          <a:p>
            <a:pPr eaLnBrk="0" hangingPunct="0">
              <a:lnSpc>
                <a:spcPct val="150000"/>
              </a:lnSpc>
            </a:pPr>
            <a:r>
              <a:rPr lang="en-US" altLang="zh-CN">
                <a:latin typeface="宋体" charset="-122"/>
                <a:cs typeface="Calibri" pitchFamily="34" charset="0"/>
              </a:rPr>
              <a:t>A. </a:t>
            </a:r>
            <a:r>
              <a:rPr lang="zh-CN" altLang="en-US">
                <a:latin typeface="宋体" charset="-122"/>
                <a:cs typeface="Calibri" pitchFamily="34" charset="0"/>
              </a:rPr>
              <a:t>蒸馏水   </a:t>
            </a:r>
            <a:r>
              <a:rPr lang="en-US" altLang="zh-CN">
                <a:latin typeface="宋体" charset="-122"/>
                <a:cs typeface="Calibri" pitchFamily="34" charset="0"/>
              </a:rPr>
              <a:t>B. </a:t>
            </a:r>
            <a:r>
              <a:rPr lang="zh-CN" altLang="en-US">
                <a:latin typeface="宋体" charset="-122"/>
                <a:cs typeface="Calibri" pitchFamily="34" charset="0"/>
              </a:rPr>
              <a:t>饱和</a:t>
            </a:r>
            <a:r>
              <a:rPr lang="en-US" altLang="zh-CN">
                <a:latin typeface="宋体" charset="-122"/>
                <a:cs typeface="Calibri" pitchFamily="34" charset="0"/>
              </a:rPr>
              <a:t>NaCl </a:t>
            </a:r>
            <a:r>
              <a:rPr lang="zh-CN" altLang="en-US">
                <a:latin typeface="宋体" charset="-122"/>
                <a:cs typeface="Calibri" pitchFamily="34" charset="0"/>
              </a:rPr>
              <a:t>溶液    </a:t>
            </a:r>
            <a:r>
              <a:rPr lang="en-US" altLang="zh-CN">
                <a:latin typeface="宋体" charset="-122"/>
                <a:cs typeface="Calibri" pitchFamily="34" charset="0"/>
              </a:rPr>
              <a:t>C. </a:t>
            </a:r>
            <a:r>
              <a:rPr lang="zh-CN" altLang="en-US">
                <a:latin typeface="宋体" charset="-122"/>
                <a:cs typeface="Calibri" pitchFamily="34" charset="0"/>
              </a:rPr>
              <a:t>饱和 </a:t>
            </a:r>
            <a:r>
              <a:rPr lang="en-US" altLang="zh-CN">
                <a:latin typeface="宋体" charset="-122"/>
                <a:cs typeface="Calibri" pitchFamily="34" charset="0"/>
              </a:rPr>
              <a:t>NaOH</a:t>
            </a:r>
            <a:r>
              <a:rPr lang="zh-CN" altLang="en-US">
                <a:latin typeface="宋体" charset="-122"/>
                <a:cs typeface="Calibri" pitchFamily="34" charset="0"/>
              </a:rPr>
              <a:t>溶液    </a:t>
            </a:r>
            <a:r>
              <a:rPr lang="en-US" altLang="zh-CN">
                <a:latin typeface="宋体" charset="-122"/>
                <a:cs typeface="Calibri" pitchFamily="34" charset="0"/>
              </a:rPr>
              <a:t>D. </a:t>
            </a:r>
            <a:r>
              <a:rPr lang="zh-CN" altLang="en-US">
                <a:latin typeface="宋体" charset="-122"/>
                <a:cs typeface="Calibri" pitchFamily="34" charset="0"/>
              </a:rPr>
              <a:t>饱和 </a:t>
            </a:r>
            <a:r>
              <a:rPr lang="en-US" altLang="zh-CN">
                <a:latin typeface="宋体" charset="-122"/>
                <a:cs typeface="Calibri" pitchFamily="34" charset="0"/>
              </a:rPr>
              <a:t>BaCl</a:t>
            </a:r>
            <a:r>
              <a:rPr lang="en-US" altLang="zh-CN" baseline="-30000">
                <a:latin typeface="宋体" charset="-122"/>
                <a:cs typeface="Calibri" pitchFamily="34" charset="0"/>
              </a:rPr>
              <a:t>2</a:t>
            </a:r>
            <a:r>
              <a:rPr lang="zh-CN" altLang="en-US">
                <a:latin typeface="宋体" charset="-122"/>
                <a:cs typeface="Calibri" pitchFamily="34" charset="0"/>
              </a:rPr>
              <a:t>溶液</a:t>
            </a:r>
            <a:endParaRPr lang="zh-CN" altLang="en-US"/>
          </a:p>
          <a:p>
            <a:pPr eaLnBrk="0" hangingPunct="0">
              <a:lnSpc>
                <a:spcPct val="150000"/>
              </a:lnSpc>
            </a:pPr>
            <a:r>
              <a:rPr lang="zh-CN" altLang="en-US">
                <a:latin typeface="宋体" charset="-122"/>
                <a:cs typeface="Calibri" pitchFamily="34" charset="0"/>
              </a:rPr>
              <a:t>（</a:t>
            </a:r>
            <a:r>
              <a:rPr lang="en-US" altLang="zh-CN">
                <a:latin typeface="宋体" charset="-122"/>
                <a:cs typeface="Calibri" pitchFamily="34" charset="0"/>
              </a:rPr>
              <a:t>4)</a:t>
            </a:r>
            <a:r>
              <a:rPr lang="zh-CN" altLang="en-US">
                <a:latin typeface="宋体" charset="-122"/>
                <a:cs typeface="Calibri" pitchFamily="34" charset="0"/>
              </a:rPr>
              <a:t>将</a:t>
            </a:r>
            <a:r>
              <a:rPr lang="en-US" altLang="zh-CN">
                <a:latin typeface="宋体" charset="-122"/>
                <a:cs typeface="Calibri" pitchFamily="34" charset="0"/>
              </a:rPr>
              <a:t>60kg</a:t>
            </a:r>
            <a:r>
              <a:rPr lang="zh-CN" altLang="en-US">
                <a:latin typeface="宋体" charset="-122"/>
                <a:cs typeface="Calibri" pitchFamily="34" charset="0"/>
              </a:rPr>
              <a:t>含</a:t>
            </a:r>
            <a:r>
              <a:rPr lang="en-US" altLang="zh-CN">
                <a:latin typeface="宋体" charset="-122"/>
                <a:cs typeface="Calibri" pitchFamily="34" charset="0"/>
              </a:rPr>
              <a:t>10% NaCl</a:t>
            </a:r>
            <a:r>
              <a:rPr lang="zh-CN" altLang="en-US">
                <a:latin typeface="宋体" charset="-122"/>
                <a:cs typeface="Calibri" pitchFamily="34" charset="0"/>
              </a:rPr>
              <a:t>的黄卤和</a:t>
            </a:r>
            <a:r>
              <a:rPr lang="en-US" altLang="zh-CN">
                <a:latin typeface="宋体" charset="-122"/>
                <a:cs typeface="Calibri" pitchFamily="34" charset="0"/>
              </a:rPr>
              <a:t>40 kg</a:t>
            </a:r>
            <a:r>
              <a:rPr lang="zh-CN" altLang="en-US">
                <a:latin typeface="宋体" charset="-122"/>
                <a:cs typeface="Calibri" pitchFamily="34" charset="0"/>
              </a:rPr>
              <a:t>含</a:t>
            </a:r>
            <a:r>
              <a:rPr lang="en-US" altLang="zh-CN">
                <a:latin typeface="宋体" charset="-122"/>
                <a:cs typeface="Calibri" pitchFamily="34" charset="0"/>
              </a:rPr>
              <a:t>15% NaCl</a:t>
            </a:r>
            <a:r>
              <a:rPr lang="zh-CN" altLang="en-US">
                <a:latin typeface="宋体" charset="-122"/>
                <a:cs typeface="Calibri" pitchFamily="34" charset="0"/>
              </a:rPr>
              <a:t>的黑卤混合，经</a:t>
            </a:r>
            <a:r>
              <a:rPr lang="zh-CN" altLang="en-US">
                <a:latin typeface="Calibri" pitchFamily="34" charset="0"/>
                <a:cs typeface="Calibri" pitchFamily="34" charset="0"/>
              </a:rPr>
              <a:t>“</a:t>
            </a:r>
            <a:r>
              <a:rPr lang="zh-CN" altLang="en-US">
                <a:latin typeface="宋体" charset="-122"/>
                <a:cs typeface="Calibri" pitchFamily="34" charset="0"/>
              </a:rPr>
              <a:t>敞锅熬盐</a:t>
            </a:r>
            <a:r>
              <a:rPr lang="zh-CN" altLang="en-US">
                <a:latin typeface="Calibri" pitchFamily="34" charset="0"/>
                <a:cs typeface="Calibri" pitchFamily="34" charset="0"/>
              </a:rPr>
              <a:t>”</a:t>
            </a:r>
            <a:r>
              <a:rPr lang="zh-CN" altLang="en-US">
                <a:latin typeface="宋体" charset="-122"/>
                <a:cs typeface="Calibri" pitchFamily="34" charset="0"/>
              </a:rPr>
              <a:t>制得的粗盐中</a:t>
            </a:r>
            <a:r>
              <a:rPr lang="en-US" altLang="zh-CN">
                <a:latin typeface="宋体" charset="-122"/>
                <a:cs typeface="Calibri" pitchFamily="34" charset="0"/>
              </a:rPr>
              <a:t>NaCl</a:t>
            </a:r>
            <a:r>
              <a:rPr lang="zh-CN" altLang="en-US">
                <a:latin typeface="宋体" charset="-122"/>
                <a:cs typeface="Calibri" pitchFamily="34" charset="0"/>
              </a:rPr>
              <a:t>的质量最多为</a:t>
            </a:r>
            <a:r>
              <a:rPr lang="en-US" altLang="zh-CN">
                <a:latin typeface="宋体" charset="-122"/>
                <a:cs typeface="Calibri" pitchFamily="34" charset="0"/>
              </a:rPr>
              <a:t>_______kg</a:t>
            </a:r>
            <a:r>
              <a:rPr lang="zh-CN" altLang="en-US">
                <a:latin typeface="宋体" charset="-122"/>
                <a:cs typeface="Calibri" pitchFamily="34" charset="0"/>
              </a:rPr>
              <a:t>。</a:t>
            </a:r>
          </a:p>
        </p:txBody>
      </p:sp>
      <p:sp>
        <p:nvSpPr>
          <p:cNvPr id="3" name="Rectangle 4"/>
          <p:cNvSpPr>
            <a:spLocks noChangeArrowheads="1"/>
          </p:cNvSpPr>
          <p:nvPr/>
        </p:nvSpPr>
        <p:spPr bwMode="auto">
          <a:xfrm>
            <a:off x="5519142" y="2564904"/>
            <a:ext cx="1422184" cy="461665"/>
          </a:xfrm>
          <a:prstGeom prst="rect">
            <a:avLst/>
          </a:prstGeom>
          <a:noFill/>
          <a:ln w="9525">
            <a:noFill/>
            <a:miter lim="800000"/>
            <a:headEnd/>
            <a:tailEnd/>
          </a:ln>
          <a:effectLst/>
        </p:spPr>
        <p:txBody>
          <a:bodyPr wrap="none">
            <a:spAutoFit/>
          </a:bodyPr>
          <a:lstStyle/>
          <a:p>
            <a:r>
              <a:rPr lang="zh-CN" altLang="en-US" dirty="0" smtClean="0">
                <a:solidFill>
                  <a:schemeClr val="hlink"/>
                </a:solidFill>
              </a:rPr>
              <a:t>蒸发结晶</a:t>
            </a:r>
            <a:endParaRPr lang="zh-CN" altLang="en-US" baseline="30000" dirty="0">
              <a:solidFill>
                <a:schemeClr val="hlink"/>
              </a:solidFill>
            </a:endParaRPr>
          </a:p>
        </p:txBody>
      </p:sp>
      <p:sp>
        <p:nvSpPr>
          <p:cNvPr id="4" name="Rectangle 4"/>
          <p:cNvSpPr>
            <a:spLocks noChangeArrowheads="1"/>
          </p:cNvSpPr>
          <p:nvPr/>
        </p:nvSpPr>
        <p:spPr bwMode="auto">
          <a:xfrm>
            <a:off x="4006974" y="3717032"/>
            <a:ext cx="396262" cy="461665"/>
          </a:xfrm>
          <a:prstGeom prst="rect">
            <a:avLst/>
          </a:prstGeom>
          <a:noFill/>
          <a:ln w="9525">
            <a:noFill/>
            <a:miter lim="800000"/>
            <a:headEnd/>
            <a:tailEnd/>
          </a:ln>
          <a:effectLst/>
        </p:spPr>
        <p:txBody>
          <a:bodyPr wrap="none">
            <a:spAutoFit/>
          </a:bodyPr>
          <a:lstStyle/>
          <a:p>
            <a:r>
              <a:rPr lang="en-US" altLang="zh-CN" dirty="0" smtClean="0">
                <a:solidFill>
                  <a:schemeClr val="hlink"/>
                </a:solidFill>
              </a:rPr>
              <a:t>B</a:t>
            </a:r>
            <a:endParaRPr lang="zh-CN" altLang="en-US" baseline="30000" dirty="0">
              <a:solidFill>
                <a:schemeClr val="hlink"/>
              </a:solidFill>
            </a:endParaRPr>
          </a:p>
        </p:txBody>
      </p:sp>
      <p:sp>
        <p:nvSpPr>
          <p:cNvPr id="5" name="Rectangle 4"/>
          <p:cNvSpPr>
            <a:spLocks noChangeArrowheads="1"/>
          </p:cNvSpPr>
          <p:nvPr/>
        </p:nvSpPr>
        <p:spPr bwMode="auto">
          <a:xfrm>
            <a:off x="4672596" y="5445223"/>
            <a:ext cx="575799" cy="461665"/>
          </a:xfrm>
          <a:prstGeom prst="rect">
            <a:avLst/>
          </a:prstGeom>
          <a:noFill/>
          <a:ln w="9525">
            <a:noFill/>
            <a:miter lim="800000"/>
            <a:headEnd/>
            <a:tailEnd/>
          </a:ln>
          <a:effectLst/>
        </p:spPr>
        <p:txBody>
          <a:bodyPr wrap="none">
            <a:spAutoFit/>
          </a:bodyPr>
          <a:lstStyle/>
          <a:p>
            <a:r>
              <a:rPr lang="en-US" altLang="zh-CN" dirty="0" smtClean="0">
                <a:solidFill>
                  <a:schemeClr val="hlink"/>
                </a:solidFill>
              </a:rPr>
              <a:t>12</a:t>
            </a:r>
            <a:endParaRPr lang="zh-CN" altLang="en-US" baseline="30000" dirty="0">
              <a:solidFill>
                <a:schemeClr val="hlink"/>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diamond(in)">
                                      <p:cBhvr>
                                        <p:cTn id="7" dur="2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diamond(in)">
                                      <p:cBhvr>
                                        <p:cTn id="12" dur="20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diamond(in)">
                                      <p:cBhvr>
                                        <p:cTn id="1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Lst>
  </p:timing>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7105" name="Rectangle 3"/>
          <p:cNvSpPr>
            <a:spLocks noChangeArrowheads="1"/>
          </p:cNvSpPr>
          <p:nvPr/>
        </p:nvSpPr>
        <p:spPr bwMode="auto">
          <a:xfrm>
            <a:off x="261938" y="260350"/>
            <a:ext cx="11593512" cy="6116638"/>
          </a:xfrm>
          <a:prstGeom prst="rect">
            <a:avLst/>
          </a:prstGeom>
          <a:noFill/>
          <a:ln w="9525">
            <a:noFill/>
            <a:miter lim="800000"/>
            <a:headEnd/>
            <a:tailEnd/>
          </a:ln>
        </p:spPr>
        <p:txBody>
          <a:bodyPr anchor="ctr">
            <a:spAutoFit/>
          </a:bodyPr>
          <a:lstStyle/>
          <a:p>
            <a:pPr indent="266700">
              <a:lnSpc>
                <a:spcPct val="150000"/>
              </a:lnSpc>
            </a:pPr>
            <a:r>
              <a:rPr lang="en-US" altLang="zh-CN">
                <a:latin typeface="宋体" charset="-122"/>
                <a:cs typeface="Calibri" pitchFamily="34" charset="0"/>
              </a:rPr>
              <a:t>1-17.</a:t>
            </a:r>
            <a:r>
              <a:rPr lang="zh-CN" altLang="en-US">
                <a:latin typeface="宋体" charset="-122"/>
                <a:cs typeface="Calibri" pitchFamily="34" charset="0"/>
              </a:rPr>
              <a:t>某工厂的废水只含硫酸镁和少量硫酸，课外活动小组以此作为课题，探讨如何从中回收纯净的硫酸镁固体。他们设计了两个不同的方案，请你参加讨论：</a:t>
            </a:r>
            <a:endParaRPr lang="zh-CN" altLang="en-US"/>
          </a:p>
          <a:p>
            <a:pPr indent="266700" eaLnBrk="0" hangingPunct="0">
              <a:lnSpc>
                <a:spcPct val="150000"/>
              </a:lnSpc>
            </a:pPr>
            <a:r>
              <a:rPr lang="zh-CN" altLang="en-US">
                <a:latin typeface="宋体" charset="-122"/>
                <a:cs typeface="Calibri" pitchFamily="34" charset="0"/>
              </a:rPr>
              <a:t>（</a:t>
            </a:r>
            <a:r>
              <a:rPr lang="en-US" altLang="zh-CN">
                <a:latin typeface="宋体" charset="-122"/>
                <a:cs typeface="Calibri" pitchFamily="34" charset="0"/>
              </a:rPr>
              <a:t>1)</a:t>
            </a:r>
            <a:r>
              <a:rPr lang="zh-CN" altLang="en-US">
                <a:latin typeface="宋体" charset="-122"/>
                <a:cs typeface="Calibri" pitchFamily="34" charset="0"/>
              </a:rPr>
              <a:t>方案一，选用镁粉为试剂。</a:t>
            </a:r>
            <a:endParaRPr lang="zh-CN" altLang="en-US"/>
          </a:p>
          <a:p>
            <a:pPr indent="266700" eaLnBrk="0" hangingPunct="0">
              <a:lnSpc>
                <a:spcPct val="150000"/>
              </a:lnSpc>
            </a:pPr>
            <a:r>
              <a:rPr lang="zh-CN" altLang="en-US">
                <a:latin typeface="Calibri" pitchFamily="34" charset="0"/>
                <a:cs typeface="Calibri" pitchFamily="34" charset="0"/>
              </a:rPr>
              <a:t>①</a:t>
            </a:r>
            <a:r>
              <a:rPr lang="zh-CN" altLang="en-US">
                <a:latin typeface="宋体" charset="-122"/>
                <a:cs typeface="Calibri" pitchFamily="34" charset="0"/>
              </a:rPr>
              <a:t>往废水中逐次加入镁粉，当观察到</a:t>
            </a:r>
            <a:r>
              <a:rPr lang="en-US" altLang="zh-CN">
                <a:latin typeface="宋体" charset="-122"/>
                <a:cs typeface="Calibri" pitchFamily="34" charset="0"/>
              </a:rPr>
              <a:t>________________________</a:t>
            </a:r>
            <a:r>
              <a:rPr lang="zh-CN" altLang="en-US">
                <a:latin typeface="宋体" charset="-122"/>
                <a:cs typeface="Calibri" pitchFamily="34" charset="0"/>
              </a:rPr>
              <a:t>时，说明加入镁粉的量已经</a:t>
            </a:r>
            <a:endParaRPr lang="zh-CN" altLang="en-US"/>
          </a:p>
          <a:p>
            <a:pPr indent="266700" eaLnBrk="0" hangingPunct="0">
              <a:lnSpc>
                <a:spcPct val="150000"/>
              </a:lnSpc>
            </a:pPr>
            <a:r>
              <a:rPr lang="zh-CN" altLang="en-US">
                <a:latin typeface="宋体" charset="-122"/>
                <a:cs typeface="Calibri" pitchFamily="34" charset="0"/>
              </a:rPr>
              <a:t>足够。此过程发生反应的化学方程式是</a:t>
            </a:r>
            <a:r>
              <a:rPr lang="en-US" altLang="zh-CN">
                <a:latin typeface="宋体" charset="-122"/>
                <a:cs typeface="Calibri" pitchFamily="34" charset="0"/>
              </a:rPr>
              <a:t>____________________________________.</a:t>
            </a:r>
            <a:endParaRPr lang="en-US" altLang="zh-CN"/>
          </a:p>
          <a:p>
            <a:pPr indent="266700" eaLnBrk="0" hangingPunct="0">
              <a:lnSpc>
                <a:spcPct val="150000"/>
              </a:lnSpc>
            </a:pPr>
            <a:r>
              <a:rPr lang="en-US" altLang="zh-CN">
                <a:latin typeface="Calibri" pitchFamily="34" charset="0"/>
                <a:cs typeface="Calibri" pitchFamily="34" charset="0"/>
              </a:rPr>
              <a:t>②</a:t>
            </a:r>
            <a:r>
              <a:rPr lang="zh-CN" altLang="en-US">
                <a:latin typeface="宋体" charset="-122"/>
                <a:cs typeface="Calibri" pitchFamily="34" charset="0"/>
              </a:rPr>
              <a:t>接下来的操作方法依次是</a:t>
            </a:r>
            <a:r>
              <a:rPr lang="en-US" altLang="zh-CN">
                <a:latin typeface="宋体" charset="-122"/>
                <a:cs typeface="Calibri" pitchFamily="34" charset="0"/>
              </a:rPr>
              <a:t>___________</a:t>
            </a:r>
            <a:r>
              <a:rPr lang="zh-CN" altLang="en-US">
                <a:latin typeface="宋体" charset="-122"/>
                <a:cs typeface="Calibri" pitchFamily="34" charset="0"/>
              </a:rPr>
              <a:t>和</a:t>
            </a:r>
            <a:r>
              <a:rPr lang="en-US" altLang="zh-CN">
                <a:latin typeface="宋体" charset="-122"/>
                <a:cs typeface="Calibri" pitchFamily="34" charset="0"/>
              </a:rPr>
              <a:t>_________</a:t>
            </a:r>
            <a:r>
              <a:rPr lang="zh-CN" altLang="en-US">
                <a:latin typeface="宋体" charset="-122"/>
                <a:cs typeface="Calibri" pitchFamily="34" charset="0"/>
              </a:rPr>
              <a:t>。</a:t>
            </a:r>
            <a:endParaRPr lang="zh-CN" altLang="en-US"/>
          </a:p>
          <a:p>
            <a:pPr indent="266700" eaLnBrk="0" hangingPunct="0">
              <a:lnSpc>
                <a:spcPct val="150000"/>
              </a:lnSpc>
            </a:pPr>
            <a:r>
              <a:rPr lang="zh-CN" altLang="en-US">
                <a:latin typeface="宋体" charset="-122"/>
                <a:cs typeface="Calibri" pitchFamily="34" charset="0"/>
              </a:rPr>
              <a:t>（</a:t>
            </a:r>
            <a:r>
              <a:rPr lang="en-US" altLang="zh-CN">
                <a:latin typeface="宋体" charset="-122"/>
                <a:cs typeface="Calibri" pitchFamily="34" charset="0"/>
              </a:rPr>
              <a:t>2)</a:t>
            </a:r>
            <a:r>
              <a:rPr lang="zh-CN" altLang="en-US">
                <a:latin typeface="宋体" charset="-122"/>
                <a:cs typeface="Calibri" pitchFamily="34" charset="0"/>
              </a:rPr>
              <a:t>方案二，选用氢氧化钠溶液为试剂。</a:t>
            </a:r>
            <a:endParaRPr lang="zh-CN" altLang="en-US"/>
          </a:p>
          <a:p>
            <a:pPr indent="266700" eaLnBrk="0" hangingPunct="0">
              <a:lnSpc>
                <a:spcPct val="150000"/>
              </a:lnSpc>
            </a:pPr>
            <a:r>
              <a:rPr lang="zh-CN" altLang="en-US">
                <a:latin typeface="Calibri" pitchFamily="34" charset="0"/>
                <a:cs typeface="Calibri" pitchFamily="34" charset="0"/>
              </a:rPr>
              <a:t>①</a:t>
            </a:r>
            <a:r>
              <a:rPr lang="zh-CN" altLang="en-US">
                <a:latin typeface="宋体" charset="-122"/>
                <a:cs typeface="Calibri" pitchFamily="34" charset="0"/>
              </a:rPr>
              <a:t>向废水中逐滴加人氢氧化钠溶液，当</a:t>
            </a:r>
            <a:r>
              <a:rPr lang="en-US" altLang="zh-CN">
                <a:latin typeface="宋体" charset="-122"/>
                <a:cs typeface="Calibri" pitchFamily="34" charset="0"/>
              </a:rPr>
              <a:t>____________________________________</a:t>
            </a:r>
            <a:r>
              <a:rPr lang="zh-CN" altLang="en-US">
                <a:latin typeface="宋体" charset="-122"/>
                <a:cs typeface="Calibri" pitchFamily="34" charset="0"/>
              </a:rPr>
              <a:t>时，停止滴入氢氧化钠溶液。此过程发生反应的化学方程式是</a:t>
            </a:r>
            <a:r>
              <a:rPr lang="en-US" altLang="zh-CN">
                <a:latin typeface="宋体" charset="-122"/>
                <a:cs typeface="Calibri" pitchFamily="34" charset="0"/>
              </a:rPr>
              <a:t>_____________________________________________________________________</a:t>
            </a:r>
            <a:r>
              <a:rPr lang="zh-CN" altLang="en-US">
                <a:latin typeface="宋体" charset="-122"/>
                <a:cs typeface="Calibri" pitchFamily="34" charset="0"/>
              </a:rPr>
              <a:t>。</a:t>
            </a:r>
            <a:endParaRPr lang="zh-CN" altLang="en-US"/>
          </a:p>
        </p:txBody>
      </p:sp>
      <p:sp>
        <p:nvSpPr>
          <p:cNvPr id="3" name="Rectangle 4"/>
          <p:cNvSpPr>
            <a:spLocks noChangeArrowheads="1"/>
          </p:cNvSpPr>
          <p:nvPr/>
        </p:nvSpPr>
        <p:spPr bwMode="auto">
          <a:xfrm>
            <a:off x="5015086" y="2564904"/>
            <a:ext cx="4825360" cy="461665"/>
          </a:xfrm>
          <a:prstGeom prst="rect">
            <a:avLst/>
          </a:prstGeom>
          <a:noFill/>
          <a:ln w="9525">
            <a:noFill/>
            <a:miter lim="800000"/>
            <a:headEnd/>
            <a:tailEnd/>
          </a:ln>
          <a:effectLst/>
        </p:spPr>
        <p:txBody>
          <a:bodyPr wrap="none">
            <a:spAutoFit/>
          </a:bodyPr>
          <a:lstStyle/>
          <a:p>
            <a:r>
              <a:rPr lang="zh-CN" altLang="en-US" dirty="0" smtClean="0">
                <a:solidFill>
                  <a:schemeClr val="hlink"/>
                </a:solidFill>
              </a:rPr>
              <a:t>镁粉有剩余，溶液不再有气泡冒出</a:t>
            </a:r>
            <a:endParaRPr lang="zh-CN" altLang="en-US" baseline="30000" dirty="0">
              <a:solidFill>
                <a:schemeClr val="hlink"/>
              </a:solidFill>
            </a:endParaRPr>
          </a:p>
        </p:txBody>
      </p:sp>
      <p:sp>
        <p:nvSpPr>
          <p:cNvPr id="4" name="Rectangle 4"/>
          <p:cNvSpPr>
            <a:spLocks noChangeArrowheads="1"/>
          </p:cNvSpPr>
          <p:nvPr/>
        </p:nvSpPr>
        <p:spPr bwMode="auto">
          <a:xfrm>
            <a:off x="4511030" y="3649568"/>
            <a:ext cx="803425" cy="461665"/>
          </a:xfrm>
          <a:prstGeom prst="rect">
            <a:avLst/>
          </a:prstGeom>
          <a:noFill/>
          <a:ln w="9525">
            <a:noFill/>
            <a:miter lim="800000"/>
            <a:headEnd/>
            <a:tailEnd/>
          </a:ln>
          <a:effectLst/>
        </p:spPr>
        <p:txBody>
          <a:bodyPr wrap="none">
            <a:spAutoFit/>
          </a:bodyPr>
          <a:lstStyle/>
          <a:p>
            <a:r>
              <a:rPr lang="zh-CN" altLang="en-US" dirty="0" smtClean="0">
                <a:solidFill>
                  <a:schemeClr val="hlink"/>
                </a:solidFill>
              </a:rPr>
              <a:t>过滤</a:t>
            </a:r>
            <a:endParaRPr lang="zh-CN" altLang="en-US" baseline="30000" dirty="0">
              <a:solidFill>
                <a:schemeClr val="hlink"/>
              </a:solidFill>
            </a:endParaRPr>
          </a:p>
        </p:txBody>
      </p:sp>
      <p:sp>
        <p:nvSpPr>
          <p:cNvPr id="5" name="Rectangle 4"/>
          <p:cNvSpPr>
            <a:spLocks noChangeArrowheads="1"/>
          </p:cNvSpPr>
          <p:nvPr/>
        </p:nvSpPr>
        <p:spPr bwMode="auto">
          <a:xfrm>
            <a:off x="6581220" y="3645024"/>
            <a:ext cx="803425" cy="461665"/>
          </a:xfrm>
          <a:prstGeom prst="rect">
            <a:avLst/>
          </a:prstGeom>
          <a:noFill/>
          <a:ln w="9525">
            <a:noFill/>
            <a:miter lim="800000"/>
            <a:headEnd/>
            <a:tailEnd/>
          </a:ln>
          <a:effectLst/>
        </p:spPr>
        <p:txBody>
          <a:bodyPr wrap="none">
            <a:spAutoFit/>
          </a:bodyPr>
          <a:lstStyle/>
          <a:p>
            <a:r>
              <a:rPr lang="zh-CN" altLang="en-US" dirty="0" smtClean="0">
                <a:solidFill>
                  <a:schemeClr val="hlink"/>
                </a:solidFill>
              </a:rPr>
              <a:t>蒸发</a:t>
            </a:r>
            <a:endParaRPr lang="zh-CN" altLang="en-US" baseline="30000" dirty="0">
              <a:solidFill>
                <a:schemeClr val="hlink"/>
              </a:solidFill>
            </a:endParaRPr>
          </a:p>
        </p:txBody>
      </p:sp>
      <p:sp>
        <p:nvSpPr>
          <p:cNvPr id="6" name="Rectangle 4"/>
          <p:cNvSpPr>
            <a:spLocks noChangeArrowheads="1"/>
          </p:cNvSpPr>
          <p:nvPr/>
        </p:nvSpPr>
        <p:spPr bwMode="auto">
          <a:xfrm>
            <a:off x="6058694" y="4725144"/>
            <a:ext cx="3278462" cy="461665"/>
          </a:xfrm>
          <a:prstGeom prst="rect">
            <a:avLst/>
          </a:prstGeom>
          <a:noFill/>
          <a:ln w="9525">
            <a:noFill/>
            <a:miter lim="800000"/>
            <a:headEnd/>
            <a:tailEnd/>
          </a:ln>
          <a:effectLst/>
        </p:spPr>
        <p:txBody>
          <a:bodyPr wrap="none">
            <a:spAutoFit/>
          </a:bodyPr>
          <a:lstStyle/>
          <a:p>
            <a:r>
              <a:rPr lang="zh-CN" altLang="en-US" dirty="0" smtClean="0">
                <a:solidFill>
                  <a:schemeClr val="hlink"/>
                </a:solidFill>
              </a:rPr>
              <a:t>溶液中不再有沉淀产生</a:t>
            </a:r>
            <a:endParaRPr lang="zh-CN" altLang="en-US" baseline="30000" dirty="0">
              <a:solidFill>
                <a:schemeClr val="hlink"/>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diamond(in)">
                                      <p:cBhvr>
                                        <p:cTn id="7" dur="2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diamond(in)">
                                      <p:cBhvr>
                                        <p:cTn id="12" dur="20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diamond(in)">
                                      <p:cBhvr>
                                        <p:cTn id="17" dur="20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8" presetClass="entr" presetSubtype="16"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diamond(in)">
                                      <p:cBhvr>
                                        <p:cTn id="22"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Lst>
  </p:timing>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8129" name="Rectangle 2"/>
          <p:cNvSpPr>
            <a:spLocks noChangeArrowheads="1"/>
          </p:cNvSpPr>
          <p:nvPr/>
        </p:nvSpPr>
        <p:spPr bwMode="auto">
          <a:xfrm>
            <a:off x="334963" y="333375"/>
            <a:ext cx="11593512" cy="5568950"/>
          </a:xfrm>
          <a:prstGeom prst="rect">
            <a:avLst/>
          </a:prstGeom>
          <a:noFill/>
          <a:ln w="9525">
            <a:noFill/>
            <a:miter lim="800000"/>
            <a:headEnd/>
            <a:tailEnd/>
          </a:ln>
        </p:spPr>
        <p:txBody>
          <a:bodyPr anchor="ctr">
            <a:spAutoFit/>
          </a:bodyPr>
          <a:lstStyle/>
          <a:p>
            <a:pPr indent="266700">
              <a:lnSpc>
                <a:spcPct val="150000"/>
              </a:lnSpc>
            </a:pPr>
            <a:r>
              <a:rPr lang="en-US" altLang="zh-CN">
                <a:latin typeface="宋体" charset="-122"/>
                <a:cs typeface="Calibri" pitchFamily="34" charset="0"/>
              </a:rPr>
              <a:t>1-17.</a:t>
            </a:r>
            <a:r>
              <a:rPr lang="zh-CN" altLang="en-US">
                <a:latin typeface="宋体" charset="-122"/>
                <a:cs typeface="Calibri" pitchFamily="34" charset="0"/>
              </a:rPr>
              <a:t>某工厂的废水只含硫酸镁和少量硫酸，课外活动小组以此作为课题，探讨如何从中回收纯净的硫酸镁固体。他们设计了两个不同的方案，请你参加讨论：</a:t>
            </a:r>
            <a:endParaRPr lang="zh-CN" altLang="en-US"/>
          </a:p>
          <a:p>
            <a:pPr indent="266700" eaLnBrk="0" hangingPunct="0">
              <a:lnSpc>
                <a:spcPct val="150000"/>
              </a:lnSpc>
            </a:pPr>
            <a:r>
              <a:rPr lang="zh-CN" altLang="en-US">
                <a:latin typeface="Calibri" pitchFamily="34" charset="0"/>
                <a:cs typeface="Calibri" pitchFamily="34" charset="0"/>
              </a:rPr>
              <a:t>②</a:t>
            </a:r>
            <a:r>
              <a:rPr lang="zh-CN" altLang="en-US">
                <a:latin typeface="宋体" charset="-122"/>
                <a:cs typeface="Calibri" pitchFamily="34" charset="0"/>
              </a:rPr>
              <a:t>为了得到纯净的硫酸镁溶液，接着应进行的实验操作是（请简要写出操作过程）</a:t>
            </a:r>
            <a:r>
              <a:rPr lang="en-US" altLang="zh-CN">
                <a:latin typeface="宋体" charset="-122"/>
                <a:cs typeface="Calibri" pitchFamily="34" charset="0"/>
              </a:rPr>
              <a:t>______________________________________________________________________________________</a:t>
            </a:r>
            <a:r>
              <a:rPr lang="zh-CN" altLang="en-US">
                <a:latin typeface="宋体" charset="-122"/>
                <a:cs typeface="Calibri" pitchFamily="34" charset="0"/>
              </a:rPr>
              <a:t>。</a:t>
            </a:r>
            <a:endParaRPr lang="zh-CN" altLang="en-US"/>
          </a:p>
          <a:p>
            <a:pPr indent="266700" eaLnBrk="0" hangingPunct="0">
              <a:lnSpc>
                <a:spcPct val="150000"/>
              </a:lnSpc>
            </a:pPr>
            <a:r>
              <a:rPr lang="zh-CN" altLang="en-US">
                <a:latin typeface="Calibri" pitchFamily="34" charset="0"/>
                <a:cs typeface="Calibri" pitchFamily="34" charset="0"/>
              </a:rPr>
              <a:t>③</a:t>
            </a:r>
            <a:r>
              <a:rPr lang="en-US" altLang="zh-CN">
                <a:latin typeface="Calibri" pitchFamily="34" charset="0"/>
                <a:cs typeface="Calibri" pitchFamily="34" charset="0"/>
              </a:rPr>
              <a:t>……</a:t>
            </a:r>
            <a:r>
              <a:rPr lang="zh-CN" altLang="en-US">
                <a:latin typeface="宋体" charset="-122"/>
                <a:cs typeface="Calibri" pitchFamily="34" charset="0"/>
              </a:rPr>
              <a:t>得到硫酸镁固体。</a:t>
            </a:r>
            <a:endParaRPr lang="zh-CN" altLang="en-US"/>
          </a:p>
          <a:p>
            <a:pPr indent="266700" eaLnBrk="0" hangingPunct="0">
              <a:lnSpc>
                <a:spcPct val="150000"/>
              </a:lnSpc>
            </a:pPr>
            <a:r>
              <a:rPr lang="zh-CN" altLang="en-US">
                <a:latin typeface="宋体" charset="-122"/>
                <a:cs typeface="Calibri" pitchFamily="34" charset="0"/>
              </a:rPr>
              <a:t>（</a:t>
            </a:r>
            <a:r>
              <a:rPr lang="en-US" altLang="zh-CN">
                <a:latin typeface="宋体" charset="-122"/>
                <a:cs typeface="Calibri" pitchFamily="34" charset="0"/>
              </a:rPr>
              <a:t>3)</a:t>
            </a:r>
            <a:r>
              <a:rPr lang="zh-CN" altLang="en-US">
                <a:latin typeface="宋体" charset="-122"/>
                <a:cs typeface="Calibri" pitchFamily="34" charset="0"/>
              </a:rPr>
              <a:t>比较两个方案，假设实验中都没有损耗，那么最后得到的硫酸镁固体的质量是否相同？</a:t>
            </a:r>
            <a:r>
              <a:rPr lang="en-US" altLang="zh-CN">
                <a:latin typeface="宋体" charset="-122"/>
                <a:cs typeface="Calibri" pitchFamily="34" charset="0"/>
              </a:rPr>
              <a:t>_______</a:t>
            </a:r>
            <a:r>
              <a:rPr lang="zh-CN" altLang="en-US">
                <a:latin typeface="宋体" charset="-122"/>
                <a:cs typeface="Calibri" pitchFamily="34" charset="0"/>
              </a:rPr>
              <a:t>，</a:t>
            </a:r>
            <a:endParaRPr lang="zh-CN" altLang="en-US"/>
          </a:p>
          <a:p>
            <a:pPr indent="266700" eaLnBrk="0" hangingPunct="0">
              <a:lnSpc>
                <a:spcPct val="150000"/>
              </a:lnSpc>
            </a:pPr>
            <a:r>
              <a:rPr lang="zh-CN" altLang="en-US">
                <a:latin typeface="宋体" charset="-122"/>
                <a:cs typeface="Calibri" pitchFamily="34" charset="0"/>
              </a:rPr>
              <a:t>原因是</a:t>
            </a:r>
            <a:r>
              <a:rPr lang="en-US" altLang="zh-CN">
                <a:latin typeface="宋体" charset="-122"/>
                <a:cs typeface="Calibri" pitchFamily="34" charset="0"/>
              </a:rPr>
              <a:t>______________________________________________________________________</a:t>
            </a:r>
            <a:r>
              <a:rPr lang="zh-CN" altLang="en-US">
                <a:latin typeface="宋体" charset="-122"/>
                <a:cs typeface="Calibri" pitchFamily="34" charset="0"/>
              </a:rPr>
              <a:t>。</a:t>
            </a:r>
          </a:p>
        </p:txBody>
      </p:sp>
      <p:sp>
        <p:nvSpPr>
          <p:cNvPr id="3" name="Rectangle 4"/>
          <p:cNvSpPr>
            <a:spLocks noChangeArrowheads="1"/>
          </p:cNvSpPr>
          <p:nvPr/>
        </p:nvSpPr>
        <p:spPr bwMode="auto">
          <a:xfrm>
            <a:off x="694606" y="2060848"/>
            <a:ext cx="8228535" cy="461665"/>
          </a:xfrm>
          <a:prstGeom prst="rect">
            <a:avLst/>
          </a:prstGeom>
          <a:noFill/>
          <a:ln w="9525">
            <a:noFill/>
            <a:miter lim="800000"/>
            <a:headEnd/>
            <a:tailEnd/>
          </a:ln>
          <a:effectLst/>
        </p:spPr>
        <p:txBody>
          <a:bodyPr wrap="none">
            <a:spAutoFit/>
          </a:bodyPr>
          <a:lstStyle/>
          <a:p>
            <a:r>
              <a:rPr lang="zh-CN" altLang="en-US" dirty="0" smtClean="0">
                <a:solidFill>
                  <a:schemeClr val="hlink"/>
                </a:solidFill>
              </a:rPr>
              <a:t>过滤，洗涤，取出沉淀，加入稀硫酸，至沉淀恰好完全溶解</a:t>
            </a:r>
            <a:endParaRPr lang="zh-CN" altLang="en-US" baseline="30000" dirty="0">
              <a:solidFill>
                <a:schemeClr val="hlink"/>
              </a:solidFill>
            </a:endParaRPr>
          </a:p>
        </p:txBody>
      </p:sp>
      <p:sp>
        <p:nvSpPr>
          <p:cNvPr id="4" name="Rectangle 4"/>
          <p:cNvSpPr>
            <a:spLocks noChangeArrowheads="1"/>
          </p:cNvSpPr>
          <p:nvPr/>
        </p:nvSpPr>
        <p:spPr bwMode="auto">
          <a:xfrm>
            <a:off x="2998862" y="4221088"/>
            <a:ext cx="803425" cy="461665"/>
          </a:xfrm>
          <a:prstGeom prst="rect">
            <a:avLst/>
          </a:prstGeom>
          <a:noFill/>
          <a:ln w="9525">
            <a:noFill/>
            <a:miter lim="800000"/>
            <a:headEnd/>
            <a:tailEnd/>
          </a:ln>
          <a:effectLst/>
        </p:spPr>
        <p:txBody>
          <a:bodyPr wrap="none">
            <a:spAutoFit/>
          </a:bodyPr>
          <a:lstStyle/>
          <a:p>
            <a:r>
              <a:rPr lang="zh-CN" altLang="en-US" dirty="0" smtClean="0">
                <a:solidFill>
                  <a:schemeClr val="hlink"/>
                </a:solidFill>
              </a:rPr>
              <a:t>不同</a:t>
            </a:r>
            <a:endParaRPr lang="zh-CN" altLang="en-US" baseline="30000" dirty="0">
              <a:solidFill>
                <a:schemeClr val="hlink"/>
              </a:solidFill>
            </a:endParaRPr>
          </a:p>
        </p:txBody>
      </p:sp>
      <p:sp>
        <p:nvSpPr>
          <p:cNvPr id="5" name="Rectangle 4"/>
          <p:cNvSpPr>
            <a:spLocks noChangeArrowheads="1"/>
          </p:cNvSpPr>
          <p:nvPr/>
        </p:nvSpPr>
        <p:spPr bwMode="auto">
          <a:xfrm>
            <a:off x="334963" y="5249415"/>
            <a:ext cx="6062878" cy="461665"/>
          </a:xfrm>
          <a:prstGeom prst="rect">
            <a:avLst/>
          </a:prstGeom>
          <a:noFill/>
          <a:ln w="9525">
            <a:noFill/>
            <a:miter lim="800000"/>
            <a:headEnd/>
            <a:tailEnd/>
          </a:ln>
          <a:effectLst/>
        </p:spPr>
        <p:txBody>
          <a:bodyPr wrap="none">
            <a:spAutoFit/>
          </a:bodyPr>
          <a:lstStyle/>
          <a:p>
            <a:r>
              <a:rPr lang="zh-CN" altLang="en-US" dirty="0" smtClean="0">
                <a:solidFill>
                  <a:schemeClr val="hlink"/>
                </a:solidFill>
              </a:rPr>
              <a:t>方案一中加入了镁粉，增加了硫酸镁的质量</a:t>
            </a:r>
            <a:endParaRPr lang="zh-CN" altLang="en-US" baseline="30000" dirty="0">
              <a:solidFill>
                <a:schemeClr val="hlink"/>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diamond(in)">
                                      <p:cBhvr>
                                        <p:cTn id="7" dur="2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diamond(in)">
                                      <p:cBhvr>
                                        <p:cTn id="12" dur="20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diamond(in)">
                                      <p:cBhvr>
                                        <p:cTn id="1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Lst>
  </p:timing>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9153" name="Rectangle 3"/>
          <p:cNvSpPr>
            <a:spLocks noChangeArrowheads="1"/>
          </p:cNvSpPr>
          <p:nvPr/>
        </p:nvSpPr>
        <p:spPr bwMode="auto">
          <a:xfrm>
            <a:off x="334963" y="333375"/>
            <a:ext cx="11160125" cy="4473575"/>
          </a:xfrm>
          <a:prstGeom prst="rect">
            <a:avLst/>
          </a:prstGeom>
          <a:noFill/>
          <a:ln w="9525">
            <a:noFill/>
            <a:miter lim="800000"/>
            <a:headEnd/>
            <a:tailEnd/>
          </a:ln>
        </p:spPr>
        <p:txBody>
          <a:bodyPr anchor="ctr">
            <a:spAutoFit/>
          </a:bodyPr>
          <a:lstStyle/>
          <a:p>
            <a:pPr>
              <a:lnSpc>
                <a:spcPct val="150000"/>
              </a:lnSpc>
            </a:pPr>
            <a:r>
              <a:rPr lang="en-US" altLang="zh-CN">
                <a:latin typeface="宋体" charset="-122"/>
                <a:cs typeface="Calibri" pitchFamily="34" charset="0"/>
              </a:rPr>
              <a:t>1-18. </a:t>
            </a:r>
            <a:r>
              <a:rPr lang="zh-CN" altLang="en-US">
                <a:latin typeface="宋体" charset="-122"/>
                <a:cs typeface="Calibri" pitchFamily="34" charset="0"/>
              </a:rPr>
              <a:t>有一包从海水中获得的粗盐，已经过初步提纯。课外活动小组对它的成分进行探究，并将粗盐进一步提纯。</a:t>
            </a:r>
            <a:endParaRPr lang="zh-CN" altLang="en-US"/>
          </a:p>
          <a:p>
            <a:pPr eaLnBrk="0" hangingPunct="0">
              <a:lnSpc>
                <a:spcPct val="150000"/>
              </a:lnSpc>
            </a:pPr>
            <a:r>
              <a:rPr lang="zh-CN" altLang="en-US">
                <a:latin typeface="宋体" charset="-122"/>
                <a:cs typeface="Calibri" pitchFamily="34" charset="0"/>
              </a:rPr>
              <a:t>探究一：这包粗盐中还有什么杂质？</a:t>
            </a:r>
            <a:endParaRPr lang="zh-CN" altLang="en-US"/>
          </a:p>
          <a:p>
            <a:pPr eaLnBrk="0" hangingPunct="0">
              <a:lnSpc>
                <a:spcPct val="150000"/>
              </a:lnSpc>
            </a:pPr>
            <a:r>
              <a:rPr lang="zh-CN" altLang="en-US">
                <a:latin typeface="宋体" charset="-122"/>
                <a:cs typeface="Calibri" pitchFamily="34" charset="0"/>
              </a:rPr>
              <a:t>（</a:t>
            </a:r>
            <a:r>
              <a:rPr lang="en-US" altLang="zh-CN">
                <a:latin typeface="宋体" charset="-122"/>
                <a:cs typeface="Calibri" pitchFamily="34" charset="0"/>
              </a:rPr>
              <a:t>1)</a:t>
            </a:r>
            <a:r>
              <a:rPr lang="zh-CN" altLang="en-US">
                <a:latin typeface="宋体" charset="-122"/>
                <a:cs typeface="Calibri" pitchFamily="34" charset="0"/>
              </a:rPr>
              <a:t>根据海水的成分和初步提纯的实验操作，估计该粗盐可能还含有的杂质是</a:t>
            </a:r>
            <a:r>
              <a:rPr lang="en-US" altLang="zh-CN">
                <a:latin typeface="宋体" charset="-122"/>
                <a:cs typeface="Calibri" pitchFamily="34" charset="0"/>
              </a:rPr>
              <a:t>CaCl</a:t>
            </a:r>
            <a:r>
              <a:rPr lang="en-US" altLang="zh-CN" baseline="-30000">
                <a:latin typeface="宋体" charset="-122"/>
                <a:cs typeface="Calibri" pitchFamily="34" charset="0"/>
              </a:rPr>
              <a:t>2</a:t>
            </a:r>
            <a:r>
              <a:rPr lang="zh-CN" altLang="en-US">
                <a:latin typeface="宋体" charset="-122"/>
                <a:cs typeface="Calibri" pitchFamily="34" charset="0"/>
              </a:rPr>
              <a:t>和</a:t>
            </a:r>
            <a:r>
              <a:rPr lang="en-US" altLang="zh-CN">
                <a:latin typeface="宋体" charset="-122"/>
                <a:cs typeface="Calibri" pitchFamily="34" charset="0"/>
              </a:rPr>
              <a:t>MgCl</a:t>
            </a:r>
            <a:r>
              <a:rPr lang="en-US" altLang="zh-CN" baseline="-30000">
                <a:latin typeface="宋体" charset="-122"/>
                <a:cs typeface="Calibri" pitchFamily="34" charset="0"/>
              </a:rPr>
              <a:t>2</a:t>
            </a:r>
            <a:r>
              <a:rPr lang="zh-CN" altLang="en-US">
                <a:latin typeface="宋体" charset="-122"/>
                <a:cs typeface="Calibri" pitchFamily="34" charset="0"/>
              </a:rPr>
              <a:t>。现用实验验证这种推测：</a:t>
            </a:r>
            <a:endParaRPr lang="zh-CN" altLang="en-US"/>
          </a:p>
          <a:p>
            <a:pPr eaLnBrk="0" hangingPunct="0">
              <a:lnSpc>
                <a:spcPct val="150000"/>
              </a:lnSpc>
            </a:pPr>
            <a:r>
              <a:rPr lang="zh-CN" altLang="en-US">
                <a:latin typeface="宋体" charset="-122"/>
                <a:cs typeface="Calibri" pitchFamily="34" charset="0"/>
              </a:rPr>
              <a:t>取样并溶解，加入数滴 </a:t>
            </a:r>
            <a:r>
              <a:rPr lang="en-US" altLang="zh-CN">
                <a:latin typeface="宋体" charset="-122"/>
                <a:cs typeface="Calibri" pitchFamily="34" charset="0"/>
              </a:rPr>
              <a:t>NaOH</a:t>
            </a:r>
            <a:r>
              <a:rPr lang="zh-CN" altLang="en-US">
                <a:latin typeface="宋体" charset="-122"/>
                <a:cs typeface="Calibri" pitchFamily="34" charset="0"/>
              </a:rPr>
              <a:t>溶液，目的是检验有没有</a:t>
            </a:r>
            <a:r>
              <a:rPr lang="en-US" altLang="zh-CN">
                <a:latin typeface="宋体" charset="-122"/>
                <a:cs typeface="Calibri" pitchFamily="34" charset="0"/>
              </a:rPr>
              <a:t>___________</a:t>
            </a:r>
            <a:r>
              <a:rPr lang="zh-CN" altLang="en-US">
                <a:latin typeface="宋体" charset="-122"/>
                <a:cs typeface="Calibri" pitchFamily="34" charset="0"/>
              </a:rPr>
              <a:t>（填化学式）；接着再加入数滴</a:t>
            </a:r>
            <a:r>
              <a:rPr lang="en-US" altLang="zh-CN">
                <a:latin typeface="宋体" charset="-122"/>
                <a:cs typeface="Calibri" pitchFamily="34" charset="0"/>
              </a:rPr>
              <a:t>Na</a:t>
            </a:r>
            <a:r>
              <a:rPr lang="en-US" altLang="zh-CN" baseline="-30000">
                <a:latin typeface="宋体" charset="-122"/>
                <a:cs typeface="Calibri" pitchFamily="34" charset="0"/>
              </a:rPr>
              <a:t>2</a:t>
            </a:r>
            <a:r>
              <a:rPr lang="en-US" altLang="zh-CN">
                <a:latin typeface="宋体" charset="-122"/>
                <a:cs typeface="Calibri" pitchFamily="34" charset="0"/>
              </a:rPr>
              <a:t>CO</a:t>
            </a:r>
            <a:r>
              <a:rPr lang="en-US" altLang="zh-CN" baseline="-30000">
                <a:latin typeface="宋体" charset="-122"/>
                <a:cs typeface="Calibri" pitchFamily="34" charset="0"/>
              </a:rPr>
              <a:t>3</a:t>
            </a:r>
            <a:r>
              <a:rPr lang="zh-CN" altLang="en-US">
                <a:latin typeface="宋体" charset="-122"/>
                <a:cs typeface="Calibri" pitchFamily="34" charset="0"/>
              </a:rPr>
              <a:t>溶液，目的是检验有没有</a:t>
            </a:r>
            <a:r>
              <a:rPr lang="en-US" altLang="zh-CN">
                <a:latin typeface="宋体" charset="-122"/>
                <a:cs typeface="Calibri" pitchFamily="34" charset="0"/>
              </a:rPr>
              <a:t>___________</a:t>
            </a:r>
            <a:r>
              <a:rPr lang="zh-CN" altLang="en-US">
                <a:latin typeface="宋体" charset="-122"/>
                <a:cs typeface="Calibri" pitchFamily="34" charset="0"/>
              </a:rPr>
              <a:t>（填化学式）。实验证明，这包粗盐含有的杂质是</a:t>
            </a:r>
            <a:r>
              <a:rPr lang="en-US" altLang="zh-CN">
                <a:latin typeface="宋体" charset="-122"/>
                <a:cs typeface="Calibri" pitchFamily="34" charset="0"/>
              </a:rPr>
              <a:t>CaCl</a:t>
            </a:r>
            <a:r>
              <a:rPr lang="en-US" altLang="zh-CN" baseline="-30000">
                <a:latin typeface="宋体" charset="-122"/>
                <a:cs typeface="Calibri" pitchFamily="34" charset="0"/>
              </a:rPr>
              <a:t>2</a:t>
            </a:r>
            <a:r>
              <a:rPr lang="zh-CN" altLang="en-US">
                <a:latin typeface="宋体" charset="-122"/>
                <a:cs typeface="Calibri" pitchFamily="34" charset="0"/>
              </a:rPr>
              <a:t>。</a:t>
            </a:r>
          </a:p>
        </p:txBody>
      </p:sp>
      <p:sp>
        <p:nvSpPr>
          <p:cNvPr id="3" name="Rectangle 4"/>
          <p:cNvSpPr>
            <a:spLocks noChangeArrowheads="1"/>
          </p:cNvSpPr>
          <p:nvPr/>
        </p:nvSpPr>
        <p:spPr bwMode="auto">
          <a:xfrm>
            <a:off x="7751390" y="3140968"/>
            <a:ext cx="1082348" cy="461665"/>
          </a:xfrm>
          <a:prstGeom prst="rect">
            <a:avLst/>
          </a:prstGeom>
          <a:noFill/>
          <a:ln w="9525">
            <a:noFill/>
            <a:miter lim="800000"/>
            <a:headEnd/>
            <a:tailEnd/>
          </a:ln>
          <a:effectLst/>
        </p:spPr>
        <p:txBody>
          <a:bodyPr wrap="none">
            <a:spAutoFit/>
          </a:bodyPr>
          <a:lstStyle/>
          <a:p>
            <a:r>
              <a:rPr lang="en-US" altLang="zh-CN" dirty="0" smtClean="0">
                <a:solidFill>
                  <a:schemeClr val="hlink"/>
                </a:solidFill>
              </a:rPr>
              <a:t>MgCl</a:t>
            </a:r>
            <a:r>
              <a:rPr lang="en-US" altLang="zh-CN" baseline="-25000" dirty="0" smtClean="0">
                <a:solidFill>
                  <a:schemeClr val="hlink"/>
                </a:solidFill>
              </a:rPr>
              <a:t>2</a:t>
            </a:r>
            <a:endParaRPr lang="zh-CN" altLang="en-US" baseline="30000" dirty="0">
              <a:solidFill>
                <a:schemeClr val="hlink"/>
              </a:solidFill>
            </a:endParaRPr>
          </a:p>
        </p:txBody>
      </p:sp>
      <p:sp>
        <p:nvSpPr>
          <p:cNvPr id="4" name="Rectangle 4"/>
          <p:cNvSpPr>
            <a:spLocks noChangeArrowheads="1"/>
          </p:cNvSpPr>
          <p:nvPr/>
        </p:nvSpPr>
        <p:spPr bwMode="auto">
          <a:xfrm>
            <a:off x="7247334" y="3602633"/>
            <a:ext cx="1003801" cy="461665"/>
          </a:xfrm>
          <a:prstGeom prst="rect">
            <a:avLst/>
          </a:prstGeom>
          <a:noFill/>
          <a:ln w="9525">
            <a:noFill/>
            <a:miter lim="800000"/>
            <a:headEnd/>
            <a:tailEnd/>
          </a:ln>
          <a:effectLst/>
        </p:spPr>
        <p:txBody>
          <a:bodyPr wrap="none">
            <a:spAutoFit/>
          </a:bodyPr>
          <a:lstStyle/>
          <a:p>
            <a:r>
              <a:rPr lang="en-US" altLang="zh-CN" dirty="0" smtClean="0">
                <a:solidFill>
                  <a:schemeClr val="hlink"/>
                </a:solidFill>
              </a:rPr>
              <a:t>CaCl</a:t>
            </a:r>
            <a:r>
              <a:rPr lang="en-US" altLang="zh-CN" baseline="-25000" dirty="0" smtClean="0">
                <a:solidFill>
                  <a:schemeClr val="hlink"/>
                </a:solidFill>
              </a:rPr>
              <a:t>2</a:t>
            </a:r>
            <a:endParaRPr lang="zh-CN" altLang="en-US" baseline="30000" dirty="0">
              <a:solidFill>
                <a:schemeClr val="hlink"/>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diamond(in)">
                                      <p:cBhvr>
                                        <p:cTn id="7" dur="2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diamond(in)">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0177" name="Rectangle 3"/>
          <p:cNvSpPr>
            <a:spLocks noChangeArrowheads="1"/>
          </p:cNvSpPr>
          <p:nvPr/>
        </p:nvSpPr>
        <p:spPr bwMode="auto">
          <a:xfrm>
            <a:off x="406400" y="188913"/>
            <a:ext cx="11088688" cy="6116637"/>
          </a:xfrm>
          <a:prstGeom prst="rect">
            <a:avLst/>
          </a:prstGeom>
          <a:noFill/>
          <a:ln w="9525">
            <a:noFill/>
            <a:miter lim="800000"/>
            <a:headEnd/>
            <a:tailEnd/>
          </a:ln>
        </p:spPr>
        <p:txBody>
          <a:bodyPr anchor="ctr">
            <a:spAutoFit/>
          </a:bodyPr>
          <a:lstStyle/>
          <a:p>
            <a:pPr indent="266700">
              <a:lnSpc>
                <a:spcPct val="150000"/>
              </a:lnSpc>
            </a:pPr>
            <a:r>
              <a:rPr lang="zh-CN" altLang="en-US">
                <a:latin typeface="宋体" charset="-122"/>
                <a:cs typeface="Calibri" pitchFamily="34" charset="0"/>
              </a:rPr>
              <a:t>探究二：这包粗盐中 </a:t>
            </a:r>
            <a:r>
              <a:rPr lang="en-US" altLang="zh-CN">
                <a:latin typeface="宋体" charset="-122"/>
                <a:cs typeface="Calibri" pitchFamily="34" charset="0"/>
              </a:rPr>
              <a:t>NaCl </a:t>
            </a:r>
            <a:r>
              <a:rPr lang="zh-CN" altLang="en-US">
                <a:latin typeface="宋体" charset="-122"/>
                <a:cs typeface="Calibri" pitchFamily="34" charset="0"/>
              </a:rPr>
              <a:t>的质量分数是多少？</a:t>
            </a:r>
            <a:endParaRPr lang="zh-CN" altLang="en-US"/>
          </a:p>
          <a:p>
            <a:pPr indent="266700" eaLnBrk="0" hangingPunct="0">
              <a:lnSpc>
                <a:spcPct val="150000"/>
              </a:lnSpc>
            </a:pPr>
            <a:r>
              <a:rPr lang="zh-CN" altLang="en-US">
                <a:latin typeface="宋体" charset="-122"/>
                <a:cs typeface="Calibri" pitchFamily="34" charset="0"/>
              </a:rPr>
              <a:t>按下面步骤继续进行实验：</a:t>
            </a:r>
            <a:endParaRPr lang="zh-CN" altLang="en-US"/>
          </a:p>
          <a:p>
            <a:pPr indent="266700" eaLnBrk="0" hangingPunct="0">
              <a:lnSpc>
                <a:spcPct val="150000"/>
              </a:lnSpc>
            </a:pPr>
            <a:r>
              <a:rPr lang="zh-CN" altLang="en-US">
                <a:latin typeface="Calibri" pitchFamily="34" charset="0"/>
                <a:cs typeface="Calibri" pitchFamily="34" charset="0"/>
              </a:rPr>
              <a:t>①</a:t>
            </a:r>
            <a:r>
              <a:rPr lang="zh-CN" altLang="en-US">
                <a:latin typeface="宋体" charset="-122"/>
                <a:cs typeface="Calibri" pitchFamily="34" charset="0"/>
              </a:rPr>
              <a:t>称取一定质量的样品；             </a:t>
            </a:r>
            <a:r>
              <a:rPr lang="zh-CN" altLang="en-US">
                <a:latin typeface="Calibri" pitchFamily="34" charset="0"/>
                <a:cs typeface="Calibri" pitchFamily="34" charset="0"/>
              </a:rPr>
              <a:t>②</a:t>
            </a:r>
            <a:r>
              <a:rPr lang="zh-CN" altLang="en-US">
                <a:latin typeface="宋体" charset="-122"/>
                <a:cs typeface="Calibri" pitchFamily="34" charset="0"/>
              </a:rPr>
              <a:t>将样品加水溶解，制成粗盐溶液；</a:t>
            </a:r>
            <a:endParaRPr lang="zh-CN" altLang="en-US"/>
          </a:p>
          <a:p>
            <a:pPr indent="266700" eaLnBrk="0" hangingPunct="0">
              <a:lnSpc>
                <a:spcPct val="150000"/>
              </a:lnSpc>
            </a:pPr>
            <a:r>
              <a:rPr lang="zh-CN" altLang="en-US">
                <a:latin typeface="Calibri" pitchFamily="34" charset="0"/>
                <a:cs typeface="Calibri" pitchFamily="34" charset="0"/>
              </a:rPr>
              <a:t>③</a:t>
            </a:r>
            <a:r>
              <a:rPr lang="zh-CN" altLang="en-US">
                <a:latin typeface="宋体" charset="-122"/>
                <a:cs typeface="Calibri" pitchFamily="34" charset="0"/>
              </a:rPr>
              <a:t>向粗盐溶液加入过量的某种试剂，过滤；   </a:t>
            </a:r>
            <a:r>
              <a:rPr lang="zh-CN" altLang="en-US">
                <a:latin typeface="Calibri" pitchFamily="34" charset="0"/>
                <a:cs typeface="Calibri" pitchFamily="34" charset="0"/>
              </a:rPr>
              <a:t>④</a:t>
            </a:r>
            <a:r>
              <a:rPr lang="zh-CN" altLang="en-US">
                <a:latin typeface="宋体" charset="-122"/>
                <a:cs typeface="Calibri" pitchFamily="34" charset="0"/>
              </a:rPr>
              <a:t>沉淀洗涤后小心烘干，得到纯净固体</a:t>
            </a:r>
            <a:r>
              <a:rPr lang="en-US" altLang="zh-CN">
                <a:latin typeface="宋体" charset="-122"/>
                <a:cs typeface="Calibri" pitchFamily="34" charset="0"/>
              </a:rPr>
              <a:t>A</a:t>
            </a:r>
            <a:r>
              <a:rPr lang="zh-CN" altLang="en-US">
                <a:latin typeface="宋体" charset="-122"/>
                <a:cs typeface="Calibri" pitchFamily="34" charset="0"/>
              </a:rPr>
              <a:t>；</a:t>
            </a:r>
            <a:endParaRPr lang="zh-CN" altLang="en-US"/>
          </a:p>
          <a:p>
            <a:pPr indent="266700" eaLnBrk="0" hangingPunct="0">
              <a:lnSpc>
                <a:spcPct val="150000"/>
              </a:lnSpc>
            </a:pPr>
            <a:r>
              <a:rPr lang="zh-CN" altLang="en-US">
                <a:latin typeface="Calibri" pitchFamily="34" charset="0"/>
                <a:cs typeface="Calibri" pitchFamily="34" charset="0"/>
              </a:rPr>
              <a:t>⑤</a:t>
            </a:r>
            <a:r>
              <a:rPr lang="zh-CN" altLang="en-US">
                <a:latin typeface="宋体" charset="-122"/>
                <a:cs typeface="Calibri" pitchFamily="34" charset="0"/>
              </a:rPr>
              <a:t>滤液在进行某一操作后，移入蒸发皿蒸发，得到纯净固体</a:t>
            </a:r>
            <a:r>
              <a:rPr lang="en-US" altLang="zh-CN">
                <a:latin typeface="宋体" charset="-122"/>
                <a:cs typeface="Calibri" pitchFamily="34" charset="0"/>
              </a:rPr>
              <a:t>B</a:t>
            </a:r>
            <a:r>
              <a:rPr lang="zh-CN" altLang="en-US">
                <a:latin typeface="宋体" charset="-122"/>
                <a:cs typeface="Calibri" pitchFamily="34" charset="0"/>
              </a:rPr>
              <a:t>；</a:t>
            </a:r>
            <a:endParaRPr lang="zh-CN" altLang="en-US"/>
          </a:p>
          <a:p>
            <a:pPr indent="266700" eaLnBrk="0" hangingPunct="0">
              <a:lnSpc>
                <a:spcPct val="150000"/>
              </a:lnSpc>
            </a:pPr>
            <a:r>
              <a:rPr lang="zh-CN" altLang="en-US">
                <a:latin typeface="Calibri" pitchFamily="34" charset="0"/>
                <a:cs typeface="Calibri" pitchFamily="34" charset="0"/>
              </a:rPr>
              <a:t>⑥</a:t>
            </a:r>
            <a:r>
              <a:rPr lang="zh-CN" altLang="en-US">
                <a:latin typeface="宋体" charset="-122"/>
                <a:cs typeface="Calibri" pitchFamily="34" charset="0"/>
              </a:rPr>
              <a:t>称量实验中得到的某种固体。 </a:t>
            </a:r>
            <a:endParaRPr lang="zh-CN" altLang="en-US"/>
          </a:p>
          <a:p>
            <a:pPr indent="266700" eaLnBrk="0" hangingPunct="0">
              <a:lnSpc>
                <a:spcPct val="150000"/>
              </a:lnSpc>
            </a:pPr>
            <a:r>
              <a:rPr lang="zh-CN" altLang="en-US">
                <a:latin typeface="宋体" charset="-122"/>
                <a:cs typeface="Calibri" pitchFamily="34" charset="0"/>
              </a:rPr>
              <a:t>（</a:t>
            </a:r>
            <a:r>
              <a:rPr lang="en-US" altLang="zh-CN">
                <a:latin typeface="宋体" charset="-122"/>
                <a:cs typeface="Calibri" pitchFamily="34" charset="0"/>
              </a:rPr>
              <a:t>2)</a:t>
            </a:r>
            <a:r>
              <a:rPr lang="zh-CN" altLang="en-US">
                <a:latin typeface="宋体" charset="-122"/>
                <a:cs typeface="Calibri" pitchFamily="34" charset="0"/>
              </a:rPr>
              <a:t>在</a:t>
            </a:r>
            <a:r>
              <a:rPr lang="zh-CN" altLang="en-US">
                <a:latin typeface="Calibri" pitchFamily="34" charset="0"/>
                <a:cs typeface="Calibri" pitchFamily="34" charset="0"/>
              </a:rPr>
              <a:t>②</a:t>
            </a:r>
            <a:r>
              <a:rPr lang="zh-CN" altLang="en-US">
                <a:latin typeface="宋体" charset="-122"/>
                <a:cs typeface="Calibri" pitchFamily="34" charset="0"/>
              </a:rPr>
              <a:t>、</a:t>
            </a:r>
            <a:r>
              <a:rPr lang="zh-CN" altLang="en-US">
                <a:latin typeface="Calibri" pitchFamily="34" charset="0"/>
                <a:cs typeface="Calibri" pitchFamily="34" charset="0"/>
              </a:rPr>
              <a:t>③</a:t>
            </a:r>
            <a:r>
              <a:rPr lang="zh-CN" altLang="en-US">
                <a:latin typeface="宋体" charset="-122"/>
                <a:cs typeface="Calibri" pitchFamily="34" charset="0"/>
              </a:rPr>
              <a:t>、</a:t>
            </a:r>
            <a:r>
              <a:rPr lang="zh-CN" altLang="en-US">
                <a:latin typeface="Calibri" pitchFamily="34" charset="0"/>
                <a:cs typeface="Calibri" pitchFamily="34" charset="0"/>
              </a:rPr>
              <a:t>⑤</a:t>
            </a:r>
            <a:r>
              <a:rPr lang="zh-CN" altLang="en-US">
                <a:latin typeface="宋体" charset="-122"/>
                <a:cs typeface="Calibri" pitchFamily="34" charset="0"/>
              </a:rPr>
              <a:t>的步骤中，都使用到同一仪器</a:t>
            </a:r>
            <a:r>
              <a:rPr lang="en-US" altLang="zh-CN">
                <a:latin typeface="宋体" charset="-122"/>
                <a:cs typeface="Calibri" pitchFamily="34" charset="0"/>
              </a:rPr>
              <a:t>____________</a:t>
            </a:r>
            <a:r>
              <a:rPr lang="zh-CN" altLang="en-US">
                <a:latin typeface="宋体" charset="-122"/>
                <a:cs typeface="Calibri" pitchFamily="34" charset="0"/>
              </a:rPr>
              <a:t>（填名称）；它在步骤</a:t>
            </a:r>
            <a:r>
              <a:rPr lang="zh-CN" altLang="en-US">
                <a:latin typeface="Calibri" pitchFamily="34" charset="0"/>
                <a:cs typeface="Calibri" pitchFamily="34" charset="0"/>
              </a:rPr>
              <a:t>②</a:t>
            </a:r>
            <a:r>
              <a:rPr lang="zh-CN" altLang="en-US">
                <a:latin typeface="宋体" charset="-122"/>
                <a:cs typeface="Calibri" pitchFamily="34" charset="0"/>
              </a:rPr>
              <a:t>和</a:t>
            </a:r>
            <a:r>
              <a:rPr lang="zh-CN" altLang="en-US">
                <a:latin typeface="Calibri" pitchFamily="34" charset="0"/>
                <a:cs typeface="Calibri" pitchFamily="34" charset="0"/>
              </a:rPr>
              <a:t>⑤</a:t>
            </a:r>
            <a:r>
              <a:rPr lang="zh-CN" altLang="en-US">
                <a:latin typeface="宋体" charset="-122"/>
                <a:cs typeface="Calibri" pitchFamily="34" charset="0"/>
              </a:rPr>
              <a:t>的操作方法相同，但目的不同，在步骤</a:t>
            </a:r>
            <a:r>
              <a:rPr lang="zh-CN" altLang="en-US">
                <a:latin typeface="Calibri" pitchFamily="34" charset="0"/>
                <a:cs typeface="Calibri" pitchFamily="34" charset="0"/>
              </a:rPr>
              <a:t>②</a:t>
            </a:r>
            <a:r>
              <a:rPr lang="zh-CN" altLang="en-US">
                <a:latin typeface="宋体" charset="-122"/>
                <a:cs typeface="Calibri" pitchFamily="34" charset="0"/>
              </a:rPr>
              <a:t>的目的是</a:t>
            </a:r>
            <a:r>
              <a:rPr lang="en-US" altLang="zh-CN">
                <a:latin typeface="宋体" charset="-122"/>
                <a:cs typeface="Calibri" pitchFamily="34" charset="0"/>
              </a:rPr>
              <a:t>_________________________</a:t>
            </a:r>
            <a:r>
              <a:rPr lang="zh-CN" altLang="en-US">
                <a:latin typeface="宋体" charset="-122"/>
                <a:cs typeface="Calibri" pitchFamily="34" charset="0"/>
              </a:rPr>
              <a:t>，在步骤</a:t>
            </a:r>
            <a:r>
              <a:rPr lang="zh-CN" altLang="en-US">
                <a:latin typeface="Calibri" pitchFamily="34" charset="0"/>
                <a:cs typeface="Calibri" pitchFamily="34" charset="0"/>
              </a:rPr>
              <a:t>⑤</a:t>
            </a:r>
            <a:r>
              <a:rPr lang="zh-CN" altLang="en-US">
                <a:latin typeface="宋体" charset="-122"/>
                <a:cs typeface="Calibri" pitchFamily="34" charset="0"/>
              </a:rPr>
              <a:t>的目的是</a:t>
            </a:r>
            <a:endParaRPr lang="zh-CN" altLang="en-US"/>
          </a:p>
          <a:p>
            <a:pPr indent="266700" eaLnBrk="0" hangingPunct="0">
              <a:lnSpc>
                <a:spcPct val="150000"/>
              </a:lnSpc>
            </a:pPr>
            <a:r>
              <a:rPr lang="zh-CN" altLang="en-US">
                <a:latin typeface="宋体" charset="-122"/>
                <a:cs typeface="Calibri" pitchFamily="34" charset="0"/>
              </a:rPr>
              <a:t>     </a:t>
            </a:r>
            <a:r>
              <a:rPr lang="en-US" altLang="zh-CN">
                <a:latin typeface="宋体" charset="-122"/>
                <a:cs typeface="Calibri" pitchFamily="34" charset="0"/>
              </a:rPr>
              <a:t>_____________________________________________</a:t>
            </a:r>
            <a:r>
              <a:rPr lang="zh-CN" altLang="en-US">
                <a:latin typeface="宋体" charset="-122"/>
                <a:cs typeface="Calibri" pitchFamily="34" charset="0"/>
              </a:rPr>
              <a:t>。</a:t>
            </a:r>
            <a:endParaRPr lang="zh-CN" altLang="en-US"/>
          </a:p>
        </p:txBody>
      </p:sp>
      <p:sp>
        <p:nvSpPr>
          <p:cNvPr id="3" name="Rectangle 4"/>
          <p:cNvSpPr>
            <a:spLocks noChangeArrowheads="1"/>
          </p:cNvSpPr>
          <p:nvPr/>
        </p:nvSpPr>
        <p:spPr bwMode="auto">
          <a:xfrm>
            <a:off x="7491704" y="4077072"/>
            <a:ext cx="1112805" cy="461665"/>
          </a:xfrm>
          <a:prstGeom prst="rect">
            <a:avLst/>
          </a:prstGeom>
          <a:noFill/>
          <a:ln w="9525">
            <a:noFill/>
            <a:miter lim="800000"/>
            <a:headEnd/>
            <a:tailEnd/>
          </a:ln>
          <a:effectLst/>
        </p:spPr>
        <p:txBody>
          <a:bodyPr wrap="none">
            <a:spAutoFit/>
          </a:bodyPr>
          <a:lstStyle/>
          <a:p>
            <a:r>
              <a:rPr lang="zh-CN" altLang="en-US" dirty="0" smtClean="0">
                <a:solidFill>
                  <a:schemeClr val="hlink"/>
                </a:solidFill>
              </a:rPr>
              <a:t>玻璃棒</a:t>
            </a:r>
            <a:endParaRPr lang="zh-CN" altLang="en-US" baseline="30000" dirty="0">
              <a:solidFill>
                <a:schemeClr val="hlink"/>
              </a:solidFill>
            </a:endParaRPr>
          </a:p>
        </p:txBody>
      </p:sp>
      <p:sp>
        <p:nvSpPr>
          <p:cNvPr id="4" name="Rectangle 4"/>
          <p:cNvSpPr>
            <a:spLocks noChangeArrowheads="1"/>
          </p:cNvSpPr>
          <p:nvPr/>
        </p:nvSpPr>
        <p:spPr bwMode="auto">
          <a:xfrm>
            <a:off x="622598" y="5229200"/>
            <a:ext cx="2040943" cy="461665"/>
          </a:xfrm>
          <a:prstGeom prst="rect">
            <a:avLst/>
          </a:prstGeom>
          <a:noFill/>
          <a:ln w="9525">
            <a:noFill/>
            <a:miter lim="800000"/>
            <a:headEnd/>
            <a:tailEnd/>
          </a:ln>
          <a:effectLst/>
        </p:spPr>
        <p:txBody>
          <a:bodyPr wrap="none">
            <a:spAutoFit/>
          </a:bodyPr>
          <a:lstStyle/>
          <a:p>
            <a:r>
              <a:rPr lang="zh-CN" altLang="en-US" dirty="0" smtClean="0">
                <a:solidFill>
                  <a:schemeClr val="hlink"/>
                </a:solidFill>
              </a:rPr>
              <a:t>加快溶解速率</a:t>
            </a:r>
            <a:endParaRPr lang="zh-CN" altLang="en-US" baseline="30000" dirty="0">
              <a:solidFill>
                <a:schemeClr val="hlink"/>
              </a:solidFill>
            </a:endParaRPr>
          </a:p>
        </p:txBody>
      </p:sp>
      <p:sp>
        <p:nvSpPr>
          <p:cNvPr id="5" name="Rectangle 4"/>
          <p:cNvSpPr>
            <a:spLocks noChangeArrowheads="1"/>
          </p:cNvSpPr>
          <p:nvPr/>
        </p:nvSpPr>
        <p:spPr bwMode="auto">
          <a:xfrm>
            <a:off x="1774726" y="5714097"/>
            <a:ext cx="2969083" cy="461665"/>
          </a:xfrm>
          <a:prstGeom prst="rect">
            <a:avLst/>
          </a:prstGeom>
          <a:noFill/>
          <a:ln w="9525">
            <a:noFill/>
            <a:miter lim="800000"/>
            <a:headEnd/>
            <a:tailEnd/>
          </a:ln>
          <a:effectLst/>
        </p:spPr>
        <p:txBody>
          <a:bodyPr wrap="none">
            <a:spAutoFit/>
          </a:bodyPr>
          <a:lstStyle/>
          <a:p>
            <a:r>
              <a:rPr lang="zh-CN" altLang="en-US" dirty="0" smtClean="0">
                <a:solidFill>
                  <a:schemeClr val="hlink"/>
                </a:solidFill>
              </a:rPr>
              <a:t>防止加热时液滴飞溅</a:t>
            </a:r>
            <a:endParaRPr lang="zh-CN" altLang="en-US" baseline="30000" dirty="0">
              <a:solidFill>
                <a:schemeClr val="hlink"/>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diamond(in)">
                                      <p:cBhvr>
                                        <p:cTn id="7" dur="2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diamond(in)">
                                      <p:cBhvr>
                                        <p:cTn id="12" dur="20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diamond(in)">
                                      <p:cBhvr>
                                        <p:cTn id="1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Lst>
  </p:timing>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1201" name="Rectangle 2"/>
          <p:cNvSpPr>
            <a:spLocks noChangeArrowheads="1"/>
          </p:cNvSpPr>
          <p:nvPr/>
        </p:nvSpPr>
        <p:spPr bwMode="auto">
          <a:xfrm>
            <a:off x="334963" y="404813"/>
            <a:ext cx="11377612" cy="5568950"/>
          </a:xfrm>
          <a:prstGeom prst="rect">
            <a:avLst/>
          </a:prstGeom>
          <a:noFill/>
          <a:ln w="9525">
            <a:noFill/>
            <a:miter lim="800000"/>
            <a:headEnd/>
            <a:tailEnd/>
          </a:ln>
        </p:spPr>
        <p:txBody>
          <a:bodyPr anchor="ctr">
            <a:spAutoFit/>
          </a:bodyPr>
          <a:lstStyle/>
          <a:p>
            <a:pPr indent="266700">
              <a:lnSpc>
                <a:spcPct val="150000"/>
              </a:lnSpc>
            </a:pPr>
            <a:r>
              <a:rPr lang="zh-CN" altLang="en-US" dirty="0">
                <a:latin typeface="宋体" charset="-122"/>
                <a:cs typeface="Calibri" pitchFamily="34" charset="0"/>
              </a:rPr>
              <a:t>探究二：这包粗盐中 </a:t>
            </a:r>
            <a:r>
              <a:rPr lang="en-US" altLang="zh-CN" dirty="0" err="1">
                <a:latin typeface="宋体" charset="-122"/>
                <a:cs typeface="Calibri" pitchFamily="34" charset="0"/>
              </a:rPr>
              <a:t>NaCl</a:t>
            </a:r>
            <a:r>
              <a:rPr lang="en-US" altLang="zh-CN" dirty="0">
                <a:latin typeface="宋体" charset="-122"/>
                <a:cs typeface="Calibri" pitchFamily="34" charset="0"/>
              </a:rPr>
              <a:t> </a:t>
            </a:r>
            <a:r>
              <a:rPr lang="zh-CN" altLang="en-US" dirty="0">
                <a:latin typeface="宋体" charset="-122"/>
                <a:cs typeface="Calibri" pitchFamily="34" charset="0"/>
              </a:rPr>
              <a:t>的质量分数是多少？</a:t>
            </a:r>
            <a:endParaRPr lang="zh-CN" altLang="en-US" dirty="0"/>
          </a:p>
          <a:p>
            <a:pPr indent="266700" eaLnBrk="0" hangingPunct="0">
              <a:lnSpc>
                <a:spcPct val="150000"/>
              </a:lnSpc>
            </a:pPr>
            <a:r>
              <a:rPr lang="zh-CN" altLang="en-US" dirty="0">
                <a:latin typeface="宋体" charset="-122"/>
                <a:cs typeface="Calibri" pitchFamily="34" charset="0"/>
              </a:rPr>
              <a:t>按下面步骤继续进行实验：</a:t>
            </a:r>
            <a:endParaRPr lang="zh-CN" altLang="en-US" dirty="0"/>
          </a:p>
          <a:p>
            <a:pPr indent="266700" eaLnBrk="0" hangingPunct="0">
              <a:lnSpc>
                <a:spcPct val="150000"/>
              </a:lnSpc>
            </a:pPr>
            <a:r>
              <a:rPr lang="zh-CN" altLang="en-US" dirty="0">
                <a:latin typeface="Calibri" pitchFamily="34" charset="0"/>
                <a:cs typeface="Calibri" pitchFamily="34" charset="0"/>
              </a:rPr>
              <a:t>①</a:t>
            </a:r>
            <a:r>
              <a:rPr lang="zh-CN" altLang="en-US" dirty="0">
                <a:latin typeface="宋体" charset="-122"/>
                <a:cs typeface="Calibri" pitchFamily="34" charset="0"/>
              </a:rPr>
              <a:t>称取一定质量的样品；         </a:t>
            </a:r>
            <a:r>
              <a:rPr lang="zh-CN" altLang="en-US" dirty="0">
                <a:latin typeface="Calibri" pitchFamily="34" charset="0"/>
                <a:cs typeface="Calibri" pitchFamily="34" charset="0"/>
              </a:rPr>
              <a:t>②</a:t>
            </a:r>
            <a:r>
              <a:rPr lang="zh-CN" altLang="en-US" dirty="0">
                <a:latin typeface="宋体" charset="-122"/>
                <a:cs typeface="Calibri" pitchFamily="34" charset="0"/>
              </a:rPr>
              <a:t>将样品加水溶解，制成粗盐溶液；</a:t>
            </a:r>
            <a:endParaRPr lang="zh-CN" altLang="en-US" dirty="0"/>
          </a:p>
          <a:p>
            <a:pPr indent="266700" eaLnBrk="0" hangingPunct="0">
              <a:lnSpc>
                <a:spcPct val="150000"/>
              </a:lnSpc>
            </a:pPr>
            <a:r>
              <a:rPr lang="zh-CN" altLang="en-US" dirty="0">
                <a:latin typeface="Calibri" pitchFamily="34" charset="0"/>
                <a:cs typeface="Calibri" pitchFamily="34" charset="0"/>
              </a:rPr>
              <a:t>③</a:t>
            </a:r>
            <a:r>
              <a:rPr lang="zh-CN" altLang="en-US" dirty="0">
                <a:latin typeface="宋体" charset="-122"/>
                <a:cs typeface="Calibri" pitchFamily="34" charset="0"/>
              </a:rPr>
              <a:t>向粗盐溶液加入过量的某种试剂，过滤；   </a:t>
            </a:r>
          </a:p>
          <a:p>
            <a:pPr indent="266700" eaLnBrk="0" hangingPunct="0">
              <a:lnSpc>
                <a:spcPct val="150000"/>
              </a:lnSpc>
            </a:pPr>
            <a:r>
              <a:rPr lang="zh-CN" altLang="en-US" dirty="0">
                <a:latin typeface="Calibri" pitchFamily="34" charset="0"/>
                <a:cs typeface="Calibri" pitchFamily="34" charset="0"/>
              </a:rPr>
              <a:t>④</a:t>
            </a:r>
            <a:r>
              <a:rPr lang="zh-CN" altLang="en-US" dirty="0">
                <a:latin typeface="宋体" charset="-122"/>
                <a:cs typeface="Calibri" pitchFamily="34" charset="0"/>
              </a:rPr>
              <a:t>沉淀洗涤后小心烘干，得到纯净固体</a:t>
            </a:r>
            <a:r>
              <a:rPr lang="en-US" altLang="zh-CN" dirty="0">
                <a:latin typeface="宋体" charset="-122"/>
                <a:cs typeface="Calibri" pitchFamily="34" charset="0"/>
              </a:rPr>
              <a:t>A</a:t>
            </a:r>
            <a:r>
              <a:rPr lang="zh-CN" altLang="en-US" dirty="0">
                <a:latin typeface="宋体" charset="-122"/>
                <a:cs typeface="Calibri" pitchFamily="34" charset="0"/>
              </a:rPr>
              <a:t>；</a:t>
            </a:r>
            <a:endParaRPr lang="zh-CN" altLang="en-US" dirty="0"/>
          </a:p>
          <a:p>
            <a:pPr indent="266700" eaLnBrk="0" hangingPunct="0">
              <a:lnSpc>
                <a:spcPct val="150000"/>
              </a:lnSpc>
            </a:pPr>
            <a:r>
              <a:rPr lang="zh-CN" altLang="en-US" dirty="0">
                <a:latin typeface="Calibri" pitchFamily="34" charset="0"/>
                <a:cs typeface="Calibri" pitchFamily="34" charset="0"/>
              </a:rPr>
              <a:t>⑤</a:t>
            </a:r>
            <a:r>
              <a:rPr lang="zh-CN" altLang="en-US" dirty="0">
                <a:latin typeface="宋体" charset="-122"/>
                <a:cs typeface="Calibri" pitchFamily="34" charset="0"/>
              </a:rPr>
              <a:t>滤液在进行某一操作后，移入蒸发皿蒸发，得到纯净固体</a:t>
            </a:r>
            <a:r>
              <a:rPr lang="en-US" altLang="zh-CN" dirty="0">
                <a:latin typeface="宋体" charset="-122"/>
                <a:cs typeface="Calibri" pitchFamily="34" charset="0"/>
              </a:rPr>
              <a:t>B</a:t>
            </a:r>
            <a:r>
              <a:rPr lang="zh-CN" altLang="en-US" dirty="0">
                <a:latin typeface="宋体" charset="-122"/>
                <a:cs typeface="Calibri" pitchFamily="34" charset="0"/>
              </a:rPr>
              <a:t>；</a:t>
            </a:r>
            <a:endParaRPr lang="zh-CN" altLang="en-US" dirty="0"/>
          </a:p>
          <a:p>
            <a:pPr indent="266700" eaLnBrk="0" hangingPunct="0">
              <a:lnSpc>
                <a:spcPct val="150000"/>
              </a:lnSpc>
            </a:pPr>
            <a:r>
              <a:rPr lang="zh-CN" altLang="en-US" dirty="0">
                <a:latin typeface="Calibri" pitchFamily="34" charset="0"/>
                <a:cs typeface="Calibri" pitchFamily="34" charset="0"/>
              </a:rPr>
              <a:t>⑥</a:t>
            </a:r>
            <a:r>
              <a:rPr lang="zh-CN" altLang="en-US" dirty="0">
                <a:latin typeface="宋体" charset="-122"/>
                <a:cs typeface="Calibri" pitchFamily="34" charset="0"/>
              </a:rPr>
              <a:t>称量实验中得到的某种固体。 </a:t>
            </a:r>
            <a:endParaRPr lang="zh-CN" altLang="en-US" dirty="0"/>
          </a:p>
          <a:p>
            <a:pPr indent="266700" eaLnBrk="0" hangingPunct="0">
              <a:lnSpc>
                <a:spcPct val="150000"/>
              </a:lnSpc>
            </a:pPr>
            <a:r>
              <a:rPr lang="zh-CN" altLang="en-US" dirty="0" smtClean="0">
                <a:latin typeface="宋体" charset="-122"/>
                <a:cs typeface="Calibri" pitchFamily="34" charset="0"/>
              </a:rPr>
              <a:t>（</a:t>
            </a:r>
            <a:r>
              <a:rPr lang="en-US" altLang="zh-CN" dirty="0" smtClean="0">
                <a:latin typeface="宋体" charset="-122"/>
                <a:cs typeface="Calibri" pitchFamily="34" charset="0"/>
              </a:rPr>
              <a:t>3)</a:t>
            </a:r>
            <a:r>
              <a:rPr lang="zh-CN" altLang="en-US" dirty="0" smtClean="0">
                <a:latin typeface="宋体" charset="-122"/>
                <a:cs typeface="Calibri" pitchFamily="34" charset="0"/>
              </a:rPr>
              <a:t>步骤</a:t>
            </a:r>
            <a:r>
              <a:rPr lang="zh-CN" altLang="en-US" dirty="0" smtClean="0">
                <a:latin typeface="Calibri" pitchFamily="34" charset="0"/>
                <a:cs typeface="Calibri" pitchFamily="34" charset="0"/>
              </a:rPr>
              <a:t>③</a:t>
            </a:r>
            <a:r>
              <a:rPr lang="zh-CN" altLang="en-US" dirty="0" smtClean="0">
                <a:latin typeface="宋体" charset="-122"/>
                <a:cs typeface="Calibri" pitchFamily="34" charset="0"/>
              </a:rPr>
              <a:t>中加入的试剂是</a:t>
            </a:r>
            <a:r>
              <a:rPr lang="en-US" altLang="zh-CN" dirty="0" smtClean="0">
                <a:latin typeface="宋体" charset="-122"/>
                <a:cs typeface="Calibri" pitchFamily="34" charset="0"/>
              </a:rPr>
              <a:t>__________</a:t>
            </a:r>
            <a:r>
              <a:rPr lang="zh-CN" altLang="en-US" dirty="0" smtClean="0">
                <a:latin typeface="宋体" charset="-122"/>
                <a:cs typeface="Calibri" pitchFamily="34" charset="0"/>
              </a:rPr>
              <a:t>（写化学式）；步骤</a:t>
            </a:r>
            <a:r>
              <a:rPr lang="zh-CN" altLang="en-US" dirty="0" smtClean="0">
                <a:latin typeface="Calibri" pitchFamily="34" charset="0"/>
                <a:cs typeface="Calibri" pitchFamily="34" charset="0"/>
              </a:rPr>
              <a:t>⑤</a:t>
            </a:r>
            <a:r>
              <a:rPr lang="zh-CN" altLang="en-US" dirty="0" smtClean="0">
                <a:latin typeface="宋体" charset="-122"/>
                <a:cs typeface="Calibri" pitchFamily="34" charset="0"/>
              </a:rPr>
              <a:t>进行的</a:t>
            </a:r>
            <a:r>
              <a:rPr lang="zh-CN" altLang="en-US" dirty="0" smtClean="0">
                <a:latin typeface="Calibri" pitchFamily="34" charset="0"/>
                <a:cs typeface="Calibri" pitchFamily="34" charset="0"/>
              </a:rPr>
              <a:t>“</a:t>
            </a:r>
            <a:r>
              <a:rPr lang="zh-CN" altLang="en-US" dirty="0" smtClean="0">
                <a:latin typeface="宋体" charset="-122"/>
                <a:cs typeface="Calibri" pitchFamily="34" charset="0"/>
              </a:rPr>
              <a:t>某一操作</a:t>
            </a:r>
            <a:r>
              <a:rPr lang="zh-CN" altLang="en-US" dirty="0" smtClean="0">
                <a:latin typeface="Calibri" pitchFamily="34" charset="0"/>
                <a:cs typeface="Calibri" pitchFamily="34" charset="0"/>
              </a:rPr>
              <a:t>”</a:t>
            </a:r>
            <a:r>
              <a:rPr lang="zh-CN" altLang="en-US" dirty="0" smtClean="0">
                <a:latin typeface="宋体" charset="-122"/>
                <a:cs typeface="Calibri" pitchFamily="34" charset="0"/>
              </a:rPr>
              <a:t>是</a:t>
            </a:r>
            <a:r>
              <a:rPr lang="en-US" altLang="zh-CN" dirty="0" smtClean="0">
                <a:latin typeface="宋体" charset="-122"/>
                <a:cs typeface="Calibri" pitchFamily="34" charset="0"/>
              </a:rPr>
              <a:t>____________________________________</a:t>
            </a:r>
            <a:r>
              <a:rPr lang="zh-CN" altLang="en-US" dirty="0" smtClean="0">
                <a:latin typeface="宋体" charset="-122"/>
                <a:cs typeface="Calibri" pitchFamily="34" charset="0"/>
              </a:rPr>
              <a:t>，目的是</a:t>
            </a:r>
            <a:r>
              <a:rPr lang="en-US" altLang="zh-CN" dirty="0" smtClean="0">
                <a:latin typeface="宋体" charset="-122"/>
                <a:cs typeface="Calibri" pitchFamily="34" charset="0"/>
              </a:rPr>
              <a:t>________________________________________________</a:t>
            </a:r>
            <a:r>
              <a:rPr lang="zh-CN" altLang="en-US" dirty="0" smtClean="0">
                <a:latin typeface="宋体" charset="-122"/>
                <a:cs typeface="Calibri" pitchFamily="34" charset="0"/>
              </a:rPr>
              <a:t>。</a:t>
            </a:r>
            <a:endParaRPr lang="zh-CN" altLang="en-US" dirty="0"/>
          </a:p>
        </p:txBody>
      </p:sp>
      <p:sp>
        <p:nvSpPr>
          <p:cNvPr id="3" name="Rectangle 4"/>
          <p:cNvSpPr>
            <a:spLocks noChangeArrowheads="1"/>
          </p:cNvSpPr>
          <p:nvPr/>
        </p:nvSpPr>
        <p:spPr bwMode="auto">
          <a:xfrm>
            <a:off x="4583038" y="4307904"/>
            <a:ext cx="1311578" cy="461665"/>
          </a:xfrm>
          <a:prstGeom prst="rect">
            <a:avLst/>
          </a:prstGeom>
          <a:noFill/>
          <a:ln w="9525">
            <a:noFill/>
            <a:miter lim="800000"/>
            <a:headEnd/>
            <a:tailEnd/>
          </a:ln>
          <a:effectLst/>
        </p:spPr>
        <p:txBody>
          <a:bodyPr wrap="none">
            <a:spAutoFit/>
          </a:bodyPr>
          <a:lstStyle/>
          <a:p>
            <a:r>
              <a:rPr lang="en-US" altLang="zh-CN" dirty="0" smtClean="0">
                <a:solidFill>
                  <a:srgbClr val="FF0000"/>
                </a:solidFill>
                <a:cs typeface="Calibri" pitchFamily="34" charset="0"/>
              </a:rPr>
              <a:t>Na</a:t>
            </a:r>
            <a:r>
              <a:rPr lang="en-US" altLang="zh-CN" baseline="-30000" dirty="0">
                <a:solidFill>
                  <a:srgbClr val="FF0000"/>
                </a:solidFill>
              </a:rPr>
              <a:t>2</a:t>
            </a:r>
            <a:r>
              <a:rPr lang="en-US" altLang="zh-CN" dirty="0" smtClean="0">
                <a:solidFill>
                  <a:srgbClr val="FF0000"/>
                </a:solidFill>
                <a:cs typeface="Calibri" pitchFamily="34" charset="0"/>
              </a:rPr>
              <a:t>CO</a:t>
            </a:r>
            <a:r>
              <a:rPr lang="en-US" altLang="zh-CN" baseline="-30000" dirty="0" smtClean="0">
                <a:solidFill>
                  <a:srgbClr val="FF0000"/>
                </a:solidFill>
                <a:cs typeface="Calibri" pitchFamily="34" charset="0"/>
              </a:rPr>
              <a:t>3</a:t>
            </a:r>
            <a:endParaRPr lang="zh-CN" altLang="en-US" baseline="30000" dirty="0">
              <a:solidFill>
                <a:srgbClr val="FF0000"/>
              </a:solidFill>
            </a:endParaRPr>
          </a:p>
        </p:txBody>
      </p:sp>
      <p:sp>
        <p:nvSpPr>
          <p:cNvPr id="5" name="Rectangle 4"/>
          <p:cNvSpPr>
            <a:spLocks noChangeArrowheads="1"/>
          </p:cNvSpPr>
          <p:nvPr/>
        </p:nvSpPr>
        <p:spPr bwMode="auto">
          <a:xfrm>
            <a:off x="1126654" y="4769569"/>
            <a:ext cx="5444119" cy="461665"/>
          </a:xfrm>
          <a:prstGeom prst="rect">
            <a:avLst/>
          </a:prstGeom>
          <a:noFill/>
          <a:ln w="9525">
            <a:noFill/>
            <a:miter lim="800000"/>
            <a:headEnd/>
            <a:tailEnd/>
          </a:ln>
          <a:effectLst/>
        </p:spPr>
        <p:txBody>
          <a:bodyPr wrap="none">
            <a:spAutoFit/>
          </a:bodyPr>
          <a:lstStyle/>
          <a:p>
            <a:r>
              <a:rPr lang="zh-CN" altLang="en-US" dirty="0" smtClean="0">
                <a:solidFill>
                  <a:schemeClr val="hlink"/>
                </a:solidFill>
              </a:rPr>
              <a:t>逐渐滴入稀盐酸直至不再产生气泡为止</a:t>
            </a:r>
            <a:endParaRPr lang="zh-CN" altLang="en-US" baseline="30000" dirty="0">
              <a:solidFill>
                <a:schemeClr val="hlink"/>
              </a:solidFill>
            </a:endParaRPr>
          </a:p>
        </p:txBody>
      </p:sp>
      <p:sp>
        <p:nvSpPr>
          <p:cNvPr id="6" name="Rectangle 4"/>
          <p:cNvSpPr>
            <a:spLocks noChangeArrowheads="1"/>
          </p:cNvSpPr>
          <p:nvPr/>
        </p:nvSpPr>
        <p:spPr bwMode="auto">
          <a:xfrm>
            <a:off x="1774726" y="5373216"/>
            <a:ext cx="3825252" cy="461665"/>
          </a:xfrm>
          <a:prstGeom prst="rect">
            <a:avLst/>
          </a:prstGeom>
          <a:noFill/>
          <a:ln w="9525">
            <a:noFill/>
            <a:miter lim="800000"/>
            <a:headEnd/>
            <a:tailEnd/>
          </a:ln>
          <a:effectLst/>
        </p:spPr>
        <p:txBody>
          <a:bodyPr wrap="square">
            <a:spAutoFit/>
          </a:bodyPr>
          <a:lstStyle/>
          <a:p>
            <a:r>
              <a:rPr lang="zh-CN" altLang="en-US" dirty="0" smtClean="0">
                <a:solidFill>
                  <a:schemeClr val="hlink"/>
                </a:solidFill>
              </a:rPr>
              <a:t>除去过量的</a:t>
            </a:r>
            <a:r>
              <a:rPr lang="en-US" altLang="zh-CN" dirty="0" smtClean="0">
                <a:solidFill>
                  <a:srgbClr val="FF0000"/>
                </a:solidFill>
                <a:cs typeface="Calibri" pitchFamily="34" charset="0"/>
              </a:rPr>
              <a:t>Na</a:t>
            </a:r>
            <a:r>
              <a:rPr lang="en-US" altLang="zh-CN" baseline="-30000" dirty="0" smtClean="0">
                <a:solidFill>
                  <a:srgbClr val="FF0000"/>
                </a:solidFill>
              </a:rPr>
              <a:t>2</a:t>
            </a:r>
            <a:r>
              <a:rPr lang="en-US" altLang="zh-CN" dirty="0" smtClean="0">
                <a:solidFill>
                  <a:srgbClr val="FF0000"/>
                </a:solidFill>
                <a:cs typeface="Calibri" pitchFamily="34" charset="0"/>
              </a:rPr>
              <a:t>CO</a:t>
            </a:r>
            <a:r>
              <a:rPr lang="en-US" altLang="zh-CN" baseline="-30000" dirty="0" smtClean="0">
                <a:solidFill>
                  <a:srgbClr val="FF0000"/>
                </a:solidFill>
                <a:cs typeface="Calibri" pitchFamily="34" charset="0"/>
              </a:rPr>
              <a:t>3</a:t>
            </a:r>
            <a:endParaRPr lang="zh-CN" altLang="en-US" baseline="30000" dirty="0">
              <a:solidFill>
                <a:srgbClr val="FF0000"/>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diamond(in)">
                                      <p:cBhvr>
                                        <p:cTn id="7" dur="2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diamond(in)">
                                      <p:cBhvr>
                                        <p:cTn id="12" dur="20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diamond(in)">
                                      <p:cBhvr>
                                        <p:cTn id="1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P spid="6" grpId="0"/>
    </p:bldLst>
  </p:timing>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2225" name="Rectangle 2"/>
          <p:cNvSpPr>
            <a:spLocks noChangeArrowheads="1"/>
          </p:cNvSpPr>
          <p:nvPr/>
        </p:nvSpPr>
        <p:spPr bwMode="auto">
          <a:xfrm>
            <a:off x="334963" y="549275"/>
            <a:ext cx="11377612" cy="5568950"/>
          </a:xfrm>
          <a:prstGeom prst="rect">
            <a:avLst/>
          </a:prstGeom>
          <a:noFill/>
          <a:ln w="9525">
            <a:noFill/>
            <a:miter lim="800000"/>
            <a:headEnd/>
            <a:tailEnd/>
          </a:ln>
        </p:spPr>
        <p:txBody>
          <a:bodyPr anchor="ctr">
            <a:spAutoFit/>
          </a:bodyPr>
          <a:lstStyle/>
          <a:p>
            <a:pPr indent="266700">
              <a:lnSpc>
                <a:spcPct val="150000"/>
              </a:lnSpc>
            </a:pPr>
            <a:r>
              <a:rPr lang="zh-CN" altLang="en-US" dirty="0">
                <a:latin typeface="宋体" charset="-122"/>
                <a:cs typeface="Calibri" pitchFamily="34" charset="0"/>
              </a:rPr>
              <a:t>探究二：这包粗盐中 </a:t>
            </a:r>
            <a:r>
              <a:rPr lang="en-US" altLang="zh-CN" dirty="0" err="1">
                <a:latin typeface="宋体" charset="-122"/>
                <a:cs typeface="Calibri" pitchFamily="34" charset="0"/>
              </a:rPr>
              <a:t>NaCl</a:t>
            </a:r>
            <a:r>
              <a:rPr lang="en-US" altLang="zh-CN" dirty="0">
                <a:latin typeface="宋体" charset="-122"/>
                <a:cs typeface="Calibri" pitchFamily="34" charset="0"/>
              </a:rPr>
              <a:t> </a:t>
            </a:r>
            <a:r>
              <a:rPr lang="zh-CN" altLang="en-US" dirty="0">
                <a:latin typeface="宋体" charset="-122"/>
                <a:cs typeface="Calibri" pitchFamily="34" charset="0"/>
              </a:rPr>
              <a:t>的质量分数是多少？</a:t>
            </a:r>
            <a:endParaRPr lang="zh-CN" altLang="en-US" dirty="0"/>
          </a:p>
          <a:p>
            <a:pPr indent="266700" eaLnBrk="0" hangingPunct="0">
              <a:lnSpc>
                <a:spcPct val="150000"/>
              </a:lnSpc>
            </a:pPr>
            <a:r>
              <a:rPr lang="zh-CN" altLang="en-US" dirty="0">
                <a:latin typeface="宋体" charset="-122"/>
                <a:cs typeface="Calibri" pitchFamily="34" charset="0"/>
              </a:rPr>
              <a:t>按下面步骤继续进行实验：</a:t>
            </a:r>
            <a:endParaRPr lang="zh-CN" altLang="en-US" dirty="0"/>
          </a:p>
          <a:p>
            <a:pPr indent="266700" eaLnBrk="0" hangingPunct="0">
              <a:lnSpc>
                <a:spcPct val="150000"/>
              </a:lnSpc>
            </a:pPr>
            <a:r>
              <a:rPr lang="zh-CN" altLang="en-US" dirty="0">
                <a:latin typeface="Calibri" pitchFamily="34" charset="0"/>
                <a:cs typeface="Calibri" pitchFamily="34" charset="0"/>
              </a:rPr>
              <a:t>①</a:t>
            </a:r>
            <a:r>
              <a:rPr lang="zh-CN" altLang="en-US" dirty="0">
                <a:latin typeface="宋体" charset="-122"/>
                <a:cs typeface="Calibri" pitchFamily="34" charset="0"/>
              </a:rPr>
              <a:t>称取一定质量的样品；         </a:t>
            </a:r>
            <a:r>
              <a:rPr lang="zh-CN" altLang="en-US" dirty="0">
                <a:latin typeface="Calibri" pitchFamily="34" charset="0"/>
                <a:cs typeface="Calibri" pitchFamily="34" charset="0"/>
              </a:rPr>
              <a:t>②</a:t>
            </a:r>
            <a:r>
              <a:rPr lang="zh-CN" altLang="en-US" dirty="0">
                <a:latin typeface="宋体" charset="-122"/>
                <a:cs typeface="Calibri" pitchFamily="34" charset="0"/>
              </a:rPr>
              <a:t>将样品加水溶解，制成粗盐溶液；</a:t>
            </a:r>
            <a:endParaRPr lang="zh-CN" altLang="en-US" dirty="0"/>
          </a:p>
          <a:p>
            <a:pPr indent="266700" eaLnBrk="0" hangingPunct="0">
              <a:lnSpc>
                <a:spcPct val="150000"/>
              </a:lnSpc>
            </a:pPr>
            <a:r>
              <a:rPr lang="zh-CN" altLang="en-US" dirty="0">
                <a:latin typeface="Calibri" pitchFamily="34" charset="0"/>
                <a:cs typeface="Calibri" pitchFamily="34" charset="0"/>
              </a:rPr>
              <a:t>③</a:t>
            </a:r>
            <a:r>
              <a:rPr lang="zh-CN" altLang="en-US" dirty="0">
                <a:latin typeface="宋体" charset="-122"/>
                <a:cs typeface="Calibri" pitchFamily="34" charset="0"/>
              </a:rPr>
              <a:t>向粗盐溶液加入过量的某种试剂，过滤；   </a:t>
            </a:r>
          </a:p>
          <a:p>
            <a:pPr indent="266700" eaLnBrk="0" hangingPunct="0">
              <a:lnSpc>
                <a:spcPct val="150000"/>
              </a:lnSpc>
            </a:pPr>
            <a:r>
              <a:rPr lang="zh-CN" altLang="en-US" dirty="0">
                <a:latin typeface="Calibri" pitchFamily="34" charset="0"/>
                <a:cs typeface="Calibri" pitchFamily="34" charset="0"/>
              </a:rPr>
              <a:t>④</a:t>
            </a:r>
            <a:r>
              <a:rPr lang="zh-CN" altLang="en-US" dirty="0">
                <a:latin typeface="宋体" charset="-122"/>
                <a:cs typeface="Calibri" pitchFamily="34" charset="0"/>
              </a:rPr>
              <a:t>沉淀洗涤后小心烘干，得到纯净固体</a:t>
            </a:r>
            <a:r>
              <a:rPr lang="en-US" altLang="zh-CN" dirty="0">
                <a:latin typeface="宋体" charset="-122"/>
                <a:cs typeface="Calibri" pitchFamily="34" charset="0"/>
              </a:rPr>
              <a:t>A</a:t>
            </a:r>
            <a:r>
              <a:rPr lang="zh-CN" altLang="en-US" dirty="0">
                <a:latin typeface="宋体" charset="-122"/>
                <a:cs typeface="Calibri" pitchFamily="34" charset="0"/>
              </a:rPr>
              <a:t>；</a:t>
            </a:r>
            <a:endParaRPr lang="zh-CN" altLang="en-US" dirty="0"/>
          </a:p>
          <a:p>
            <a:pPr indent="266700" eaLnBrk="0" hangingPunct="0">
              <a:lnSpc>
                <a:spcPct val="150000"/>
              </a:lnSpc>
            </a:pPr>
            <a:r>
              <a:rPr lang="zh-CN" altLang="en-US" dirty="0">
                <a:latin typeface="Calibri" pitchFamily="34" charset="0"/>
                <a:cs typeface="Calibri" pitchFamily="34" charset="0"/>
              </a:rPr>
              <a:t>⑤</a:t>
            </a:r>
            <a:r>
              <a:rPr lang="zh-CN" altLang="en-US" dirty="0">
                <a:latin typeface="宋体" charset="-122"/>
                <a:cs typeface="Calibri" pitchFamily="34" charset="0"/>
              </a:rPr>
              <a:t>滤液在进行某一操作后，移入蒸发皿蒸发，得到纯净固体</a:t>
            </a:r>
            <a:r>
              <a:rPr lang="en-US" altLang="zh-CN" dirty="0">
                <a:latin typeface="宋体" charset="-122"/>
                <a:cs typeface="Calibri" pitchFamily="34" charset="0"/>
              </a:rPr>
              <a:t>B</a:t>
            </a:r>
            <a:r>
              <a:rPr lang="zh-CN" altLang="en-US" dirty="0">
                <a:latin typeface="宋体" charset="-122"/>
                <a:cs typeface="Calibri" pitchFamily="34" charset="0"/>
              </a:rPr>
              <a:t>；</a:t>
            </a:r>
            <a:endParaRPr lang="zh-CN" altLang="en-US" dirty="0"/>
          </a:p>
          <a:p>
            <a:pPr indent="266700" eaLnBrk="0" hangingPunct="0">
              <a:lnSpc>
                <a:spcPct val="150000"/>
              </a:lnSpc>
            </a:pPr>
            <a:r>
              <a:rPr lang="zh-CN" altLang="en-US" dirty="0">
                <a:latin typeface="Calibri" pitchFamily="34" charset="0"/>
                <a:cs typeface="Calibri" pitchFamily="34" charset="0"/>
              </a:rPr>
              <a:t>⑥</a:t>
            </a:r>
            <a:r>
              <a:rPr lang="zh-CN" altLang="en-US" dirty="0">
                <a:latin typeface="宋体" charset="-122"/>
                <a:cs typeface="Calibri" pitchFamily="34" charset="0"/>
              </a:rPr>
              <a:t>称量实验中得到的某种固体。 </a:t>
            </a:r>
            <a:endParaRPr lang="zh-CN" altLang="en-US" dirty="0"/>
          </a:p>
          <a:p>
            <a:pPr indent="266700" eaLnBrk="0" hangingPunct="0">
              <a:lnSpc>
                <a:spcPct val="150000"/>
              </a:lnSpc>
            </a:pPr>
            <a:r>
              <a:rPr lang="zh-CN" altLang="en-US" dirty="0">
                <a:latin typeface="宋体" charset="-122"/>
                <a:cs typeface="Calibri" pitchFamily="34" charset="0"/>
              </a:rPr>
              <a:t>（</a:t>
            </a:r>
            <a:r>
              <a:rPr lang="en-US" altLang="zh-CN" dirty="0">
                <a:latin typeface="宋体" charset="-122"/>
                <a:cs typeface="Calibri" pitchFamily="34" charset="0"/>
              </a:rPr>
              <a:t>4)</a:t>
            </a:r>
            <a:r>
              <a:rPr lang="zh-CN" altLang="en-US" dirty="0">
                <a:latin typeface="宋体" charset="-122"/>
                <a:cs typeface="Calibri" pitchFamily="34" charset="0"/>
              </a:rPr>
              <a:t>步骤</a:t>
            </a:r>
            <a:r>
              <a:rPr lang="zh-CN" altLang="en-US" dirty="0">
                <a:latin typeface="Calibri" pitchFamily="34" charset="0"/>
                <a:cs typeface="Calibri" pitchFamily="34" charset="0"/>
              </a:rPr>
              <a:t>⑥</a:t>
            </a:r>
            <a:r>
              <a:rPr lang="zh-CN" altLang="en-US" dirty="0">
                <a:latin typeface="宋体" charset="-122"/>
                <a:cs typeface="Calibri" pitchFamily="34" charset="0"/>
              </a:rPr>
              <a:t>中，你认为需要称量的是固体</a:t>
            </a:r>
            <a:r>
              <a:rPr lang="en-US" altLang="zh-CN" dirty="0">
                <a:latin typeface="宋体" charset="-122"/>
                <a:cs typeface="Calibri" pitchFamily="34" charset="0"/>
              </a:rPr>
              <a:t>A</a:t>
            </a:r>
            <a:r>
              <a:rPr lang="zh-CN" altLang="en-US" dirty="0">
                <a:latin typeface="宋体" charset="-122"/>
                <a:cs typeface="Calibri" pitchFamily="34" charset="0"/>
              </a:rPr>
              <a:t>还是固体</a:t>
            </a:r>
            <a:r>
              <a:rPr lang="en-US" altLang="zh-CN" dirty="0">
                <a:latin typeface="宋体" charset="-122"/>
                <a:cs typeface="Calibri" pitchFamily="34" charset="0"/>
              </a:rPr>
              <a:t>B?__________</a:t>
            </a:r>
            <a:r>
              <a:rPr lang="zh-CN" altLang="en-US" dirty="0">
                <a:latin typeface="宋体" charset="-122"/>
                <a:cs typeface="Calibri" pitchFamily="34" charset="0"/>
              </a:rPr>
              <a:t>（填</a:t>
            </a:r>
            <a:r>
              <a:rPr lang="zh-CN" altLang="en-US" dirty="0">
                <a:latin typeface="Calibri" pitchFamily="34" charset="0"/>
                <a:cs typeface="Calibri" pitchFamily="34" charset="0"/>
              </a:rPr>
              <a:t>“</a:t>
            </a:r>
            <a:r>
              <a:rPr lang="en-US" altLang="zh-CN" dirty="0">
                <a:latin typeface="宋体" charset="-122"/>
                <a:cs typeface="Calibri" pitchFamily="34" charset="0"/>
              </a:rPr>
              <a:t>A</a:t>
            </a:r>
            <a:r>
              <a:rPr lang="en-US" altLang="zh-CN" dirty="0">
                <a:cs typeface="Calibri" pitchFamily="34" charset="0"/>
              </a:rPr>
              <a:t>”</a:t>
            </a:r>
            <a:r>
              <a:rPr lang="zh-CN" altLang="en-US" dirty="0">
                <a:latin typeface="宋体" charset="-122"/>
                <a:cs typeface="Calibri" pitchFamily="34" charset="0"/>
              </a:rPr>
              <a:t>或</a:t>
            </a:r>
            <a:r>
              <a:rPr lang="zh-CN" altLang="en-US" dirty="0">
                <a:latin typeface="Calibri" pitchFamily="34" charset="0"/>
                <a:cs typeface="Calibri" pitchFamily="34" charset="0"/>
              </a:rPr>
              <a:t>“</a:t>
            </a:r>
            <a:r>
              <a:rPr lang="en-US" altLang="zh-CN" dirty="0">
                <a:latin typeface="宋体" charset="-122"/>
                <a:cs typeface="Calibri" pitchFamily="34" charset="0"/>
              </a:rPr>
              <a:t>B</a:t>
            </a:r>
            <a:r>
              <a:rPr lang="en-US" altLang="zh-CN" dirty="0">
                <a:cs typeface="Calibri" pitchFamily="34" charset="0"/>
              </a:rPr>
              <a:t>”</a:t>
            </a:r>
            <a:r>
              <a:rPr lang="zh-CN" altLang="en-US" dirty="0">
                <a:latin typeface="宋体" charset="-122"/>
                <a:cs typeface="Calibri" pitchFamily="34" charset="0"/>
              </a:rPr>
              <a:t>）。你不选择称量另一种固体的理由是</a:t>
            </a:r>
            <a:r>
              <a:rPr lang="en-US" altLang="zh-CN" dirty="0" smtClean="0">
                <a:latin typeface="宋体" charset="-122"/>
                <a:cs typeface="Calibri" pitchFamily="34" charset="0"/>
              </a:rPr>
              <a:t>___</a:t>
            </a:r>
            <a:r>
              <a:rPr lang="zh-CN" altLang="en-US" dirty="0" smtClean="0">
                <a:latin typeface="宋体" charset="-122"/>
                <a:cs typeface="Calibri" pitchFamily="34" charset="0"/>
              </a:rPr>
              <a:t>蒸发</a:t>
            </a:r>
            <a:r>
              <a:rPr lang="en-US" altLang="zh-CN" dirty="0" smtClean="0">
                <a:latin typeface="宋体" charset="-122"/>
                <a:cs typeface="Calibri" pitchFamily="34" charset="0"/>
              </a:rPr>
              <a:t>______________________________________________________</a:t>
            </a:r>
            <a:r>
              <a:rPr lang="zh-CN" altLang="en-US" dirty="0">
                <a:latin typeface="宋体" charset="-122"/>
                <a:cs typeface="Calibri" pitchFamily="34" charset="0"/>
              </a:rPr>
              <a:t>。</a:t>
            </a:r>
          </a:p>
        </p:txBody>
      </p:sp>
      <p:sp>
        <p:nvSpPr>
          <p:cNvPr id="2" name="矩形 1"/>
          <p:cNvSpPr/>
          <p:nvPr/>
        </p:nvSpPr>
        <p:spPr>
          <a:xfrm>
            <a:off x="8255446" y="4437112"/>
            <a:ext cx="394660" cy="461665"/>
          </a:xfrm>
          <a:prstGeom prst="rect">
            <a:avLst/>
          </a:prstGeom>
        </p:spPr>
        <p:txBody>
          <a:bodyPr wrap="none">
            <a:spAutoFit/>
          </a:bodyPr>
          <a:lstStyle/>
          <a:p>
            <a:r>
              <a:rPr lang="en-US" altLang="zh-CN" dirty="0" smtClean="0">
                <a:solidFill>
                  <a:srgbClr val="FF0000"/>
                </a:solidFill>
                <a:cs typeface="Calibri" pitchFamily="34" charset="0"/>
              </a:rPr>
              <a:t>A</a:t>
            </a:r>
            <a:endParaRPr lang="zh-CN" altLang="en-US" baseline="30000" dirty="0">
              <a:solidFill>
                <a:srgbClr val="FF0000"/>
              </a:solidFill>
            </a:endParaRPr>
          </a:p>
        </p:txBody>
      </p:sp>
      <p:sp>
        <p:nvSpPr>
          <p:cNvPr id="3" name="矩形 2"/>
          <p:cNvSpPr/>
          <p:nvPr/>
        </p:nvSpPr>
        <p:spPr>
          <a:xfrm>
            <a:off x="864939" y="5517232"/>
            <a:ext cx="11134923" cy="830997"/>
          </a:xfrm>
          <a:prstGeom prst="rect">
            <a:avLst/>
          </a:prstGeom>
          <a:solidFill>
            <a:srgbClr val="FFFF00"/>
          </a:solidFill>
        </p:spPr>
        <p:txBody>
          <a:bodyPr wrap="square">
            <a:spAutoFit/>
          </a:bodyPr>
          <a:lstStyle/>
          <a:p>
            <a:r>
              <a:rPr lang="zh-CN" altLang="en-US" dirty="0" smtClean="0">
                <a:solidFill>
                  <a:srgbClr val="FF0000"/>
                </a:solidFill>
                <a:cs typeface="Calibri" pitchFamily="34" charset="0"/>
              </a:rPr>
              <a:t>蒸发所得的</a:t>
            </a:r>
            <a:r>
              <a:rPr lang="en-US" altLang="zh-CN" dirty="0" err="1" smtClean="0">
                <a:solidFill>
                  <a:srgbClr val="FF0000"/>
                </a:solidFill>
                <a:cs typeface="Calibri" pitchFamily="34" charset="0"/>
              </a:rPr>
              <a:t>NaCl</a:t>
            </a:r>
            <a:r>
              <a:rPr lang="zh-CN" altLang="en-US" dirty="0" smtClean="0">
                <a:solidFill>
                  <a:srgbClr val="FF0000"/>
                </a:solidFill>
                <a:cs typeface="Calibri" pitchFamily="34" charset="0"/>
              </a:rPr>
              <a:t>中有一部分是过量的</a:t>
            </a:r>
            <a:r>
              <a:rPr lang="en-US" altLang="zh-CN" dirty="0" smtClean="0">
                <a:solidFill>
                  <a:srgbClr val="FF0000"/>
                </a:solidFill>
                <a:cs typeface="Calibri" pitchFamily="34" charset="0"/>
              </a:rPr>
              <a:t>Na</a:t>
            </a:r>
            <a:r>
              <a:rPr lang="en-US" altLang="zh-CN" baseline="-30000" dirty="0" smtClean="0">
                <a:solidFill>
                  <a:srgbClr val="FF0000"/>
                </a:solidFill>
              </a:rPr>
              <a:t>2</a:t>
            </a:r>
            <a:r>
              <a:rPr lang="en-US" altLang="zh-CN" dirty="0" smtClean="0">
                <a:solidFill>
                  <a:srgbClr val="FF0000"/>
                </a:solidFill>
                <a:cs typeface="Calibri" pitchFamily="34" charset="0"/>
              </a:rPr>
              <a:t>CO</a:t>
            </a:r>
            <a:r>
              <a:rPr lang="en-US" altLang="zh-CN" baseline="-30000" dirty="0" smtClean="0">
                <a:solidFill>
                  <a:srgbClr val="FF0000"/>
                </a:solidFill>
                <a:cs typeface="Calibri" pitchFamily="34" charset="0"/>
              </a:rPr>
              <a:t>3</a:t>
            </a:r>
            <a:r>
              <a:rPr lang="zh-CN" altLang="en-US" dirty="0" smtClean="0">
                <a:solidFill>
                  <a:srgbClr val="FF0000"/>
                </a:solidFill>
                <a:cs typeface="Calibri" pitchFamily="34" charset="0"/>
              </a:rPr>
              <a:t>与盐酸反应得到的，</a:t>
            </a:r>
            <a:endParaRPr lang="en-US" altLang="zh-CN" dirty="0" smtClean="0">
              <a:solidFill>
                <a:srgbClr val="FF0000"/>
              </a:solidFill>
              <a:cs typeface="Calibri" pitchFamily="34" charset="0"/>
            </a:endParaRPr>
          </a:p>
          <a:p>
            <a:r>
              <a:rPr lang="zh-CN" altLang="en-US" dirty="0" smtClean="0">
                <a:solidFill>
                  <a:srgbClr val="FF0000"/>
                </a:solidFill>
                <a:cs typeface="Calibri" pitchFamily="34" charset="0"/>
              </a:rPr>
              <a:t>还有一部分是</a:t>
            </a:r>
            <a:r>
              <a:rPr lang="en-US" altLang="zh-CN" dirty="0" smtClean="0">
                <a:solidFill>
                  <a:srgbClr val="FF0000"/>
                </a:solidFill>
                <a:cs typeface="Calibri" pitchFamily="34" charset="0"/>
              </a:rPr>
              <a:t>CaCl</a:t>
            </a:r>
            <a:r>
              <a:rPr lang="en-US" altLang="zh-CN" baseline="-30000" dirty="0">
                <a:solidFill>
                  <a:srgbClr val="FF0000"/>
                </a:solidFill>
              </a:rPr>
              <a:t>2</a:t>
            </a:r>
            <a:r>
              <a:rPr lang="zh-CN" altLang="en-US" dirty="0" smtClean="0">
                <a:solidFill>
                  <a:srgbClr val="FF0000"/>
                </a:solidFill>
                <a:cs typeface="Calibri" pitchFamily="34" charset="0"/>
              </a:rPr>
              <a:t>和</a:t>
            </a:r>
            <a:r>
              <a:rPr lang="en-US" altLang="zh-CN" dirty="0" smtClean="0">
                <a:solidFill>
                  <a:srgbClr val="FF0000"/>
                </a:solidFill>
                <a:cs typeface="Calibri" pitchFamily="34" charset="0"/>
              </a:rPr>
              <a:t>Na</a:t>
            </a:r>
            <a:r>
              <a:rPr lang="en-US" altLang="zh-CN" baseline="-30000" dirty="0" smtClean="0">
                <a:solidFill>
                  <a:srgbClr val="FF0000"/>
                </a:solidFill>
              </a:rPr>
              <a:t>2</a:t>
            </a:r>
            <a:r>
              <a:rPr lang="en-US" altLang="zh-CN" dirty="0" smtClean="0">
                <a:solidFill>
                  <a:srgbClr val="FF0000"/>
                </a:solidFill>
                <a:cs typeface="Calibri" pitchFamily="34" charset="0"/>
              </a:rPr>
              <a:t>CO</a:t>
            </a:r>
            <a:r>
              <a:rPr lang="en-US" altLang="zh-CN" baseline="-30000" dirty="0" smtClean="0">
                <a:solidFill>
                  <a:srgbClr val="FF0000"/>
                </a:solidFill>
                <a:cs typeface="Calibri" pitchFamily="34" charset="0"/>
              </a:rPr>
              <a:t>3</a:t>
            </a:r>
            <a:r>
              <a:rPr lang="zh-CN" altLang="en-US" dirty="0" smtClean="0">
                <a:solidFill>
                  <a:srgbClr val="FF0000"/>
                </a:solidFill>
                <a:cs typeface="Calibri" pitchFamily="34" charset="0"/>
              </a:rPr>
              <a:t>反应得到的</a:t>
            </a:r>
            <a:endParaRPr lang="zh-CN" altLang="en-US" baseline="30000" dirty="0">
              <a:solidFill>
                <a:srgbClr val="FF0000"/>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Lst>
  </p:timing>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Tree>
  </p:cSld>
  <p:clrMapOvr>
    <a:masterClrMapping/>
  </p:clrMapOvr>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Tree>
  </p:cSld>
  <p:clrMapOvr>
    <a:masterClrMapping/>
  </p:clrMapOvr>
  <p:transition/>
  <p:timing>
    <p:tnLst>
      <p:par>
        <p:cTn id="1" dur="indefinite" restart="never" nodeType="tmRoot"/>
      </p:par>
    </p:tnLst>
  </p:timing>
</p:sld>
</file>

<file path=ppt/theme/theme1.xml><?xml version="1.0" encoding="utf-8"?>
<a:theme xmlns:a="http://schemas.openxmlformats.org/drawingml/2006/main" name="Blends">
  <a:themeElements>
    <a:clrScheme name="Blends 3">
      <a:dk1>
        <a:srgbClr val="000000"/>
      </a:dk1>
      <a:lt1>
        <a:srgbClr val="FFFFFF"/>
      </a:lt1>
      <a:dk2>
        <a:srgbClr val="333399"/>
      </a:dk2>
      <a:lt2>
        <a:srgbClr val="1C1C1C"/>
      </a:lt2>
      <a:accent1>
        <a:srgbClr val="00E4A8"/>
      </a:accent1>
      <a:accent2>
        <a:srgbClr val="FFCF01"/>
      </a:accent2>
      <a:accent3>
        <a:srgbClr val="FFFFFF"/>
      </a:accent3>
      <a:accent4>
        <a:srgbClr val="000000"/>
      </a:accent4>
      <a:accent5>
        <a:srgbClr val="AAEFD1"/>
      </a:accent5>
      <a:accent6>
        <a:srgbClr val="E7BB01"/>
      </a:accent6>
      <a:hlink>
        <a:srgbClr val="FF0000"/>
      </a:hlink>
      <a:folHlink>
        <a:srgbClr val="3333CC"/>
      </a:folHlink>
    </a:clrScheme>
    <a:fontScheme name="Blends">
      <a:majorFont>
        <a:latin typeface="Tahoma"/>
        <a:ea typeface="宋体"/>
        <a:cs typeface=""/>
      </a:majorFont>
      <a:minorFont>
        <a:latin typeface="Tahoma"/>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miter lim="800000"/>
          <a:headEnd type="none" w="med" len="med"/>
          <a:tailEnd type="none" w="med" len="med"/>
        </a:ln>
        <a:effec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zh-CN" altLang="en-US" sz="2400" b="1" i="0" u="none" strike="noStrike" cap="none" normalizeH="0" baseline="0" smtClean="0">
            <a:ln>
              <a:noFill/>
            </a:ln>
            <a:solidFill>
              <a:schemeClr val="tx1"/>
            </a:solidFill>
            <a:effectLst/>
            <a:latin typeface="Tahoma" pitchFamily="34" charset="0"/>
            <a:ea typeface="宋体"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miter lim="800000"/>
          <a:headEnd type="none" w="med" len="med"/>
          <a:tailEnd type="none" w="med" len="med"/>
        </a:ln>
        <a:effec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zh-CN" altLang="en-US" sz="2400" b="1" i="0" u="none" strike="noStrike" cap="none" normalizeH="0" baseline="0" smtClean="0">
            <a:ln>
              <a:noFill/>
            </a:ln>
            <a:solidFill>
              <a:schemeClr val="tx1"/>
            </a:solidFill>
            <a:effectLst/>
            <a:latin typeface="Tahoma" pitchFamily="34" charset="0"/>
            <a:ea typeface="宋体" pitchFamily="2" charset="-122"/>
          </a:defRPr>
        </a:defPPr>
      </a:lstStyle>
    </a:lnDef>
  </a:objectDefaults>
  <a:extraClrSchemeLst>
    <a:extraClrScheme>
      <a:clrScheme name="Blends 1">
        <a:dk1>
          <a:srgbClr val="969696"/>
        </a:dk1>
        <a:lt1>
          <a:srgbClr val="FFFFFF"/>
        </a:lt1>
        <a:dk2>
          <a:srgbClr val="000000"/>
        </a:dk2>
        <a:lt2>
          <a:srgbClr val="DDDDDD"/>
        </a:lt2>
        <a:accent1>
          <a:srgbClr val="00E4A8"/>
        </a:accent1>
        <a:accent2>
          <a:srgbClr val="3333CC"/>
        </a:accent2>
        <a:accent3>
          <a:srgbClr val="AAAAAA"/>
        </a:accent3>
        <a:accent4>
          <a:srgbClr val="DADADA"/>
        </a:accent4>
        <a:accent5>
          <a:srgbClr val="AAEFD1"/>
        </a:accent5>
        <a:accent6>
          <a:srgbClr val="2D2DB9"/>
        </a:accent6>
        <a:hlink>
          <a:srgbClr val="FF5050"/>
        </a:hlink>
        <a:folHlink>
          <a:srgbClr val="FFCF01"/>
        </a:folHlink>
      </a:clrScheme>
      <a:clrMap bg1="dk2" tx1="lt1" bg2="dk1" tx2="lt2" accent1="accent1" accent2="accent2" accent3="accent3" accent4="accent4" accent5="accent5" accent6="accent6" hlink="hlink" folHlink="folHlink"/>
    </a:extraClrScheme>
    <a:extraClrScheme>
      <a:clrScheme name="Blends 2">
        <a:dk1>
          <a:srgbClr val="000094"/>
        </a:dk1>
        <a:lt1>
          <a:srgbClr val="FFFFFF"/>
        </a:lt1>
        <a:dk2>
          <a:srgbClr val="0000CC"/>
        </a:dk2>
        <a:lt2>
          <a:srgbClr val="FFFFCC"/>
        </a:lt2>
        <a:accent1>
          <a:srgbClr val="3193FF"/>
        </a:accent1>
        <a:accent2>
          <a:srgbClr val="9900FF"/>
        </a:accent2>
        <a:accent3>
          <a:srgbClr val="AAAAE2"/>
        </a:accent3>
        <a:accent4>
          <a:srgbClr val="DADADA"/>
        </a:accent4>
        <a:accent5>
          <a:srgbClr val="ADC8FF"/>
        </a:accent5>
        <a:accent6>
          <a:srgbClr val="8A00E7"/>
        </a:accent6>
        <a:hlink>
          <a:srgbClr val="FF3399"/>
        </a:hlink>
        <a:folHlink>
          <a:srgbClr val="FFCC00"/>
        </a:folHlink>
      </a:clrScheme>
      <a:clrMap bg1="dk2" tx1="lt1" bg2="dk1" tx2="lt2" accent1="accent1" accent2="accent2" accent3="accent3" accent4="accent4" accent5="accent5" accent6="accent6" hlink="hlink" folHlink="folHlink"/>
    </a:extraClrScheme>
    <a:extraClrScheme>
      <a:clrScheme name="Blends 3">
        <a:dk1>
          <a:srgbClr val="000000"/>
        </a:dk1>
        <a:lt1>
          <a:srgbClr val="FFFFFF"/>
        </a:lt1>
        <a:dk2>
          <a:srgbClr val="333399"/>
        </a:dk2>
        <a:lt2>
          <a:srgbClr val="1C1C1C"/>
        </a:lt2>
        <a:accent1>
          <a:srgbClr val="00E4A8"/>
        </a:accent1>
        <a:accent2>
          <a:srgbClr val="FFCF01"/>
        </a:accent2>
        <a:accent3>
          <a:srgbClr val="FFFFFF"/>
        </a:accent3>
        <a:accent4>
          <a:srgbClr val="000000"/>
        </a:accent4>
        <a:accent5>
          <a:srgbClr val="AAEFD1"/>
        </a:accent5>
        <a:accent6>
          <a:srgbClr val="E7BB01"/>
        </a:accent6>
        <a:hlink>
          <a:srgbClr val="FF0000"/>
        </a:hlink>
        <a:folHlink>
          <a:srgbClr val="3333CC"/>
        </a:folHlink>
      </a:clrScheme>
      <a:clrMap bg1="lt1" tx1="dk1" bg2="lt2" tx2="dk2" accent1="accent1" accent2="accent2" accent3="accent3" accent4="accent4" accent5="accent5" accent6="accent6" hlink="hlink" folHlink="folHlink"/>
    </a:extraClrScheme>
    <a:extraClrScheme>
      <a:clrScheme name="Blends 4">
        <a:dk1>
          <a:srgbClr val="000000"/>
        </a:dk1>
        <a:lt1>
          <a:srgbClr val="FFFFFF"/>
        </a:lt1>
        <a:dk2>
          <a:srgbClr val="515F7B"/>
        </a:dk2>
        <a:lt2>
          <a:srgbClr val="808080"/>
        </a:lt2>
        <a:accent1>
          <a:srgbClr val="9FCAD3"/>
        </a:accent1>
        <a:accent2>
          <a:srgbClr val="C0C0C0"/>
        </a:accent2>
        <a:accent3>
          <a:srgbClr val="FFFFFF"/>
        </a:accent3>
        <a:accent4>
          <a:srgbClr val="000000"/>
        </a:accent4>
        <a:accent5>
          <a:srgbClr val="CDE1E6"/>
        </a:accent5>
        <a:accent6>
          <a:srgbClr val="AEAEAE"/>
        </a:accent6>
        <a:hlink>
          <a:srgbClr val="91AFBF"/>
        </a:hlink>
        <a:folHlink>
          <a:srgbClr val="ECEAAC"/>
        </a:folHlink>
      </a:clrScheme>
      <a:clrMap bg1="lt1" tx1="dk1" bg2="lt2" tx2="dk2" accent1="accent1" accent2="accent2" accent3="accent3" accent4="accent4" accent5="accent5" accent6="accent6" hlink="hlink" folHlink="folHlink"/>
    </a:extraClrScheme>
    <a:extraClrScheme>
      <a:clrScheme name="Blends 5">
        <a:dk1>
          <a:srgbClr val="000000"/>
        </a:dk1>
        <a:lt1>
          <a:srgbClr val="FFFFFF"/>
        </a:lt1>
        <a:dk2>
          <a:srgbClr val="000066"/>
        </a:dk2>
        <a:lt2>
          <a:srgbClr val="333333"/>
        </a:lt2>
        <a:accent1>
          <a:srgbClr val="C4709A"/>
        </a:accent1>
        <a:accent2>
          <a:srgbClr val="4B4EB5"/>
        </a:accent2>
        <a:accent3>
          <a:srgbClr val="FFFFFF"/>
        </a:accent3>
        <a:accent4>
          <a:srgbClr val="000000"/>
        </a:accent4>
        <a:accent5>
          <a:srgbClr val="DEBBCA"/>
        </a:accent5>
        <a:accent6>
          <a:srgbClr val="4346A4"/>
        </a:accent6>
        <a:hlink>
          <a:srgbClr val="C481CF"/>
        </a:hlink>
        <a:folHlink>
          <a:srgbClr val="76B749"/>
        </a:folHlink>
      </a:clrScheme>
      <a:clrMap bg1="lt1" tx1="dk1" bg2="lt2" tx2="dk2" accent1="accent1" accent2="accent2" accent3="accent3" accent4="accent4" accent5="accent5" accent6="accent6" hlink="hlink" folHlink="folHlink"/>
    </a:extraClrScheme>
    <a:extraClrScheme>
      <a:clrScheme name="Blends 6">
        <a:dk1>
          <a:srgbClr val="000000"/>
        </a:dk1>
        <a:lt1>
          <a:srgbClr val="FFFFFF"/>
        </a:lt1>
        <a:dk2>
          <a:srgbClr val="6A4076"/>
        </a:dk2>
        <a:lt2>
          <a:srgbClr val="969696"/>
        </a:lt2>
        <a:accent1>
          <a:srgbClr val="DBA9C2"/>
        </a:accent1>
        <a:accent2>
          <a:srgbClr val="E1BF91"/>
        </a:accent2>
        <a:accent3>
          <a:srgbClr val="FFFFFF"/>
        </a:accent3>
        <a:accent4>
          <a:srgbClr val="000000"/>
        </a:accent4>
        <a:accent5>
          <a:srgbClr val="EAD1DD"/>
        </a:accent5>
        <a:accent6>
          <a:srgbClr val="CCAD83"/>
        </a:accent6>
        <a:hlink>
          <a:srgbClr val="B3CE82"/>
        </a:hlink>
        <a:folHlink>
          <a:srgbClr val="B8AD48"/>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Blends</Template>
  <TotalTime>4180</TotalTime>
  <Words>4124</Words>
  <Application>Microsoft Office PowerPoint</Application>
  <PresentationFormat>自定义</PresentationFormat>
  <Paragraphs>349</Paragraphs>
  <Slides>38</Slides>
  <Notes>0</Notes>
  <HiddenSlides>0</HiddenSlides>
  <MMClips>0</MMClips>
  <ScaleCrop>false</ScaleCrop>
  <HeadingPairs>
    <vt:vector size="4" baseType="variant">
      <vt:variant>
        <vt:lpstr>主题</vt:lpstr>
      </vt:variant>
      <vt:variant>
        <vt:i4>1</vt:i4>
      </vt:variant>
      <vt:variant>
        <vt:lpstr>幻灯片标题</vt:lpstr>
      </vt:variant>
      <vt:variant>
        <vt:i4>38</vt:i4>
      </vt:variant>
    </vt:vector>
  </HeadingPairs>
  <TitlesOfParts>
    <vt:vector size="39" baseType="lpstr">
      <vt:lpstr>Blends</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课题2  化学肥料</dc:title>
  <dc:creator>邓作逵</dc:creator>
  <cp:lastModifiedBy>T4900</cp:lastModifiedBy>
  <cp:revision>331</cp:revision>
  <dcterms:created xsi:type="dcterms:W3CDTF">2005-03-12T10:30:44Z</dcterms:created>
  <dcterms:modified xsi:type="dcterms:W3CDTF">2020-05-20T09:04:37Z</dcterms:modified>
</cp:coreProperties>
</file>