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aveSubsetFonts="1" autoCompressPictures="0">
  <p:sldMasterIdLst>
    <p:sldMasterId id="2147483648" r:id="rId1"/>
  </p:sldMasterIdLst>
  <p:notesMasterIdLst>
    <p:notesMasterId r:id="rId2"/>
  </p:notesMasterIdLst>
  <p:sldIdLst>
    <p:sldId id="309" r:id="rId3"/>
    <p:sldId id="310" r:id="rId4"/>
    <p:sldId id="311" r:id="rId5"/>
    <p:sldId id="316" r:id="rId6"/>
    <p:sldId id="313" r:id="rId7"/>
    <p:sldId id="314" r:id="rId8"/>
    <p:sldId id="312" r:id="rId9"/>
    <p:sldId id="317" r:id="rId10"/>
    <p:sldId id="315" r:id="rId11"/>
    <p:sldId id="318" r:id="rId12"/>
    <p:sldId id="319" r:id="rId13"/>
    <p:sldId id="320" r:id="rId14"/>
    <p:sldId id="321" r:id="rId15"/>
    <p:sldId id="322" r:id="rId16"/>
    <p:sldId id="323" r:id="rId17"/>
    <p:sldId id="324" r:id="rId18"/>
  </p:sldIdLst>
  <p:sldSz cx="12192000" cy="6858000"/>
  <p:notesSz cx="6858000" cy="9144000"/>
  <p:custDataLst>
    <p:tags r:id="rId1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23"/>
    <p:restoredTop sz="94753"/>
  </p:normalViewPr>
  <p:slideViewPr>
    <p:cSldViewPr snapToGrid="0" snapToObjects="1">
      <p:cViewPr varScale="1">
        <p:scale>
          <a:sx n="106" d="100"/>
          <a:sy n="106" d="100"/>
        </p:scale>
        <p:origin x="52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tags" Target="tags/tag1.xml" /><Relationship Id="rId2" Type="http://schemas.openxmlformats.org/officeDocument/2006/relationships/notesMaster" Target="notesMasters/notesMaster1.xml" /><Relationship Id="rId20" Type="http://schemas.openxmlformats.org/officeDocument/2006/relationships/presProps" Target="presProps.xml" /><Relationship Id="rId21" Type="http://schemas.openxmlformats.org/officeDocument/2006/relationships/viewProps" Target="viewProps.xml" /><Relationship Id="rId22" Type="http://schemas.openxmlformats.org/officeDocument/2006/relationships/theme" Target="theme/theme1.xml" /><Relationship Id="rId23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138F10-226E-7849-B4A7-9639E9A66BDA}" type="datetimeFigureOut">
              <a:rPr kumimoji="1" lang="zh-CN" altLang="en-US" smtClean="0"/>
              <a:t>2022/8/15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7FD7E-8275-A54F-9466-1044976A9AB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2581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7FD7E-8275-A54F-9466-1044976A9AB1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50911621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15134-D2C0-F449-B30E-B16A5F7A2E62}" type="datetimeFigureOut">
              <a:rPr kumimoji="1" lang="zh-CN" altLang="en-US" smtClean="0"/>
              <a:t>2022/8/15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61C0-F374-D641-9A49-0409202EAF3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48067980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15134-D2C0-F449-B30E-B16A5F7A2E62}" type="datetimeFigureOut">
              <a:rPr kumimoji="1" lang="zh-CN" altLang="en-US" smtClean="0"/>
              <a:t>2022/8/15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61C0-F374-D641-9A49-0409202EAF3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614156455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15134-D2C0-F449-B30E-B16A5F7A2E62}" type="datetimeFigureOut">
              <a:rPr kumimoji="1" lang="zh-CN" altLang="en-US" smtClean="0"/>
              <a:t>2022/8/15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61C0-F374-D641-9A49-0409202EAF3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14110281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15134-D2C0-F449-B30E-B16A5F7A2E62}" type="datetimeFigureOut">
              <a:rPr kumimoji="1" lang="zh-CN" altLang="en-US" smtClean="0"/>
              <a:t>2022/8/15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61C0-F374-D641-9A49-0409202EAF3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34553152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15134-D2C0-F449-B30E-B16A5F7A2E62}" type="datetimeFigureOut">
              <a:rPr kumimoji="1" lang="zh-CN" altLang="en-US" smtClean="0"/>
              <a:t>2022/8/15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61C0-F374-D641-9A49-0409202EAF3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44317639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15134-D2C0-F449-B30E-B16A5F7A2E62}" type="datetimeFigureOut">
              <a:rPr kumimoji="1" lang="zh-CN" altLang="en-US" smtClean="0"/>
              <a:t>2022/8/15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61C0-F374-D641-9A49-0409202EAF3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6222453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15134-D2C0-F449-B30E-B16A5F7A2E62}" type="datetimeFigureOut">
              <a:rPr kumimoji="1" lang="zh-CN" altLang="en-US" smtClean="0"/>
              <a:t>2022/8/15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61C0-F374-D641-9A49-0409202EAF3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04238425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15134-D2C0-F449-B30E-B16A5F7A2E62}" type="datetimeFigureOut">
              <a:rPr kumimoji="1" lang="zh-CN" altLang="en-US" smtClean="0"/>
              <a:t>2022/8/15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61C0-F374-D641-9A49-0409202EAF3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32525959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15134-D2C0-F449-B30E-B16A5F7A2E62}" type="datetimeFigureOut">
              <a:rPr kumimoji="1" lang="zh-CN" altLang="en-US" smtClean="0"/>
              <a:t>2022/8/15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61C0-F374-D641-9A49-0409202EAF3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09208130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15134-D2C0-F449-B30E-B16A5F7A2E62}" type="datetimeFigureOut">
              <a:rPr kumimoji="1" lang="zh-CN" altLang="en-US" smtClean="0"/>
              <a:t>2022/8/15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61C0-F374-D641-9A49-0409202EAF3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28175482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15134-D2C0-F449-B30E-B16A5F7A2E62}" type="datetimeFigureOut">
              <a:rPr kumimoji="1" lang="zh-CN" altLang="en-US" smtClean="0"/>
              <a:t>2022/8/15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161C0-F374-D641-9A49-0409202EAF3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29000299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file:///D:\qq&#25991;&#20214;\712321467\Image\C2C\Image2\%7b75232B38-A165-1FB7-499C-2E1C792CACB5%7d.png" TargetMode="External" /><Relationship Id="rId13" Type="http://schemas.openxmlformats.org/officeDocument/2006/relationships/image" Target="../media/image1.png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15134-D2C0-F449-B30E-B16A5F7A2E62}" type="datetimeFigureOut">
              <a:rPr kumimoji="1" lang="zh-CN" altLang="en-US" smtClean="0"/>
              <a:t>2022/8/15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161C0-F374-D641-9A49-0409202EAF34}" type="slidenum">
              <a:rPr kumimoji="1" lang="zh-CN" altLang="en-US" smtClean="0"/>
              <a:t>‹#›</a:t>
            </a:fld>
            <a:endParaRPr kumimoji="1" lang="zh-CN" altLang="en-US"/>
          </a:p>
        </p:txBody>
      </p:sp>
      <p:pic>
        <p:nvPicPr>
          <p:cNvPr id="7" name="图片 1073743875" descr="学科网 zxxk.com"/>
          <p:cNvPicPr>
            <a:picLocks noChangeAspect="1"/>
          </p:cNvPicPr>
          <p:nvPr/>
        </p:nvPicPr>
        <p:blipFill>
          <a:blip r:embed="rId13" r:link="rId12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296525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image" Target="../media/image5.png" /><Relationship Id="rId6" Type="http://schemas.openxmlformats.org/officeDocument/2006/relationships/image" Target="../media/image6.png" /><Relationship Id="rId7" Type="http://schemas.openxmlformats.org/officeDocument/2006/relationships/image" Target="../media/image7.png" /><Relationship Id="rId8" Type="http://schemas.openxmlformats.org/officeDocument/2006/relationships/image" Target="../media/image8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Relationship Id="rId4" Type="http://schemas.openxmlformats.org/officeDocument/2006/relationships/image" Target="../media/image11.png" /><Relationship Id="rId5" Type="http://schemas.openxmlformats.org/officeDocument/2006/relationships/image" Target="../media/image12.png" /><Relationship Id="rId6" Type="http://schemas.openxmlformats.org/officeDocument/2006/relationships/image" Target="../media/image13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7.png" /><Relationship Id="rId3" Type="http://schemas.openxmlformats.org/officeDocument/2006/relationships/image" Target="../media/image18.png" /><Relationship Id="rId4" Type="http://schemas.openxmlformats.org/officeDocument/2006/relationships/image" Target="../media/image19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0.png" /><Relationship Id="rId3" Type="http://schemas.openxmlformats.org/officeDocument/2006/relationships/image" Target="../media/image21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92506" y="168442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400" b="1" smtClean="0"/>
              <a:t>植物生命活动的调节</a:t>
            </a:r>
            <a:endParaRPr kumimoji="1"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192506" y="558421"/>
            <a:ext cx="700063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b="1" smtClean="0">
                <a:latin typeface="+mn-ea"/>
              </a:rPr>
              <a:t>一、生长素</a:t>
            </a:r>
            <a:endParaRPr kumimoji="1" lang="en-US" altLang="zh-CN" b="1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zh-CN" b="1" smtClean="0">
                <a:latin typeface="+mn-ea"/>
              </a:rPr>
              <a:t>1</a:t>
            </a:r>
            <a:r>
              <a:rPr kumimoji="1" lang="zh-CN" altLang="en-US" b="1" smtClean="0">
                <a:latin typeface="+mn-ea"/>
              </a:rPr>
              <a:t>、生长素的发现</a:t>
            </a:r>
            <a:endParaRPr kumimoji="1" lang="en-US" altLang="zh-CN" b="1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zh-CN" altLang="en-US" b="1" smtClean="0"/>
              <a:t>（</a:t>
            </a:r>
            <a:r>
              <a:rPr kumimoji="1" lang="en-US" altLang="zh-CN" b="1" smtClean="0"/>
              <a:t>1</a:t>
            </a:r>
            <a:r>
              <a:rPr kumimoji="1" lang="zh-CN" altLang="en-US" b="1" smtClean="0"/>
              <a:t>）向光性：</a:t>
            </a:r>
            <a:r>
              <a:rPr kumimoji="1" lang="zh-CN" altLang="en-US" smtClean="0"/>
              <a:t>在单侧光的照射下，植物朝向光源方向生长的现象。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zh-CN" altLang="en-US" b="1" smtClean="0"/>
              <a:t>（</a:t>
            </a:r>
            <a:r>
              <a:rPr kumimoji="1" lang="en-US" altLang="zh-CN" b="1" smtClean="0"/>
              <a:t>2</a:t>
            </a:r>
            <a:r>
              <a:rPr kumimoji="1" lang="zh-CN" altLang="en-US" b="1" smtClean="0"/>
              <a:t>）发现过程：</a:t>
            </a:r>
            <a:endParaRPr kumimoji="1" lang="zh-CN" altLang="en-US" b="1"/>
          </a:p>
        </p:txBody>
      </p:sp>
      <p:pic>
        <p:nvPicPr>
          <p:cNvPr id="5" name="Picture 2" descr="X25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12090" y="1973720"/>
            <a:ext cx="1832062" cy="924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X25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44152" y="1864754"/>
            <a:ext cx="1743037" cy="9249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X25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12090" y="2810467"/>
            <a:ext cx="1746299" cy="859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X25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61803" y="2781979"/>
            <a:ext cx="1693835" cy="875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X255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46668" y="3704896"/>
            <a:ext cx="2161309" cy="1116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 descr="X256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22395" y="4852066"/>
            <a:ext cx="1711953" cy="837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X257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759"/>
          <a:stretch>
            <a:fillRect/>
          </a:stretch>
        </p:blipFill>
        <p:spPr bwMode="auto">
          <a:xfrm>
            <a:off x="2076134" y="5974163"/>
            <a:ext cx="2341068" cy="1035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文本框 16"/>
          <p:cNvSpPr txBox="1"/>
          <p:nvPr/>
        </p:nvSpPr>
        <p:spPr>
          <a:xfrm>
            <a:off x="371068" y="2333394"/>
            <a:ext cx="1875835" cy="36933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①</a:t>
            </a:r>
            <a:r>
              <a:rPr lang="zh-CN" altLang="zh-CN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达尔文</a:t>
            </a:r>
            <a:r>
              <a:rPr lang="zh-CN" altLang="zh-CN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</a:t>
            </a:r>
            <a:r>
              <a:rPr lang="zh-CN" altLang="zh-CN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实验</a:t>
            </a:r>
            <a:endParaRPr lang="zh-CN" altLang="zh-CN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540674" y="2312747"/>
            <a:ext cx="534410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①</a:t>
            </a:r>
            <a:r>
              <a:rPr kumimoji="1" lang="zh-CN" altLang="en-US" smtClean="0"/>
              <a:t>结论：胚芽鞘的尖端受单侧光刺激后，向下面的伸长区</a:t>
            </a:r>
            <a:r>
              <a:rPr kumimoji="1" lang="zh-CN" altLang="en-US" smtClean="0">
                <a:solidFill>
                  <a:srgbClr val="FF0000"/>
                </a:solidFill>
              </a:rPr>
              <a:t>传递了某种“影响”</a:t>
            </a:r>
            <a:r>
              <a:rPr kumimoji="1" lang="zh-CN" altLang="en-US" smtClean="0"/>
              <a:t>，造成伸长区背光面比向光面生长快，因而使胚芽鞘出现向光性弯曲。</a:t>
            </a:r>
            <a:endParaRPr kumimoji="1"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325487" y="4072156"/>
            <a:ext cx="2332857" cy="36933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Aft>
                <a:spcPct val="0"/>
              </a:spcAft>
            </a:pPr>
            <a:r>
              <a:rPr lang="zh-CN" altLang="en-US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②</a:t>
            </a:r>
            <a:r>
              <a:rPr lang="zh-CN" altLang="zh-CN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鲍</a:t>
            </a:r>
            <a:r>
              <a:rPr lang="zh-CN" altLang="zh-CN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森</a:t>
            </a:r>
            <a:r>
              <a:rPr lang="en-US" altLang="zh-CN" kern="10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·</a:t>
            </a:r>
            <a:r>
              <a:rPr lang="zh-CN" altLang="zh-CN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詹</a:t>
            </a:r>
            <a:r>
              <a:rPr lang="zh-CN" altLang="zh-CN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森的</a:t>
            </a:r>
            <a:r>
              <a:rPr lang="zh-CN" altLang="zh-CN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实验</a:t>
            </a:r>
            <a:endParaRPr lang="zh-CN" altLang="zh-CN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540674" y="3899346"/>
            <a:ext cx="53441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kumimoji="1"/>
            </a:lvl1pPr>
          </a:lstStyle>
          <a:p>
            <a:r>
              <a:rPr lang="zh-CN" altLang="en-US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②</a:t>
            </a:r>
            <a:r>
              <a:rPr lang="zh-CN" altLang="en-US" smtClean="0"/>
              <a:t>结论</a:t>
            </a:r>
            <a:r>
              <a:rPr lang="zh-CN" altLang="en-US"/>
              <a:t>：</a:t>
            </a:r>
            <a:r>
              <a:rPr lang="zh-CN" altLang="zh-CN"/>
              <a:t>胚芽鞘尖端产生的影响可以</a:t>
            </a:r>
            <a:r>
              <a:rPr lang="zh-CN" altLang="zh-CN">
                <a:solidFill>
                  <a:srgbClr val="FF0000"/>
                </a:solidFill>
              </a:rPr>
              <a:t>透过琼脂片传递给下部</a:t>
            </a:r>
            <a:r>
              <a:rPr lang="zh-CN" altLang="en-US"/>
              <a:t>。</a:t>
            </a:r>
            <a:endParaRPr lang="zh-CN" altLang="zh-CN"/>
          </a:p>
        </p:txBody>
      </p:sp>
      <p:sp>
        <p:nvSpPr>
          <p:cNvPr id="22" name="文本框 21"/>
          <p:cNvSpPr txBox="1"/>
          <p:nvPr/>
        </p:nvSpPr>
        <p:spPr>
          <a:xfrm>
            <a:off x="371068" y="5054868"/>
            <a:ext cx="1645002" cy="36933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③</a:t>
            </a:r>
            <a:r>
              <a:rPr lang="zh-CN" altLang="zh-CN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拜尔</a:t>
            </a:r>
            <a:r>
              <a:rPr lang="zh-CN" altLang="zh-CN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的实验</a:t>
            </a:r>
            <a:endParaRPr kumimoji="1"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6540674" y="4872789"/>
            <a:ext cx="53441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kumimoji="1"/>
            </a:lvl1pPr>
          </a:lstStyle>
          <a:p>
            <a:r>
              <a:rPr lang="zh-CN" altLang="en-US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③</a:t>
            </a:r>
            <a:r>
              <a:rPr lang="zh-CN" altLang="en-US" smtClean="0"/>
              <a:t>结论</a:t>
            </a:r>
            <a:r>
              <a:rPr lang="zh-CN" altLang="en-US"/>
              <a:t>：</a:t>
            </a:r>
            <a:r>
              <a:rPr lang="zh-CN" altLang="zh-CN"/>
              <a:t>胚芽鞘的弯曲生长，是由于尖端产生的</a:t>
            </a:r>
            <a:r>
              <a:rPr lang="zh-CN" altLang="zh-CN">
                <a:solidFill>
                  <a:srgbClr val="FF0000"/>
                </a:solidFill>
              </a:rPr>
              <a:t>影响</a:t>
            </a:r>
            <a:r>
              <a:rPr lang="zh-CN" altLang="zh-CN"/>
              <a:t>在其</a:t>
            </a:r>
            <a:r>
              <a:rPr lang="zh-CN" altLang="zh-CN" smtClean="0"/>
              <a:t>下部</a:t>
            </a:r>
            <a:r>
              <a:rPr lang="zh-CN" altLang="en-US">
                <a:solidFill>
                  <a:srgbClr val="FF0000"/>
                </a:solidFill>
              </a:rPr>
              <a:t>分布不均匀</a:t>
            </a:r>
            <a:r>
              <a:rPr lang="zh-CN" altLang="zh-CN"/>
              <a:t>造成</a:t>
            </a:r>
            <a:r>
              <a:rPr lang="zh-CN" altLang="zh-CN" smtClean="0"/>
              <a:t>的</a:t>
            </a:r>
            <a:r>
              <a:rPr lang="zh-CN" altLang="en-US" smtClean="0"/>
              <a:t>。</a:t>
            </a:r>
            <a:endParaRPr lang="zh-CN" altLang="zh-CN"/>
          </a:p>
        </p:txBody>
      </p:sp>
      <p:sp>
        <p:nvSpPr>
          <p:cNvPr id="24" name="文本框 23"/>
          <p:cNvSpPr txBox="1"/>
          <p:nvPr/>
        </p:nvSpPr>
        <p:spPr>
          <a:xfrm>
            <a:off x="371068" y="6139152"/>
            <a:ext cx="1645002" cy="36933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④</a:t>
            </a:r>
            <a:r>
              <a:rPr lang="zh-CN" altLang="zh-CN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温特</a:t>
            </a:r>
            <a:r>
              <a:rPr lang="zh-CN" altLang="zh-CN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</a:t>
            </a:r>
            <a:r>
              <a:rPr lang="zh-CN" altLang="zh-CN" kern="10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实验</a:t>
            </a:r>
            <a:endParaRPr lang="zh-CN" altLang="zh-CN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25" name="Picture 4" descr="X257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986"/>
          <a:stretch>
            <a:fillRect/>
          </a:stretch>
        </p:blipFill>
        <p:spPr bwMode="auto">
          <a:xfrm>
            <a:off x="4241957" y="5937384"/>
            <a:ext cx="2394146" cy="920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文本框 25"/>
          <p:cNvSpPr txBox="1"/>
          <p:nvPr/>
        </p:nvSpPr>
        <p:spPr>
          <a:xfrm>
            <a:off x="6540674" y="5875893"/>
            <a:ext cx="54436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kumimoji="1"/>
            </a:lvl1pPr>
          </a:lstStyle>
          <a:p>
            <a:r>
              <a:rPr lang="zh-CN" altLang="en-US" kern="10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④</a:t>
            </a:r>
            <a:r>
              <a:rPr lang="zh-CN" altLang="en-US" smtClean="0"/>
              <a:t>结论</a:t>
            </a:r>
            <a:r>
              <a:rPr lang="zh-CN" altLang="en-US"/>
              <a:t>：</a:t>
            </a:r>
            <a:r>
              <a:rPr lang="zh-CN" altLang="zh-CN"/>
              <a:t>胚芽鞘的弯曲生长确实是一种</a:t>
            </a:r>
            <a:r>
              <a:rPr lang="zh-CN" altLang="zh-CN">
                <a:solidFill>
                  <a:srgbClr val="FF0000"/>
                </a:solidFill>
              </a:rPr>
              <a:t>化学物质引起的</a:t>
            </a:r>
            <a:r>
              <a:rPr lang="zh-CN" altLang="zh-CN"/>
              <a:t>，并把这种物质命名为</a:t>
            </a:r>
            <a:r>
              <a:rPr lang="zh-CN" altLang="en-US">
                <a:solidFill>
                  <a:srgbClr val="FF0000"/>
                </a:solidFill>
              </a:rPr>
              <a:t>生长素</a:t>
            </a:r>
            <a:r>
              <a:rPr lang="zh-CN" altLang="en-US"/>
              <a:t>。</a:t>
            </a:r>
            <a:endParaRPr lang="zh-CN" altLang="zh-CN"/>
          </a:p>
        </p:txBody>
      </p:sp>
      <p:sp>
        <p:nvSpPr>
          <p:cNvPr id="28" name="下箭头 27"/>
          <p:cNvSpPr/>
          <p:nvPr/>
        </p:nvSpPr>
        <p:spPr>
          <a:xfrm>
            <a:off x="1155032" y="2898702"/>
            <a:ext cx="336884" cy="1000644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下箭头 28"/>
          <p:cNvSpPr/>
          <p:nvPr/>
        </p:nvSpPr>
        <p:spPr>
          <a:xfrm>
            <a:off x="1169212" y="5509854"/>
            <a:ext cx="288758" cy="572530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下箭头 29"/>
          <p:cNvSpPr/>
          <p:nvPr/>
        </p:nvSpPr>
        <p:spPr>
          <a:xfrm>
            <a:off x="1179095" y="4527142"/>
            <a:ext cx="288758" cy="480727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28575981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517358" y="665112"/>
            <a:ext cx="11848115" cy="13388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b="1" smtClean="0"/>
              <a:t>2</a:t>
            </a:r>
            <a:r>
              <a:rPr kumimoji="1" lang="zh-CN" altLang="en-US" b="1" smtClean="0"/>
              <a:t>、生长素的合成及运输</a:t>
            </a:r>
            <a:endParaRPr kumimoji="1" lang="en-US" altLang="zh-CN" b="1" smtClean="0"/>
          </a:p>
          <a:p>
            <a:pPr>
              <a:lnSpc>
                <a:spcPct val="150000"/>
              </a:lnSpc>
            </a:pPr>
            <a:r>
              <a:rPr kumimoji="1" lang="zh-CN" altLang="en-US" b="1" smtClean="0"/>
              <a:t>（</a:t>
            </a:r>
            <a:r>
              <a:rPr kumimoji="1" lang="en-US" altLang="zh-CN" b="1" smtClean="0"/>
              <a:t>1</a:t>
            </a:r>
            <a:r>
              <a:rPr kumimoji="1" lang="zh-CN" altLang="en-US" b="1" smtClean="0"/>
              <a:t>）合成：</a:t>
            </a:r>
            <a:r>
              <a:rPr kumimoji="1" lang="zh-CN" altLang="en-US" smtClean="0"/>
              <a:t>主要合成部位是芽、幼嫩的叶和发育中的种子。在这些部位，色氨酸经过一系列反应可转变成生长素。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zh-CN" altLang="en-US" b="1" smtClean="0"/>
              <a:t>（</a:t>
            </a:r>
            <a:r>
              <a:rPr kumimoji="1" lang="en-US" altLang="zh-CN" b="1" smtClean="0"/>
              <a:t>2</a:t>
            </a:r>
            <a:r>
              <a:rPr kumimoji="1" lang="zh-CN" altLang="en-US" b="1" smtClean="0"/>
              <a:t>）运输：</a:t>
            </a:r>
            <a:endParaRPr kumimoji="1" lang="zh-CN" altLang="en-US" b="1"/>
          </a:p>
        </p:txBody>
      </p:sp>
      <p:grpSp>
        <p:nvGrpSpPr>
          <p:cNvPr id="16" name="组 15"/>
          <p:cNvGrpSpPr/>
          <p:nvPr/>
        </p:nvGrpSpPr>
        <p:grpSpPr>
          <a:xfrm>
            <a:off x="922515" y="1705433"/>
            <a:ext cx="8782027" cy="3663481"/>
            <a:chOff x="814231" y="2183322"/>
            <a:chExt cx="8782027" cy="3663481"/>
          </a:xfrm>
        </p:grpSpPr>
        <p:grpSp>
          <p:nvGrpSpPr>
            <p:cNvPr id="8" name="组 7"/>
            <p:cNvGrpSpPr/>
            <p:nvPr/>
          </p:nvGrpSpPr>
          <p:grpSpPr>
            <a:xfrm>
              <a:off x="1298866" y="2183322"/>
              <a:ext cx="8275014" cy="1754326"/>
              <a:chOff x="1298866" y="2183322"/>
              <a:chExt cx="8275014" cy="1754326"/>
            </a:xfrm>
          </p:grpSpPr>
          <p:sp>
            <p:nvSpPr>
              <p:cNvPr id="3" name="文本框 2"/>
              <p:cNvSpPr txBox="1"/>
              <p:nvPr/>
            </p:nvSpPr>
            <p:spPr>
              <a:xfrm>
                <a:off x="1298866" y="2853389"/>
                <a:ext cx="1107996" cy="369332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kumimoji="1" lang="zh-CN" altLang="en-US" smtClean="0"/>
                  <a:t>极性运输</a:t>
                </a:r>
                <a:endParaRPr kumimoji="1" lang="zh-CN" altLang="en-US"/>
              </a:p>
            </p:txBody>
          </p:sp>
          <p:sp>
            <p:nvSpPr>
              <p:cNvPr id="6" name="文本框 5"/>
              <p:cNvSpPr txBox="1"/>
              <p:nvPr/>
            </p:nvSpPr>
            <p:spPr>
              <a:xfrm>
                <a:off x="2695074" y="2183322"/>
                <a:ext cx="6878806" cy="175432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kumimoji="1" lang="zh-CN" altLang="en-US" smtClean="0"/>
                  <a:t>①发生部位：胚芽鞘、芽、幼叶和幼根；</a:t>
                </a:r>
                <a:endParaRPr kumimoji="1" lang="en-US" altLang="zh-CN" smtClean="0"/>
              </a:p>
              <a:p>
                <a:pPr>
                  <a:lnSpc>
                    <a:spcPct val="150000"/>
                  </a:lnSpc>
                </a:pPr>
                <a:r>
                  <a:rPr kumimoji="1" lang="zh-CN" altLang="en-US" smtClean="0"/>
                  <a:t>②运输方向：</a:t>
                </a:r>
                <a:r>
                  <a:rPr kumimoji="1" lang="zh-CN" altLang="en-US" smtClean="0">
                    <a:solidFill>
                      <a:srgbClr val="FF0000"/>
                    </a:solidFill>
                  </a:rPr>
                  <a:t>从形态学上端运输到形态学下端</a:t>
                </a:r>
                <a:r>
                  <a:rPr kumimoji="1" lang="en-US" altLang="zh-CN" smtClean="0"/>
                  <a:t>—</a:t>
                </a:r>
                <a:r>
                  <a:rPr kumimoji="1" lang="zh-CN" altLang="en-US" smtClean="0"/>
                  <a:t>只能单向运输；</a:t>
                </a:r>
                <a:endParaRPr kumimoji="1" lang="en-US" altLang="zh-CN" smtClean="0"/>
              </a:p>
              <a:p>
                <a:pPr>
                  <a:lnSpc>
                    <a:spcPct val="150000"/>
                  </a:lnSpc>
                </a:pPr>
                <a:r>
                  <a:rPr kumimoji="1" lang="zh-CN" altLang="en-US" smtClean="0"/>
                  <a:t>③影响因素：遗传因素决定；</a:t>
                </a:r>
                <a:endParaRPr kumimoji="1" lang="en-US" altLang="zh-CN" smtClean="0"/>
              </a:p>
              <a:p>
                <a:pPr>
                  <a:lnSpc>
                    <a:spcPct val="150000"/>
                  </a:lnSpc>
                </a:pPr>
                <a:r>
                  <a:rPr kumimoji="1" lang="zh-CN" altLang="en-US" smtClean="0"/>
                  <a:t>④跨膜方式：</a:t>
                </a:r>
                <a:r>
                  <a:rPr kumimoji="1" lang="zh-CN" altLang="en-US" smtClean="0">
                    <a:solidFill>
                      <a:srgbClr val="FF0000"/>
                    </a:solidFill>
                  </a:rPr>
                  <a:t>主动运输</a:t>
                </a:r>
                <a:endParaRPr kumimoji="1" lang="en-US" altLang="zh-CN" smtClean="0">
                  <a:solidFill>
                    <a:srgbClr val="FF0000"/>
                  </a:solidFill>
                </a:endParaRPr>
              </a:p>
            </p:txBody>
          </p:sp>
          <p:sp>
            <p:nvSpPr>
              <p:cNvPr id="7" name="左大括号 6"/>
              <p:cNvSpPr/>
              <p:nvPr/>
            </p:nvSpPr>
            <p:spPr>
              <a:xfrm>
                <a:off x="2406862" y="2406316"/>
                <a:ext cx="288212" cy="1275347"/>
              </a:xfrm>
              <a:prstGeom prst="lef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grpSp>
          <p:nvGrpSpPr>
            <p:cNvPr id="10" name="组 9"/>
            <p:cNvGrpSpPr/>
            <p:nvPr/>
          </p:nvGrpSpPr>
          <p:grpSpPr>
            <a:xfrm>
              <a:off x="1246550" y="4015389"/>
              <a:ext cx="8349708" cy="369332"/>
              <a:chOff x="1224172" y="4255859"/>
              <a:chExt cx="8349708" cy="369332"/>
            </a:xfrm>
          </p:grpSpPr>
          <p:sp>
            <p:nvSpPr>
              <p:cNvPr id="4" name="文本框 3"/>
              <p:cNvSpPr txBox="1"/>
              <p:nvPr/>
            </p:nvSpPr>
            <p:spPr>
              <a:xfrm>
                <a:off x="1224172" y="4255859"/>
                <a:ext cx="1338828" cy="369332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kumimoji="1" lang="zh-CN" altLang="en-US" smtClean="0"/>
                  <a:t>非极性运输</a:t>
                </a:r>
                <a:endParaRPr kumimoji="1" lang="zh-CN" altLang="en-US"/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2695074" y="4255859"/>
                <a:ext cx="687880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zh-CN" altLang="en-US" smtClean="0"/>
                  <a:t>在成熟组织中通过输导组织进行，与其他有机物的运输没有区别。</a:t>
                </a:r>
                <a:endParaRPr kumimoji="1" lang="zh-CN" altLang="en-US"/>
              </a:p>
            </p:txBody>
          </p:sp>
        </p:grpSp>
        <p:grpSp>
          <p:nvGrpSpPr>
            <p:cNvPr id="14" name="组 13"/>
            <p:cNvGrpSpPr/>
            <p:nvPr/>
          </p:nvGrpSpPr>
          <p:grpSpPr>
            <a:xfrm>
              <a:off x="1246823" y="4507975"/>
              <a:ext cx="6778119" cy="1338828"/>
              <a:chOff x="1224172" y="4665561"/>
              <a:chExt cx="6778119" cy="1338828"/>
            </a:xfrm>
          </p:grpSpPr>
          <p:sp>
            <p:nvSpPr>
              <p:cNvPr id="5" name="文本框 4"/>
              <p:cNvSpPr txBox="1"/>
              <p:nvPr/>
            </p:nvSpPr>
            <p:spPr>
              <a:xfrm>
                <a:off x="1224172" y="5199387"/>
                <a:ext cx="1107996" cy="369332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kumimoji="1" lang="zh-CN" altLang="en-US" smtClean="0"/>
                  <a:t>横向运输</a:t>
                </a:r>
                <a:endParaRPr kumimoji="1" lang="zh-CN" altLang="en-US"/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2739312" y="4665561"/>
                <a:ext cx="5262979" cy="13388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kumimoji="1" lang="zh-CN" altLang="en-US"/>
                  <a:t>①发生部位</a:t>
                </a:r>
                <a:r>
                  <a:rPr kumimoji="1" lang="zh-CN" altLang="en-US" smtClean="0"/>
                  <a:t>：根尖、芽尖等生长素产生部位；</a:t>
                </a:r>
                <a:endParaRPr kumimoji="1" lang="en-US" altLang="zh-CN"/>
              </a:p>
              <a:p>
                <a:pPr>
                  <a:lnSpc>
                    <a:spcPct val="150000"/>
                  </a:lnSpc>
                </a:pPr>
                <a:r>
                  <a:rPr kumimoji="1" lang="zh-CN" altLang="en-US"/>
                  <a:t>②运输方向</a:t>
                </a:r>
                <a:r>
                  <a:rPr kumimoji="1" lang="zh-CN" altLang="en-US" smtClean="0"/>
                  <a:t>：</a:t>
                </a:r>
                <a:r>
                  <a:rPr kumimoji="1" lang="zh-CN" altLang="en-US" smtClean="0">
                    <a:solidFill>
                      <a:srgbClr val="FF0000"/>
                    </a:solidFill>
                  </a:rPr>
                  <a:t>向光侧到背光侧，远地侧到近地侧</a:t>
                </a:r>
                <a:r>
                  <a:rPr kumimoji="1" lang="zh-CN" altLang="en-US" smtClean="0"/>
                  <a:t>；</a:t>
                </a:r>
                <a:endParaRPr kumimoji="1" lang="en-US" altLang="zh-CN"/>
              </a:p>
              <a:p>
                <a:pPr>
                  <a:lnSpc>
                    <a:spcPct val="150000"/>
                  </a:lnSpc>
                </a:pPr>
                <a:r>
                  <a:rPr kumimoji="1" lang="zh-CN" altLang="en-US"/>
                  <a:t>③影响因素</a:t>
                </a:r>
                <a:r>
                  <a:rPr kumimoji="1" lang="zh-CN" altLang="en-US" smtClean="0"/>
                  <a:t>：</a:t>
                </a:r>
                <a:r>
                  <a:rPr kumimoji="1" lang="zh-CN" altLang="en-US" smtClean="0">
                    <a:solidFill>
                      <a:srgbClr val="FF0000"/>
                    </a:solidFill>
                  </a:rPr>
                  <a:t>单侧光、重力</a:t>
                </a:r>
                <a:r>
                  <a:rPr kumimoji="1" lang="zh-CN" altLang="en-US" smtClean="0"/>
                  <a:t>等单一方向刺激；</a:t>
                </a:r>
                <a:endParaRPr kumimoji="1" lang="en-US" altLang="zh-CN"/>
              </a:p>
            </p:txBody>
          </p:sp>
          <p:sp>
            <p:nvSpPr>
              <p:cNvPr id="13" name="左大括号 12"/>
              <p:cNvSpPr/>
              <p:nvPr/>
            </p:nvSpPr>
            <p:spPr>
              <a:xfrm>
                <a:off x="2404631" y="4937223"/>
                <a:ext cx="412784" cy="893659"/>
              </a:xfrm>
              <a:prstGeom prst="leftBrac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15" name="左大括号 14"/>
            <p:cNvSpPr/>
            <p:nvPr/>
          </p:nvSpPr>
          <p:spPr>
            <a:xfrm>
              <a:off x="814231" y="2920080"/>
              <a:ext cx="432319" cy="2397878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517358" y="5473713"/>
            <a:ext cx="111412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b="1" smtClean="0"/>
              <a:t>（</a:t>
            </a:r>
            <a:r>
              <a:rPr kumimoji="1" lang="en-US" altLang="zh-CN" b="1" smtClean="0"/>
              <a:t>3</a:t>
            </a:r>
            <a:r>
              <a:rPr kumimoji="1" lang="zh-CN" altLang="en-US" b="1" smtClean="0"/>
              <a:t>）分布：</a:t>
            </a:r>
            <a:r>
              <a:rPr kumimoji="1" lang="zh-CN" altLang="en-US" smtClean="0"/>
              <a:t>各器官中都有分布，集中分布在生长旺盛的部分，如胚芽鞘、芽和根尖的分生组织、形成层、发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zh-CN" altLang="en-US" smtClean="0"/>
              <a:t>                    育</a:t>
            </a:r>
            <a:r>
              <a:rPr kumimoji="1" lang="zh-CN" altLang="en-US"/>
              <a:t>中</a:t>
            </a:r>
            <a:r>
              <a:rPr kumimoji="1" lang="zh-CN" altLang="en-US" smtClean="0"/>
              <a:t>的种子和果实等处。</a:t>
            </a:r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01126207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942473" y="649705"/>
            <a:ext cx="103551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sz="2000" b="1" smtClean="0">
                <a:latin typeface="+mn-ea"/>
              </a:rPr>
              <a:t>3</a:t>
            </a:r>
            <a:r>
              <a:rPr kumimoji="1" lang="zh-CN" altLang="en-US" sz="2000" b="1" smtClean="0">
                <a:latin typeface="+mn-ea"/>
              </a:rPr>
              <a:t>、生长素的生理作用</a:t>
            </a:r>
            <a:endParaRPr kumimoji="1" lang="en-US" altLang="zh-CN" sz="2000" b="1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000" b="1">
                <a:latin typeface="+mn-ea"/>
              </a:rPr>
              <a:t>（</a:t>
            </a:r>
            <a:r>
              <a:rPr kumimoji="1" lang="en-US" altLang="zh-CN" sz="2000" b="1">
                <a:latin typeface="+mn-ea"/>
              </a:rPr>
              <a:t>1</a:t>
            </a:r>
            <a:r>
              <a:rPr kumimoji="1" lang="zh-CN" altLang="en-US" sz="2000" b="1">
                <a:latin typeface="+mn-ea"/>
              </a:rPr>
              <a:t>）作用方式：</a:t>
            </a:r>
            <a:r>
              <a:rPr kumimoji="1" lang="zh-CN" altLang="en-US" sz="2000" smtClean="0">
                <a:latin typeface="+mn-ea"/>
              </a:rPr>
              <a:t>不组成细胞结构、不催化反应、不提供能量，而是给细胞传达信息，起着</a:t>
            </a:r>
            <a:endParaRPr kumimoji="1" lang="en-US" altLang="zh-CN" sz="200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000">
                <a:latin typeface="+mn-ea"/>
              </a:rPr>
              <a:t> </a:t>
            </a:r>
            <a:r>
              <a:rPr kumimoji="1" lang="zh-CN" altLang="en-US" sz="2000" smtClean="0">
                <a:latin typeface="+mn-ea"/>
              </a:rPr>
              <a:t>                          调节细胞生命活动的作用。</a:t>
            </a:r>
            <a:endParaRPr kumimoji="1" lang="en-US" altLang="zh-CN" sz="200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000" b="1">
                <a:latin typeface="+mn-ea"/>
              </a:rPr>
              <a:t>（</a:t>
            </a:r>
            <a:r>
              <a:rPr kumimoji="1" lang="en-US" altLang="zh-CN" sz="2000" b="1">
                <a:latin typeface="+mn-ea"/>
              </a:rPr>
              <a:t>2</a:t>
            </a:r>
            <a:r>
              <a:rPr kumimoji="1" lang="zh-CN" altLang="en-US" sz="2000" b="1">
                <a:latin typeface="+mn-ea"/>
              </a:rPr>
              <a:t>）作用：</a:t>
            </a:r>
            <a:endParaRPr kumimoji="1" lang="en-US" altLang="zh-CN" sz="2000" b="1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000" smtClean="0">
                <a:latin typeface="+mn-ea"/>
              </a:rPr>
              <a:t>         ①细胞水平：促进细胞伸长生长、诱导细胞分化等作用；</a:t>
            </a:r>
            <a:endParaRPr kumimoji="1" lang="en-US" altLang="zh-CN" sz="200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000" smtClean="0">
                <a:latin typeface="+mn-ea"/>
              </a:rPr>
              <a:t>         ②器官水平：影响器官的生长发育，如促进侧根和不定根发生，影响花、叶和果实的</a:t>
            </a:r>
            <a:endParaRPr kumimoji="1" lang="en-US" altLang="zh-CN" sz="200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000">
                <a:latin typeface="+mn-ea"/>
              </a:rPr>
              <a:t> </a:t>
            </a:r>
            <a:r>
              <a:rPr kumimoji="1" lang="zh-CN" altLang="en-US" sz="2000" smtClean="0">
                <a:latin typeface="+mn-ea"/>
              </a:rPr>
              <a:t>                              发育等。</a:t>
            </a:r>
            <a:endParaRPr kumimoji="1" lang="en-US" altLang="zh-CN" sz="200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000" b="1">
                <a:latin typeface="+mn-ea"/>
              </a:rPr>
              <a:t>（</a:t>
            </a:r>
            <a:r>
              <a:rPr kumimoji="1" lang="en-US" altLang="zh-CN" sz="2000" b="1">
                <a:latin typeface="+mn-ea"/>
              </a:rPr>
              <a:t>3</a:t>
            </a:r>
            <a:r>
              <a:rPr kumimoji="1" lang="zh-CN" altLang="en-US" sz="2000" b="1">
                <a:latin typeface="+mn-ea"/>
              </a:rPr>
              <a:t>）作用机制：</a:t>
            </a:r>
            <a:r>
              <a:rPr kumimoji="1" lang="zh-CN" altLang="en-US" sz="2000" smtClean="0">
                <a:latin typeface="+mn-ea"/>
              </a:rPr>
              <a:t>首先与细胞内的生长素受体（某种蛋白质）</a:t>
            </a:r>
            <a:r>
              <a:rPr kumimoji="1" lang="zh-CN" altLang="en-US" sz="2000" smtClean="0">
                <a:solidFill>
                  <a:srgbClr val="FF0000"/>
                </a:solidFill>
                <a:latin typeface="+mn-ea"/>
              </a:rPr>
              <a:t>特异性结合</a:t>
            </a:r>
            <a:r>
              <a:rPr kumimoji="1" lang="zh-CN" altLang="en-US" sz="2000" smtClean="0">
                <a:latin typeface="+mn-ea"/>
              </a:rPr>
              <a:t>，引发细胞内发生</a:t>
            </a:r>
            <a:endParaRPr kumimoji="1" lang="en-US" altLang="zh-CN" sz="200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000">
                <a:latin typeface="+mn-ea"/>
              </a:rPr>
              <a:t> </a:t>
            </a:r>
            <a:r>
              <a:rPr kumimoji="1" lang="zh-CN" altLang="en-US" sz="2000" smtClean="0">
                <a:latin typeface="+mn-ea"/>
              </a:rPr>
              <a:t>                           一系列信号转导过程，进而</a:t>
            </a:r>
            <a:r>
              <a:rPr kumimoji="1" lang="zh-CN" altLang="en-US" sz="2000" smtClean="0">
                <a:solidFill>
                  <a:srgbClr val="FF0000"/>
                </a:solidFill>
                <a:latin typeface="+mn-ea"/>
              </a:rPr>
              <a:t>诱导特定基因的表达</a:t>
            </a:r>
            <a:r>
              <a:rPr kumimoji="1" lang="zh-CN" altLang="en-US" sz="2000" smtClean="0">
                <a:latin typeface="+mn-ea"/>
              </a:rPr>
              <a:t>，从而产生效应。</a:t>
            </a:r>
            <a:endParaRPr kumimoji="1" lang="en-US" altLang="zh-CN" sz="200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000" b="1">
                <a:latin typeface="+mn-ea"/>
              </a:rPr>
              <a:t>（</a:t>
            </a:r>
            <a:r>
              <a:rPr kumimoji="1" lang="en-US" altLang="zh-CN" sz="2000" b="1">
                <a:latin typeface="+mn-ea"/>
              </a:rPr>
              <a:t>4</a:t>
            </a:r>
            <a:r>
              <a:rPr kumimoji="1" lang="zh-CN" altLang="en-US" sz="2000" b="1">
                <a:latin typeface="+mn-ea"/>
              </a:rPr>
              <a:t>）作用特点：</a:t>
            </a:r>
            <a:r>
              <a:rPr kumimoji="1" lang="zh-CN" altLang="en-US" sz="2000" smtClean="0">
                <a:solidFill>
                  <a:srgbClr val="FF0000"/>
                </a:solidFill>
                <a:latin typeface="+mn-ea"/>
              </a:rPr>
              <a:t>两重性</a:t>
            </a:r>
            <a:endParaRPr kumimoji="1" lang="en-US" altLang="zh-CN" sz="2000" smtClean="0">
              <a:solidFill>
                <a:srgbClr val="FF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000" smtClean="0">
                <a:latin typeface="+mn-ea"/>
              </a:rPr>
              <a:t>                           在浓度较低时促进生长，在浓度过高时则会抑制生长。</a:t>
            </a:r>
            <a:r>
              <a:rPr kumimoji="1" lang="zh-CN" altLang="en-US" sz="2000" smtClean="0">
                <a:solidFill>
                  <a:srgbClr val="FF0000"/>
                </a:solidFill>
                <a:latin typeface="+mn-ea"/>
              </a:rPr>
              <a:t>（低促高抑）</a:t>
            </a:r>
            <a:endParaRPr kumimoji="1" lang="en-US" altLang="zh-CN" sz="2000" smtClean="0">
              <a:solidFill>
                <a:srgbClr val="FF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zh-CN" altLang="en-US" sz="2000" smtClean="0">
                <a:latin typeface="+mn-ea"/>
              </a:rPr>
              <a:t>                           例：顶端优势；</a:t>
            </a:r>
            <a:endParaRPr kumimoji="1" lang="en-US" altLang="zh-CN" sz="200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3474988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449982" y="0"/>
            <a:ext cx="1075166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kumimoji="1" lang="zh-CN" altLang="en-US" b="1" smtClean="0">
                <a:solidFill>
                  <a:srgbClr val="FF0000"/>
                </a:solidFill>
                <a:latin typeface="+mn-ea"/>
              </a:rPr>
              <a:t>三看法判断生长素的作用特点</a:t>
            </a:r>
            <a:r>
              <a:rPr kumimoji="1" lang="en-US" altLang="zh-CN" b="1" smtClean="0">
                <a:solidFill>
                  <a:srgbClr val="FF0000"/>
                </a:solidFill>
                <a:latin typeface="+mn-ea"/>
              </a:rPr>
              <a:t>——</a:t>
            </a:r>
            <a:r>
              <a:rPr kumimoji="1" lang="zh-CN" altLang="en-US" b="1" smtClean="0">
                <a:solidFill>
                  <a:srgbClr val="FF0000"/>
                </a:solidFill>
                <a:latin typeface="+mn-ea"/>
              </a:rPr>
              <a:t>两重性</a:t>
            </a:r>
            <a:endParaRPr kumimoji="1" lang="en-US" altLang="zh-CN" b="1" smtClean="0">
              <a:solidFill>
                <a:srgbClr val="FF0000"/>
              </a:solidFill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Wingdings" charset="2"/>
              <a:buChar char="ü"/>
            </a:pPr>
            <a:r>
              <a:rPr kumimoji="1" lang="zh-CN" altLang="en-US" smtClean="0">
                <a:latin typeface="+mn-ea"/>
              </a:rPr>
              <a:t>一看：</a:t>
            </a:r>
            <a:r>
              <a:rPr kumimoji="1" lang="zh-CN" altLang="en-US">
                <a:latin typeface="+mn-ea"/>
              </a:rPr>
              <a:t>生长素浓度</a:t>
            </a:r>
            <a:r>
              <a:rPr kumimoji="1" lang="zh-CN" altLang="en-US" smtClean="0">
                <a:latin typeface="+mn-ea"/>
              </a:rPr>
              <a:t>生长慢的部位高于生长快的部位；</a:t>
            </a:r>
            <a:endParaRPr kumimoji="1" lang="en-US" altLang="zh-CN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Wingdings" charset="2"/>
              <a:buChar char="ü"/>
            </a:pPr>
            <a:r>
              <a:rPr kumimoji="1" lang="zh-CN" altLang="en-US" smtClean="0">
                <a:latin typeface="+mn-ea"/>
              </a:rPr>
              <a:t>二看：与蒸馏水处理组（即</a:t>
            </a:r>
            <a:r>
              <a:rPr kumimoji="1" lang="en-US" altLang="zh-CN" smtClean="0">
                <a:latin typeface="+mn-ea"/>
              </a:rPr>
              <a:t>0</a:t>
            </a:r>
            <a:r>
              <a:rPr kumimoji="1" lang="zh-CN" altLang="en-US" smtClean="0">
                <a:latin typeface="+mn-ea"/>
              </a:rPr>
              <a:t>浓度）比较，生长慢于蒸馏水组体现抑制，生长快于蒸馏水组体现生长；</a:t>
            </a:r>
            <a:endParaRPr kumimoji="1" lang="en-US" altLang="zh-CN">
              <a:latin typeface="+mn-ea"/>
            </a:endParaRPr>
          </a:p>
          <a:p>
            <a:pPr marL="285750" indent="-285750">
              <a:lnSpc>
                <a:spcPct val="200000"/>
              </a:lnSpc>
              <a:buFont typeface="Wingdings" charset="2"/>
              <a:buChar char="ü"/>
            </a:pPr>
            <a:r>
              <a:rPr kumimoji="1" lang="zh-CN" altLang="en-US" smtClean="0">
                <a:latin typeface="+mn-ea"/>
              </a:rPr>
              <a:t>三看：坐标曲线，生长曲线出现负值即横轴以下；</a:t>
            </a:r>
            <a:endParaRPr kumimoji="1" lang="en-US" altLang="zh-CN" smtClean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zh-CN" altLang="zh-CN" b="1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判断植物</a:t>
            </a:r>
            <a:r>
              <a:rPr lang="en-US" altLang="zh-CN" b="1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“</a:t>
            </a:r>
            <a:r>
              <a:rPr lang="zh-CN" altLang="zh-CN" b="1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长不长、弯不弯</a:t>
            </a:r>
            <a:r>
              <a:rPr lang="en-US" altLang="zh-CN" b="1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”</a:t>
            </a:r>
            <a:r>
              <a:rPr lang="zh-CN" altLang="zh-CN" b="1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的</a:t>
            </a:r>
            <a:r>
              <a:rPr lang="zh-CN" altLang="zh-CN" b="1" kern="10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方法</a:t>
            </a:r>
            <a:endParaRPr lang="en-US" altLang="zh-CN" b="1" kern="100" smtClean="0">
              <a:solidFill>
                <a:srgbClr val="FF0000"/>
              </a:solidFill>
              <a:latin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 descr="X28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79" t="64608" r="48011" b="17895"/>
          <a:stretch>
            <a:fillRect/>
          </a:stretch>
        </p:blipFill>
        <p:spPr bwMode="auto">
          <a:xfrm>
            <a:off x="6068729" y="1682868"/>
            <a:ext cx="1112520" cy="67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X27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9690" y="2727622"/>
            <a:ext cx="6721559" cy="2233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7349604" y="2358290"/>
            <a:ext cx="1467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b="1" smtClean="0">
                <a:solidFill>
                  <a:srgbClr val="FF0000"/>
                </a:solidFill>
              </a:rPr>
              <a:t>例</a:t>
            </a:r>
            <a:r>
              <a:rPr kumimoji="1" lang="en-US" altLang="zh-CN" b="1" smtClean="0">
                <a:solidFill>
                  <a:srgbClr val="FF0000"/>
                </a:solidFill>
              </a:rPr>
              <a:t>1</a:t>
            </a:r>
            <a:r>
              <a:rPr kumimoji="1" lang="zh-CN" altLang="en-US" b="1" smtClean="0"/>
              <a:t>旋转法：</a:t>
            </a:r>
            <a:endParaRPr kumimoji="1" lang="zh-CN" altLang="en-US" b="1"/>
          </a:p>
        </p:txBody>
      </p:sp>
      <p:pic>
        <p:nvPicPr>
          <p:cNvPr id="7" name="Picture 4" descr="X26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07679" y="2768916"/>
            <a:ext cx="3276319" cy="1320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本框 7"/>
          <p:cNvSpPr txBox="1"/>
          <p:nvPr/>
        </p:nvSpPr>
        <p:spPr>
          <a:xfrm>
            <a:off x="7349604" y="4037665"/>
            <a:ext cx="49978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2000">
              <a:lnSpc>
                <a:spcPct val="150000"/>
              </a:lnSpc>
            </a:pPr>
            <a:r>
              <a:rPr lang="en-US" altLang="zh-CN" kern="100">
                <a:latin typeface="+mn-ea"/>
                <a:cs typeface="Times New Roman" panose="02020603050405020304" pitchFamily="18" charset="0"/>
              </a:rPr>
              <a:t>①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直立生长；</a:t>
            </a:r>
            <a:r>
              <a:rPr lang="en-US" altLang="zh-CN" kern="100">
                <a:latin typeface="+mn-ea"/>
                <a:cs typeface="Times New Roman" panose="02020603050405020304" pitchFamily="18" charset="0"/>
              </a:rPr>
              <a:t>②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向光生长；</a:t>
            </a:r>
            <a:r>
              <a:rPr lang="en-US" altLang="zh-CN" kern="100">
                <a:latin typeface="+mn-ea"/>
                <a:cs typeface="Times New Roman" panose="02020603050405020304" pitchFamily="18" charset="0"/>
              </a:rPr>
              <a:t>③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向小孔生长；</a:t>
            </a:r>
            <a:endParaRPr lang="zh-CN" altLang="zh-CN" kern="100">
              <a:latin typeface="+mn-ea"/>
              <a:cs typeface="Courier New" panose="02070309020205020404" pitchFamily="49" charset="0"/>
            </a:endParaRPr>
          </a:p>
          <a:p>
            <a:pPr marL="72000">
              <a:lnSpc>
                <a:spcPct val="150000"/>
              </a:lnSpc>
            </a:pPr>
            <a:r>
              <a:rPr lang="en-US" altLang="zh-CN" kern="100">
                <a:latin typeface="+mn-ea"/>
                <a:cs typeface="Times New Roman" panose="02020603050405020304" pitchFamily="18" charset="0"/>
              </a:rPr>
              <a:t>④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茎向心生长，根离心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生长</a:t>
            </a:r>
            <a:endParaRPr lang="zh-CN" altLang="zh-CN" kern="100">
              <a:latin typeface="+mn-ea"/>
              <a:cs typeface="Courier New" panose="02070309020205020404" pitchFamily="49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44993" y="4960995"/>
            <a:ext cx="1467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b="1" smtClean="0">
                <a:solidFill>
                  <a:srgbClr val="FF0000"/>
                </a:solidFill>
              </a:rPr>
              <a:t>例</a:t>
            </a:r>
            <a:r>
              <a:rPr kumimoji="1" lang="en-US" altLang="zh-CN" b="1" smtClean="0">
                <a:solidFill>
                  <a:srgbClr val="FF0000"/>
                </a:solidFill>
              </a:rPr>
              <a:t>2</a:t>
            </a:r>
            <a:r>
              <a:rPr kumimoji="1" lang="zh-CN" altLang="en-US" b="1" smtClean="0"/>
              <a:t>插入法：</a:t>
            </a:r>
            <a:endParaRPr kumimoji="1" lang="zh-CN" altLang="en-US" b="1"/>
          </a:p>
        </p:txBody>
      </p:sp>
      <p:pic>
        <p:nvPicPr>
          <p:cNvPr id="11" name="Picture 2" descr="X26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4993" y="5396258"/>
            <a:ext cx="2786682" cy="1230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文本框 11"/>
          <p:cNvSpPr txBox="1"/>
          <p:nvPr/>
        </p:nvSpPr>
        <p:spPr>
          <a:xfrm>
            <a:off x="3202039" y="5098812"/>
            <a:ext cx="2334613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2000">
              <a:lnSpc>
                <a:spcPct val="150000"/>
              </a:lnSpc>
            </a:pPr>
            <a:r>
              <a:rPr lang="en-US" altLang="zh-CN" kern="100">
                <a:latin typeface="+mn-ea"/>
                <a:cs typeface="Times New Roman" panose="02020603050405020304" pitchFamily="18" charset="0"/>
              </a:rPr>
              <a:t>①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向右侧弯曲生长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；</a:t>
            </a:r>
            <a:endParaRPr lang="en-US" altLang="zh-CN" kern="100" smtClean="0">
              <a:latin typeface="+mn-ea"/>
              <a:cs typeface="Times New Roman" panose="02020603050405020304" pitchFamily="18" charset="0"/>
            </a:endParaRPr>
          </a:p>
          <a:p>
            <a:pPr marL="72000">
              <a:lnSpc>
                <a:spcPct val="150000"/>
              </a:lnSpc>
            </a:pPr>
            <a:r>
              <a:rPr lang="en-US" altLang="zh-CN" kern="100" smtClean="0">
                <a:latin typeface="+mn-ea"/>
                <a:cs typeface="Times New Roman" panose="02020603050405020304" pitchFamily="18" charset="0"/>
              </a:rPr>
              <a:t>②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直立生长；</a:t>
            </a:r>
            <a:endParaRPr lang="zh-CN" altLang="zh-CN" kern="100">
              <a:latin typeface="+mn-ea"/>
              <a:cs typeface="Courier New" panose="02070309020205020404" pitchFamily="49" charset="0"/>
            </a:endParaRPr>
          </a:p>
          <a:p>
            <a:pPr marL="72000">
              <a:lnSpc>
                <a:spcPct val="150000"/>
              </a:lnSpc>
            </a:pPr>
            <a:r>
              <a:rPr lang="en-US" altLang="zh-CN" kern="100">
                <a:latin typeface="+mn-ea"/>
                <a:cs typeface="Times New Roman" panose="02020603050405020304" pitchFamily="18" charset="0"/>
              </a:rPr>
              <a:t>③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向光弯曲生长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；</a:t>
            </a:r>
            <a:endParaRPr lang="en-US" altLang="zh-CN" kern="100" smtClean="0">
              <a:latin typeface="+mn-ea"/>
              <a:cs typeface="Times New Roman" panose="02020603050405020304" pitchFamily="18" charset="0"/>
            </a:endParaRPr>
          </a:p>
          <a:p>
            <a:pPr marL="72000">
              <a:lnSpc>
                <a:spcPct val="150000"/>
              </a:lnSpc>
            </a:pPr>
            <a:r>
              <a:rPr lang="en-US" altLang="zh-CN" kern="100" smtClean="0">
                <a:latin typeface="+mn-ea"/>
                <a:cs typeface="Times New Roman" panose="02020603050405020304" pitchFamily="18" charset="0"/>
              </a:rPr>
              <a:t>④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向光弯曲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生长</a:t>
            </a:r>
            <a:endParaRPr lang="zh-CN" altLang="zh-CN" kern="100">
              <a:latin typeface="+mn-ea"/>
              <a:cs typeface="Courier New" panose="02070309020205020404" pitchFamily="49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714181" y="5001074"/>
            <a:ext cx="1467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b="1" smtClean="0">
                <a:solidFill>
                  <a:srgbClr val="FF0000"/>
                </a:solidFill>
              </a:rPr>
              <a:t>例</a:t>
            </a:r>
            <a:r>
              <a:rPr kumimoji="1" lang="en-US" altLang="zh-CN" b="1" smtClean="0">
                <a:solidFill>
                  <a:srgbClr val="FF0000"/>
                </a:solidFill>
              </a:rPr>
              <a:t>3</a:t>
            </a:r>
            <a:r>
              <a:rPr kumimoji="1" lang="zh-CN" altLang="en-US" b="1" smtClean="0"/>
              <a:t>移植法：</a:t>
            </a:r>
            <a:endParaRPr kumimoji="1" lang="zh-CN" altLang="en-US" b="1"/>
          </a:p>
        </p:txBody>
      </p:sp>
      <p:pic>
        <p:nvPicPr>
          <p:cNvPr id="14" name="Picture 3" descr="X268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14181" y="5671317"/>
            <a:ext cx="2685903" cy="755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矩形 14"/>
          <p:cNvSpPr/>
          <p:nvPr/>
        </p:nvSpPr>
        <p:spPr>
          <a:xfrm>
            <a:off x="8491155" y="5370406"/>
            <a:ext cx="6096000" cy="1291379"/>
          </a:xfrm>
          <a:prstGeom prst="rect">
            <a:avLst/>
          </a:prstGeom>
        </p:spPr>
        <p:txBody>
          <a:bodyPr>
            <a:spAutoFit/>
          </a:bodyPr>
          <a:lstStyle/>
          <a:p>
            <a:pPr marL="72000">
              <a:lnSpc>
                <a:spcPct val="150000"/>
              </a:lnSpc>
            </a:pPr>
            <a:r>
              <a:rPr lang="en-US" altLang="zh-CN" kern="100">
                <a:latin typeface="+mn-ea"/>
                <a:cs typeface="Times New Roman" panose="02020603050405020304" pitchFamily="18" charset="0"/>
              </a:rPr>
              <a:t>①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直立生长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；</a:t>
            </a:r>
            <a:endParaRPr lang="en-US" altLang="zh-CN" kern="100" smtClean="0">
              <a:latin typeface="+mn-ea"/>
              <a:cs typeface="Times New Roman" panose="02020603050405020304" pitchFamily="18" charset="0"/>
            </a:endParaRPr>
          </a:p>
          <a:p>
            <a:pPr marL="72000">
              <a:lnSpc>
                <a:spcPct val="150000"/>
              </a:lnSpc>
            </a:pPr>
            <a:r>
              <a:rPr lang="en-US" altLang="zh-CN" kern="100" smtClean="0">
                <a:latin typeface="+mn-ea"/>
                <a:cs typeface="Times New Roman" panose="02020603050405020304" pitchFamily="18" charset="0"/>
              </a:rPr>
              <a:t>②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向左侧生长；</a:t>
            </a:r>
            <a:endParaRPr lang="zh-CN" altLang="zh-CN" kern="100">
              <a:latin typeface="+mn-ea"/>
              <a:cs typeface="Courier New" panose="02070309020205020404" pitchFamily="49" charset="0"/>
            </a:endParaRPr>
          </a:p>
          <a:p>
            <a:pPr marL="72000">
              <a:lnSpc>
                <a:spcPct val="150000"/>
              </a:lnSpc>
            </a:pPr>
            <a:r>
              <a:rPr lang="en-US" altLang="zh-CN" kern="100">
                <a:latin typeface="+mn-ea"/>
                <a:cs typeface="Times New Roman" panose="02020603050405020304" pitchFamily="18" charset="0"/>
              </a:rPr>
              <a:t>③④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中</a:t>
            </a:r>
            <a:r>
              <a:rPr lang="en-US" altLang="zh-CN" kern="100">
                <a:latin typeface="+mn-ea"/>
                <a:cs typeface="Courier New" panose="02070309020205020404" pitchFamily="49" charset="0"/>
              </a:rPr>
              <a:t>IAA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的含量</a:t>
            </a:r>
            <a:r>
              <a:rPr lang="en-US" altLang="zh-CN" kern="100">
                <a:latin typeface="+mn-ea"/>
                <a:cs typeface="Courier New" panose="02070309020205020404" pitchFamily="49" charset="0"/>
              </a:rPr>
              <a:t>a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＝</a:t>
            </a:r>
            <a:r>
              <a:rPr lang="en-US" altLang="zh-CN" kern="100">
                <a:latin typeface="+mn-ea"/>
                <a:cs typeface="Courier New" panose="02070309020205020404" pitchFamily="49" charset="0"/>
              </a:rPr>
              <a:t>b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＋</a:t>
            </a:r>
            <a:r>
              <a:rPr lang="en-US" altLang="zh-CN" kern="100">
                <a:latin typeface="+mn-ea"/>
                <a:cs typeface="Courier New" panose="02070309020205020404" pitchFamily="49" charset="0"/>
              </a:rPr>
              <a:t>c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，</a:t>
            </a:r>
            <a:r>
              <a:rPr lang="en-US" altLang="zh-CN" kern="100">
                <a:latin typeface="+mn-ea"/>
                <a:cs typeface="Courier New" panose="02070309020205020404" pitchFamily="49" charset="0"/>
              </a:rPr>
              <a:t>b&gt;c</a:t>
            </a:r>
            <a:endParaRPr lang="zh-CN" altLang="zh-CN" kern="100">
              <a:latin typeface="+mn-ea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588845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88757" y="325845"/>
            <a:ext cx="3313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b="1" smtClean="0"/>
              <a:t>（</a:t>
            </a:r>
            <a:r>
              <a:rPr kumimoji="1" lang="en-US" altLang="zh-CN" b="1" smtClean="0"/>
              <a:t>5</a:t>
            </a:r>
            <a:r>
              <a:rPr kumimoji="1" lang="zh-CN" altLang="en-US" b="1" smtClean="0"/>
              <a:t>）生长素作用特点实例分析</a:t>
            </a:r>
            <a:endParaRPr kumimoji="1"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288757" y="650699"/>
            <a:ext cx="10572125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mtClean="0">
                <a:solidFill>
                  <a:srgbClr val="FF0000"/>
                </a:solidFill>
              </a:rPr>
              <a:t>①顶端优势：</a:t>
            </a:r>
            <a:endParaRPr kumimoji="1" lang="en-US" altLang="zh-CN" smtClean="0">
              <a:solidFill>
                <a:srgbClr val="FF0000"/>
              </a:solidFill>
            </a:endParaRPr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kumimoji="1" lang="zh-CN" altLang="en-US" smtClean="0"/>
              <a:t>概念：顶芽优先生长，侧芽生长受抑制；</a:t>
            </a:r>
            <a:endParaRPr kumimoji="1" lang="en-US" altLang="zh-CN" smtClean="0"/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kumimoji="1" lang="zh-CN" altLang="en-US" smtClean="0"/>
              <a:t>原理：顶端生长素运输到侧芽，顶端低浓度促进生长，侧芽高浓度抑制生长。</a:t>
            </a:r>
            <a:endParaRPr kumimoji="1" lang="en-US" altLang="zh-CN"/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kumimoji="1" lang="zh-CN" altLang="en-US" smtClean="0"/>
              <a:t>解除方法：去除顶芽。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zh-CN" altLang="en-US">
                <a:solidFill>
                  <a:srgbClr val="FF0000"/>
                </a:solidFill>
              </a:rPr>
              <a:t>②</a:t>
            </a:r>
            <a:r>
              <a:rPr kumimoji="1" lang="zh-CN" altLang="en-US" smtClean="0">
                <a:solidFill>
                  <a:srgbClr val="FF0000"/>
                </a:solidFill>
              </a:rPr>
              <a:t>根的向地性和茎的背地性生长：</a:t>
            </a:r>
            <a:endParaRPr kumimoji="1" lang="en-US" altLang="zh-CN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kumimoji="1" lang="zh-CN" altLang="en-US" smtClean="0"/>
              <a:t>原因：外因</a:t>
            </a:r>
            <a:r>
              <a:rPr kumimoji="1" lang="en-US" altLang="zh-CN" smtClean="0"/>
              <a:t>—</a:t>
            </a:r>
            <a:r>
              <a:rPr kumimoji="1" lang="zh-CN" altLang="en-US" smtClean="0"/>
              <a:t>重力产生单一方向的刺激；内因</a:t>
            </a:r>
            <a:r>
              <a:rPr kumimoji="1" lang="en-US" altLang="zh-CN" smtClean="0"/>
              <a:t>—</a:t>
            </a:r>
            <a:r>
              <a:rPr kumimoji="1" lang="zh-CN" altLang="en-US" smtClean="0"/>
              <a:t>生长素分布不均匀；根、茎对生长素的敏感程度不同。</a:t>
            </a:r>
            <a:endParaRPr kumimoji="1" lang="en-US" altLang="zh-CN" smtClean="0"/>
          </a:p>
        </p:txBody>
      </p:sp>
      <p:pic>
        <p:nvPicPr>
          <p:cNvPr id="4" name="Picture 2" descr="X26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99646" y="4180595"/>
            <a:ext cx="5826195" cy="118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Q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04535" y="3397075"/>
            <a:ext cx="5310889" cy="349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5657020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481264" y="899587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000" smtClean="0">
                <a:solidFill>
                  <a:srgbClr val="FF0000"/>
                </a:solidFill>
              </a:rPr>
              <a:t>③向光性：</a:t>
            </a:r>
            <a:endParaRPr kumimoji="1" lang="en-US" altLang="zh-CN" sz="2000" smtClean="0">
              <a:solidFill>
                <a:srgbClr val="FF0000"/>
              </a:solidFill>
            </a:endParaRPr>
          </a:p>
        </p:txBody>
      </p:sp>
      <p:pic>
        <p:nvPicPr>
          <p:cNvPr id="3" name="Picture 2" descr="X26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7675" y="1367953"/>
            <a:ext cx="5197642" cy="3388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/>
          <p:cNvSpPr txBox="1"/>
          <p:nvPr/>
        </p:nvSpPr>
        <p:spPr>
          <a:xfrm>
            <a:off x="5756666" y="1668743"/>
            <a:ext cx="6628738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 algn="just">
              <a:lnSpc>
                <a:spcPct val="150000"/>
              </a:lnSpc>
              <a:spcAft>
                <a:spcPct val="0"/>
              </a:spcAft>
              <a:buFont typeface="Wingdings" charset="2"/>
              <a:buChar char="ü"/>
            </a:pPr>
            <a:r>
              <a:rPr lang="zh-CN" altLang="zh-CN" sz="2000" kern="100" smtClean="0">
                <a:latin typeface="+mn-ea"/>
                <a:cs typeface="Times New Roman" panose="02020603050405020304" pitchFamily="18" charset="0"/>
              </a:rPr>
              <a:t>生长素</a:t>
            </a:r>
            <a:r>
              <a:rPr lang="zh-CN" altLang="zh-CN" sz="2000" kern="100">
                <a:latin typeface="+mn-ea"/>
                <a:cs typeface="Times New Roman" panose="02020603050405020304" pitchFamily="18" charset="0"/>
              </a:rPr>
              <a:t>的产生部位：</a:t>
            </a:r>
            <a:r>
              <a:rPr lang="zh-CN" altLang="zh-CN" sz="2000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胚芽鞘尖端</a:t>
            </a:r>
            <a:r>
              <a:rPr lang="en-US" altLang="zh-CN" sz="2000" kern="100">
                <a:latin typeface="+mn-ea"/>
                <a:cs typeface="Courier New" panose="02070309020205020404" pitchFamily="49" charset="0"/>
              </a:rPr>
              <a:t>(</a:t>
            </a:r>
            <a:r>
              <a:rPr lang="zh-CN" altLang="zh-CN" sz="2000" kern="100">
                <a:latin typeface="+mn-ea"/>
                <a:cs typeface="Times New Roman" panose="02020603050405020304" pitchFamily="18" charset="0"/>
              </a:rPr>
              <a:t>产生不需要光</a:t>
            </a:r>
            <a:r>
              <a:rPr lang="en-US" altLang="zh-CN" sz="2000" kern="100">
                <a:latin typeface="+mn-ea"/>
                <a:cs typeface="Courier New" panose="02070309020205020404" pitchFamily="49" charset="0"/>
              </a:rPr>
              <a:t>)</a:t>
            </a:r>
            <a:r>
              <a:rPr lang="zh-CN" altLang="zh-CN" sz="2000" kern="100" smtClean="0">
                <a:latin typeface="+mn-ea"/>
                <a:cs typeface="Times New Roman" panose="02020603050405020304" pitchFamily="18" charset="0"/>
              </a:rPr>
              <a:t>。</a:t>
            </a:r>
            <a:endParaRPr lang="en-US" altLang="zh-CN" sz="2000" kern="100" smtClean="0">
              <a:latin typeface="+mn-ea"/>
              <a:cs typeface="Courier New" panose="02070309020205020404" pitchFamily="49" charset="0"/>
            </a:endParaRPr>
          </a:p>
          <a:p>
            <a:pPr marL="285750" indent="-285750" algn="just">
              <a:lnSpc>
                <a:spcPct val="150000"/>
              </a:lnSpc>
              <a:spcAft>
                <a:spcPct val="0"/>
              </a:spcAft>
              <a:buFont typeface="Wingdings" charset="2"/>
              <a:buChar char="ü"/>
            </a:pPr>
            <a:r>
              <a:rPr lang="zh-CN" altLang="zh-CN" sz="2000" kern="100" smtClean="0">
                <a:latin typeface="+mn-ea"/>
                <a:cs typeface="Times New Roman" panose="02020603050405020304" pitchFamily="18" charset="0"/>
              </a:rPr>
              <a:t>生长素</a:t>
            </a:r>
            <a:r>
              <a:rPr lang="zh-CN" altLang="zh-CN" sz="2000" kern="100">
                <a:latin typeface="+mn-ea"/>
                <a:cs typeface="Times New Roman" panose="02020603050405020304" pitchFamily="18" charset="0"/>
              </a:rPr>
              <a:t>的作用部位：</a:t>
            </a:r>
            <a:r>
              <a:rPr lang="zh-CN" altLang="zh-CN" sz="2000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胚芽鞘尖端下部伸长区</a:t>
            </a:r>
            <a:r>
              <a:rPr lang="zh-CN" altLang="zh-CN" sz="2000" kern="100" smtClean="0">
                <a:latin typeface="+mn-ea"/>
                <a:cs typeface="Times New Roman" panose="02020603050405020304" pitchFamily="18" charset="0"/>
              </a:rPr>
              <a:t>。</a:t>
            </a:r>
            <a:endParaRPr lang="en-US" altLang="zh-CN" sz="2000" kern="100" smtClean="0">
              <a:latin typeface="+mn-ea"/>
              <a:cs typeface="Courier New" panose="02070309020205020404" pitchFamily="49" charset="0"/>
            </a:endParaRPr>
          </a:p>
          <a:p>
            <a:pPr marL="285750" indent="-285750" algn="just">
              <a:lnSpc>
                <a:spcPct val="150000"/>
              </a:lnSpc>
              <a:spcAft>
                <a:spcPct val="0"/>
              </a:spcAft>
              <a:buFont typeface="Wingdings" charset="2"/>
              <a:buChar char="ü"/>
            </a:pPr>
            <a:r>
              <a:rPr lang="zh-CN" altLang="zh-CN" sz="2000" kern="100" smtClean="0">
                <a:latin typeface="+mn-ea"/>
                <a:cs typeface="Times New Roman" panose="02020603050405020304" pitchFamily="18" charset="0"/>
              </a:rPr>
              <a:t>感光</a:t>
            </a:r>
            <a:r>
              <a:rPr lang="zh-CN" altLang="zh-CN" sz="2000" kern="100">
                <a:latin typeface="+mn-ea"/>
                <a:cs typeface="Times New Roman" panose="02020603050405020304" pitchFamily="18" charset="0"/>
              </a:rPr>
              <a:t>部位：</a:t>
            </a:r>
            <a:r>
              <a:rPr lang="zh-CN" altLang="zh-CN" sz="2000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胚芽鞘尖端</a:t>
            </a:r>
            <a:r>
              <a:rPr lang="zh-CN" altLang="zh-CN" sz="2000" kern="100" smtClean="0">
                <a:latin typeface="+mn-ea"/>
                <a:cs typeface="Times New Roman" panose="02020603050405020304" pitchFamily="18" charset="0"/>
              </a:rPr>
              <a:t>。</a:t>
            </a:r>
            <a:endParaRPr lang="en-US" altLang="zh-CN" sz="2000" kern="100" smtClean="0">
              <a:latin typeface="+mn-ea"/>
              <a:cs typeface="Courier New" panose="02070309020205020404" pitchFamily="49" charset="0"/>
            </a:endParaRPr>
          </a:p>
          <a:p>
            <a:pPr marL="285750" indent="-285750" algn="just">
              <a:lnSpc>
                <a:spcPct val="150000"/>
              </a:lnSpc>
              <a:spcAft>
                <a:spcPct val="0"/>
              </a:spcAft>
              <a:buFont typeface="Wingdings" charset="2"/>
              <a:buChar char="ü"/>
            </a:pPr>
            <a:r>
              <a:rPr lang="zh-CN" altLang="zh-CN" sz="2000" kern="100" smtClean="0">
                <a:latin typeface="+mn-ea"/>
                <a:cs typeface="Times New Roman" panose="02020603050405020304" pitchFamily="18" charset="0"/>
              </a:rPr>
              <a:t>单侧</a:t>
            </a:r>
            <a:r>
              <a:rPr lang="zh-CN" altLang="zh-CN" sz="2000" kern="100">
                <a:latin typeface="+mn-ea"/>
                <a:cs typeface="Times New Roman" panose="02020603050405020304" pitchFamily="18" charset="0"/>
              </a:rPr>
              <a:t>光的作用：</a:t>
            </a:r>
            <a:r>
              <a:rPr lang="zh-CN" altLang="zh-CN" sz="2000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引起生长素分布不均匀</a:t>
            </a:r>
            <a:r>
              <a:rPr lang="zh-CN" altLang="zh-CN" sz="2000" kern="100" smtClean="0">
                <a:latin typeface="+mn-ea"/>
                <a:cs typeface="Times New Roman" panose="02020603050405020304" pitchFamily="18" charset="0"/>
              </a:rPr>
              <a:t>。</a:t>
            </a:r>
            <a:endParaRPr lang="en-US" altLang="zh-CN" sz="2000" kern="100" smtClean="0">
              <a:latin typeface="+mn-ea"/>
              <a:cs typeface="Courier New" panose="02070309020205020404" pitchFamily="49" charset="0"/>
            </a:endParaRPr>
          </a:p>
          <a:p>
            <a:pPr marL="285750" indent="-285750" algn="just">
              <a:lnSpc>
                <a:spcPct val="150000"/>
              </a:lnSpc>
              <a:spcAft>
                <a:spcPct val="0"/>
              </a:spcAft>
              <a:buFont typeface="Wingdings" charset="2"/>
              <a:buChar char="ü"/>
            </a:pPr>
            <a:r>
              <a:rPr lang="zh-CN" altLang="zh-CN" sz="2000" kern="100" smtClean="0">
                <a:latin typeface="+mn-ea"/>
                <a:cs typeface="Times New Roman" panose="02020603050405020304" pitchFamily="18" charset="0"/>
              </a:rPr>
              <a:t>胚芽</a:t>
            </a:r>
            <a:r>
              <a:rPr lang="zh-CN" altLang="zh-CN" sz="2000" kern="100">
                <a:latin typeface="+mn-ea"/>
                <a:cs typeface="Times New Roman" panose="02020603050405020304" pitchFamily="18" charset="0"/>
              </a:rPr>
              <a:t>鞘弯曲生长的原因：</a:t>
            </a:r>
            <a:r>
              <a:rPr lang="zh-CN" altLang="zh-CN" sz="2000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尖端下部生长素分布不均匀</a:t>
            </a:r>
            <a:r>
              <a:rPr lang="zh-CN" altLang="zh-CN" sz="2000" kern="100" smtClean="0">
                <a:latin typeface="+mn-ea"/>
                <a:cs typeface="Times New Roman" panose="02020603050405020304" pitchFamily="18" charset="0"/>
              </a:rPr>
              <a:t>。</a:t>
            </a:r>
            <a:endParaRPr lang="zh-CN" altLang="zh-CN" sz="2000" kern="100">
              <a:latin typeface="+mn-ea"/>
              <a:cs typeface="Courier New" panose="02070309020205020404" pitchFamily="49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81264" y="5148615"/>
            <a:ext cx="10908654" cy="5071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zh-CN" sz="2000" kern="100">
                <a:latin typeface="+mn-ea"/>
                <a:cs typeface="Times New Roman" panose="02020603050405020304" pitchFamily="18" charset="0"/>
              </a:rPr>
              <a:t>植物向光性的另一种理论：单侧光照射引起</a:t>
            </a:r>
            <a:r>
              <a:rPr lang="zh-CN" altLang="zh-CN" sz="2000" kern="100" smtClean="0">
                <a:latin typeface="+mn-ea"/>
                <a:cs typeface="Times New Roman" panose="02020603050405020304" pitchFamily="18" charset="0"/>
              </a:rPr>
              <a:t>某些</a:t>
            </a:r>
            <a:r>
              <a:rPr lang="zh-CN" altLang="en-US" sz="2000" kern="100" smtClean="0">
                <a:solidFill>
                  <a:srgbClr val="FF0000"/>
                </a:solidFill>
                <a:latin typeface="+mn-ea"/>
              </a:rPr>
              <a:t>抑制生长的物质</a:t>
            </a:r>
            <a:r>
              <a:rPr lang="zh-CN" altLang="zh-CN" sz="2000" kern="100" smtClean="0">
                <a:latin typeface="+mn-ea"/>
                <a:cs typeface="Times New Roman" panose="02020603050405020304" pitchFamily="18" charset="0"/>
              </a:rPr>
              <a:t>分布</a:t>
            </a:r>
            <a:r>
              <a:rPr lang="zh-CN" altLang="zh-CN" sz="2000" kern="100">
                <a:latin typeface="+mn-ea"/>
                <a:cs typeface="Times New Roman" panose="02020603050405020304" pitchFamily="18" charset="0"/>
              </a:rPr>
              <a:t>不均匀造成的。</a:t>
            </a:r>
            <a:endParaRPr lang="zh-CN" altLang="zh-CN" sz="2000" kern="100">
              <a:latin typeface="+mn-ea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2847840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411161" y="125281"/>
            <a:ext cx="7467600" cy="3374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b="1">
                <a:latin typeface="+mn-ea"/>
              </a:rPr>
              <a:t>（</a:t>
            </a:r>
            <a:r>
              <a:rPr kumimoji="1" lang="en-US" altLang="zh-CN" b="1">
                <a:latin typeface="+mn-ea"/>
              </a:rPr>
              <a:t>5</a:t>
            </a:r>
            <a:r>
              <a:rPr kumimoji="1" lang="zh-CN" altLang="en-US" b="1">
                <a:latin typeface="+mn-ea"/>
              </a:rPr>
              <a:t>）影响因素：</a:t>
            </a:r>
            <a:endParaRPr kumimoji="1" lang="en-US" altLang="zh-CN" b="1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zh-CN" altLang="en-US">
                <a:latin typeface="+mn-ea"/>
              </a:rPr>
              <a:t>①生长素</a:t>
            </a:r>
            <a:r>
              <a:rPr kumimoji="1" lang="zh-CN" altLang="en-US" smtClean="0">
                <a:latin typeface="+mn-ea"/>
              </a:rPr>
              <a:t>浓度</a:t>
            </a:r>
            <a:endParaRPr kumimoji="1" lang="en-US" altLang="zh-CN" smtClean="0">
              <a:latin typeface="+mn-ea"/>
            </a:endParaRPr>
          </a:p>
          <a:p>
            <a:pPr>
              <a:lnSpc>
                <a:spcPct val="150000"/>
              </a:lnSpc>
            </a:pPr>
            <a:endParaRPr kumimoji="1" lang="en-US" altLang="zh-CN">
              <a:latin typeface="+mn-ea"/>
            </a:endParaRPr>
          </a:p>
          <a:p>
            <a:pPr>
              <a:lnSpc>
                <a:spcPct val="150000"/>
              </a:lnSpc>
            </a:pPr>
            <a:endParaRPr kumimoji="1" lang="en-US" altLang="zh-CN" smtClean="0">
              <a:latin typeface="+mn-ea"/>
            </a:endParaRPr>
          </a:p>
          <a:p>
            <a:pPr>
              <a:lnSpc>
                <a:spcPct val="150000"/>
              </a:lnSpc>
            </a:pPr>
            <a:endParaRPr kumimoji="1" lang="en-US" altLang="zh-CN">
              <a:latin typeface="+mn-ea"/>
            </a:endParaRPr>
          </a:p>
          <a:p>
            <a:pPr>
              <a:lnSpc>
                <a:spcPct val="150000"/>
              </a:lnSpc>
            </a:pPr>
            <a:endParaRPr kumimoji="1" lang="en-US" altLang="zh-CN" smtClean="0">
              <a:latin typeface="+mn-ea"/>
            </a:endParaRPr>
          </a:p>
          <a:p>
            <a:pPr>
              <a:lnSpc>
                <a:spcPct val="150000"/>
              </a:lnSpc>
            </a:pPr>
            <a:endParaRPr kumimoji="1" lang="en-US" altLang="zh-CN">
              <a:latin typeface="+mn-ea"/>
            </a:endParaRPr>
          </a:p>
          <a:p>
            <a:pPr>
              <a:lnSpc>
                <a:spcPct val="150000"/>
              </a:lnSpc>
            </a:pPr>
            <a:endParaRPr kumimoji="1" lang="en-US" altLang="zh-CN" smtClean="0">
              <a:latin typeface="+mn-ea"/>
            </a:endParaRPr>
          </a:p>
        </p:txBody>
      </p:sp>
      <p:pic>
        <p:nvPicPr>
          <p:cNvPr id="3" name="Picture 2" descr="X279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0435" y="1278938"/>
            <a:ext cx="4033440" cy="2571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/>
          <p:cNvSpPr txBox="1"/>
          <p:nvPr/>
        </p:nvSpPr>
        <p:spPr>
          <a:xfrm>
            <a:off x="4523875" y="523803"/>
            <a:ext cx="721894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>
              <a:lnSpc>
                <a:spcPct val="150000"/>
              </a:lnSpc>
              <a:spcAft>
                <a:spcPct val="0"/>
              </a:spcAft>
              <a:buFont typeface="Wingdings" charset="2"/>
              <a:buChar char="Ø"/>
            </a:pPr>
            <a:r>
              <a:rPr kumimoji="1" lang="en-US" altLang="zh-CN">
                <a:solidFill>
                  <a:srgbClr val="FF0000"/>
                </a:solidFill>
              </a:rPr>
              <a:t>a</a:t>
            </a:r>
            <a:r>
              <a:rPr kumimoji="1" lang="zh-CN" altLang="zh-CN">
                <a:solidFill>
                  <a:srgbClr val="FF0000"/>
                </a:solidFill>
              </a:rPr>
              <a:t>点</a:t>
            </a:r>
            <a:r>
              <a:rPr kumimoji="1" lang="zh-CN" altLang="zh-CN"/>
              <a:t>：既不促进生长也不抑制生长。</a:t>
            </a:r>
            <a:endParaRPr kumimoji="1" lang="en-US" altLang="zh-CN"/>
          </a:p>
          <a:p>
            <a:pPr indent="-342900">
              <a:lnSpc>
                <a:spcPct val="150000"/>
              </a:lnSpc>
              <a:spcAft>
                <a:spcPct val="0"/>
              </a:spcAft>
              <a:buFont typeface="Wingdings" charset="2"/>
              <a:buChar char="Ø"/>
            </a:pPr>
            <a:r>
              <a:rPr kumimoji="1" lang="en-US" altLang="zh-CN">
                <a:solidFill>
                  <a:srgbClr val="FF0000"/>
                </a:solidFill>
              </a:rPr>
              <a:t>a</a:t>
            </a:r>
            <a:r>
              <a:rPr kumimoji="1" lang="zh-CN" altLang="zh-CN">
                <a:solidFill>
                  <a:srgbClr val="FF0000"/>
                </a:solidFill>
              </a:rPr>
              <a:t>～</a:t>
            </a:r>
            <a:r>
              <a:rPr kumimoji="1" lang="en-US" altLang="zh-CN">
                <a:solidFill>
                  <a:srgbClr val="FF0000"/>
                </a:solidFill>
              </a:rPr>
              <a:t>c</a:t>
            </a:r>
            <a:r>
              <a:rPr kumimoji="1" lang="zh-CN" altLang="zh-CN">
                <a:solidFill>
                  <a:srgbClr val="FF0000"/>
                </a:solidFill>
              </a:rPr>
              <a:t>段</a:t>
            </a:r>
            <a:r>
              <a:rPr kumimoji="1" lang="en-US" altLang="zh-CN">
                <a:solidFill>
                  <a:srgbClr val="FF0000"/>
                </a:solidFill>
              </a:rPr>
              <a:t>(</a:t>
            </a:r>
            <a:r>
              <a:rPr kumimoji="1" lang="zh-CN" altLang="zh-CN">
                <a:solidFill>
                  <a:srgbClr val="FF0000"/>
                </a:solidFill>
              </a:rPr>
              <a:t>不含</a:t>
            </a:r>
            <a:r>
              <a:rPr kumimoji="1" lang="en-US" altLang="zh-CN">
                <a:solidFill>
                  <a:srgbClr val="FF0000"/>
                </a:solidFill>
              </a:rPr>
              <a:t>a</a:t>
            </a:r>
            <a:r>
              <a:rPr kumimoji="1" lang="zh-CN" altLang="zh-CN">
                <a:solidFill>
                  <a:srgbClr val="FF0000"/>
                </a:solidFill>
              </a:rPr>
              <a:t>点</a:t>
            </a:r>
            <a:r>
              <a:rPr kumimoji="1" lang="en-US" altLang="zh-CN">
                <a:solidFill>
                  <a:srgbClr val="FF0000"/>
                </a:solidFill>
              </a:rPr>
              <a:t>)</a:t>
            </a:r>
            <a:r>
              <a:rPr kumimoji="1" lang="zh-CN" altLang="zh-CN"/>
              <a:t>：随生长素浓度升高，对生长的促进作用逐渐增强。</a:t>
            </a:r>
            <a:endParaRPr kumimoji="1" lang="en-US" altLang="zh-CN"/>
          </a:p>
          <a:p>
            <a:pPr indent="-342900">
              <a:lnSpc>
                <a:spcPct val="150000"/>
              </a:lnSpc>
              <a:spcAft>
                <a:spcPct val="0"/>
              </a:spcAft>
              <a:buFont typeface="Wingdings" charset="2"/>
              <a:buChar char="Ø"/>
            </a:pPr>
            <a:r>
              <a:rPr kumimoji="1" lang="en-US" altLang="zh-CN">
                <a:solidFill>
                  <a:srgbClr val="FF0000"/>
                </a:solidFill>
              </a:rPr>
              <a:t>c</a:t>
            </a:r>
            <a:r>
              <a:rPr kumimoji="1" lang="zh-CN" altLang="zh-CN">
                <a:solidFill>
                  <a:srgbClr val="FF0000"/>
                </a:solidFill>
              </a:rPr>
              <a:t>点</a:t>
            </a:r>
            <a:r>
              <a:rPr kumimoji="1" lang="zh-CN" altLang="zh-CN"/>
              <a:t>：促进生长的最适浓度，其促进效果最好。</a:t>
            </a:r>
            <a:endParaRPr kumimoji="1" lang="en-US" altLang="zh-CN"/>
          </a:p>
          <a:p>
            <a:pPr indent="-342900">
              <a:lnSpc>
                <a:spcPct val="150000"/>
              </a:lnSpc>
              <a:spcAft>
                <a:spcPct val="0"/>
              </a:spcAft>
              <a:buFont typeface="Wingdings" charset="2"/>
              <a:buChar char="Ø"/>
            </a:pPr>
            <a:r>
              <a:rPr kumimoji="1" lang="en-US" altLang="zh-CN">
                <a:solidFill>
                  <a:srgbClr val="FF0000"/>
                </a:solidFill>
              </a:rPr>
              <a:t>c</a:t>
            </a:r>
            <a:r>
              <a:rPr kumimoji="1" lang="zh-CN" altLang="zh-CN">
                <a:solidFill>
                  <a:srgbClr val="FF0000"/>
                </a:solidFill>
              </a:rPr>
              <a:t>～</a:t>
            </a:r>
            <a:r>
              <a:rPr kumimoji="1" lang="en-US" altLang="zh-CN">
                <a:solidFill>
                  <a:srgbClr val="FF0000"/>
                </a:solidFill>
              </a:rPr>
              <a:t>e</a:t>
            </a:r>
            <a:r>
              <a:rPr kumimoji="1" lang="zh-CN" altLang="zh-CN">
                <a:solidFill>
                  <a:srgbClr val="FF0000"/>
                </a:solidFill>
              </a:rPr>
              <a:t>段</a:t>
            </a:r>
            <a:r>
              <a:rPr kumimoji="1" lang="en-US" altLang="zh-CN"/>
              <a:t>(</a:t>
            </a:r>
            <a:r>
              <a:rPr kumimoji="1" lang="zh-CN" altLang="zh-CN"/>
              <a:t>不含</a:t>
            </a:r>
            <a:r>
              <a:rPr kumimoji="1" lang="en-US" altLang="zh-CN"/>
              <a:t>e</a:t>
            </a:r>
            <a:r>
              <a:rPr kumimoji="1" lang="zh-CN" altLang="zh-CN"/>
              <a:t>点</a:t>
            </a:r>
            <a:r>
              <a:rPr kumimoji="1" lang="en-US" altLang="zh-CN"/>
              <a:t>)</a:t>
            </a:r>
            <a:r>
              <a:rPr kumimoji="1" lang="zh-CN" altLang="zh-CN"/>
              <a:t>：随生长素浓度升高，对生长的促进作用逐渐减弱。</a:t>
            </a:r>
            <a:endParaRPr kumimoji="1" lang="en-US" altLang="zh-CN"/>
          </a:p>
          <a:p>
            <a:pPr indent="-342900">
              <a:lnSpc>
                <a:spcPct val="150000"/>
              </a:lnSpc>
              <a:spcAft>
                <a:spcPct val="0"/>
              </a:spcAft>
              <a:buFont typeface="Wingdings" charset="2"/>
              <a:buChar char="Ø"/>
            </a:pPr>
            <a:r>
              <a:rPr kumimoji="1" lang="en-US" altLang="zh-CN">
                <a:solidFill>
                  <a:srgbClr val="FF0000"/>
                </a:solidFill>
              </a:rPr>
              <a:t>e</a:t>
            </a:r>
            <a:r>
              <a:rPr kumimoji="1" lang="zh-CN" altLang="zh-CN">
                <a:solidFill>
                  <a:srgbClr val="FF0000"/>
                </a:solidFill>
              </a:rPr>
              <a:t>点</a:t>
            </a:r>
            <a:r>
              <a:rPr kumimoji="1" lang="zh-CN" altLang="zh-CN"/>
              <a:t>：促进生长的浓度</a:t>
            </a:r>
            <a:r>
              <a:rPr kumimoji="1" lang="en-US" altLang="zh-CN"/>
              <a:t>“</a:t>
            </a:r>
            <a:r>
              <a:rPr kumimoji="1" lang="zh-CN" altLang="zh-CN"/>
              <a:t>阈值</a:t>
            </a:r>
            <a:r>
              <a:rPr kumimoji="1" lang="en-US" altLang="zh-CN"/>
              <a:t>”</a:t>
            </a:r>
            <a:r>
              <a:rPr kumimoji="1" lang="zh-CN" altLang="zh-CN"/>
              <a:t>。超过此值时，将由</a:t>
            </a:r>
            <a:r>
              <a:rPr kumimoji="1" lang="en-US" altLang="zh-CN"/>
              <a:t>“</a:t>
            </a:r>
            <a:r>
              <a:rPr kumimoji="1" lang="zh-CN" altLang="zh-CN"/>
              <a:t>促进</a:t>
            </a:r>
            <a:r>
              <a:rPr kumimoji="1" lang="en-US" altLang="zh-CN"/>
              <a:t>”</a:t>
            </a:r>
            <a:r>
              <a:rPr kumimoji="1" lang="zh-CN" altLang="zh-CN"/>
              <a:t>转向</a:t>
            </a:r>
            <a:r>
              <a:rPr kumimoji="1" lang="en-US" altLang="zh-CN"/>
              <a:t>“</a:t>
            </a:r>
            <a:r>
              <a:rPr kumimoji="1" lang="zh-CN" altLang="zh-CN"/>
              <a:t>抑制</a:t>
            </a:r>
            <a:r>
              <a:rPr kumimoji="1" lang="en-US" altLang="zh-CN"/>
              <a:t>”</a:t>
            </a:r>
            <a:r>
              <a:rPr kumimoji="1" lang="zh-CN" altLang="zh-CN"/>
              <a:t>，从而进入抑制生长的</a:t>
            </a:r>
            <a:r>
              <a:rPr kumimoji="1" lang="en-US" altLang="zh-CN"/>
              <a:t>“</a:t>
            </a:r>
            <a:r>
              <a:rPr kumimoji="1" lang="zh-CN" altLang="zh-CN"/>
              <a:t>高浓度</a:t>
            </a:r>
            <a:r>
              <a:rPr kumimoji="1" lang="en-US" altLang="zh-CN"/>
              <a:t>”</a:t>
            </a:r>
            <a:r>
              <a:rPr kumimoji="1" lang="zh-CN" altLang="zh-CN"/>
              <a:t>。</a:t>
            </a:r>
            <a:endParaRPr kumimoji="1" lang="en-US" altLang="zh-CN"/>
          </a:p>
          <a:p>
            <a:pPr indent="-342900">
              <a:lnSpc>
                <a:spcPct val="150000"/>
              </a:lnSpc>
              <a:buFont typeface="Wingdings" charset="2"/>
              <a:buChar char="Ø"/>
            </a:pPr>
            <a:r>
              <a:rPr kumimoji="1" lang="en-US" altLang="zh-CN">
                <a:solidFill>
                  <a:srgbClr val="FF0000"/>
                </a:solidFill>
              </a:rPr>
              <a:t>e</a:t>
            </a:r>
            <a:r>
              <a:rPr kumimoji="1" lang="zh-CN" altLang="zh-CN">
                <a:solidFill>
                  <a:srgbClr val="FF0000"/>
                </a:solidFill>
              </a:rPr>
              <a:t>～</a:t>
            </a:r>
            <a:r>
              <a:rPr kumimoji="1" lang="en-US" altLang="zh-CN">
                <a:solidFill>
                  <a:srgbClr val="FF0000"/>
                </a:solidFill>
              </a:rPr>
              <a:t>f</a:t>
            </a:r>
            <a:r>
              <a:rPr kumimoji="1" lang="zh-CN" altLang="zh-CN">
                <a:solidFill>
                  <a:srgbClr val="FF0000"/>
                </a:solidFill>
              </a:rPr>
              <a:t>段</a:t>
            </a:r>
            <a:r>
              <a:rPr kumimoji="1" lang="zh-CN" altLang="zh-CN"/>
              <a:t>：随生长素浓度升高，对生长的抑制作用逐渐增强。</a:t>
            </a:r>
            <a:endParaRPr kumimoji="1" lang="en-US" altLang="zh-CN"/>
          </a:p>
          <a:p>
            <a:pPr indent="-342900">
              <a:lnSpc>
                <a:spcPct val="150000"/>
              </a:lnSpc>
              <a:spcAft>
                <a:spcPct val="0"/>
              </a:spcAft>
              <a:buFont typeface="Wingdings" charset="2"/>
              <a:buChar char="Ø"/>
            </a:pPr>
            <a:r>
              <a:rPr kumimoji="1" lang="en-US" altLang="zh-CN">
                <a:solidFill>
                  <a:srgbClr val="FF0000"/>
                </a:solidFill>
              </a:rPr>
              <a:t>b</a:t>
            </a:r>
            <a:r>
              <a:rPr kumimoji="1" lang="zh-CN" altLang="zh-CN">
                <a:solidFill>
                  <a:srgbClr val="FF0000"/>
                </a:solidFill>
              </a:rPr>
              <a:t>、</a:t>
            </a:r>
            <a:r>
              <a:rPr kumimoji="1" lang="en-US" altLang="zh-CN">
                <a:solidFill>
                  <a:srgbClr val="FF0000"/>
                </a:solidFill>
              </a:rPr>
              <a:t>d</a:t>
            </a:r>
            <a:r>
              <a:rPr kumimoji="1" lang="zh-CN" altLang="zh-CN">
                <a:solidFill>
                  <a:srgbClr val="FF0000"/>
                </a:solidFill>
              </a:rPr>
              <a:t>两点</a:t>
            </a:r>
            <a:r>
              <a:rPr kumimoji="1" lang="zh-CN" altLang="zh-CN"/>
              <a:t>：生长素浓度虽然不同，但促进效果相同。</a:t>
            </a:r>
            <a:endParaRPr kumimoji="1" lang="en-US" altLang="zh-CN"/>
          </a:p>
          <a:p>
            <a:endParaRPr kumimoji="1" lang="zh-CN" altLang="en-US"/>
          </a:p>
        </p:txBody>
      </p:sp>
      <p:pic>
        <p:nvPicPr>
          <p:cNvPr id="5" name="Picture 2" descr="X28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6259" y="4863357"/>
            <a:ext cx="3152442" cy="1969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5"/>
          <p:cNvSpPr txBox="1"/>
          <p:nvPr/>
        </p:nvSpPr>
        <p:spPr>
          <a:xfrm>
            <a:off x="5630779" y="4361728"/>
            <a:ext cx="5871412" cy="465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mtClean="0">
                <a:latin typeface="+mn-ea"/>
              </a:rPr>
              <a:t>④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不同生物对生长素的敏感程度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不同：</a:t>
            </a:r>
            <a:r>
              <a:rPr lang="zh-CN" altLang="zh-CN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双子</a:t>
            </a:r>
            <a:r>
              <a:rPr lang="zh-CN" altLang="zh-CN" kern="10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叶</a:t>
            </a:r>
            <a:r>
              <a:rPr lang="en-US" altLang="zh-CN" kern="100" smtClean="0">
                <a:solidFill>
                  <a:srgbClr val="FF0000"/>
                </a:solidFill>
                <a:latin typeface="+mn-ea"/>
                <a:cs typeface="Courier New" panose="02070309020205020404" pitchFamily="49" charset="0"/>
              </a:rPr>
              <a:t>&gt;</a:t>
            </a:r>
            <a:r>
              <a:rPr lang="zh-CN" altLang="zh-CN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单子</a:t>
            </a:r>
            <a:r>
              <a:rPr lang="zh-CN" altLang="zh-CN" kern="10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叶</a:t>
            </a:r>
            <a:endParaRPr lang="zh-CN" altLang="zh-CN" kern="100">
              <a:solidFill>
                <a:srgbClr val="FF0000"/>
              </a:solidFill>
              <a:latin typeface="+mn-ea"/>
              <a:cs typeface="Courier New" panose="02070309020205020404" pitchFamily="49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11161" y="3982218"/>
            <a:ext cx="6417141" cy="8811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/>
              <a:t>②植物细胞的成熟情况：幼嫩细胞敏感，衰老细胞比较迟钝；</a:t>
            </a:r>
            <a:endParaRPr kumimoji="1" lang="en-US" altLang="zh-CN"/>
          </a:p>
          <a:p>
            <a:pPr>
              <a:lnSpc>
                <a:spcPct val="150000"/>
              </a:lnSpc>
            </a:pPr>
            <a:r>
              <a:rPr kumimoji="1" lang="zh-CN" altLang="en-US"/>
              <a:t>③不同器官的敏感度不同：</a:t>
            </a:r>
            <a:r>
              <a:rPr kumimoji="1" lang="zh-CN" altLang="en-US">
                <a:solidFill>
                  <a:srgbClr val="FF0000"/>
                </a:solidFill>
              </a:rPr>
              <a:t>根</a:t>
            </a:r>
            <a:r>
              <a:rPr kumimoji="1" lang="en-US" altLang="zh-CN">
                <a:solidFill>
                  <a:srgbClr val="FF0000"/>
                </a:solidFill>
              </a:rPr>
              <a:t>&gt;</a:t>
            </a:r>
            <a:r>
              <a:rPr kumimoji="1" lang="zh-CN" altLang="en-US">
                <a:solidFill>
                  <a:srgbClr val="FF0000"/>
                </a:solidFill>
              </a:rPr>
              <a:t>芽</a:t>
            </a:r>
            <a:r>
              <a:rPr kumimoji="1" lang="en-US" altLang="zh-CN">
                <a:solidFill>
                  <a:srgbClr val="FF0000"/>
                </a:solidFill>
              </a:rPr>
              <a:t>&gt;</a:t>
            </a:r>
            <a:r>
              <a:rPr kumimoji="1" lang="zh-CN" altLang="en-US" smtClean="0">
                <a:solidFill>
                  <a:srgbClr val="FF0000"/>
                </a:solidFill>
              </a:rPr>
              <a:t>茎</a:t>
            </a:r>
            <a:endParaRPr kumimoji="1" lang="zh-CN" altLang="en-US"/>
          </a:p>
        </p:txBody>
      </p:sp>
      <p:pic>
        <p:nvPicPr>
          <p:cNvPr id="8" name="Picture 2" descr="X281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39880" y="4877368"/>
            <a:ext cx="3465068" cy="1969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1164789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766813" y="595162"/>
            <a:ext cx="11628120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b="1" smtClean="0">
                <a:latin typeface="+mn-ea"/>
              </a:rPr>
              <a:t>（</a:t>
            </a:r>
            <a:r>
              <a:rPr kumimoji="1" lang="en-US" altLang="zh-CN" b="1" smtClean="0">
                <a:latin typeface="+mn-ea"/>
              </a:rPr>
              <a:t>6</a:t>
            </a:r>
            <a:r>
              <a:rPr kumimoji="1" lang="zh-CN" altLang="en-US" b="1" smtClean="0">
                <a:latin typeface="+mn-ea"/>
              </a:rPr>
              <a:t>）生长素的应用</a:t>
            </a:r>
            <a:endParaRPr kumimoji="1" lang="en-US" altLang="zh-CN" b="1" smtClean="0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促进</a:t>
            </a:r>
            <a:r>
              <a:rPr lang="zh-CN" altLang="en-US" kern="100">
                <a:latin typeface="+mn-ea"/>
                <a:cs typeface="Times New Roman" panose="02020603050405020304" pitchFamily="18" charset="0"/>
              </a:rPr>
              <a:t>扦插枝条生根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；</a:t>
            </a:r>
            <a:endParaRPr lang="en-US" altLang="zh-CN" kern="100" smtClean="0">
              <a:latin typeface="+mn-ea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使</a:t>
            </a:r>
            <a:r>
              <a:rPr lang="zh-CN" altLang="en-US" kern="100">
                <a:latin typeface="+mn-ea"/>
                <a:cs typeface="Times New Roman" panose="02020603050405020304" pitchFamily="18" charset="0"/>
              </a:rPr>
              <a:t>未受精的番茄子房发育，得到无子番茄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；</a:t>
            </a:r>
            <a:endParaRPr lang="en-US" altLang="zh-CN" kern="100" smtClean="0">
              <a:latin typeface="+mn-ea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抑制</a:t>
            </a:r>
            <a:r>
              <a:rPr lang="zh-CN" altLang="en-US" kern="100">
                <a:latin typeface="+mn-ea"/>
                <a:cs typeface="Times New Roman" panose="02020603050405020304" pitchFamily="18" charset="0"/>
              </a:rPr>
              <a:t>杂草生长，去除田间杂草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。</a:t>
            </a:r>
            <a:endParaRPr lang="en-US" altLang="zh-CN" kern="100" smtClean="0"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kumimoji="1" lang="zh-CN" altLang="en-US" b="1">
                <a:latin typeface="+mn-ea"/>
              </a:rPr>
              <a:t>二、植物激素</a:t>
            </a:r>
            <a:endParaRPr kumimoji="1" lang="en-US" altLang="zh-CN" b="1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zh-CN">
                <a:latin typeface="+mn-ea"/>
              </a:rPr>
              <a:t>1</a:t>
            </a:r>
            <a:r>
              <a:rPr kumimoji="1" lang="zh-CN" altLang="en-US">
                <a:latin typeface="+mn-ea"/>
              </a:rPr>
              <a:t>、概念：由</a:t>
            </a:r>
            <a:r>
              <a:rPr kumimoji="1" lang="zh-CN" altLang="en-US">
                <a:solidFill>
                  <a:srgbClr val="FF0000"/>
                </a:solidFill>
                <a:latin typeface="+mn-ea"/>
              </a:rPr>
              <a:t>植物体内产生</a:t>
            </a:r>
            <a:r>
              <a:rPr kumimoji="1" lang="zh-CN" altLang="en-US">
                <a:latin typeface="+mn-ea"/>
              </a:rPr>
              <a:t>，能从</a:t>
            </a:r>
            <a:r>
              <a:rPr kumimoji="1" lang="zh-CN" altLang="en-US">
                <a:solidFill>
                  <a:srgbClr val="FF0000"/>
                </a:solidFill>
                <a:latin typeface="+mn-ea"/>
              </a:rPr>
              <a:t>产生部位运送到作用部位</a:t>
            </a:r>
            <a:r>
              <a:rPr kumimoji="1" lang="zh-CN" altLang="en-US">
                <a:latin typeface="+mn-ea"/>
              </a:rPr>
              <a:t>，对植物的生长发育有</a:t>
            </a:r>
            <a:r>
              <a:rPr kumimoji="1" lang="zh-CN" altLang="en-US">
                <a:solidFill>
                  <a:srgbClr val="FF0000"/>
                </a:solidFill>
                <a:latin typeface="+mn-ea"/>
              </a:rPr>
              <a:t>显著影响的微量有机物</a:t>
            </a:r>
            <a:r>
              <a:rPr kumimoji="1" lang="zh-CN" altLang="en-US">
                <a:latin typeface="+mn-ea"/>
              </a:rPr>
              <a:t>。</a:t>
            </a:r>
            <a:endParaRPr kumimoji="1" lang="en-US" altLang="zh-CN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zh-CN">
                <a:latin typeface="+mn-ea"/>
              </a:rPr>
              <a:t>2</a:t>
            </a:r>
            <a:r>
              <a:rPr kumimoji="1" lang="zh-CN" altLang="en-US">
                <a:latin typeface="+mn-ea"/>
              </a:rPr>
              <a:t>、与动物激素的不同：</a:t>
            </a:r>
            <a:endParaRPr kumimoji="1" lang="en-US" altLang="zh-CN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kumimoji="1" lang="zh-CN" altLang="en-US">
                <a:latin typeface="+mn-ea"/>
              </a:rPr>
              <a:t>合成部位：植物激素无专门的分泌器官；动物激素由动物内分泌腺或内分泌细胞分泌；</a:t>
            </a:r>
            <a:endParaRPr kumimoji="1" lang="en-US" altLang="zh-CN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kumimoji="1" lang="zh-CN" altLang="en-US">
                <a:latin typeface="+mn-ea"/>
              </a:rPr>
              <a:t>作用部位：没有特定的器官；动物激素作用于特定的器官或组织；</a:t>
            </a:r>
            <a:endParaRPr kumimoji="1" lang="en-US" altLang="zh-CN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kumimoji="1" lang="zh-CN" altLang="en-US">
                <a:latin typeface="+mn-ea"/>
              </a:rPr>
              <a:t>运输途径：极性运输、非极性运输和横向运输；动物激素随体液循环运输；</a:t>
            </a:r>
            <a:endParaRPr kumimoji="1" lang="en-US" altLang="zh-CN"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kumimoji="1" lang="zh-CN" altLang="en-US">
                <a:latin typeface="+mn-ea"/>
              </a:rPr>
              <a:t>化学本质：有机小分子；动物激素主要为蛋白质类、类固醇、氨基酸衍生物等</a:t>
            </a:r>
            <a:r>
              <a:rPr kumimoji="1" lang="zh-CN" altLang="en-US" smtClean="0">
                <a:latin typeface="+mn-ea"/>
              </a:rPr>
              <a:t>；</a:t>
            </a:r>
            <a:endParaRPr kumimoji="1" lang="zh-CN" alt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7601106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548641" y="195200"/>
            <a:ext cx="4929555" cy="8811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b="1" smtClean="0"/>
              <a:t>三、其他植物激素</a:t>
            </a:r>
            <a:endParaRPr kumimoji="1" lang="en-US" altLang="zh-CN" b="1" smtClean="0"/>
          </a:p>
          <a:p>
            <a:pPr>
              <a:lnSpc>
                <a:spcPct val="150000"/>
              </a:lnSpc>
            </a:pPr>
            <a:r>
              <a:rPr kumimoji="1" lang="en-US" altLang="zh-CN" b="1" smtClean="0"/>
              <a:t>1</a:t>
            </a:r>
            <a:r>
              <a:rPr kumimoji="1" lang="zh-CN" altLang="en-US" b="1" smtClean="0"/>
              <a:t>、其他植物激素及合成、分布部位、主要作用</a:t>
            </a:r>
            <a:endParaRPr kumimoji="1" lang="zh-CN" altLang="en-US" b="1"/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4675746"/>
              </p:ext>
            </p:extLst>
          </p:nvPr>
        </p:nvGraphicFramePr>
        <p:xfrm>
          <a:off x="548641" y="1118530"/>
          <a:ext cx="10850880" cy="4844860"/>
        </p:xfrm>
        <a:graphic>
          <a:graphicData uri="http://schemas.openxmlformats.org/drawingml/2006/table">
            <a:tbl>
              <a:tblPr/>
              <a:tblGrid>
                <a:gridCol w="1402545"/>
                <a:gridCol w="1829186"/>
                <a:gridCol w="2594965"/>
                <a:gridCol w="5024184"/>
              </a:tblGrid>
              <a:tr h="423536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b="1" u="none" kern="10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植物激素</a:t>
                      </a:r>
                      <a:endParaRPr lang="zh-CN" sz="1800" b="1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b="1" u="none" kern="10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合成部位</a:t>
                      </a:r>
                      <a:endParaRPr lang="zh-CN" sz="1800" b="1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b="1" u="none" kern="10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分布</a:t>
                      </a:r>
                      <a:endParaRPr lang="zh-CN" sz="1800" b="1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b="1" u="none" kern="10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主要作用</a:t>
                      </a:r>
                      <a:endParaRPr lang="zh-CN" sz="1800" b="1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7063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赤霉素</a:t>
                      </a:r>
                      <a:r>
                        <a:rPr lang="en-US" alt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(GA)</a:t>
                      </a:r>
                      <a:endParaRPr lang="zh-CN" sz="1800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72000" algn="l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u="none" kern="10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幼根、幼芽和未成熟的种子</a:t>
                      </a:r>
                      <a:endParaRPr lang="zh-CN" sz="1800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72000" algn="l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u="none" kern="10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主要分布在植物生长相对旺盛的部位</a:t>
                      </a:r>
                      <a:endParaRPr lang="zh-CN" sz="1800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72000" algn="l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促进</a:t>
                      </a:r>
                      <a:r>
                        <a:rPr lang="zh-CN" altLang="en-US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细胞伸长</a:t>
                      </a:r>
                      <a:r>
                        <a:rPr 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，</a:t>
                      </a:r>
                      <a:r>
                        <a:rPr lang="zh-CN" sz="1800" u="none" kern="10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从而引起植株增高；</a:t>
                      </a:r>
                      <a:r>
                        <a:rPr 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促进</a:t>
                      </a:r>
                      <a:r>
                        <a:rPr lang="zh-CN" altLang="en-US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细胞分裂与分化</a:t>
                      </a:r>
                      <a:r>
                        <a:rPr 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；</a:t>
                      </a:r>
                      <a:r>
                        <a:rPr lang="zh-CN" sz="1800" u="none" kern="10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促进种子萌发、开花和果实</a:t>
                      </a:r>
                      <a:r>
                        <a:rPr 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发育</a:t>
                      </a:r>
                      <a:r>
                        <a:rPr lang="zh-CN" altLang="en-US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。</a:t>
                      </a:r>
                      <a:endParaRPr lang="zh-CN" sz="1800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77153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细胞分裂素</a:t>
                      </a:r>
                      <a:r>
                        <a:rPr lang="en-US" alt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altLang="zh-CN" sz="1800" u="none" kern="100" smtClean="0">
                          <a:effectLst/>
                          <a:latin typeface="+mn-ea"/>
                          <a:ea typeface="+mn-ea"/>
                          <a:cs typeface="Courier New" panose="02070309020205020404" pitchFamily="49" charset="0"/>
                        </a:rPr>
                        <a:t>CTK</a:t>
                      </a:r>
                      <a:r>
                        <a:rPr lang="en-US" alt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  <a:endParaRPr lang="zh-CN" sz="1800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u="none" kern="10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主要</a:t>
                      </a:r>
                      <a:r>
                        <a:rPr 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是</a:t>
                      </a:r>
                      <a:r>
                        <a:rPr lang="zh-CN" altLang="en-US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根尖</a:t>
                      </a:r>
                      <a:endParaRPr lang="zh-CN" sz="1800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u="none" kern="10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主要分布在正在进行细胞分裂的部位</a:t>
                      </a:r>
                      <a:endParaRPr lang="zh-CN" sz="1800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en-US" sz="1800" u="none" kern="100" spc="-100" baseline="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zh-CN" sz="1800" u="none" kern="100" spc="-100" baseline="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促进</a:t>
                      </a:r>
                      <a:r>
                        <a:rPr lang="zh-CN" sz="1800" u="none" kern="100" spc="-100" baseline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细胞分裂；促进芽的分化、侧枝发育</a:t>
                      </a:r>
                      <a:r>
                        <a:rPr lang="zh-CN" sz="1800" u="none" kern="100" spc="-100" baseline="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lang="zh-CN" altLang="en-US" sz="1800" u="none" kern="100" spc="-100" baseline="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叶绿素</a:t>
                      </a:r>
                      <a:r>
                        <a:rPr lang="zh-CN" sz="1800" u="none" kern="100" spc="-100" baseline="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合成</a:t>
                      </a:r>
                      <a:r>
                        <a:rPr lang="zh-CN" altLang="en-US" sz="1800" u="none" kern="100" spc="-100" baseline="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。</a:t>
                      </a:r>
                      <a:endParaRPr lang="zh-CN" sz="1800" u="none" kern="100" spc="-100" baseline="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7074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u="none" kern="10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脱落</a:t>
                      </a:r>
                      <a:r>
                        <a:rPr 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酸</a:t>
                      </a:r>
                      <a:r>
                        <a:rPr lang="en-US" alt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altLang="zh-CN" sz="1800" u="none" kern="100" smtClean="0">
                          <a:effectLst/>
                          <a:latin typeface="+mn-ea"/>
                          <a:ea typeface="+mn-ea"/>
                          <a:cs typeface="Courier New" panose="02070309020205020404" pitchFamily="49" charset="0"/>
                        </a:rPr>
                        <a:t>ABA</a:t>
                      </a:r>
                      <a:r>
                        <a:rPr lang="en-US" alt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)</a:t>
                      </a:r>
                      <a:endParaRPr lang="zh-CN" sz="1800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u="none" kern="10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根冠、萎蔫的叶片等</a:t>
                      </a:r>
                      <a:endParaRPr lang="zh-CN" sz="1800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72000" algn="l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u="none" kern="10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将要脱落或进入休眠期的器官和组织中含量多</a:t>
                      </a:r>
                      <a:endParaRPr lang="zh-CN" sz="1800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72000" algn="l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u="none" kern="10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抑制细胞分裂；</a:t>
                      </a:r>
                      <a:r>
                        <a:rPr 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促进</a:t>
                      </a:r>
                      <a:r>
                        <a:rPr lang="zh-CN" altLang="en-US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气孔关闭</a:t>
                      </a:r>
                      <a:r>
                        <a:rPr 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；</a:t>
                      </a:r>
                      <a:r>
                        <a:rPr lang="zh-CN" sz="1800" u="none" kern="10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促进叶和果实的衰老和脱落；</a:t>
                      </a:r>
                      <a:r>
                        <a:rPr 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维持</a:t>
                      </a:r>
                      <a:r>
                        <a:rPr lang="zh-CN" altLang="en-US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种子休眠。</a:t>
                      </a:r>
                      <a:endParaRPr lang="zh-CN" sz="1800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8933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u="none" kern="1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乙烯</a:t>
                      </a:r>
                      <a:r>
                        <a:rPr lang="en-US" altLang="zh-CN" sz="1800" u="none" kern="1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( ETH)</a:t>
                      </a:r>
                      <a:endParaRPr lang="zh-CN" sz="1800" u="none" kern="10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72000"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植物体</a:t>
                      </a:r>
                      <a:r>
                        <a:rPr lang="zh-CN" altLang="en-US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各个部位</a:t>
                      </a:r>
                      <a:endParaRPr lang="zh-CN" sz="1800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u="none" kern="10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各器官中都存在</a:t>
                      </a:r>
                      <a:endParaRPr lang="zh-CN" sz="1800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72000" algn="l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sz="1800" u="none" kern="10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促进</a:t>
                      </a:r>
                      <a:r>
                        <a:rPr 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果实</a:t>
                      </a:r>
                      <a:r>
                        <a:rPr lang="zh-CN" altLang="en-US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成熟</a:t>
                      </a:r>
                      <a:r>
                        <a:rPr 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；</a:t>
                      </a:r>
                      <a:r>
                        <a:rPr lang="zh-CN" sz="1800" u="none" kern="10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促进开花；促进叶、花、果实</a:t>
                      </a:r>
                      <a:r>
                        <a:rPr 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脱落</a:t>
                      </a:r>
                      <a:r>
                        <a:rPr lang="zh-CN" altLang="en-US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。</a:t>
                      </a:r>
                      <a:endParaRPr lang="zh-CN" sz="1800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7074">
                <a:tc>
                  <a:txBody>
                    <a:bodyPr vert="horz" wrap="square"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zh-CN" sz="1800" u="none" kern="100" smtClean="0"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油菜素内酯</a:t>
                      </a:r>
                      <a:endParaRPr lang="en-US" altLang="zh-CN" sz="1800" u="none" kern="100" smtClean="0"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ct val="0"/>
                        </a:spcAft>
                      </a:pPr>
                      <a:r>
                        <a:rPr lang="zh-CN" altLang="en-US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（</a:t>
                      </a:r>
                      <a:r>
                        <a:rPr lang="en-US" altLang="zh-CN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BR</a:t>
                      </a:r>
                      <a:r>
                        <a:rPr lang="zh-CN" altLang="en-US" sz="1800" u="none" kern="100" smtClean="0"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）</a:t>
                      </a:r>
                      <a:endParaRPr lang="zh-CN" sz="1800" u="none" kern="10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algn="ctr" latinLnBrk="0"/>
                      <a:r>
                        <a:rPr lang="en-US" altLang="zh-CN" sz="1800" u="none" kern="1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_</a:t>
                      </a:r>
                      <a:endParaRPr lang="zh-CN" altLang="en-US" sz="1800" u="none" kern="1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latinLnBrk="0"/>
                      <a:r>
                        <a:rPr lang="zh-CN" altLang="en-US" sz="1800" u="none" kern="1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广泛存在于植物的花粉、种子、茎和叶等器官中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pPr marL="72000" marR="0" indent="0" algn="l" defTabSz="1219140" rtl="0" eaLnBrk="1" fontAlgn="auto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zh-CN" sz="1800" u="none" kern="100" smtClean="0"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促进茎、叶细胞的扩展和分裂，促进</a:t>
                      </a:r>
                      <a:r>
                        <a:rPr lang="zh-CN" altLang="en-US" sz="1800" u="none" kern="100" smtClean="0"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花粉管生长、种子萌发</a:t>
                      </a:r>
                      <a:r>
                        <a:rPr lang="zh-CN" altLang="zh-CN" sz="1800" u="none" kern="100" smtClean="0"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等。</a:t>
                      </a:r>
                      <a:endParaRPr lang="zh-CN" altLang="zh-CN" sz="1800" u="none" kern="100" smtClean="0">
                        <a:effectLst/>
                        <a:latin typeface="+mn-ea"/>
                        <a:ea typeface="+mn-ea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548641" y="5921607"/>
            <a:ext cx="1085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mtClean="0">
                <a:solidFill>
                  <a:srgbClr val="FF0000"/>
                </a:solidFill>
              </a:rPr>
              <a:t>注：</a:t>
            </a:r>
            <a:r>
              <a:rPr kumimoji="1" lang="zh-CN" altLang="en-US" smtClean="0"/>
              <a:t>恶苗病：赤霉素含量过高，当水稻感染了赤霉菌后，会出现植株疯长现象，病株比正常植株高</a:t>
            </a:r>
            <a:r>
              <a:rPr kumimoji="1" lang="en-US" altLang="zh-CN" smtClean="0"/>
              <a:t>50%</a:t>
            </a:r>
            <a:r>
              <a:rPr kumimoji="1" lang="zh-CN" altLang="en-US" smtClean="0"/>
              <a:t>以上，并且结实率大大降低。</a:t>
            </a:r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127925132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313623" y="153439"/>
            <a:ext cx="1154951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b="1" smtClean="0">
                <a:latin typeface="+mn-ea"/>
              </a:rPr>
              <a:t>2</a:t>
            </a:r>
            <a:r>
              <a:rPr kumimoji="1" lang="zh-CN" altLang="en-US" b="1" smtClean="0">
                <a:latin typeface="+mn-ea"/>
              </a:rPr>
              <a:t>、植物激素间的相互作用</a:t>
            </a:r>
            <a:endParaRPr kumimoji="1" lang="en-US" altLang="zh-CN" b="1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zh-CN" altLang="en-US" b="1">
                <a:latin typeface="+mn-ea"/>
              </a:rPr>
              <a:t>（</a:t>
            </a:r>
            <a:r>
              <a:rPr kumimoji="1" lang="en-US" altLang="zh-CN" b="1">
                <a:latin typeface="+mn-ea"/>
              </a:rPr>
              <a:t>1</a:t>
            </a:r>
            <a:r>
              <a:rPr kumimoji="1" lang="zh-CN" altLang="en-US" b="1">
                <a:latin typeface="+mn-ea"/>
              </a:rPr>
              <a:t>）作用途径：</a:t>
            </a:r>
            <a:r>
              <a:rPr kumimoji="1" lang="zh-CN" altLang="en-US" smtClean="0">
                <a:latin typeface="+mn-ea"/>
              </a:rPr>
              <a:t>植物激素对植物生长发育的调控，是通过调控细胞分裂、细胞伸长、细胞分化和细胞死亡等方式</a:t>
            </a:r>
            <a:endParaRPr kumimoji="1" lang="en-US" altLang="zh-CN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zh-CN" altLang="en-US">
                <a:latin typeface="+mn-ea"/>
              </a:rPr>
              <a:t> </a:t>
            </a:r>
            <a:r>
              <a:rPr kumimoji="1" lang="zh-CN" altLang="en-US" smtClean="0">
                <a:latin typeface="+mn-ea"/>
              </a:rPr>
              <a:t>         实现的；各种植物激素并不是孤立地起作用，而是多种激素共同调控植物的生长发育和对环境的适应。</a:t>
            </a:r>
            <a:endParaRPr kumimoji="1" lang="en-US" altLang="zh-CN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zh-CN" altLang="en-US" b="1">
                <a:latin typeface="+mn-ea"/>
              </a:rPr>
              <a:t>（</a:t>
            </a:r>
            <a:r>
              <a:rPr kumimoji="1" lang="en-US" altLang="zh-CN" b="1">
                <a:latin typeface="+mn-ea"/>
              </a:rPr>
              <a:t>2</a:t>
            </a:r>
            <a:r>
              <a:rPr kumimoji="1" lang="zh-CN" altLang="en-US" b="1">
                <a:latin typeface="+mn-ea"/>
              </a:rPr>
              <a:t>）作用特点：</a:t>
            </a:r>
            <a:endParaRPr kumimoji="1" lang="en-US" altLang="zh-CN" b="1">
              <a:latin typeface="+mn-ea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kern="100" smtClean="0">
                <a:latin typeface="+mn-ea"/>
                <a:cs typeface="Courier New" panose="02070309020205020404" pitchFamily="49" charset="0"/>
              </a:rPr>
              <a:t>①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在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植物的生长发育和适应环境变化的过程中，某种激素的含量会</a:t>
            </a:r>
            <a:r>
              <a:rPr lang="zh-CN" altLang="zh-CN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发生变化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。</a:t>
            </a:r>
            <a:endParaRPr lang="en-US" altLang="zh-CN" kern="100" smtClean="0"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②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决定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器官生长、发育的，往往不是某种激素的绝对含量，而是不同激素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的</a:t>
            </a:r>
            <a:r>
              <a:rPr lang="zh-CN" altLang="en-US" kern="10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相对含量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。</a:t>
            </a:r>
            <a:endParaRPr lang="en-US" altLang="zh-CN" kern="100"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例：</a:t>
            </a:r>
            <a:endParaRPr lang="en-US" altLang="zh-CN" kern="100" smtClean="0">
              <a:latin typeface="+mn-ea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ct val="0"/>
              </a:spcAft>
              <a:buFont typeface="Wingdings" charset="2"/>
              <a:buChar char="ü"/>
            </a:pPr>
            <a:r>
              <a:rPr lang="zh-CN" altLang="en-US" kern="10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生长素与细胞分裂素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的比值</a:t>
            </a:r>
            <a:r>
              <a:rPr lang="zh-CN" altLang="en-US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高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有利于</a:t>
            </a:r>
            <a:r>
              <a:rPr lang="zh-CN" altLang="en-US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根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的分化，</a:t>
            </a:r>
            <a:r>
              <a:rPr lang="zh-CN" altLang="en-US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反之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有利于</a:t>
            </a:r>
            <a:r>
              <a:rPr lang="zh-CN" altLang="en-US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芽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的分化，</a:t>
            </a:r>
            <a:r>
              <a:rPr lang="zh-CN" altLang="en-US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比值为</a:t>
            </a:r>
            <a:r>
              <a:rPr lang="en-US" altLang="zh-CN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1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有利于形成</a:t>
            </a:r>
            <a:r>
              <a:rPr lang="zh-CN" altLang="en-US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愈伤组织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；</a:t>
            </a:r>
            <a:endParaRPr lang="en-US" altLang="zh-CN" kern="100">
              <a:latin typeface="+mn-ea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ct val="0"/>
              </a:spcAft>
              <a:buFont typeface="Wingdings" charset="2"/>
              <a:buChar char="ü"/>
            </a:pPr>
            <a:r>
              <a:rPr lang="zh-CN" altLang="en-US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黄瓜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茎端端</a:t>
            </a:r>
            <a:r>
              <a:rPr lang="zh-CN" altLang="en-US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脱落酸与赤霉素的比值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较</a:t>
            </a:r>
            <a:r>
              <a:rPr lang="zh-CN" altLang="en-US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高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，有利于分化形成</a:t>
            </a:r>
            <a:r>
              <a:rPr lang="zh-CN" altLang="en-US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雌花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，</a:t>
            </a:r>
            <a:r>
              <a:rPr lang="zh-CN" altLang="en-US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反之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则有利于分化为</a:t>
            </a:r>
            <a:r>
              <a:rPr lang="zh-CN" altLang="en-US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雄花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。</a:t>
            </a:r>
            <a:endParaRPr lang="zh-CN" altLang="zh-CN" kern="100">
              <a:latin typeface="+mn-ea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kern="100" smtClean="0">
                <a:latin typeface="+mn-ea"/>
                <a:cs typeface="Courier New" panose="02070309020205020404" pitchFamily="49" charset="0"/>
              </a:rPr>
              <a:t>③</a:t>
            </a:r>
            <a:r>
              <a:rPr lang="zh-CN" altLang="zh-CN" kern="100" spc="-100" smtClean="0">
                <a:latin typeface="+mn-ea"/>
                <a:cs typeface="Times New Roman" panose="02020603050405020304" pitchFamily="18" charset="0"/>
              </a:rPr>
              <a:t>在</a:t>
            </a:r>
            <a:r>
              <a:rPr lang="zh-CN" altLang="zh-CN" kern="100" spc="-100">
                <a:latin typeface="+mn-ea"/>
                <a:cs typeface="Times New Roman" panose="02020603050405020304" pitchFamily="18" charset="0"/>
              </a:rPr>
              <a:t>植物生长发育过程中，不同种激素的调节还往往表现出一定</a:t>
            </a:r>
            <a:r>
              <a:rPr lang="zh-CN" altLang="zh-CN" kern="100" spc="-100" smtClean="0">
                <a:latin typeface="+mn-ea"/>
                <a:cs typeface="Times New Roman" panose="02020603050405020304" pitchFamily="18" charset="0"/>
              </a:rPr>
              <a:t>的</a:t>
            </a:r>
            <a:r>
              <a:rPr lang="zh-CN" altLang="en-US" kern="100" spc="-10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顺序性</a:t>
            </a:r>
            <a:r>
              <a:rPr lang="zh-CN" altLang="zh-CN" kern="100" spc="-100" smtClean="0">
                <a:latin typeface="+mn-ea"/>
                <a:cs typeface="Times New Roman" panose="02020603050405020304" pitchFamily="18" charset="0"/>
              </a:rPr>
              <a:t>。</a:t>
            </a:r>
            <a:endParaRPr lang="zh-CN" altLang="zh-CN" kern="100" spc="-100">
              <a:latin typeface="+mn-ea"/>
              <a:cs typeface="Courier New" panose="02070309020205020404" pitchFamily="49" charset="0"/>
            </a:endParaRPr>
          </a:p>
          <a:p>
            <a:pPr>
              <a:lnSpc>
                <a:spcPct val="150000"/>
              </a:lnSpc>
            </a:pPr>
            <a:r>
              <a:rPr kumimoji="1" lang="zh-CN" altLang="en-US" b="1">
                <a:latin typeface="+mn-ea"/>
              </a:rPr>
              <a:t>（</a:t>
            </a:r>
            <a:r>
              <a:rPr kumimoji="1" lang="en-US" altLang="zh-CN" b="1">
                <a:latin typeface="+mn-ea"/>
              </a:rPr>
              <a:t>3</a:t>
            </a:r>
            <a:r>
              <a:rPr kumimoji="1" lang="zh-CN" altLang="en-US" b="1">
                <a:latin typeface="+mn-ea"/>
              </a:rPr>
              <a:t>）植物激素间的相互作用</a:t>
            </a:r>
            <a:endParaRPr kumimoji="1" lang="en-US" altLang="zh-CN" b="1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kern="100" smtClean="0">
                <a:latin typeface="+mn-ea"/>
                <a:cs typeface="Courier New" panose="02070309020205020404" pitchFamily="49" charset="0"/>
              </a:rPr>
              <a:t>①协同作用：两种或多种激素结合使用时，其效果大于分别单独使用。</a:t>
            </a:r>
            <a:r>
              <a:rPr lang="zh-CN" altLang="en-US" sz="1400" kern="100" smtClean="0">
                <a:latin typeface="+mn-ea"/>
                <a:cs typeface="Courier New" panose="02070309020205020404" pitchFamily="49" charset="0"/>
              </a:rPr>
              <a:t>（生长素、细胞分裂素、赤霉素）、（脱落酸、乙烯）</a:t>
            </a:r>
            <a:endParaRPr kumimoji="1" lang="zh-CN" altLang="en-US">
              <a:latin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252787" y="5223724"/>
            <a:ext cx="6199062" cy="36933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mtClean="0"/>
              <a:t>促进细胞伸长，细胞体积增大</a:t>
            </a:r>
            <a:endParaRPr kumimoji="1"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24207" y="5527245"/>
            <a:ext cx="1338828" cy="36933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/>
              <a:t>生长素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2252787" y="5811910"/>
            <a:ext cx="2262158" cy="36933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kumimoji="1"/>
            </a:lvl1pPr>
          </a:lstStyle>
          <a:p>
            <a:r>
              <a:rPr lang="zh-CN" altLang="en-US"/>
              <a:t>主要促进细胞核分裂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624207" y="6312387"/>
            <a:ext cx="1338828" cy="36933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mtClean="0"/>
              <a:t>细胞分裂素</a:t>
            </a:r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2252787" y="6312387"/>
            <a:ext cx="2262158" cy="36933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kumimoji="1" lang="zh-CN" altLang="en-US" smtClean="0"/>
              <a:t>主要促进细胞质分裂</a:t>
            </a:r>
            <a:endParaRPr kumimoji="1"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804697" y="6040238"/>
            <a:ext cx="3647152" cy="36933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kumimoji="1" lang="zh-CN" altLang="en-US" smtClean="0"/>
              <a:t>共同促进细胞分裂，细胞数目增加</a:t>
            </a:r>
            <a:endParaRPr kumimoji="1"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8809545" y="5675722"/>
            <a:ext cx="2031325" cy="369332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none" rtlCol="0">
            <a:spAutoFit/>
          </a:bodyPr>
          <a:lstStyle/>
          <a:p>
            <a:r>
              <a:rPr kumimoji="1" lang="zh-CN" altLang="en-US" smtClean="0"/>
              <a:t>共同促进植物生长</a:t>
            </a:r>
            <a:endParaRPr kumimoji="1" lang="zh-CN" altLang="en-US"/>
          </a:p>
        </p:txBody>
      </p:sp>
      <p:sp>
        <p:nvSpPr>
          <p:cNvPr id="10" name="左大括号 9"/>
          <p:cNvSpPr/>
          <p:nvPr/>
        </p:nvSpPr>
        <p:spPr>
          <a:xfrm>
            <a:off x="1963035" y="5408390"/>
            <a:ext cx="289752" cy="588186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12" name="直线箭头连接符 11"/>
          <p:cNvCxnSpPr>
            <a:stCxn id="6" idx="3"/>
            <a:endCxn id="7" idx="1"/>
          </p:cNvCxnSpPr>
          <p:nvPr/>
        </p:nvCxnSpPr>
        <p:spPr>
          <a:xfrm>
            <a:off x="1963035" y="6497053"/>
            <a:ext cx="289752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右大括号 12"/>
          <p:cNvSpPr/>
          <p:nvPr/>
        </p:nvSpPr>
        <p:spPr>
          <a:xfrm>
            <a:off x="4514945" y="5996576"/>
            <a:ext cx="289752" cy="500477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右大括号 13"/>
          <p:cNvSpPr/>
          <p:nvPr/>
        </p:nvSpPr>
        <p:spPr>
          <a:xfrm>
            <a:off x="8519793" y="5408390"/>
            <a:ext cx="221808" cy="903997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左大括号 14"/>
          <p:cNvSpPr/>
          <p:nvPr/>
        </p:nvSpPr>
        <p:spPr>
          <a:xfrm>
            <a:off x="300483" y="5746145"/>
            <a:ext cx="289752" cy="750908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54601265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697830" y="138327"/>
            <a:ext cx="878317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mtClean="0"/>
              <a:t>②拮抗作用</a:t>
            </a:r>
            <a:endParaRPr kumimoji="1" lang="en-US" altLang="zh-CN" smtClean="0"/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kumimoji="1" lang="zh-CN" altLang="en-US" smtClean="0"/>
              <a:t>细胞分裂：细胞分裂素、生长素</a:t>
            </a:r>
            <a:r>
              <a:rPr kumimoji="1" lang="en-US" altLang="zh-CN" smtClean="0"/>
              <a:t>—</a:t>
            </a:r>
            <a:r>
              <a:rPr kumimoji="1" lang="zh-CN" altLang="en-US" smtClean="0">
                <a:solidFill>
                  <a:srgbClr val="FF0000"/>
                </a:solidFill>
              </a:rPr>
              <a:t>促进</a:t>
            </a:r>
            <a:r>
              <a:rPr kumimoji="1" lang="zh-CN" altLang="en-US" smtClean="0"/>
              <a:t>；脱落酸</a:t>
            </a:r>
            <a:r>
              <a:rPr kumimoji="1" lang="en-US" altLang="zh-CN" smtClean="0"/>
              <a:t>—</a:t>
            </a:r>
            <a:r>
              <a:rPr kumimoji="1" lang="zh-CN" altLang="en-US" smtClean="0">
                <a:solidFill>
                  <a:srgbClr val="FF0000"/>
                </a:solidFill>
              </a:rPr>
              <a:t>抑制</a:t>
            </a:r>
            <a:r>
              <a:rPr kumimoji="1" lang="zh-CN" altLang="en-US" smtClean="0"/>
              <a:t>；</a:t>
            </a:r>
            <a:endParaRPr kumimoji="1" lang="en-US" altLang="zh-CN" smtClean="0"/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kumimoji="1" lang="zh-CN" altLang="en-US" smtClean="0"/>
              <a:t>脱落衰老：脱落酸、乙烯</a:t>
            </a:r>
            <a:r>
              <a:rPr kumimoji="1" lang="en-US" altLang="zh-CN" smtClean="0"/>
              <a:t>—</a:t>
            </a:r>
            <a:r>
              <a:rPr kumimoji="1" lang="zh-CN" altLang="en-US" smtClean="0">
                <a:solidFill>
                  <a:srgbClr val="FF0000"/>
                </a:solidFill>
              </a:rPr>
              <a:t>促进</a:t>
            </a:r>
            <a:r>
              <a:rPr kumimoji="1" lang="zh-CN" altLang="en-US" smtClean="0"/>
              <a:t>；生长素、赤霉素、细胞分裂素</a:t>
            </a:r>
            <a:r>
              <a:rPr kumimoji="1" lang="en-US" altLang="zh-CN" smtClean="0"/>
              <a:t>—</a:t>
            </a:r>
            <a:r>
              <a:rPr kumimoji="1" lang="zh-CN" altLang="en-US">
                <a:solidFill>
                  <a:srgbClr val="FF0000"/>
                </a:solidFill>
              </a:rPr>
              <a:t>抑制</a:t>
            </a:r>
            <a:r>
              <a:rPr kumimoji="1" lang="zh-CN" altLang="en-US" smtClean="0"/>
              <a:t>；</a:t>
            </a:r>
            <a:endParaRPr kumimoji="1" lang="en-US" altLang="zh-CN" smtClean="0"/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kumimoji="1" lang="zh-CN" altLang="en-US" smtClean="0"/>
              <a:t>种子萌发：赤霉素</a:t>
            </a:r>
            <a:r>
              <a:rPr kumimoji="1" lang="en-US" altLang="zh-CN" smtClean="0"/>
              <a:t>—</a:t>
            </a:r>
            <a:r>
              <a:rPr kumimoji="1" lang="zh-CN" altLang="en-US">
                <a:solidFill>
                  <a:srgbClr val="FF0000"/>
                </a:solidFill>
              </a:rPr>
              <a:t>促进</a:t>
            </a:r>
            <a:r>
              <a:rPr kumimoji="1" lang="zh-CN" altLang="en-US" smtClean="0"/>
              <a:t>；脱落酸</a:t>
            </a:r>
            <a:r>
              <a:rPr kumimoji="1" lang="en-US" altLang="zh-CN" smtClean="0"/>
              <a:t>—</a:t>
            </a:r>
            <a:r>
              <a:rPr kumimoji="1" lang="zh-CN" altLang="en-US">
                <a:solidFill>
                  <a:srgbClr val="FF0000"/>
                </a:solidFill>
              </a:rPr>
              <a:t>抑制</a:t>
            </a:r>
            <a:r>
              <a:rPr kumimoji="1" lang="zh-CN" altLang="en-US" smtClean="0"/>
              <a:t>；</a:t>
            </a:r>
            <a:endParaRPr kumimoji="1" lang="en-US" altLang="zh-CN" smtClean="0"/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kumimoji="1" lang="zh-CN" altLang="en-US" smtClean="0"/>
              <a:t>气孔张开：细胞分裂素</a:t>
            </a:r>
            <a:r>
              <a:rPr kumimoji="1" lang="en-US" altLang="zh-CN" smtClean="0"/>
              <a:t>—</a:t>
            </a:r>
            <a:r>
              <a:rPr kumimoji="1" lang="zh-CN" altLang="en-US">
                <a:solidFill>
                  <a:srgbClr val="FF0000"/>
                </a:solidFill>
              </a:rPr>
              <a:t>促进</a:t>
            </a:r>
            <a:r>
              <a:rPr kumimoji="1" lang="zh-CN" altLang="en-US" smtClean="0"/>
              <a:t>；脱落酸</a:t>
            </a:r>
            <a:r>
              <a:rPr kumimoji="1" lang="en-US" altLang="zh-CN" smtClean="0"/>
              <a:t>—</a:t>
            </a:r>
            <a:r>
              <a:rPr kumimoji="1" lang="zh-CN" altLang="en-US">
                <a:solidFill>
                  <a:srgbClr val="FF0000"/>
                </a:solidFill>
              </a:rPr>
              <a:t>抑制</a:t>
            </a:r>
            <a:r>
              <a:rPr kumimoji="1" lang="zh-CN" altLang="en-US" smtClean="0"/>
              <a:t>。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zh-CN" altLang="en-US" smtClean="0"/>
              <a:t>③作用实例：</a:t>
            </a:r>
            <a:endParaRPr kumimoji="1" lang="en-US" altLang="zh-CN" smtClean="0"/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kumimoji="1" lang="zh-CN" altLang="en-US" smtClean="0"/>
              <a:t>生长素达到一定浓度后会促进乙烯的合成，而乙烯对生长素的合成具有抑制作用。</a:t>
            </a:r>
            <a:endParaRPr kumimoji="1" lang="en-US" altLang="zh-CN" smtClean="0"/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kumimoji="1" lang="zh-CN" altLang="en-US" smtClean="0"/>
              <a:t>赤霉素可促进生长素的合成，抑制生长素的分解。</a:t>
            </a:r>
            <a:endParaRPr kumimoji="1" lang="en-US" altLang="zh-CN" smtClean="0"/>
          </a:p>
        </p:txBody>
      </p:sp>
      <p:pic>
        <p:nvPicPr>
          <p:cNvPr id="3" name="Picture 2" descr="X289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5325" y="3554647"/>
            <a:ext cx="3394169" cy="1675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X29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79885" y="3441640"/>
            <a:ext cx="4292362" cy="192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文本框 9"/>
          <p:cNvSpPr txBox="1"/>
          <p:nvPr/>
        </p:nvSpPr>
        <p:spPr>
          <a:xfrm>
            <a:off x="697830" y="5230250"/>
            <a:ext cx="1102092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研究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表明：脱落酸在高温下易降解，则</a:t>
            </a:r>
            <a:r>
              <a:rPr lang="en-US" altLang="zh-CN" kern="100">
                <a:latin typeface="+mn-ea"/>
                <a:cs typeface="Times New Roman" panose="02020603050405020304" pitchFamily="18" charset="0"/>
              </a:rPr>
              <a:t>“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小麦、玉米在即将成熟时，若遇干热后再遇大雨的天气，种子将易在穗上发芽</a:t>
            </a:r>
            <a:r>
              <a:rPr lang="en-US" altLang="zh-CN" kern="100">
                <a:latin typeface="+mn-ea"/>
                <a:cs typeface="Times New Roman" panose="02020603050405020304" pitchFamily="18" charset="0"/>
              </a:rPr>
              <a:t>”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的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原因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？</a:t>
            </a:r>
            <a:endParaRPr lang="en-US" altLang="zh-CN" kern="100" smtClean="0"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kern="10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持续一</a:t>
            </a:r>
            <a:r>
              <a:rPr lang="zh-CN" altLang="zh-CN" kern="10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段</a:t>
            </a:r>
            <a:r>
              <a:rPr lang="zh-CN" altLang="zh-CN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时间</a:t>
            </a:r>
            <a:r>
              <a:rPr lang="zh-CN" altLang="zh-CN" kern="100">
                <a:solidFill>
                  <a:srgbClr val="C00000"/>
                </a:solidFill>
                <a:latin typeface="+mn-ea"/>
                <a:cs typeface="Times New Roman" panose="02020603050405020304" pitchFamily="18" charset="0"/>
              </a:rPr>
              <a:t>的高温，能使种子中的脱落酸降解，从而解除了对种子萌发的抑制，大雨又给种子萌发提供了水分，于是种子就容易在穗上</a:t>
            </a:r>
            <a:r>
              <a:rPr lang="zh-CN" altLang="zh-CN" kern="100" smtClean="0">
                <a:solidFill>
                  <a:srgbClr val="C00000"/>
                </a:solidFill>
                <a:latin typeface="+mn-ea"/>
                <a:cs typeface="Times New Roman" panose="02020603050405020304" pitchFamily="18" charset="0"/>
              </a:rPr>
              <a:t>萌发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。</a:t>
            </a:r>
            <a:endParaRPr lang="zh-CN" altLang="en-US" kern="100">
              <a:solidFill>
                <a:srgbClr val="C00000"/>
              </a:solidFill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588849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794083" y="601578"/>
            <a:ext cx="11117179" cy="54938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b="1" smtClean="0"/>
              <a:t>四、植物生长调节剂及应用</a:t>
            </a:r>
            <a:endParaRPr kumimoji="1" lang="en-US" altLang="zh-CN" b="1" smtClean="0"/>
          </a:p>
          <a:p>
            <a:pPr>
              <a:lnSpc>
                <a:spcPct val="150000"/>
              </a:lnSpc>
            </a:pPr>
            <a:r>
              <a:rPr kumimoji="1" lang="en-US" altLang="zh-CN" b="1" smtClean="0"/>
              <a:t>1</a:t>
            </a:r>
            <a:r>
              <a:rPr kumimoji="1" lang="zh-CN" altLang="en-US" b="1" smtClean="0"/>
              <a:t>、植物生长调节剂：</a:t>
            </a:r>
            <a:r>
              <a:rPr kumimoji="1" lang="zh-CN" altLang="en-US" smtClean="0"/>
              <a:t>由</a:t>
            </a:r>
            <a:r>
              <a:rPr kumimoji="1" lang="zh-CN" altLang="en-US" smtClean="0">
                <a:solidFill>
                  <a:srgbClr val="FF0000"/>
                </a:solidFill>
              </a:rPr>
              <a:t>人工合成</a:t>
            </a:r>
            <a:r>
              <a:rPr kumimoji="1" lang="zh-CN" altLang="en-US" smtClean="0"/>
              <a:t>的，对植物的生长、发育有调节作用的</a:t>
            </a:r>
            <a:r>
              <a:rPr kumimoji="1" lang="zh-CN" altLang="en-US" smtClean="0">
                <a:solidFill>
                  <a:srgbClr val="FF0000"/>
                </a:solidFill>
              </a:rPr>
              <a:t>化学物质</a:t>
            </a:r>
            <a:r>
              <a:rPr kumimoji="1" lang="zh-CN" altLang="en-US" smtClean="0"/>
              <a:t>。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en-US" altLang="zh-CN" b="1"/>
              <a:t>2</a:t>
            </a:r>
            <a:r>
              <a:rPr kumimoji="1" lang="zh-CN" altLang="en-US" b="1"/>
              <a:t>、优点：</a:t>
            </a:r>
            <a:r>
              <a:rPr kumimoji="1" lang="zh-CN" altLang="en-US" smtClean="0">
                <a:solidFill>
                  <a:srgbClr val="FF0000"/>
                </a:solidFill>
              </a:rPr>
              <a:t>原料广泛、容易合成、效果稳定</a:t>
            </a:r>
            <a:r>
              <a:rPr kumimoji="1" lang="zh-CN" altLang="en-US" smtClean="0"/>
              <a:t>等。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en-US" altLang="zh-CN" b="1"/>
              <a:t>3</a:t>
            </a:r>
            <a:r>
              <a:rPr kumimoji="1" lang="zh-CN" altLang="en-US" b="1"/>
              <a:t>、类型：</a:t>
            </a:r>
            <a:endParaRPr kumimoji="1" lang="en-US" altLang="zh-CN" b="1"/>
          </a:p>
          <a:p>
            <a:pPr>
              <a:lnSpc>
                <a:spcPct val="150000"/>
              </a:lnSpc>
            </a:pPr>
            <a:r>
              <a:rPr kumimoji="1" lang="zh-CN" altLang="en-US" smtClean="0"/>
              <a:t>①分子结构和生理效应与植物激素类似。如吲哚丁酸；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zh-CN" altLang="en-US" smtClean="0"/>
              <a:t>②分子结构与植物激素完全不同，但有类似的生理效应，如</a:t>
            </a:r>
            <a:r>
              <a:rPr lang="el-GR" altLang="zh-CN" smtClean="0"/>
              <a:t>α</a:t>
            </a:r>
            <a:r>
              <a:rPr lang="en-US" altLang="zh-CN" smtClean="0"/>
              <a:t>-</a:t>
            </a:r>
            <a:r>
              <a:rPr lang="zh-CN" altLang="en-US" smtClean="0"/>
              <a:t>奈乙酸（</a:t>
            </a:r>
            <a:r>
              <a:rPr lang="en-US" altLang="zh-CN" smtClean="0"/>
              <a:t>NAA</a:t>
            </a:r>
            <a:r>
              <a:rPr lang="zh-CN" altLang="en-US" smtClean="0"/>
              <a:t>）、矮壮素等。</a:t>
            </a:r>
            <a:endParaRPr lang="en-US" altLang="zh-CN" smtClean="0"/>
          </a:p>
          <a:p>
            <a:pPr>
              <a:lnSpc>
                <a:spcPct val="150000"/>
              </a:lnSpc>
            </a:pPr>
            <a:r>
              <a:rPr kumimoji="1" lang="en-US" altLang="zh-CN" b="1"/>
              <a:t>4</a:t>
            </a:r>
            <a:r>
              <a:rPr kumimoji="1" lang="zh-CN" altLang="en-US" b="1"/>
              <a:t>、实例：</a:t>
            </a:r>
            <a:endParaRPr kumimoji="1" lang="en-US" altLang="zh-CN" b="1"/>
          </a:p>
          <a:p>
            <a:pPr>
              <a:lnSpc>
                <a:spcPct val="150000"/>
              </a:lnSpc>
            </a:pPr>
            <a:r>
              <a:rPr kumimoji="1" lang="zh-CN" altLang="en-US" smtClean="0"/>
              <a:t>①</a:t>
            </a:r>
            <a:r>
              <a:rPr kumimoji="1" lang="en-US" altLang="zh-CN" smtClean="0"/>
              <a:t>NAA</a:t>
            </a:r>
            <a:r>
              <a:rPr kumimoji="1" lang="zh-CN" altLang="en-US" smtClean="0"/>
              <a:t>、</a:t>
            </a:r>
            <a:r>
              <a:rPr kumimoji="1" lang="en-US" altLang="zh-CN" smtClean="0"/>
              <a:t>2</a:t>
            </a:r>
            <a:r>
              <a:rPr kumimoji="1" lang="zh-CN" altLang="en-US" smtClean="0"/>
              <a:t>，</a:t>
            </a:r>
            <a:r>
              <a:rPr kumimoji="1" lang="en-US" altLang="zh-CN" smtClean="0"/>
              <a:t>4-D</a:t>
            </a:r>
            <a:r>
              <a:rPr kumimoji="1" lang="zh-CN" altLang="en-US" smtClean="0"/>
              <a:t>：促进插条生根，培育无子番茄，用作农业除草剂等；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zh-CN" altLang="en-US" smtClean="0"/>
              <a:t>青鲜素：抑制发芽，保持蔬菜鲜绿，延长保存期；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zh-CN" altLang="en-US" smtClean="0"/>
              <a:t>赤霉素：使大麦种子无须发芽就可产生</a:t>
            </a:r>
            <a:r>
              <a:rPr lang="el-GR" altLang="zh-CN"/>
              <a:t>α</a:t>
            </a:r>
            <a:r>
              <a:rPr lang="en-US" altLang="zh-CN" smtClean="0"/>
              <a:t>-</a:t>
            </a:r>
            <a:r>
              <a:rPr lang="zh-CN" altLang="en-US" smtClean="0"/>
              <a:t>淀粉酶；</a:t>
            </a:r>
            <a:endParaRPr lang="en-US" altLang="zh-CN" smtClean="0"/>
          </a:p>
          <a:p>
            <a:pPr>
              <a:lnSpc>
                <a:spcPct val="150000"/>
              </a:lnSpc>
            </a:pPr>
            <a:r>
              <a:rPr kumimoji="1" lang="zh-CN" altLang="en-US" smtClean="0"/>
              <a:t>乙烯利：催熟未成熟的果实；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zh-CN" altLang="en-US"/>
              <a:t>膨大素：促使水果长势加快、个头变大，但口感差，汁水少，甜味不足，不宜长时间储存。</a:t>
            </a:r>
            <a:endParaRPr kumimoji="1" lang="en-US" altLang="zh-CN"/>
          </a:p>
          <a:p>
            <a:pPr>
              <a:lnSpc>
                <a:spcPct val="150000"/>
              </a:lnSpc>
            </a:pPr>
            <a:r>
              <a:rPr kumimoji="1" lang="en-US" altLang="zh-CN" b="1"/>
              <a:t>5</a:t>
            </a:r>
            <a:r>
              <a:rPr kumimoji="1" lang="zh-CN" altLang="en-US" b="1"/>
              <a:t>、</a:t>
            </a:r>
            <a:r>
              <a:rPr kumimoji="1" lang="zh-CN" altLang="zh-CN" b="1"/>
              <a:t>影响施用效果的因素：</a:t>
            </a:r>
            <a:r>
              <a:rPr kumimoji="1" lang="zh-CN" altLang="zh-CN"/>
              <a:t>施用</a:t>
            </a:r>
            <a:r>
              <a:rPr kumimoji="1" lang="zh-CN" altLang="zh-CN" smtClean="0"/>
              <a:t>的</a:t>
            </a:r>
            <a:r>
              <a:rPr kumimoji="1" lang="zh-CN" altLang="en-US" smtClean="0"/>
              <a:t>浓度</a:t>
            </a:r>
            <a:r>
              <a:rPr kumimoji="1" lang="zh-CN" altLang="zh-CN" smtClean="0"/>
              <a:t>、</a:t>
            </a:r>
            <a:r>
              <a:rPr kumimoji="1" lang="zh-CN" altLang="zh-CN"/>
              <a:t>时间</a:t>
            </a:r>
            <a:r>
              <a:rPr kumimoji="1" lang="zh-CN" altLang="zh-CN" smtClean="0"/>
              <a:t>、</a:t>
            </a:r>
            <a:r>
              <a:rPr kumimoji="1" lang="zh-CN" altLang="en-US" smtClean="0"/>
              <a:t>部位</a:t>
            </a:r>
            <a:r>
              <a:rPr kumimoji="1" lang="zh-CN" altLang="zh-CN" smtClean="0"/>
              <a:t>以及</a:t>
            </a:r>
            <a:r>
              <a:rPr kumimoji="1" lang="zh-CN" altLang="zh-CN"/>
              <a:t>植物的生理状态和气候条件等</a:t>
            </a:r>
            <a:r>
              <a:rPr kumimoji="1" lang="zh-CN" altLang="zh-CN" smtClean="0"/>
              <a:t>。</a:t>
            </a:r>
            <a:endParaRPr kumimoji="1" lang="zh-CN" altLang="zh-CN"/>
          </a:p>
        </p:txBody>
      </p:sp>
    </p:spTree>
    <p:extLst>
      <p:ext uri="{BB962C8B-B14F-4D97-AF65-F5344CB8AC3E}">
        <p14:creationId xmlns:p14="http://schemas.microsoft.com/office/powerpoint/2010/main" val="1732903114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445171" y="71188"/>
            <a:ext cx="11201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b="1" smtClean="0">
                <a:latin typeface="+mn-ea"/>
              </a:rPr>
              <a:t>6</a:t>
            </a:r>
            <a:r>
              <a:rPr kumimoji="1" lang="zh-CN" altLang="en-US" b="1" smtClean="0">
                <a:latin typeface="+mn-ea"/>
              </a:rPr>
              <a:t>、探索生长素类调节剂促进插条生根的最适浓度（实验）</a:t>
            </a:r>
            <a:endParaRPr kumimoji="1" lang="en-US" altLang="zh-CN" b="1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zh-CN" altLang="en-US" smtClean="0">
                <a:latin typeface="+mn-ea"/>
              </a:rPr>
              <a:t>（</a:t>
            </a:r>
            <a:r>
              <a:rPr kumimoji="1" lang="en-US" altLang="zh-CN" smtClean="0">
                <a:latin typeface="+mn-ea"/>
              </a:rPr>
              <a:t>1</a:t>
            </a:r>
            <a:r>
              <a:rPr kumimoji="1" lang="zh-CN" altLang="en-US" smtClean="0">
                <a:latin typeface="+mn-ea"/>
              </a:rPr>
              <a:t>）原理：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适宜浓度的生长素类调节剂能促进插条生根，不同浓度的生长素类调节剂溶液处理后，插条生根的情况不同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。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在最适浓度下植物插条生根数量最多，生长最快。</a:t>
            </a:r>
            <a:endParaRPr lang="en-US" altLang="zh-CN" kern="100" smtClean="0">
              <a:latin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kern="100" smtClean="0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）实验过程：</a:t>
            </a:r>
            <a:endParaRPr lang="zh-CN" altLang="zh-CN" kern="100">
              <a:latin typeface="+mn-ea"/>
              <a:cs typeface="Courier New" panose="02070309020205020404" pitchFamily="49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806117" y="2410455"/>
            <a:ext cx="2002760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45171" y="3060632"/>
            <a:ext cx="11044987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mtClean="0">
                <a:latin typeface="+mn-ea"/>
              </a:rPr>
              <a:t>（</a:t>
            </a:r>
            <a:r>
              <a:rPr kumimoji="1" lang="en-US" altLang="zh-CN" smtClean="0">
                <a:latin typeface="+mn-ea"/>
              </a:rPr>
              <a:t>3</a:t>
            </a:r>
            <a:r>
              <a:rPr kumimoji="1" lang="zh-CN" altLang="en-US" smtClean="0">
                <a:latin typeface="+mn-ea"/>
              </a:rPr>
              <a:t>）实验要点：</a:t>
            </a:r>
            <a:endParaRPr kumimoji="1" lang="en-US" altLang="zh-CN" smtClean="0">
              <a:latin typeface="+mn-ea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kern="100" smtClean="0">
                <a:latin typeface="+mn-ea"/>
                <a:cs typeface="Courier New" panose="02070309020205020404" pitchFamily="49" charset="0"/>
              </a:rPr>
              <a:t>   ①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需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进行预实验：</a:t>
            </a:r>
            <a:r>
              <a:rPr lang="zh-CN" altLang="zh-CN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预实验可以为进一步的实验摸索条件，也可以检验实验设计的科学性和可行性，以免由于设计不周，盲目开展实验而造成人力、物力和财力的浪费。</a:t>
            </a:r>
            <a:endParaRPr lang="zh-CN" altLang="zh-CN" kern="100">
              <a:solidFill>
                <a:srgbClr val="FF0000"/>
              </a:solidFill>
              <a:latin typeface="+mn-ea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kern="100" smtClean="0">
                <a:latin typeface="+mn-ea"/>
                <a:cs typeface="Courier New" panose="02070309020205020404" pitchFamily="49" charset="0"/>
              </a:rPr>
              <a:t>   ②</a:t>
            </a:r>
            <a:r>
              <a:rPr lang="zh-CN" altLang="en-US" kern="100">
                <a:latin typeface="+mn-ea"/>
                <a:cs typeface="Courier New" panose="02070309020205020404" pitchFamily="49" charset="0"/>
              </a:rPr>
              <a:t>三个变量：</a:t>
            </a:r>
            <a:r>
              <a:rPr lang="zh-CN" altLang="en-US" kern="100" smtClean="0">
                <a:solidFill>
                  <a:srgbClr val="FF0000"/>
                </a:solidFill>
                <a:latin typeface="+mn-ea"/>
                <a:cs typeface="Courier New" panose="02070309020205020404" pitchFamily="49" charset="0"/>
              </a:rPr>
              <a:t>自变量</a:t>
            </a:r>
            <a:r>
              <a:rPr lang="zh-CN" altLang="en-US" kern="100" smtClean="0">
                <a:latin typeface="+mn-ea"/>
                <a:cs typeface="Courier New" panose="02070309020205020404" pitchFamily="49" charset="0"/>
              </a:rPr>
              <a:t>：生长素类调节剂的浓度；</a:t>
            </a:r>
            <a:r>
              <a:rPr lang="zh-CN" altLang="en-US" kern="100" smtClean="0">
                <a:solidFill>
                  <a:srgbClr val="FF0000"/>
                </a:solidFill>
                <a:latin typeface="+mn-ea"/>
                <a:cs typeface="Courier New" panose="02070309020205020404" pitchFamily="49" charset="0"/>
              </a:rPr>
              <a:t>因变量</a:t>
            </a:r>
            <a:r>
              <a:rPr lang="zh-CN" altLang="en-US" kern="100" smtClean="0">
                <a:latin typeface="+mn-ea"/>
                <a:cs typeface="Courier New" panose="02070309020205020404" pitchFamily="49" charset="0"/>
              </a:rPr>
              <a:t>：扦插枝条生根的数量（或长度）；</a:t>
            </a:r>
            <a:endParaRPr lang="en-US" altLang="zh-CN" kern="100" smtClean="0">
              <a:latin typeface="+mn-ea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kern="100">
                <a:solidFill>
                  <a:srgbClr val="FF0000"/>
                </a:solidFill>
                <a:latin typeface="+mn-ea"/>
                <a:cs typeface="Courier New" panose="02070309020205020404" pitchFamily="49" charset="0"/>
              </a:rPr>
              <a:t> </a:t>
            </a:r>
            <a:r>
              <a:rPr lang="zh-CN" altLang="en-US" kern="100" smtClean="0">
                <a:solidFill>
                  <a:srgbClr val="FF0000"/>
                </a:solidFill>
                <a:latin typeface="+mn-ea"/>
                <a:cs typeface="Courier New" panose="02070309020205020404" pitchFamily="49" charset="0"/>
              </a:rPr>
              <a:t>                        无关</a:t>
            </a:r>
            <a:r>
              <a:rPr lang="zh-CN" altLang="en-US" kern="100">
                <a:solidFill>
                  <a:srgbClr val="FF0000"/>
                </a:solidFill>
                <a:latin typeface="+mn-ea"/>
                <a:cs typeface="Courier New" panose="02070309020205020404" pitchFamily="49" charset="0"/>
              </a:rPr>
              <a:t>变量</a:t>
            </a:r>
            <a:r>
              <a:rPr lang="zh-CN" altLang="en-US" kern="100" smtClean="0">
                <a:latin typeface="+mn-ea"/>
                <a:cs typeface="Courier New" panose="02070309020205020404" pitchFamily="49" charset="0"/>
                <a:sym typeface="Wingdings" charset="2"/>
              </a:rPr>
              <a:t>：等量原则，</a:t>
            </a:r>
            <a:r>
              <a:rPr lang="zh-CN" altLang="en-US" kern="100" smtClean="0">
                <a:latin typeface="+mn-ea"/>
                <a:cs typeface="Courier New" panose="02070309020205020404" pitchFamily="49" charset="0"/>
              </a:rPr>
              <a:t>处理溶液的计量、温度、光照、插条的生理状况、处理时间等。</a:t>
            </a:r>
            <a:endParaRPr lang="en-US" altLang="zh-CN" kern="100" smtClean="0">
              <a:latin typeface="+mn-ea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kern="100" smtClean="0">
                <a:latin typeface="+mn-ea"/>
                <a:cs typeface="Courier New" panose="02070309020205020404" pitchFamily="49" charset="0"/>
              </a:rPr>
              <a:t>   ③</a:t>
            </a:r>
            <a:r>
              <a:rPr lang="zh-CN" altLang="zh-CN" kern="100">
                <a:latin typeface="+mn-ea"/>
                <a:cs typeface="Courier New" panose="02070309020205020404" pitchFamily="49" charset="0"/>
              </a:rPr>
              <a:t>处理</a:t>
            </a:r>
            <a:r>
              <a:rPr lang="zh-CN" altLang="zh-CN" kern="100" smtClean="0">
                <a:latin typeface="+mn-ea"/>
                <a:cs typeface="Courier New" panose="02070309020205020404" pitchFamily="49" charset="0"/>
              </a:rPr>
              <a:t>插条</a:t>
            </a:r>
            <a:r>
              <a:rPr lang="zh-CN" altLang="en-US" kern="100" smtClean="0">
                <a:latin typeface="+mn-ea"/>
                <a:cs typeface="Courier New" panose="02070309020205020404" pitchFamily="49" charset="0"/>
              </a:rPr>
              <a:t>：</a:t>
            </a:r>
            <a:endParaRPr lang="zh-CN" altLang="zh-CN" kern="100">
              <a:latin typeface="+mn-ea"/>
              <a:cs typeface="Courier New" panose="02070309020205020404" pitchFamily="49" charset="0"/>
            </a:endParaRPr>
          </a:p>
          <a:p>
            <a:pPr marL="285750" indent="-285750" algn="just">
              <a:lnSpc>
                <a:spcPct val="150000"/>
              </a:lnSpc>
              <a:spcAft>
                <a:spcPct val="0"/>
              </a:spcAft>
              <a:buFont typeface="Wingdings" charset="2"/>
              <a:buChar char="ü"/>
            </a:pP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生长素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类似物处理插条可用</a:t>
            </a:r>
            <a:r>
              <a:rPr lang="zh-CN" altLang="zh-CN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浸泡法</a:t>
            </a:r>
            <a:r>
              <a:rPr lang="en-US" altLang="zh-CN" kern="100">
                <a:solidFill>
                  <a:srgbClr val="FF0000"/>
                </a:solidFill>
                <a:latin typeface="+mn-ea"/>
                <a:cs typeface="Courier New" panose="02070309020205020404" pitchFamily="49" charset="0"/>
              </a:rPr>
              <a:t>(</a:t>
            </a:r>
            <a:r>
              <a:rPr lang="zh-CN" altLang="zh-CN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溶液浓度较</a:t>
            </a:r>
            <a:r>
              <a:rPr lang="zh-CN" altLang="zh-CN" kern="10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低</a:t>
            </a:r>
            <a:r>
              <a:rPr kumimoji="1" lang="zh-CN" altLang="en-US">
                <a:latin typeface="+mn-ea"/>
              </a:rPr>
              <a:t>，浸泡时间长</a:t>
            </a:r>
            <a:r>
              <a:rPr lang="en-US" altLang="zh-CN" kern="100" smtClean="0">
                <a:solidFill>
                  <a:srgbClr val="FF0000"/>
                </a:solidFill>
                <a:latin typeface="+mn-ea"/>
                <a:cs typeface="Courier New" panose="02070309020205020404" pitchFamily="49" charset="0"/>
              </a:rPr>
              <a:t>)</a:t>
            </a:r>
            <a:r>
              <a:rPr lang="zh-CN" altLang="zh-CN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或沾蘸法</a:t>
            </a:r>
            <a:r>
              <a:rPr lang="en-US" altLang="zh-CN" kern="100">
                <a:solidFill>
                  <a:srgbClr val="FF0000"/>
                </a:solidFill>
                <a:latin typeface="+mn-ea"/>
                <a:cs typeface="Courier New" panose="02070309020205020404" pitchFamily="49" charset="0"/>
              </a:rPr>
              <a:t>(</a:t>
            </a:r>
            <a:r>
              <a:rPr lang="zh-CN" altLang="zh-CN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溶液浓度较高，处理时间较短</a:t>
            </a:r>
            <a:r>
              <a:rPr lang="en-US" altLang="zh-CN" kern="100" smtClean="0">
                <a:solidFill>
                  <a:srgbClr val="FF0000"/>
                </a:solidFill>
                <a:latin typeface="+mn-ea"/>
                <a:cs typeface="Courier New" panose="02070309020205020404" pitchFamily="49" charset="0"/>
              </a:rPr>
              <a:t>)</a:t>
            </a:r>
            <a:r>
              <a:rPr lang="zh-CN" altLang="en-US" kern="100" smtClean="0">
                <a:solidFill>
                  <a:srgbClr val="FF0000"/>
                </a:solidFill>
                <a:latin typeface="+mn-ea"/>
                <a:cs typeface="Courier New" panose="02070309020205020404" pitchFamily="49" charset="0"/>
              </a:rPr>
              <a:t>。</a:t>
            </a:r>
            <a:endParaRPr lang="en-US" altLang="zh-CN" kern="100">
              <a:latin typeface="+mn-ea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ct val="0"/>
              </a:spcAft>
              <a:buFont typeface="Wingdings" charset="2"/>
              <a:buChar char="ü"/>
            </a:pP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处理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时插条上下</a:t>
            </a:r>
            <a:r>
              <a:rPr lang="zh-CN" altLang="zh-CN" kern="10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不能颠倒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，否则扦插枝条不能成活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。</a:t>
            </a:r>
            <a:endParaRPr lang="en-US" altLang="zh-CN" kern="100" smtClean="0">
              <a:latin typeface="+mn-ea"/>
              <a:cs typeface="Courier New" panose="02070309020205020404" pitchFamily="49" charset="0"/>
            </a:endParaRPr>
          </a:p>
          <a:p>
            <a:pPr marL="285750" indent="-285750" algn="just">
              <a:lnSpc>
                <a:spcPct val="150000"/>
              </a:lnSpc>
              <a:spcAft>
                <a:spcPct val="0"/>
              </a:spcAft>
              <a:buFont typeface="Wingdings" charset="2"/>
              <a:buChar char="ü"/>
            </a:pP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扦插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时常去掉插条成熟叶片，原因是降低蒸腾作用，保持植物体内的水分平衡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。</a:t>
            </a:r>
            <a:endParaRPr lang="zh-CN" altLang="zh-CN" kern="100">
              <a:latin typeface="+mn-ea"/>
              <a:cs typeface="Courier New" panose="02070309020205020404" pitchFamily="49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-1"/>
            <a:ext cx="15151371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/>
          </a:p>
        </p:txBody>
      </p:sp>
      <p:grpSp>
        <p:nvGrpSpPr>
          <p:cNvPr id="17" name="组 16"/>
          <p:cNvGrpSpPr/>
          <p:nvPr/>
        </p:nvGrpSpPr>
        <p:grpSpPr>
          <a:xfrm>
            <a:off x="995818" y="1825514"/>
            <a:ext cx="9581947" cy="1745277"/>
            <a:chOff x="1031913" y="1894672"/>
            <a:chExt cx="9581947" cy="1745277"/>
          </a:xfrm>
        </p:grpSpPr>
        <p:grpSp>
          <p:nvGrpSpPr>
            <p:cNvPr id="12" name="组 11"/>
            <p:cNvGrpSpPr/>
            <p:nvPr/>
          </p:nvGrpSpPr>
          <p:grpSpPr>
            <a:xfrm>
              <a:off x="1031913" y="1894672"/>
              <a:ext cx="9581947" cy="923330"/>
              <a:chOff x="1031913" y="1894672"/>
              <a:chExt cx="9581947" cy="923330"/>
            </a:xfrm>
          </p:grpSpPr>
          <p:sp>
            <p:nvSpPr>
              <p:cNvPr id="7" name="文本框 6"/>
              <p:cNvSpPr txBox="1"/>
              <p:nvPr/>
            </p:nvSpPr>
            <p:spPr>
              <a:xfrm>
                <a:off x="1031913" y="1894672"/>
                <a:ext cx="1833082" cy="923330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kumimoji="1" lang="zh-CN" altLang="en-US" smtClean="0"/>
                  <a:t>配置一系列浓度梯度的生长素类调节剂溶液</a:t>
                </a:r>
                <a:endParaRPr kumimoji="1" lang="zh-CN" altLang="en-US"/>
              </a:p>
            </p:txBody>
          </p:sp>
          <p:sp>
            <p:nvSpPr>
              <p:cNvPr id="8" name="文本框 7"/>
              <p:cNvSpPr txBox="1"/>
              <p:nvPr/>
            </p:nvSpPr>
            <p:spPr>
              <a:xfrm>
                <a:off x="4099725" y="1894672"/>
                <a:ext cx="1597422" cy="923330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kumimoji="1"/>
                </a:lvl1pPr>
              </a:lstStyle>
              <a:p>
                <a:r>
                  <a:rPr lang="zh-CN" altLang="en-US"/>
                  <a:t>处理生长状况相同的插条的形态学下端</a:t>
                </a:r>
              </a:p>
            </p:txBody>
          </p:sp>
          <p:sp>
            <p:nvSpPr>
              <p:cNvPr id="9" name="文本框 8"/>
              <p:cNvSpPr txBox="1"/>
              <p:nvPr/>
            </p:nvSpPr>
            <p:spPr>
              <a:xfrm>
                <a:off x="6931877" y="1894672"/>
                <a:ext cx="944477" cy="923330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kumimoji="1"/>
                </a:lvl1pPr>
              </a:lstStyle>
              <a:p>
                <a:r>
                  <a:rPr lang="zh-CN" altLang="en-US"/>
                  <a:t>观察枝条生根状况</a:t>
                </a: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9111084" y="1894672"/>
                <a:ext cx="1502776" cy="923330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kumimoji="1"/>
                </a:lvl1pPr>
              </a:lstStyle>
              <a:p>
                <a:r>
                  <a:rPr lang="zh-CN" altLang="en-US"/>
                  <a:t>重复前三步，将浓度梯度变小</a:t>
                </a:r>
              </a:p>
            </p:txBody>
          </p:sp>
          <p:sp>
            <p:nvSpPr>
              <p:cNvPr id="11" name="右箭头 10"/>
              <p:cNvSpPr/>
              <p:nvPr/>
            </p:nvSpPr>
            <p:spPr>
              <a:xfrm>
                <a:off x="3161661" y="2092271"/>
                <a:ext cx="697417" cy="502918"/>
              </a:xfrm>
              <a:prstGeom prst="rightArrow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3" name="右箭头 12"/>
              <p:cNvSpPr/>
              <p:nvPr/>
            </p:nvSpPr>
            <p:spPr>
              <a:xfrm>
                <a:off x="5996800" y="2092271"/>
                <a:ext cx="697417" cy="502918"/>
              </a:xfrm>
              <a:prstGeom prst="rightArrow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4" name="右箭头 13"/>
              <p:cNvSpPr/>
              <p:nvPr/>
            </p:nvSpPr>
            <p:spPr>
              <a:xfrm>
                <a:off x="8145010" y="2089096"/>
                <a:ext cx="697417" cy="502918"/>
              </a:xfrm>
              <a:prstGeom prst="rightArrow">
                <a:avLst/>
              </a:prstGeom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15" name="左大括号 14"/>
            <p:cNvSpPr/>
            <p:nvPr/>
          </p:nvSpPr>
          <p:spPr>
            <a:xfrm rot="16200000">
              <a:off x="4091556" y="206446"/>
              <a:ext cx="495939" cy="5703378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859078" y="3270617"/>
              <a:ext cx="877163" cy="369332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zh-CN" altLang="en-US" b="1" smtClean="0">
                  <a:solidFill>
                    <a:schemeClr val="bg1"/>
                  </a:solidFill>
                </a:rPr>
                <a:t>预实验</a:t>
              </a:r>
              <a:endParaRPr kumimoji="1" lang="zh-CN" altLang="en-US" b="1">
                <a:solidFill>
                  <a:schemeClr val="bg1"/>
                </a:solidFill>
              </a:endParaRPr>
            </a:p>
          </p:txBody>
        </p:sp>
        <p:sp>
          <p:nvSpPr>
            <p:cNvPr id="18" name="左大括号 17"/>
            <p:cNvSpPr/>
            <p:nvPr/>
          </p:nvSpPr>
          <p:spPr>
            <a:xfrm rot="16200000">
              <a:off x="8499333" y="1929562"/>
              <a:ext cx="495939" cy="2343231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8189586" y="3270617"/>
              <a:ext cx="1107996" cy="369332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kumimoji="1" b="1">
                  <a:solidFill>
                    <a:schemeClr val="bg1"/>
                  </a:solidFill>
                </a:defRPr>
              </a:lvl1pPr>
            </a:lstStyle>
            <a:p>
              <a:r>
                <a:rPr lang="zh-CN" altLang="en-US"/>
                <a:t>正式实验</a:t>
              </a:r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45203609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813534" y="589547"/>
            <a:ext cx="1064052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kumimoji="1" lang="en-US" altLang="zh-CN" b="1" smtClean="0">
                <a:latin typeface="+mn-ea"/>
              </a:rPr>
              <a:t>7</a:t>
            </a:r>
            <a:r>
              <a:rPr kumimoji="1" lang="zh-CN" altLang="en-US" b="1" smtClean="0">
                <a:latin typeface="+mn-ea"/>
              </a:rPr>
              <a:t>、</a:t>
            </a:r>
            <a:r>
              <a:rPr lang="zh-CN" altLang="zh-CN" b="1" kern="100">
                <a:latin typeface="+mn-ea"/>
                <a:cs typeface="Times New Roman" panose="02020603050405020304" pitchFamily="18" charset="0"/>
              </a:rPr>
              <a:t>尝试利用乙烯利催熟水果</a:t>
            </a:r>
            <a:endParaRPr lang="zh-CN" altLang="zh-CN" kern="100">
              <a:latin typeface="+mn-ea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kern="100" smtClean="0">
                <a:latin typeface="+mn-ea"/>
                <a:cs typeface="Courier New" panose="02070309020205020404" pitchFamily="49" charset="0"/>
              </a:rPr>
              <a:t>（</a:t>
            </a:r>
            <a:r>
              <a:rPr lang="en-US" altLang="zh-CN" kern="100" smtClean="0">
                <a:latin typeface="+mn-ea"/>
                <a:cs typeface="Courier New" panose="02070309020205020404" pitchFamily="49" charset="0"/>
              </a:rPr>
              <a:t>1</a:t>
            </a:r>
            <a:r>
              <a:rPr lang="zh-CN" altLang="en-US" kern="100" smtClean="0">
                <a:latin typeface="+mn-ea"/>
                <a:cs typeface="Courier New" panose="02070309020205020404" pitchFamily="49" charset="0"/>
              </a:rPr>
              <a:t>）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乙烯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利的性质</a:t>
            </a:r>
            <a:endParaRPr lang="zh-CN" altLang="zh-CN" kern="100">
              <a:latin typeface="+mn-ea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kern="100">
                <a:latin typeface="+mn-ea"/>
                <a:cs typeface="Times New Roman" panose="02020603050405020304" pitchFamily="18" charset="0"/>
              </a:rPr>
              <a:t>①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工业品为液体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。</a:t>
            </a:r>
            <a:endParaRPr lang="en-US" altLang="zh-CN" kern="100" smtClean="0">
              <a:latin typeface="+mn-ea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kern="100" smtClean="0">
                <a:latin typeface="+mn-ea"/>
                <a:cs typeface="Times New Roman" panose="02020603050405020304" pitchFamily="18" charset="0"/>
              </a:rPr>
              <a:t>②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当溶液</a:t>
            </a:r>
            <a:r>
              <a:rPr lang="en-US" altLang="zh-CN" kern="100">
                <a:latin typeface="+mn-ea"/>
                <a:cs typeface="Courier New" panose="02070309020205020404" pitchFamily="49" charset="0"/>
              </a:rPr>
              <a:t>pH&lt;3.5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时，比较稳定，但随着</a:t>
            </a:r>
            <a:r>
              <a:rPr lang="en-US" altLang="zh-CN" kern="100" smtClean="0">
                <a:latin typeface="+mn-ea"/>
                <a:cs typeface="Courier New" panose="02070309020205020404" pitchFamily="49" charset="0"/>
              </a:rPr>
              <a:t>pH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升高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，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它会分解释放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出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乙烯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。</a:t>
            </a:r>
            <a:endParaRPr lang="zh-CN" altLang="zh-CN" kern="100">
              <a:latin typeface="+mn-ea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zh-CN" altLang="en-US" kern="100" smtClean="0">
                <a:latin typeface="+mn-ea"/>
                <a:cs typeface="Courier New" panose="02070309020205020404" pitchFamily="49" charset="0"/>
              </a:rPr>
              <a:t>（</a:t>
            </a:r>
            <a:r>
              <a:rPr lang="en-US" altLang="zh-CN" kern="100" smtClean="0">
                <a:latin typeface="+mn-ea"/>
                <a:cs typeface="Courier New" panose="02070309020205020404" pitchFamily="49" charset="0"/>
              </a:rPr>
              <a:t>2</a:t>
            </a:r>
            <a:r>
              <a:rPr lang="zh-CN" altLang="en-US" kern="100" smtClean="0">
                <a:latin typeface="+mn-ea"/>
                <a:cs typeface="Courier New" panose="02070309020205020404" pitchFamily="49" charset="0"/>
              </a:rPr>
              <a:t>）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乙烯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利的作用</a:t>
            </a:r>
            <a:endParaRPr lang="zh-CN" altLang="zh-CN" kern="100">
              <a:latin typeface="+mn-ea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kern="100">
                <a:latin typeface="+mn-ea"/>
                <a:cs typeface="Times New Roman" panose="02020603050405020304" pitchFamily="18" charset="0"/>
              </a:rPr>
              <a:t>①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对水果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具有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催熟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作用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。</a:t>
            </a:r>
            <a:endParaRPr lang="zh-CN" altLang="zh-CN" kern="100">
              <a:latin typeface="+mn-ea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kern="100">
                <a:latin typeface="+mn-ea"/>
                <a:cs typeface="Times New Roman" panose="02020603050405020304" pitchFamily="18" charset="0"/>
              </a:rPr>
              <a:t>②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进一步诱导水果自身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产生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乙烯</a:t>
            </a:r>
            <a:r>
              <a:rPr lang="en-US" altLang="zh-CN" kern="100" smtClean="0">
                <a:latin typeface="+mn-ea"/>
                <a:cs typeface="Times New Roman" panose="02020603050405020304" pitchFamily="18" charset="0"/>
              </a:rPr>
              <a:t> 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，加速水果成熟。</a:t>
            </a:r>
            <a:endParaRPr lang="zh-CN" altLang="zh-CN" kern="100">
              <a:latin typeface="+mn-ea"/>
              <a:cs typeface="Courier New" panose="02070309020205020404" pitchFamily="49" charset="0"/>
            </a:endParaRPr>
          </a:p>
          <a:p>
            <a:pPr>
              <a:lnSpc>
                <a:spcPct val="150000"/>
              </a:lnSpc>
            </a:pPr>
            <a:r>
              <a:rPr kumimoji="1" lang="zh-CN" altLang="en-US" smtClean="0">
                <a:latin typeface="+mn-ea"/>
              </a:rPr>
              <a:t>（</a:t>
            </a:r>
            <a:r>
              <a:rPr kumimoji="1" lang="en-US" altLang="zh-CN" smtClean="0">
                <a:latin typeface="+mn-ea"/>
              </a:rPr>
              <a:t>3</a:t>
            </a:r>
            <a:r>
              <a:rPr kumimoji="1" lang="zh-CN" altLang="en-US" smtClean="0">
                <a:latin typeface="+mn-ea"/>
              </a:rPr>
              <a:t>）注意事项：</a:t>
            </a:r>
            <a:endParaRPr kumimoji="1" lang="en-US" altLang="zh-CN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kern="100">
                <a:latin typeface="+mn-ea"/>
                <a:cs typeface="Times New Roman" panose="02020603050405020304" pitchFamily="18" charset="0"/>
              </a:rPr>
              <a:t>①</a:t>
            </a:r>
            <a:r>
              <a:rPr kumimoji="1" lang="zh-CN" altLang="en-US" smtClean="0">
                <a:latin typeface="+mn-ea"/>
              </a:rPr>
              <a:t>乙烯利对皮肤、黏膜有一定的刺激性；</a:t>
            </a:r>
            <a:endParaRPr kumimoji="1" lang="en-US" altLang="zh-CN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kern="100">
                <a:latin typeface="+mn-ea"/>
                <a:cs typeface="Times New Roman" panose="02020603050405020304" pitchFamily="18" charset="0"/>
              </a:rPr>
              <a:t>②</a:t>
            </a:r>
            <a:r>
              <a:rPr kumimoji="1" lang="zh-CN" altLang="en-US" smtClean="0">
                <a:latin typeface="+mn-ea"/>
              </a:rPr>
              <a:t>遇明火可燃烧，注意防火。</a:t>
            </a:r>
            <a:endParaRPr kumimoji="1" lang="zh-CN" altLang="en-US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38293619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88759" y="324852"/>
            <a:ext cx="10745249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b="1" smtClean="0">
                <a:latin typeface="+mn-ea"/>
              </a:rPr>
              <a:t>五、环境因素参与调节植物的生命活动</a:t>
            </a:r>
            <a:endParaRPr kumimoji="1" lang="en-US" altLang="zh-CN" b="1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en-US" altLang="zh-CN" b="1" smtClean="0">
                <a:latin typeface="+mn-ea"/>
              </a:rPr>
              <a:t>1</a:t>
            </a:r>
            <a:r>
              <a:rPr kumimoji="1" lang="zh-CN" altLang="en-US" b="1" smtClean="0">
                <a:latin typeface="+mn-ea"/>
              </a:rPr>
              <a:t>、光</a:t>
            </a:r>
            <a:endParaRPr kumimoji="1" lang="en-US" altLang="zh-CN" b="1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kumimoji="1" lang="zh-CN" altLang="en-US" smtClean="0"/>
              <a:t>（</a:t>
            </a:r>
            <a:r>
              <a:rPr kumimoji="1" lang="en-US" altLang="zh-CN" smtClean="0"/>
              <a:t>1</a:t>
            </a:r>
            <a:r>
              <a:rPr kumimoji="1" lang="zh-CN" altLang="en-US" smtClean="0"/>
              <a:t>）光的作用：①能量②一种信号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zh-CN" altLang="en-US" smtClean="0"/>
              <a:t>（</a:t>
            </a:r>
            <a:r>
              <a:rPr kumimoji="1" lang="en-US" altLang="zh-CN" smtClean="0"/>
              <a:t>2</a:t>
            </a:r>
            <a:r>
              <a:rPr kumimoji="1" lang="zh-CN" altLang="en-US" smtClean="0"/>
              <a:t>）光的调控机制：植物具有能接受光信号的分子，如光敏色素。</a:t>
            </a:r>
            <a:endParaRPr kumimoji="1" lang="en-US" altLang="zh-CN" smtClean="0"/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kumimoji="1" lang="zh-CN" altLang="en-US" smtClean="0"/>
              <a:t>光敏色素是一类蛋白质（色素</a:t>
            </a:r>
            <a:r>
              <a:rPr kumimoji="1" lang="en-US" altLang="zh-CN" smtClean="0"/>
              <a:t>-</a:t>
            </a:r>
            <a:r>
              <a:rPr kumimoji="1" lang="zh-CN" altLang="en-US" smtClean="0"/>
              <a:t>蛋白质复合体），分布在植物各个部位，分生组织的细胞内比较丰富。</a:t>
            </a:r>
            <a:endParaRPr kumimoji="1" lang="en-US" altLang="zh-CN" smtClean="0"/>
          </a:p>
          <a:p>
            <a:pPr marL="285750" indent="-285750">
              <a:lnSpc>
                <a:spcPct val="150000"/>
              </a:lnSpc>
              <a:buFont typeface="Wingdings" charset="2"/>
              <a:buChar char="ü"/>
            </a:pPr>
            <a:r>
              <a:rPr kumimoji="1" lang="zh-CN" altLang="en-US" smtClean="0"/>
              <a:t>作用机制：</a:t>
            </a:r>
            <a:endParaRPr kumimoji="1" lang="zh-CN" altLang="en-US"/>
          </a:p>
        </p:txBody>
      </p:sp>
      <p:grpSp>
        <p:nvGrpSpPr>
          <p:cNvPr id="10" name="组 9"/>
          <p:cNvGrpSpPr/>
          <p:nvPr/>
        </p:nvGrpSpPr>
        <p:grpSpPr>
          <a:xfrm>
            <a:off x="288759" y="2910175"/>
            <a:ext cx="11711203" cy="646331"/>
            <a:chOff x="288759" y="3058934"/>
            <a:chExt cx="11711203" cy="646331"/>
          </a:xfrm>
        </p:grpSpPr>
        <p:sp>
          <p:nvSpPr>
            <p:cNvPr id="3" name="文本框 2"/>
            <p:cNvSpPr txBox="1"/>
            <p:nvPr/>
          </p:nvSpPr>
          <p:spPr>
            <a:xfrm>
              <a:off x="288759" y="3058934"/>
              <a:ext cx="2492990" cy="646331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zh-CN" altLang="en-US"/>
                <a:t>吸收红光和远红光</a:t>
              </a:r>
              <a:r>
                <a:rPr kumimoji="1" lang="zh-CN" altLang="en-US" smtClean="0"/>
                <a:t>信号</a:t>
              </a:r>
              <a:endParaRPr kumimoji="1" lang="en-US" altLang="zh-CN" smtClean="0"/>
            </a:p>
            <a:p>
              <a:pPr algn="ctr"/>
              <a:r>
                <a:rPr kumimoji="1" lang="zh-CN" altLang="en-US" smtClean="0"/>
                <a:t>（接收信号）</a:t>
              </a:r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130664" y="3058934"/>
              <a:ext cx="2492990" cy="646331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zh-CN" altLang="en-US"/>
                <a:t>光敏色素结构发生</a:t>
              </a:r>
              <a:r>
                <a:rPr kumimoji="1" lang="zh-CN" altLang="en-US" smtClean="0"/>
                <a:t>变化</a:t>
              </a:r>
              <a:endParaRPr kumimoji="1" lang="en-US" altLang="zh-CN" smtClean="0"/>
            </a:p>
            <a:p>
              <a:pPr algn="ctr"/>
              <a:r>
                <a:rPr kumimoji="1" lang="zh-CN" altLang="en-US" smtClean="0"/>
                <a:t>（感受信号）</a:t>
              </a:r>
              <a:endParaRPr kumimoji="1"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5972569" y="3058934"/>
              <a:ext cx="3416320" cy="646331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zh-CN" altLang="en-US"/>
                <a:t>经信息传递系统传导到细胞核</a:t>
              </a:r>
              <a:r>
                <a:rPr kumimoji="1" lang="zh-CN" altLang="en-US" smtClean="0"/>
                <a:t>内</a:t>
              </a:r>
              <a:endParaRPr kumimoji="1" lang="en-US" altLang="zh-CN" smtClean="0"/>
            </a:p>
            <a:p>
              <a:pPr algn="ctr"/>
              <a:r>
                <a:rPr kumimoji="1" lang="zh-CN" altLang="en-US" smtClean="0"/>
                <a:t>（传导信号）</a:t>
              </a:r>
              <a:endParaRPr kumimoji="1"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9737804" y="3058934"/>
              <a:ext cx="2262158" cy="646331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zh-CN" altLang="en-US"/>
                <a:t>影响特定基因的</a:t>
              </a:r>
              <a:r>
                <a:rPr kumimoji="1" lang="zh-CN" altLang="en-US" smtClean="0"/>
                <a:t>表达</a:t>
              </a:r>
              <a:endParaRPr kumimoji="1" lang="en-US" altLang="zh-CN" smtClean="0"/>
            </a:p>
            <a:p>
              <a:pPr algn="ctr"/>
              <a:r>
                <a:rPr kumimoji="1" lang="zh-CN" altLang="en-US" smtClean="0"/>
                <a:t>（发生反应）</a:t>
              </a:r>
              <a:endParaRPr kumimoji="1" lang="en-US" altLang="zh-CN"/>
            </a:p>
          </p:txBody>
        </p:sp>
        <p:sp>
          <p:nvSpPr>
            <p:cNvPr id="7" name="右箭头 6"/>
            <p:cNvSpPr/>
            <p:nvPr/>
          </p:nvSpPr>
          <p:spPr>
            <a:xfrm>
              <a:off x="2825905" y="3289766"/>
              <a:ext cx="262240" cy="18466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" name="右箭头 7"/>
            <p:cNvSpPr/>
            <p:nvPr/>
          </p:nvSpPr>
          <p:spPr>
            <a:xfrm>
              <a:off x="5667810" y="3289766"/>
              <a:ext cx="262240" cy="18466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右箭头 8"/>
            <p:cNvSpPr/>
            <p:nvPr/>
          </p:nvSpPr>
          <p:spPr>
            <a:xfrm>
              <a:off x="9431408" y="3289766"/>
              <a:ext cx="262240" cy="18466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288759" y="3784729"/>
            <a:ext cx="55515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ü"/>
            </a:pPr>
            <a:r>
              <a:rPr kumimoji="1" lang="zh-CN" altLang="en-US" smtClean="0"/>
              <a:t>植物体内除了光敏色素外，还有感受蓝光的受体。</a:t>
            </a:r>
            <a:endParaRPr kumimoji="1"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88759" y="4147476"/>
            <a:ext cx="1171120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b="1" smtClean="0"/>
              <a:t>2</a:t>
            </a:r>
            <a:r>
              <a:rPr kumimoji="1" lang="zh-CN" altLang="en-US" b="1" smtClean="0"/>
              <a:t>、温度</a:t>
            </a:r>
            <a:endParaRPr kumimoji="1" lang="en-US" altLang="zh-CN" b="1" smtClean="0"/>
          </a:p>
          <a:p>
            <a:pPr>
              <a:lnSpc>
                <a:spcPct val="150000"/>
              </a:lnSpc>
            </a:pPr>
            <a:r>
              <a:rPr kumimoji="1" lang="zh-CN" altLang="en-US" smtClean="0"/>
              <a:t>（</a:t>
            </a:r>
            <a:r>
              <a:rPr kumimoji="1" lang="en-US" altLang="zh-CN" smtClean="0"/>
              <a:t>1</a:t>
            </a:r>
            <a:r>
              <a:rPr kumimoji="1" lang="zh-CN" altLang="en-US" smtClean="0"/>
              <a:t>）温度可以通过影响种子萌发、植株生长、开花结果和叶的衰老、脱落等生命活动；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zh-CN" altLang="en-US" smtClean="0"/>
              <a:t>（</a:t>
            </a:r>
            <a:r>
              <a:rPr kumimoji="1" lang="en-US" altLang="zh-CN" smtClean="0"/>
              <a:t>2</a:t>
            </a:r>
            <a:r>
              <a:rPr kumimoji="1" lang="zh-CN" altLang="en-US" smtClean="0"/>
              <a:t>）植物分布的地域性很大程度上就是由温度决定的；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zh-CN" altLang="en-US" smtClean="0"/>
              <a:t>（</a:t>
            </a:r>
            <a:r>
              <a:rPr kumimoji="1" lang="en-US" altLang="zh-CN" smtClean="0"/>
              <a:t>3</a:t>
            </a:r>
            <a:r>
              <a:rPr kumimoji="1" lang="zh-CN" altLang="en-US" smtClean="0"/>
              <a:t>）年轮：季节轮回，温度周期性变化，春夏季细胞分裂快、细胞体积大，树干上形成颜色较浅的带；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zh-CN" altLang="en-US"/>
              <a:t> </a:t>
            </a:r>
            <a:r>
              <a:rPr kumimoji="1" lang="zh-CN" altLang="en-US" smtClean="0"/>
              <a:t>                   秋冬季细胞分裂慢、细胞体积小，</a:t>
            </a:r>
            <a:r>
              <a:rPr kumimoji="1" lang="zh-CN" altLang="en-US"/>
              <a:t>树干上形成颜色较深的带；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zh-CN" altLang="en-US" smtClean="0"/>
              <a:t>（</a:t>
            </a:r>
            <a:r>
              <a:rPr kumimoji="1" lang="en-US" altLang="zh-CN" smtClean="0"/>
              <a:t>4</a:t>
            </a:r>
            <a:r>
              <a:rPr kumimoji="1" lang="zh-CN" altLang="en-US" smtClean="0"/>
              <a:t>）春化作用：经历低温诱导促使植物开花的作用，避免秋季开花；（如冬小麦、蕙兰等）</a:t>
            </a:r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04126438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409074" y="72388"/>
            <a:ext cx="11261558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zh-CN" b="1" smtClean="0"/>
              <a:t>3</a:t>
            </a:r>
            <a:r>
              <a:rPr kumimoji="1" lang="zh-CN" altLang="en-US" b="1" smtClean="0"/>
              <a:t>、重力</a:t>
            </a:r>
            <a:endParaRPr kumimoji="1" lang="en-US" altLang="zh-CN" b="1" smtClean="0"/>
          </a:p>
          <a:p>
            <a:pPr>
              <a:lnSpc>
                <a:spcPct val="150000"/>
              </a:lnSpc>
            </a:pPr>
            <a:r>
              <a:rPr kumimoji="1" lang="zh-CN" altLang="en-US" smtClean="0"/>
              <a:t>（</a:t>
            </a:r>
            <a:r>
              <a:rPr kumimoji="1" lang="en-US" altLang="zh-CN" smtClean="0"/>
              <a:t>1</a:t>
            </a:r>
            <a:r>
              <a:rPr kumimoji="1" lang="zh-CN" altLang="en-US" smtClean="0"/>
              <a:t>）作用：调节植物生长发育和形态建成的重要环境因素。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zh-CN" altLang="en-US" smtClean="0"/>
              <a:t>（</a:t>
            </a:r>
            <a:r>
              <a:rPr kumimoji="1" lang="en-US" altLang="zh-CN" smtClean="0"/>
              <a:t>2</a:t>
            </a:r>
            <a:r>
              <a:rPr kumimoji="1" lang="zh-CN" altLang="en-US" smtClean="0"/>
              <a:t>）调节机制：植物的根、茎中具有感受重力的物质和细胞，可以将</a:t>
            </a:r>
            <a:r>
              <a:rPr kumimoji="1" lang="zh-CN" altLang="en-US" smtClean="0">
                <a:solidFill>
                  <a:srgbClr val="FF0000"/>
                </a:solidFill>
              </a:rPr>
              <a:t>重力信号转换成运输生长素的信号</a:t>
            </a:r>
            <a:r>
              <a:rPr kumimoji="1" lang="zh-CN" altLang="en-US" smtClean="0"/>
              <a:t>，造成生长素分布的不均衡，从而调节植物的生长方向，使根向地生长，茎背地生长。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zh-CN" altLang="en-US" smtClean="0"/>
              <a:t>（</a:t>
            </a:r>
            <a:r>
              <a:rPr kumimoji="1" lang="en-US" altLang="zh-CN" smtClean="0"/>
              <a:t>3</a:t>
            </a:r>
            <a:r>
              <a:rPr kumimoji="1" lang="zh-CN" altLang="en-US" smtClean="0"/>
              <a:t>）淀粉平衡石假说</a:t>
            </a:r>
            <a:r>
              <a:rPr kumimoji="1" lang="zh-CN" altLang="en-US"/>
              <a:t>：</a:t>
            </a:r>
            <a:r>
              <a:rPr kumimoji="1" lang="zh-CN" altLang="en-US" smtClean="0"/>
              <a:t>重力方向改变，</a:t>
            </a:r>
            <a:r>
              <a:rPr kumimoji="1" lang="zh-CN" altLang="en-US" smtClean="0">
                <a:solidFill>
                  <a:srgbClr val="FF0000"/>
                </a:solidFill>
              </a:rPr>
              <a:t>平衡石细胞</a:t>
            </a:r>
            <a:r>
              <a:rPr kumimoji="1" lang="zh-CN" altLang="en-US" smtClean="0"/>
              <a:t>中的“淀粉体”沿重力方向沉降，引起植物体内一系列信号分子改变，对植物生长产生影响。</a:t>
            </a:r>
            <a:endParaRPr kumimoji="1" lang="en-US" altLang="zh-CN" smtClean="0"/>
          </a:p>
          <a:p>
            <a:pPr>
              <a:lnSpc>
                <a:spcPct val="150000"/>
              </a:lnSpc>
            </a:pPr>
            <a:r>
              <a:rPr kumimoji="1" lang="en-US" altLang="zh-CN" smtClean="0"/>
              <a:t>4</a:t>
            </a:r>
            <a:r>
              <a:rPr kumimoji="1" lang="zh-CN" altLang="en-US" smtClean="0"/>
              <a:t>、植物生长发育的整体调控</a:t>
            </a:r>
            <a:endParaRPr kumimoji="1" lang="en-US" altLang="zh-CN" smtClean="0"/>
          </a:p>
        </p:txBody>
      </p:sp>
      <p:cxnSp>
        <p:nvCxnSpPr>
          <p:cNvPr id="29" name="直线箭头连接符 28"/>
          <p:cNvCxnSpPr>
            <a:stCxn id="5" idx="0"/>
            <a:endCxn id="4" idx="2"/>
          </p:cNvCxnSpPr>
          <p:nvPr/>
        </p:nvCxnSpPr>
        <p:spPr>
          <a:xfrm flipH="1" flipV="1">
            <a:off x="2760417" y="4472749"/>
            <a:ext cx="0" cy="4488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线箭头连接符 39"/>
          <p:cNvCxnSpPr>
            <a:stCxn id="12" idx="3"/>
            <a:endCxn id="13" idx="1"/>
          </p:cNvCxnSpPr>
          <p:nvPr/>
        </p:nvCxnSpPr>
        <p:spPr>
          <a:xfrm flipV="1">
            <a:off x="5430933" y="4272695"/>
            <a:ext cx="1086995" cy="131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线箭头连接符 47"/>
          <p:cNvCxnSpPr>
            <a:stCxn id="15" idx="2"/>
            <a:endCxn id="16" idx="0"/>
          </p:cNvCxnSpPr>
          <p:nvPr/>
        </p:nvCxnSpPr>
        <p:spPr>
          <a:xfrm flipH="1">
            <a:off x="5826751" y="5272151"/>
            <a:ext cx="1" cy="2949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4" name="组 73"/>
          <p:cNvGrpSpPr/>
          <p:nvPr/>
        </p:nvGrpSpPr>
        <p:grpSpPr>
          <a:xfrm>
            <a:off x="778165" y="3013996"/>
            <a:ext cx="9841374" cy="2897434"/>
            <a:chOff x="602037" y="3753203"/>
            <a:chExt cx="9841374" cy="2897434"/>
          </a:xfrm>
        </p:grpSpPr>
        <p:sp>
          <p:nvSpPr>
            <p:cNvPr id="30" name="文本框 29"/>
            <p:cNvSpPr txBox="1"/>
            <p:nvPr/>
          </p:nvSpPr>
          <p:spPr>
            <a:xfrm>
              <a:off x="2606475" y="5266147"/>
              <a:ext cx="54373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zh-CN" altLang="en-US" sz="1400" smtClean="0">
                  <a:solidFill>
                    <a:srgbClr val="FF0000"/>
                  </a:solidFill>
                </a:rPr>
                <a:t>影响</a:t>
              </a:r>
              <a:endParaRPr kumimoji="1" lang="zh-CN" altLang="en-US" sz="1400">
                <a:solidFill>
                  <a:srgbClr val="FF0000"/>
                </a:solidFill>
              </a:endParaRPr>
            </a:p>
          </p:txBody>
        </p:sp>
        <p:grpSp>
          <p:nvGrpSpPr>
            <p:cNvPr id="73" name="组 72"/>
            <p:cNvGrpSpPr/>
            <p:nvPr/>
          </p:nvGrpSpPr>
          <p:grpSpPr>
            <a:xfrm>
              <a:off x="602037" y="3753203"/>
              <a:ext cx="9841374" cy="2897434"/>
              <a:chOff x="1990946" y="3783369"/>
              <a:chExt cx="9841374" cy="2897434"/>
            </a:xfrm>
          </p:grpSpPr>
          <p:sp>
            <p:nvSpPr>
              <p:cNvPr id="4" name="文本框 3"/>
              <p:cNvSpPr txBox="1"/>
              <p:nvPr/>
            </p:nvSpPr>
            <p:spPr>
              <a:xfrm>
                <a:off x="3188368" y="4872790"/>
                <a:ext cx="1569660" cy="369332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kumimoji="1"/>
                </a:lvl1pPr>
              </a:lstStyle>
              <a:p>
                <a:pPr algn="ctr"/>
                <a:r>
                  <a:rPr lang="zh-CN" altLang="en-US"/>
                  <a:t>激素调节</a:t>
                </a:r>
              </a:p>
            </p:txBody>
          </p:sp>
          <p:sp>
            <p:nvSpPr>
              <p:cNvPr id="5" name="文本框 4"/>
              <p:cNvSpPr txBox="1"/>
              <p:nvPr/>
            </p:nvSpPr>
            <p:spPr>
              <a:xfrm>
                <a:off x="3188368" y="5690938"/>
                <a:ext cx="1569660" cy="369332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>
                  <a:defRPr kumimoji="1"/>
                </a:lvl1pPr>
              </a:lstStyle>
              <a:p>
                <a:r>
                  <a:rPr lang="zh-CN" altLang="en-US"/>
                  <a:t>环境因素调节</a:t>
                </a:r>
              </a:p>
            </p:txBody>
          </p:sp>
          <p:grpSp>
            <p:nvGrpSpPr>
              <p:cNvPr id="10" name="组 9"/>
              <p:cNvGrpSpPr/>
              <p:nvPr/>
            </p:nvGrpSpPr>
            <p:grpSpPr>
              <a:xfrm>
                <a:off x="3188368" y="3783369"/>
                <a:ext cx="4542341" cy="911877"/>
                <a:chOff x="3188368" y="3783369"/>
                <a:chExt cx="4542341" cy="911877"/>
              </a:xfrm>
            </p:grpSpPr>
            <p:sp>
              <p:nvSpPr>
                <p:cNvPr id="3" name="文本框 2"/>
                <p:cNvSpPr txBox="1"/>
                <p:nvPr/>
              </p:nvSpPr>
              <p:spPr>
                <a:xfrm>
                  <a:off x="3188368" y="4054642"/>
                  <a:ext cx="1569660" cy="369332"/>
                </a:xfrm>
                <a:prstGeom prst="rect">
                  <a:avLst/>
                </a:prstGeom>
                <a:noFill/>
                <a:ln>
                  <a:solidFill>
                    <a:schemeClr val="accent2"/>
                  </a:solidFill>
                </a:ln>
              </p:spPr>
              <p:txBody>
                <a:bodyPr wrap="none" rtlCol="0">
                  <a:spAutoFit/>
                </a:bodyPr>
                <a:lstStyle/>
                <a:p>
                  <a:r>
                    <a:rPr kumimoji="1" lang="zh-CN" altLang="en-US" smtClean="0"/>
                    <a:t>基因表达调控</a:t>
                  </a:r>
                  <a:endParaRPr kumimoji="1" lang="zh-CN" altLang="en-US"/>
                </a:p>
              </p:txBody>
            </p:sp>
            <p:grpSp>
              <p:nvGrpSpPr>
                <p:cNvPr id="9" name="组 8"/>
                <p:cNvGrpSpPr/>
                <p:nvPr/>
              </p:nvGrpSpPr>
              <p:grpSpPr>
                <a:xfrm>
                  <a:off x="4758028" y="3783369"/>
                  <a:ext cx="2972681" cy="911877"/>
                  <a:chOff x="5065295" y="3568537"/>
                  <a:chExt cx="2972681" cy="911877"/>
                </a:xfrm>
              </p:grpSpPr>
              <p:sp>
                <p:nvSpPr>
                  <p:cNvPr id="6" name="文本框 5"/>
                  <p:cNvSpPr txBox="1"/>
                  <p:nvPr/>
                </p:nvSpPr>
                <p:spPr>
                  <a:xfrm>
                    <a:off x="5330024" y="3568537"/>
                    <a:ext cx="2707952" cy="338554"/>
                  </a:xfrm>
                  <a:prstGeom prst="rect">
                    <a:avLst/>
                  </a:prstGeom>
                  <a:noFill/>
                  <a:ln>
                    <a:solidFill>
                      <a:schemeClr val="accent2"/>
                    </a:solidFill>
                  </a:ln>
                </p:spPr>
                <p:txBody>
                  <a:bodyPr wrap="square" rtlCol="0">
                    <a:spAutoFit/>
                  </a:bodyPr>
                  <a:lstStyle>
                    <a:defPPr>
                      <a:defRPr lang="zh-CN"/>
                    </a:defPPr>
                    <a:lvl1pPr algn="ctr">
                      <a:defRPr kumimoji="1"/>
                    </a:lvl1pPr>
                  </a:lstStyle>
                  <a:p>
                    <a:r>
                      <a:rPr lang="zh-CN" altLang="en-US" sz="1600"/>
                      <a:t>植物细胞中储存着全套基因</a:t>
                    </a:r>
                  </a:p>
                </p:txBody>
              </p:sp>
              <p:sp>
                <p:nvSpPr>
                  <p:cNvPr id="7" name="文本框 6"/>
                  <p:cNvSpPr txBox="1"/>
                  <p:nvPr/>
                </p:nvSpPr>
                <p:spPr>
                  <a:xfrm>
                    <a:off x="5330024" y="4141860"/>
                    <a:ext cx="2707952" cy="338554"/>
                  </a:xfrm>
                  <a:prstGeom prst="rect">
                    <a:avLst/>
                  </a:prstGeom>
                  <a:noFill/>
                  <a:ln>
                    <a:solidFill>
                      <a:schemeClr val="accent2"/>
                    </a:solidFill>
                  </a:ln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kumimoji="1" lang="zh-CN" altLang="en-US" sz="1600" smtClean="0"/>
                      <a:t>基因适时选择性表达</a:t>
                    </a:r>
                    <a:endParaRPr kumimoji="1" lang="zh-CN" altLang="en-US" sz="1600"/>
                  </a:p>
                </p:txBody>
              </p:sp>
              <p:sp>
                <p:nvSpPr>
                  <p:cNvPr id="8" name="左大括号 7"/>
                  <p:cNvSpPr/>
                  <p:nvPr/>
                </p:nvSpPr>
                <p:spPr>
                  <a:xfrm>
                    <a:off x="5065295" y="3657601"/>
                    <a:ext cx="264729" cy="766374"/>
                  </a:xfrm>
                  <a:prstGeom prst="leftBrac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</p:grpSp>
          <p:sp>
            <p:nvSpPr>
              <p:cNvPr id="11" name="文本框 10"/>
              <p:cNvSpPr txBox="1"/>
              <p:nvPr/>
            </p:nvSpPr>
            <p:spPr>
              <a:xfrm>
                <a:off x="8240693" y="4356692"/>
                <a:ext cx="3057247" cy="338554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zh-CN" altLang="en-US" sz="1600" smtClean="0"/>
                  <a:t>植物的生长、发育、繁殖、休眠</a:t>
                </a:r>
                <a:endParaRPr kumimoji="1" lang="zh-CN" altLang="en-US" sz="1600"/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5022757" y="4885963"/>
                <a:ext cx="1620957" cy="338554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zh-CN" altLang="en-US" sz="1600" smtClean="0"/>
                  <a:t>激素是信息分子</a:t>
                </a:r>
                <a:endParaRPr kumimoji="1" lang="zh-CN" altLang="en-US" sz="1600"/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7730709" y="4872791"/>
                <a:ext cx="3262432" cy="338554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zh-CN" altLang="en-US" sz="1600" smtClean="0"/>
                  <a:t>细胞与细胞、器官与器官之间协调</a:t>
                </a:r>
                <a:endParaRPr kumimoji="1" lang="zh-CN" altLang="en-US" sz="1600"/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5019902" y="5702970"/>
                <a:ext cx="1005403" cy="338554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zh-CN" altLang="en-US" sz="1600" smtClean="0"/>
                  <a:t>环境变化</a:t>
                </a:r>
                <a:endParaRPr kumimoji="1" lang="zh-CN" altLang="en-US" sz="1600"/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6536831" y="5702970"/>
                <a:ext cx="1005403" cy="338554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zh-CN" altLang="en-US" sz="1600" smtClean="0"/>
                  <a:t>植物响应</a:t>
                </a:r>
                <a:endParaRPr kumimoji="1" lang="zh-CN" altLang="en-US" sz="1600"/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5613500" y="6336473"/>
                <a:ext cx="2852063" cy="338554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zh-CN" altLang="en-US" sz="1600" smtClean="0"/>
                  <a:t>基因表达以及激素产生、分布</a:t>
                </a:r>
                <a:endParaRPr kumimoji="1" lang="zh-CN" altLang="en-US" sz="1600"/>
              </a:p>
            </p:txBody>
          </p:sp>
          <p:sp>
            <p:nvSpPr>
              <p:cNvPr id="17" name="文本框 16"/>
              <p:cNvSpPr txBox="1"/>
              <p:nvPr/>
            </p:nvSpPr>
            <p:spPr>
              <a:xfrm>
                <a:off x="9390626" y="6336473"/>
                <a:ext cx="2441694" cy="338554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zh-CN" altLang="en-US" sz="1600" smtClean="0"/>
                  <a:t>器官和个体水平上的变化</a:t>
                </a:r>
                <a:endParaRPr kumimoji="1" lang="zh-CN" altLang="en-US" sz="1600"/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2888061" y="6342249"/>
                <a:ext cx="2031325" cy="338554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zh-CN" altLang="en-US" sz="1600" smtClean="0"/>
                  <a:t>基因表达调控的结果</a:t>
                </a:r>
                <a:endParaRPr kumimoji="1" lang="zh-CN" altLang="en-US" sz="1600"/>
              </a:p>
            </p:txBody>
          </p:sp>
          <p:cxnSp>
            <p:nvCxnSpPr>
              <p:cNvPr id="20" name="直线箭头连接符 19"/>
              <p:cNvCxnSpPr>
                <a:stCxn id="7" idx="3"/>
                <a:endCxn id="11" idx="1"/>
              </p:cNvCxnSpPr>
              <p:nvPr/>
            </p:nvCxnSpPr>
            <p:spPr>
              <a:xfrm>
                <a:off x="7730709" y="4525969"/>
                <a:ext cx="509984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文本框 20"/>
              <p:cNvSpPr txBox="1"/>
              <p:nvPr/>
            </p:nvSpPr>
            <p:spPr>
              <a:xfrm>
                <a:off x="7696954" y="4253301"/>
                <a:ext cx="54373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zh-CN" altLang="en-US" sz="1400" smtClean="0">
                    <a:solidFill>
                      <a:srgbClr val="FF0000"/>
                    </a:solidFill>
                  </a:rPr>
                  <a:t>调控</a:t>
                </a:r>
                <a:endParaRPr kumimoji="1" lang="zh-CN" altLang="en-US" sz="140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23" name="直线箭头连接符 22"/>
              <p:cNvCxnSpPr/>
              <p:nvPr/>
            </p:nvCxnSpPr>
            <p:spPr>
              <a:xfrm flipH="1">
                <a:off x="3879660" y="4443620"/>
                <a:ext cx="0" cy="448816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线箭头连接符 24"/>
              <p:cNvCxnSpPr/>
              <p:nvPr/>
            </p:nvCxnSpPr>
            <p:spPr>
              <a:xfrm flipH="1" flipV="1">
                <a:off x="3997261" y="4437147"/>
                <a:ext cx="0" cy="448816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文本框 25"/>
              <p:cNvSpPr txBox="1"/>
              <p:nvPr/>
            </p:nvSpPr>
            <p:spPr>
              <a:xfrm>
                <a:off x="3273660" y="4514139"/>
                <a:ext cx="54373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zh-CN" altLang="en-US" sz="1400" smtClean="0">
                    <a:solidFill>
                      <a:srgbClr val="FF0000"/>
                    </a:solidFill>
                  </a:rPr>
                  <a:t>结果</a:t>
                </a:r>
                <a:endParaRPr kumimoji="1" lang="zh-CN" altLang="en-US" sz="1400">
                  <a:solidFill>
                    <a:srgbClr val="FF0000"/>
                  </a:solidFill>
                </a:endParaRPr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4015844" y="4499923"/>
                <a:ext cx="54373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zh-CN" altLang="en-US" sz="1400" smtClean="0">
                    <a:solidFill>
                      <a:srgbClr val="FF0000"/>
                    </a:solidFill>
                  </a:rPr>
                  <a:t>影响</a:t>
                </a:r>
                <a:endParaRPr kumimoji="1" lang="zh-CN" altLang="en-US" sz="140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32" name="肘形连接符 31"/>
              <p:cNvCxnSpPr>
                <a:stCxn id="3" idx="1"/>
                <a:endCxn id="5" idx="1"/>
              </p:cNvCxnSpPr>
              <p:nvPr/>
            </p:nvCxnSpPr>
            <p:spPr>
              <a:xfrm rot="10800000" flipV="1">
                <a:off x="3188368" y="4239308"/>
                <a:ext cx="12700" cy="1636296"/>
              </a:xfrm>
              <a:prstGeom prst="bentConnector3">
                <a:avLst>
                  <a:gd name="adj1" fmla="val 1800000"/>
                </a:avLst>
              </a:prstGeom>
              <a:ln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文本框 32"/>
              <p:cNvSpPr txBox="1"/>
              <p:nvPr/>
            </p:nvSpPr>
            <p:spPr>
              <a:xfrm>
                <a:off x="1990946" y="4178077"/>
                <a:ext cx="467938" cy="1754326"/>
              </a:xfrm>
              <a:prstGeom prst="rect">
                <a:avLst/>
              </a:prstGeom>
              <a:noFill/>
              <a:ln>
                <a:solidFill>
                  <a:schemeClr val="accent2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kumimoji="1" lang="zh-CN" altLang="en-US" smtClean="0"/>
                  <a:t>植物生长发育</a:t>
                </a:r>
                <a:endParaRPr kumimoji="1" lang="zh-CN" altLang="en-US"/>
              </a:p>
            </p:txBody>
          </p:sp>
          <p:cxnSp>
            <p:nvCxnSpPr>
              <p:cNvPr id="35" name="直线连接符 34"/>
              <p:cNvCxnSpPr>
                <a:stCxn id="33" idx="3"/>
                <a:endCxn id="4" idx="1"/>
              </p:cNvCxnSpPr>
              <p:nvPr/>
            </p:nvCxnSpPr>
            <p:spPr>
              <a:xfrm>
                <a:off x="2458884" y="5055240"/>
                <a:ext cx="729484" cy="221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直线箭头连接符 37"/>
              <p:cNvCxnSpPr>
                <a:stCxn id="4" idx="3"/>
                <a:endCxn id="12" idx="1"/>
              </p:cNvCxnSpPr>
              <p:nvPr/>
            </p:nvCxnSpPr>
            <p:spPr>
              <a:xfrm flipV="1">
                <a:off x="4758028" y="5055240"/>
                <a:ext cx="264729" cy="2216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1" name="文本框 40"/>
              <p:cNvSpPr txBox="1"/>
              <p:nvPr/>
            </p:nvSpPr>
            <p:spPr>
              <a:xfrm>
                <a:off x="6735806" y="4776126"/>
                <a:ext cx="90281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zh-CN" altLang="en-US" sz="1400" smtClean="0">
                    <a:solidFill>
                      <a:srgbClr val="FF0000"/>
                    </a:solidFill>
                  </a:rPr>
                  <a:t>传递信息</a:t>
                </a:r>
                <a:endParaRPr kumimoji="1" lang="zh-CN" altLang="en-US" sz="140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44" name="直线箭头连接符 43"/>
              <p:cNvCxnSpPr>
                <a:stCxn id="5" idx="3"/>
                <a:endCxn id="14" idx="1"/>
              </p:cNvCxnSpPr>
              <p:nvPr/>
            </p:nvCxnSpPr>
            <p:spPr>
              <a:xfrm flipV="1">
                <a:off x="4758028" y="5872247"/>
                <a:ext cx="261874" cy="3357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直线箭头连接符 45"/>
              <p:cNvCxnSpPr>
                <a:stCxn id="14" idx="3"/>
              </p:cNvCxnSpPr>
              <p:nvPr/>
            </p:nvCxnSpPr>
            <p:spPr>
              <a:xfrm flipV="1">
                <a:off x="6025305" y="5870031"/>
                <a:ext cx="512962" cy="2216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9" name="文本框 48"/>
              <p:cNvSpPr txBox="1"/>
              <p:nvPr/>
            </p:nvSpPr>
            <p:spPr>
              <a:xfrm>
                <a:off x="7001727" y="6041524"/>
                <a:ext cx="543739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zh-CN" altLang="en-US" sz="1400" smtClean="0">
                    <a:solidFill>
                      <a:srgbClr val="FF0000"/>
                    </a:solidFill>
                  </a:rPr>
                  <a:t>调控</a:t>
                </a:r>
                <a:endParaRPr kumimoji="1" lang="zh-CN" altLang="en-US" sz="140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51" name="直线箭头连接符 50"/>
              <p:cNvCxnSpPr>
                <a:stCxn id="16" idx="3"/>
                <a:endCxn id="17" idx="1"/>
              </p:cNvCxnSpPr>
              <p:nvPr/>
            </p:nvCxnSpPr>
            <p:spPr>
              <a:xfrm>
                <a:off x="8465563" y="6505750"/>
                <a:ext cx="925063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3" name="文本框 52"/>
              <p:cNvSpPr txBox="1"/>
              <p:nvPr/>
            </p:nvSpPr>
            <p:spPr>
              <a:xfrm>
                <a:off x="8487815" y="6197973"/>
                <a:ext cx="902811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zh-CN" altLang="en-US" sz="1400" smtClean="0">
                    <a:solidFill>
                      <a:srgbClr val="FF0000"/>
                    </a:solidFill>
                  </a:rPr>
                  <a:t>最终表现</a:t>
                </a:r>
                <a:endParaRPr kumimoji="1" lang="zh-CN" altLang="en-US" sz="140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71" name="直线箭头连接符 70"/>
              <p:cNvCxnSpPr>
                <a:stCxn id="16" idx="1"/>
                <a:endCxn id="18" idx="3"/>
              </p:cNvCxnSpPr>
              <p:nvPr/>
            </p:nvCxnSpPr>
            <p:spPr>
              <a:xfrm flipH="1">
                <a:off x="4919386" y="6505750"/>
                <a:ext cx="694114" cy="5776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76" name="矩形 75"/>
          <p:cNvSpPr/>
          <p:nvPr/>
        </p:nvSpPr>
        <p:spPr>
          <a:xfrm>
            <a:off x="409074" y="5942603"/>
            <a:ext cx="1149541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kern="100" smtClean="0">
                <a:latin typeface="+mn-ea"/>
                <a:cs typeface="Courier New" panose="02070309020205020404" pitchFamily="49" charset="0"/>
              </a:rPr>
              <a:t>（</a:t>
            </a:r>
            <a:r>
              <a:rPr lang="en-US" altLang="zh-CN" kern="100" smtClean="0">
                <a:latin typeface="+mn-ea"/>
                <a:cs typeface="Courier New" panose="02070309020205020404" pitchFamily="49" charset="0"/>
              </a:rPr>
              <a:t>1</a:t>
            </a:r>
            <a:r>
              <a:rPr lang="zh-CN" altLang="en-US" kern="100" smtClean="0">
                <a:latin typeface="+mn-ea"/>
                <a:cs typeface="Courier New" panose="02070309020205020404" pitchFamily="49" charset="0"/>
              </a:rPr>
              <a:t>）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植物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生长发育的调控，是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由</a:t>
            </a:r>
            <a:r>
              <a:rPr lang="zh-CN" altLang="zh-CN" kern="100" smtClean="0">
                <a:solidFill>
                  <a:srgbClr val="C00000"/>
                </a:solidFill>
                <a:latin typeface="+mn-ea"/>
                <a:cs typeface="Times New Roman" panose="02020603050405020304" pitchFamily="18" charset="0"/>
              </a:rPr>
              <a:t>基因</a:t>
            </a:r>
            <a:r>
              <a:rPr lang="zh-CN" altLang="zh-CN" kern="100">
                <a:solidFill>
                  <a:srgbClr val="C00000"/>
                </a:solidFill>
                <a:latin typeface="+mn-ea"/>
                <a:cs typeface="Times New Roman" panose="02020603050405020304" pitchFamily="18" charset="0"/>
              </a:rPr>
              <a:t>表达调控、激素调节和环境因素</a:t>
            </a:r>
            <a:r>
              <a:rPr lang="zh-CN" altLang="zh-CN" kern="100" smtClean="0">
                <a:solidFill>
                  <a:srgbClr val="C00000"/>
                </a:solidFill>
                <a:latin typeface="+mn-ea"/>
                <a:cs typeface="Times New Roman" panose="02020603050405020304" pitchFamily="18" charset="0"/>
              </a:rPr>
              <a:t>调</a:t>
            </a:r>
            <a:r>
              <a:rPr lang="zh-CN" altLang="en-US" kern="100" smtClean="0">
                <a:solidFill>
                  <a:srgbClr val="C00000"/>
                </a:solidFill>
                <a:latin typeface="+mn-ea"/>
                <a:cs typeface="Times New Roman" panose="02020603050405020304" pitchFamily="18" charset="0"/>
              </a:rPr>
              <a:t>节</a:t>
            </a:r>
            <a:r>
              <a:rPr lang="zh-CN" altLang="en-US" kern="100" smtClean="0">
                <a:latin typeface="+mn-ea"/>
                <a:cs typeface="Times New Roman" panose="02020603050405020304" pitchFamily="18" charset="0"/>
              </a:rPr>
              <a:t>共同完成的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。</a:t>
            </a:r>
            <a:endParaRPr lang="zh-CN" altLang="zh-CN" kern="100">
              <a:latin typeface="+mn-ea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kern="100" smtClean="0">
                <a:latin typeface="+mn-ea"/>
                <a:cs typeface="Courier New" panose="02070309020205020404" pitchFamily="49" charset="0"/>
              </a:rPr>
              <a:t>（</a:t>
            </a:r>
            <a:r>
              <a:rPr lang="en-US" altLang="zh-CN" kern="100" smtClean="0">
                <a:latin typeface="+mn-ea"/>
                <a:cs typeface="Courier New" panose="02070309020205020404" pitchFamily="49" charset="0"/>
              </a:rPr>
              <a:t>2</a:t>
            </a:r>
            <a:r>
              <a:rPr lang="zh-CN" altLang="en-US" kern="100" smtClean="0">
                <a:latin typeface="+mn-ea"/>
                <a:cs typeface="Courier New" panose="02070309020205020404" pitchFamily="49" charset="0"/>
              </a:rPr>
              <a:t>）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激素</a:t>
            </a:r>
            <a:r>
              <a:rPr lang="zh-CN" altLang="zh-CN" kern="100">
                <a:latin typeface="+mn-ea"/>
                <a:cs typeface="Times New Roman" panose="02020603050405020304" pitchFamily="18" charset="0"/>
              </a:rPr>
              <a:t>的产生和分布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是</a:t>
            </a:r>
            <a:r>
              <a:rPr lang="zh-CN" altLang="zh-CN" kern="100" smtClean="0">
                <a:solidFill>
                  <a:srgbClr val="C00000"/>
                </a:solidFill>
                <a:latin typeface="+mn-ea"/>
                <a:cs typeface="Times New Roman" panose="02020603050405020304" pitchFamily="18" charset="0"/>
              </a:rPr>
              <a:t>基因</a:t>
            </a:r>
            <a:r>
              <a:rPr lang="zh-CN" altLang="zh-CN" kern="100">
                <a:solidFill>
                  <a:srgbClr val="C00000"/>
                </a:solidFill>
                <a:latin typeface="+mn-ea"/>
                <a:cs typeface="Times New Roman" panose="02020603050405020304" pitchFamily="18" charset="0"/>
              </a:rPr>
              <a:t>表达调控的结果，也受环境因素的</a:t>
            </a:r>
            <a:r>
              <a:rPr lang="zh-CN" altLang="zh-CN" kern="100" smtClean="0">
                <a:solidFill>
                  <a:srgbClr val="C00000"/>
                </a:solidFill>
                <a:latin typeface="+mn-ea"/>
                <a:cs typeface="Times New Roman" panose="02020603050405020304" pitchFamily="18" charset="0"/>
              </a:rPr>
              <a:t>影响</a:t>
            </a:r>
            <a:r>
              <a:rPr lang="zh-CN" altLang="zh-CN" kern="100" smtClean="0">
                <a:latin typeface="+mn-ea"/>
                <a:cs typeface="Times New Roman" panose="02020603050405020304" pitchFamily="18" charset="0"/>
              </a:rPr>
              <a:t>。</a:t>
            </a:r>
            <a:endParaRPr lang="zh-CN" altLang="zh-CN" kern="100">
              <a:effectLst/>
              <a:latin typeface="+mn-ea"/>
              <a:cs typeface="Courier New" panose="02070309020205020404" pitchFamily="49" charset="0"/>
            </a:endParaRPr>
          </a:p>
        </p:txBody>
      </p:sp>
      <p:pic>
        <p:nvPicPr>
          <p:cNvPr id="77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807700" y="12014200"/>
            <a:ext cx="342900" cy="2667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223609107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Arial"/>
        <a:cs typeface="Arial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Arial"/>
        <a:cs typeface="Arial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 panose="020f0302020204030204"/>
        <a:ea typeface="Arial"/>
        <a:cs typeface="Arial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 panose="020f0502020204030204"/>
        <a:ea typeface="Arial"/>
        <a:cs typeface="Arial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216</Paragraphs>
  <Slides>16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baseType="lpstr" size="25">
      <vt:lpstr>Arial</vt:lpstr>
      <vt:lpstr>DengXian Light</vt:lpstr>
      <vt:lpstr>DengXian</vt:lpstr>
      <vt:lpstr>Times New Roman</vt:lpstr>
      <vt:lpstr>方正中等线简体</vt:lpstr>
      <vt:lpstr>宋体</vt:lpstr>
      <vt:lpstr>Courier New</vt:lpstr>
      <vt:lpstr>Wingdings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2022-08-15T16:18:45.736</cp:lastPrinted>
  <dcterms:created xsi:type="dcterms:W3CDTF">2022-08-15T16:18:45Z</dcterms:created>
  <dcterms:modified xsi:type="dcterms:W3CDTF">2022-08-15T08:18:46Z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