
<file path=[Content_Types].xml><?xml version="1.0" encoding="utf-8"?>
<Types xmlns="http://schemas.openxmlformats.org/package/2006/content-types">
  <Default Extension="png" ContentType="image/png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</p:sldMasterIdLst>
  <p:sldIdLst>
    <p:sldId id="294" r:id="rId4"/>
    <p:sldId id="293" r:id="rId5"/>
    <p:sldId id="303" r:id="rId6"/>
    <p:sldId id="304" r:id="rId7"/>
    <p:sldId id="288" r:id="rId8"/>
    <p:sldId id="290" r:id="rId9"/>
    <p:sldId id="295" r:id="rId10"/>
    <p:sldId id="296" r:id="rId11"/>
    <p:sldId id="299" r:id="rId12"/>
    <p:sldId id="300" r:id="rId13"/>
    <p:sldId id="301" r:id="rId14"/>
    <p:sldId id="298" r:id="rId15"/>
    <p:sldId id="302" r:id="rId16"/>
    <p:sldId id="291" r:id="rId17"/>
    <p:sldId id="292" r:id="rId18"/>
    <p:sldId id="307" r:id="rId19"/>
    <p:sldId id="308" r:id="rId20"/>
    <p:sldId id="309" r:id="rId21"/>
    <p:sldId id="310" r:id="rId22"/>
    <p:sldId id="311" r:id="rId23"/>
    <p:sldId id="312" r:id="rId24"/>
    <p:sldId id="313" r:id="rId25"/>
    <p:sldId id="314" r:id="rId26"/>
    <p:sldId id="315" r:id="rId27"/>
    <p:sldId id="258" r:id="rId28"/>
    <p:sldId id="259" r:id="rId29"/>
    <p:sldId id="260" r:id="rId30"/>
    <p:sldId id="261" r:id="rId31"/>
    <p:sldId id="262" r:id="rId32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2920"/>
  </p:normalViewPr>
  <p:slideViewPr>
    <p:cSldViewPr showGuides="1">
      <p:cViewPr varScale="1">
        <p:scale>
          <a:sx n="69" d="100"/>
          <a:sy n="69" d="100"/>
        </p:scale>
        <p:origin x="-140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5" Type="http://schemas.openxmlformats.org/officeDocument/2006/relationships/tableStyles" Target="tableStyles.xml"/><Relationship Id="rId34" Type="http://schemas.openxmlformats.org/officeDocument/2006/relationships/viewProps" Target="viewProps.xml"/><Relationship Id="rId33" Type="http://schemas.openxmlformats.org/officeDocument/2006/relationships/presProps" Target="presProps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3" Type="http://schemas.openxmlformats.org/officeDocument/2006/relationships/theme" Target="../theme/theme2.xml"/><Relationship Id="rId12" Type="http://schemas.openxmlformats.org/officeDocument/2006/relationships/image" Target="../media/image1.png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 102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 indent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文本占位符 1026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-34290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-285750"/>
            <a:r>
              <a:rPr lang="zh-CN" altLang="en-US" dirty="0"/>
              <a:t>第二级</a:t>
            </a:r>
            <a:endParaRPr lang="zh-CN" altLang="en-US" dirty="0"/>
          </a:p>
          <a:p>
            <a:pPr lvl="2" indent="-228600"/>
            <a:r>
              <a:rPr lang="zh-CN" altLang="en-US" dirty="0"/>
              <a:t>第三级</a:t>
            </a:r>
            <a:endParaRPr lang="zh-CN" altLang="en-US" dirty="0"/>
          </a:p>
          <a:p>
            <a:pPr lvl="3" indent="-228600"/>
            <a:r>
              <a:rPr lang="zh-CN" altLang="en-US" dirty="0"/>
              <a:t>第四级</a:t>
            </a:r>
            <a:endParaRPr lang="zh-CN" altLang="en-US" dirty="0"/>
          </a:p>
          <a:p>
            <a:pPr lvl="4" indent="-228600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050" name="标题 3584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 indent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2051" name="文本占位符 3584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-34290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-285750"/>
            <a:r>
              <a:rPr lang="zh-CN" altLang="en-US" dirty="0"/>
              <a:t>第二级</a:t>
            </a:r>
            <a:endParaRPr lang="zh-CN" altLang="en-US" dirty="0"/>
          </a:p>
          <a:p>
            <a:pPr lvl="2" indent="-228600"/>
            <a:r>
              <a:rPr lang="zh-CN" altLang="en-US" dirty="0"/>
              <a:t>第三级</a:t>
            </a:r>
            <a:endParaRPr lang="zh-CN" altLang="en-US" dirty="0"/>
          </a:p>
          <a:p>
            <a:pPr lvl="3" indent="-228600"/>
            <a:r>
              <a:rPr lang="zh-CN" altLang="en-US" dirty="0"/>
              <a:t>第四级</a:t>
            </a:r>
            <a:endParaRPr lang="zh-CN" altLang="en-US" dirty="0"/>
          </a:p>
          <a:p>
            <a:pPr lvl="4" indent="-228600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5844" name="日期占位符 35843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35845" name="页脚占位符 35844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35846" name="灯片编号占位符 35845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image" Target="../media/image6.wmf"/><Relationship Id="rId1" Type="http://schemas.openxmlformats.org/officeDocument/2006/relationships/image" Target="../media/image5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image" Target="../media/image8.wmf"/><Relationship Id="rId1" Type="http://schemas.openxmlformats.org/officeDocument/2006/relationships/image" Target="../media/image7.wm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image" Target="../media/image9.wmf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image" Target="../media/image12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image" Target="../media/image13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3" name="矩形 45057"/>
          <p:cNvSpPr>
            <a:spLocks noRot="1"/>
          </p:cNvSpPr>
          <p:nvPr/>
        </p:nvSpPr>
        <p:spPr>
          <a:xfrm>
            <a:off x="288925" y="782638"/>
            <a:ext cx="8540750" cy="16002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rtl="1"/>
            <a:r>
              <a:rPr lang="zh-CN" altLang="en-US" sz="3600" b="1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例</a:t>
            </a:r>
            <a:r>
              <a:rPr lang="en-US" altLang="zh-CN" sz="3600" b="1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1.</a:t>
            </a:r>
            <a:r>
              <a:rPr lang="zh-CN" altLang="en-US" sz="3600" b="1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如图，已知：</a:t>
            </a:r>
            <a:r>
              <a:rPr lang="en-US" altLang="zh-CN" sz="3600" b="1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AB∥CD</a:t>
            </a:r>
            <a:r>
              <a:rPr lang="zh-CN" altLang="en-US" sz="3600" b="1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，</a:t>
            </a:r>
            <a:r>
              <a:rPr lang="en-US" altLang="zh-CN" sz="3600" b="1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∠A=70°∠DHE=70°,</a:t>
            </a:r>
            <a:r>
              <a:rPr lang="zh-CN" altLang="en-US" sz="3600" b="1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求证：</a:t>
            </a:r>
            <a:r>
              <a:rPr lang="en-US" altLang="zh-CN" sz="3600"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AM∥EF</a:t>
            </a:r>
            <a:endParaRPr lang="en-US" altLang="zh-CN" sz="3600" b="1">
              <a:solidFill>
                <a:schemeClr val="tx2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3074" name="组合 45058"/>
          <p:cNvGrpSpPr/>
          <p:nvPr/>
        </p:nvGrpSpPr>
        <p:grpSpPr>
          <a:xfrm>
            <a:off x="4572000" y="2992438"/>
            <a:ext cx="3297238" cy="2884487"/>
            <a:chOff x="2888" y="1639"/>
            <a:chExt cx="2077" cy="1817"/>
          </a:xfrm>
        </p:grpSpPr>
        <p:sp>
          <p:nvSpPr>
            <p:cNvPr id="3075" name="文本框 45059"/>
            <p:cNvSpPr txBox="1"/>
            <p:nvPr/>
          </p:nvSpPr>
          <p:spPr>
            <a:xfrm>
              <a:off x="3456" y="3092"/>
              <a:ext cx="701" cy="36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/>
            <a:p>
              <a:pPr algn="just"/>
              <a:r>
                <a:rPr lang="en-US" altLang="zh-CN" b="1" i="1">
                  <a:latin typeface="Times New Roman" panose="02020603050405020304" pitchFamily="18" charset="0"/>
                  <a:ea typeface="宋体" panose="02010600030101010101" pitchFamily="2" charset="-122"/>
                </a:rPr>
                <a:t>F</a:t>
              </a:r>
              <a:endParaRPr lang="en-US" altLang="zh-CN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grpSp>
          <p:nvGrpSpPr>
            <p:cNvPr id="3076" name="组合 45060"/>
            <p:cNvGrpSpPr/>
            <p:nvPr/>
          </p:nvGrpSpPr>
          <p:grpSpPr>
            <a:xfrm>
              <a:off x="2972" y="1639"/>
              <a:ext cx="1543" cy="1580"/>
              <a:chOff x="9000" y="12516"/>
              <a:chExt cx="1980" cy="2028"/>
            </a:xfrm>
          </p:grpSpPr>
          <p:sp>
            <p:nvSpPr>
              <p:cNvPr id="3077" name="直接连接符 45061"/>
              <p:cNvSpPr/>
              <p:nvPr/>
            </p:nvSpPr>
            <p:spPr>
              <a:xfrm flipH="1">
                <a:off x="9089" y="12516"/>
                <a:ext cx="631" cy="1092"/>
              </a:xfrm>
              <a:prstGeom prst="line">
                <a:avLst/>
              </a:prstGeom>
              <a:ln w="285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078" name="直接连接符 45062"/>
              <p:cNvSpPr/>
              <p:nvPr/>
            </p:nvSpPr>
            <p:spPr>
              <a:xfrm>
                <a:off x="9095" y="13608"/>
                <a:ext cx="1440" cy="0"/>
              </a:xfrm>
              <a:prstGeom prst="line">
                <a:avLst/>
              </a:prstGeom>
              <a:ln w="285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079" name="直接连接符 45063"/>
              <p:cNvSpPr/>
              <p:nvPr/>
            </p:nvSpPr>
            <p:spPr>
              <a:xfrm>
                <a:off x="9000" y="14076"/>
                <a:ext cx="1980" cy="0"/>
              </a:xfrm>
              <a:prstGeom prst="line">
                <a:avLst/>
              </a:prstGeom>
              <a:ln w="285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080" name="直接连接符 45064"/>
              <p:cNvSpPr/>
              <p:nvPr/>
            </p:nvSpPr>
            <p:spPr>
              <a:xfrm flipH="1">
                <a:off x="9539" y="12672"/>
                <a:ext cx="1081" cy="1872"/>
              </a:xfrm>
              <a:prstGeom prst="line">
                <a:avLst/>
              </a:prstGeom>
              <a:ln w="2857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sp>
          <p:nvSpPr>
            <p:cNvPr id="3081" name="文本框 45065"/>
            <p:cNvSpPr txBox="1"/>
            <p:nvPr/>
          </p:nvSpPr>
          <p:spPr>
            <a:xfrm>
              <a:off x="3475" y="1639"/>
              <a:ext cx="701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/>
            <a:p>
              <a:pPr algn="just"/>
              <a:r>
                <a:rPr lang="en-US" altLang="zh-CN" b="1" i="1">
                  <a:latin typeface="Times New Roman" panose="02020603050405020304" pitchFamily="18" charset="0"/>
                  <a:ea typeface="宋体" panose="02010600030101010101" pitchFamily="2" charset="-122"/>
                </a:rPr>
                <a:t>M</a:t>
              </a:r>
              <a:endParaRPr lang="en-US" altLang="zh-CN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082" name="文本框 45066"/>
            <p:cNvSpPr txBox="1"/>
            <p:nvPr/>
          </p:nvSpPr>
          <p:spPr>
            <a:xfrm>
              <a:off x="4195" y="1761"/>
              <a:ext cx="701" cy="36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/>
            <a:p>
              <a:pPr algn="just"/>
              <a:r>
                <a:rPr lang="en-US" altLang="zh-CN" b="1" i="1">
                  <a:latin typeface="Times New Roman" panose="02020603050405020304" pitchFamily="18" charset="0"/>
                  <a:ea typeface="宋体" panose="02010600030101010101" pitchFamily="2" charset="-122"/>
                </a:rPr>
                <a:t>E</a:t>
              </a:r>
              <a:endParaRPr lang="en-US" altLang="zh-CN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083" name="文本框 45067"/>
            <p:cNvSpPr txBox="1"/>
            <p:nvPr/>
          </p:nvSpPr>
          <p:spPr>
            <a:xfrm>
              <a:off x="2888" y="2457"/>
              <a:ext cx="701" cy="36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/>
            <a:p>
              <a:pPr algn="just"/>
              <a:r>
                <a:rPr lang="en-US" altLang="zh-CN" b="1" i="1">
                  <a:latin typeface="Times New Roman" panose="02020603050405020304" pitchFamily="18" charset="0"/>
                  <a:ea typeface="宋体" panose="02010600030101010101" pitchFamily="2" charset="-122"/>
                </a:rPr>
                <a:t>A</a:t>
              </a:r>
              <a:endParaRPr lang="en-US" altLang="zh-CN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084" name="文本框 45068"/>
            <p:cNvSpPr txBox="1"/>
            <p:nvPr/>
          </p:nvSpPr>
          <p:spPr>
            <a:xfrm>
              <a:off x="4139" y="2445"/>
              <a:ext cx="701" cy="36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/>
            <a:p>
              <a:pPr algn="just"/>
              <a:r>
                <a:rPr lang="en-US" altLang="zh-CN" b="1" i="1">
                  <a:latin typeface="Times New Roman" panose="02020603050405020304" pitchFamily="18" charset="0"/>
                  <a:ea typeface="宋体" panose="02010600030101010101" pitchFamily="2" charset="-122"/>
                </a:rPr>
                <a:t>B</a:t>
              </a:r>
              <a:endParaRPr lang="en-US" altLang="zh-CN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085" name="文本框 45069"/>
            <p:cNvSpPr txBox="1"/>
            <p:nvPr/>
          </p:nvSpPr>
          <p:spPr>
            <a:xfrm>
              <a:off x="2888" y="2862"/>
              <a:ext cx="701" cy="36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/>
            <a:p>
              <a:pPr algn="just"/>
              <a:r>
                <a:rPr lang="en-US" altLang="zh-CN" b="1" i="1">
                  <a:latin typeface="Times New Roman" panose="02020603050405020304" pitchFamily="18" charset="0"/>
                  <a:ea typeface="宋体" panose="02010600030101010101" pitchFamily="2" charset="-122"/>
                </a:rPr>
                <a:t>C</a:t>
              </a:r>
              <a:endParaRPr lang="en-US" altLang="zh-CN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086" name="文本框 45070"/>
            <p:cNvSpPr txBox="1"/>
            <p:nvPr/>
          </p:nvSpPr>
          <p:spPr>
            <a:xfrm>
              <a:off x="4264" y="2864"/>
              <a:ext cx="701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/>
            <a:p>
              <a:pPr algn="just"/>
              <a:r>
                <a:rPr lang="en-US" altLang="zh-CN" b="1" i="1">
                  <a:latin typeface="Times New Roman" panose="02020603050405020304" pitchFamily="18" charset="0"/>
                  <a:ea typeface="宋体" panose="02010600030101010101" pitchFamily="2" charset="-122"/>
                </a:rPr>
                <a:t>D</a:t>
              </a:r>
              <a:endParaRPr lang="en-US" altLang="zh-CN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087" name="文本框 45071"/>
            <p:cNvSpPr txBox="1"/>
            <p:nvPr/>
          </p:nvSpPr>
          <p:spPr>
            <a:xfrm>
              <a:off x="3408" y="2659"/>
              <a:ext cx="701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/>
            <a:p>
              <a:pPr algn="just"/>
              <a:r>
                <a:rPr lang="en-US" altLang="zh-CN" b="1" i="1">
                  <a:latin typeface="Times New Roman" panose="02020603050405020304" pitchFamily="18" charset="0"/>
                  <a:ea typeface="宋体" panose="02010600030101010101" pitchFamily="2" charset="-122"/>
                </a:rPr>
                <a:t>H</a:t>
              </a:r>
              <a:endParaRPr lang="en-US" altLang="zh-CN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088" name="文本框 45072"/>
            <p:cNvSpPr txBox="1"/>
            <p:nvPr/>
          </p:nvSpPr>
          <p:spPr>
            <a:xfrm>
              <a:off x="3659" y="2275"/>
              <a:ext cx="421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/>
            <a:p>
              <a:pPr algn="just"/>
              <a:r>
                <a:rPr lang="en-US" altLang="zh-CN" b="1" i="1">
                  <a:latin typeface="Times New Roman" panose="02020603050405020304" pitchFamily="18" charset="0"/>
                  <a:ea typeface="宋体" panose="02010600030101010101" pitchFamily="2" charset="-122"/>
                </a:rPr>
                <a:t>G</a:t>
              </a:r>
              <a:endParaRPr lang="en-US" altLang="zh-CN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7" name="矩形 37890"/>
          <p:cNvSpPr/>
          <p:nvPr/>
        </p:nvSpPr>
        <p:spPr>
          <a:xfrm>
            <a:off x="431800" y="908050"/>
            <a:ext cx="8532813" cy="94615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例</a:t>
            </a:r>
            <a:r>
              <a:rPr lang="en-US" altLang="zh-CN" sz="2800" dirty="0">
                <a:latin typeface="Arial" panose="020B0604020202020204" pitchFamily="34" charset="0"/>
                <a:ea typeface="宋体" panose="02010600030101010101" pitchFamily="2" charset="-122"/>
              </a:rPr>
              <a:t>2.</a:t>
            </a:r>
            <a:r>
              <a:rPr lang="zh-CN" altLang="en-US" sz="2800" dirty="0">
                <a:latin typeface="Arial" panose="020B0604020202020204" pitchFamily="34" charset="0"/>
                <a:ea typeface="宋体" panose="02010600030101010101" pitchFamily="2" charset="-122"/>
              </a:rPr>
              <a:t>如图．</a:t>
            </a:r>
            <a:r>
              <a:rPr lang="en-US" altLang="zh-CN" sz="2800" dirty="0">
                <a:latin typeface="Arial" panose="020B0604020202020204" pitchFamily="34" charset="0"/>
                <a:ea typeface="宋体" panose="02010600030101010101" pitchFamily="2" charset="-122"/>
              </a:rPr>
              <a:t>∠1=∠2</a:t>
            </a:r>
            <a:r>
              <a:rPr lang="zh-CN" altLang="en-US" sz="2800" dirty="0">
                <a:latin typeface="Arial" panose="020B0604020202020204" pitchFamily="34" charset="0"/>
                <a:ea typeface="宋体" panose="02010600030101010101" pitchFamily="2" charset="-122"/>
              </a:rPr>
              <a:t>，</a:t>
            </a:r>
            <a:r>
              <a:rPr lang="en-US" altLang="zh-CN" sz="2800" dirty="0">
                <a:latin typeface="Arial" panose="020B0604020202020204" pitchFamily="34" charset="0"/>
                <a:ea typeface="宋体" panose="02010600030101010101" pitchFamily="2" charset="-122"/>
              </a:rPr>
              <a:t>∠D=90°</a:t>
            </a:r>
            <a:r>
              <a:rPr lang="zh-CN" altLang="en-US" sz="2800" dirty="0">
                <a:latin typeface="Arial" panose="020B0604020202020204" pitchFamily="34" charset="0"/>
                <a:ea typeface="宋体" panose="02010600030101010101" pitchFamily="2" charset="-122"/>
              </a:rPr>
              <a:t>，</a:t>
            </a:r>
            <a:r>
              <a:rPr lang="en-US" altLang="zh-CN" sz="2800" dirty="0">
                <a:latin typeface="Arial" panose="020B0604020202020204" pitchFamily="34" charset="0"/>
                <a:ea typeface="宋体" panose="02010600030101010101" pitchFamily="2" charset="-122"/>
              </a:rPr>
              <a:t>EF⊥CD</a:t>
            </a:r>
            <a:r>
              <a:rPr lang="zh-CN" altLang="en-US" sz="2800" dirty="0">
                <a:latin typeface="Arial" panose="020B0604020202020204" pitchFamily="34" charset="0"/>
                <a:ea typeface="宋体" panose="02010600030101010101" pitchFamily="2" charset="-122"/>
              </a:rPr>
              <a:t>．</a:t>
            </a:r>
            <a:endParaRPr lang="zh-CN" altLang="en-US" sz="28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sz="2800" dirty="0">
                <a:latin typeface="Arial" panose="020B0604020202020204" pitchFamily="34" charset="0"/>
                <a:ea typeface="宋体" panose="02010600030101010101" pitchFamily="2" charset="-122"/>
              </a:rPr>
              <a:t>求证：</a:t>
            </a:r>
            <a:r>
              <a:rPr lang="en-US" altLang="zh-CN" sz="2800" dirty="0">
                <a:latin typeface="Arial" panose="020B0604020202020204" pitchFamily="34" charset="0"/>
                <a:ea typeface="宋体" panose="02010600030101010101" pitchFamily="2" charset="-122"/>
              </a:rPr>
              <a:t>∠3=∠B</a:t>
            </a:r>
            <a:r>
              <a:rPr lang="zh-CN" altLang="en-US" sz="2800" dirty="0">
                <a:latin typeface="Arial" panose="020B0604020202020204" pitchFamily="34" charset="0"/>
                <a:ea typeface="宋体" panose="02010600030101010101" pitchFamily="2" charset="-122"/>
              </a:rPr>
              <a:t>．</a:t>
            </a:r>
            <a:endParaRPr lang="zh-CN" altLang="en-US" sz="2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4098" name="图片 3789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635375" y="2781300"/>
            <a:ext cx="4537075" cy="28924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1" name="矩形 57345"/>
          <p:cNvSpPr/>
          <p:nvPr/>
        </p:nvSpPr>
        <p:spPr>
          <a:xfrm>
            <a:off x="0" y="909638"/>
            <a:ext cx="9144000" cy="106680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例</a:t>
            </a:r>
            <a:r>
              <a:rPr lang="en-US" altLang="zh-CN" sz="3200" b="1"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r>
              <a:rPr lang="en-US" altLang="zh-CN" sz="3200" dirty="0">
                <a:latin typeface="Arial" panose="020B0604020202020204" pitchFamily="34" charset="0"/>
                <a:ea typeface="宋体" panose="02010600030101010101" pitchFamily="2" charset="-122"/>
              </a:rPr>
              <a:t>.</a:t>
            </a:r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直线</a:t>
            </a:r>
            <a:r>
              <a:rPr lang="en-US" altLang="zh-CN" sz="3200" err="1">
                <a:latin typeface="Arial" panose="020B0604020202020204" pitchFamily="34" charset="0"/>
                <a:ea typeface="宋体" panose="02010600030101010101" pitchFamily="2" charset="-122"/>
              </a:rPr>
              <a:t>a∥b</a:t>
            </a:r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，直线 </a:t>
            </a:r>
            <a:r>
              <a:rPr lang="en-US" altLang="zh-CN" sz="3200" dirty="0">
                <a:latin typeface="Arial" panose="020B0604020202020204" pitchFamily="34" charset="0"/>
                <a:ea typeface="宋体" panose="02010600030101010101" pitchFamily="2" charset="-122"/>
              </a:rPr>
              <a:t>AB</a:t>
            </a:r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交 </a:t>
            </a:r>
            <a:r>
              <a:rPr lang="en-US" altLang="zh-CN" sz="3200" dirty="0"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与 </a:t>
            </a:r>
            <a:r>
              <a:rPr lang="en-US" altLang="zh-CN" sz="3200" dirty="0"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于 </a:t>
            </a:r>
            <a:r>
              <a:rPr lang="en-US" altLang="zh-CN" sz="3200" dirty="0"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，</a:t>
            </a:r>
            <a:r>
              <a:rPr lang="en-US" altLang="zh-CN" sz="3200" dirty="0"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，</a:t>
            </a:r>
            <a:r>
              <a:rPr lang="en-US" altLang="zh-CN" sz="3200" dirty="0">
                <a:latin typeface="Arial" panose="020B0604020202020204" pitchFamily="34" charset="0"/>
                <a:ea typeface="宋体" panose="02010600030101010101" pitchFamily="2" charset="-122"/>
              </a:rPr>
              <a:t>CA</a:t>
            </a:r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平分</a:t>
            </a:r>
            <a:r>
              <a:rPr lang="en-US" altLang="zh-CN" sz="3200" dirty="0">
                <a:latin typeface="Arial" panose="020B0604020202020204" pitchFamily="34" charset="0"/>
                <a:ea typeface="宋体" panose="02010600030101010101" pitchFamily="2" charset="-122"/>
              </a:rPr>
              <a:t>∠1</a:t>
            </a:r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，</a:t>
            </a:r>
            <a:r>
              <a:rPr lang="en-US" altLang="zh-CN" sz="3200" dirty="0">
                <a:latin typeface="Arial" panose="020B0604020202020204" pitchFamily="34" charset="0"/>
                <a:ea typeface="宋体" panose="02010600030101010101" pitchFamily="2" charset="-122"/>
              </a:rPr>
              <a:t>CB</a:t>
            </a:r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平分</a:t>
            </a:r>
            <a:r>
              <a:rPr lang="en-US" altLang="zh-CN" sz="3200" dirty="0">
                <a:latin typeface="Arial" panose="020B0604020202020204" pitchFamily="34" charset="0"/>
                <a:ea typeface="宋体" panose="02010600030101010101" pitchFamily="2" charset="-122"/>
              </a:rPr>
              <a:t>∠ 2</a:t>
            </a:r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，求证：</a:t>
            </a:r>
            <a:r>
              <a:rPr lang="en-US" altLang="zh-CN" sz="3200" dirty="0">
                <a:latin typeface="Arial" panose="020B0604020202020204" pitchFamily="34" charset="0"/>
                <a:ea typeface="宋体" panose="02010600030101010101" pitchFamily="2" charset="-122"/>
              </a:rPr>
              <a:t>∠</a:t>
            </a:r>
            <a:r>
              <a:rPr lang="en-US" altLang="zh-CN" sz="3200">
                <a:latin typeface="Arial" panose="020B0604020202020204" pitchFamily="34" charset="0"/>
                <a:ea typeface="宋体" panose="02010600030101010101" pitchFamily="2" charset="-122"/>
              </a:rPr>
              <a:t>C=90° </a:t>
            </a:r>
            <a:endParaRPr lang="en-US" altLang="zh-CN" sz="32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5122" name="图片 5734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787900" y="2276475"/>
            <a:ext cx="3889375" cy="256698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5" name="矩形 56322"/>
          <p:cNvSpPr/>
          <p:nvPr/>
        </p:nvSpPr>
        <p:spPr>
          <a:xfrm>
            <a:off x="395288" y="1003300"/>
            <a:ext cx="8212137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例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4.</a:t>
            </a:r>
            <a:r>
              <a:rPr lang="en-US" altLang="zh-CN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如图．</a:t>
            </a:r>
            <a:r>
              <a:rPr lang="en-US" altLang="zh-CN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AE∥BD</a:t>
            </a: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en-US" altLang="zh-CN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∠1=3∠2</a:t>
            </a: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en-US" altLang="zh-CN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∠2=25°</a:t>
            </a: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altLang="en-US" sz="2800" dirty="0">
                <a:latin typeface="Arial" panose="020B0604020202020204" pitchFamily="34" charset="0"/>
                <a:ea typeface="宋体" panose="02010600030101010101" pitchFamily="2" charset="-122"/>
              </a:rPr>
              <a:t>求</a:t>
            </a:r>
            <a:r>
              <a:rPr lang="en-US" altLang="zh-CN" sz="2800" dirty="0">
                <a:latin typeface="Arial" panose="020B0604020202020204" pitchFamily="34" charset="0"/>
                <a:ea typeface="宋体" panose="02010600030101010101" pitchFamily="2" charset="-122"/>
              </a:rPr>
              <a:t>∠C</a:t>
            </a:r>
            <a:endParaRPr lang="en-US" altLang="zh-CN" sz="2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146" name="矩形 56323"/>
          <p:cNvSpPr/>
          <p:nvPr/>
        </p:nvSpPr>
        <p:spPr>
          <a:xfrm>
            <a:off x="2124075" y="2636838"/>
            <a:ext cx="336550" cy="2746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r>
              <a:rPr lang="zh-CN" altLang="en-US" sz="1200" dirty="0">
                <a:latin typeface="Times New Roman" panose="02020603050405020304" pitchFamily="18" charset="0"/>
                <a:ea typeface="宋体" panose="02010600030101010101" pitchFamily="2" charset="-122"/>
              </a:rPr>
              <a:t>．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6147" name="图片 5632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635375" y="2060575"/>
            <a:ext cx="4608513" cy="32924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3010" name="矩形 43009"/>
          <p:cNvSpPr>
            <a:spLocks noRot="1"/>
          </p:cNvSpPr>
          <p:nvPr/>
        </p:nvSpPr>
        <p:spPr>
          <a:xfrm>
            <a:off x="228600" y="2357438"/>
            <a:ext cx="4724400" cy="7620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marL="342900" indent="-342900">
              <a:spcBef>
                <a:spcPct val="20000"/>
              </a:spcBef>
            </a:pPr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证明：延长</a:t>
            </a:r>
            <a:r>
              <a:rPr lang="en-US" altLang="zh-CN" sz="3200" dirty="0">
                <a:latin typeface="Arial" panose="020B0604020202020204" pitchFamily="34" charset="0"/>
                <a:ea typeface="宋体" panose="02010600030101010101" pitchFamily="2" charset="-122"/>
              </a:rPr>
              <a:t>AB</a:t>
            </a:r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交</a:t>
            </a:r>
            <a:r>
              <a:rPr lang="en-US" altLang="zh-CN" sz="3200" dirty="0">
                <a:latin typeface="Arial" panose="020B0604020202020204" pitchFamily="34" charset="0"/>
                <a:ea typeface="宋体" panose="02010600030101010101" pitchFamily="2" charset="-122"/>
              </a:rPr>
              <a:t>DE</a:t>
            </a:r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于</a:t>
            </a:r>
            <a:r>
              <a:rPr lang="en-US" altLang="zh-CN" sz="3200">
                <a:latin typeface="Arial" panose="020B0604020202020204" pitchFamily="34" charset="0"/>
                <a:ea typeface="宋体" panose="02010600030101010101" pitchFamily="2" charset="-122"/>
              </a:rPr>
              <a:t>F.</a:t>
            </a:r>
            <a:endParaRPr lang="en-US" altLang="zh-CN" sz="32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170" name="文本框 43010"/>
          <p:cNvSpPr txBox="1"/>
          <p:nvPr/>
        </p:nvSpPr>
        <p:spPr>
          <a:xfrm>
            <a:off x="609600" y="1601788"/>
            <a:ext cx="8077200" cy="3667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endParaRPr 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171" name="矩形 43011"/>
          <p:cNvSpPr/>
          <p:nvPr/>
        </p:nvSpPr>
        <p:spPr>
          <a:xfrm>
            <a:off x="179388" y="1700213"/>
            <a:ext cx="6553200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3200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证明</a:t>
            </a:r>
            <a:r>
              <a:rPr lang="en-US" altLang="zh-CN" sz="32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:</a:t>
            </a:r>
            <a:r>
              <a:rPr lang="en-US" altLang="zh-CN" sz="3200">
                <a:latin typeface="Arial" panose="020B0604020202020204" pitchFamily="34" charset="0"/>
                <a:ea typeface="宋体" panose="02010600030101010101" pitchFamily="2" charset="-122"/>
              </a:rPr>
              <a:t>∠ABE= ∠D+ ∠E.</a:t>
            </a:r>
            <a:endParaRPr lang="en-US" altLang="zh-CN" sz="3200" dirty="0">
              <a:solidFill>
                <a:schemeClr val="tx2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172" name="直接连接符 43012"/>
          <p:cNvSpPr/>
          <p:nvPr/>
        </p:nvSpPr>
        <p:spPr>
          <a:xfrm>
            <a:off x="6248400" y="3348038"/>
            <a:ext cx="1066800" cy="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7173" name="直接连接符 43013"/>
          <p:cNvSpPr/>
          <p:nvPr/>
        </p:nvSpPr>
        <p:spPr>
          <a:xfrm>
            <a:off x="6248400" y="4491038"/>
            <a:ext cx="2438400" cy="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7174" name="直接连接符 43014"/>
          <p:cNvSpPr/>
          <p:nvPr/>
        </p:nvSpPr>
        <p:spPr>
          <a:xfrm flipV="1">
            <a:off x="7315200" y="2738438"/>
            <a:ext cx="685800" cy="60960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7175" name="直接连接符 43015"/>
          <p:cNvSpPr/>
          <p:nvPr/>
        </p:nvSpPr>
        <p:spPr>
          <a:xfrm>
            <a:off x="8001000" y="2738438"/>
            <a:ext cx="685800" cy="175260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7176" name="文本框 43016"/>
          <p:cNvSpPr txBox="1"/>
          <p:nvPr/>
        </p:nvSpPr>
        <p:spPr>
          <a:xfrm>
            <a:off x="6019800" y="3271838"/>
            <a:ext cx="762000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3200"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endParaRPr lang="en-US" altLang="zh-CN" sz="32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177" name="文本框 43017"/>
          <p:cNvSpPr txBox="1"/>
          <p:nvPr/>
        </p:nvSpPr>
        <p:spPr>
          <a:xfrm>
            <a:off x="7086600" y="3348038"/>
            <a:ext cx="473075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3200"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endParaRPr lang="en-US" altLang="zh-CN" sz="32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178" name="文本框 43018"/>
          <p:cNvSpPr txBox="1"/>
          <p:nvPr/>
        </p:nvSpPr>
        <p:spPr>
          <a:xfrm>
            <a:off x="6019800" y="4491038"/>
            <a:ext cx="477838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3200">
                <a:latin typeface="Arial" panose="020B0604020202020204" pitchFamily="34" charset="0"/>
                <a:ea typeface="宋体" panose="02010600030101010101" pitchFamily="2" charset="-122"/>
              </a:rPr>
              <a:t>C</a:t>
            </a:r>
            <a:endParaRPr lang="en-US" altLang="zh-CN" sz="32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179" name="文本框 43019"/>
          <p:cNvSpPr txBox="1"/>
          <p:nvPr/>
        </p:nvSpPr>
        <p:spPr>
          <a:xfrm>
            <a:off x="8458200" y="4491038"/>
            <a:ext cx="477838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3200">
                <a:latin typeface="Arial" panose="020B0604020202020204" pitchFamily="34" charset="0"/>
                <a:ea typeface="宋体" panose="02010600030101010101" pitchFamily="2" charset="-122"/>
              </a:rPr>
              <a:t>D</a:t>
            </a:r>
            <a:endParaRPr lang="en-US" altLang="zh-CN" sz="32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180" name="文本框 43020"/>
          <p:cNvSpPr txBox="1"/>
          <p:nvPr/>
        </p:nvSpPr>
        <p:spPr>
          <a:xfrm>
            <a:off x="7772400" y="2205038"/>
            <a:ext cx="455613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>
                <a:latin typeface="Arial" panose="020B0604020202020204" pitchFamily="34" charset="0"/>
                <a:ea typeface="宋体" panose="02010600030101010101" pitchFamily="2" charset="-122"/>
              </a:rPr>
              <a:t>E</a:t>
            </a:r>
            <a:endParaRPr lang="en-US" altLang="zh-CN" sz="32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3022" name="文本框 43021"/>
          <p:cNvSpPr txBox="1"/>
          <p:nvPr/>
        </p:nvSpPr>
        <p:spPr>
          <a:xfrm>
            <a:off x="1447800" y="3119438"/>
            <a:ext cx="1922463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则</a:t>
            </a:r>
            <a:r>
              <a:rPr lang="en-US" altLang="zh-CN" sz="3200">
                <a:latin typeface="Arial" panose="020B0604020202020204" pitchFamily="34" charset="0"/>
                <a:ea typeface="宋体" panose="02010600030101010101" pitchFamily="2" charset="-122"/>
              </a:rPr>
              <a:t>AF//CD</a:t>
            </a:r>
            <a:endParaRPr lang="en-US" altLang="zh-CN" sz="32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3023" name="文本框 43022"/>
          <p:cNvSpPr txBox="1"/>
          <p:nvPr/>
        </p:nvSpPr>
        <p:spPr>
          <a:xfrm>
            <a:off x="8289925" y="3155950"/>
            <a:ext cx="473075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360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F</a:t>
            </a:r>
            <a:endParaRPr lang="en-US" altLang="zh-CN" sz="360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3024" name="文本框 43023"/>
          <p:cNvSpPr txBox="1"/>
          <p:nvPr/>
        </p:nvSpPr>
        <p:spPr>
          <a:xfrm>
            <a:off x="1447800" y="3881438"/>
            <a:ext cx="2725738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>
                <a:latin typeface="Arial" panose="020B0604020202020204" pitchFamily="34" charset="0"/>
                <a:ea typeface="宋体" panose="02010600030101010101" pitchFamily="2" charset="-122"/>
              </a:rPr>
              <a:t>∴∠D=∠BFE</a:t>
            </a:r>
            <a:endParaRPr lang="en-US" altLang="zh-CN" sz="32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3025" name="文本框 43024"/>
          <p:cNvSpPr txBox="1"/>
          <p:nvPr/>
        </p:nvSpPr>
        <p:spPr>
          <a:xfrm>
            <a:off x="1143000" y="4795838"/>
            <a:ext cx="4568825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又</a:t>
            </a:r>
            <a:r>
              <a:rPr lang="en-US" altLang="zh-CN" sz="3200" dirty="0">
                <a:latin typeface="Arial" panose="020B0604020202020204" pitchFamily="34" charset="0"/>
                <a:ea typeface="宋体" panose="02010600030101010101" pitchFamily="2" charset="-122"/>
              </a:rPr>
              <a:t>∵∠</a:t>
            </a:r>
            <a:r>
              <a:rPr lang="en-US" altLang="zh-CN" sz="3200">
                <a:latin typeface="Arial" panose="020B0604020202020204" pitchFamily="34" charset="0"/>
                <a:ea typeface="宋体" panose="02010600030101010101" pitchFamily="2" charset="-122"/>
              </a:rPr>
              <a:t>ABE=∠E+∠BFE</a:t>
            </a:r>
            <a:endParaRPr lang="en-US" altLang="zh-CN" sz="32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3026" name="文本框 43025"/>
          <p:cNvSpPr txBox="1"/>
          <p:nvPr/>
        </p:nvSpPr>
        <p:spPr>
          <a:xfrm>
            <a:off x="1447800" y="5710238"/>
            <a:ext cx="4116388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dirty="0">
                <a:latin typeface="Arial" panose="020B0604020202020204" pitchFamily="34" charset="0"/>
                <a:ea typeface="宋体" panose="02010600030101010101" pitchFamily="2" charset="-122"/>
              </a:rPr>
              <a:t>∴ </a:t>
            </a:r>
            <a:r>
              <a:rPr lang="en-US" altLang="zh-CN" sz="3200">
                <a:latin typeface="Arial" panose="020B0604020202020204" pitchFamily="34" charset="0"/>
                <a:ea typeface="宋体" panose="02010600030101010101" pitchFamily="2" charset="-122"/>
              </a:rPr>
              <a:t>∠ABE= ∠D+ ∠E.</a:t>
            </a:r>
            <a:endParaRPr lang="en-US" altLang="zh-CN" sz="32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186" name="矩形 43026"/>
          <p:cNvSpPr>
            <a:spLocks noRot="1"/>
          </p:cNvSpPr>
          <p:nvPr/>
        </p:nvSpPr>
        <p:spPr>
          <a:xfrm>
            <a:off x="0" y="908050"/>
            <a:ext cx="7796213" cy="760413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algn="ctr"/>
            <a:r>
              <a:rPr lang="zh-CN" altLang="en-US" sz="3200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例</a:t>
            </a:r>
            <a:r>
              <a:rPr lang="en-US" altLang="zh-CN" sz="3200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5.</a:t>
            </a:r>
            <a:r>
              <a:rPr lang="zh-CN" altLang="en-US" sz="3200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已知：</a:t>
            </a:r>
            <a:r>
              <a:rPr lang="en-US" altLang="zh-CN" sz="3200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AB//CD,BE</a:t>
            </a:r>
            <a:r>
              <a:rPr lang="zh-CN" altLang="en-US" sz="3200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与</a:t>
            </a:r>
            <a:r>
              <a:rPr lang="en-US" altLang="zh-CN" sz="3200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DE</a:t>
            </a:r>
            <a:r>
              <a:rPr lang="zh-CN" altLang="en-US" sz="3200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交于点</a:t>
            </a:r>
            <a:r>
              <a:rPr lang="en-US" altLang="zh-CN" sz="32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E.</a:t>
            </a:r>
            <a:endParaRPr lang="en-US" altLang="zh-CN" sz="3200">
              <a:solidFill>
                <a:schemeClr val="tx2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43029" name="组合 43028"/>
          <p:cNvGrpSpPr/>
          <p:nvPr/>
        </p:nvGrpSpPr>
        <p:grpSpPr>
          <a:xfrm>
            <a:off x="7315200" y="3043238"/>
            <a:ext cx="1219200" cy="1447800"/>
            <a:chOff x="4608" y="2016"/>
            <a:chExt cx="768" cy="912"/>
          </a:xfrm>
        </p:grpSpPr>
        <p:sp>
          <p:nvSpPr>
            <p:cNvPr id="7188" name="任意多边形 43029"/>
            <p:cNvSpPr/>
            <p:nvPr/>
          </p:nvSpPr>
          <p:spPr>
            <a:xfrm flipH="1">
              <a:off x="5328" y="2688"/>
              <a:ext cx="48" cy="240"/>
            </a:xfrm>
            <a:custGeom>
              <a:avLst/>
              <a:gdLst/>
              <a:ahLst/>
              <a:cxnLst>
                <a:cxn ang="270">
                  <a:pos x="0" y="0"/>
                </a:cxn>
                <a:cxn ang="90">
                  <a:pos x="21600" y="21600"/>
                </a:cxn>
                <a:cxn ang="90">
                  <a:pos x="0" y="21600"/>
                </a:cxn>
              </a:cxnLst>
              <a:pathLst>
                <a:path w="21600" h="21600" fill="none">
                  <a:moveTo>
                    <a:pt x="0" y="0"/>
                  </a:moveTo>
                  <a:cubicBezTo>
                    <a:pt x="11929" y="0"/>
                    <a:pt x="21600" y="9671"/>
                    <a:pt x="21600" y="21600"/>
                  </a:cubicBezTo>
                </a:path>
                <a:path w="21600" h="21600" stroke="0">
                  <a:moveTo>
                    <a:pt x="0" y="0"/>
                  </a:moveTo>
                  <a:cubicBezTo>
                    <a:pt x="11929" y="0"/>
                    <a:pt x="21600" y="9671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189" name="直接连接符 43030"/>
            <p:cNvSpPr/>
            <p:nvPr/>
          </p:nvSpPr>
          <p:spPr>
            <a:xfrm>
              <a:off x="4608" y="2208"/>
              <a:ext cx="576" cy="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dash"/>
              <a:round/>
              <a:headEnd type="none" w="med" len="med"/>
              <a:tailEnd type="none" w="med" len="med"/>
            </a:ln>
          </p:spPr>
        </p:sp>
        <p:sp>
          <p:nvSpPr>
            <p:cNvPr id="7190" name="任意多边形 43031"/>
            <p:cNvSpPr/>
            <p:nvPr/>
          </p:nvSpPr>
          <p:spPr>
            <a:xfrm flipH="1">
              <a:off x="4992" y="2016"/>
              <a:ext cx="96" cy="192"/>
            </a:xfrm>
            <a:custGeom>
              <a:avLst/>
              <a:gdLst/>
              <a:ahLst/>
              <a:cxnLst>
                <a:cxn ang="270">
                  <a:pos x="0" y="0"/>
                </a:cxn>
                <a:cxn ang="90">
                  <a:pos x="21600" y="21600"/>
                </a:cxn>
                <a:cxn ang="90">
                  <a:pos x="0" y="21600"/>
                </a:cxn>
              </a:cxnLst>
              <a:pathLst>
                <a:path w="21600" h="21600" fill="none">
                  <a:moveTo>
                    <a:pt x="0" y="0"/>
                  </a:moveTo>
                  <a:cubicBezTo>
                    <a:pt x="11929" y="0"/>
                    <a:pt x="21600" y="9671"/>
                    <a:pt x="21600" y="21600"/>
                  </a:cubicBezTo>
                </a:path>
                <a:path w="21600" h="21600" stroke="0">
                  <a:moveTo>
                    <a:pt x="0" y="0"/>
                  </a:moveTo>
                  <a:cubicBezTo>
                    <a:pt x="11929" y="0"/>
                    <a:pt x="21600" y="9671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3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3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30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30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>
                                            <p:txEl>
                                              <p:charRg st="0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3010">
                                            <p:txEl>
                                              <p:charRg st="0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3010">
                                            <p:txEl>
                                              <p:charRg st="0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2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3022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3022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4">
                                            <p:txEl>
                                              <p:charRg st="0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3024">
                                            <p:txEl>
                                              <p:charRg st="0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3024">
                                            <p:txEl>
                                              <p:charRg st="0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5">
                                            <p:txEl>
                                              <p:charRg st="0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3025">
                                            <p:txEl>
                                              <p:charRg st="0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3025">
                                            <p:txEl>
                                              <p:charRg st="0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6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3026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3026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0" grpId="0" build="p"/>
      <p:bldP spid="4302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3" name="矩形 40961"/>
          <p:cNvSpPr>
            <a:spLocks noRot="1"/>
          </p:cNvSpPr>
          <p:nvPr/>
        </p:nvSpPr>
        <p:spPr>
          <a:xfrm>
            <a:off x="228600" y="946150"/>
            <a:ext cx="7512050" cy="754063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algn="ctr"/>
            <a:r>
              <a:rPr lang="zh-CN" altLang="en-US" sz="3200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例</a:t>
            </a:r>
            <a:r>
              <a:rPr lang="en-US" altLang="zh-CN" sz="3200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6.</a:t>
            </a:r>
            <a:r>
              <a:rPr lang="zh-CN" altLang="en-US" sz="3200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已知：</a:t>
            </a:r>
            <a:r>
              <a:rPr lang="en-US" altLang="zh-CN" sz="3200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AB//CD,E</a:t>
            </a:r>
            <a:r>
              <a:rPr lang="zh-CN" altLang="en-US" sz="3200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在</a:t>
            </a:r>
            <a:r>
              <a:rPr lang="en-US" altLang="zh-CN" sz="3200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AB</a:t>
            </a:r>
            <a:r>
              <a:rPr lang="zh-CN" altLang="en-US" sz="3200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与</a:t>
            </a:r>
            <a:r>
              <a:rPr lang="en-US" altLang="zh-CN" sz="3200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CD</a:t>
            </a:r>
            <a:r>
              <a:rPr lang="zh-CN" altLang="en-US" sz="3200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之间</a:t>
            </a:r>
            <a:r>
              <a:rPr lang="en-US" altLang="zh-CN" sz="32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.</a:t>
            </a:r>
            <a:endParaRPr lang="en-US" altLang="zh-CN" sz="3200">
              <a:solidFill>
                <a:schemeClr val="tx2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0963" name="矩形 40962"/>
          <p:cNvSpPr>
            <a:spLocks noRot="1"/>
          </p:cNvSpPr>
          <p:nvPr/>
        </p:nvSpPr>
        <p:spPr>
          <a:xfrm>
            <a:off x="228600" y="2927350"/>
            <a:ext cx="5410200" cy="6858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marL="342900" indent="-342900">
              <a:spcBef>
                <a:spcPct val="20000"/>
              </a:spcBef>
            </a:pPr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证明：过</a:t>
            </a:r>
            <a:r>
              <a:rPr lang="en-US" altLang="zh-CN" sz="3200" dirty="0">
                <a:latin typeface="Arial" panose="020B0604020202020204" pitchFamily="34" charset="0"/>
                <a:ea typeface="宋体" panose="02010600030101010101" pitchFamily="2" charset="-122"/>
              </a:rPr>
              <a:t>E</a:t>
            </a:r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作</a:t>
            </a:r>
            <a:r>
              <a:rPr lang="en-US" altLang="zh-CN" sz="3200">
                <a:latin typeface="Arial" panose="020B0604020202020204" pitchFamily="34" charset="0"/>
                <a:ea typeface="宋体" panose="02010600030101010101" pitchFamily="2" charset="-122"/>
              </a:rPr>
              <a:t>EF//AB,</a:t>
            </a:r>
            <a:endParaRPr lang="en-US" altLang="zh-CN" sz="32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195" name="文本框 40963"/>
          <p:cNvSpPr txBox="1"/>
          <p:nvPr/>
        </p:nvSpPr>
        <p:spPr>
          <a:xfrm>
            <a:off x="539750" y="1860550"/>
            <a:ext cx="5148263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600" dirty="0">
                <a:latin typeface="Arial" panose="020B0604020202020204" pitchFamily="34" charset="0"/>
                <a:ea typeface="宋体" panose="02010600030101010101" pitchFamily="2" charset="-122"/>
              </a:rPr>
              <a:t>求证：</a:t>
            </a:r>
            <a:r>
              <a:rPr lang="en-US" altLang="zh-CN" sz="3600" dirty="0">
                <a:latin typeface="Arial" panose="020B0604020202020204" pitchFamily="34" charset="0"/>
                <a:ea typeface="宋体" panose="02010600030101010101" pitchFamily="2" charset="-122"/>
              </a:rPr>
              <a:t>∠</a:t>
            </a:r>
            <a:r>
              <a:rPr lang="en-US" altLang="zh-CN" sz="3600">
                <a:latin typeface="Arial" panose="020B0604020202020204" pitchFamily="34" charset="0"/>
                <a:ea typeface="宋体" panose="02010600030101010101" pitchFamily="2" charset="-122"/>
              </a:rPr>
              <a:t>BED=∠B+∠D</a:t>
            </a:r>
            <a:r>
              <a:rPr lang="en-US" altLang="zh-CN" sz="3200">
                <a:latin typeface="Arial" panose="020B0604020202020204" pitchFamily="34" charset="0"/>
                <a:ea typeface="宋体" panose="02010600030101010101" pitchFamily="2" charset="-122"/>
              </a:rPr>
              <a:t>.</a:t>
            </a:r>
            <a:endParaRPr lang="en-US" altLang="zh-CN" sz="32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196" name="直接连接符 40964"/>
          <p:cNvSpPr/>
          <p:nvPr/>
        </p:nvSpPr>
        <p:spPr>
          <a:xfrm flipV="1">
            <a:off x="6248400" y="2851150"/>
            <a:ext cx="2362200" cy="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8197" name="直接连接符 40965"/>
          <p:cNvSpPr/>
          <p:nvPr/>
        </p:nvSpPr>
        <p:spPr>
          <a:xfrm>
            <a:off x="6324600" y="4222750"/>
            <a:ext cx="2362200" cy="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8198" name="直接连接符 40966"/>
          <p:cNvSpPr/>
          <p:nvPr/>
        </p:nvSpPr>
        <p:spPr>
          <a:xfrm flipH="1">
            <a:off x="7772400" y="2851150"/>
            <a:ext cx="838200" cy="53340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8199" name="直接连接符 40967"/>
          <p:cNvSpPr/>
          <p:nvPr/>
        </p:nvSpPr>
        <p:spPr>
          <a:xfrm>
            <a:off x="7772400" y="3384550"/>
            <a:ext cx="914400" cy="83820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8200" name="文本框 40968"/>
          <p:cNvSpPr txBox="1"/>
          <p:nvPr/>
        </p:nvSpPr>
        <p:spPr>
          <a:xfrm>
            <a:off x="5867400" y="2449513"/>
            <a:ext cx="455613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endParaRPr lang="en-US" altLang="zh-CN" sz="32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201" name="文本框 40969"/>
          <p:cNvSpPr txBox="1"/>
          <p:nvPr/>
        </p:nvSpPr>
        <p:spPr>
          <a:xfrm>
            <a:off x="8686800" y="2546350"/>
            <a:ext cx="45720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3200"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endParaRPr lang="en-US" altLang="zh-CN" sz="32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202" name="文本框 40970"/>
          <p:cNvSpPr txBox="1"/>
          <p:nvPr/>
        </p:nvSpPr>
        <p:spPr>
          <a:xfrm>
            <a:off x="5943600" y="3897313"/>
            <a:ext cx="477838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>
                <a:latin typeface="Arial" panose="020B0604020202020204" pitchFamily="34" charset="0"/>
                <a:ea typeface="宋体" panose="02010600030101010101" pitchFamily="2" charset="-122"/>
              </a:rPr>
              <a:t>C</a:t>
            </a:r>
            <a:endParaRPr lang="en-US" altLang="zh-CN" sz="32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203" name="文本框 40971"/>
          <p:cNvSpPr txBox="1"/>
          <p:nvPr/>
        </p:nvSpPr>
        <p:spPr>
          <a:xfrm>
            <a:off x="8702675" y="4070350"/>
            <a:ext cx="441325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2800">
                <a:latin typeface="Arial" panose="020B0604020202020204" pitchFamily="34" charset="0"/>
                <a:ea typeface="宋体" panose="02010600030101010101" pitchFamily="2" charset="-122"/>
              </a:rPr>
              <a:t>D</a:t>
            </a:r>
            <a:endParaRPr lang="en-US" altLang="zh-CN" sz="28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204" name="文本框 40972"/>
          <p:cNvSpPr txBox="1"/>
          <p:nvPr/>
        </p:nvSpPr>
        <p:spPr>
          <a:xfrm>
            <a:off x="7391400" y="3079750"/>
            <a:ext cx="455613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>
                <a:latin typeface="Arial" panose="020B0604020202020204" pitchFamily="34" charset="0"/>
                <a:ea typeface="宋体" panose="02010600030101010101" pitchFamily="2" charset="-122"/>
              </a:rPr>
              <a:t>E</a:t>
            </a:r>
            <a:endParaRPr lang="en-US" altLang="zh-CN" sz="32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0974" name="文本框 40973"/>
          <p:cNvSpPr txBox="1"/>
          <p:nvPr/>
        </p:nvSpPr>
        <p:spPr>
          <a:xfrm>
            <a:off x="1524000" y="3613150"/>
            <a:ext cx="1985963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则</a:t>
            </a:r>
            <a:r>
              <a:rPr lang="en-US" altLang="zh-CN" sz="3200">
                <a:latin typeface="Arial" panose="020B0604020202020204" pitchFamily="34" charset="0"/>
                <a:ea typeface="宋体" panose="02010600030101010101" pitchFamily="2" charset="-122"/>
              </a:rPr>
              <a:t>EF//CD</a:t>
            </a:r>
            <a:r>
              <a:rPr lang="en-US" altLang="zh-CN">
                <a:latin typeface="Arial" panose="020B0604020202020204" pitchFamily="34" charset="0"/>
                <a:ea typeface="宋体" panose="02010600030101010101" pitchFamily="2" charset="-122"/>
              </a:rPr>
              <a:t>.</a:t>
            </a:r>
            <a:endParaRPr lang="en-US" altLang="zh-CN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0975" name="直接连接符 40974"/>
          <p:cNvSpPr/>
          <p:nvPr/>
        </p:nvSpPr>
        <p:spPr>
          <a:xfrm>
            <a:off x="7772400" y="3384550"/>
            <a:ext cx="914400" cy="0"/>
          </a:xfrm>
          <a:prstGeom prst="line">
            <a:avLst/>
          </a:prstGeom>
          <a:ln w="28575" cap="flat" cmpd="sng">
            <a:solidFill>
              <a:srgbClr val="FF0000"/>
            </a:solidFill>
            <a:prstDash val="sysDot"/>
            <a:round/>
            <a:headEnd type="none" w="med" len="med"/>
            <a:tailEnd type="none" w="med" len="med"/>
          </a:ln>
        </p:spPr>
      </p:sp>
      <p:sp>
        <p:nvSpPr>
          <p:cNvPr id="40976" name="文本框 40975"/>
          <p:cNvSpPr txBox="1"/>
          <p:nvPr/>
        </p:nvSpPr>
        <p:spPr>
          <a:xfrm>
            <a:off x="8610600" y="3079750"/>
            <a:ext cx="53340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320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F</a:t>
            </a:r>
            <a:endParaRPr lang="en-US" altLang="zh-CN" sz="320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0977" name="文本框 40976"/>
          <p:cNvSpPr txBox="1"/>
          <p:nvPr/>
        </p:nvSpPr>
        <p:spPr>
          <a:xfrm>
            <a:off x="1447800" y="4298950"/>
            <a:ext cx="2895600" cy="10668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3200" dirty="0">
                <a:latin typeface="Arial" panose="020B0604020202020204" pitchFamily="34" charset="0"/>
                <a:ea typeface="宋体" panose="02010600030101010101" pitchFamily="2" charset="-122"/>
              </a:rPr>
              <a:t>∴∠</a:t>
            </a:r>
            <a:r>
              <a:rPr lang="en-US" altLang="zh-CN" sz="3200">
                <a:latin typeface="Arial" panose="020B0604020202020204" pitchFamily="34" charset="0"/>
                <a:ea typeface="宋体" panose="02010600030101010101" pitchFamily="2" charset="-122"/>
              </a:rPr>
              <a:t>B=∠BEF</a:t>
            </a:r>
            <a:endParaRPr lang="en-US" altLang="zh-CN" sz="320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>
                <a:latin typeface="Arial" panose="020B0604020202020204" pitchFamily="34" charset="0"/>
                <a:ea typeface="宋体" panose="02010600030101010101" pitchFamily="2" charset="-122"/>
              </a:rPr>
              <a:t>      </a:t>
            </a:r>
            <a:r>
              <a:rPr lang="en-US" altLang="zh-CN" sz="3200">
                <a:latin typeface="Arial" panose="020B0604020202020204" pitchFamily="34" charset="0"/>
                <a:ea typeface="宋体" panose="02010600030101010101" pitchFamily="2" charset="-122"/>
              </a:rPr>
              <a:t>∠D=∠DEF</a:t>
            </a:r>
            <a:endParaRPr lang="en-US" altLang="zh-CN" sz="32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0978" name="文本框 40977"/>
          <p:cNvSpPr txBox="1"/>
          <p:nvPr/>
        </p:nvSpPr>
        <p:spPr>
          <a:xfrm>
            <a:off x="1371600" y="5441950"/>
            <a:ext cx="7031038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dirty="0">
                <a:latin typeface="Arial" panose="020B0604020202020204" pitchFamily="34" charset="0"/>
                <a:ea typeface="宋体" panose="02010600030101010101" pitchFamily="2" charset="-122"/>
              </a:rPr>
              <a:t>∴∠</a:t>
            </a:r>
            <a:r>
              <a:rPr lang="en-US" altLang="zh-CN" sz="3200">
                <a:latin typeface="Arial" panose="020B0604020202020204" pitchFamily="34" charset="0"/>
                <a:ea typeface="宋体" panose="02010600030101010101" pitchFamily="2" charset="-122"/>
              </a:rPr>
              <a:t>B+∠D= ∠BEF+ ∠DEF= ∠BED.</a:t>
            </a:r>
            <a:endParaRPr lang="en-US" altLang="zh-CN" sz="32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40979" name="组合 40978"/>
          <p:cNvGrpSpPr/>
          <p:nvPr/>
        </p:nvGrpSpPr>
        <p:grpSpPr>
          <a:xfrm>
            <a:off x="7924800" y="2851150"/>
            <a:ext cx="381000" cy="1371600"/>
            <a:chOff x="5040" y="1344"/>
            <a:chExt cx="240" cy="864"/>
          </a:xfrm>
        </p:grpSpPr>
        <p:sp>
          <p:nvSpPr>
            <p:cNvPr id="8211" name="任意多边形 40979"/>
            <p:cNvSpPr/>
            <p:nvPr/>
          </p:nvSpPr>
          <p:spPr>
            <a:xfrm flipH="1">
              <a:off x="5088" y="1968"/>
              <a:ext cx="144" cy="240"/>
            </a:xfrm>
            <a:custGeom>
              <a:avLst/>
              <a:gdLst/>
              <a:ahLst/>
              <a:cxnLst>
                <a:cxn ang="270">
                  <a:pos x="0" y="0"/>
                </a:cxn>
                <a:cxn ang="90">
                  <a:pos x="21600" y="21600"/>
                </a:cxn>
                <a:cxn ang="90">
                  <a:pos x="0" y="21600"/>
                </a:cxn>
              </a:cxnLst>
              <a:pathLst>
                <a:path w="21600" h="21600" fill="none">
                  <a:moveTo>
                    <a:pt x="0" y="0"/>
                  </a:moveTo>
                  <a:cubicBezTo>
                    <a:pt x="11929" y="0"/>
                    <a:pt x="21600" y="9671"/>
                    <a:pt x="21600" y="21600"/>
                  </a:cubicBezTo>
                </a:path>
                <a:path w="21600" h="21600" stroke="0">
                  <a:moveTo>
                    <a:pt x="0" y="0"/>
                  </a:moveTo>
                  <a:cubicBezTo>
                    <a:pt x="11929" y="0"/>
                    <a:pt x="21600" y="9671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38100" cap="flat" cmpd="sng">
              <a:solidFill>
                <a:srgbClr val="FFFF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12" name="任意多边形 40980"/>
            <p:cNvSpPr/>
            <p:nvPr/>
          </p:nvSpPr>
          <p:spPr>
            <a:xfrm flipV="1">
              <a:off x="5136" y="1680"/>
              <a:ext cx="144" cy="192"/>
            </a:xfrm>
            <a:custGeom>
              <a:avLst/>
              <a:gdLst/>
              <a:ahLst/>
              <a:cxnLst>
                <a:cxn ang="270">
                  <a:pos x="0" y="0"/>
                </a:cxn>
                <a:cxn ang="90">
                  <a:pos x="21600" y="21600"/>
                </a:cxn>
                <a:cxn ang="90">
                  <a:pos x="0" y="21600"/>
                </a:cxn>
              </a:cxnLst>
              <a:pathLst>
                <a:path w="21600" h="21600" fill="none">
                  <a:moveTo>
                    <a:pt x="0" y="0"/>
                  </a:moveTo>
                  <a:cubicBezTo>
                    <a:pt x="11929" y="0"/>
                    <a:pt x="21600" y="9671"/>
                    <a:pt x="21600" y="21600"/>
                  </a:cubicBezTo>
                </a:path>
                <a:path w="21600" h="21600" stroke="0">
                  <a:moveTo>
                    <a:pt x="0" y="0"/>
                  </a:moveTo>
                  <a:cubicBezTo>
                    <a:pt x="11929" y="0"/>
                    <a:pt x="21600" y="9671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38100" cap="flat" cmpd="sng">
              <a:solidFill>
                <a:srgbClr val="FFFF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13" name="任意多边形 40981"/>
            <p:cNvSpPr/>
            <p:nvPr/>
          </p:nvSpPr>
          <p:spPr>
            <a:xfrm flipH="1" flipV="1">
              <a:off x="5040" y="1344"/>
              <a:ext cx="144" cy="144"/>
            </a:xfrm>
            <a:custGeom>
              <a:avLst/>
              <a:gdLst/>
              <a:ahLst/>
              <a:cxnLst>
                <a:cxn ang="270">
                  <a:pos x="0" y="0"/>
                </a:cxn>
                <a:cxn ang="90">
                  <a:pos x="21600" y="21600"/>
                </a:cxn>
                <a:cxn ang="90">
                  <a:pos x="0" y="21600"/>
                </a:cxn>
              </a:cxnLst>
              <a:pathLst>
                <a:path w="21600" h="21600" fill="none">
                  <a:moveTo>
                    <a:pt x="0" y="0"/>
                  </a:moveTo>
                  <a:cubicBezTo>
                    <a:pt x="11929" y="0"/>
                    <a:pt x="21600" y="9671"/>
                    <a:pt x="21600" y="21600"/>
                  </a:cubicBezTo>
                </a:path>
                <a:path w="21600" h="21600" stroke="0">
                  <a:moveTo>
                    <a:pt x="0" y="0"/>
                  </a:moveTo>
                  <a:cubicBezTo>
                    <a:pt x="11929" y="0"/>
                    <a:pt x="21600" y="9671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14" name="任意多边形 40982"/>
            <p:cNvSpPr/>
            <p:nvPr/>
          </p:nvSpPr>
          <p:spPr>
            <a:xfrm>
              <a:off x="5136" y="1536"/>
              <a:ext cx="48" cy="144"/>
            </a:xfrm>
            <a:custGeom>
              <a:avLst/>
              <a:gdLst/>
              <a:ahLst/>
              <a:cxnLst>
                <a:cxn ang="270">
                  <a:pos x="0" y="0"/>
                </a:cxn>
                <a:cxn ang="90">
                  <a:pos x="21600" y="21600"/>
                </a:cxn>
                <a:cxn ang="90">
                  <a:pos x="0" y="21600"/>
                </a:cxn>
              </a:cxnLst>
              <a:pathLst>
                <a:path w="21600" h="21600" fill="none">
                  <a:moveTo>
                    <a:pt x="0" y="0"/>
                  </a:moveTo>
                  <a:cubicBezTo>
                    <a:pt x="11929" y="0"/>
                    <a:pt x="21600" y="9671"/>
                    <a:pt x="21600" y="21600"/>
                  </a:cubicBezTo>
                </a:path>
                <a:path w="21600" h="21600" stroke="0">
                  <a:moveTo>
                    <a:pt x="0" y="0"/>
                  </a:moveTo>
                  <a:cubicBezTo>
                    <a:pt x="11929" y="0"/>
                    <a:pt x="21600" y="9671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9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09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09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09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charRg st="0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0963">
                                            <p:txEl>
                                              <p:charRg st="0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0963">
                                            <p:txEl>
                                              <p:charRg st="0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4">
                                            <p:txEl>
                                              <p:charRg st="0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0974">
                                            <p:txEl>
                                              <p:charRg st="0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0974">
                                            <p:txEl>
                                              <p:charRg st="0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7">
                                            <p:txEl>
                                              <p:charRg st="0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0977">
                                            <p:txEl>
                                              <p:charRg st="0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0977">
                                            <p:txEl>
                                              <p:charRg st="0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7">
                                            <p:txEl>
                                              <p:charRg st="9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0977">
                                            <p:txEl>
                                              <p:charRg st="9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0977">
                                            <p:txEl>
                                              <p:charRg st="9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8">
                                            <p:txEl>
                                              <p:charRg st="0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0978">
                                            <p:txEl>
                                              <p:charRg st="0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0978">
                                            <p:txEl>
                                              <p:charRg st="0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3" grpId="0" build="p"/>
      <p:bldP spid="4097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7" name="矩形 46081"/>
          <p:cNvSpPr>
            <a:spLocks noRot="1"/>
          </p:cNvSpPr>
          <p:nvPr/>
        </p:nvSpPr>
        <p:spPr>
          <a:xfrm>
            <a:off x="0" y="908050"/>
            <a:ext cx="9612313" cy="8382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r>
              <a:rPr lang="zh-CN" altLang="en-US" sz="3200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例</a:t>
            </a:r>
            <a:r>
              <a:rPr lang="en-US" altLang="zh-CN" sz="3200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7.</a:t>
            </a:r>
            <a:r>
              <a:rPr lang="zh-CN" altLang="en-US" sz="3200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已知：</a:t>
            </a:r>
            <a:r>
              <a:rPr lang="en-US" altLang="zh-CN" sz="32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AB//CD,</a:t>
            </a:r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求证：</a:t>
            </a:r>
            <a:r>
              <a:rPr lang="en-US" altLang="zh-CN" sz="3200" dirty="0">
                <a:latin typeface="Arial" panose="020B0604020202020204" pitchFamily="34" charset="0"/>
                <a:ea typeface="宋体" panose="02010600030101010101" pitchFamily="2" charset="-122"/>
              </a:rPr>
              <a:t>∠</a:t>
            </a:r>
            <a:r>
              <a:rPr lang="en-US" altLang="zh-CN" sz="3200">
                <a:latin typeface="Arial" panose="020B0604020202020204" pitchFamily="34" charset="0"/>
                <a:ea typeface="宋体" panose="02010600030101010101" pitchFamily="2" charset="-122"/>
              </a:rPr>
              <a:t>E+∠G=∠B+ ∠ F+∠D.</a:t>
            </a:r>
            <a:endParaRPr lang="en-US" altLang="zh-CN" sz="32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18" name="直接连接符 46082"/>
          <p:cNvSpPr/>
          <p:nvPr/>
        </p:nvSpPr>
        <p:spPr>
          <a:xfrm flipV="1">
            <a:off x="6227763" y="1890713"/>
            <a:ext cx="2362200" cy="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9219" name="直接连接符 46083"/>
          <p:cNvSpPr/>
          <p:nvPr/>
        </p:nvSpPr>
        <p:spPr>
          <a:xfrm>
            <a:off x="6324600" y="3638550"/>
            <a:ext cx="2362200" cy="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9220" name="直接连接符 46084"/>
          <p:cNvSpPr/>
          <p:nvPr/>
        </p:nvSpPr>
        <p:spPr>
          <a:xfrm flipH="1">
            <a:off x="7740650" y="1890713"/>
            <a:ext cx="838200" cy="53340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9221" name="直接连接符 46085"/>
          <p:cNvSpPr/>
          <p:nvPr/>
        </p:nvSpPr>
        <p:spPr>
          <a:xfrm>
            <a:off x="7772400" y="2419350"/>
            <a:ext cx="762000" cy="15240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9222" name="文本框 46086"/>
          <p:cNvSpPr txBox="1"/>
          <p:nvPr/>
        </p:nvSpPr>
        <p:spPr>
          <a:xfrm>
            <a:off x="5867400" y="1484313"/>
            <a:ext cx="455613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endParaRPr lang="en-US" altLang="zh-CN" sz="32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23" name="文本框 46087"/>
          <p:cNvSpPr txBox="1"/>
          <p:nvPr/>
        </p:nvSpPr>
        <p:spPr>
          <a:xfrm>
            <a:off x="8686800" y="1581150"/>
            <a:ext cx="45720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3200"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endParaRPr lang="en-US" altLang="zh-CN" sz="32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24" name="文本框 46088"/>
          <p:cNvSpPr txBox="1"/>
          <p:nvPr/>
        </p:nvSpPr>
        <p:spPr>
          <a:xfrm>
            <a:off x="5867400" y="3486150"/>
            <a:ext cx="477838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>
                <a:latin typeface="Arial" panose="020B0604020202020204" pitchFamily="34" charset="0"/>
                <a:ea typeface="宋体" panose="02010600030101010101" pitchFamily="2" charset="-122"/>
              </a:rPr>
              <a:t>C</a:t>
            </a:r>
            <a:endParaRPr lang="en-US" altLang="zh-CN" sz="32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25" name="文本框 46089"/>
          <p:cNvSpPr txBox="1"/>
          <p:nvPr/>
        </p:nvSpPr>
        <p:spPr>
          <a:xfrm>
            <a:off x="8702675" y="3486150"/>
            <a:ext cx="441325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2800">
                <a:latin typeface="Arial" panose="020B0604020202020204" pitchFamily="34" charset="0"/>
                <a:ea typeface="宋体" panose="02010600030101010101" pitchFamily="2" charset="-122"/>
              </a:rPr>
              <a:t>D</a:t>
            </a:r>
            <a:endParaRPr lang="en-US" altLang="zh-CN" sz="28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26" name="文本框 46090"/>
          <p:cNvSpPr txBox="1"/>
          <p:nvPr/>
        </p:nvSpPr>
        <p:spPr>
          <a:xfrm>
            <a:off x="7315200" y="2114550"/>
            <a:ext cx="455613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>
                <a:latin typeface="Arial" panose="020B0604020202020204" pitchFamily="34" charset="0"/>
                <a:ea typeface="宋体" panose="02010600030101010101" pitchFamily="2" charset="-122"/>
              </a:rPr>
              <a:t>E</a:t>
            </a:r>
            <a:endParaRPr lang="en-US" altLang="zh-CN" sz="32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27" name="直接连接符 46091"/>
          <p:cNvSpPr/>
          <p:nvPr/>
        </p:nvSpPr>
        <p:spPr>
          <a:xfrm flipH="1">
            <a:off x="7772400" y="2571750"/>
            <a:ext cx="762000" cy="30480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9228" name="直接连接符 46092"/>
          <p:cNvSpPr/>
          <p:nvPr/>
        </p:nvSpPr>
        <p:spPr>
          <a:xfrm>
            <a:off x="7772400" y="2876550"/>
            <a:ext cx="838200" cy="76200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9229" name="文本框 46093"/>
          <p:cNvSpPr txBox="1"/>
          <p:nvPr/>
        </p:nvSpPr>
        <p:spPr>
          <a:xfrm>
            <a:off x="8594725" y="2206625"/>
            <a:ext cx="43180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>
                <a:latin typeface="Arial" panose="020B0604020202020204" pitchFamily="34" charset="0"/>
                <a:ea typeface="宋体" panose="02010600030101010101" pitchFamily="2" charset="-122"/>
              </a:rPr>
              <a:t>F</a:t>
            </a:r>
            <a:endParaRPr lang="en-US" altLang="zh-CN" sz="32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30" name="文本框 46094"/>
          <p:cNvSpPr txBox="1"/>
          <p:nvPr/>
        </p:nvSpPr>
        <p:spPr>
          <a:xfrm>
            <a:off x="7315200" y="2647950"/>
            <a:ext cx="500063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>
                <a:latin typeface="Arial" panose="020B0604020202020204" pitchFamily="34" charset="0"/>
                <a:ea typeface="宋体" panose="02010600030101010101" pitchFamily="2" charset="-122"/>
              </a:rPr>
              <a:t>G</a:t>
            </a:r>
            <a:endParaRPr lang="en-US" altLang="zh-CN" sz="32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31" name="文本框 46095"/>
          <p:cNvSpPr txBox="1"/>
          <p:nvPr/>
        </p:nvSpPr>
        <p:spPr>
          <a:xfrm>
            <a:off x="2133600" y="4975225"/>
            <a:ext cx="18415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endParaRPr lang="zh-CN"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32" name="文本框 46096"/>
          <p:cNvSpPr txBox="1"/>
          <p:nvPr/>
        </p:nvSpPr>
        <p:spPr>
          <a:xfrm>
            <a:off x="250825" y="1677988"/>
            <a:ext cx="296863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dirty="0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endParaRPr lang="en-US" altLang="zh-CN" sz="32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33" name="文本框 46097"/>
          <p:cNvSpPr txBox="1"/>
          <p:nvPr/>
        </p:nvSpPr>
        <p:spPr>
          <a:xfrm>
            <a:off x="4876800" y="4289425"/>
            <a:ext cx="18415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endParaRPr lang="zh-CN"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34" name="文本框 46098"/>
          <p:cNvSpPr txBox="1"/>
          <p:nvPr/>
        </p:nvSpPr>
        <p:spPr>
          <a:xfrm>
            <a:off x="4876800" y="4313238"/>
            <a:ext cx="18415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endParaRPr lang="zh-CN"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46100" name="组合 46099"/>
          <p:cNvGrpSpPr/>
          <p:nvPr/>
        </p:nvGrpSpPr>
        <p:grpSpPr>
          <a:xfrm>
            <a:off x="1042988" y="3508375"/>
            <a:ext cx="4629150" cy="2728913"/>
            <a:chOff x="672" y="1920"/>
            <a:chExt cx="2916" cy="1719"/>
          </a:xfrm>
        </p:grpSpPr>
        <p:sp>
          <p:nvSpPr>
            <p:cNvPr id="9236" name="直接连接符 46100"/>
            <p:cNvSpPr/>
            <p:nvPr/>
          </p:nvSpPr>
          <p:spPr>
            <a:xfrm>
              <a:off x="1056" y="3408"/>
              <a:ext cx="1920" cy="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9237" name="直接连接符 46101"/>
            <p:cNvSpPr/>
            <p:nvPr/>
          </p:nvSpPr>
          <p:spPr>
            <a:xfrm>
              <a:off x="2160" y="3072"/>
              <a:ext cx="816" cy="336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9238" name="直接连接符 46102"/>
            <p:cNvSpPr/>
            <p:nvPr/>
          </p:nvSpPr>
          <p:spPr>
            <a:xfrm flipH="1">
              <a:off x="2112" y="2880"/>
              <a:ext cx="624" cy="192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9239" name="直接连接符 46103"/>
            <p:cNvSpPr/>
            <p:nvPr/>
          </p:nvSpPr>
          <p:spPr>
            <a:xfrm>
              <a:off x="2064" y="2688"/>
              <a:ext cx="672" cy="192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dash"/>
              <a:round/>
              <a:headEnd type="none" w="med" len="med"/>
              <a:tailEnd type="none" w="med" len="med"/>
            </a:ln>
          </p:spPr>
        </p:sp>
        <p:sp>
          <p:nvSpPr>
            <p:cNvPr id="9240" name="直接连接符 46104"/>
            <p:cNvSpPr/>
            <p:nvPr/>
          </p:nvSpPr>
          <p:spPr>
            <a:xfrm flipH="1">
              <a:off x="2064" y="2640"/>
              <a:ext cx="960" cy="48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9241" name="直接连接符 46105"/>
            <p:cNvSpPr/>
            <p:nvPr/>
          </p:nvSpPr>
          <p:spPr>
            <a:xfrm>
              <a:off x="2064" y="2448"/>
              <a:ext cx="960" cy="192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9242" name="直接连接符 46106"/>
            <p:cNvSpPr/>
            <p:nvPr/>
          </p:nvSpPr>
          <p:spPr>
            <a:xfrm flipH="1">
              <a:off x="2064" y="2208"/>
              <a:ext cx="1056" cy="24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9243" name="直接连接符 46107"/>
            <p:cNvSpPr/>
            <p:nvPr/>
          </p:nvSpPr>
          <p:spPr>
            <a:xfrm>
              <a:off x="1008" y="2208"/>
              <a:ext cx="2112" cy="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9244" name="文本框 46108"/>
            <p:cNvSpPr txBox="1"/>
            <p:nvPr/>
          </p:nvSpPr>
          <p:spPr>
            <a:xfrm>
              <a:off x="672" y="3216"/>
              <a:ext cx="287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3200">
                  <a:latin typeface="Arial" panose="020B0604020202020204" pitchFamily="34" charset="0"/>
                  <a:ea typeface="宋体" panose="02010600030101010101" pitchFamily="2" charset="-122"/>
                </a:rPr>
                <a:t>B</a:t>
              </a:r>
              <a:endParaRPr lang="en-US" altLang="zh-CN" sz="32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9245" name="文本框 46109"/>
            <p:cNvSpPr txBox="1"/>
            <p:nvPr/>
          </p:nvSpPr>
          <p:spPr>
            <a:xfrm>
              <a:off x="2976" y="3264"/>
              <a:ext cx="287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3200">
                  <a:latin typeface="Arial" panose="020B0604020202020204" pitchFamily="34" charset="0"/>
                  <a:ea typeface="宋体" panose="02010600030101010101" pitchFamily="2" charset="-122"/>
                </a:rPr>
                <a:t>A</a:t>
              </a:r>
              <a:endParaRPr lang="en-US" altLang="zh-CN" sz="32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9246" name="文本框 46110"/>
            <p:cNvSpPr txBox="1"/>
            <p:nvPr/>
          </p:nvSpPr>
          <p:spPr>
            <a:xfrm>
              <a:off x="3168" y="3408"/>
              <a:ext cx="196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>
                  <a:latin typeface="Arial" panose="020B0604020202020204" pitchFamily="34" charset="0"/>
                  <a:ea typeface="宋体" panose="02010600030101010101" pitchFamily="2" charset="-122"/>
                </a:rPr>
                <a:t>n</a:t>
              </a:r>
              <a:endParaRPr lang="en-US" altLang="zh-CN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9247" name="文本框 46111"/>
            <p:cNvSpPr txBox="1"/>
            <p:nvPr/>
          </p:nvSpPr>
          <p:spPr>
            <a:xfrm>
              <a:off x="2688" y="2736"/>
              <a:ext cx="287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3200">
                  <a:latin typeface="Arial" panose="020B0604020202020204" pitchFamily="34" charset="0"/>
                  <a:ea typeface="宋体" panose="02010600030101010101" pitchFamily="2" charset="-122"/>
                </a:rPr>
                <a:t>A</a:t>
              </a:r>
              <a:endParaRPr lang="en-US" altLang="zh-CN" sz="32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9248" name="文本框 46112"/>
            <p:cNvSpPr txBox="1"/>
            <p:nvPr/>
          </p:nvSpPr>
          <p:spPr>
            <a:xfrm>
              <a:off x="2832" y="2928"/>
              <a:ext cx="324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r>
                <a:rPr lang="en-US" altLang="zh-CN">
                  <a:latin typeface="Arial" panose="020B0604020202020204" pitchFamily="34" charset="0"/>
                  <a:ea typeface="宋体" panose="02010600030101010101" pitchFamily="2" charset="-122"/>
                </a:rPr>
                <a:t>n-1</a:t>
              </a:r>
              <a:endParaRPr lang="en-US" altLang="zh-CN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9249" name="文本框 46113"/>
            <p:cNvSpPr txBox="1"/>
            <p:nvPr/>
          </p:nvSpPr>
          <p:spPr>
            <a:xfrm>
              <a:off x="1728" y="2928"/>
              <a:ext cx="287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r>
                <a:rPr lang="en-US" altLang="zh-CN" sz="3200">
                  <a:latin typeface="Arial" panose="020B0604020202020204" pitchFamily="34" charset="0"/>
                  <a:ea typeface="宋体" panose="02010600030101010101" pitchFamily="2" charset="-122"/>
                </a:rPr>
                <a:t>B</a:t>
              </a:r>
              <a:endParaRPr lang="en-US" altLang="zh-CN" sz="32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9250" name="文本框 46114"/>
            <p:cNvSpPr txBox="1"/>
            <p:nvPr/>
          </p:nvSpPr>
          <p:spPr>
            <a:xfrm>
              <a:off x="1872" y="3120"/>
              <a:ext cx="324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>
                  <a:latin typeface="Arial" panose="020B0604020202020204" pitchFamily="34" charset="0"/>
                  <a:ea typeface="宋体" panose="02010600030101010101" pitchFamily="2" charset="-122"/>
                </a:rPr>
                <a:t>n-1</a:t>
              </a:r>
              <a:endParaRPr lang="en-US" altLang="zh-CN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9251" name="文本框 46115"/>
            <p:cNvSpPr txBox="1"/>
            <p:nvPr/>
          </p:nvSpPr>
          <p:spPr>
            <a:xfrm>
              <a:off x="1776" y="2256"/>
              <a:ext cx="287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3200">
                  <a:latin typeface="Arial" panose="020B0604020202020204" pitchFamily="34" charset="0"/>
                  <a:ea typeface="宋体" panose="02010600030101010101" pitchFamily="2" charset="-122"/>
                </a:rPr>
                <a:t>B</a:t>
              </a:r>
              <a:endParaRPr lang="en-US" altLang="zh-CN" sz="32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9252" name="文本框 46116"/>
            <p:cNvSpPr txBox="1"/>
            <p:nvPr/>
          </p:nvSpPr>
          <p:spPr>
            <a:xfrm>
              <a:off x="1920" y="2448"/>
              <a:ext cx="324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r>
                <a:rPr lang="en-US" altLang="zh-CN">
                  <a:latin typeface="Arial" panose="020B0604020202020204" pitchFamily="34" charset="0"/>
                  <a:ea typeface="宋体" panose="02010600030101010101" pitchFamily="2" charset="-122"/>
                </a:rPr>
                <a:t>1</a:t>
              </a:r>
              <a:endParaRPr lang="en-US" altLang="zh-CN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9253" name="文本框 46117"/>
            <p:cNvSpPr txBox="1"/>
            <p:nvPr/>
          </p:nvSpPr>
          <p:spPr>
            <a:xfrm>
              <a:off x="3072" y="2448"/>
              <a:ext cx="287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3200">
                  <a:latin typeface="Arial" panose="020B0604020202020204" pitchFamily="34" charset="0"/>
                  <a:ea typeface="宋体" panose="02010600030101010101" pitchFamily="2" charset="-122"/>
                </a:rPr>
                <a:t>A</a:t>
              </a:r>
              <a:endParaRPr lang="en-US" altLang="zh-CN" sz="32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9254" name="文本框 46118"/>
            <p:cNvSpPr txBox="1"/>
            <p:nvPr/>
          </p:nvSpPr>
          <p:spPr>
            <a:xfrm>
              <a:off x="3264" y="2640"/>
              <a:ext cx="324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r>
                <a:rPr lang="en-US" altLang="zh-CN">
                  <a:latin typeface="Arial" panose="020B0604020202020204" pitchFamily="34" charset="0"/>
                  <a:ea typeface="宋体" panose="02010600030101010101" pitchFamily="2" charset="-122"/>
                </a:rPr>
                <a:t>2</a:t>
              </a:r>
              <a:endParaRPr lang="en-US" altLang="zh-CN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9255" name="文本框 46119"/>
            <p:cNvSpPr txBox="1"/>
            <p:nvPr/>
          </p:nvSpPr>
          <p:spPr>
            <a:xfrm>
              <a:off x="3168" y="1920"/>
              <a:ext cx="287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3200">
                  <a:latin typeface="Arial" panose="020B0604020202020204" pitchFamily="34" charset="0"/>
                  <a:ea typeface="宋体" panose="02010600030101010101" pitchFamily="2" charset="-122"/>
                </a:rPr>
                <a:t>A</a:t>
              </a:r>
              <a:endParaRPr lang="en-US" altLang="zh-CN" sz="32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9256" name="文本框 46120"/>
            <p:cNvSpPr txBox="1"/>
            <p:nvPr/>
          </p:nvSpPr>
          <p:spPr>
            <a:xfrm>
              <a:off x="672" y="2016"/>
              <a:ext cx="287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3200">
                  <a:latin typeface="Arial" panose="020B0604020202020204" pitchFamily="34" charset="0"/>
                  <a:ea typeface="宋体" panose="02010600030101010101" pitchFamily="2" charset="-122"/>
                </a:rPr>
                <a:t>A</a:t>
              </a:r>
              <a:endParaRPr lang="en-US" altLang="zh-CN" sz="32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9257" name="文本框 46121"/>
            <p:cNvSpPr txBox="1"/>
            <p:nvPr/>
          </p:nvSpPr>
          <p:spPr>
            <a:xfrm>
              <a:off x="3360" y="2112"/>
              <a:ext cx="196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>
                  <a:latin typeface="Arial" panose="020B0604020202020204" pitchFamily="34" charset="0"/>
                  <a:ea typeface="宋体" panose="02010600030101010101" pitchFamily="2" charset="-122"/>
                </a:rPr>
                <a:t>1</a:t>
              </a:r>
              <a:endParaRPr lang="en-US" altLang="zh-CN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46123" name="文本框 46122"/>
          <p:cNvSpPr txBox="1"/>
          <p:nvPr/>
        </p:nvSpPr>
        <p:spPr>
          <a:xfrm>
            <a:off x="5943600" y="4365625"/>
            <a:ext cx="3200400" cy="17399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3600" dirty="0">
                <a:latin typeface="Arial" panose="020B0604020202020204" pitchFamily="34" charset="0"/>
                <a:ea typeface="宋体" panose="02010600030101010101" pitchFamily="2" charset="-122"/>
              </a:rPr>
              <a:t>向右凸的角之和等于向左凸的角之和</a:t>
            </a:r>
            <a:endParaRPr lang="zh-CN" altLang="en-US" sz="36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23">
                                            <p:txEl>
                                              <p:charRg st="0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6123">
                                            <p:txEl>
                                              <p:charRg st="0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6123">
                                            <p:txEl>
                                              <p:charRg st="0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1" name="矩形 47105"/>
          <p:cNvSpPr>
            <a:spLocks noRot="1"/>
          </p:cNvSpPr>
          <p:nvPr/>
        </p:nvSpPr>
        <p:spPr>
          <a:xfrm>
            <a:off x="0" y="908050"/>
            <a:ext cx="9612313" cy="8382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algn="ctr"/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例</a:t>
            </a:r>
            <a:r>
              <a:rPr lang="en-US" altLang="zh-CN" sz="3200" dirty="0">
                <a:latin typeface="Arial" panose="020B0604020202020204" pitchFamily="34" charset="0"/>
                <a:ea typeface="宋体" panose="02010600030101010101" pitchFamily="2" charset="-122"/>
              </a:rPr>
              <a:t>8.</a:t>
            </a:r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已知：</a:t>
            </a:r>
            <a:r>
              <a:rPr lang="en-US" altLang="zh-CN" sz="3200" dirty="0">
                <a:latin typeface="Arial" panose="020B0604020202020204" pitchFamily="34" charset="0"/>
                <a:ea typeface="宋体" panose="02010600030101010101" pitchFamily="2" charset="-122"/>
              </a:rPr>
              <a:t>AB//CD,</a:t>
            </a:r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求证：</a:t>
            </a:r>
            <a:r>
              <a:rPr lang="en-US" altLang="zh-CN" sz="3200" dirty="0">
                <a:latin typeface="Arial" panose="020B0604020202020204" pitchFamily="34" charset="0"/>
                <a:ea typeface="宋体" panose="02010600030101010101" pitchFamily="2" charset="-122"/>
              </a:rPr>
              <a:t>∠</a:t>
            </a:r>
            <a:r>
              <a:rPr lang="en-US" altLang="zh-CN" sz="3200">
                <a:latin typeface="Arial" panose="020B0604020202020204" pitchFamily="34" charset="0"/>
                <a:ea typeface="宋体" panose="02010600030101010101" pitchFamily="2" charset="-122"/>
              </a:rPr>
              <a:t>B+ ∠ E+∠D=360</a:t>
            </a:r>
            <a:r>
              <a:rPr lang="en-US" altLang="zh-CN" sz="3200" baseline="30000">
                <a:latin typeface="Arial" panose="020B0604020202020204" pitchFamily="34" charset="0"/>
                <a:ea typeface="宋体" panose="02010600030101010101" pitchFamily="2" charset="-122"/>
              </a:rPr>
              <a:t>0</a:t>
            </a:r>
            <a:r>
              <a:rPr lang="en-US" altLang="zh-CN" sz="3200">
                <a:latin typeface="Arial" panose="020B0604020202020204" pitchFamily="34" charset="0"/>
                <a:ea typeface="宋体" panose="02010600030101010101" pitchFamily="2" charset="-122"/>
              </a:rPr>
              <a:t>.</a:t>
            </a:r>
            <a:endParaRPr lang="en-US" altLang="zh-CN" sz="32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242" name="文本框 47106"/>
          <p:cNvSpPr txBox="1"/>
          <p:nvPr/>
        </p:nvSpPr>
        <p:spPr>
          <a:xfrm>
            <a:off x="1600200" y="1651000"/>
            <a:ext cx="296863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dirty="0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endParaRPr lang="en-US" altLang="zh-CN" sz="3200">
              <a:solidFill>
                <a:srgbClr val="FFFF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243" name="直接连接符 47107"/>
          <p:cNvSpPr/>
          <p:nvPr/>
        </p:nvSpPr>
        <p:spPr>
          <a:xfrm flipV="1">
            <a:off x="5486400" y="2516188"/>
            <a:ext cx="2362200" cy="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0244" name="直接连接符 47108"/>
          <p:cNvSpPr/>
          <p:nvPr/>
        </p:nvSpPr>
        <p:spPr>
          <a:xfrm>
            <a:off x="5562600" y="4192588"/>
            <a:ext cx="2362200" cy="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0245" name="文本框 47109"/>
          <p:cNvSpPr txBox="1"/>
          <p:nvPr/>
        </p:nvSpPr>
        <p:spPr>
          <a:xfrm>
            <a:off x="5105400" y="2287588"/>
            <a:ext cx="455613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endParaRPr lang="en-US" altLang="zh-CN" sz="32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246" name="文本框 47110"/>
          <p:cNvSpPr txBox="1"/>
          <p:nvPr/>
        </p:nvSpPr>
        <p:spPr>
          <a:xfrm>
            <a:off x="8001000" y="2211388"/>
            <a:ext cx="457200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3200"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endParaRPr lang="en-US" altLang="zh-CN" sz="32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247" name="文本框 47111"/>
          <p:cNvSpPr txBox="1"/>
          <p:nvPr/>
        </p:nvSpPr>
        <p:spPr>
          <a:xfrm>
            <a:off x="5508625" y="4149725"/>
            <a:ext cx="477838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>
                <a:latin typeface="Arial" panose="020B0604020202020204" pitchFamily="34" charset="0"/>
                <a:ea typeface="宋体" panose="02010600030101010101" pitchFamily="2" charset="-122"/>
              </a:rPr>
              <a:t>C</a:t>
            </a:r>
            <a:endParaRPr lang="en-US" altLang="zh-CN" sz="32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248" name="文本框 47112"/>
          <p:cNvSpPr txBox="1"/>
          <p:nvPr/>
        </p:nvSpPr>
        <p:spPr>
          <a:xfrm>
            <a:off x="8001000" y="4116388"/>
            <a:ext cx="441325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3200">
                <a:latin typeface="Arial" panose="020B0604020202020204" pitchFamily="34" charset="0"/>
                <a:ea typeface="宋体" panose="02010600030101010101" pitchFamily="2" charset="-122"/>
              </a:rPr>
              <a:t>D</a:t>
            </a:r>
            <a:endParaRPr lang="en-US" altLang="zh-CN" sz="32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249" name="直接连接符 47113"/>
          <p:cNvSpPr/>
          <p:nvPr/>
        </p:nvSpPr>
        <p:spPr>
          <a:xfrm>
            <a:off x="7848600" y="2516188"/>
            <a:ext cx="838200" cy="76200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0250" name="直接连接符 47114"/>
          <p:cNvSpPr/>
          <p:nvPr/>
        </p:nvSpPr>
        <p:spPr>
          <a:xfrm flipH="1">
            <a:off x="7924800" y="3278188"/>
            <a:ext cx="762000" cy="91440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7117" name="矩形 47116"/>
          <p:cNvSpPr/>
          <p:nvPr/>
        </p:nvSpPr>
        <p:spPr>
          <a:xfrm>
            <a:off x="258763" y="2276475"/>
            <a:ext cx="434340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证明：过</a:t>
            </a:r>
            <a:r>
              <a:rPr lang="en-US" altLang="zh-CN" sz="3200" dirty="0">
                <a:latin typeface="Arial" panose="020B0604020202020204" pitchFamily="34" charset="0"/>
                <a:ea typeface="宋体" panose="02010600030101010101" pitchFamily="2" charset="-122"/>
              </a:rPr>
              <a:t>E</a:t>
            </a:r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作</a:t>
            </a:r>
            <a:r>
              <a:rPr lang="en-US" altLang="zh-CN" sz="3200">
                <a:latin typeface="Arial" panose="020B0604020202020204" pitchFamily="34" charset="0"/>
                <a:ea typeface="宋体" panose="02010600030101010101" pitchFamily="2" charset="-122"/>
              </a:rPr>
              <a:t>EF//AB,</a:t>
            </a:r>
            <a:endParaRPr lang="en-US" altLang="zh-CN" sz="32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7118" name="矩形 47117"/>
          <p:cNvSpPr/>
          <p:nvPr/>
        </p:nvSpPr>
        <p:spPr>
          <a:xfrm>
            <a:off x="1568450" y="3022600"/>
            <a:ext cx="281940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则</a:t>
            </a:r>
            <a:r>
              <a:rPr lang="en-US" altLang="zh-CN" sz="3200">
                <a:latin typeface="Arial" panose="020B0604020202020204" pitchFamily="34" charset="0"/>
                <a:ea typeface="宋体" panose="02010600030101010101" pitchFamily="2" charset="-122"/>
              </a:rPr>
              <a:t>EF//CD.</a:t>
            </a:r>
            <a:endParaRPr lang="en-US" altLang="zh-CN" sz="32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253" name="文本框 47118"/>
          <p:cNvSpPr txBox="1"/>
          <p:nvPr/>
        </p:nvSpPr>
        <p:spPr>
          <a:xfrm>
            <a:off x="1035050" y="3784600"/>
            <a:ext cx="4435475" cy="10668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endParaRPr lang="en-US" altLang="zh-CN" sz="320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sz="3200">
                <a:latin typeface="Arial" panose="020B0604020202020204" pitchFamily="34" charset="0"/>
                <a:ea typeface="宋体" panose="02010600030101010101" pitchFamily="2" charset="-122"/>
              </a:rPr>
              <a:t>   </a:t>
            </a:r>
            <a:endParaRPr lang="en-US" altLang="zh-CN" sz="32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47120" name="组合 47119"/>
          <p:cNvGrpSpPr/>
          <p:nvPr/>
        </p:nvGrpSpPr>
        <p:grpSpPr>
          <a:xfrm>
            <a:off x="6172200" y="2973388"/>
            <a:ext cx="2438400" cy="579437"/>
            <a:chOff x="3888" y="1632"/>
            <a:chExt cx="1536" cy="365"/>
          </a:xfrm>
        </p:grpSpPr>
        <p:sp>
          <p:nvSpPr>
            <p:cNvPr id="10255" name="直接连接符 47120"/>
            <p:cNvSpPr/>
            <p:nvPr/>
          </p:nvSpPr>
          <p:spPr>
            <a:xfrm flipH="1">
              <a:off x="4128" y="1824"/>
              <a:ext cx="1296" cy="0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ysDot"/>
              <a:round/>
              <a:headEnd type="none" w="med" len="med"/>
              <a:tailEnd type="none" w="med" len="med"/>
            </a:ln>
          </p:spPr>
        </p:sp>
        <p:sp>
          <p:nvSpPr>
            <p:cNvPr id="10256" name="文本框 47121"/>
            <p:cNvSpPr txBox="1"/>
            <p:nvPr/>
          </p:nvSpPr>
          <p:spPr>
            <a:xfrm>
              <a:off x="3888" y="1632"/>
              <a:ext cx="272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320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F</a:t>
              </a:r>
              <a:endParaRPr lang="en-US" altLang="zh-CN" sz="320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47123" name="组合 47122"/>
          <p:cNvGrpSpPr/>
          <p:nvPr/>
        </p:nvGrpSpPr>
        <p:grpSpPr>
          <a:xfrm>
            <a:off x="1116013" y="3602038"/>
            <a:ext cx="4435475" cy="1103312"/>
            <a:chOff x="1056" y="2665"/>
            <a:chExt cx="2794" cy="695"/>
          </a:xfrm>
        </p:grpSpPr>
        <p:sp>
          <p:nvSpPr>
            <p:cNvPr id="10258" name="文本框 47123"/>
            <p:cNvSpPr txBox="1"/>
            <p:nvPr/>
          </p:nvSpPr>
          <p:spPr>
            <a:xfrm>
              <a:off x="1056" y="2688"/>
              <a:ext cx="2794" cy="67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r>
                <a:rPr lang="en-US" altLang="zh-CN" sz="3200" dirty="0">
                  <a:latin typeface="Arial" panose="020B0604020202020204" pitchFamily="34" charset="0"/>
                  <a:ea typeface="宋体" panose="02010600030101010101" pitchFamily="2" charset="-122"/>
                </a:rPr>
                <a:t>∴∠</a:t>
              </a:r>
              <a:r>
                <a:rPr lang="en-US" altLang="zh-CN" sz="3200">
                  <a:latin typeface="Arial" panose="020B0604020202020204" pitchFamily="34" charset="0"/>
                  <a:ea typeface="宋体" panose="02010600030101010101" pitchFamily="2" charset="-122"/>
                </a:rPr>
                <a:t>B+∠BEF=180</a:t>
              </a:r>
              <a:endParaRPr lang="en-US" altLang="zh-CN" sz="3200"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r>
                <a:rPr lang="en-US" altLang="zh-CN" sz="3200">
                  <a:latin typeface="Arial" panose="020B0604020202020204" pitchFamily="34" charset="0"/>
                  <a:ea typeface="宋体" panose="02010600030101010101" pitchFamily="2" charset="-122"/>
                </a:rPr>
                <a:t>   ∠D+∠DEF=180</a:t>
              </a:r>
              <a:endParaRPr lang="en-US" altLang="zh-CN" sz="32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0259" name="文本框 47124"/>
            <p:cNvSpPr txBox="1"/>
            <p:nvPr/>
          </p:nvSpPr>
          <p:spPr>
            <a:xfrm>
              <a:off x="3226" y="2665"/>
              <a:ext cx="196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>
                  <a:latin typeface="Arial" panose="020B0604020202020204" pitchFamily="34" charset="0"/>
                  <a:ea typeface="宋体" panose="02010600030101010101" pitchFamily="2" charset="-122"/>
                </a:rPr>
                <a:t>0</a:t>
              </a:r>
              <a:endParaRPr lang="en-US" altLang="zh-CN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0260" name="文本框 47125"/>
            <p:cNvSpPr txBox="1"/>
            <p:nvPr/>
          </p:nvSpPr>
          <p:spPr>
            <a:xfrm>
              <a:off x="3216" y="2976"/>
              <a:ext cx="196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>
                  <a:latin typeface="Arial" panose="020B0604020202020204" pitchFamily="34" charset="0"/>
                  <a:ea typeface="宋体" panose="02010600030101010101" pitchFamily="2" charset="-122"/>
                </a:rPr>
                <a:t>0</a:t>
              </a:r>
              <a:endParaRPr lang="en-US" altLang="zh-CN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47127" name="组合 47126"/>
          <p:cNvGrpSpPr/>
          <p:nvPr/>
        </p:nvGrpSpPr>
        <p:grpSpPr>
          <a:xfrm>
            <a:off x="7391400" y="2516188"/>
            <a:ext cx="990600" cy="1676400"/>
            <a:chOff x="4656" y="1344"/>
            <a:chExt cx="624" cy="1056"/>
          </a:xfrm>
        </p:grpSpPr>
        <p:sp>
          <p:nvSpPr>
            <p:cNvPr id="10262" name="任意多边形 47127"/>
            <p:cNvSpPr/>
            <p:nvPr/>
          </p:nvSpPr>
          <p:spPr>
            <a:xfrm flipH="1">
              <a:off x="4800" y="2208"/>
              <a:ext cx="288" cy="192"/>
            </a:xfrm>
            <a:custGeom>
              <a:avLst/>
              <a:gdLst/>
              <a:ahLst/>
              <a:cxnLst>
                <a:cxn ang="270">
                  <a:pos x="0" y="0"/>
                </a:cxn>
                <a:cxn ang="90">
                  <a:pos x="21600" y="21600"/>
                </a:cxn>
                <a:cxn ang="90">
                  <a:pos x="0" y="21600"/>
                </a:cxn>
              </a:cxnLst>
              <a:pathLst>
                <a:path w="21600" h="21600" fill="none">
                  <a:moveTo>
                    <a:pt x="0" y="0"/>
                  </a:moveTo>
                  <a:cubicBezTo>
                    <a:pt x="11929" y="0"/>
                    <a:pt x="21600" y="9671"/>
                    <a:pt x="21600" y="21600"/>
                  </a:cubicBezTo>
                </a:path>
                <a:path w="21600" h="21600" stroke="0">
                  <a:moveTo>
                    <a:pt x="0" y="0"/>
                  </a:moveTo>
                  <a:cubicBezTo>
                    <a:pt x="11929" y="0"/>
                    <a:pt x="21600" y="9671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38100" cap="flat" cmpd="sng">
              <a:solidFill>
                <a:srgbClr val="FFFF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263" name="任意多边形 47128"/>
            <p:cNvSpPr/>
            <p:nvPr/>
          </p:nvSpPr>
          <p:spPr>
            <a:xfrm flipH="1" flipV="1">
              <a:off x="4992" y="1824"/>
              <a:ext cx="192" cy="288"/>
            </a:xfrm>
            <a:custGeom>
              <a:avLst/>
              <a:gdLst/>
              <a:ahLst/>
              <a:cxnLst>
                <a:cxn ang="270">
                  <a:pos x="0" y="0"/>
                </a:cxn>
                <a:cxn ang="90">
                  <a:pos x="21600" y="21600"/>
                </a:cxn>
                <a:cxn ang="90">
                  <a:pos x="0" y="21600"/>
                </a:cxn>
              </a:cxnLst>
              <a:pathLst>
                <a:path w="21600" h="21600" fill="none">
                  <a:moveTo>
                    <a:pt x="0" y="0"/>
                  </a:moveTo>
                  <a:cubicBezTo>
                    <a:pt x="11929" y="0"/>
                    <a:pt x="21600" y="9671"/>
                    <a:pt x="21600" y="21600"/>
                  </a:cubicBezTo>
                </a:path>
                <a:path w="21600" h="21600" stroke="0">
                  <a:moveTo>
                    <a:pt x="0" y="0"/>
                  </a:moveTo>
                  <a:cubicBezTo>
                    <a:pt x="11929" y="0"/>
                    <a:pt x="21600" y="9671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38100" cap="flat" cmpd="sng">
              <a:solidFill>
                <a:srgbClr val="FFFF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264" name="任意多边形 47129"/>
            <p:cNvSpPr/>
            <p:nvPr/>
          </p:nvSpPr>
          <p:spPr>
            <a:xfrm flipH="1" flipV="1">
              <a:off x="4656" y="1344"/>
              <a:ext cx="432" cy="192"/>
            </a:xfrm>
            <a:custGeom>
              <a:avLst/>
              <a:gdLst/>
              <a:ahLst/>
              <a:cxnLst>
                <a:cxn ang="270">
                  <a:pos x="0" y="0"/>
                </a:cxn>
                <a:cxn ang="90">
                  <a:pos x="21600" y="21600"/>
                </a:cxn>
                <a:cxn ang="90">
                  <a:pos x="0" y="21600"/>
                </a:cxn>
              </a:cxnLst>
              <a:pathLst>
                <a:path w="21600" h="21600" fill="none">
                  <a:moveTo>
                    <a:pt x="0" y="0"/>
                  </a:moveTo>
                  <a:cubicBezTo>
                    <a:pt x="11929" y="0"/>
                    <a:pt x="21600" y="9671"/>
                    <a:pt x="21600" y="21600"/>
                  </a:cubicBezTo>
                </a:path>
                <a:path w="21600" h="21600" stroke="0">
                  <a:moveTo>
                    <a:pt x="0" y="0"/>
                  </a:moveTo>
                  <a:cubicBezTo>
                    <a:pt x="11929" y="0"/>
                    <a:pt x="21600" y="9671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265" name="任意多边形 47130"/>
            <p:cNvSpPr/>
            <p:nvPr/>
          </p:nvSpPr>
          <p:spPr>
            <a:xfrm flipH="1" flipV="1">
              <a:off x="5232" y="1584"/>
              <a:ext cx="48" cy="240"/>
            </a:xfrm>
            <a:custGeom>
              <a:avLst/>
              <a:gdLst/>
              <a:ahLst/>
              <a:cxnLst>
                <a:cxn ang="270">
                  <a:pos x="0" y="0"/>
                </a:cxn>
                <a:cxn ang="90">
                  <a:pos x="21600" y="21600"/>
                </a:cxn>
                <a:cxn ang="90">
                  <a:pos x="0" y="21600"/>
                </a:cxn>
              </a:cxnLst>
              <a:pathLst>
                <a:path w="21600" h="21600" fill="none">
                  <a:moveTo>
                    <a:pt x="0" y="0"/>
                  </a:moveTo>
                  <a:cubicBezTo>
                    <a:pt x="11929" y="0"/>
                    <a:pt x="21600" y="9671"/>
                    <a:pt x="21600" y="21600"/>
                  </a:cubicBezTo>
                </a:path>
                <a:path w="21600" h="21600" stroke="0">
                  <a:moveTo>
                    <a:pt x="0" y="0"/>
                  </a:moveTo>
                  <a:cubicBezTo>
                    <a:pt x="11929" y="0"/>
                    <a:pt x="21600" y="9671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47132" name="组合 47131"/>
          <p:cNvGrpSpPr/>
          <p:nvPr/>
        </p:nvGrpSpPr>
        <p:grpSpPr>
          <a:xfrm>
            <a:off x="1116013" y="5114925"/>
            <a:ext cx="4730750" cy="579438"/>
            <a:chOff x="1104" y="3360"/>
            <a:chExt cx="2980" cy="365"/>
          </a:xfrm>
        </p:grpSpPr>
        <p:sp>
          <p:nvSpPr>
            <p:cNvPr id="10267" name="文本框 47132"/>
            <p:cNvSpPr txBox="1"/>
            <p:nvPr/>
          </p:nvSpPr>
          <p:spPr>
            <a:xfrm>
              <a:off x="1104" y="3360"/>
              <a:ext cx="2938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r>
                <a:rPr lang="zh-CN" altLang="zh-CN" sz="3200" dirty="0">
                  <a:latin typeface="Arial" panose="020B0604020202020204" pitchFamily="34" charset="0"/>
                  <a:ea typeface="宋体" panose="02010600030101010101" pitchFamily="2" charset="-122"/>
                </a:rPr>
                <a:t>∴</a:t>
              </a:r>
              <a:r>
                <a:rPr lang="en-US" altLang="zh-CN" sz="3200" dirty="0">
                  <a:latin typeface="Arial" panose="020B0604020202020204" pitchFamily="34" charset="0"/>
                  <a:ea typeface="宋体" panose="02010600030101010101" pitchFamily="2" charset="-122"/>
                </a:rPr>
                <a:t>∠</a:t>
              </a:r>
              <a:r>
                <a:rPr lang="en-US" altLang="zh-CN" sz="3200">
                  <a:latin typeface="Arial" panose="020B0604020202020204" pitchFamily="34" charset="0"/>
                  <a:ea typeface="宋体" panose="02010600030101010101" pitchFamily="2" charset="-122"/>
                </a:rPr>
                <a:t>B+∠D+∠BED=360.</a:t>
              </a:r>
              <a:endParaRPr lang="en-US" altLang="zh-CN" sz="32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0268" name="文本框 47133"/>
            <p:cNvSpPr txBox="1"/>
            <p:nvPr/>
          </p:nvSpPr>
          <p:spPr>
            <a:xfrm>
              <a:off x="3888" y="3360"/>
              <a:ext cx="196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>
                  <a:latin typeface="Arial" panose="020B0604020202020204" pitchFamily="34" charset="0"/>
                  <a:ea typeface="宋体" panose="02010600030101010101" pitchFamily="2" charset="-122"/>
                </a:rPr>
                <a:t>0</a:t>
              </a:r>
              <a:endParaRPr lang="en-US" altLang="zh-CN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7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7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8">
                                            <p:txEl>
                                              <p:charRg st="0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7118">
                                            <p:txEl>
                                              <p:charRg st="0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7118">
                                            <p:txEl>
                                              <p:charRg st="0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7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7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7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7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7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7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1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1265" name="图片 51201"/>
          <p:cNvPicPr>
            <a:picLocks noChangeAspect="1"/>
          </p:cNvPicPr>
          <p:nvPr/>
        </p:nvPicPr>
        <p:blipFill>
          <a:blip r:embed="rId1">
            <a:biLevel thresh="50000"/>
            <a:grayscl/>
          </a:blip>
          <a:stretch>
            <a:fillRect/>
          </a:stretch>
        </p:blipFill>
        <p:spPr>
          <a:xfrm>
            <a:off x="5075238" y="1347788"/>
            <a:ext cx="3097212" cy="22971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203" name="文本框 51202"/>
          <p:cNvSpPr txBox="1"/>
          <p:nvPr/>
        </p:nvSpPr>
        <p:spPr>
          <a:xfrm>
            <a:off x="323850" y="908050"/>
            <a:ext cx="8820150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noProof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1.</a:t>
            </a:r>
            <a:r>
              <a:rPr lang="zh-CN" altLang="en-US" sz="2800" b="1" noProof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如图，已知</a:t>
            </a:r>
            <a:r>
              <a:rPr lang="en-US" altLang="zh-CN" sz="2800" b="1" noProof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AB∥CD</a:t>
            </a:r>
            <a:r>
              <a:rPr lang="zh-CN" altLang="en-US" sz="2800" b="1" noProof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，</a:t>
            </a:r>
            <a:r>
              <a:rPr lang="en-US" altLang="zh-CN" sz="2800" b="1" noProof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∠1=30°</a:t>
            </a:r>
            <a:r>
              <a:rPr lang="zh-CN" altLang="en-US" sz="2800" b="1" noProof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，</a:t>
            </a:r>
            <a:r>
              <a:rPr lang="en-US" altLang="zh-CN" sz="2800" b="1" noProof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∠2=90°</a:t>
            </a:r>
            <a:r>
              <a:rPr lang="zh-CN" altLang="en-US" sz="2800" b="1" noProof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，则</a:t>
            </a:r>
            <a:r>
              <a:rPr lang="en-US" altLang="zh-CN" sz="2800" b="1" noProof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∠3</a:t>
            </a:r>
            <a:r>
              <a:rPr lang="zh-CN" altLang="en-US" sz="2800" b="1" noProof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等于（     ）</a:t>
            </a:r>
            <a:endParaRPr lang="zh-CN" altLang="en-US" sz="2800" b="1" noProof="1" dirty="0">
              <a:solidFill>
                <a:srgbClr val="000000"/>
              </a:solidFill>
              <a:effectLst>
                <a:outerShdw blurRad="38100" dist="38100" dir="2700000">
                  <a:srgbClr val="FFFFFF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1204" name="直接连接符 51203"/>
          <p:cNvSpPr/>
          <p:nvPr/>
        </p:nvSpPr>
        <p:spPr>
          <a:xfrm>
            <a:off x="7164388" y="2636838"/>
            <a:ext cx="1728787" cy="0"/>
          </a:xfrm>
          <a:prstGeom prst="line">
            <a:avLst/>
          </a:prstGeom>
          <a:ln w="38100" cap="flat" cmpd="sng">
            <a:solidFill>
              <a:srgbClr val="FF0000"/>
            </a:solidFill>
            <a:prstDash val="dash"/>
            <a:round/>
            <a:headEnd type="none" w="med" len="med"/>
            <a:tailEnd type="none" w="med" len="med"/>
          </a:ln>
        </p:spPr>
      </p:sp>
      <p:sp>
        <p:nvSpPr>
          <p:cNvPr id="51205" name="文本框 51204"/>
          <p:cNvSpPr txBox="1"/>
          <p:nvPr/>
        </p:nvSpPr>
        <p:spPr>
          <a:xfrm>
            <a:off x="8532813" y="2638425"/>
            <a:ext cx="503237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2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F</a:t>
            </a:r>
            <a:endParaRPr lang="en-US" altLang="zh-CN" sz="32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1206" name="文本框 51205"/>
          <p:cNvSpPr txBox="1"/>
          <p:nvPr/>
        </p:nvSpPr>
        <p:spPr>
          <a:xfrm>
            <a:off x="250825" y="2708275"/>
            <a:ext cx="403225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过点</a:t>
            </a:r>
            <a:r>
              <a:rPr lang="en-US" altLang="zh-CN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E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作</a:t>
            </a:r>
            <a:r>
              <a:rPr lang="en-US" altLang="zh-CN" sz="32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EF∥AB</a:t>
            </a:r>
            <a:endParaRPr lang="en-US" altLang="zh-CN" sz="3200" b="1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1207" name="文本框 51206"/>
          <p:cNvSpPr txBox="1"/>
          <p:nvPr/>
        </p:nvSpPr>
        <p:spPr>
          <a:xfrm>
            <a:off x="250825" y="3500438"/>
            <a:ext cx="9109075" cy="11604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noProof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2.</a:t>
            </a:r>
            <a:r>
              <a:rPr lang="zh-CN" altLang="en-US" sz="2800" b="1" noProof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如图，已知</a:t>
            </a:r>
            <a:r>
              <a:rPr lang="en-US" altLang="zh-CN" sz="2800" b="1" noProof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AB∥CD</a:t>
            </a:r>
            <a:r>
              <a:rPr lang="zh-CN" altLang="en-US" sz="2800" b="1" noProof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，</a:t>
            </a:r>
            <a:r>
              <a:rPr lang="en-US" altLang="zh-CN" sz="2800" b="1" noProof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∠</a:t>
            </a:r>
            <a:r>
              <a:rPr lang="en-US" altLang="zh-CN" sz="2800" b="1" noProof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BAE=135°,</a:t>
            </a:r>
            <a:endParaRPr lang="en-US" altLang="zh-CN" sz="2800" b="1" noProof="1">
              <a:solidFill>
                <a:srgbClr val="000000"/>
              </a:solidFill>
              <a:effectLst>
                <a:outerShdw blurRad="38100" dist="38100" dir="2700000">
                  <a:srgbClr val="FFFFFF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2800" b="1" noProof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∠AED =80°</a:t>
            </a:r>
            <a:r>
              <a:rPr lang="zh-CN" altLang="en-US" sz="2800" b="1" noProof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，</a:t>
            </a:r>
            <a:r>
              <a:rPr lang="en-US" altLang="zh-CN" sz="2800" b="1" noProof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∠EDC</a:t>
            </a:r>
            <a:r>
              <a:rPr lang="zh-CN" altLang="en-US" sz="2800" b="1" noProof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的度数是（     ）</a:t>
            </a:r>
            <a:endParaRPr lang="zh-CN" altLang="en-US" sz="2800" b="1" noProof="1" dirty="0">
              <a:solidFill>
                <a:srgbClr val="000000"/>
              </a:solidFill>
              <a:effectLst>
                <a:outerShdw blurRad="38100" dist="38100" dir="2700000">
                  <a:srgbClr val="FFFFFF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51208" name="图片 51207"/>
          <p:cNvPicPr>
            <a:picLocks noChangeAspect="1"/>
          </p:cNvPicPr>
          <p:nvPr/>
        </p:nvPicPr>
        <p:blipFill>
          <a:blip r:embed="rId2">
            <a:biLevel thresh="50000"/>
            <a:grayscl/>
          </a:blip>
          <a:stretch>
            <a:fillRect/>
          </a:stretch>
        </p:blipFill>
        <p:spPr>
          <a:xfrm>
            <a:off x="4860925" y="4149725"/>
            <a:ext cx="4679950" cy="24479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209" name="直接连接符 51208"/>
          <p:cNvSpPr/>
          <p:nvPr/>
        </p:nvSpPr>
        <p:spPr>
          <a:xfrm>
            <a:off x="6083300" y="5589588"/>
            <a:ext cx="3313113" cy="4762"/>
          </a:xfrm>
          <a:prstGeom prst="line">
            <a:avLst/>
          </a:prstGeom>
          <a:ln w="38100" cap="flat" cmpd="sng">
            <a:solidFill>
              <a:srgbClr val="FF0000"/>
            </a:solidFill>
            <a:prstDash val="dash"/>
            <a:round/>
            <a:headEnd type="none" w="med" len="med"/>
            <a:tailEnd type="none" w="med" len="med"/>
          </a:ln>
        </p:spPr>
      </p:sp>
      <p:sp>
        <p:nvSpPr>
          <p:cNvPr id="51210" name="文本框 51209"/>
          <p:cNvSpPr txBox="1"/>
          <p:nvPr/>
        </p:nvSpPr>
        <p:spPr>
          <a:xfrm>
            <a:off x="8316913" y="4868863"/>
            <a:ext cx="503237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2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F</a:t>
            </a:r>
            <a:endParaRPr lang="en-US" altLang="zh-CN" sz="32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1211" name="文本框 51210"/>
          <p:cNvSpPr txBox="1"/>
          <p:nvPr/>
        </p:nvSpPr>
        <p:spPr>
          <a:xfrm>
            <a:off x="323850" y="5013325"/>
            <a:ext cx="403225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过点</a:t>
            </a:r>
            <a:r>
              <a:rPr lang="en-US" altLang="zh-CN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E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作</a:t>
            </a:r>
            <a:r>
              <a:rPr lang="en-US" altLang="zh-CN" sz="32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EF∥AB</a:t>
            </a:r>
            <a:endParaRPr lang="en-US" altLang="zh-CN" sz="3200" b="1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1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1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1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1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51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51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51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51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5" grpId="0"/>
      <p:bldP spid="51206" grpId="0"/>
      <p:bldP spid="51207" grpId="0"/>
      <p:bldP spid="51210" grpId="0"/>
      <p:bldP spid="512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0178" name="文本框 50177"/>
          <p:cNvSpPr txBox="1"/>
          <p:nvPr/>
        </p:nvSpPr>
        <p:spPr>
          <a:xfrm>
            <a:off x="0" y="720725"/>
            <a:ext cx="11268075" cy="11604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noProof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3.</a:t>
            </a:r>
            <a:r>
              <a:rPr lang="zh-CN" altLang="en-US" sz="2800" b="1" noProof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如图，</a:t>
            </a:r>
            <a:r>
              <a:rPr lang="en-US" altLang="zh-CN" sz="2800" b="1" noProof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AB∥EF</a:t>
            </a:r>
            <a:r>
              <a:rPr lang="zh-CN" altLang="en-US" sz="2800" b="1" noProof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，</a:t>
            </a:r>
            <a:r>
              <a:rPr lang="en-US" altLang="zh-CN" sz="2800" b="1" noProof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∠B=105°,∠DCE =40°</a:t>
            </a:r>
            <a:r>
              <a:rPr lang="zh-CN" altLang="en-US" sz="2800" b="1" noProof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，</a:t>
            </a:r>
            <a:endParaRPr lang="zh-CN" altLang="en-US" sz="2800" b="1" noProof="1" dirty="0">
              <a:solidFill>
                <a:srgbClr val="000000"/>
              </a:solidFill>
              <a:effectLst>
                <a:outerShdw blurRad="38100" dist="38100" dir="2700000">
                  <a:srgbClr val="FFFFFF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 noProof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则</a:t>
            </a:r>
            <a:r>
              <a:rPr lang="en-US" altLang="zh-CN" sz="2800" b="1" noProof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∠CEF</a:t>
            </a:r>
            <a:r>
              <a:rPr lang="zh-CN" altLang="en-US" sz="2800" b="1" noProof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的为（     ）</a:t>
            </a:r>
            <a:endParaRPr lang="zh-CN" altLang="en-US" sz="2800" b="1" noProof="1" dirty="0">
              <a:solidFill>
                <a:srgbClr val="000000"/>
              </a:solidFill>
              <a:effectLst>
                <a:outerShdw blurRad="38100" dist="38100" dir="2700000">
                  <a:srgbClr val="FFFFFF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2290" name="图片 50178"/>
          <p:cNvPicPr>
            <a:picLocks noChangeAspect="1"/>
          </p:cNvPicPr>
          <p:nvPr/>
        </p:nvPicPr>
        <p:blipFill>
          <a:blip r:embed="rId1">
            <a:biLevel thresh="50000"/>
            <a:grayscl/>
          </a:blip>
          <a:stretch>
            <a:fillRect/>
          </a:stretch>
        </p:blipFill>
        <p:spPr>
          <a:xfrm>
            <a:off x="4284663" y="981075"/>
            <a:ext cx="4032250" cy="24939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0180" name="直接连接符 50179"/>
          <p:cNvSpPr/>
          <p:nvPr/>
        </p:nvSpPr>
        <p:spPr>
          <a:xfrm>
            <a:off x="5148263" y="2205038"/>
            <a:ext cx="2519362" cy="0"/>
          </a:xfrm>
          <a:prstGeom prst="line">
            <a:avLst/>
          </a:prstGeom>
          <a:ln w="38100" cap="flat" cmpd="sng">
            <a:solidFill>
              <a:srgbClr val="FF0000"/>
            </a:solidFill>
            <a:prstDash val="dash"/>
            <a:round/>
            <a:headEnd type="none" w="med" len="med"/>
            <a:tailEnd type="none" w="med" len="med"/>
          </a:ln>
        </p:spPr>
      </p:sp>
      <p:sp>
        <p:nvSpPr>
          <p:cNvPr id="50181" name="文本框 50180"/>
          <p:cNvSpPr txBox="1"/>
          <p:nvPr/>
        </p:nvSpPr>
        <p:spPr>
          <a:xfrm>
            <a:off x="7380288" y="1773238"/>
            <a:ext cx="503237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H</a:t>
            </a:r>
            <a:endParaRPr lang="en-US" altLang="zh-CN" sz="28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0182" name="文本框 50181"/>
          <p:cNvSpPr txBox="1"/>
          <p:nvPr/>
        </p:nvSpPr>
        <p:spPr>
          <a:xfrm>
            <a:off x="250825" y="2349500"/>
            <a:ext cx="4032250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过点</a:t>
            </a:r>
            <a:r>
              <a:rPr lang="en-US" altLang="zh-CN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C</a:t>
            </a:r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作</a:t>
            </a:r>
            <a:r>
              <a:rPr lang="en-US" altLang="zh-CN" sz="28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CH∥AB</a:t>
            </a:r>
            <a:endParaRPr lang="en-US" altLang="zh-CN" sz="2800" b="1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0183" name="文本框 50182"/>
          <p:cNvSpPr txBox="1"/>
          <p:nvPr/>
        </p:nvSpPr>
        <p:spPr>
          <a:xfrm>
            <a:off x="34925" y="3284538"/>
            <a:ext cx="9109075" cy="11604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noProof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4.</a:t>
            </a:r>
            <a:r>
              <a:rPr lang="zh-CN" altLang="en-US" sz="2800" b="1" noProof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如图，</a:t>
            </a:r>
            <a:r>
              <a:rPr lang="en-US" altLang="zh-CN" sz="2800" b="1" noProof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AB∥CD</a:t>
            </a:r>
            <a:r>
              <a:rPr lang="zh-CN" altLang="en-US" sz="2800" b="1" noProof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，</a:t>
            </a:r>
            <a:r>
              <a:rPr lang="en-US" altLang="zh-CN" sz="2800" b="1" noProof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EF⊥AB</a:t>
            </a:r>
            <a:r>
              <a:rPr lang="zh-CN" altLang="en-US" sz="2800" b="1" noProof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于点</a:t>
            </a:r>
            <a:r>
              <a:rPr lang="en-US" altLang="zh-CN" sz="2800" b="1" noProof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O,FG</a:t>
            </a:r>
            <a:r>
              <a:rPr lang="zh-CN" altLang="en-US" sz="2800" b="1" noProof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与</a:t>
            </a:r>
            <a:r>
              <a:rPr lang="en-US" altLang="zh-CN" sz="2800" b="1" noProof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CD</a:t>
            </a:r>
            <a:r>
              <a:rPr lang="zh-CN" altLang="en-US" sz="2800" b="1" noProof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交于点</a:t>
            </a:r>
            <a:r>
              <a:rPr lang="en-US" altLang="zh-CN" sz="2800" b="1" noProof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M,</a:t>
            </a:r>
            <a:endParaRPr lang="en-US" altLang="zh-CN" sz="2800" b="1" noProof="1">
              <a:solidFill>
                <a:srgbClr val="000000"/>
              </a:solidFill>
              <a:effectLst>
                <a:outerShdw blurRad="38100" dist="38100" dir="2700000">
                  <a:srgbClr val="FFFFFF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 noProof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若</a:t>
            </a:r>
            <a:r>
              <a:rPr lang="en-US" altLang="zh-CN" sz="2800" b="1" noProof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∠1=43°,</a:t>
            </a:r>
            <a:r>
              <a:rPr lang="zh-CN" altLang="en-US" sz="2800" b="1" noProof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则</a:t>
            </a:r>
            <a:r>
              <a:rPr lang="en-US" altLang="zh-CN" sz="2800" b="1" noProof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∠</a:t>
            </a:r>
            <a:r>
              <a:rPr lang="en-US" altLang="zh-CN" sz="2800" b="1" noProof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2=__________</a:t>
            </a:r>
            <a:endParaRPr lang="en-US" altLang="zh-CN" sz="2800" b="1" noProof="1">
              <a:solidFill>
                <a:srgbClr val="000000"/>
              </a:solidFill>
              <a:effectLst>
                <a:outerShdw blurRad="38100" dist="38100" dir="2700000">
                  <a:srgbClr val="FFFFFF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2295" name="图片 50183"/>
          <p:cNvPicPr>
            <a:picLocks noChangeAspect="1"/>
          </p:cNvPicPr>
          <p:nvPr/>
        </p:nvPicPr>
        <p:blipFill>
          <a:blip r:embed="rId2">
            <a:biLevel thresh="50000"/>
            <a:grayscl/>
          </a:blip>
          <a:stretch>
            <a:fillRect/>
          </a:stretch>
        </p:blipFill>
        <p:spPr>
          <a:xfrm>
            <a:off x="5867400" y="3644900"/>
            <a:ext cx="3024188" cy="28987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0185" name="直接连接符 50184"/>
          <p:cNvSpPr/>
          <p:nvPr/>
        </p:nvSpPr>
        <p:spPr>
          <a:xfrm>
            <a:off x="6659563" y="5373688"/>
            <a:ext cx="2087562" cy="4762"/>
          </a:xfrm>
          <a:prstGeom prst="line">
            <a:avLst/>
          </a:prstGeom>
          <a:ln w="38100" cap="flat" cmpd="sng">
            <a:solidFill>
              <a:srgbClr val="FF0000"/>
            </a:solidFill>
            <a:prstDash val="dash"/>
            <a:round/>
            <a:headEnd type="none" w="med" len="med"/>
            <a:tailEnd type="none" w="med" len="med"/>
          </a:ln>
        </p:spPr>
      </p:sp>
      <p:sp>
        <p:nvSpPr>
          <p:cNvPr id="50186" name="文本框 50185"/>
          <p:cNvSpPr txBox="1"/>
          <p:nvPr/>
        </p:nvSpPr>
        <p:spPr>
          <a:xfrm>
            <a:off x="8316913" y="4868863"/>
            <a:ext cx="503237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H</a:t>
            </a:r>
            <a:endParaRPr lang="en-US" altLang="zh-CN" sz="28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0187" name="文本框 50186"/>
          <p:cNvSpPr txBox="1"/>
          <p:nvPr/>
        </p:nvSpPr>
        <p:spPr>
          <a:xfrm>
            <a:off x="179388" y="5657850"/>
            <a:ext cx="4032250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过点</a:t>
            </a:r>
            <a:r>
              <a:rPr lang="en-US" altLang="zh-CN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F</a:t>
            </a:r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作</a:t>
            </a:r>
            <a:r>
              <a:rPr lang="en-US" altLang="zh-CN" sz="28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EG∥AB</a:t>
            </a:r>
            <a:endParaRPr lang="en-US" altLang="zh-CN" sz="2800" b="1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0188" name="文本框 50187"/>
          <p:cNvSpPr txBox="1"/>
          <p:nvPr/>
        </p:nvSpPr>
        <p:spPr>
          <a:xfrm>
            <a:off x="5580063" y="1485900"/>
            <a:ext cx="792162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endParaRPr lang="zh-CN" sz="28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0189" name="文本框 50188"/>
          <p:cNvSpPr txBox="1"/>
          <p:nvPr/>
        </p:nvSpPr>
        <p:spPr>
          <a:xfrm>
            <a:off x="3203575" y="3933825"/>
            <a:ext cx="1655763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133°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0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0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0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0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50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50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50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50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50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50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8" grpId="0"/>
      <p:bldP spid="50181" grpId="0"/>
      <p:bldP spid="50182" grpId="0"/>
      <p:bldP spid="50183" grpId="0"/>
      <p:bldP spid="50186" grpId="0"/>
      <p:bldP spid="50187" grpId="0"/>
      <p:bldP spid="50188" grpId="0"/>
      <p:bldP spid="5018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9154" name="文本框 49153"/>
          <p:cNvSpPr txBox="1"/>
          <p:nvPr/>
        </p:nvSpPr>
        <p:spPr>
          <a:xfrm>
            <a:off x="34925" y="908050"/>
            <a:ext cx="9109075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noProof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5.</a:t>
            </a:r>
            <a:r>
              <a:rPr lang="zh-CN" altLang="en-US" sz="3200" b="1" noProof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如图，已知</a:t>
            </a:r>
            <a:r>
              <a:rPr lang="en-US" altLang="zh-CN" sz="3200" b="1" noProof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AB∥CD</a:t>
            </a:r>
            <a:r>
              <a:rPr lang="zh-CN" altLang="en-US" sz="3200" b="1" noProof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，</a:t>
            </a:r>
            <a:r>
              <a:rPr lang="en-US" altLang="zh-CN" sz="3200" b="1" noProof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∠B=120°,∠D=110°</a:t>
            </a:r>
            <a:r>
              <a:rPr lang="zh-CN" altLang="en-US" sz="3200" b="1" noProof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则</a:t>
            </a:r>
            <a:r>
              <a:rPr lang="en-US" altLang="zh-CN" sz="3200" b="1" noProof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∠</a:t>
            </a:r>
            <a:r>
              <a:rPr lang="en-US" altLang="zh-CN" sz="3200" b="1" noProof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E=__________</a:t>
            </a:r>
            <a:endParaRPr lang="en-US" altLang="zh-CN" sz="3200" b="1" noProof="1">
              <a:solidFill>
                <a:srgbClr val="000000"/>
              </a:solidFill>
              <a:effectLst>
                <a:outerShdw blurRad="38100" dist="38100" dir="2700000">
                  <a:srgbClr val="FFFFFF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3314" name="图片 49154"/>
          <p:cNvPicPr>
            <a:picLocks noChangeAspect="1"/>
          </p:cNvPicPr>
          <p:nvPr/>
        </p:nvPicPr>
        <p:blipFill>
          <a:blip r:embed="rId1">
            <a:biLevel thresh="50000"/>
            <a:grayscl/>
          </a:blip>
          <a:stretch>
            <a:fillRect/>
          </a:stretch>
        </p:blipFill>
        <p:spPr>
          <a:xfrm>
            <a:off x="5292725" y="1744663"/>
            <a:ext cx="3349625" cy="24257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9156" name="直接连接符 49155"/>
          <p:cNvSpPr/>
          <p:nvPr/>
        </p:nvSpPr>
        <p:spPr>
          <a:xfrm>
            <a:off x="6156325" y="2897188"/>
            <a:ext cx="2087563" cy="4762"/>
          </a:xfrm>
          <a:prstGeom prst="line">
            <a:avLst/>
          </a:prstGeom>
          <a:ln w="38100" cap="flat" cmpd="sng">
            <a:solidFill>
              <a:srgbClr val="FF0000"/>
            </a:solidFill>
            <a:prstDash val="dash"/>
            <a:round/>
            <a:headEnd type="none" w="med" len="med"/>
            <a:tailEnd type="none" w="med" len="med"/>
          </a:ln>
        </p:spPr>
      </p:sp>
      <p:sp>
        <p:nvSpPr>
          <p:cNvPr id="49157" name="文本框 49156"/>
          <p:cNvSpPr txBox="1"/>
          <p:nvPr/>
        </p:nvSpPr>
        <p:spPr>
          <a:xfrm>
            <a:off x="5580063" y="2681288"/>
            <a:ext cx="503237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2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F</a:t>
            </a:r>
            <a:endParaRPr lang="en-US" altLang="zh-CN" sz="32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9158" name="文本框 49157"/>
          <p:cNvSpPr txBox="1"/>
          <p:nvPr/>
        </p:nvSpPr>
        <p:spPr>
          <a:xfrm>
            <a:off x="395288" y="2320925"/>
            <a:ext cx="403225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过点</a:t>
            </a:r>
            <a:r>
              <a:rPr lang="en-US" altLang="zh-CN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E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作</a:t>
            </a:r>
            <a:r>
              <a:rPr lang="en-US" altLang="zh-CN" sz="32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EF∥AB</a:t>
            </a:r>
            <a:endParaRPr lang="en-US" altLang="zh-CN" sz="3200" b="1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9159" name="文本框 49158"/>
          <p:cNvSpPr txBox="1"/>
          <p:nvPr/>
        </p:nvSpPr>
        <p:spPr>
          <a:xfrm>
            <a:off x="1258888" y="1457325"/>
            <a:ext cx="1655762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130°</a:t>
            </a:r>
            <a:endParaRPr lang="en-US" altLang="zh-CN" sz="32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9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9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9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9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9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4" grpId="0"/>
      <p:bldP spid="49157" grpId="0"/>
      <p:bldP spid="49158" grpId="0"/>
      <p:bldP spid="4915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7" name="矩形 52225"/>
          <p:cNvSpPr>
            <a:spLocks noRot="1"/>
          </p:cNvSpPr>
          <p:nvPr/>
        </p:nvSpPr>
        <p:spPr>
          <a:xfrm>
            <a:off x="304800" y="987425"/>
            <a:ext cx="2441575" cy="9144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algn="ctr"/>
            <a:r>
              <a:rPr lang="zh-CN" altLang="en-US" sz="4400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练习：</a:t>
            </a:r>
            <a:endParaRPr lang="zh-CN" altLang="en-US" sz="4400" dirty="0">
              <a:solidFill>
                <a:schemeClr val="tx2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38" name="矩形 52226"/>
          <p:cNvSpPr>
            <a:spLocks noRot="1"/>
          </p:cNvSpPr>
          <p:nvPr/>
        </p:nvSpPr>
        <p:spPr>
          <a:xfrm>
            <a:off x="304800" y="2359025"/>
            <a:ext cx="8540750" cy="13716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marL="609600" indent="-609600">
              <a:spcBef>
                <a:spcPct val="20000"/>
              </a:spcBef>
              <a:buFont typeface="Wingdings 2" panose="05020102010507070707" pitchFamily="18" charset="2"/>
              <a:buAutoNum type="arabicPeriod"/>
            </a:pPr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已知：</a:t>
            </a:r>
            <a:r>
              <a:rPr lang="en-US" altLang="zh-CN" sz="3200">
                <a:latin typeface="Arial" panose="020B0604020202020204" pitchFamily="34" charset="0"/>
                <a:ea typeface="宋体" panose="02010600030101010101" pitchFamily="2" charset="-122"/>
              </a:rPr>
              <a:t>AB//CD, ∠BEF=70,</a:t>
            </a:r>
            <a:endParaRPr lang="en-US" altLang="zh-CN" sz="320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609600" indent="-609600">
              <a:spcBef>
                <a:spcPct val="20000"/>
              </a:spcBef>
              <a:buFont typeface="Wingdings 2" panose="05020102010507070707" pitchFamily="18" charset="2"/>
              <a:buNone/>
            </a:pPr>
            <a:r>
              <a:rPr lang="en-US" altLang="zh-CN" sz="3200" dirty="0">
                <a:latin typeface="Arial" panose="020B0604020202020204" pitchFamily="34" charset="0"/>
                <a:ea typeface="宋体" panose="02010600030101010101" pitchFamily="2" charset="-122"/>
              </a:rPr>
              <a:t>     </a:t>
            </a:r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求：</a:t>
            </a:r>
            <a:r>
              <a:rPr lang="en-US" altLang="zh-CN" sz="3200" dirty="0">
                <a:latin typeface="Arial" panose="020B0604020202020204" pitchFamily="34" charset="0"/>
                <a:ea typeface="宋体" panose="02010600030101010101" pitchFamily="2" charset="-122"/>
              </a:rPr>
              <a:t>∠ABE+∠EFC+∠FCD</a:t>
            </a:r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的度数。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39" name="直接连接符 52227"/>
          <p:cNvSpPr/>
          <p:nvPr/>
        </p:nvSpPr>
        <p:spPr>
          <a:xfrm>
            <a:off x="4956175" y="4111625"/>
            <a:ext cx="29718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4340" name="直接连接符 52228"/>
          <p:cNvSpPr/>
          <p:nvPr/>
        </p:nvSpPr>
        <p:spPr>
          <a:xfrm>
            <a:off x="4956175" y="5483225"/>
            <a:ext cx="27432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4341" name="直接连接符 52229"/>
          <p:cNvSpPr/>
          <p:nvPr/>
        </p:nvSpPr>
        <p:spPr>
          <a:xfrm flipH="1">
            <a:off x="7318375" y="4111625"/>
            <a:ext cx="609600" cy="4572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4342" name="直接连接符 52230"/>
          <p:cNvSpPr/>
          <p:nvPr/>
        </p:nvSpPr>
        <p:spPr>
          <a:xfrm>
            <a:off x="7318375" y="4568825"/>
            <a:ext cx="762000" cy="3048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4343" name="直接连接符 52231"/>
          <p:cNvSpPr/>
          <p:nvPr/>
        </p:nvSpPr>
        <p:spPr>
          <a:xfrm flipH="1">
            <a:off x="7699375" y="4873625"/>
            <a:ext cx="381000" cy="6096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4344" name="文本框 52232"/>
          <p:cNvSpPr txBox="1"/>
          <p:nvPr/>
        </p:nvSpPr>
        <p:spPr>
          <a:xfrm>
            <a:off x="4559300" y="3843338"/>
            <a:ext cx="336550" cy="3667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endParaRPr lang="en-US" altLang="zh-CN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45" name="文本框 52233"/>
          <p:cNvSpPr txBox="1"/>
          <p:nvPr/>
        </p:nvSpPr>
        <p:spPr>
          <a:xfrm>
            <a:off x="8140700" y="3843338"/>
            <a:ext cx="336550" cy="3667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endParaRPr lang="en-US" altLang="zh-CN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46" name="文本框 52234"/>
          <p:cNvSpPr txBox="1"/>
          <p:nvPr/>
        </p:nvSpPr>
        <p:spPr>
          <a:xfrm>
            <a:off x="7851775" y="5330825"/>
            <a:ext cx="349250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>
                <a:latin typeface="Arial" panose="020B0604020202020204" pitchFamily="34" charset="0"/>
                <a:ea typeface="宋体" panose="02010600030101010101" pitchFamily="2" charset="-122"/>
              </a:rPr>
              <a:t>C</a:t>
            </a:r>
            <a:endParaRPr lang="en-US" altLang="zh-CN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47" name="文本框 52235"/>
          <p:cNvSpPr txBox="1"/>
          <p:nvPr/>
        </p:nvSpPr>
        <p:spPr>
          <a:xfrm>
            <a:off x="4559300" y="5367338"/>
            <a:ext cx="349250" cy="3667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>
                <a:latin typeface="Arial" panose="020B0604020202020204" pitchFamily="34" charset="0"/>
                <a:ea typeface="宋体" panose="02010600030101010101" pitchFamily="2" charset="-122"/>
              </a:rPr>
              <a:t>D</a:t>
            </a:r>
            <a:endParaRPr lang="en-US" altLang="zh-CN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48" name="文本框 52236"/>
          <p:cNvSpPr txBox="1"/>
          <p:nvPr/>
        </p:nvSpPr>
        <p:spPr>
          <a:xfrm>
            <a:off x="7073900" y="4376738"/>
            <a:ext cx="336550" cy="3667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>
                <a:latin typeface="Arial" panose="020B0604020202020204" pitchFamily="34" charset="0"/>
                <a:ea typeface="宋体" panose="02010600030101010101" pitchFamily="2" charset="-122"/>
              </a:rPr>
              <a:t>E</a:t>
            </a:r>
            <a:endParaRPr lang="en-US" altLang="zh-CN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49" name="文本框 52237"/>
          <p:cNvSpPr txBox="1"/>
          <p:nvPr/>
        </p:nvSpPr>
        <p:spPr>
          <a:xfrm>
            <a:off x="8140700" y="4681538"/>
            <a:ext cx="323850" cy="3667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>
                <a:latin typeface="Arial" panose="020B0604020202020204" pitchFamily="34" charset="0"/>
                <a:ea typeface="宋体" panose="02010600030101010101" pitchFamily="2" charset="-122"/>
              </a:rPr>
              <a:t>F</a:t>
            </a:r>
            <a:endParaRPr lang="en-US" altLang="zh-CN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1" name="矩形 48129"/>
          <p:cNvSpPr/>
          <p:nvPr/>
        </p:nvSpPr>
        <p:spPr>
          <a:xfrm>
            <a:off x="250825" y="1042988"/>
            <a:ext cx="8893175" cy="94615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r>
              <a:rPr lang="en-US" altLang="zh-CN" sz="2800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2800" dirty="0">
                <a:latin typeface="Arial" panose="020B0604020202020204" pitchFamily="34" charset="0"/>
                <a:ea typeface="宋体" panose="02010600030101010101" pitchFamily="2" charset="-122"/>
              </a:rPr>
              <a:t>．如图</a:t>
            </a:r>
            <a:r>
              <a:rPr lang="en-US" altLang="zh-CN" sz="2800" dirty="0">
                <a:latin typeface="Arial" panose="020B0604020202020204" pitchFamily="34" charset="0"/>
                <a:ea typeface="宋体" panose="02010600030101010101" pitchFamily="2" charset="-122"/>
              </a:rPr>
              <a:t>,</a:t>
            </a:r>
            <a:r>
              <a:rPr lang="zh-CN" altLang="en-US" sz="2800" dirty="0">
                <a:latin typeface="Arial" panose="020B0604020202020204" pitchFamily="34" charset="0"/>
                <a:ea typeface="宋体" panose="02010600030101010101" pitchFamily="2" charset="-122"/>
              </a:rPr>
              <a:t>已知</a:t>
            </a:r>
            <a:r>
              <a:rPr lang="en-US" altLang="zh-CN" sz="2800" dirty="0">
                <a:latin typeface="Arial" panose="020B0604020202020204" pitchFamily="34" charset="0"/>
                <a:ea typeface="宋体" panose="02010600030101010101" pitchFamily="2" charset="-122"/>
              </a:rPr>
              <a:t>AB∥CD</a:t>
            </a:r>
            <a:r>
              <a:rPr lang="zh-CN" altLang="en-US" sz="2800" dirty="0">
                <a:latin typeface="Arial" panose="020B0604020202020204" pitchFamily="34" charset="0"/>
                <a:ea typeface="宋体" panose="02010600030101010101" pitchFamily="2" charset="-122"/>
              </a:rPr>
              <a:t>，</a:t>
            </a:r>
            <a:r>
              <a:rPr lang="en-US" altLang="zh-CN" sz="2800" dirty="0">
                <a:latin typeface="Arial" panose="020B0604020202020204" pitchFamily="34" charset="0"/>
                <a:ea typeface="宋体" panose="02010600030101010101" pitchFamily="2" charset="-122"/>
              </a:rPr>
              <a:t>∠B=100°</a:t>
            </a:r>
            <a:r>
              <a:rPr lang="zh-CN" altLang="en-US" sz="2800" dirty="0">
                <a:latin typeface="Arial" panose="020B0604020202020204" pitchFamily="34" charset="0"/>
                <a:ea typeface="宋体" panose="02010600030101010101" pitchFamily="2" charset="-122"/>
              </a:rPr>
              <a:t>，</a:t>
            </a:r>
            <a:r>
              <a:rPr lang="en-US" altLang="zh-CN" sz="2800" dirty="0">
                <a:latin typeface="Arial" panose="020B0604020202020204" pitchFamily="34" charset="0"/>
                <a:ea typeface="宋体" panose="02010600030101010101" pitchFamily="2" charset="-122"/>
              </a:rPr>
              <a:t>EF</a:t>
            </a:r>
            <a:r>
              <a:rPr lang="zh-CN" altLang="en-US" sz="2800" dirty="0">
                <a:latin typeface="Arial" panose="020B0604020202020204" pitchFamily="34" charset="0"/>
                <a:ea typeface="宋体" panose="02010600030101010101" pitchFamily="2" charset="-122"/>
              </a:rPr>
              <a:t>平分</a:t>
            </a:r>
            <a:r>
              <a:rPr lang="en-US" altLang="zh-CN" sz="2800" dirty="0">
                <a:latin typeface="Arial" panose="020B0604020202020204" pitchFamily="34" charset="0"/>
                <a:ea typeface="宋体" panose="02010600030101010101" pitchFamily="2" charset="-122"/>
              </a:rPr>
              <a:t>∠BEC</a:t>
            </a:r>
            <a:r>
              <a:rPr lang="zh-CN" altLang="en-US" sz="2800" dirty="0">
                <a:latin typeface="Arial" panose="020B0604020202020204" pitchFamily="34" charset="0"/>
                <a:ea typeface="宋体" panose="02010600030101010101" pitchFamily="2" charset="-122"/>
              </a:rPr>
              <a:t>，</a:t>
            </a:r>
            <a:r>
              <a:rPr lang="en-US" altLang="zh-CN" sz="2800" dirty="0">
                <a:latin typeface="Arial" panose="020B0604020202020204" pitchFamily="34" charset="0"/>
                <a:ea typeface="宋体" panose="02010600030101010101" pitchFamily="2" charset="-122"/>
              </a:rPr>
              <a:t>EG⊥EF</a:t>
            </a:r>
            <a:r>
              <a:rPr lang="zh-CN" altLang="en-US" sz="2800" dirty="0">
                <a:latin typeface="Arial" panose="020B0604020202020204" pitchFamily="34" charset="0"/>
                <a:ea typeface="宋体" panose="02010600030101010101" pitchFamily="2" charset="-122"/>
              </a:rPr>
              <a:t>．求</a:t>
            </a:r>
            <a:r>
              <a:rPr lang="en-US" altLang="zh-CN" sz="2800" dirty="0">
                <a:latin typeface="Arial" panose="020B0604020202020204" pitchFamily="34" charset="0"/>
                <a:ea typeface="宋体" panose="02010600030101010101" pitchFamily="2" charset="-122"/>
              </a:rPr>
              <a:t>∠BEG</a:t>
            </a:r>
            <a:r>
              <a:rPr lang="zh-CN" altLang="en-US" sz="2800" dirty="0">
                <a:latin typeface="Arial" panose="020B0604020202020204" pitchFamily="34" charset="0"/>
                <a:ea typeface="宋体" panose="02010600030101010101" pitchFamily="2" charset="-122"/>
              </a:rPr>
              <a:t>和</a:t>
            </a:r>
            <a:r>
              <a:rPr lang="en-US" altLang="zh-CN" sz="2800" dirty="0">
                <a:latin typeface="Arial" panose="020B0604020202020204" pitchFamily="34" charset="0"/>
                <a:ea typeface="宋体" panose="02010600030101010101" pitchFamily="2" charset="-122"/>
              </a:rPr>
              <a:t>∠DEG</a:t>
            </a:r>
            <a:r>
              <a:rPr lang="zh-CN" altLang="en-US" sz="2800" dirty="0">
                <a:latin typeface="Arial" panose="020B0604020202020204" pitchFamily="34" charset="0"/>
                <a:ea typeface="宋体" panose="02010600030101010101" pitchFamily="2" charset="-122"/>
              </a:rPr>
              <a:t>． </a:t>
            </a:r>
            <a:endParaRPr lang="zh-CN" altLang="en-US" sz="2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15362" name="图片 4813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851275" y="2276475"/>
            <a:ext cx="4681538" cy="324643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5" name="矩形 39937"/>
          <p:cNvSpPr/>
          <p:nvPr/>
        </p:nvSpPr>
        <p:spPr>
          <a:xfrm>
            <a:off x="0" y="1052513"/>
            <a:ext cx="9396413" cy="106680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r>
              <a:rPr lang="en-US" altLang="zh-CN" sz="3200" dirty="0"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．如图．</a:t>
            </a:r>
            <a:r>
              <a:rPr lang="en-US" altLang="zh-CN" sz="3200" dirty="0">
                <a:latin typeface="Arial" panose="020B0604020202020204" pitchFamily="34" charset="0"/>
                <a:ea typeface="宋体" panose="02010600030101010101" pitchFamily="2" charset="-122"/>
              </a:rPr>
              <a:t>CD</a:t>
            </a:r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是</a:t>
            </a:r>
            <a:r>
              <a:rPr lang="en-US" altLang="zh-CN" sz="3200" dirty="0">
                <a:latin typeface="Arial" panose="020B0604020202020204" pitchFamily="34" charset="0"/>
                <a:ea typeface="宋体" panose="02010600030101010101" pitchFamily="2" charset="-122"/>
              </a:rPr>
              <a:t>∠ACB</a:t>
            </a:r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的平分线，</a:t>
            </a:r>
            <a:r>
              <a:rPr lang="en-US" altLang="zh-CN" sz="3200" dirty="0">
                <a:latin typeface="Arial" panose="020B0604020202020204" pitchFamily="34" charset="0"/>
                <a:ea typeface="宋体" panose="02010600030101010101" pitchFamily="2" charset="-122"/>
              </a:rPr>
              <a:t>∠ACB=40°</a:t>
            </a:r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，</a:t>
            </a:r>
            <a:r>
              <a:rPr lang="en-US" altLang="zh-CN" sz="3200" dirty="0">
                <a:latin typeface="Arial" panose="020B0604020202020204" pitchFamily="34" charset="0"/>
                <a:ea typeface="宋体" panose="02010600030101010101" pitchFamily="2" charset="-122"/>
              </a:rPr>
              <a:t>∠B=70°</a:t>
            </a:r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，</a:t>
            </a:r>
            <a:r>
              <a:rPr lang="en-US" altLang="zh-CN" sz="3200" dirty="0">
                <a:latin typeface="Arial" panose="020B0604020202020204" pitchFamily="34" charset="0"/>
                <a:ea typeface="宋体" panose="02010600030101010101" pitchFamily="2" charset="-122"/>
              </a:rPr>
              <a:t>DE∥BC</a:t>
            </a:r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．求</a:t>
            </a:r>
            <a:r>
              <a:rPr lang="en-US" altLang="zh-CN" sz="3200" dirty="0">
                <a:latin typeface="Arial" panose="020B0604020202020204" pitchFamily="34" charset="0"/>
                <a:ea typeface="宋体" panose="02010600030101010101" pitchFamily="2" charset="-122"/>
              </a:rPr>
              <a:t>∠EDC</a:t>
            </a:r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和</a:t>
            </a:r>
            <a:r>
              <a:rPr lang="en-US" altLang="zh-CN" sz="3200" dirty="0">
                <a:latin typeface="Arial" panose="020B0604020202020204" pitchFamily="34" charset="0"/>
                <a:ea typeface="宋体" panose="02010600030101010101" pitchFamily="2" charset="-122"/>
              </a:rPr>
              <a:t>∠BDC</a:t>
            </a:r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的度数．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16386" name="图片 3993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859338" y="2133600"/>
            <a:ext cx="3887787" cy="288766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09" name="矩形 38913"/>
          <p:cNvSpPr/>
          <p:nvPr/>
        </p:nvSpPr>
        <p:spPr>
          <a:xfrm>
            <a:off x="250825" y="981075"/>
            <a:ext cx="8893175" cy="1373188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r>
              <a:rPr lang="en-US" altLang="zh-CN" sz="2800" dirty="0">
                <a:latin typeface="Arial" panose="020B0604020202020204" pitchFamily="34" charset="0"/>
                <a:ea typeface="宋体" panose="02010600030101010101" pitchFamily="2" charset="-122"/>
              </a:rPr>
              <a:t>4.</a:t>
            </a:r>
            <a:r>
              <a:rPr lang="zh-CN" altLang="en-US" sz="2800" dirty="0">
                <a:latin typeface="Arial" panose="020B0604020202020204" pitchFamily="34" charset="0"/>
                <a:ea typeface="宋体" panose="02010600030101010101" pitchFamily="2" charset="-122"/>
              </a:rPr>
              <a:t>如图．</a:t>
            </a:r>
            <a:r>
              <a:rPr lang="en-US" altLang="zh-CN" sz="2800" dirty="0">
                <a:latin typeface="Arial" panose="020B0604020202020204" pitchFamily="34" charset="0"/>
                <a:ea typeface="宋体" panose="02010600030101010101" pitchFamily="2" charset="-122"/>
              </a:rPr>
              <a:t>AB∥CD</a:t>
            </a:r>
            <a:r>
              <a:rPr lang="zh-CN" altLang="en-US" sz="2800" dirty="0">
                <a:latin typeface="Arial" panose="020B0604020202020204" pitchFamily="34" charset="0"/>
                <a:ea typeface="宋体" panose="02010600030101010101" pitchFamily="2" charset="-122"/>
              </a:rPr>
              <a:t>，</a:t>
            </a:r>
            <a:r>
              <a:rPr lang="en-US" altLang="zh-CN" sz="2800" dirty="0">
                <a:latin typeface="Arial" panose="020B0604020202020204" pitchFamily="34" charset="0"/>
                <a:ea typeface="宋体" panose="02010600030101010101" pitchFamily="2" charset="-122"/>
              </a:rPr>
              <a:t>∠BAE=30°</a:t>
            </a:r>
            <a:r>
              <a:rPr lang="zh-CN" altLang="en-US" sz="2800" dirty="0">
                <a:latin typeface="Arial" panose="020B0604020202020204" pitchFamily="34" charset="0"/>
                <a:ea typeface="宋体" panose="02010600030101010101" pitchFamily="2" charset="-122"/>
              </a:rPr>
              <a:t>，</a:t>
            </a:r>
            <a:r>
              <a:rPr lang="en-US" altLang="zh-CN" sz="2800" dirty="0">
                <a:latin typeface="Arial" panose="020B0604020202020204" pitchFamily="34" charset="0"/>
                <a:ea typeface="宋体" panose="02010600030101010101" pitchFamily="2" charset="-122"/>
              </a:rPr>
              <a:t>∠DCE=60°</a:t>
            </a:r>
            <a:r>
              <a:rPr lang="zh-CN" altLang="en-US" sz="2800" dirty="0">
                <a:latin typeface="Arial" panose="020B0604020202020204" pitchFamily="34" charset="0"/>
                <a:ea typeface="宋体" panose="02010600030101010101" pitchFamily="2" charset="-122"/>
              </a:rPr>
              <a:t>，</a:t>
            </a:r>
            <a:r>
              <a:rPr lang="en-US" altLang="zh-CN" sz="2800" dirty="0">
                <a:latin typeface="Arial" panose="020B0604020202020204" pitchFamily="34" charset="0"/>
                <a:ea typeface="宋体" panose="02010600030101010101" pitchFamily="2" charset="-122"/>
              </a:rPr>
              <a:t>EF</a:t>
            </a:r>
            <a:r>
              <a:rPr lang="zh-CN" altLang="en-US" sz="2800" dirty="0">
                <a:latin typeface="Arial" panose="020B0604020202020204" pitchFamily="34" charset="0"/>
                <a:ea typeface="宋体" panose="02010600030101010101" pitchFamily="2" charset="-122"/>
              </a:rPr>
              <a:t>，</a:t>
            </a:r>
            <a:r>
              <a:rPr lang="en-US" altLang="zh-CN" sz="2800" dirty="0">
                <a:latin typeface="Arial" panose="020B0604020202020204" pitchFamily="34" charset="0"/>
                <a:ea typeface="宋体" panose="02010600030101010101" pitchFamily="2" charset="-122"/>
              </a:rPr>
              <a:t>EG</a:t>
            </a:r>
            <a:r>
              <a:rPr lang="zh-CN" altLang="en-US" sz="2800" dirty="0">
                <a:latin typeface="Arial" panose="020B0604020202020204" pitchFamily="34" charset="0"/>
                <a:ea typeface="宋体" panose="02010600030101010101" pitchFamily="2" charset="-122"/>
              </a:rPr>
              <a:t>三等分</a:t>
            </a:r>
            <a:r>
              <a:rPr lang="en-US" altLang="zh-CN" sz="2800" dirty="0">
                <a:latin typeface="Arial" panose="020B0604020202020204" pitchFamily="34" charset="0"/>
                <a:ea typeface="宋体" panose="02010600030101010101" pitchFamily="2" charset="-122"/>
              </a:rPr>
              <a:t>∠AEC</a:t>
            </a:r>
            <a:r>
              <a:rPr lang="zh-CN" altLang="en-US" sz="2800" dirty="0">
                <a:latin typeface="Arial" panose="020B0604020202020204" pitchFamily="34" charset="0"/>
                <a:ea typeface="宋体" panose="02010600030101010101" pitchFamily="2" charset="-122"/>
              </a:rPr>
              <a:t>．问：</a:t>
            </a:r>
            <a:r>
              <a:rPr lang="en-US" altLang="zh-CN" sz="2800" dirty="0">
                <a:latin typeface="Arial" panose="020B0604020202020204" pitchFamily="34" charset="0"/>
                <a:ea typeface="宋体" panose="02010600030101010101" pitchFamily="2" charset="-122"/>
              </a:rPr>
              <a:t>EF</a:t>
            </a:r>
            <a:r>
              <a:rPr lang="zh-CN" altLang="en-US" sz="2800" dirty="0">
                <a:latin typeface="Arial" panose="020B0604020202020204" pitchFamily="34" charset="0"/>
                <a:ea typeface="宋体" panose="02010600030101010101" pitchFamily="2" charset="-122"/>
              </a:rPr>
              <a:t>与</a:t>
            </a:r>
            <a:r>
              <a:rPr lang="en-US" altLang="zh-CN" sz="2800" dirty="0">
                <a:latin typeface="Arial" panose="020B0604020202020204" pitchFamily="34" charset="0"/>
                <a:ea typeface="宋体" panose="02010600030101010101" pitchFamily="2" charset="-122"/>
              </a:rPr>
              <a:t>EG</a:t>
            </a:r>
            <a:r>
              <a:rPr lang="zh-CN" altLang="en-US" sz="2800" dirty="0">
                <a:latin typeface="Arial" panose="020B0604020202020204" pitchFamily="34" charset="0"/>
                <a:ea typeface="宋体" panose="02010600030101010101" pitchFamily="2" charset="-122"/>
              </a:rPr>
              <a:t>中有没有与</a:t>
            </a:r>
            <a:r>
              <a:rPr lang="en-US" altLang="zh-CN" sz="2800" dirty="0">
                <a:latin typeface="Arial" panose="020B0604020202020204" pitchFamily="34" charset="0"/>
                <a:ea typeface="宋体" panose="02010600030101010101" pitchFamily="2" charset="-122"/>
              </a:rPr>
              <a:t>AB</a:t>
            </a:r>
            <a:r>
              <a:rPr lang="zh-CN" altLang="en-US" sz="2800" dirty="0">
                <a:latin typeface="Arial" panose="020B0604020202020204" pitchFamily="34" charset="0"/>
                <a:ea typeface="宋体" panose="02010600030101010101" pitchFamily="2" charset="-122"/>
              </a:rPr>
              <a:t>平行的直线，为什么？ </a:t>
            </a:r>
            <a:endParaRPr lang="zh-CN" altLang="en-US" sz="2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17410" name="图片 3891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419475" y="2349500"/>
            <a:ext cx="5184775" cy="30607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3" name="矩形 66561"/>
          <p:cNvSpPr/>
          <p:nvPr/>
        </p:nvSpPr>
        <p:spPr>
          <a:xfrm>
            <a:off x="250825" y="1052513"/>
            <a:ext cx="8402638" cy="94615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r>
              <a:rPr lang="en-US" altLang="zh-CN" sz="2800" dirty="0">
                <a:latin typeface="Arial" panose="020B0604020202020204" pitchFamily="34" charset="0"/>
                <a:ea typeface="宋体" panose="02010600030101010101" pitchFamily="2" charset="-122"/>
              </a:rPr>
              <a:t>5.</a:t>
            </a:r>
            <a:r>
              <a:rPr lang="zh-CN" altLang="en-US" sz="2800" dirty="0">
                <a:latin typeface="Arial" panose="020B0604020202020204" pitchFamily="34" charset="0"/>
                <a:ea typeface="宋体" panose="02010600030101010101" pitchFamily="2" charset="-122"/>
              </a:rPr>
              <a:t>如图．已知</a:t>
            </a:r>
            <a:r>
              <a:rPr lang="en-US" altLang="zh-CN" sz="2800" dirty="0">
                <a:latin typeface="Arial" panose="020B0604020202020204" pitchFamily="34" charset="0"/>
                <a:ea typeface="宋体" panose="02010600030101010101" pitchFamily="2" charset="-122"/>
              </a:rPr>
              <a:t>CD</a:t>
            </a:r>
            <a:r>
              <a:rPr lang="zh-CN" altLang="en-US" sz="2800" dirty="0">
                <a:latin typeface="Arial" panose="020B0604020202020204" pitchFamily="34" charset="0"/>
                <a:ea typeface="宋体" panose="02010600030101010101" pitchFamily="2" charset="-122"/>
              </a:rPr>
              <a:t>平分</a:t>
            </a:r>
            <a:r>
              <a:rPr lang="en-US" altLang="zh-CN" sz="2800" dirty="0">
                <a:latin typeface="Arial" panose="020B0604020202020204" pitchFamily="34" charset="0"/>
                <a:ea typeface="宋体" panose="02010600030101010101" pitchFamily="2" charset="-122"/>
              </a:rPr>
              <a:t>∠ACB</a:t>
            </a:r>
            <a:r>
              <a:rPr lang="zh-CN" altLang="en-US" sz="2800" dirty="0">
                <a:latin typeface="Arial" panose="020B0604020202020204" pitchFamily="34" charset="0"/>
                <a:ea typeface="宋体" panose="02010600030101010101" pitchFamily="2" charset="-122"/>
              </a:rPr>
              <a:t>，且</a:t>
            </a:r>
            <a:r>
              <a:rPr lang="en-US" altLang="zh-CN" sz="2800" dirty="0">
                <a:latin typeface="Arial" panose="020B0604020202020204" pitchFamily="34" charset="0"/>
                <a:ea typeface="宋体" panose="02010600030101010101" pitchFamily="2" charset="-122"/>
              </a:rPr>
              <a:t>DE∥AC,CD∥EF</a:t>
            </a:r>
            <a:r>
              <a:rPr lang="zh-CN" altLang="en-US" sz="2800" dirty="0">
                <a:latin typeface="Arial" panose="020B0604020202020204" pitchFamily="34" charset="0"/>
                <a:ea typeface="宋体" panose="02010600030101010101" pitchFamily="2" charset="-122"/>
              </a:rPr>
              <a:t>．</a:t>
            </a:r>
            <a:endParaRPr lang="zh-CN" altLang="en-US" sz="28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sz="2800" dirty="0">
                <a:latin typeface="Arial" panose="020B0604020202020204" pitchFamily="34" charset="0"/>
                <a:ea typeface="宋体" panose="02010600030101010101" pitchFamily="2" charset="-122"/>
              </a:rPr>
              <a:t>求证：</a:t>
            </a:r>
            <a:r>
              <a:rPr lang="en-US" altLang="zh-CN" sz="2800" dirty="0">
                <a:latin typeface="Arial" panose="020B0604020202020204" pitchFamily="34" charset="0"/>
                <a:ea typeface="宋体" panose="02010600030101010101" pitchFamily="2" charset="-122"/>
              </a:rPr>
              <a:t>EF</a:t>
            </a:r>
            <a:r>
              <a:rPr lang="zh-CN" altLang="en-US" sz="2800" dirty="0">
                <a:latin typeface="Arial" panose="020B0604020202020204" pitchFamily="34" charset="0"/>
                <a:ea typeface="宋体" panose="02010600030101010101" pitchFamily="2" charset="-122"/>
              </a:rPr>
              <a:t>平分</a:t>
            </a:r>
            <a:r>
              <a:rPr lang="en-US" altLang="zh-CN" sz="2800" dirty="0">
                <a:latin typeface="Arial" panose="020B0604020202020204" pitchFamily="34" charset="0"/>
                <a:ea typeface="宋体" panose="02010600030101010101" pitchFamily="2" charset="-122"/>
              </a:rPr>
              <a:t>∠DEB</a:t>
            </a:r>
            <a:r>
              <a:rPr lang="zh-CN" altLang="en-US" sz="2800" dirty="0">
                <a:latin typeface="Arial" panose="020B0604020202020204" pitchFamily="34" charset="0"/>
                <a:ea typeface="宋体" panose="02010600030101010101" pitchFamily="2" charset="-122"/>
              </a:rPr>
              <a:t>．</a:t>
            </a:r>
            <a:endParaRPr lang="zh-CN" altLang="en-US" sz="2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18434" name="图片 6656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067175" y="1916113"/>
            <a:ext cx="4608513" cy="247808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7649" name="标题 4097"/>
          <p:cNvSpPr>
            <a:spLocks noGrp="1"/>
          </p:cNvSpPr>
          <p:nvPr>
            <p:ph type="title"/>
          </p:nvPr>
        </p:nvSpPr>
        <p:spPr>
          <a:ln/>
        </p:spPr>
        <p:txBody>
          <a:bodyPr anchor="ctr"/>
          <a:p>
            <a:endParaRPr lang="zh-CN" dirty="0"/>
          </a:p>
        </p:txBody>
      </p:sp>
      <p:sp>
        <p:nvSpPr>
          <p:cNvPr id="27650" name="文本占位符 4098"/>
          <p:cNvSpPr>
            <a:spLocks noGrp="1"/>
          </p:cNvSpPr>
          <p:nvPr>
            <p:ph idx="1"/>
          </p:nvPr>
        </p:nvSpPr>
        <p:spPr>
          <a:ln/>
        </p:spPr>
        <p:txBody>
          <a:bodyPr anchor="t"/>
          <a:p>
            <a:endParaRPr lang="zh-CN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8673" name="标题 5121"/>
          <p:cNvSpPr>
            <a:spLocks noGrp="1"/>
          </p:cNvSpPr>
          <p:nvPr>
            <p:ph type="title"/>
          </p:nvPr>
        </p:nvSpPr>
        <p:spPr>
          <a:ln/>
        </p:spPr>
        <p:txBody>
          <a:bodyPr anchor="ctr"/>
          <a:p>
            <a:endParaRPr lang="zh-CN" dirty="0"/>
          </a:p>
        </p:txBody>
      </p:sp>
      <p:sp>
        <p:nvSpPr>
          <p:cNvPr id="28674" name="文本占位符 5122"/>
          <p:cNvSpPr>
            <a:spLocks noGrp="1"/>
          </p:cNvSpPr>
          <p:nvPr>
            <p:ph idx="1"/>
          </p:nvPr>
        </p:nvSpPr>
        <p:spPr>
          <a:ln/>
        </p:spPr>
        <p:txBody>
          <a:bodyPr anchor="t"/>
          <a:p>
            <a:endParaRPr lang="zh-CN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9697" name="标题 6145"/>
          <p:cNvSpPr>
            <a:spLocks noGrp="1"/>
          </p:cNvSpPr>
          <p:nvPr>
            <p:ph type="title"/>
          </p:nvPr>
        </p:nvSpPr>
        <p:spPr>
          <a:ln/>
        </p:spPr>
        <p:txBody>
          <a:bodyPr anchor="ctr"/>
          <a:p>
            <a:endParaRPr lang="zh-CN" dirty="0"/>
          </a:p>
        </p:txBody>
      </p:sp>
      <p:sp>
        <p:nvSpPr>
          <p:cNvPr id="29698" name="文本占位符 6146"/>
          <p:cNvSpPr>
            <a:spLocks noGrp="1"/>
          </p:cNvSpPr>
          <p:nvPr>
            <p:ph idx="1"/>
          </p:nvPr>
        </p:nvSpPr>
        <p:spPr>
          <a:ln/>
        </p:spPr>
        <p:txBody>
          <a:bodyPr anchor="t"/>
          <a:p>
            <a:endParaRPr lang="zh-CN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21" name="标题 7169"/>
          <p:cNvSpPr>
            <a:spLocks noGrp="1"/>
          </p:cNvSpPr>
          <p:nvPr>
            <p:ph type="title"/>
          </p:nvPr>
        </p:nvSpPr>
        <p:spPr>
          <a:ln/>
        </p:spPr>
        <p:txBody>
          <a:bodyPr anchor="ctr"/>
          <a:p>
            <a:endParaRPr lang="zh-CN" dirty="0"/>
          </a:p>
        </p:txBody>
      </p:sp>
      <p:sp>
        <p:nvSpPr>
          <p:cNvPr id="30722" name="文本占位符 7170"/>
          <p:cNvSpPr>
            <a:spLocks noGrp="1"/>
          </p:cNvSpPr>
          <p:nvPr>
            <p:ph idx="1"/>
          </p:nvPr>
        </p:nvSpPr>
        <p:spPr>
          <a:ln/>
        </p:spPr>
        <p:txBody>
          <a:bodyPr anchor="t"/>
          <a:p>
            <a:endParaRPr lang="zh-CN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1745" name="标题 8193"/>
          <p:cNvSpPr>
            <a:spLocks noGrp="1"/>
          </p:cNvSpPr>
          <p:nvPr>
            <p:ph type="title"/>
          </p:nvPr>
        </p:nvSpPr>
        <p:spPr>
          <a:ln/>
        </p:spPr>
        <p:txBody>
          <a:bodyPr anchor="ctr"/>
          <a:p>
            <a:endParaRPr lang="zh-CN" dirty="0"/>
          </a:p>
        </p:txBody>
      </p:sp>
      <p:sp>
        <p:nvSpPr>
          <p:cNvPr id="31746" name="文本占位符 8194"/>
          <p:cNvSpPr>
            <a:spLocks noGrp="1"/>
          </p:cNvSpPr>
          <p:nvPr>
            <p:ph idx="1"/>
          </p:nvPr>
        </p:nvSpPr>
        <p:spPr>
          <a:ln/>
        </p:spPr>
        <p:txBody>
          <a:bodyPr anchor="t"/>
          <a:p>
            <a:endParaRPr lang="zh-CN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1102</Words>
  <Application>WPS 演示</Application>
  <PresentationFormat>在屏幕上显示</PresentationFormat>
  <Paragraphs>222</Paragraphs>
  <Slides>29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29</vt:i4>
      </vt:variant>
    </vt:vector>
  </HeadingPairs>
  <TitlesOfParts>
    <vt:vector size="40" baseType="lpstr">
      <vt:lpstr>Arial</vt:lpstr>
      <vt:lpstr>宋体</vt:lpstr>
      <vt:lpstr>Wingdings</vt:lpstr>
      <vt:lpstr>Times New Roman</vt:lpstr>
      <vt:lpstr>黑体</vt:lpstr>
      <vt:lpstr>Wingdings 2</vt:lpstr>
      <vt:lpstr>微软雅黑</vt:lpstr>
      <vt:lpstr>Arial Unicode MS</vt:lpstr>
      <vt:lpstr>Calibri</vt:lpstr>
      <vt:lpstr>默认设计模板</vt:lpstr>
      <vt:lpstr>1_默认设计模板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MC SYSTEM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MC SYSTEM</dc:creator>
  <cp:lastModifiedBy>Administrator</cp:lastModifiedBy>
  <cp:revision>10</cp:revision>
  <dcterms:created xsi:type="dcterms:W3CDTF">2012-09-19T06:23:30Z</dcterms:created>
  <dcterms:modified xsi:type="dcterms:W3CDTF">2018-03-14T07:54:08Z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2052-10.1.0.7224</vt:lpwstr>
  </property>
</Properties>
</file>