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84" r:id="rId3"/>
    <p:sldId id="285" r:id="rId4"/>
    <p:sldId id="321" r:id="rId5"/>
    <p:sldId id="287" r:id="rId6"/>
    <p:sldId id="288" r:id="rId7"/>
    <p:sldId id="289" r:id="rId8"/>
    <p:sldId id="290" r:id="rId9"/>
    <p:sldId id="292" r:id="rId10"/>
    <p:sldId id="293" r:id="rId11"/>
    <p:sldId id="331" r:id="rId12"/>
    <p:sldId id="332" r:id="rId13"/>
    <p:sldId id="322" r:id="rId14"/>
    <p:sldId id="333" r:id="rId15"/>
    <p:sldId id="323" r:id="rId16"/>
    <p:sldId id="324" r:id="rId17"/>
    <p:sldId id="325" r:id="rId18"/>
    <p:sldId id="326" r:id="rId19"/>
    <p:sldId id="328" r:id="rId20"/>
    <p:sldId id="327" r:id="rId21"/>
    <p:sldId id="329" r:id="rId22"/>
    <p:sldId id="334" r:id="rId23"/>
    <p:sldId id="335" r:id="rId24"/>
    <p:sldId id="336" r:id="rId25"/>
    <p:sldId id="337" r:id="rId26"/>
    <p:sldId id="318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43C0C"/>
    <a:srgbClr val="490509"/>
    <a:srgbClr val="FFFFFF"/>
    <a:srgbClr val="F0F0F0"/>
    <a:srgbClr val="F2F2F2"/>
    <a:srgbClr val="FFCC6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-283" y="-91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686570-8039-4DA6-8C61-3B401B3DFA3D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7814C8-D37A-48B2-B8B1-1CB3671B72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928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7384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3315" name="备注占位符 2"/>
          <p:cNvSpPr>
            <a:spLocks noGrp="1" noChangeArrowheads="1"/>
          </p:cNvSpPr>
          <p:nvPr>
            <p:ph type="body"/>
          </p:nvPr>
        </p:nvSpPr>
        <p:spPr>
          <a:xfrm>
            <a:off x="685800" y="4400550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331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0EA49A69-6812-4A4F-847F-6410D6C3F271}" type="slidenum">
              <a:rPr lang="zh-CN" altLang="en-US" sz="1200"/>
              <a:pPr algn="r" eaLnBrk="1" hangingPunct="1">
                <a:buFont typeface="Arial" panose="020B0604020202020204" pitchFamily="34" charset="0"/>
                <a:buNone/>
              </a:pPr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6626186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536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81075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139D3C-55F1-453B-BE49-D4DBF8FE557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06671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60061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22907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49057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48423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90394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88569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475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1356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475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16455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0623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91730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91013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46600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8057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29657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36039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9380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A5A69AA-1FA0-485B-9429-D6EC79E52C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C053925C-6ADD-4357-8117-B74A4CEEA7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25D2642-6E09-4B59-B476-FC51F1251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11C1246-8CBB-4485-A745-C59E57704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0D26441-CF42-4E86-BAAF-DD23FE06B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28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544A931-8A7E-4D85-A75A-E32C22179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9A52152-E82E-4443-9743-28B2826BCC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F6BE934-7C2B-45DD-B5DD-0CCDA2F93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89AF1A5-9F2E-47D9-A715-FA47A82F5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A6D029C-693F-4A6B-BD76-E6DB3B4AD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54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20E7E1B-126F-4207-9BE6-E3D804C22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6DF66656-EEED-47AE-A63B-AFBE41A16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D7D7DA5-9364-46B4-B2E8-E26133788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42F7FBF-734A-483A-8E54-67BCB5D42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C4C9B35-D82D-44EE-B286-5174DC7EF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7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2100686-6BDD-4395-A283-B67309704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758A814-9FA7-48F5-8927-53169CE81B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39C44810-9951-4220-8460-2B6CCA217A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3C339B39-6CC9-491C-9607-0FBCBBB07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E309F41C-1473-4F46-A005-61600F6B7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D745944-6CD1-4967-B72A-2324AB2CA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54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1B3650-4BE0-40BF-B683-18BA98F7B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AB409752-2B34-4EBB-99A2-12EFA310F6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F17A4201-CD0F-4E1C-9110-7EAD5269F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4C3957C3-6FAA-4289-8C2D-9F61E147DF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370EEDFB-F37D-4F7F-839F-C445A74A11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42EF0425-8737-40FA-82BE-7CC7B4E84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8BF92166-566C-462D-88C5-69494F8B7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5B182786-53BB-4177-9DB2-390C3966D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383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B9CB9C6-8CCC-467E-9858-BDE48BA2F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D3528D75-9DA8-475A-8D5F-A45B9CB47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64E61537-C6BF-4594-8BA0-DB7031D03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8C28D4B9-ACC3-4EEA-89E0-DD6D81597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68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ABE0E4FA-F0D3-47F0-9492-E56E3D8A3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2EE1FAB7-A134-4DC1-854D-F00BA3FAD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E2B72C0A-A171-4701-B0EC-F172F8FC1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70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F7ADBC5-E2A2-46C7-B64A-67F7C6E73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1E638768-5FD4-42E2-90A4-2C22C0BB51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3E84F1C9-D776-4EC2-8543-C1DFB5E1F1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554AE8D1-9A0D-4982-A085-0720456E4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9C1D1A0F-8667-44E2-BB0F-FF1D6EC91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DF506F0-595D-4225-A0FC-1C31C1D83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4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348A513-3E24-4B45-AB99-B28CE302D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EEE34652-C2ED-4E47-84A7-9E247E1DFD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A5A08983-943B-49B8-9257-00A07D2DF8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C47B2EDD-0E0D-49F8-AC3C-F487548E7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C9CA1175-138D-4D48-B36D-88783D172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41EF3297-72F5-4255-8A1C-06C5F7208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531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1A2D286-C5D8-40AD-ABDD-6189602CE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E4A11B69-8F31-4E35-85B4-4A6BA6E707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63A9BF8-EEC3-4F39-8FCB-A8A8F2DA2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A409CD6-80B6-42AC-B973-F93FD4157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0DC0F51-707A-4536-8095-DB92A7F5B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49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2FE812B0-25BE-4953-B34F-89BC7C61E0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2DAE61D7-71AA-4E1B-9C9A-0DB369A7D8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D6E69B9-7AD3-4741-ACA7-EC4755802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5A92EF62-B1B1-4EF4-809E-8E04E697F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53B0287-A399-4B7F-BB96-C61410311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407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699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777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775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7367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972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043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134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555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830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029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689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0DCBCB03-CE4B-49FC-B04C-F1289BA88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E30BB20D-B245-4F88-9B6C-7FE202ADA8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52F78FD-A005-4E8F-802A-7DEAFDD5A7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44DDC13-473B-446C-A0D8-5C6D780320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101BCC8-AAAB-4118-9761-A610542ED1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图片 6" descr="图标.png"/>
          <p:cNvPicPr>
            <a:picLocks noChangeAspect="1"/>
          </p:cNvPicPr>
          <p:nvPr userDrawn="1"/>
        </p:nvPicPr>
        <p:blipFill>
          <a:blip r:embed="rId24"/>
          <a:stretch>
            <a:fillRect/>
          </a:stretch>
        </p:blipFill>
        <p:spPr>
          <a:xfrm>
            <a:off x="11125199" y="141514"/>
            <a:ext cx="881743" cy="88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366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5" r:id="rId16"/>
    <p:sldLayoutId id="2147483668" r:id="rId17"/>
    <p:sldLayoutId id="2147483678" r:id="rId18"/>
    <p:sldLayoutId id="2147483683" r:id="rId19"/>
    <p:sldLayoutId id="2147483685" r:id="rId20"/>
    <p:sldLayoutId id="2147483687" r:id="rId21"/>
    <p:sldLayoutId id="2147483688" r:id="rId22"/>
  </p:sldLayoutIdLst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2.jpe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ABE66DB-1837-4048-9F04-F0C67523DD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59" y="0"/>
            <a:ext cx="11719033" cy="685800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610EA569-ED79-4709-A6DA-4442E5461835}"/>
              </a:ext>
            </a:extLst>
          </p:cNvPr>
          <p:cNvSpPr txBox="1"/>
          <p:nvPr/>
        </p:nvSpPr>
        <p:spPr>
          <a:xfrm>
            <a:off x="3173269" y="1940725"/>
            <a:ext cx="524786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维克多英语</a:t>
            </a:r>
            <a:endParaRPr lang="en-US" altLang="zh-CN" sz="36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新方略基础课件</a:t>
            </a:r>
          </a:p>
          <a:p>
            <a:pPr algn="ctr"/>
            <a:r>
              <a:rPr lang="en-US" altLang="zh-CN" sz="5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Unit 2</a:t>
            </a:r>
          </a:p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性格与行为特征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3240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5199" y="141514"/>
            <a:ext cx="881743" cy="88174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2389" y="197634"/>
            <a:ext cx="10681598" cy="6495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6175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1" descr="QQ截图2018032110435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 descr="图标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25199" y="141514"/>
            <a:ext cx="881743" cy="88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26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文本框 43"/>
          <p:cNvSpPr txBox="1"/>
          <p:nvPr/>
        </p:nvSpPr>
        <p:spPr>
          <a:xfrm>
            <a:off x="3750794" y="1774833"/>
            <a:ext cx="751147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  People like Frodo  are usually __</a:t>
            </a:r>
            <a:r>
              <a:rPr lang="en-US" altLang="zh-CN" sz="28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_______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可变通的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and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gentle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, but when one of their values is violated, they can become __________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好斗的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), fighting passionately for their cause. </a:t>
            </a:r>
          </a:p>
          <a:p>
            <a:pPr algn="just"/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  They are usually 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有天资的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writers. They may be awkward and uncomfortable with expressing themselves verbally, but have a wonderful 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能力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to express what they're feeling on paper. 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7E1AA493-352B-4150-ADF1-0E07E142016A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13" name="图片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5055" y="1885655"/>
            <a:ext cx="2975739" cy="365993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9198033" y="1738674"/>
            <a:ext cx="130035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flexible</a:t>
            </a:r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7833497" y="2611636"/>
            <a:ext cx="24522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aggressive</a:t>
            </a: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7506530" y="3461890"/>
            <a:ext cx="14221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talented</a:t>
            </a:r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5483330" y="4748479"/>
            <a:ext cx="116249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ability</a:t>
            </a:r>
          </a:p>
        </p:txBody>
      </p:sp>
      <p:sp>
        <p:nvSpPr>
          <p:cNvPr id="10" name="矩形 9"/>
          <p:cNvSpPr/>
          <p:nvPr/>
        </p:nvSpPr>
        <p:spPr>
          <a:xfrm>
            <a:off x="1312590" y="190286"/>
            <a:ext cx="9199763" cy="18466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660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Warm up: </a:t>
            </a:r>
            <a:r>
              <a:rPr lang="en-US" altLang="zh-CN" sz="480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Examples in fiction</a:t>
            </a:r>
          </a:p>
          <a:p>
            <a:pPr algn="ctr"/>
            <a:endParaRPr lang="en-US" altLang="zh-CN" sz="4800" b="1" dirty="0">
              <a:solidFill>
                <a:srgbClr val="49050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44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EBAB270-E735-4EB3-9515-D0A2B278A2D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0D4A9C73-B810-44F5-A83A-E348D7E396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45" y="627100"/>
            <a:ext cx="4538433" cy="6230900"/>
          </a:xfrm>
          <a:prstGeom prst="rect">
            <a:avLst/>
          </a:prstGeom>
        </p:spPr>
      </p:pic>
      <p:sp>
        <p:nvSpPr>
          <p:cNvPr id="8" name="文本框 21"/>
          <p:cNvSpPr txBox="1"/>
          <p:nvPr/>
        </p:nvSpPr>
        <p:spPr>
          <a:xfrm>
            <a:off x="6082747" y="1777433"/>
            <a:ext cx="3455481" cy="1736646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9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Part I</a:t>
            </a:r>
          </a:p>
        </p:txBody>
      </p:sp>
      <p:sp>
        <p:nvSpPr>
          <p:cNvPr id="9" name="矩形 8"/>
          <p:cNvSpPr/>
          <p:nvPr/>
        </p:nvSpPr>
        <p:spPr>
          <a:xfrm>
            <a:off x="6535840" y="3850170"/>
            <a:ext cx="264687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基础训练</a:t>
            </a:r>
          </a:p>
        </p:txBody>
      </p:sp>
    </p:spTree>
    <p:extLst>
      <p:ext uri="{BB962C8B-B14F-4D97-AF65-F5344CB8AC3E}">
        <p14:creationId xmlns:p14="http://schemas.microsoft.com/office/powerpoint/2010/main" val="298462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412318641"/>
              </p:ext>
            </p:extLst>
          </p:nvPr>
        </p:nvGraphicFramePr>
        <p:xfrm>
          <a:off x="0" y="6"/>
          <a:ext cx="12192000" cy="674477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946297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2902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951471">
                <a:tc gridSpan="2">
                  <a:txBody>
                    <a:bodyPr/>
                    <a:lstStyle/>
                    <a:p>
                      <a:pPr marL="0" indent="0" algn="ctr">
                        <a:buNone/>
                        <a:tabLst>
                          <a:tab pos="1704975" algn="l"/>
                        </a:tabLst>
                      </a:pPr>
                      <a:r>
                        <a:rPr lang="en-US" altLang="zh-CN" sz="48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Teaching Guide</a:t>
                      </a:r>
                      <a:endParaRPr lang="zh-CN" altLang="en-US" sz="48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60968" marR="60968" marT="60959" marB="60959">
                    <a:solidFill>
                      <a:srgbClr val="843C0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7962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教学重难点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概念意识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5965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character</a:t>
                      </a: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词源义 / 基本义</a:t>
                      </a: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6197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blame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输出表达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9055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nature, quality, characteristic, character, personality</a:t>
                      </a: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辨析义</a:t>
                      </a:r>
                      <a:endParaRPr lang="en-US" altLang="zh-CN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90487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shape, practical, demanding, inflexible, know-all, sharp-tongued, swallow one’s pride, shy away from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熟词生义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66785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be independent of, be enthusiastic about, integrate socially (with), be strict with, be generous in, be responsible for, be sensitive about, be optimistic about, have confidence in, find fault with, keep / lose one’s temper, have a sense of </a:t>
                      </a:r>
                      <a:r>
                        <a:rPr lang="en-US" altLang="zh-CN" sz="2400" b="1" dirty="0" err="1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humour</a:t>
                      </a: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, set a good example, lose patience with, make fun of, keep one’s word</a:t>
                      </a:r>
                    </a:p>
                  </a:txBody>
                  <a:tcPr marL="60968" marR="60968" marT="60959" marB="60959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词块</a:t>
                      </a:r>
                    </a:p>
                  </a:txBody>
                  <a:tcPr marL="60968" marR="60968" marT="60959" marB="60959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4590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 err="1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self-centred</a:t>
                      </a: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, strong-minded, easy-going, bad-tempered</a:t>
                      </a: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构词法</a:t>
                      </a:r>
                      <a:r>
                        <a:rPr lang="en-US" altLang="zh-CN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合成形容词</a:t>
                      </a: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079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199664" y="2736667"/>
            <a:ext cx="3766165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character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825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左大括号 260102"/>
          <p:cNvSpPr/>
          <p:nvPr/>
        </p:nvSpPr>
        <p:spPr bwMode="auto">
          <a:xfrm>
            <a:off x="2597929" y="1125007"/>
            <a:ext cx="575733" cy="4897967"/>
          </a:xfrm>
          <a:prstGeom prst="leftBrace">
            <a:avLst>
              <a:gd name="adj1" fmla="val 70107"/>
              <a:gd name="adj2" fmla="val 50000"/>
            </a:avLst>
          </a:prstGeom>
          <a:noFill/>
          <a:ln w="25400">
            <a:solidFill>
              <a:srgbClr val="49050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2" name="圆角矩形 260103"/>
          <p:cNvSpPr>
            <a:spLocks noChangeArrowheads="1"/>
          </p:cNvSpPr>
          <p:nvPr/>
        </p:nvSpPr>
        <p:spPr bwMode="auto">
          <a:xfrm>
            <a:off x="251885" y="2290853"/>
            <a:ext cx="2323903" cy="2690284"/>
          </a:xfrm>
          <a:prstGeom prst="roundRect">
            <a:avLst>
              <a:gd name="adj" fmla="val 16276"/>
            </a:avLst>
          </a:prstGeom>
          <a:solidFill>
            <a:srgbClr val="490509"/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性格</a:t>
            </a:r>
          </a:p>
          <a:p>
            <a:pPr lvl="0"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（基本义）</a:t>
            </a:r>
          </a:p>
        </p:txBody>
      </p:sp>
      <p:sp>
        <p:nvSpPr>
          <p:cNvPr id="27655" name="文本框 260106"/>
          <p:cNvSpPr txBox="1">
            <a:spLocks noChangeArrowheads="1"/>
          </p:cNvSpPr>
          <p:nvPr/>
        </p:nvSpPr>
        <p:spPr bwMode="auto">
          <a:xfrm>
            <a:off x="3407833" y="548218"/>
            <a:ext cx="3361267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数字的“形状”</a:t>
            </a:r>
          </a:p>
        </p:txBody>
      </p:sp>
      <p:sp>
        <p:nvSpPr>
          <p:cNvPr id="27665" name="圆角矩形 260119"/>
          <p:cNvSpPr>
            <a:spLocks noChangeArrowheads="1"/>
          </p:cNvSpPr>
          <p:nvPr/>
        </p:nvSpPr>
        <p:spPr bwMode="auto">
          <a:xfrm>
            <a:off x="8025525" y="584239"/>
            <a:ext cx="3361267" cy="768351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性格</a:t>
            </a:r>
          </a:p>
        </p:txBody>
      </p:sp>
      <p:sp>
        <p:nvSpPr>
          <p:cNvPr id="27666" name="圆角矩形 260120"/>
          <p:cNvSpPr>
            <a:spLocks noChangeArrowheads="1"/>
          </p:cNvSpPr>
          <p:nvPr/>
        </p:nvSpPr>
        <p:spPr bwMode="auto">
          <a:xfrm>
            <a:off x="8055807" y="1681257"/>
            <a:ext cx="3361267" cy="768351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特色；特性</a:t>
            </a:r>
          </a:p>
        </p:txBody>
      </p:sp>
      <p:sp>
        <p:nvSpPr>
          <p:cNvPr id="27667" name="圆角矩形 260121"/>
          <p:cNvSpPr>
            <a:spLocks noChangeArrowheads="1"/>
          </p:cNvSpPr>
          <p:nvPr/>
        </p:nvSpPr>
        <p:spPr bwMode="auto">
          <a:xfrm>
            <a:off x="8015811" y="4286839"/>
            <a:ext cx="3361267" cy="768349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4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人物；角色</a:t>
            </a:r>
          </a:p>
        </p:txBody>
      </p:sp>
      <p:sp>
        <p:nvSpPr>
          <p:cNvPr id="27672" name="直接连接符 260126"/>
          <p:cNvSpPr>
            <a:spLocks noChangeShapeType="1"/>
          </p:cNvSpPr>
          <p:nvPr/>
        </p:nvSpPr>
        <p:spPr bwMode="auto">
          <a:xfrm>
            <a:off x="6959596" y="5790151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73" name="文本框 220174"/>
          <p:cNvSpPr txBox="1">
            <a:spLocks noChangeArrowheads="1"/>
          </p:cNvSpPr>
          <p:nvPr/>
        </p:nvSpPr>
        <p:spPr bwMode="auto">
          <a:xfrm>
            <a:off x="128744" y="-128513"/>
            <a:ext cx="350030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6000" b="1" dirty="0">
                <a:solidFill>
                  <a:srgbClr val="490509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character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B6B10FE7-CB91-4C3F-B6F2-44C513D11ECD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6" name="圆角矩形 260109">
            <a:extLst>
              <a:ext uri="{FF2B5EF4-FFF2-40B4-BE49-F238E27FC236}">
                <a16:creationId xmlns:a16="http://schemas.microsoft.com/office/drawing/2014/main" xmlns="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5053" y="1508804"/>
            <a:ext cx="3774127" cy="127447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事物、事件或地方的与众不同的“性格”</a:t>
            </a: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" name="圆角矩形 260109">
            <a:extLst>
              <a:ext uri="{FF2B5EF4-FFF2-40B4-BE49-F238E27FC236}">
                <a16:creationId xmlns:a16="http://schemas.microsoft.com/office/drawing/2014/main" xmlns="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5053" y="439389"/>
            <a:ext cx="3773033" cy="992798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人或集体的“性格”</a:t>
            </a:r>
          </a:p>
        </p:txBody>
      </p:sp>
      <p:sp>
        <p:nvSpPr>
          <p:cNvPr id="28" name="圆角矩形 260113">
            <a:extLst>
              <a:ext uri="{FF2B5EF4-FFF2-40B4-BE49-F238E27FC236}">
                <a16:creationId xmlns:a16="http://schemas.microsoft.com/office/drawing/2014/main" xmlns="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15811" y="2722879"/>
            <a:ext cx="3361267" cy="1290689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（好的）品性；道德品质</a:t>
            </a:r>
          </a:p>
        </p:txBody>
      </p:sp>
      <p:sp>
        <p:nvSpPr>
          <p:cNvPr id="19" name="文本框 7"/>
          <p:cNvSpPr txBox="1">
            <a:spLocks noChangeArrowheads="1"/>
          </p:cNvSpPr>
          <p:nvPr/>
        </p:nvSpPr>
        <p:spPr bwMode="auto">
          <a:xfrm>
            <a:off x="4257315" y="2413758"/>
            <a:ext cx="1514753" cy="398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（由人到物）</a:t>
            </a:r>
          </a:p>
        </p:txBody>
      </p:sp>
      <p:sp>
        <p:nvSpPr>
          <p:cNvPr id="23" name="圆角矩形 260109">
            <a:extLst>
              <a:ext uri="{FF2B5EF4-FFF2-40B4-BE49-F238E27FC236}">
                <a16:creationId xmlns:a16="http://schemas.microsoft.com/office/drawing/2014/main" xmlns="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5389" y="2853202"/>
            <a:ext cx="3773033" cy="992798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人的某些优秀“性格”</a:t>
            </a:r>
          </a:p>
        </p:txBody>
      </p:sp>
      <p:sp>
        <p:nvSpPr>
          <p:cNvPr id="29" name="圆角矩形 260109">
            <a:extLst>
              <a:ext uri="{FF2B5EF4-FFF2-40B4-BE49-F238E27FC236}">
                <a16:creationId xmlns:a16="http://schemas.microsoft.com/office/drawing/2014/main" xmlns="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6228" y="3938840"/>
            <a:ext cx="3772194" cy="127447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书、电影等中不同“性格”的人物</a:t>
            </a:r>
          </a:p>
          <a:p>
            <a:pPr algn="ctr">
              <a:spcBef>
                <a:spcPct val="50000"/>
              </a:spcBef>
            </a:pPr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0" name="文本框 10"/>
          <p:cNvSpPr txBox="1">
            <a:spLocks noChangeArrowheads="1"/>
          </p:cNvSpPr>
          <p:nvPr/>
        </p:nvSpPr>
        <p:spPr bwMode="auto">
          <a:xfrm>
            <a:off x="4020962" y="4855811"/>
            <a:ext cx="2151175" cy="398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（由抽象到具象）</a:t>
            </a:r>
          </a:p>
        </p:txBody>
      </p:sp>
      <p:sp>
        <p:nvSpPr>
          <p:cNvPr id="31" name="圆角矩形 260109">
            <a:extLst>
              <a:ext uri="{FF2B5EF4-FFF2-40B4-BE49-F238E27FC236}">
                <a16:creationId xmlns:a16="http://schemas.microsoft.com/office/drawing/2014/main" xmlns="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5388" y="5285150"/>
            <a:ext cx="3773033" cy="127447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区别于其他事物“性格”的记号、标志</a:t>
            </a:r>
          </a:p>
          <a:p>
            <a:pPr algn="ctr">
              <a:spcBef>
                <a:spcPct val="50000"/>
              </a:spcBef>
            </a:pPr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2" name="文本框 12"/>
          <p:cNvSpPr txBox="1">
            <a:spLocks noChangeArrowheads="1"/>
          </p:cNvSpPr>
          <p:nvPr/>
        </p:nvSpPr>
        <p:spPr bwMode="auto">
          <a:xfrm>
            <a:off x="4182719" y="6174326"/>
            <a:ext cx="1998372" cy="398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（由抽象到具象）</a:t>
            </a:r>
          </a:p>
        </p:txBody>
      </p:sp>
      <p:sp>
        <p:nvSpPr>
          <p:cNvPr id="33" name="圆角矩形 260121"/>
          <p:cNvSpPr>
            <a:spLocks noChangeArrowheads="1"/>
          </p:cNvSpPr>
          <p:nvPr/>
        </p:nvSpPr>
        <p:spPr bwMode="auto">
          <a:xfrm>
            <a:off x="8025526" y="5405977"/>
            <a:ext cx="3361267" cy="768349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4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符号；文字</a:t>
            </a:r>
          </a:p>
        </p:txBody>
      </p:sp>
      <p:sp>
        <p:nvSpPr>
          <p:cNvPr id="34" name="直接连接符 260126"/>
          <p:cNvSpPr>
            <a:spLocks noChangeShapeType="1"/>
          </p:cNvSpPr>
          <p:nvPr/>
        </p:nvSpPr>
        <p:spPr bwMode="auto">
          <a:xfrm>
            <a:off x="6959596" y="4661435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5" name="直接连接符 260126"/>
          <p:cNvSpPr>
            <a:spLocks noChangeShapeType="1"/>
          </p:cNvSpPr>
          <p:nvPr/>
        </p:nvSpPr>
        <p:spPr bwMode="auto">
          <a:xfrm>
            <a:off x="6969310" y="3426364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6" name="直接连接符 260126"/>
          <p:cNvSpPr>
            <a:spLocks noChangeShapeType="1"/>
          </p:cNvSpPr>
          <p:nvPr/>
        </p:nvSpPr>
        <p:spPr bwMode="auto">
          <a:xfrm>
            <a:off x="6969310" y="2146041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7" name="直接连接符 260126"/>
          <p:cNvSpPr>
            <a:spLocks noChangeShapeType="1"/>
          </p:cNvSpPr>
          <p:nvPr/>
        </p:nvSpPr>
        <p:spPr bwMode="auto">
          <a:xfrm>
            <a:off x="6959596" y="935788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8" name="文本框 5"/>
          <p:cNvSpPr txBox="1">
            <a:spLocks noChangeArrowheads="1"/>
          </p:cNvSpPr>
          <p:nvPr/>
        </p:nvSpPr>
        <p:spPr bwMode="auto">
          <a:xfrm>
            <a:off x="4182719" y="3477564"/>
            <a:ext cx="1837007" cy="399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（语义缩小）</a:t>
            </a:r>
          </a:p>
        </p:txBody>
      </p:sp>
    </p:spTree>
    <p:extLst>
      <p:ext uri="{BB962C8B-B14F-4D97-AF65-F5344CB8AC3E}">
        <p14:creationId xmlns:p14="http://schemas.microsoft.com/office/powerpoint/2010/main" val="332779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5" grpId="0" animBg="1"/>
      <p:bldP spid="27666" grpId="0" animBg="1"/>
      <p:bldP spid="27667" grpId="0" animBg="1"/>
      <p:bldP spid="27672" grpId="0" animBg="1"/>
      <p:bldP spid="26" grpId="0" animBg="1"/>
      <p:bldP spid="27" grpId="0" animBg="1"/>
      <p:bldP spid="28" grpId="0" animBg="1"/>
      <p:bldP spid="19" grpId="0"/>
      <p:bldP spid="23" grpId="0" animBg="1"/>
      <p:bldP spid="29" grpId="0" animBg="1"/>
      <p:bldP spid="30" grpId="0"/>
      <p:bldP spid="31" grpId="0" animBg="1"/>
      <p:bldP spid="32" grpId="0"/>
      <p:bldP spid="33" grpId="0" animBg="1"/>
      <p:bldP spid="34" grpId="0" animBg="1"/>
      <p:bldP spid="35" grpId="0" animBg="1"/>
      <p:bldP spid="36" grpId="0" animBg="1"/>
      <p:bldP spid="37" grpId="0" animBg="1"/>
      <p:bldP spid="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文本框 281604"/>
          <p:cNvSpPr txBox="1">
            <a:spLocks noChangeArrowheads="1"/>
          </p:cNvSpPr>
          <p:nvPr/>
        </p:nvSpPr>
        <p:spPr bwMode="auto">
          <a:xfrm>
            <a:off x="-281251" y="167330"/>
            <a:ext cx="4409909" cy="913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5335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4820" name="文本框 2"/>
          <p:cNvSpPr txBox="1">
            <a:spLocks noChangeArrowheads="1"/>
          </p:cNvSpPr>
          <p:nvPr/>
        </p:nvSpPr>
        <p:spPr bwMode="auto">
          <a:xfrm>
            <a:off x="138642" y="997212"/>
            <a:ext cx="11605683" cy="501675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200000"/>
              </a:lnSpc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character </a:t>
            </a:r>
          </a:p>
          <a:p>
            <a:pPr algn="just">
              <a:lnSpc>
                <a:spcPct val="200000"/>
              </a:lnSpc>
            </a:pPr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[C]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［常用单数］性格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[U]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特色；特性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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[U]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（好的）品性；道德品质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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[C]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人物；角色 </a:t>
            </a:r>
            <a:r>
              <a:rPr lang="zh-CN" altLang="en-US" sz="32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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[C]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符号；文字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200000"/>
              </a:lnSpc>
            </a:pP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character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的释义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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考频较高；</a:t>
            </a:r>
          </a:p>
          <a:p>
            <a:pPr algn="just">
              <a:lnSpc>
                <a:spcPct val="200000"/>
              </a:lnSpc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character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在高考听力、阅读和完形中经常出现，为完形词汇。</a:t>
            </a:r>
          </a:p>
        </p:txBody>
      </p:sp>
    </p:spTree>
    <p:extLst>
      <p:ext uri="{BB962C8B-B14F-4D97-AF65-F5344CB8AC3E}">
        <p14:creationId xmlns:p14="http://schemas.microsoft.com/office/powerpoint/2010/main" val="1847791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827232" y="2736667"/>
            <a:ext cx="2511030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en-US" altLang="zh-CN" sz="6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blame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57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344100"/>
            <a:ext cx="11847690" cy="520142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blame</a:t>
            </a:r>
            <a:endParaRPr lang="en-US" altLang="zh-CN" sz="36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algn="just">
              <a:defRPr/>
            </a:pP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</a:t>
            </a:r>
          </a:p>
          <a:p>
            <a:pPr algn="just">
              <a:defRPr/>
            </a:pPr>
            <a:endParaRPr lang="en-US" altLang="zh-CN" sz="3600" b="1" noProof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r>
              <a:rPr lang="zh-CN" altLang="en-US" sz="36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① </a:t>
            </a:r>
            <a:r>
              <a:rPr lang="en-US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blame </a:t>
            </a:r>
            <a:r>
              <a:rPr lang="en-US" altLang="en-US" sz="3600" b="1" dirty="0" err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sb</a:t>
            </a:r>
            <a:r>
              <a:rPr lang="en-US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/ </a:t>
            </a:r>
            <a:r>
              <a:rPr lang="en-US" altLang="en-US" sz="3600" b="1" dirty="0" err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for (doing) </a:t>
            </a:r>
            <a:r>
              <a:rPr lang="en-US" altLang="en-US" sz="3600" b="1" dirty="0" err="1" smtClean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marL="572135" indent="-572135" algn="just"/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572135" indent="-572135"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While we can’t change the body type we are born with, we can’t</a:t>
            </a:r>
          </a:p>
          <a:p>
            <a:pPr marL="572135" indent="-572135"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making us fat .</a:t>
            </a:r>
          </a:p>
          <a:p>
            <a:pPr marL="572135" indent="-572135"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我们虽然无法改变与生俱来的体型，但不能把肥胖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归咎于自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572135" indent="-572135" algn="just"/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己的基因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。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2014 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重庆</a:t>
            </a:r>
            <a:endParaRPr lang="en-US" altLang="en-US" sz="32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endParaRPr lang="en-US" altLang="en-US" sz="32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9" name="文本框 260112"/>
          <p:cNvSpPr txBox="1">
            <a:spLocks noChangeArrowheads="1"/>
          </p:cNvSpPr>
          <p:nvPr/>
        </p:nvSpPr>
        <p:spPr bwMode="auto">
          <a:xfrm>
            <a:off x="355884" y="3397402"/>
            <a:ext cx="492318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blame our genes for</a:t>
            </a:r>
          </a:p>
        </p:txBody>
      </p:sp>
    </p:spTree>
    <p:extLst>
      <p:ext uri="{BB962C8B-B14F-4D97-AF65-F5344CB8AC3E}">
        <p14:creationId xmlns:p14="http://schemas.microsoft.com/office/powerpoint/2010/main" val="24573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76875" y="458559"/>
            <a:ext cx="12158912" cy="292387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altLang="en-US" sz="36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en-US" sz="40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② </a:t>
            </a:r>
            <a:r>
              <a:rPr lang="en-US" altLang="en-US" sz="40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blame </a:t>
            </a:r>
            <a:r>
              <a:rPr lang="en-US" altLang="en-US" sz="4000" b="1" dirty="0" err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en-US" sz="40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on </a:t>
            </a:r>
            <a:r>
              <a:rPr lang="en-US" altLang="en-US" sz="4000" b="1" dirty="0" err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sb</a:t>
            </a:r>
            <a:r>
              <a:rPr lang="en-US" altLang="en-US" sz="40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/ </a:t>
            </a:r>
            <a:r>
              <a:rPr lang="en-US" altLang="en-US" sz="4000" b="1" dirty="0" err="1" smtClean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endParaRPr lang="en-US" altLang="en-US" sz="4000" b="1" dirty="0" smtClean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Police are __________________________ dangerous driving.</a:t>
            </a:r>
          </a:p>
          <a:p>
            <a:r>
              <a:rPr lang="zh-CN" altLang="en-US" sz="36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警方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把事故原因归咎于</a:t>
            </a:r>
            <a:r>
              <a:rPr lang="zh-CN" altLang="en-US" sz="36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危险驾驶。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9" name="文本框 260112"/>
          <p:cNvSpPr txBox="1">
            <a:spLocks noChangeArrowheads="1"/>
          </p:cNvSpPr>
          <p:nvPr/>
        </p:nvSpPr>
        <p:spPr bwMode="auto">
          <a:xfrm>
            <a:off x="2725058" y="2095075"/>
            <a:ext cx="504770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blaming the accident on 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4985" y="3695288"/>
            <a:ext cx="4044531" cy="26963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2231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552430" y="252631"/>
            <a:ext cx="12249416" cy="692497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en-US" sz="40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be to blame (for </a:t>
            </a:r>
            <a:r>
              <a:rPr lang="en-US" altLang="en-US" sz="4000" b="1" dirty="0" err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en-US" sz="40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</a:t>
            </a:r>
            <a:r>
              <a:rPr lang="zh-CN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6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</a:t>
            </a:r>
            <a:r>
              <a:rPr lang="zh-CN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对某事</a:t>
            </a:r>
            <a:r>
              <a:rPr lang="en-US" altLang="zh-CN" sz="36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 </a:t>
            </a:r>
            <a:r>
              <a:rPr lang="zh-CN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负有责任</a:t>
            </a:r>
            <a:endParaRPr lang="en-US" altLang="zh-CN" sz="44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Who ______________ the fire?</a:t>
            </a:r>
          </a:p>
          <a:p>
            <a:pPr algn="just"/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谁应对火灾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负责</a:t>
            </a: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？</a:t>
            </a:r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</a:t>
            </a:r>
          </a:p>
          <a:p>
            <a:pPr algn="just">
              <a:defRPr/>
            </a:pPr>
            <a:endParaRPr lang="en-US" altLang="en-US" sz="36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en-US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lay / put the blame (for </a:t>
            </a:r>
            <a:r>
              <a:rPr lang="en-US" altLang="en-US" sz="3600" b="1" dirty="0" err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 on </a:t>
            </a:r>
            <a:r>
              <a:rPr lang="en-US" altLang="en-US" sz="3600" b="1" dirty="0" err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sb</a:t>
            </a:r>
            <a:endParaRPr lang="en-US" altLang="en-US" sz="36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把 </a:t>
            </a:r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某事的</a:t>
            </a:r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 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责任归在某人身上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2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</a:t>
            </a:r>
          </a:p>
          <a:p>
            <a:pPr marL="572135" indent="-572135"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Others _________________the Americans, complaining that pounds</a:t>
            </a:r>
          </a:p>
          <a:p>
            <a:pPr marL="572135" indent="-572135"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have piled on thanks to eating too much American style fast food. 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572135" indent="-572135"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其他人则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将责任归咎于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美国人，他们抱怨说，由于吃了太多的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572135" indent="-572135"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美式快餐，体重增加了。</a:t>
            </a:r>
            <a:r>
              <a:rPr lang="en-US" altLang="zh-CN" sz="32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marL="572135" indent="-572135" algn="just"/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3" name="文本框 260112"/>
          <p:cNvSpPr txBox="1">
            <a:spLocks noChangeArrowheads="1"/>
          </p:cNvSpPr>
          <p:nvPr/>
        </p:nvSpPr>
        <p:spPr bwMode="auto">
          <a:xfrm>
            <a:off x="1830230" y="4466933"/>
            <a:ext cx="473869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lay the blame on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8BCD641C-2809-48D5-B3CA-E4252E92ED84}"/>
              </a:ext>
            </a:extLst>
          </p:cNvPr>
          <p:cNvSpPr/>
          <p:nvPr/>
        </p:nvSpPr>
        <p:spPr>
          <a:xfrm>
            <a:off x="159025" y="13507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1386414" y="1406571"/>
            <a:ext cx="360743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is to blame for </a:t>
            </a:r>
          </a:p>
        </p:txBody>
      </p:sp>
    </p:spTree>
    <p:extLst>
      <p:ext uri="{BB962C8B-B14F-4D97-AF65-F5344CB8AC3E}">
        <p14:creationId xmlns:p14="http://schemas.microsoft.com/office/powerpoint/2010/main" val="110999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0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0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0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0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08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08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49044" y="2174811"/>
            <a:ext cx="11267406" cy="2349579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r>
              <a:rPr lang="en-US" altLang="zh-CN" sz="6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nature, quality, characteristic,</a:t>
            </a:r>
          </a:p>
          <a:p>
            <a:pPr algn="ctr">
              <a:defRPr/>
            </a:pPr>
            <a:r>
              <a:rPr lang="en-US" altLang="zh-CN" sz="6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 character, personality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68482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4" name="文本框 279567"/>
          <p:cNvSpPr txBox="1">
            <a:spLocks noChangeArrowheads="1"/>
          </p:cNvSpPr>
          <p:nvPr/>
        </p:nvSpPr>
        <p:spPr bwMode="auto">
          <a:xfrm>
            <a:off x="314325" y="586195"/>
            <a:ext cx="12192000" cy="65556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三者都可用作动词，表“适合”之意。</a:t>
            </a:r>
          </a:p>
          <a:p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nature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意为“天性；本性”；指天生的、无法改变的性格或品质</a:t>
            </a:r>
            <a:endParaRPr lang="zh-CN" altLang="en-US" sz="2935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It’s just not in Jane’s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nature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to lie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简天生不会撒谎。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quality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意为“品质；品德”，尤指好的人品，素质，品德</a:t>
            </a:r>
            <a:endParaRPr lang="zh-CN" altLang="en-US" sz="2935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He has a lot of good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qualities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but being organized isn’t one of them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他有很多优秀的品质，但有条理不是其中之一。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characteristic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意为“特征；特色；特点”，用于人时，指性格中</a:t>
            </a:r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的具体特征或特点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Personal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characteristics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, such as age and sex are taken into account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个人的特征，如年龄和性别等，都要考虑进去。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zh-CN" altLang="en-US" sz="3200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06942" y="225835"/>
            <a:ext cx="115516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辨</a:t>
            </a:r>
            <a:r>
              <a:rPr lang="zh-CN" altLang="en-US" sz="3600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nature, quality, characteristic, character, personality</a:t>
            </a: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B9227371-FC16-4494-929B-61734F1257A2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409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8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8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88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8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88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88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885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4" name="文本框 279567"/>
          <p:cNvSpPr txBox="1">
            <a:spLocks noChangeArrowheads="1"/>
          </p:cNvSpPr>
          <p:nvPr/>
        </p:nvSpPr>
        <p:spPr bwMode="auto">
          <a:xfrm>
            <a:off x="491310" y="0"/>
            <a:ext cx="12192000" cy="606319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三者都可用作动词，表“适合”之意。</a:t>
            </a:r>
          </a:p>
          <a:p>
            <a:pPr algn="just"/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character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笼统表示性格全貌</a:t>
            </a:r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/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•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The book gives a fascinating insight into </a:t>
            </a:r>
            <a:r>
              <a:rPr lang="en-US" altLang="zh-CN" sz="3200" dirty="0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Mrs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Blair’s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character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. </a:t>
            </a:r>
          </a:p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这部书对布莱尔夫人的性格作了生动的剖析。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personality</a:t>
            </a:r>
            <a:r>
              <a:rPr lang="zh-CN" altLang="en-US" sz="294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意为“个性”，侧重指社交方面所反映出的性格特质</a:t>
            </a:r>
            <a:endParaRPr lang="zh-CN" altLang="en-US" sz="2935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She was very beautiful but seemed to lack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personality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她很漂亮，但似乎缺乏个性。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B9227371-FC16-4494-929B-61734F1257A2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3305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8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88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8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88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8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0" y="692150"/>
            <a:ext cx="12192635" cy="388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465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endParaRPr lang="en-US" altLang="zh-CN" sz="3600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9" name="文本框 339972"/>
          <p:cNvSpPr txBox="1">
            <a:spLocks noChangeArrowheads="1"/>
          </p:cNvSpPr>
          <p:nvPr/>
        </p:nvSpPr>
        <p:spPr bwMode="auto">
          <a:xfrm>
            <a:off x="10068481" y="2028740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character</a:t>
            </a:r>
          </a:p>
        </p:txBody>
      </p:sp>
      <p:sp>
        <p:nvSpPr>
          <p:cNvPr id="93193" name="文本框 254978"/>
          <p:cNvSpPr txBox="1">
            <a:spLocks noChangeArrowheads="1"/>
          </p:cNvSpPr>
          <p:nvPr/>
        </p:nvSpPr>
        <p:spPr bwMode="auto">
          <a:xfrm>
            <a:off x="159025" y="209142"/>
            <a:ext cx="12192000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选词填空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nature, quality, characteristic, character, personality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F14CE366-A998-41F8-8737-D7FDBD62EF18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339972"/>
          <p:cNvSpPr txBox="1">
            <a:spLocks noChangeArrowheads="1"/>
          </p:cNvSpPr>
          <p:nvPr/>
        </p:nvSpPr>
        <p:spPr bwMode="auto">
          <a:xfrm>
            <a:off x="8245723" y="4785525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nature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26" y="3784411"/>
            <a:ext cx="2738641" cy="25694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文本框 3"/>
          <p:cNvSpPr txBox="1"/>
          <p:nvPr/>
        </p:nvSpPr>
        <p:spPr>
          <a:xfrm>
            <a:off x="3308112" y="4745957"/>
            <a:ext cx="8729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She is very sensitive by _________.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308112" y="2044815"/>
            <a:ext cx="9011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Generosity is part of the American_______</a:t>
            </a:r>
            <a:r>
              <a:rPr lang="en-US" altLang="zh-CN" sz="40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.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25" y="1305537"/>
            <a:ext cx="2738641" cy="19225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30138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0" y="175078"/>
            <a:ext cx="12192635" cy="471821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</a:t>
            </a:r>
          </a:p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</a:t>
            </a:r>
          </a:p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                        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600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9" name="文本框 339972"/>
          <p:cNvSpPr txBox="1">
            <a:spLocks noChangeArrowheads="1"/>
          </p:cNvSpPr>
          <p:nvPr/>
        </p:nvSpPr>
        <p:spPr bwMode="auto">
          <a:xfrm>
            <a:off x="7868619" y="812107"/>
            <a:ext cx="31128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characteristic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F14CE366-A998-41F8-8737-D7FDBD62EF18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1" name="文本框 339972"/>
          <p:cNvSpPr txBox="1">
            <a:spLocks noChangeArrowheads="1"/>
          </p:cNvSpPr>
          <p:nvPr/>
        </p:nvSpPr>
        <p:spPr bwMode="auto">
          <a:xfrm>
            <a:off x="9222685" y="2949768"/>
            <a:ext cx="278378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quality</a:t>
            </a:r>
            <a:endParaRPr lang="en-US" altLang="zh-CN" sz="3465" b="1" dirty="0">
              <a:solidFill>
                <a:srgbClr val="490509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12" name="文本框 339972"/>
          <p:cNvSpPr txBox="1">
            <a:spLocks noChangeArrowheads="1"/>
          </p:cNvSpPr>
          <p:nvPr/>
        </p:nvSpPr>
        <p:spPr bwMode="auto">
          <a:xfrm>
            <a:off x="8270309" y="5026978"/>
            <a:ext cx="278378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personality</a:t>
            </a:r>
            <a:endParaRPr lang="en-US" altLang="zh-CN" sz="3465" b="1" dirty="0">
              <a:solidFill>
                <a:srgbClr val="490509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05" y="4640829"/>
            <a:ext cx="2160794" cy="16355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05" y="2528226"/>
            <a:ext cx="2160794" cy="167329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3" name="文本框 12"/>
          <p:cNvSpPr txBox="1"/>
          <p:nvPr/>
        </p:nvSpPr>
        <p:spPr>
          <a:xfrm>
            <a:off x="3230379" y="833441"/>
            <a:ext cx="90119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Genes determine the</a:t>
            </a:r>
            <a:r>
              <a:rPr lang="en-US" altLang="zh-CN" sz="40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______________ of every living thing.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05" y="595423"/>
            <a:ext cx="2160794" cy="15598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" name="文本框 13"/>
          <p:cNvSpPr txBox="1"/>
          <p:nvPr/>
        </p:nvSpPr>
        <p:spPr>
          <a:xfrm>
            <a:off x="3230379" y="3090463"/>
            <a:ext cx="9011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He shows strong leadership ____________</a:t>
            </a:r>
            <a:r>
              <a:rPr lang="en-US" altLang="zh-CN" sz="40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.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230379" y="5051183"/>
            <a:ext cx="9011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He’s honest but he lacks ____________</a:t>
            </a:r>
            <a:r>
              <a:rPr lang="en-US" altLang="zh-CN" sz="40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18405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文本框 281604"/>
          <p:cNvSpPr txBox="1">
            <a:spLocks noChangeArrowheads="1"/>
          </p:cNvSpPr>
          <p:nvPr/>
        </p:nvSpPr>
        <p:spPr bwMode="auto">
          <a:xfrm>
            <a:off x="-309826" y="409785"/>
            <a:ext cx="4409909" cy="913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5335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4820" name="文本框 2"/>
          <p:cNvSpPr txBox="1">
            <a:spLocks noChangeArrowheads="1"/>
          </p:cNvSpPr>
          <p:nvPr/>
        </p:nvSpPr>
        <p:spPr bwMode="auto">
          <a:xfrm>
            <a:off x="119592" y="1442622"/>
            <a:ext cx="11952816" cy="4863576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200000"/>
              </a:lnSpc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blame </a:t>
            </a:r>
          </a:p>
          <a:p>
            <a:pPr algn="just">
              <a:lnSpc>
                <a:spcPct val="200000"/>
              </a:lnSpc>
            </a:pPr>
            <a:r>
              <a:rPr lang="en-US" altLang="zh-CN" sz="3200" b="1" i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责备；把</a:t>
            </a:r>
            <a:r>
              <a:rPr lang="en-US" altLang="zh-CN" sz="3200" b="1" dirty="0">
                <a:solidFill>
                  <a:srgbClr val="490509"/>
                </a:solidFill>
                <a:latin typeface="宋体" panose="02010600030101010101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……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归咎于</a:t>
            </a:r>
          </a:p>
          <a:p>
            <a:pPr algn="just">
              <a:lnSpc>
                <a:spcPct val="200000"/>
              </a:lnSpc>
            </a:pPr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[U]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（对错误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/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坏事应负的）责任；责备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200000"/>
              </a:lnSpc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blame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的搭配考频较高；</a:t>
            </a:r>
          </a:p>
          <a:p>
            <a:pPr algn="just">
              <a:lnSpc>
                <a:spcPct val="200000"/>
              </a:lnSpc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blame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在高考阅读和完形中常出现，为完形词汇。</a:t>
            </a:r>
          </a:p>
        </p:txBody>
      </p:sp>
    </p:spTree>
    <p:extLst>
      <p:ext uri="{BB962C8B-B14F-4D97-AF65-F5344CB8AC3E}">
        <p14:creationId xmlns:p14="http://schemas.microsoft.com/office/powerpoint/2010/main" val="1388976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109536" y="1320285"/>
            <a:ext cx="11972925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32798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</a:t>
            </a: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 Our characters can </a:t>
            </a:r>
            <a:r>
              <a:rPr lang="en-US" altLang="zh-CN" sz="3600" b="1" u="sng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shape</a:t>
            </a: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our social relationships.</a:t>
            </a:r>
            <a:r>
              <a:rPr lang="zh-CN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［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名词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动化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：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shape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基本义为“形状”，使关系成某形状→？</a:t>
            </a:r>
            <a:r>
              <a:rPr lang="zh-CN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］</a:t>
            </a:r>
            <a:endParaRPr lang="en-US" altLang="zh-CN" sz="36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indent="0" algn="just">
              <a:buFont typeface="Wingdings" panose="05000000000000000000" pitchFamily="2" charset="2"/>
              <a:buNone/>
            </a:pPr>
            <a:endParaRPr lang="en-US" altLang="zh-CN" sz="36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indent="0" algn="just">
              <a:buFont typeface="Wingdings" panose="05000000000000000000" pitchFamily="2" charset="2"/>
              <a:buNone/>
            </a:pP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</a:t>
            </a:r>
            <a:r>
              <a:rPr lang="en-US" altLang="zh-CN" sz="36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__________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T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he prime minister has adopted an </a:t>
            </a:r>
            <a:r>
              <a:rPr lang="en-US" altLang="zh-CN" sz="3200" b="1" u="sng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inflexible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attitude to his issue.</a:t>
            </a:r>
            <a:r>
              <a:rPr lang="zh-CN" altLang="zh-CN" sz="28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［</a:t>
            </a:r>
            <a:r>
              <a:rPr lang="en-US" altLang="zh-CN" sz="28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in-</a:t>
            </a:r>
            <a:r>
              <a:rPr lang="zh-CN" altLang="en-US" sz="28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为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否定前缀，</a:t>
            </a:r>
            <a:r>
              <a:rPr sz="2800" b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词根</a:t>
            </a:r>
            <a:r>
              <a:rPr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flex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“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弯曲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sz="2800" b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词源同</a:t>
            </a:r>
            <a:r>
              <a:rPr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800" b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flect</a:t>
            </a:r>
            <a:r>
              <a:rPr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, 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使弯曲，使变形</a:t>
            </a:r>
            <a:r>
              <a:rPr 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；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-</a:t>
            </a:r>
            <a:r>
              <a:rPr lang="en-US" altLang="zh-CN" sz="2800" b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ible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为形容词后缀，表性质</a:t>
            </a:r>
            <a:r>
              <a:rPr lang="zh-CN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］</a:t>
            </a:r>
            <a:endParaRPr lang="en-US" altLang="zh-CN" sz="28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indent="0" algn="just">
              <a:buFont typeface="Wingdings" panose="05000000000000000000" pitchFamily="2" charset="2"/>
              <a:buNone/>
            </a:pP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indent="0" algn="just"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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____________ Marcy can be </a:t>
            </a:r>
            <a:r>
              <a:rPr lang="en-US" altLang="zh-CN" sz="3200" b="1" u="sng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sharp-tongued 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when she gets angry.</a:t>
            </a:r>
            <a:r>
              <a:rPr lang="zh-CN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［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合成词：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sharp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800" b="1" i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adj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）“尖刻的，严厉的” ，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tongue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8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n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）舌头</a:t>
            </a:r>
            <a:r>
              <a:rPr lang="zh-CN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］</a:t>
            </a:r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indent="0" algn="just">
              <a:buFont typeface="Wingdings" panose="05000000000000000000" pitchFamily="2" charset="2"/>
              <a:buNone/>
            </a:pP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93193" name="文本框 254978"/>
          <p:cNvSpPr txBox="1">
            <a:spLocks noChangeArrowheads="1"/>
          </p:cNvSpPr>
          <p:nvPr/>
        </p:nvSpPr>
        <p:spPr bwMode="auto">
          <a:xfrm>
            <a:off x="219075" y="270075"/>
            <a:ext cx="12192000" cy="8299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8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44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熟词生义</a:t>
            </a:r>
            <a:r>
              <a:rPr lang="en-US" altLang="zh-CN" sz="48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endParaRPr lang="zh-CN" altLang="en-US" sz="4800" b="1" dirty="0">
              <a:solidFill>
                <a:srgbClr val="490509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339972"/>
          <p:cNvSpPr txBox="1">
            <a:spLocks noChangeArrowheads="1"/>
          </p:cNvSpPr>
          <p:nvPr/>
        </p:nvSpPr>
        <p:spPr bwMode="auto">
          <a:xfrm>
            <a:off x="1103259" y="3003050"/>
            <a:ext cx="153784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490509"/>
                </a:solidFill>
              </a:rPr>
              <a:t>强硬的</a:t>
            </a:r>
          </a:p>
        </p:txBody>
      </p:sp>
      <p:sp>
        <p:nvSpPr>
          <p:cNvPr id="4" name="文本框 339972"/>
          <p:cNvSpPr txBox="1">
            <a:spLocks noChangeArrowheads="1"/>
          </p:cNvSpPr>
          <p:nvPr/>
        </p:nvSpPr>
        <p:spPr bwMode="auto">
          <a:xfrm>
            <a:off x="860000" y="5102127"/>
            <a:ext cx="285178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5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4905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说话刻薄的</a:t>
            </a:r>
          </a:p>
        </p:txBody>
      </p:sp>
      <p:sp>
        <p:nvSpPr>
          <p:cNvPr id="6" name="文本框 339972"/>
          <p:cNvSpPr txBox="1">
            <a:spLocks noChangeArrowheads="1"/>
          </p:cNvSpPr>
          <p:nvPr/>
        </p:nvSpPr>
        <p:spPr bwMode="auto">
          <a:xfrm>
            <a:off x="1103259" y="1467783"/>
            <a:ext cx="1226185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4905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影响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B212322-F528-4A81-87E1-8EAC7B3D33B5}"/>
              </a:ext>
            </a:extLst>
          </p:cNvPr>
          <p:cNvSpPr/>
          <p:nvPr/>
        </p:nvSpPr>
        <p:spPr>
          <a:xfrm>
            <a:off x="159024" y="49810"/>
            <a:ext cx="11923437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70318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378009" y="1307542"/>
            <a:ext cx="11972925" cy="606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32798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571500" indent="-571500" algn="just">
              <a:buFont typeface="Wingdings" panose="05000000000000000000" pitchFamily="2" charset="2"/>
              <a:buChar char="²"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自立的；自食其力的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对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······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有热情的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/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感兴趣的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使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······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融入某群体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对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······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严格</a:t>
            </a: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乐于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······</a:t>
            </a: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93193" name="文本框 254978"/>
          <p:cNvSpPr txBox="1">
            <a:spLocks noChangeArrowheads="1"/>
          </p:cNvSpPr>
          <p:nvPr/>
        </p:nvSpPr>
        <p:spPr bwMode="auto">
          <a:xfrm>
            <a:off x="268472" y="303139"/>
            <a:ext cx="12192000" cy="8299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8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44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重点词块</a:t>
            </a:r>
            <a:r>
              <a:rPr lang="en-US" altLang="zh-CN" sz="48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endParaRPr lang="zh-CN" altLang="en-US" sz="4800" b="1" dirty="0">
              <a:solidFill>
                <a:srgbClr val="490509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339972"/>
          <p:cNvSpPr txBox="1">
            <a:spLocks noChangeArrowheads="1"/>
          </p:cNvSpPr>
          <p:nvPr/>
        </p:nvSpPr>
        <p:spPr bwMode="auto">
          <a:xfrm>
            <a:off x="5753855" y="1274043"/>
            <a:ext cx="59811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be independent of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B212322-F528-4A81-87E1-8EAC7B3D33B5}"/>
              </a:ext>
            </a:extLst>
          </p:cNvPr>
          <p:cNvSpPr/>
          <p:nvPr/>
        </p:nvSpPr>
        <p:spPr>
          <a:xfrm>
            <a:off x="159024" y="49810"/>
            <a:ext cx="11923437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8" name="文本框 339972"/>
          <p:cNvSpPr txBox="1">
            <a:spLocks noChangeArrowheads="1"/>
          </p:cNvSpPr>
          <p:nvPr/>
        </p:nvSpPr>
        <p:spPr bwMode="auto">
          <a:xfrm>
            <a:off x="5190534" y="3417471"/>
            <a:ext cx="57151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integrate ... into / with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9" name="文本框 339972"/>
          <p:cNvSpPr txBox="1">
            <a:spLocks noChangeArrowheads="1"/>
          </p:cNvSpPr>
          <p:nvPr/>
        </p:nvSpPr>
        <p:spPr bwMode="auto">
          <a:xfrm>
            <a:off x="3972300" y="4594178"/>
            <a:ext cx="406158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be strict with 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10" name="文本框 339972"/>
          <p:cNvSpPr txBox="1">
            <a:spLocks noChangeArrowheads="1"/>
          </p:cNvSpPr>
          <p:nvPr/>
        </p:nvSpPr>
        <p:spPr bwMode="auto">
          <a:xfrm>
            <a:off x="7051988" y="2362536"/>
            <a:ext cx="46829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be enthusiastic about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11" name="文本框 339972"/>
          <p:cNvSpPr txBox="1">
            <a:spLocks noChangeArrowheads="1"/>
          </p:cNvSpPr>
          <p:nvPr/>
        </p:nvSpPr>
        <p:spPr bwMode="auto">
          <a:xfrm>
            <a:off x="3263149" y="5667843"/>
            <a:ext cx="57151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be generous in 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pic>
        <p:nvPicPr>
          <p:cNvPr id="12" name="图片 90125" descr="strict-teachers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4006" y="4384028"/>
            <a:ext cx="2680974" cy="2014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990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431171" y="345329"/>
            <a:ext cx="11972925" cy="7232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32798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571500" indent="-571500" algn="just">
              <a:buFont typeface="Wingdings" panose="05000000000000000000" pitchFamily="2" charset="2"/>
              <a:buChar char="²"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对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······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有责任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对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······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过分在意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对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······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乐观的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对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······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充满信心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找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······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的茬儿；抱怨；挑剔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忍住怒火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/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发脾气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3" name="文本框 339972"/>
          <p:cNvSpPr txBox="1">
            <a:spLocks noChangeArrowheads="1"/>
          </p:cNvSpPr>
          <p:nvPr/>
        </p:nvSpPr>
        <p:spPr bwMode="auto">
          <a:xfrm>
            <a:off x="4369210" y="370822"/>
            <a:ext cx="59811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be responsible for 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B212322-F528-4A81-87E1-8EAC7B3D33B5}"/>
              </a:ext>
            </a:extLst>
          </p:cNvPr>
          <p:cNvSpPr/>
          <p:nvPr/>
        </p:nvSpPr>
        <p:spPr>
          <a:xfrm>
            <a:off x="159024" y="49810"/>
            <a:ext cx="11923437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8" name="文本框 339972"/>
          <p:cNvSpPr txBox="1">
            <a:spLocks noChangeArrowheads="1"/>
          </p:cNvSpPr>
          <p:nvPr/>
        </p:nvSpPr>
        <p:spPr bwMode="auto">
          <a:xfrm>
            <a:off x="4502179" y="2471132"/>
            <a:ext cx="57151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be optimistic about 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9" name="文本框 339972"/>
          <p:cNvSpPr txBox="1">
            <a:spLocks noChangeArrowheads="1"/>
          </p:cNvSpPr>
          <p:nvPr/>
        </p:nvSpPr>
        <p:spPr bwMode="auto">
          <a:xfrm>
            <a:off x="4867038" y="3554547"/>
            <a:ext cx="406158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have confidence in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10" name="文本框 339972"/>
          <p:cNvSpPr txBox="1">
            <a:spLocks noChangeArrowheads="1"/>
          </p:cNvSpPr>
          <p:nvPr/>
        </p:nvSpPr>
        <p:spPr bwMode="auto">
          <a:xfrm>
            <a:off x="4778982" y="1395207"/>
            <a:ext cx="46829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be sensitive about 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12" name="文本框 339972"/>
          <p:cNvSpPr txBox="1">
            <a:spLocks noChangeArrowheads="1"/>
          </p:cNvSpPr>
          <p:nvPr/>
        </p:nvSpPr>
        <p:spPr bwMode="auto">
          <a:xfrm>
            <a:off x="7226801" y="4716608"/>
            <a:ext cx="406158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find fault with 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13" name="文本框 339972"/>
          <p:cNvSpPr txBox="1">
            <a:spLocks noChangeArrowheads="1"/>
          </p:cNvSpPr>
          <p:nvPr/>
        </p:nvSpPr>
        <p:spPr bwMode="auto">
          <a:xfrm>
            <a:off x="5089687" y="5740993"/>
            <a:ext cx="406158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keep / lose temper 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21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441803" y="748162"/>
            <a:ext cx="11972925" cy="6678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32798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571500" indent="-571500" algn="just">
              <a:buFont typeface="Wingdings" panose="05000000000000000000" pitchFamily="2" charset="2"/>
              <a:buChar char="²"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幽默感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</a:t>
            </a:r>
          </a:p>
          <a:p>
            <a:pPr marL="571500" indent="-571500" algn="just">
              <a:buFont typeface="Wingdings" panose="05000000000000000000" pitchFamily="2" charset="2"/>
              <a:buChar char="²"/>
            </a:pP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树立榜样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对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······)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失去耐心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取笑；拿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······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开玩笑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遵守诺言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/>
            <a:endParaRPr lang="zh-CN" altLang="en-US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3" name="文本框 339972"/>
          <p:cNvSpPr txBox="1">
            <a:spLocks noChangeArrowheads="1"/>
          </p:cNvSpPr>
          <p:nvPr/>
        </p:nvSpPr>
        <p:spPr bwMode="auto">
          <a:xfrm>
            <a:off x="3130179" y="701626"/>
            <a:ext cx="59811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sense of </a:t>
            </a:r>
            <a:r>
              <a:rPr lang="en-US" altLang="zh-CN" sz="3200" b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humour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B212322-F528-4A81-87E1-8EAC7B3D33B5}"/>
              </a:ext>
            </a:extLst>
          </p:cNvPr>
          <p:cNvSpPr/>
          <p:nvPr/>
        </p:nvSpPr>
        <p:spPr>
          <a:xfrm>
            <a:off x="159024" y="49810"/>
            <a:ext cx="11923437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8" name="文本框 339972"/>
          <p:cNvSpPr txBox="1">
            <a:spLocks noChangeArrowheads="1"/>
          </p:cNvSpPr>
          <p:nvPr/>
        </p:nvSpPr>
        <p:spPr bwMode="auto">
          <a:xfrm>
            <a:off x="4710224" y="2875794"/>
            <a:ext cx="706337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lose / run out of (one’s) patience (with) 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9" name="文本框 339972"/>
          <p:cNvSpPr txBox="1">
            <a:spLocks noChangeArrowheads="1"/>
          </p:cNvSpPr>
          <p:nvPr/>
        </p:nvSpPr>
        <p:spPr bwMode="auto">
          <a:xfrm>
            <a:off x="5898395" y="3945702"/>
            <a:ext cx="406158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make fun of 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10" name="文本框 339972"/>
          <p:cNvSpPr txBox="1">
            <a:spLocks noChangeArrowheads="1"/>
          </p:cNvSpPr>
          <p:nvPr/>
        </p:nvSpPr>
        <p:spPr bwMode="auto">
          <a:xfrm>
            <a:off x="3779245" y="1786785"/>
            <a:ext cx="46829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set an example 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12" name="文本框 339972"/>
          <p:cNvSpPr txBox="1">
            <a:spLocks noChangeArrowheads="1"/>
          </p:cNvSpPr>
          <p:nvPr/>
        </p:nvSpPr>
        <p:spPr bwMode="auto">
          <a:xfrm>
            <a:off x="3537302" y="5065722"/>
            <a:ext cx="406158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keep one’s word 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pic>
        <p:nvPicPr>
          <p:cNvPr id="11" name="图片 10" descr="timgY3PT9Z8V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5122" y="4871183"/>
            <a:ext cx="2991099" cy="14679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82056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378009" y="1796668"/>
            <a:ext cx="11972925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32798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571500" indent="-571500" algn="just">
              <a:buFont typeface="Wingdings" panose="05000000000000000000" pitchFamily="2" charset="2"/>
              <a:buChar char="²"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                        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                         _________________________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                         _________________________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                      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/>
            <a:endParaRPr lang="zh-CN" altLang="en-US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93193" name="文本框 254978"/>
          <p:cNvSpPr txBox="1">
            <a:spLocks noChangeArrowheads="1"/>
          </p:cNvSpPr>
          <p:nvPr/>
        </p:nvSpPr>
        <p:spPr bwMode="auto">
          <a:xfrm>
            <a:off x="268471" y="307951"/>
            <a:ext cx="12192000" cy="8299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8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44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构词法：合成形容词</a:t>
            </a:r>
            <a:r>
              <a:rPr lang="en-US" altLang="zh-CN" sz="48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endParaRPr lang="zh-CN" altLang="en-US" sz="4800" b="1" dirty="0">
              <a:solidFill>
                <a:srgbClr val="490509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339972"/>
          <p:cNvSpPr txBox="1">
            <a:spLocks noChangeArrowheads="1"/>
          </p:cNvSpPr>
          <p:nvPr/>
        </p:nvSpPr>
        <p:spPr bwMode="auto">
          <a:xfrm>
            <a:off x="896678" y="1807066"/>
            <a:ext cx="249511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self - </a:t>
            </a:r>
            <a:r>
              <a:rPr lang="en-US" altLang="zh-CN" sz="3200" b="1" dirty="0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centred</a:t>
            </a:r>
            <a:endParaRPr lang="zh-CN" altLang="en-US" sz="3200" b="1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B212322-F528-4A81-87E1-8EAC7B3D33B5}"/>
              </a:ext>
            </a:extLst>
          </p:cNvPr>
          <p:cNvSpPr/>
          <p:nvPr/>
        </p:nvSpPr>
        <p:spPr>
          <a:xfrm>
            <a:off x="159024" y="49810"/>
            <a:ext cx="11923437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8" name="文本框 339972"/>
          <p:cNvSpPr txBox="1">
            <a:spLocks noChangeArrowheads="1"/>
          </p:cNvSpPr>
          <p:nvPr/>
        </p:nvSpPr>
        <p:spPr bwMode="auto">
          <a:xfrm>
            <a:off x="4080577" y="3703947"/>
            <a:ext cx="57151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随和的；容易相处的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9" name="文本框 339972"/>
          <p:cNvSpPr txBox="1">
            <a:spLocks noChangeArrowheads="1"/>
          </p:cNvSpPr>
          <p:nvPr/>
        </p:nvSpPr>
        <p:spPr bwMode="auto">
          <a:xfrm>
            <a:off x="4089951" y="4923402"/>
            <a:ext cx="406158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脾气不好的；易怒的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11" name="文本框 339972"/>
          <p:cNvSpPr txBox="1">
            <a:spLocks noChangeArrowheads="1"/>
          </p:cNvSpPr>
          <p:nvPr/>
        </p:nvSpPr>
        <p:spPr bwMode="auto">
          <a:xfrm>
            <a:off x="3643920" y="1796668"/>
            <a:ext cx="57151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以自我为中心的；自私的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12" name="文本框 339972"/>
          <p:cNvSpPr txBox="1">
            <a:spLocks noChangeArrowheads="1"/>
          </p:cNvSpPr>
          <p:nvPr/>
        </p:nvSpPr>
        <p:spPr bwMode="auto">
          <a:xfrm>
            <a:off x="896678" y="2820888"/>
            <a:ext cx="337761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strong - minded</a:t>
            </a:r>
            <a:endParaRPr lang="zh-CN" altLang="en-US" sz="3200" b="1" dirty="0"/>
          </a:p>
        </p:txBody>
      </p:sp>
      <p:sp>
        <p:nvSpPr>
          <p:cNvPr id="13" name="文本框 339972"/>
          <p:cNvSpPr txBox="1">
            <a:spLocks noChangeArrowheads="1"/>
          </p:cNvSpPr>
          <p:nvPr/>
        </p:nvSpPr>
        <p:spPr bwMode="auto">
          <a:xfrm>
            <a:off x="3824137" y="2723735"/>
            <a:ext cx="57151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有主见的；意志坚强的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14" name="文本框 339972"/>
          <p:cNvSpPr txBox="1">
            <a:spLocks noChangeArrowheads="1"/>
          </p:cNvSpPr>
          <p:nvPr/>
        </p:nvSpPr>
        <p:spPr bwMode="auto">
          <a:xfrm>
            <a:off x="896678" y="3857634"/>
            <a:ext cx="249511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easy - going</a:t>
            </a:r>
            <a:endParaRPr lang="zh-CN" altLang="en-US" sz="3200" b="1" dirty="0"/>
          </a:p>
        </p:txBody>
      </p:sp>
      <p:sp>
        <p:nvSpPr>
          <p:cNvPr id="15" name="文本框 339972"/>
          <p:cNvSpPr txBox="1">
            <a:spLocks noChangeArrowheads="1"/>
          </p:cNvSpPr>
          <p:nvPr/>
        </p:nvSpPr>
        <p:spPr bwMode="auto">
          <a:xfrm>
            <a:off x="896678" y="4894380"/>
            <a:ext cx="337761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bad - tempered</a:t>
            </a:r>
            <a:endParaRPr lang="zh-CN" altLang="en-US" sz="3200" b="1" dirty="0"/>
          </a:p>
        </p:txBody>
      </p:sp>
      <p:pic>
        <p:nvPicPr>
          <p:cNvPr id="16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5286" y="4537242"/>
            <a:ext cx="3278188" cy="18367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58898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4" name="文本框 201733"/>
          <p:cNvSpPr txBox="1">
            <a:spLocks noChangeArrowheads="1"/>
          </p:cNvSpPr>
          <p:nvPr/>
        </p:nvSpPr>
        <p:spPr bwMode="auto">
          <a:xfrm>
            <a:off x="691116" y="273896"/>
            <a:ext cx="11270512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800" b="1" dirty="0">
                <a:solidFill>
                  <a:srgbClr val="FFFF66"/>
                </a:solidFill>
                <a:latin typeface="Arial" panose="020B0604020202020204" pitchFamily="34" charset="0"/>
              </a:rPr>
              <a:t>      </a:t>
            </a:r>
            <a:r>
              <a:rPr lang="en-US" altLang="zh-CN" sz="6000" b="1" dirty="0">
                <a:solidFill>
                  <a:srgbClr val="490509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personality, ability, attitude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6000" b="1" dirty="0">
              <a:solidFill>
                <a:srgbClr val="490509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7285" name="文本框 201734"/>
          <p:cNvSpPr txBox="1">
            <a:spLocks noChangeArrowheads="1"/>
          </p:cNvSpPr>
          <p:nvPr/>
        </p:nvSpPr>
        <p:spPr bwMode="auto">
          <a:xfrm>
            <a:off x="3414532" y="1634805"/>
            <a:ext cx="8333772" cy="3621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50000"/>
              </a:spcBef>
            </a:pPr>
            <a:r>
              <a:rPr lang="en-US" altLang="zh-CN" sz="373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zh-CN" sz="37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an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intelligent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famous scientist, Albert Einstein had a pleasant ____________ and was much respected for his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friendly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manner. He was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modest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about his _________, and had distinctive __________ and fashions — for example, he minimized his wardrobe so that he would not need to waste time in deciding on what to wear. 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02206735-EC6C-49EC-911C-8EEA570102A3}"/>
              </a:ext>
            </a:extLst>
          </p:cNvPr>
          <p:cNvSpPr/>
          <p:nvPr/>
        </p:nvSpPr>
        <p:spPr>
          <a:xfrm>
            <a:off x="159024" y="49810"/>
            <a:ext cx="12032975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6" name="图片 3" descr="albert_einste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3898" y="2026900"/>
            <a:ext cx="2875322" cy="29133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矩形 6"/>
          <p:cNvSpPr/>
          <p:nvPr/>
        </p:nvSpPr>
        <p:spPr>
          <a:xfrm>
            <a:off x="7703593" y="2156314"/>
            <a:ext cx="22477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personality </a:t>
            </a: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637519" y="3163312"/>
            <a:ext cx="15520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abilities</a:t>
            </a: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756838" y="3603150"/>
            <a:ext cx="17107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attitudes</a:t>
            </a: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842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4" name="文本框 201733"/>
          <p:cNvSpPr txBox="1">
            <a:spLocks noChangeArrowheads="1"/>
          </p:cNvSpPr>
          <p:nvPr/>
        </p:nvSpPr>
        <p:spPr bwMode="auto">
          <a:xfrm>
            <a:off x="691116" y="273896"/>
            <a:ext cx="11270512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800" b="1" dirty="0">
                <a:solidFill>
                  <a:srgbClr val="FFFF66"/>
                </a:solidFill>
                <a:latin typeface="Arial" panose="020B0604020202020204" pitchFamily="34" charset="0"/>
              </a:rPr>
              <a:t>      </a:t>
            </a:r>
            <a:r>
              <a:rPr lang="en-US" altLang="zh-CN" sz="6000" b="1" dirty="0">
                <a:solidFill>
                  <a:srgbClr val="490509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personality, ability, attitude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6000" b="1" dirty="0">
              <a:solidFill>
                <a:srgbClr val="490509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7285" name="文本框 201734"/>
          <p:cNvSpPr txBox="1">
            <a:spLocks noChangeArrowheads="1"/>
          </p:cNvSpPr>
          <p:nvPr/>
        </p:nvSpPr>
        <p:spPr bwMode="auto">
          <a:xfrm>
            <a:off x="3328630" y="1794436"/>
            <a:ext cx="8748183" cy="3621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50000"/>
              </a:spcBef>
            </a:pPr>
            <a:r>
              <a:rPr lang="en-US" altLang="zh-CN" sz="373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zh-CN" sz="37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occasionally had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playful sense of humor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enjoyed sailing and playing the violin. He was also the stereotypical (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典型的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“absent-minded professor”; he was often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forgetful 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everyday items, such as keys and would focus so attentively on solving physics problems that he would often become unaware of his surroundings. 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02206735-EC6C-49EC-911C-8EEA570102A3}"/>
              </a:ext>
            </a:extLst>
          </p:cNvPr>
          <p:cNvSpPr/>
          <p:nvPr/>
        </p:nvSpPr>
        <p:spPr>
          <a:xfrm>
            <a:off x="159024" y="49810"/>
            <a:ext cx="12032975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6" name="图片 3" descr="albert_einste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8122" y="2148655"/>
            <a:ext cx="2875322" cy="29133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303895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0591d928-a538-4509-a70d-7ec708a78a80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wrap="none">
        <a:spAutoFit/>
      </a:bodyPr>
      <a:lstStyle>
        <a:defPPr algn="l">
          <a:defRPr sz="2400" dirty="0" smtClean="0">
            <a:solidFill>
              <a:srgbClr val="FFCC66"/>
            </a:solidFill>
            <a:latin typeface="迷你简卡通" panose="03000509000000000000" pitchFamily="65" charset="-122"/>
            <a:ea typeface="迷你简卡通" panose="03000509000000000000" pitchFamily="65" charset="-122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1736</TotalTime>
  <Words>1397</Words>
  <Application>Microsoft Office PowerPoint</Application>
  <PresentationFormat>自定义</PresentationFormat>
  <Paragraphs>220</Paragraphs>
  <Slides>26</Slides>
  <Notes>20</Notes>
  <HiddenSlides>5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zwl</cp:lastModifiedBy>
  <cp:revision>314</cp:revision>
  <dcterms:created xsi:type="dcterms:W3CDTF">2017-08-21T08:41:36Z</dcterms:created>
  <dcterms:modified xsi:type="dcterms:W3CDTF">2021-01-29T01:26:53Z</dcterms:modified>
</cp:coreProperties>
</file>