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6"/>
  </p:notesMasterIdLst>
  <p:sldIdLst>
    <p:sldId id="259" r:id="rId3"/>
    <p:sldId id="277" r:id="rId4"/>
    <p:sldId id="286" r:id="rId5"/>
    <p:sldId id="256" r:id="rId6"/>
    <p:sldId id="263" r:id="rId7"/>
    <p:sldId id="257" r:id="rId8"/>
    <p:sldId id="275" r:id="rId9"/>
    <p:sldId id="276" r:id="rId10"/>
    <p:sldId id="287" r:id="rId11"/>
    <p:sldId id="289" r:id="rId12"/>
    <p:sldId id="288" r:id="rId13"/>
    <p:sldId id="290" r:id="rId14"/>
    <p:sldId id="293" r:id="rId15"/>
    <p:sldId id="270" r:id="rId16"/>
    <p:sldId id="291" r:id="rId17"/>
    <p:sldId id="292" r:id="rId18"/>
    <p:sldId id="283" r:id="rId19"/>
    <p:sldId id="274" r:id="rId20"/>
    <p:sldId id="262" r:id="rId21"/>
    <p:sldId id="281" r:id="rId22"/>
    <p:sldId id="323" r:id="rId23"/>
    <p:sldId id="325" r:id="rId24"/>
    <p:sldId id="258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3" autoAdjust="0"/>
    <p:restoredTop sz="83087" autoAdjust="0"/>
  </p:normalViewPr>
  <p:slideViewPr>
    <p:cSldViewPr snapToGrid="0">
      <p:cViewPr varScale="1">
        <p:scale>
          <a:sx n="56" d="100"/>
          <a:sy n="56" d="100"/>
        </p:scale>
        <p:origin x="876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A07D1B-BDD6-40C2-B844-1E83EBF422F2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533DCF-755D-4C09-8C77-B4C66B47F23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867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437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62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33DCF-755D-4C09-8C77-B4C66B47F23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411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836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613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5699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P17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131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P20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4364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P26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33DCF-755D-4C09-8C77-B4C66B47F23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7959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P25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33DCF-755D-4C09-8C77-B4C66B47F23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525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P28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33DCF-755D-4C09-8C77-B4C66B47F23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658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P25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33DCF-755D-4C09-8C77-B4C66B47F23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8893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4304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33DCF-755D-4C09-8C77-B4C66B47F23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22901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533DCF-755D-4C09-8C77-B4C66B47F23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2955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984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34107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000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472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533DCF-755D-4C09-8C77-B4C66B47F236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2313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1C4D9-7AA0-4E8A-8F31-3A2870B90F43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BD880A-0378-4DC7-8687-9D9EFE15BD6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69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22DCA-67A9-4778-A7D1-ED643D1D8601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2B056F-24BC-41BE-9B60-6DFE0CBD198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03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7C019-7594-4286-A42A-2F138B571CCA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596903-C356-43FE-BD73-6D17A70D58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12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8E81F-7333-462C-BD11-28FD9F99924D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6DF751-847D-4849-A478-8F9078C7E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63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AAF16-BA61-4594-B8A1-2F159D57E5AB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A743C6-9CAD-4506-BB5D-484A66D7183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48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A371A-53EC-435F-B93C-94666768C98C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548142-3C9F-4307-B22E-3B2B02717F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27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C062D-60F1-45A6-BCCD-44E4ED406DE7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DB9FE8-2CBB-453E-BFFB-A1EE68F34B1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30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756F5-A11C-4035-A665-CD9BB123B370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05548D-BA25-450B-AEE1-6F468D123A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11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D2E2F-0573-48D4-BE3E-D50B3FD03AF7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221629-BB90-4E76-B2C6-E26E0DBE254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29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26266-6091-4FE7-AB77-F6A783BFE9B8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E3BF5C-018B-4822-8F77-6904DE0E55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2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99CF9-2CA8-410B-91C9-22CD63C97C5D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9F3985-1454-4AAA-8AFB-6C576B52D0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87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88ED1-95B7-44CE-A12E-9AE24D363BC6}" type="datetimeFigureOut">
              <a:rPr lang="zh-CN" altLang="en-US" smtClean="0"/>
              <a:pPr/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AEF5B-32AE-4564-9C2B-25E12F42EC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EECADA8-ED65-4D6A-AAFD-554521AB4904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F6734515-A21D-45EA-A8E5-01EB4AAD28A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54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>
            <a:spLocks noChangeArrowheads="1"/>
          </p:cNvSpPr>
          <p:nvPr/>
        </p:nvSpPr>
        <p:spPr bwMode="auto">
          <a:xfrm rot="16200000">
            <a:off x="4934768" y="-137533"/>
            <a:ext cx="1546577" cy="6849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行为惊世骇俗</a:t>
            </a:r>
            <a:endParaRPr lang="en-US" altLang="zh-CN" sz="32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看似疯狂，实则清醒的那些人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 bwMode="auto">
          <a:xfrm>
            <a:off x="512625" y="0"/>
            <a:ext cx="4238622" cy="1400176"/>
            <a:chOff x="0" y="0"/>
            <a:chExt cx="4238652" cy="1400182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1166818" cy="1400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12"/>
            <p:cNvSpPr txBox="1">
              <a:spLocks noChangeArrowheads="1"/>
            </p:cNvSpPr>
            <p:nvPr/>
          </p:nvSpPr>
          <p:spPr bwMode="auto">
            <a:xfrm>
              <a:off x="1166818" y="259951"/>
              <a:ext cx="3071834" cy="707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4000" b="1" dirty="0">
                  <a:latin typeface="隶书" panose="02010509060101010101" pitchFamily="49" charset="-122"/>
                  <a:ea typeface="隶书" panose="02010509060101010101" pitchFamily="49" charset="-122"/>
                </a:rPr>
                <a:t>魏晋风流</a:t>
              </a:r>
              <a:endParaRPr lang="zh-CN" altLang="zh-CN" sz="4000" b="1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8" name="TextBox 12">
            <a:extLst>
              <a:ext uri="{FF2B5EF4-FFF2-40B4-BE49-F238E27FC236}">
                <a16:creationId xmlns:a16="http://schemas.microsoft.com/office/drawing/2014/main" id="{C8879A26-AD57-4E75-9AE0-1F9E26C40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0094" y="1227786"/>
            <a:ext cx="30718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“阮籍猖狂”</a:t>
            </a:r>
            <a:endParaRPr lang="zh-CN" altLang="zh-CN" sz="36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AE2D30E-BFAE-455D-8552-06EB0D931627}"/>
              </a:ext>
            </a:extLst>
          </p:cNvPr>
          <p:cNvSpPr/>
          <p:nvPr/>
        </p:nvSpPr>
        <p:spPr>
          <a:xfrm>
            <a:off x="375558" y="2197034"/>
            <a:ext cx="11576956" cy="2611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司马昭为了拉拢阮籍，就想和阮籍结为亲家，阮籍为了躲避这门亲事开始每天拼命地喝酒，每天都是酩酊大醉，不醒人事，一连</a:t>
            </a:r>
            <a:r>
              <a:rPr lang="en-US" altLang="zh-CN" sz="28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</a:t>
            </a:r>
            <a:r>
              <a:rPr lang="zh-CN" altLang="en-US" sz="28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天，天天如此，那个奉命前来提亲的人根本就没法向他开口，最后，只好回禀司马昭，司马昭只好无奈放弃。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爆炸形: 8 pt  2">
            <a:extLst>
              <a:ext uri="{FF2B5EF4-FFF2-40B4-BE49-F238E27FC236}">
                <a16:creationId xmlns:a16="http://schemas.microsoft.com/office/drawing/2014/main" id="{9620F844-600A-4BB0-A39E-FAD0BE617FC6}"/>
              </a:ext>
            </a:extLst>
          </p:cNvPr>
          <p:cNvSpPr/>
          <p:nvPr/>
        </p:nvSpPr>
        <p:spPr>
          <a:xfrm>
            <a:off x="7993294" y="369870"/>
            <a:ext cx="3565133" cy="1982912"/>
          </a:xfrm>
          <a:prstGeom prst="irregularSeal1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4" name="组合 3"/>
          <p:cNvGrpSpPr/>
          <p:nvPr/>
        </p:nvGrpSpPr>
        <p:grpSpPr bwMode="auto">
          <a:xfrm>
            <a:off x="512625" y="0"/>
            <a:ext cx="4238622" cy="1400176"/>
            <a:chOff x="0" y="0"/>
            <a:chExt cx="4238652" cy="1400182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1166818" cy="1400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12"/>
            <p:cNvSpPr txBox="1">
              <a:spLocks noChangeArrowheads="1"/>
            </p:cNvSpPr>
            <p:nvPr/>
          </p:nvSpPr>
          <p:spPr bwMode="auto">
            <a:xfrm>
              <a:off x="1166818" y="259951"/>
              <a:ext cx="3071834" cy="707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隶书" panose="02010509060101010101" pitchFamily="49" charset="-122"/>
                  <a:ea typeface="隶书" panose="02010509060101010101" pitchFamily="49" charset="-122"/>
                  <a:cs typeface="+mn-cs"/>
                </a:rPr>
                <a:t>魏晋风流</a:t>
              </a:r>
              <a:endParaRPr kumimoji="0" lang="zh-CN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endParaRPr>
            </a:p>
          </p:txBody>
        </p:sp>
      </p:grpSp>
      <p:sp>
        <p:nvSpPr>
          <p:cNvPr id="8" name="TextBox 12">
            <a:extLst>
              <a:ext uri="{FF2B5EF4-FFF2-40B4-BE49-F238E27FC236}">
                <a16:creationId xmlns:a16="http://schemas.microsoft.com/office/drawing/2014/main" id="{C8879A26-AD57-4E75-9AE0-1F9E26C40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0094" y="1227786"/>
            <a:ext cx="30718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“阮籍猖狂”</a:t>
            </a:r>
            <a:endParaRPr kumimoji="0" lang="zh-CN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AE2D30E-BFAE-455D-8552-06EB0D931627}"/>
              </a:ext>
            </a:extLst>
          </p:cNvPr>
          <p:cNvSpPr/>
          <p:nvPr/>
        </p:nvSpPr>
        <p:spPr>
          <a:xfrm>
            <a:off x="375558" y="2197034"/>
            <a:ext cx="11576956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阮籍好酒，他家旁边就是酒店，女主人是个年轻漂亮的小媳妇。阮籍常和王戎去吃酒，醉了就若无其事地躺在人家旁边睡着了，根本不避嫌。那家的丈夫也不认为他有什么不轨的行为。魏晋时期，男女授受不亲被认为是理所当然的事，可是阮籍全不放在眼里。一次，他嫂子要回娘家，阮籍不仅为嫂子饯行，还特地送她上路。面对旁人的闲话、非议，阮籍说：“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礼法难道是为我辈设的吗</a:t>
            </a:r>
            <a:r>
              <a:rPr lang="zh-CN" altLang="en-US" sz="28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？”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769B3303-B022-4ABC-8169-1C9EFFA665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7563" y="1038160"/>
            <a:ext cx="30718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>
                <a:solidFill>
                  <a:prstClr val="black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痛不痛苦？</a:t>
            </a:r>
            <a:endParaRPr kumimoji="0" lang="zh-CN" altLang="zh-CN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781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 rot="16200000">
            <a:off x="5887748" y="-3132027"/>
            <a:ext cx="1716817" cy="79808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专题学习：</a:t>
            </a:r>
            <a:endParaRPr lang="en-US" altLang="zh-CN" sz="36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魏晋南北朝士人的精神苦闷和生命意识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B67D6AA-A4DB-4988-83E8-A709B45D9DDE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4911689" y="1743809"/>
            <a:ext cx="5254324" cy="51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阅读清单：</a:t>
            </a:r>
            <a:endParaRPr lang="en-US" altLang="zh-CN" sz="2800" b="1" kern="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一、教材</a:t>
            </a:r>
            <a:endParaRPr lang="en-US" altLang="zh-CN" sz="2800" b="1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P12《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拟行路难</a:t>
            </a: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（其四）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P18《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咏怀八十二首</a:t>
            </a: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（其一）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P18-19《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杂诗十二首</a:t>
            </a: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（其二）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二、拓展阅读</a:t>
            </a:r>
            <a:endParaRPr lang="en-US" altLang="zh-CN" sz="2800" b="1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1.《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魏晋文人风度与生命意识</a:t>
            </a: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ct val="150000"/>
              </a:lnSpc>
            </a:pPr>
            <a:r>
              <a:rPr lang="en-US" altLang="zh-CN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自行搜集资料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23982" y="414673"/>
            <a:ext cx="12168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latin typeface="隶书" panose="02010509060101010101" pitchFamily="49" charset="-122"/>
                <a:ea typeface="隶书" panose="02010509060101010101" pitchFamily="49" charset="-122"/>
              </a:rPr>
              <a:t>活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735156" y="414673"/>
            <a:ext cx="12168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latin typeface="隶书" panose="02010509060101010101" pitchFamily="49" charset="-122"/>
                <a:ea typeface="隶书" panose="02010509060101010101" pitchFamily="49" charset="-122"/>
              </a:rPr>
              <a:t>动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713C833-9D0F-4BD4-AFA0-C902DCE22519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5447967" y="-3446053"/>
            <a:ext cx="730008" cy="1162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活动一：根据注释，自主</a:t>
            </a:r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阅读、理解、朗读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，小组内部个别读、齐读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DD97B61-8ED7-45FF-8149-7DA0D37FD08D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5447967" y="-2526647"/>
            <a:ext cx="730008" cy="1162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活动二：根据注释，鉴赏</a:t>
            </a:r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诗人形象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，完成表格。（小组讨论、展示）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1CF1F79-E811-4DEA-8B31-89F27B514CC0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5447967" y="-1607243"/>
            <a:ext cx="730008" cy="1162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活动三：理解</a:t>
            </a:r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诗歌主旨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，完成表格。（小组讨论、展示）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91580EA0-9AA3-4B58-8EB9-4DECD7262A78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5447967" y="-658926"/>
            <a:ext cx="730008" cy="11625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活动四：</a:t>
            </a:r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再读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诗歌，读出</a:t>
            </a:r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情感</a:t>
            </a:r>
            <a:endParaRPr lang="en-US" altLang="zh-CN" sz="2800" b="1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0EDB2558-F6D9-46CC-8FA5-D759BAA31777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5978635" y="-265316"/>
            <a:ext cx="730008" cy="1268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活动五：探讨他们</a:t>
            </a:r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精神苦闷的原因及个体生命意识</a:t>
            </a: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的特征。（小组讨论、展示）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487184" y="2799654"/>
            <a:ext cx="1292662" cy="1287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壹</a:t>
            </a:r>
            <a:endParaRPr lang="zh-CN" altLang="en-US" sz="60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3039791" y="4087647"/>
            <a:ext cx="6112417" cy="10902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kern="0" dirty="0">
                <a:latin typeface="华文琥珀" panose="02010800040101010101" pitchFamily="2" charset="-122"/>
                <a:ea typeface="华文琥珀" panose="02010800040101010101" pitchFamily="2" charset="-122"/>
              </a:rPr>
              <a:t>朗读</a:t>
            </a:r>
            <a:endParaRPr lang="en-US" altLang="zh-CN" sz="4800" kern="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0"/>
          <p:cNvSpPr txBox="1"/>
          <p:nvPr/>
        </p:nvSpPr>
        <p:spPr>
          <a:xfrm>
            <a:off x="2076980" y="1496894"/>
            <a:ext cx="1102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壹</a:t>
            </a:r>
          </a:p>
        </p:txBody>
      </p:sp>
      <p:sp>
        <p:nvSpPr>
          <p:cNvPr id="13" name="TextBox 30"/>
          <p:cNvSpPr txBox="1"/>
          <p:nvPr/>
        </p:nvSpPr>
        <p:spPr>
          <a:xfrm>
            <a:off x="3067624" y="974536"/>
            <a:ext cx="6056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kern="0" dirty="0">
                <a:latin typeface="隶书" panose="02010509060101010101" pitchFamily="49" charset="-122"/>
                <a:ea typeface="隶书" panose="02010509060101010101" pitchFamily="49" charset="-122"/>
              </a:rPr>
              <a:t>鉴赏诗人形象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F10AE6A-A052-48CD-88D9-2BBE405D0926}"/>
              </a:ext>
            </a:extLst>
          </p:cNvPr>
          <p:cNvSpPr/>
          <p:nvPr/>
        </p:nvSpPr>
        <p:spPr>
          <a:xfrm>
            <a:off x="4560964" y="2032580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拟行路难（其四）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2B01216F-EA76-4F7A-9752-55073FDA6D0C}"/>
              </a:ext>
            </a:extLst>
          </p:cNvPr>
          <p:cNvSpPr/>
          <p:nvPr/>
        </p:nvSpPr>
        <p:spPr>
          <a:xfrm>
            <a:off x="954087" y="2676644"/>
            <a:ext cx="10308161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这首诗刻画了一位因为命运不公而愤懑不平、痛苦难抑却又极力克制的抒情主人公形象。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比兴手法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的运用：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水覆于地面，比喻因门阀制度不合理造成贵贱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不同的命运的残酷现实。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281F609F-9896-478E-B71D-596F49F738D9}"/>
              </a:ext>
            </a:extLst>
          </p:cNvPr>
          <p:cNvSpPr txBox="1"/>
          <p:nvPr/>
        </p:nvSpPr>
        <p:spPr>
          <a:xfrm>
            <a:off x="1039833" y="1226600"/>
            <a:ext cx="1292662" cy="1287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叁</a:t>
            </a:r>
            <a:endParaRPr lang="zh-CN" altLang="en-US" sz="60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E39891F-3635-4BBF-8DE8-C116CC1C35B1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7728608" y="-1290945"/>
            <a:ext cx="730008" cy="399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kern="0" dirty="0">
                <a:latin typeface="黑体" panose="02010609060101010101" pitchFamily="49" charset="-122"/>
                <a:ea typeface="黑体" panose="02010609060101010101" pitchFamily="49" charset="-122"/>
              </a:rPr>
              <a:t>活动三：理解</a:t>
            </a:r>
            <a:r>
              <a:rPr lang="zh-CN" altLang="en-US" sz="2800" b="1" kern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诗歌主旨</a:t>
            </a:r>
            <a:endParaRPr lang="en-US" altLang="zh-CN" sz="28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ABE434B-9E8F-4137-9263-644819540743}"/>
              </a:ext>
            </a:extLst>
          </p:cNvPr>
          <p:cNvSpPr/>
          <p:nvPr/>
        </p:nvSpPr>
        <p:spPr>
          <a:xfrm>
            <a:off x="2847664" y="2389482"/>
            <a:ext cx="9432471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全诗突出一个“愁”字，一二句起兴，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门第不同，命运也不同，隐含不平之气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；三四句用“命”安慰自己，不要发愁；五六句借酒浇愁，唱歌断愁，人生艰难愁更愁；七句人心有感，发出抗争，慷慨激昂，第八句却无可奈何，表现了诗人精神上极度的矛盾、痛苦。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全诗充溢愤世嫉俗的深沉忧愤之情。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55CD3797-E7F7-4D97-97E3-C854C8DA9EB2}"/>
              </a:ext>
            </a:extLst>
          </p:cNvPr>
          <p:cNvSpPr/>
          <p:nvPr/>
        </p:nvSpPr>
        <p:spPr>
          <a:xfrm>
            <a:off x="6458681" y="1608986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拟行路难（其四）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0"/>
          <p:cNvSpPr txBox="1"/>
          <p:nvPr/>
        </p:nvSpPr>
        <p:spPr>
          <a:xfrm>
            <a:off x="2076980" y="1496894"/>
            <a:ext cx="1102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壹</a:t>
            </a:r>
          </a:p>
        </p:txBody>
      </p:sp>
      <p:sp>
        <p:nvSpPr>
          <p:cNvPr id="13" name="TextBox 30"/>
          <p:cNvSpPr txBox="1"/>
          <p:nvPr/>
        </p:nvSpPr>
        <p:spPr>
          <a:xfrm>
            <a:off x="3067624" y="974536"/>
            <a:ext cx="6056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鉴赏诗人形象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F10AE6A-A052-48CD-88D9-2BBE405D0926}"/>
              </a:ext>
            </a:extLst>
          </p:cNvPr>
          <p:cNvSpPr/>
          <p:nvPr/>
        </p:nvSpPr>
        <p:spPr>
          <a:xfrm>
            <a:off x="4560964" y="2376103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咏怀八十二首（其一）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2B01216F-EA76-4F7A-9752-55073FDA6D0C}"/>
              </a:ext>
            </a:extLst>
          </p:cNvPr>
          <p:cNvSpPr/>
          <p:nvPr/>
        </p:nvSpPr>
        <p:spPr>
          <a:xfrm>
            <a:off x="220137" y="3138177"/>
            <a:ext cx="10308161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这首诗刻画了一位孤独寂寞、忧思难以排遣的抒情主人公形象。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比喻、象征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手法的运用：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以“夜”象征恐怖的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社会氛围，并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自喻为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“孤鸿、翔鸟”，自己犹如惊弓之鸟般惊惧。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975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281F609F-9896-478E-B71D-596F49F738D9}"/>
              </a:ext>
            </a:extLst>
          </p:cNvPr>
          <p:cNvSpPr txBox="1"/>
          <p:nvPr/>
        </p:nvSpPr>
        <p:spPr>
          <a:xfrm>
            <a:off x="1039833" y="1226600"/>
            <a:ext cx="1292662" cy="1287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叁</a:t>
            </a:r>
            <a:endParaRPr kumimoji="0" lang="zh-CN" alt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E39891F-3635-4BBF-8DE8-C116CC1C35B1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7628712" y="-1099530"/>
            <a:ext cx="730008" cy="399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活动三：理解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诗歌主旨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ABE434B-9E8F-4137-9263-644819540743}"/>
              </a:ext>
            </a:extLst>
          </p:cNvPr>
          <p:cNvSpPr/>
          <p:nvPr/>
        </p:nvSpPr>
        <p:spPr>
          <a:xfrm>
            <a:off x="2759529" y="2633825"/>
            <a:ext cx="9432471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诗人因处于政治旋涡中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，在这首诗中，通过叙写自己夜深不寐弹琴、徘徊忧思伤心的行为以及期间所见所闻的“明月”“清风”“孤鸿”“翔鸟”等一系列意象，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表达内心愤懑、悲凉、落寞、忧虑等复杂感情。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63CB8D6-8A7E-49C3-9538-037932443DD5}"/>
              </a:ext>
            </a:extLst>
          </p:cNvPr>
          <p:cNvSpPr/>
          <p:nvPr/>
        </p:nvSpPr>
        <p:spPr>
          <a:xfrm>
            <a:off x="6213512" y="1974764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咏怀八十二首（其一）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76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0"/>
          <p:cNvSpPr txBox="1"/>
          <p:nvPr/>
        </p:nvSpPr>
        <p:spPr>
          <a:xfrm>
            <a:off x="2076980" y="1496894"/>
            <a:ext cx="1102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壹</a:t>
            </a:r>
          </a:p>
        </p:txBody>
      </p:sp>
      <p:sp>
        <p:nvSpPr>
          <p:cNvPr id="13" name="TextBox 30"/>
          <p:cNvSpPr txBox="1"/>
          <p:nvPr/>
        </p:nvSpPr>
        <p:spPr>
          <a:xfrm>
            <a:off x="2396661" y="391998"/>
            <a:ext cx="6056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鉴赏诗人形象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F10AE6A-A052-48CD-88D9-2BBE405D0926}"/>
              </a:ext>
            </a:extLst>
          </p:cNvPr>
          <p:cNvSpPr/>
          <p:nvPr/>
        </p:nvSpPr>
        <p:spPr>
          <a:xfrm>
            <a:off x="4793776" y="1445006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杂诗十二首（其二）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2B01216F-EA76-4F7A-9752-55073FDA6D0C}"/>
              </a:ext>
            </a:extLst>
          </p:cNvPr>
          <p:cNvSpPr/>
          <p:nvPr/>
        </p:nvSpPr>
        <p:spPr>
          <a:xfrm>
            <a:off x="729465" y="2384547"/>
            <a:ext cx="10886303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这首诗刻画了一位因时光流逝、有志未酬，而孤独寂寞、内心悲苦的抒情主人公形象。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借景抒情、直抒胸臆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手法的运用：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前六句借清冷的月景寄托孤独之感；后六句直接抒发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志向未能实现的惆怅、伤感之情。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588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281F609F-9896-478E-B71D-596F49F738D9}"/>
              </a:ext>
            </a:extLst>
          </p:cNvPr>
          <p:cNvSpPr txBox="1"/>
          <p:nvPr/>
        </p:nvSpPr>
        <p:spPr>
          <a:xfrm>
            <a:off x="1039833" y="1226600"/>
            <a:ext cx="1292662" cy="1287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叁</a:t>
            </a:r>
            <a:endParaRPr kumimoji="0" lang="zh-CN" alt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FE39891F-3635-4BBF-8DE8-C116CC1C35B1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7728608" y="-771012"/>
            <a:ext cx="730008" cy="399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775970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活动三：理解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诗歌主旨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ABE434B-9E8F-4137-9263-644819540743}"/>
              </a:ext>
            </a:extLst>
          </p:cNvPr>
          <p:cNvSpPr/>
          <p:nvPr/>
        </p:nvSpPr>
        <p:spPr>
          <a:xfrm>
            <a:off x="2503742" y="3460951"/>
            <a:ext cx="9432471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这首诗写诗人中夜不眠时的情怀，抒发了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事业无成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的感慨，用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环境的清冷衬托出自己内心的孤独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，又以时光的流逝引出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有志未骋的悲戚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7D1B60E-8B51-4136-A713-DF77AEADEA89}"/>
              </a:ext>
            </a:extLst>
          </p:cNvPr>
          <p:cNvSpPr/>
          <p:nvPr/>
        </p:nvSpPr>
        <p:spPr>
          <a:xfrm>
            <a:off x="6378238" y="2407913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杂诗十二首（其二）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31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B1FEED5-2822-421C-B776-508468F5683D}"/>
              </a:ext>
            </a:extLst>
          </p:cNvPr>
          <p:cNvSpPr/>
          <p:nvPr/>
        </p:nvSpPr>
        <p:spPr>
          <a:xfrm>
            <a:off x="1028441" y="1300729"/>
            <a:ext cx="10886303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诗歌形象如何归纳？</a:t>
            </a:r>
            <a:endParaRPr lang="en-US" altLang="zh-CN" sz="28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ctr"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动作、心理、环境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EE12B3E-4582-48F4-A9D1-C7FB631ABB48}"/>
              </a:ext>
            </a:extLst>
          </p:cNvPr>
          <p:cNvSpPr/>
          <p:nvPr/>
        </p:nvSpPr>
        <p:spPr>
          <a:xfrm>
            <a:off x="1229429" y="2584735"/>
            <a:ext cx="9934130" cy="19303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altLang="zh-CN" sz="2800" b="1" u="sng" kern="1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作业：</a:t>
            </a:r>
            <a:endParaRPr kumimoji="0" lang="en-US" altLang="zh-CN" sz="2800" b="1" i="0" u="sng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kumimoji="0" lang="en-US" altLang="zh-CN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世纪金榜</a:t>
            </a:r>
            <a:r>
              <a:rPr kumimoji="0" lang="en-US" altLang="zh-CN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阅读</a:t>
            </a:r>
            <a:r>
              <a:rPr kumimoji="0" lang="en-US" altLang="zh-CN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P13-14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，完成</a:t>
            </a:r>
            <a:r>
              <a:rPr kumimoji="0" lang="en-US" altLang="zh-CN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P14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的第</a:t>
            </a:r>
            <a:r>
              <a:rPr kumimoji="0" lang="en-US" altLang="zh-CN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题，自行订正。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170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1"/>
          <p:cNvSpPr txBox="1">
            <a:spLocks noChangeArrowheads="1"/>
          </p:cNvSpPr>
          <p:nvPr/>
        </p:nvSpPr>
        <p:spPr bwMode="auto">
          <a:xfrm>
            <a:off x="665209" y="448230"/>
            <a:ext cx="1086158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00" b="1" dirty="0">
                <a:latin typeface="隶书" panose="02010509060101010101" pitchFamily="49" charset="-122"/>
                <a:ea typeface="隶书" panose="02010509060101010101" pitchFamily="49" charset="-122"/>
              </a:rPr>
              <a:t>活动四：探讨他们精神苦闷的原因及个体生命意识的特征</a:t>
            </a:r>
            <a:endParaRPr lang="zh-CN" altLang="zh-CN" sz="33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02BC8D4-0D0D-4691-8E84-C8A8FAE0A502}"/>
              </a:ext>
            </a:extLst>
          </p:cNvPr>
          <p:cNvSpPr/>
          <p:nvPr/>
        </p:nvSpPr>
        <p:spPr>
          <a:xfrm>
            <a:off x="4732597" y="1497498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精神苦闷的原因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E23B3F1-1C75-4A2F-BBA6-99D38071E9FC}"/>
              </a:ext>
            </a:extLst>
          </p:cNvPr>
          <p:cNvSpPr/>
          <p:nvPr/>
        </p:nvSpPr>
        <p:spPr>
          <a:xfrm>
            <a:off x="468135" y="2459795"/>
            <a:ext cx="11238320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鲍照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魏晋南北朝时期，实行门阀制度，造成“上品无寒门，下品无士族”的局面，而鲍照出身贫寒，虽才华出众，却一直不得意。其精神苦闷的原因是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他生存的时代、出身和他的志向的冲突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1"/>
          <p:cNvSpPr txBox="1">
            <a:spLocks noChangeArrowheads="1"/>
          </p:cNvSpPr>
          <p:nvPr/>
        </p:nvSpPr>
        <p:spPr bwMode="auto">
          <a:xfrm>
            <a:off x="665209" y="448230"/>
            <a:ext cx="1086158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活动四：探讨他们精神苦闷的原因及个体生命意识的特征</a:t>
            </a:r>
            <a:endParaRPr kumimoji="0" lang="zh-CN" altLang="zh-CN" sz="3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02BC8D4-0D0D-4691-8E84-C8A8FAE0A502}"/>
              </a:ext>
            </a:extLst>
          </p:cNvPr>
          <p:cNvSpPr/>
          <p:nvPr/>
        </p:nvSpPr>
        <p:spPr>
          <a:xfrm>
            <a:off x="4732597" y="1497498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精神苦闷的原因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E23B3F1-1C75-4A2F-BBA6-99D38071E9FC}"/>
              </a:ext>
            </a:extLst>
          </p:cNvPr>
          <p:cNvSpPr/>
          <p:nvPr/>
        </p:nvSpPr>
        <p:spPr>
          <a:xfrm>
            <a:off x="468135" y="2459795"/>
            <a:ext cx="11238320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阮籍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阮籍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处在司马氏与曹氏激烈斗争的政治漩涡之中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。政治形势险恶，为了保全自己，他小心翼翼，虚与周旋。生于乱世，阮籍常用醉酒的方法，在当时复杂的政治斗争中保全自己。</a:t>
            </a:r>
            <a:endParaRPr kumimoji="0" lang="zh-CN" altLang="en-US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483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1"/>
          <p:cNvSpPr txBox="1">
            <a:spLocks noChangeArrowheads="1"/>
          </p:cNvSpPr>
          <p:nvPr/>
        </p:nvSpPr>
        <p:spPr bwMode="auto">
          <a:xfrm>
            <a:off x="665209" y="448230"/>
            <a:ext cx="10861581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活动四：探讨他们精神苦闷的原因及个体生命意识的特征</a:t>
            </a:r>
            <a:endParaRPr kumimoji="0" lang="zh-CN" altLang="zh-CN" sz="3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02BC8D4-0D0D-4691-8E84-C8A8FAE0A502}"/>
              </a:ext>
            </a:extLst>
          </p:cNvPr>
          <p:cNvSpPr/>
          <p:nvPr/>
        </p:nvSpPr>
        <p:spPr>
          <a:xfrm>
            <a:off x="4732597" y="1497498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精神苦闷的原因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E23B3F1-1C75-4A2F-BBA6-99D38071E9FC}"/>
              </a:ext>
            </a:extLst>
          </p:cNvPr>
          <p:cNvSpPr/>
          <p:nvPr/>
        </p:nvSpPr>
        <p:spPr>
          <a:xfrm>
            <a:off x="468135" y="2459795"/>
            <a:ext cx="1123832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陶渊明：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政治黑暗与本心爱自由之间的矛盾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；频繁的战乱、黑暗的官场、使怀有远大抱负，少年时即有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济苍生之志的理想破灭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，只能回归田园，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独善其身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，但济世之志未泯，像一股暗流在诗人心底涌动着，撞击着。即使归隐，然而终非“浑身静穆”。</a:t>
            </a:r>
            <a:endParaRPr kumimoji="0" lang="zh-CN" altLang="en-US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300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00117EDF-F193-4A03-A3A3-F7CF430C4248}"/>
              </a:ext>
            </a:extLst>
          </p:cNvPr>
          <p:cNvSpPr/>
          <p:nvPr/>
        </p:nvSpPr>
        <p:spPr>
          <a:xfrm>
            <a:off x="601469" y="403483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个体生命意识的特征：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4EA47B4-CF1E-4E6B-ADFF-158D7E1E3499}"/>
              </a:ext>
            </a:extLst>
          </p:cNvPr>
          <p:cNvSpPr/>
          <p:nvPr/>
        </p:nvSpPr>
        <p:spPr>
          <a:xfrm>
            <a:off x="983026" y="1958316"/>
            <a:ext cx="9189674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鲍照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鲍照对荣华富贵、及时享乐、建功立业等种种目标有着强烈的追求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，而当他的努力受到社会现实的压制、世俗偏见的阻碍时，就表现出愤世嫉俗的深沉忧愤。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288267" y="1268550"/>
            <a:ext cx="738664" cy="44527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0723B4C9-F2F3-4A11-8A82-23DDB98ACCAF}"/>
              </a:ext>
            </a:extLst>
          </p:cNvPr>
          <p:cNvSpPr/>
          <p:nvPr/>
        </p:nvSpPr>
        <p:spPr>
          <a:xfrm>
            <a:off x="983026" y="1958316"/>
            <a:ext cx="8606108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阮籍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能够以冷静的态度对待生命，已经对生命有了较为客观、清醒的认识。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人生的关键并不在生存时间的长短，而在于如何过好既有的人生。</a:t>
            </a:r>
            <a:endParaRPr kumimoji="0" lang="zh-CN" altLang="en-US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4C23C00F-DF2D-4772-846D-9CA539EAA9AA}"/>
              </a:ext>
            </a:extLst>
          </p:cNvPr>
          <p:cNvSpPr/>
          <p:nvPr/>
        </p:nvSpPr>
        <p:spPr>
          <a:xfrm>
            <a:off x="601469" y="403483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个体生命意识的特征：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84FD9E4F-2FC2-4CE9-94D7-2CAB8BE3215A}"/>
              </a:ext>
            </a:extLst>
          </p:cNvPr>
          <p:cNvSpPr/>
          <p:nvPr/>
        </p:nvSpPr>
        <p:spPr>
          <a:xfrm>
            <a:off x="478896" y="1649007"/>
            <a:ext cx="11234208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陶渊明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他宁静、冲淡、潇洒、脱俗，是一种彻悟了人的生命的自然本质之后所生的一种十分达观的襟怀。他以及当时那一类的文人的心情是平静的，却并不颓丧；他们似乎超越了对生命的重视和人生的爱惜，而实际上是在更深的层次上，即在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领悟了生命的自然本质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，并在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自觉实现这一本质时得到人生的享受和满足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797C344-56F9-4889-8D70-5B7AFBD00E14}"/>
              </a:ext>
            </a:extLst>
          </p:cNvPr>
          <p:cNvSpPr/>
          <p:nvPr/>
        </p:nvSpPr>
        <p:spPr>
          <a:xfrm>
            <a:off x="601469" y="403483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个体生命意识的特征：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37D890E-7CBF-470A-93F3-B923E393918B}"/>
              </a:ext>
            </a:extLst>
          </p:cNvPr>
          <p:cNvSpPr/>
          <p:nvPr/>
        </p:nvSpPr>
        <p:spPr>
          <a:xfrm>
            <a:off x="0" y="0"/>
            <a:ext cx="1219200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这个专题的意义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endParaRPr kumimoji="0" lang="en-US" altLang="zh-C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800" b="1" kern="1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了解魏晋南北朝这个特殊的时代里的这群特殊的人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认识生命，思考自己的人生。</a:t>
            </a: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        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魏晋名士的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率真旷达、超拔脱俗、珍重自我、爱惜个性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的情怀，以及</a:t>
            </a:r>
            <a:endParaRPr lang="en-US" altLang="zh-CN" sz="2800" b="1" kern="100" dirty="0">
              <a:latin typeface="华文新魏" panose="02010800040101010101" pitchFamily="2" charset="-122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内心和自由的寻找</a:t>
            </a:r>
            <a:r>
              <a:rPr kumimoji="0" lang="zh-CN" altLang="en-US" sz="2800" b="1" i="0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，恰恰是我们这个精神浮躁、物质至上的时代所缺乏的。</a:t>
            </a:r>
            <a:endParaRPr kumimoji="0" lang="en-US" altLang="zh-CN" sz="2800" b="1" i="0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           ——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魏风华</a:t>
            </a:r>
            <a:endParaRPr lang="en-US" altLang="zh-CN" sz="2800" b="1" kern="100" dirty="0">
              <a:latin typeface="华文新魏" panose="02010800040101010101" pitchFamily="2" charset="-122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CN" sz="2800" b="1" i="0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        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对待生命，你不妨大胆一点，因为我们终归要失去它</a:t>
            </a:r>
            <a:r>
              <a:rPr kumimoji="0" lang="zh-CN" altLang="en-US" sz="2800" b="1" i="0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。</a:t>
            </a:r>
            <a:endParaRPr kumimoji="0" lang="en-US" altLang="zh-CN" sz="2800" b="1" i="0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                                                                ——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尼采</a:t>
            </a:r>
            <a:endParaRPr kumimoji="0" lang="en-US" altLang="zh-CN" sz="2800" b="1" i="0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5">
            <a:extLst>
              <a:ext uri="{FF2B5EF4-FFF2-40B4-BE49-F238E27FC236}">
                <a16:creationId xmlns:a16="http://schemas.microsoft.com/office/drawing/2014/main" id="{CE783928-C564-415A-A3A8-F6AE1A87A5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932" y="2073275"/>
            <a:ext cx="11004097" cy="222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金谷诗序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（石崇）：感性命之不永，惧凋落之无期。</a:t>
            </a:r>
            <a:b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</a:b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兰亭集序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（王羲之）：临文嗟悼，不能喻之于怀。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发出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悲夫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”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的慨叹。</a:t>
            </a:r>
            <a:b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</a:b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拟行路难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（鲍照）：人生亦有命，安能行叹复坐愁。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4.《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杂诗十二首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（陶渊明）：日月掷人去，有志不获骋。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A0634FFC-68C0-4CC6-9B3F-6F7925D5C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960" y="0"/>
            <a:ext cx="11732080" cy="127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讨论三：魏晋人的很多诗文也谈及生命，对比阅读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兰亭集序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和魏晋其他文人的作品（鲍照、阮籍、石崇等），谈谈魏晋人与唐人的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生命观和精神气质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的不同之处。</a:t>
            </a:r>
          </a:p>
        </p:txBody>
      </p:sp>
    </p:spTree>
    <p:extLst>
      <p:ext uri="{BB962C8B-B14F-4D97-AF65-F5344CB8AC3E}">
        <p14:creationId xmlns:p14="http://schemas.microsoft.com/office/powerpoint/2010/main" val="226672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FEEACF-D190-461B-8177-E9C0BE69B8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66" y="1894340"/>
            <a:ext cx="11940268" cy="4463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时代背景和生活处境不同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魏晋时代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社会动荡，文人士大夫意志消磨殆尽，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多崇尚老庄思想，清谈玄理之风盛行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李白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身处开元盛世，他虽求官未得，暂时安居于安陆，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但对国家的兴盛、个人的发展有抱有乐观的期望。</a:t>
            </a:r>
            <a:endParaRPr kumimoji="0" lang="en-US" altLang="zh-CN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虽然都感慨人生短暂，但格调不同：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魏晋人总是看向生命的尽头，情感更为低沉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李白认为正因生命短暂，才要更加珍惜生命，爱惜光阴，所以他豁达、乐观、豪迈。</a:t>
            </a:r>
            <a:endParaRPr kumimoji="0" lang="en-US" altLang="zh-CN" sz="2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BB55505E-3127-4EA6-AF7A-953CD5DE5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960" y="0"/>
            <a:ext cx="11732080" cy="127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讨论三：魏晋人的很多诗文也谈及生命，对比阅读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兰亭集序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》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和魏晋其他文人的作品（鲍照、阮籍、石崇等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），谈谈魏晋人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与唐人的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生命观和精神气质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的不同之处。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FB0E533-F891-4A62-8BD1-DE5E353851B2}"/>
              </a:ext>
            </a:extLst>
          </p:cNvPr>
          <p:cNvSpPr/>
          <p:nvPr/>
        </p:nvSpPr>
        <p:spPr bwMode="auto">
          <a:xfrm>
            <a:off x="6324600" y="1578427"/>
            <a:ext cx="4833258" cy="631826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李白：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“盛唐气象”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的代表</a:t>
            </a:r>
          </a:p>
        </p:txBody>
      </p:sp>
    </p:spTree>
    <p:extLst>
      <p:ext uri="{BB962C8B-B14F-4D97-AF65-F5344CB8AC3E}">
        <p14:creationId xmlns:p14="http://schemas.microsoft.com/office/powerpoint/2010/main" val="319035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2180EA8D-FBDF-4E4B-A028-EC51145D62EF}"/>
              </a:ext>
            </a:extLst>
          </p:cNvPr>
          <p:cNvSpPr/>
          <p:nvPr/>
        </p:nvSpPr>
        <p:spPr>
          <a:xfrm>
            <a:off x="2586397" y="1171170"/>
            <a:ext cx="9254169" cy="5161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写作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endParaRPr kumimoji="0" lang="en-US" altLang="zh-CN" sz="2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每个时代的“生命意识”都有独特的时代印记，处于</a:t>
            </a:r>
            <a:r>
              <a:rPr lang="en-US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21</a:t>
            </a:r>
            <a:r>
              <a:rPr lang="zh-CN" altLang="en-US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世纪高科技、信息化时代的你们对于“生命”有怎样的认知？</a:t>
            </a:r>
            <a:endParaRPr lang="en-US" altLang="zh-CN" sz="2800" b="1" kern="1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请结合个人经历和社会现象，谈谈你的认识。</a:t>
            </a:r>
            <a:endParaRPr lang="en-US" altLang="zh-CN" sz="2800" b="1" kern="1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要求：</a:t>
            </a: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题目自拟，写两个议论段落，不少于</a:t>
            </a: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500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字；</a:t>
            </a: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（议论段：观点句</a:t>
            </a: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论据</a:t>
            </a: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论证过程</a:t>
            </a: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结论句）</a:t>
            </a:r>
            <a:endParaRPr lang="en-US" altLang="zh-CN" sz="2800" b="1" kern="1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2.</a:t>
            </a: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态度和表达要真实。</a:t>
            </a:r>
            <a:endParaRPr lang="en-US" altLang="zh-CN" sz="2800" b="1" kern="1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1CA094BE-B88A-4BA9-B456-AF7DD6297AE9}"/>
  <p:tag name="GENSWF_ADVANCE_TIME" val="5"/>
  <p:tag name="ISPRING_CUSTOM_TIMING_US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410F5D7-5EFE-4E9E-B11C-B9B2C4D78078}"/>
  <p:tag name="GENSWF_ADVANCE_TIME" val="5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C410F5D7-5EFE-4E9E-B11C-B9B2C4D78078}"/>
  <p:tag name="GENSWF_ADVANCE_TIME" val="5"/>
  <p:tag name="ISPRING_CUSTOM_TIMING_USED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FDDDD1CA-C686-4F16-A5FB-150E20BF87C1}"/>
  <p:tag name="GENSWF_ADVANCE_TIME" val="5"/>
  <p:tag name="ISPRING_CUSTOM_TIMING_USED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20EA45A2-1464-4165-B831-0111A52574D1}"/>
  <p:tag name="GENSWF_ADVANCE_TIME" val="8.5"/>
  <p:tag name="ISPRING_CUSTOM_TIMING_USED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A79FDD6-2179-41AF-9112-195CBEFFD948}"/>
  <p:tag name="GENSWF_ADVANCE_TIME" val="5"/>
  <p:tag name="ISPRING_CUSTOM_TIMING_USED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1822590-820F-491C-BA8B-667E1EB3642E}"/>
  <p:tag name="GENSWF_ADVANCE_TIME" val="5"/>
  <p:tag name="ISPRING_CUSTOM_TIMING_USED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8373076-2998-40D8-8A9E-6DA4F1D20ACF}"/>
  <p:tag name="GENSWF_ADVANCE_TIME" val="5"/>
  <p:tag name="ISPRING_CUSTOM_TIMING_USED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1822590-820F-491C-BA8B-667E1EB3642E}"/>
  <p:tag name="GENSWF_ADVANCE_TIME" val="5"/>
  <p:tag name="ISPRING_CUSTOM_TIMING_USED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8373076-2998-40D8-8A9E-6DA4F1D20ACF}"/>
  <p:tag name="GENSWF_ADVANCE_TIME" val="5"/>
  <p:tag name="ISPRING_CUSTOM_TIMING_USED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1822590-820F-491C-BA8B-667E1EB3642E}"/>
  <p:tag name="GENSWF_ADVANCE_TIME" val="5"/>
  <p:tag name="ISPRING_CUSTOM_TIMING_USED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8373076-2998-40D8-8A9E-6DA4F1D20ACF}"/>
  <p:tag name="GENSWF_ADVANCE_TIME" val="5"/>
  <p:tag name="ISPRING_CUSTOM_TIMING_USED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09DCD9B-1BEF-4FC7-B3EF-14810AB728DB}"/>
  <p:tag name="GENSWF_ADVANCE_TIME" val="5"/>
  <p:tag name="ISPRING_CUSTOM_TIMING_USED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09DCD9B-1BEF-4FC7-B3EF-14810AB728DB}"/>
  <p:tag name="GENSWF_ADVANCE_TIME" val="5"/>
  <p:tag name="ISPRING_CUSTOM_TIMING_USED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09DCD9B-1BEF-4FC7-B3EF-14810AB728DB}"/>
  <p:tag name="GENSWF_ADVANCE_TIME" val="5"/>
  <p:tag name="ISPRING_CUSTOM_TIMING_USED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7F8FDB7-3558-4317-8A77-678E22367803}"/>
  <p:tag name="GENSWF_ADVANCE_TIME" val="5"/>
  <p:tag name="ISPRING_CUSTOM_TIMING_USED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D570BB7-9FDB-448D-8DE5-4A2EF8A9ADD8}"/>
  <p:tag name="GENSWF_ADVANCE_TIME" val="5"/>
  <p:tag name="ISPRING_CUSTOM_TIMING_USED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B575D73-43BA-49FF-ACC9-1756AE467765}"/>
  <p:tag name="GENSWF_ADVANCE_TIME" val="5"/>
  <p:tag name="ISPRING_CUSTOM_TIMING_USED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867B293-6DEA-4730-AE96-0A0EE27C0307}"/>
  <p:tag name="GENSWF_ADVANCE_TIME" val="5"/>
  <p:tag name="ISPRING_CUSTOM_TIMING_USED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4AB8D28-9712-48C8-BE9A-99389090EAC3}"/>
  <p:tag name="GENSWF_ADVANCE_TIME" val="5"/>
  <p:tag name="ISPRING_CUSTOM_TIMING_USED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清风素材 https://12sc.taobao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1779</Words>
  <Application>Microsoft Office PowerPoint</Application>
  <PresentationFormat>宽屏</PresentationFormat>
  <Paragraphs>142</Paragraphs>
  <Slides>23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40" baseType="lpstr">
      <vt:lpstr>等线</vt:lpstr>
      <vt:lpstr>等线 Light</vt:lpstr>
      <vt:lpstr>方正姚体</vt:lpstr>
      <vt:lpstr>黑体</vt:lpstr>
      <vt:lpstr>华文琥珀</vt:lpstr>
      <vt:lpstr>华文楷体</vt:lpstr>
      <vt:lpstr>华文新魏</vt:lpstr>
      <vt:lpstr>华文行楷</vt:lpstr>
      <vt:lpstr>楷体</vt:lpstr>
      <vt:lpstr>隶书</vt:lpstr>
      <vt:lpstr>宋体</vt:lpstr>
      <vt:lpstr>Arial</vt:lpstr>
      <vt:lpstr>Calibri</vt:lpstr>
      <vt:lpstr>Calibri Light</vt:lpstr>
      <vt:lpstr>Wingdings</vt:lpstr>
      <vt:lpstr>Office 主题​​</vt:lpstr>
      <vt:lpstr>清风素材 https://12sc.taobao.com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zhao</cp:lastModifiedBy>
  <cp:revision>70</cp:revision>
  <dcterms:created xsi:type="dcterms:W3CDTF">2017-05-03T23:55:00Z</dcterms:created>
  <dcterms:modified xsi:type="dcterms:W3CDTF">2021-01-14T09:58:27Z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