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6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7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9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7" r:id="rId4"/>
    <p:sldMasterId id="2147483703" r:id="rId5"/>
    <p:sldMasterId id="2147483709" r:id="rId6"/>
    <p:sldMasterId id="2147483715" r:id="rId7"/>
    <p:sldMasterId id="2147483721" r:id="rId8"/>
    <p:sldMasterId id="2147483735" r:id="rId9"/>
    <p:sldMasterId id="2147483747" r:id="rId10"/>
  </p:sldMasterIdLst>
  <p:notesMasterIdLst>
    <p:notesMasterId r:id="rId43"/>
  </p:notesMasterIdLst>
  <p:sldIdLst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91" autoAdjust="0"/>
  </p:normalViewPr>
  <p:slideViewPr>
    <p:cSldViewPr>
      <p:cViewPr>
        <p:scale>
          <a:sx n="33" d="100"/>
          <a:sy n="33" d="100"/>
        </p:scale>
        <p:origin x="-1608" y="-85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theme" Target="theme/theme1.xml"/><Relationship Id="rId20" Type="http://schemas.openxmlformats.org/officeDocument/2006/relationships/slide" Target="slides/slide10.xml"/><Relationship Id="rId41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1CD017-F949-4437-A920-DDF10307D470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3CB84-24BF-4C41-8ECE-6EF0CE47B3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509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gradFill rotWithShape="0">
          <a:gsLst>
            <a:gs pos="0">
              <a:schemeClr val="bg1"/>
            </a:gs>
            <a:gs pos="100000">
              <a:srgbClr val="9BC3E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 descr="Picture2"/>
          <p:cNvSpPr>
            <a:spLocks/>
          </p:cNvSpPr>
          <p:nvPr/>
        </p:nvSpPr>
        <p:spPr bwMode="gray">
          <a:xfrm>
            <a:off x="-14653" y="4292600"/>
            <a:ext cx="9164515" cy="2592388"/>
          </a:xfrm>
          <a:custGeom>
            <a:avLst/>
            <a:gdLst/>
            <a:ahLst/>
            <a:cxnLst>
              <a:cxn ang="0">
                <a:pos x="9" y="633"/>
              </a:cxn>
              <a:cxn ang="0">
                <a:pos x="1710" y="1182"/>
              </a:cxn>
              <a:cxn ang="0">
                <a:pos x="5773" y="0"/>
              </a:cxn>
              <a:cxn ang="0">
                <a:pos x="5773" y="1633"/>
              </a:cxn>
              <a:cxn ang="0">
                <a:pos x="0" y="1630"/>
              </a:cxn>
              <a:cxn ang="0">
                <a:pos x="9" y="633"/>
              </a:cxn>
            </a:cxnLst>
            <a:rect l="0" t="0" r="r" b="b"/>
            <a:pathLst>
              <a:path w="5773" h="1633">
                <a:moveTo>
                  <a:pt x="9" y="633"/>
                </a:moveTo>
                <a:cubicBezTo>
                  <a:pt x="27" y="588"/>
                  <a:pt x="695" y="1099"/>
                  <a:pt x="1710" y="1182"/>
                </a:cubicBezTo>
                <a:cubicBezTo>
                  <a:pt x="2725" y="1265"/>
                  <a:pt x="3871" y="1008"/>
                  <a:pt x="5773" y="0"/>
                </a:cubicBezTo>
                <a:lnTo>
                  <a:pt x="5773" y="1633"/>
                </a:lnTo>
                <a:lnTo>
                  <a:pt x="0" y="1630"/>
                </a:lnTo>
                <a:lnTo>
                  <a:pt x="9" y="633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latin typeface="Arial" charset="0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-14654" y="1"/>
            <a:ext cx="9173308" cy="6124575"/>
            <a:chOff x="-9" y="0"/>
            <a:chExt cx="5778" cy="3858"/>
          </a:xfrm>
        </p:grpSpPr>
        <p:sp>
          <p:nvSpPr>
            <p:cNvPr id="6" name="Freeform 9" descr="Small grid"/>
            <p:cNvSpPr>
              <a:spLocks/>
            </p:cNvSpPr>
            <p:nvPr userDrawn="1"/>
          </p:nvSpPr>
          <p:spPr bwMode="white">
            <a:xfrm>
              <a:off x="0" y="0"/>
              <a:ext cx="5769" cy="3858"/>
            </a:xfrm>
            <a:custGeom>
              <a:avLst/>
              <a:gdLst/>
              <a:ahLst/>
              <a:cxnLst>
                <a:cxn ang="0">
                  <a:pos x="0" y="3026"/>
                </a:cxn>
                <a:cxn ang="0">
                  <a:pos x="1984" y="3803"/>
                </a:cxn>
                <a:cxn ang="0">
                  <a:pos x="5769" y="2377"/>
                </a:cxn>
                <a:cxn ang="0">
                  <a:pos x="5769" y="0"/>
                </a:cxn>
                <a:cxn ang="0">
                  <a:pos x="18" y="0"/>
                </a:cxn>
                <a:cxn ang="0">
                  <a:pos x="9" y="10"/>
                </a:cxn>
                <a:cxn ang="0">
                  <a:pos x="0" y="3026"/>
                </a:cxn>
              </a:cxnLst>
              <a:rect l="0" t="0" r="r" b="b"/>
              <a:pathLst>
                <a:path w="5769" h="3858">
                  <a:moveTo>
                    <a:pt x="0" y="3026"/>
                  </a:moveTo>
                  <a:cubicBezTo>
                    <a:pt x="70" y="3092"/>
                    <a:pt x="640" y="3748"/>
                    <a:pt x="1984" y="3803"/>
                  </a:cubicBezTo>
                  <a:cubicBezTo>
                    <a:pt x="3328" y="3858"/>
                    <a:pt x="5396" y="2688"/>
                    <a:pt x="5769" y="2377"/>
                  </a:cubicBezTo>
                  <a:lnTo>
                    <a:pt x="5769" y="0"/>
                  </a:lnTo>
                  <a:lnTo>
                    <a:pt x="18" y="0"/>
                  </a:lnTo>
                  <a:lnTo>
                    <a:pt x="9" y="10"/>
                  </a:lnTo>
                  <a:lnTo>
                    <a:pt x="0" y="3026"/>
                  </a:ln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white">
            <a:xfrm>
              <a:off x="-9" y="0"/>
              <a:ext cx="5769" cy="3858"/>
            </a:xfrm>
            <a:custGeom>
              <a:avLst/>
              <a:gdLst/>
              <a:ahLst/>
              <a:cxnLst>
                <a:cxn ang="0">
                  <a:pos x="0" y="3026"/>
                </a:cxn>
                <a:cxn ang="0">
                  <a:pos x="1984" y="3803"/>
                </a:cxn>
                <a:cxn ang="0">
                  <a:pos x="5769" y="2377"/>
                </a:cxn>
                <a:cxn ang="0">
                  <a:pos x="5769" y="0"/>
                </a:cxn>
                <a:cxn ang="0">
                  <a:pos x="18" y="0"/>
                </a:cxn>
                <a:cxn ang="0">
                  <a:pos x="9" y="10"/>
                </a:cxn>
                <a:cxn ang="0">
                  <a:pos x="0" y="3026"/>
                </a:cxn>
              </a:cxnLst>
              <a:rect l="0" t="0" r="r" b="b"/>
              <a:pathLst>
                <a:path w="5769" h="3858">
                  <a:moveTo>
                    <a:pt x="0" y="3026"/>
                  </a:moveTo>
                  <a:cubicBezTo>
                    <a:pt x="70" y="3092"/>
                    <a:pt x="640" y="3748"/>
                    <a:pt x="1984" y="3803"/>
                  </a:cubicBezTo>
                  <a:cubicBezTo>
                    <a:pt x="3328" y="3858"/>
                    <a:pt x="5396" y="2688"/>
                    <a:pt x="5769" y="2377"/>
                  </a:cubicBezTo>
                  <a:lnTo>
                    <a:pt x="5769" y="0"/>
                  </a:lnTo>
                  <a:lnTo>
                    <a:pt x="18" y="0"/>
                  </a:lnTo>
                  <a:lnTo>
                    <a:pt x="9" y="10"/>
                  </a:lnTo>
                  <a:lnTo>
                    <a:pt x="0" y="302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  <a:alpha val="44000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304800" y="387350"/>
            <a:ext cx="2076450" cy="1143000"/>
            <a:chOff x="144" y="244"/>
            <a:chExt cx="1308" cy="720"/>
          </a:xfrm>
        </p:grpSpPr>
        <p:sp>
          <p:nvSpPr>
            <p:cNvPr id="9" name="Oval 12"/>
            <p:cNvSpPr>
              <a:spLocks noChangeArrowheads="1"/>
            </p:cNvSpPr>
            <p:nvPr/>
          </p:nvSpPr>
          <p:spPr bwMode="ltGray">
            <a:xfrm rot="-931870">
              <a:off x="144" y="244"/>
              <a:ext cx="1308" cy="72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5490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ltGray">
            <a:xfrm rot="-931870">
              <a:off x="204" y="299"/>
              <a:ext cx="1161" cy="60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</p:grpSp>
      <p:sp>
        <p:nvSpPr>
          <p:cNvPr id="11" name="Text Box 14"/>
          <p:cNvSpPr txBox="1">
            <a:spLocks noChangeArrowheads="1"/>
          </p:cNvSpPr>
          <p:nvPr/>
        </p:nvSpPr>
        <p:spPr bwMode="gray">
          <a:xfrm>
            <a:off x="868974" y="785814"/>
            <a:ext cx="10118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dirty="0">
                <a:latin typeface="Arial" charset="0"/>
              </a:rPr>
              <a:t>通用技术</a:t>
            </a:r>
            <a:endParaRPr lang="zh-CN" altLang="en-US" sz="2600" b="1" dirty="0"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886200"/>
            <a:ext cx="6400800" cy="6858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39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09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62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95402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95402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692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529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647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45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259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392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903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082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95402"/>
            <a:ext cx="8229600" cy="4830763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单击图标添加表格</a:t>
            </a:r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58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67000" y="381005"/>
            <a:ext cx="6324600" cy="1470025"/>
          </a:xfrm>
        </p:spPr>
        <p:txBody>
          <a:bodyPr/>
          <a:lstStyle>
            <a:lvl1pPr algn="ctr">
              <a:defRPr>
                <a:solidFill>
                  <a:srgbClr val="CC660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7000" y="1981200"/>
            <a:ext cx="6324600" cy="685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solidFill>
                  <a:srgbClr val="FFFF99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F57F01C-42BD-4AE2-BAFA-A585F0135F0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219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568A56-8959-4EBF-9490-008DF04D554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00283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435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E2A52E-626A-4F71-8E67-87B99A87873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0727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905000" y="2819405"/>
            <a:ext cx="3320562" cy="3306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66239" y="2819405"/>
            <a:ext cx="3320562" cy="3306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540450-8C84-4EDB-A932-2684B70E6FE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3005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272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272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BC417B-1459-4D76-BAB0-8DD60CE41BB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50717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2FEC6B-1C00-4F83-8180-0EA4A634C2B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86347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3DFDD9-E7E6-4F9A-AFF0-9139FC0CB00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3064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538" y="273055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D4114C-BD80-4785-8ADC-7B20F132479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23411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78095F-0C67-4ECE-AB17-D7159E8D8D6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973053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935FF2-64AA-4671-83F9-05541F5BE11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2577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91351" y="1676404"/>
            <a:ext cx="1695450" cy="44497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905000" y="1676404"/>
            <a:ext cx="4945674" cy="44497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6FC6B1-373C-4091-894F-328E327578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86596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CE573A-4AD6-439C-8AB6-282315561D8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56988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3C4A27-E563-424E-B283-E4E43C9B3C9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934524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435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73C148-DF13-4C75-A926-0E754589C39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0167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752600" y="2819400"/>
            <a:ext cx="3472962" cy="3124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66239" y="2819400"/>
            <a:ext cx="3472962" cy="3124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09E194-3DA8-4071-B6E5-DAA48A49B4E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94961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273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273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D2E6BF-490C-44B6-BF88-240869C88B8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68466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E57D5C-B0ED-4399-9ADA-C6728B5A0D9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47128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EC0641-EC1D-41CA-BE99-54030B8D7D8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98613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538" y="273057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1A1F4E-87B0-472E-B800-D6F53E97404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79664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C05E86-CACD-4E59-A440-5EE02411954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20897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E55C36-582B-4851-A592-C353F16266E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38688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67551" y="1676400"/>
            <a:ext cx="1771650" cy="4267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752600" y="1676400"/>
            <a:ext cx="5174274" cy="4267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0DC1D-8895-4C95-9994-EAD08F79478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66784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3231" y="960830"/>
            <a:ext cx="6063164" cy="1325880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94364" y="2430860"/>
            <a:ext cx="4785293" cy="822960"/>
          </a:xfrm>
        </p:spPr>
        <p:txBody>
          <a:bodyPr/>
          <a:lstStyle>
            <a:lvl1pPr algn="l"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9407735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180564" y="2667020"/>
            <a:ext cx="51816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 smtClean="0"/>
              <a:t>谢    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7943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7248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3231" y="960830"/>
            <a:ext cx="6063164" cy="1325880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94364" y="2430860"/>
            <a:ext cx="4785293" cy="822960"/>
          </a:xfrm>
        </p:spPr>
        <p:txBody>
          <a:bodyPr/>
          <a:lstStyle>
            <a:lvl1pPr algn="l"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9407735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7248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3231" y="960830"/>
            <a:ext cx="6063164" cy="1325880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94364" y="2430860"/>
            <a:ext cx="4785293" cy="822960"/>
          </a:xfrm>
        </p:spPr>
        <p:txBody>
          <a:bodyPr/>
          <a:lstStyle>
            <a:lvl1pPr algn="l"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9407735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180564" y="2667020"/>
            <a:ext cx="51816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 smtClean="0"/>
              <a:t>谢    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77943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7248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2"/>
          <p:cNvSpPr>
            <a:spLocks noGrp="1"/>
          </p:cNvSpPr>
          <p:nvPr>
            <p:ph idx="1" hasCustomPrompt="1"/>
          </p:nvPr>
        </p:nvSpPr>
        <p:spPr bwMode="auto">
          <a:xfrm>
            <a:off x="1292139" y="3469520"/>
            <a:ext cx="6333104" cy="77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800"/>
            </a:lvl1pPr>
          </a:lstStyle>
          <a:p>
            <a:pPr lvl="0"/>
            <a:r>
              <a:rPr lang="zh-CN" altLang="en-US" dirty="0" smtClean="0"/>
              <a:t>小标题</a:t>
            </a:r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 hasCustomPrompt="1"/>
          </p:nvPr>
        </p:nvSpPr>
        <p:spPr>
          <a:xfrm flipV="1">
            <a:off x="2998464" y="3223352"/>
            <a:ext cx="3093427" cy="66923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none"/>
        </p:style>
        <p:txBody>
          <a:bodyPr/>
          <a:lstStyle>
            <a:lvl1pPr>
              <a:defRPr/>
            </a:lvl1pPr>
          </a:lstStyle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2" hasCustomPrompt="1"/>
          </p:nvPr>
        </p:nvSpPr>
        <p:spPr>
          <a:xfrm>
            <a:off x="3896379" y="3223356"/>
            <a:ext cx="2195512" cy="66920"/>
          </a:xfrm>
          <a:solidFill>
            <a:srgbClr val="F7B90E"/>
          </a:solidFill>
        </p:spPr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3" hasCustomPrompt="1"/>
          </p:nvPr>
        </p:nvSpPr>
        <p:spPr>
          <a:xfrm>
            <a:off x="4669492" y="3223038"/>
            <a:ext cx="1422399" cy="67238"/>
          </a:xfrm>
          <a:solidFill>
            <a:srgbClr val="92D050"/>
          </a:solidFill>
        </p:spPr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2" name="图片占位符 21"/>
          <p:cNvSpPr>
            <a:spLocks noGrp="1"/>
          </p:cNvSpPr>
          <p:nvPr>
            <p:ph type="pic" sz="quarter" idx="14" hasCustomPrompt="1"/>
          </p:nvPr>
        </p:nvSpPr>
        <p:spPr>
          <a:xfrm>
            <a:off x="5434667" y="3223037"/>
            <a:ext cx="657225" cy="67239"/>
          </a:xfrm>
          <a:solidFill>
            <a:srgbClr val="2E75B6"/>
          </a:solidFill>
        </p:spPr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685902" y="1717913"/>
            <a:ext cx="7545579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486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3231" y="960830"/>
            <a:ext cx="6063164" cy="1325880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94364" y="2430860"/>
            <a:ext cx="4785293" cy="822960"/>
          </a:xfrm>
        </p:spPr>
        <p:txBody>
          <a:bodyPr/>
          <a:lstStyle>
            <a:lvl1pPr algn="l"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80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43786227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158877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180564" y="2667020"/>
            <a:ext cx="51816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 smtClean="0"/>
              <a:t>谢    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60551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694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017963"/>
      </p:ext>
    </p:extLst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988772"/>
      </p:ext>
    </p:extLst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77371"/>
      </p:ext>
    </p:extLst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485354"/>
      </p:ext>
    </p:extLst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594002"/>
      </p:ext>
    </p:extLst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435487"/>
      </p:ext>
    </p:extLst>
  </p:cSld>
  <p:clrMapOvr>
    <a:masterClrMapping/>
  </p:clrMapOvr>
  <p:transition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295292"/>
      </p:ext>
    </p:extLst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639576"/>
      </p:ext>
    </p:extLst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859496"/>
      </p:ext>
    </p:extLst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729092"/>
      </p:ext>
    </p:extLst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553798"/>
      </p:ext>
    </p:extLst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743676"/>
      </p:ext>
    </p:extLst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430266"/>
      </p:ext>
    </p:extLst>
  </p:cSld>
  <p:clrMapOvr>
    <a:masterClrMapping/>
  </p:clrMapOvr>
  <p:transition>
    <p:rand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3A8E8-710C-426E-8B3D-76223571FF3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16113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18C20-058E-45FD-BCB3-A5CA5D7191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78363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9761B-2252-4E3F-9146-6D0649F0566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69320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3DB75-3438-493D-891F-B84744CDE4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221745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49AB8-4712-4EB0-8B9B-F7D2113A70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57701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C53B4D-DB50-48B1-8D9B-C36308D12AF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45999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64DAE-F2C9-44EA-A1EB-B3EB240E15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90765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E71DD-AC04-4E79-9122-EB6E2D5408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10054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49423-E59A-4FF1-BA7B-E3CE4FE22D7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215839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4D706-5577-44E0-AEBA-ADDEC734D2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240355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5EBD8-D7D5-40DB-B1AE-281DD25D04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670540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26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205827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20582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82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83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83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583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5833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834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8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2058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205837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0583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05839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46F6C62-D51B-4BD3-9833-A8254128177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6B162DE-151D-4457-8E09-26AFEBE1968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112871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E91F58-DBF5-4837-B6BF-807B6BCDFC2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939749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ADBD94-CEDC-4371-A69F-3E59FF1BA235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355008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FE4BDD6-61D2-4E80-B754-EB15A24314A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688916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DB0553-8C62-488F-B593-305CDFB3B14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652597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2DC9B7-8EED-42DF-8A1F-ED823689E18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906318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BF26D1-229E-4996-BA01-CDB3E7E6D0DC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924022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029EE6A-ECE7-4359-9076-A7858E9E898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602666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678B08A-E3E0-4CA9-A60D-5FFFBBF8D60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4297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218A9E-965D-4A9C-848C-551680078A3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344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7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7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gradFill rotWithShape="0">
          <a:gsLst>
            <a:gs pos="0">
              <a:schemeClr val="bg1"/>
            </a:gs>
            <a:gs pos="100000">
              <a:srgbClr val="9BC3E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7"/>
          <p:cNvGrpSpPr>
            <a:grpSpLocks/>
          </p:cNvGrpSpPr>
          <p:nvPr/>
        </p:nvGrpSpPr>
        <p:grpSpPr bwMode="auto">
          <a:xfrm>
            <a:off x="-16119" y="-15875"/>
            <a:ext cx="9185032" cy="6410325"/>
            <a:chOff x="-9" y="-9"/>
            <a:chExt cx="5778" cy="4038"/>
          </a:xfrm>
        </p:grpSpPr>
        <p:sp>
          <p:nvSpPr>
            <p:cNvPr id="1032" name="Freeform 8" descr="Small grid"/>
            <p:cNvSpPr>
              <a:spLocks/>
            </p:cNvSpPr>
            <p:nvPr userDrawn="1"/>
          </p:nvSpPr>
          <p:spPr bwMode="white">
            <a:xfrm>
              <a:off x="-9" y="-9"/>
              <a:ext cx="5769" cy="4029"/>
            </a:xfrm>
            <a:custGeom>
              <a:avLst/>
              <a:gdLst/>
              <a:ahLst/>
              <a:cxnLst>
                <a:cxn ang="0">
                  <a:pos x="0" y="3392"/>
                </a:cxn>
                <a:cxn ang="0">
                  <a:pos x="1978" y="3972"/>
                </a:cxn>
                <a:cxn ang="0">
                  <a:pos x="5769" y="2953"/>
                </a:cxn>
                <a:cxn ang="0">
                  <a:pos x="5769" y="0"/>
                </a:cxn>
                <a:cxn ang="0">
                  <a:pos x="9" y="9"/>
                </a:cxn>
                <a:cxn ang="0">
                  <a:pos x="15" y="19"/>
                </a:cxn>
                <a:cxn ang="0">
                  <a:pos x="0" y="3392"/>
                </a:cxn>
              </a:cxnLst>
              <a:rect l="0" t="0" r="r" b="b"/>
              <a:pathLst>
                <a:path w="5769" h="4029">
                  <a:moveTo>
                    <a:pt x="0" y="3392"/>
                  </a:moveTo>
                  <a:cubicBezTo>
                    <a:pt x="70" y="3461"/>
                    <a:pt x="642" y="3914"/>
                    <a:pt x="1978" y="3972"/>
                  </a:cubicBezTo>
                  <a:cubicBezTo>
                    <a:pt x="3313" y="4029"/>
                    <a:pt x="5398" y="3277"/>
                    <a:pt x="5769" y="2953"/>
                  </a:cubicBezTo>
                  <a:lnTo>
                    <a:pt x="5769" y="0"/>
                  </a:lnTo>
                  <a:lnTo>
                    <a:pt x="9" y="9"/>
                  </a:lnTo>
                  <a:lnTo>
                    <a:pt x="15" y="19"/>
                  </a:lnTo>
                  <a:lnTo>
                    <a:pt x="0" y="3392"/>
                  </a:lnTo>
                  <a:close/>
                </a:path>
              </a:pathLst>
            </a:custGeom>
            <a:blipFill dpi="0" rotWithShape="0">
              <a:blip r:embed="rId14"/>
              <a:srcRect/>
              <a:tile tx="0" ty="0" sx="100000" sy="100000" flip="none" algn="tl"/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white">
            <a:xfrm>
              <a:off x="0" y="0"/>
              <a:ext cx="5769" cy="4029"/>
            </a:xfrm>
            <a:custGeom>
              <a:avLst/>
              <a:gdLst/>
              <a:ahLst/>
              <a:cxnLst>
                <a:cxn ang="0">
                  <a:pos x="0" y="3392"/>
                </a:cxn>
                <a:cxn ang="0">
                  <a:pos x="1978" y="3972"/>
                </a:cxn>
                <a:cxn ang="0">
                  <a:pos x="5769" y="2953"/>
                </a:cxn>
                <a:cxn ang="0">
                  <a:pos x="5769" y="0"/>
                </a:cxn>
                <a:cxn ang="0">
                  <a:pos x="9" y="9"/>
                </a:cxn>
                <a:cxn ang="0">
                  <a:pos x="15" y="19"/>
                </a:cxn>
                <a:cxn ang="0">
                  <a:pos x="0" y="3392"/>
                </a:cxn>
              </a:cxnLst>
              <a:rect l="0" t="0" r="r" b="b"/>
              <a:pathLst>
                <a:path w="5769" h="4029">
                  <a:moveTo>
                    <a:pt x="0" y="3392"/>
                  </a:moveTo>
                  <a:cubicBezTo>
                    <a:pt x="70" y="3461"/>
                    <a:pt x="642" y="3914"/>
                    <a:pt x="1978" y="3972"/>
                  </a:cubicBezTo>
                  <a:cubicBezTo>
                    <a:pt x="3313" y="4029"/>
                    <a:pt x="5398" y="3277"/>
                    <a:pt x="5769" y="2953"/>
                  </a:cubicBezTo>
                  <a:lnTo>
                    <a:pt x="5769" y="0"/>
                  </a:lnTo>
                  <a:lnTo>
                    <a:pt x="9" y="9"/>
                  </a:lnTo>
                  <a:lnTo>
                    <a:pt x="15" y="19"/>
                  </a:lnTo>
                  <a:lnTo>
                    <a:pt x="0" y="339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  <a:alpha val="46001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charset="0"/>
              </a:endParaRPr>
            </a:p>
          </p:txBody>
        </p:sp>
      </p:grpSp>
      <p:sp>
        <p:nvSpPr>
          <p:cNvPr id="1034" name="Freeform 10"/>
          <p:cNvSpPr>
            <a:spLocks/>
          </p:cNvSpPr>
          <p:nvPr/>
        </p:nvSpPr>
        <p:spPr bwMode="gray">
          <a:xfrm>
            <a:off x="-16120" y="5281614"/>
            <a:ext cx="9170378" cy="1601787"/>
          </a:xfrm>
          <a:custGeom>
            <a:avLst/>
            <a:gdLst/>
            <a:ahLst/>
            <a:cxnLst>
              <a:cxn ang="0">
                <a:pos x="9" y="426"/>
              </a:cxn>
              <a:cxn ang="0">
                <a:pos x="1774" y="710"/>
              </a:cxn>
              <a:cxn ang="0">
                <a:pos x="5778" y="0"/>
              </a:cxn>
              <a:cxn ang="0">
                <a:pos x="5773" y="1009"/>
              </a:cxn>
              <a:cxn ang="0">
                <a:pos x="0" y="1007"/>
              </a:cxn>
              <a:cxn ang="0">
                <a:pos x="9" y="426"/>
              </a:cxn>
            </a:cxnLst>
            <a:rect l="0" t="0" r="r" b="b"/>
            <a:pathLst>
              <a:path w="5778" h="1009">
                <a:moveTo>
                  <a:pt x="9" y="426"/>
                </a:moveTo>
                <a:cubicBezTo>
                  <a:pt x="27" y="400"/>
                  <a:pt x="759" y="661"/>
                  <a:pt x="1774" y="710"/>
                </a:cubicBezTo>
                <a:cubicBezTo>
                  <a:pt x="2789" y="758"/>
                  <a:pt x="4178" y="622"/>
                  <a:pt x="5778" y="0"/>
                </a:cubicBezTo>
                <a:lnTo>
                  <a:pt x="5773" y="1009"/>
                </a:lnTo>
                <a:lnTo>
                  <a:pt x="0" y="1007"/>
                </a:lnTo>
                <a:lnTo>
                  <a:pt x="9" y="426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3378596" algn="ctr" rotWithShape="0">
              <a:srgbClr val="00000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1"/>
            <a:ext cx="8229600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1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宋体" pitchFamily="2" charset="-122"/>
              </a:defRPr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1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1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 b="1" i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1676400"/>
            <a:ext cx="6781800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2819403"/>
            <a:ext cx="6781800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/>
            </a:lvl1pPr>
          </a:lstStyle>
          <a:p>
            <a:fld id="{614B5295-82B9-412F-8C43-7647C1CE4B89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0099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Font typeface="Wingdings" panose="05000000000000000000" pitchFamily="2" charset="2"/>
        <a:buChar char="Ø"/>
        <a:defRPr sz="32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90000"/>
        <a:buFont typeface="Wingdings" panose="05000000000000000000" pitchFamily="2" charset="2"/>
        <a:buChar char="ü"/>
        <a:defRPr sz="28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accent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1676400"/>
            <a:ext cx="70866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2819400"/>
            <a:ext cx="70866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1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/>
            </a:lvl1pPr>
          </a:lstStyle>
          <a:p>
            <a:fld id="{0804CBA8-75BD-4BF2-BB2F-C0EC0AA21F75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C6600"/>
          </a:solidFill>
          <a:effectLst>
            <a:outerShdw blurRad="38100" dist="38100" dir="2700000" algn="tl">
              <a:srgbClr val="000000"/>
            </a:outerShdw>
          </a:effectLst>
          <a:latin typeface="High Tower Text" pitchFamily="18" charset="0"/>
          <a:ea typeface="楷体_GB2312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Font typeface="Wingdings" panose="05000000000000000000" pitchFamily="2" charset="2"/>
        <a:buChar char="Ø"/>
        <a:defRPr sz="2800">
          <a:solidFill>
            <a:srgbClr val="FFFF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90000"/>
        <a:buFont typeface="Wingdings" panose="05000000000000000000" pitchFamily="2" charset="2"/>
        <a:buChar char="ü"/>
        <a:defRPr sz="2800">
          <a:solidFill>
            <a:srgbClr val="FFFF99"/>
          </a:solidFill>
          <a:latin typeface="+mj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FFFF99"/>
          </a:solidFill>
          <a:latin typeface="+mj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FFFF99"/>
          </a:solidFill>
          <a:latin typeface="+mj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99"/>
          </a:solidFill>
          <a:latin typeface="+mj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99"/>
          </a:solidFill>
          <a:latin typeface="+mj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99"/>
          </a:solidFill>
          <a:latin typeface="+mj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99"/>
          </a:solidFill>
          <a:latin typeface="+mj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FF99"/>
          </a:solidFill>
          <a:latin typeface="+mj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14973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1" r:id="rId2"/>
    <p:sldLayoutId id="2147483702" r:id="rId3"/>
  </p:sldLayoutIdLst>
  <p:transition>
    <p:checke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14973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</p:sldLayoutIdLst>
  <p:transition>
    <p:checke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14973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3" r:id="rId2"/>
    <p:sldLayoutId id="2147483714" r:id="rId3"/>
  </p:sldLayoutIdLst>
  <p:transition>
    <p:checke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01246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</p:sldLayoutIdLst>
  <p:transition>
    <p:checke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9DE55A2-CF2F-402B-A896-9AB42243B86D}" type="datetimeFigureOut">
              <a:rPr lang="zh-CN" altLang="en-US" smtClean="0"/>
              <a:t>2019-12-17</a:t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04FD0B-C423-46E8-BE0F-83F600064AA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66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966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966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F6355B-86CB-4E9C-9628-551742F91C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903033-AA57-4540-9815-64BBD807A1E0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20480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204805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2048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8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8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80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48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48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81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48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48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 altLang="zh-CN"/>
          </a:p>
        </p:txBody>
      </p:sp>
      <p:sp>
        <p:nvSpPr>
          <p:cNvPr id="2048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4.wmf"/><Relationship Id="rId4" Type="http://schemas.openxmlformats.org/officeDocument/2006/relationships/image" Target="../media/image4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46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0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5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79712" y="170080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系统设计的</a:t>
            </a:r>
            <a:r>
              <a:rPr lang="zh-CN" altLang="en-US" sz="4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基本方法</a:t>
            </a:r>
            <a:endParaRPr lang="zh-CN" altLang="en-US" sz="4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548717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Text Box 2"/>
          <p:cNvSpPr txBox="1">
            <a:spLocks noChangeArrowheads="1"/>
          </p:cNvSpPr>
          <p:nvPr/>
        </p:nvSpPr>
        <p:spPr bwMode="auto">
          <a:xfrm>
            <a:off x="34925" y="44450"/>
            <a:ext cx="38877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000" b="1">
                <a:ea typeface="楷体_GB2312" pitchFamily="49" charset="-122"/>
              </a:rPr>
              <a:t>温   故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2124075" y="2060575"/>
            <a:ext cx="521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/>
              <a:t>计算机是不是一个系统？</a:t>
            </a:r>
          </a:p>
        </p:txBody>
      </p:sp>
      <p:sp>
        <p:nvSpPr>
          <p:cNvPr id="210950" name="Rectangle 6"/>
          <p:cNvSpPr>
            <a:spLocks noChangeArrowheads="1"/>
          </p:cNvSpPr>
          <p:nvPr/>
        </p:nvSpPr>
        <p:spPr bwMode="auto">
          <a:xfrm>
            <a:off x="3851275" y="1268413"/>
            <a:ext cx="1368425" cy="547687"/>
          </a:xfrm>
          <a:prstGeom prst="rect">
            <a:avLst/>
          </a:prstGeom>
          <a:noFill/>
          <a:ln w="28575">
            <a:solidFill>
              <a:srgbClr val="0099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/>
              <a:t>计算机</a:t>
            </a:r>
          </a:p>
        </p:txBody>
      </p:sp>
      <p:sp>
        <p:nvSpPr>
          <p:cNvPr id="210951" name="Rectangle 7"/>
          <p:cNvSpPr>
            <a:spLocks noChangeArrowheads="1"/>
          </p:cNvSpPr>
          <p:nvPr/>
        </p:nvSpPr>
        <p:spPr bwMode="auto">
          <a:xfrm>
            <a:off x="935038" y="3392488"/>
            <a:ext cx="7308850" cy="219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4000" b="1" dirty="0" smtClean="0"/>
              <a:t>      系统</a:t>
            </a:r>
            <a:r>
              <a:rPr lang="zh-CN" altLang="en-US" sz="4000" b="1" dirty="0"/>
              <a:t>是由相互依存的若干个部分组成的、具有特定功能的有机整体。</a:t>
            </a:r>
          </a:p>
        </p:txBody>
      </p:sp>
    </p:spTree>
    <p:extLst>
      <p:ext uri="{BB962C8B-B14F-4D97-AF65-F5344CB8AC3E}">
        <p14:creationId xmlns:p14="http://schemas.microsoft.com/office/powerpoint/2010/main" val="124121898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ChangeArrowheads="1"/>
          </p:cNvSpPr>
          <p:nvPr/>
        </p:nvSpPr>
        <p:spPr bwMode="auto">
          <a:xfrm>
            <a:off x="1258888" y="692150"/>
            <a:ext cx="65532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3600" b="1" dirty="0" smtClean="0"/>
              <a:t>       篮球队</a:t>
            </a:r>
            <a:r>
              <a:rPr lang="zh-CN" altLang="en-US" sz="3600" b="1" dirty="0"/>
              <a:t>是有若干个队员组成，每一个队员相互配合，相互信任，一起努力，最终达到打好比赛的目的。</a:t>
            </a:r>
          </a:p>
        </p:txBody>
      </p:sp>
      <p:pic>
        <p:nvPicPr>
          <p:cNvPr id="212995" name="Picture 3" descr="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924175"/>
            <a:ext cx="65532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00784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Text Box 2"/>
          <p:cNvSpPr txBox="1">
            <a:spLocks noChangeArrowheads="1"/>
          </p:cNvSpPr>
          <p:nvPr/>
        </p:nvSpPr>
        <p:spPr bwMode="auto">
          <a:xfrm>
            <a:off x="539750" y="593725"/>
            <a:ext cx="34559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000" b="1">
                <a:ea typeface="楷体_GB2312" pitchFamily="49" charset="-122"/>
              </a:rPr>
              <a:t>知 新</a:t>
            </a:r>
          </a:p>
        </p:txBody>
      </p:sp>
      <p:sp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2668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14020" name="Rectangle 4"/>
          <p:cNvSpPr>
            <a:spLocks noChangeArrowheads="1"/>
          </p:cNvSpPr>
          <p:nvPr/>
        </p:nvSpPr>
        <p:spPr bwMode="auto">
          <a:xfrm>
            <a:off x="611188" y="2060575"/>
            <a:ext cx="8532812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76225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系统是由相互依存的若干个部分组成的、具有特定功能的有机整体。</a:t>
            </a:r>
            <a:endParaRPr lang="zh-CN" altLang="en-US" sz="2400">
              <a:ea typeface="仿宋_GB2312" pitchFamily="49" charset="-122"/>
              <a:cs typeface="Times New Roman" panose="02020603050405020304" pitchFamily="18" charset="0"/>
            </a:endParaRPr>
          </a:p>
          <a:p>
            <a:pPr eaLnBrk="0" hangingPunct="0"/>
            <a:endParaRPr lang="zh-CN" altLang="en-US" sz="2400">
              <a:ea typeface="仿宋_GB2312" pitchFamily="49" charset="-122"/>
              <a:cs typeface="Times New Roman" panose="02020603050405020304" pitchFamily="18" charset="0"/>
            </a:endParaRPr>
          </a:p>
          <a:p>
            <a:pPr eaLnBrk="0" hangingPunct="0"/>
            <a:endParaRPr lang="en-US" altLang="zh-CN" sz="2400"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395288" y="4652963"/>
            <a:ext cx="85328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系统都存在于一定的环境中，系统必须适应外部环境的变化。</a:t>
            </a:r>
          </a:p>
          <a:p>
            <a:pPr eaLnBrk="0" hangingPunct="0"/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  <a:p>
            <a:pPr eaLnBrk="0" hangingPunct="0"/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2195513" y="2133600"/>
            <a:ext cx="1296987" cy="431800"/>
          </a:xfrm>
          <a:prstGeom prst="wedgeRectCallout">
            <a:avLst>
              <a:gd name="adj1" fmla="val -95532"/>
              <a:gd name="adj2" fmla="val 290810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1403350" y="3573463"/>
            <a:ext cx="1439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000000"/>
                </a:solidFill>
              </a:rPr>
              <a:t>相关性</a:t>
            </a:r>
          </a:p>
        </p:txBody>
      </p:sp>
      <p:sp>
        <p:nvSpPr>
          <p:cNvPr id="214024" name="AutoShape 8"/>
          <p:cNvSpPr>
            <a:spLocks noChangeArrowheads="1"/>
          </p:cNvSpPr>
          <p:nvPr/>
        </p:nvSpPr>
        <p:spPr bwMode="auto">
          <a:xfrm>
            <a:off x="7092950" y="2060575"/>
            <a:ext cx="1223963" cy="503238"/>
          </a:xfrm>
          <a:prstGeom prst="wedgeRectCallout">
            <a:avLst>
              <a:gd name="adj1" fmla="val -96046"/>
              <a:gd name="adj2" fmla="val 213407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5940425" y="3429000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000000"/>
                </a:solidFill>
              </a:rPr>
              <a:t>目的性</a:t>
            </a:r>
          </a:p>
        </p:txBody>
      </p:sp>
      <p:sp>
        <p:nvSpPr>
          <p:cNvPr id="214026" name="AutoShape 10"/>
          <p:cNvSpPr>
            <a:spLocks noChangeArrowheads="1"/>
          </p:cNvSpPr>
          <p:nvPr/>
        </p:nvSpPr>
        <p:spPr bwMode="auto">
          <a:xfrm>
            <a:off x="1042988" y="2420938"/>
            <a:ext cx="792162" cy="431800"/>
          </a:xfrm>
          <a:prstGeom prst="wedgeRectCallout">
            <a:avLst>
              <a:gd name="adj1" fmla="val -104912"/>
              <a:gd name="adj2" fmla="val 231616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179388" y="3644900"/>
            <a:ext cx="10080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000000"/>
                </a:solidFill>
              </a:rPr>
              <a:t>整体性</a:t>
            </a:r>
          </a:p>
        </p:txBody>
      </p:sp>
      <p:sp>
        <p:nvSpPr>
          <p:cNvPr id="214028" name="AutoShape 12"/>
          <p:cNvSpPr>
            <a:spLocks noChangeArrowheads="1"/>
          </p:cNvSpPr>
          <p:nvPr/>
        </p:nvSpPr>
        <p:spPr bwMode="auto">
          <a:xfrm>
            <a:off x="5724525" y="4724400"/>
            <a:ext cx="1800225" cy="433388"/>
          </a:xfrm>
          <a:prstGeom prst="wedgeRectCallout">
            <a:avLst>
              <a:gd name="adj1" fmla="val -77338"/>
              <a:gd name="adj2" fmla="val 147801"/>
            </a:avLst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214029" name="Rectangle 13"/>
          <p:cNvSpPr>
            <a:spLocks noChangeArrowheads="1"/>
          </p:cNvSpPr>
          <p:nvPr/>
        </p:nvSpPr>
        <p:spPr bwMode="auto">
          <a:xfrm>
            <a:off x="4572000" y="5516563"/>
            <a:ext cx="23764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/>
              <a:t> </a:t>
            </a:r>
            <a:r>
              <a:rPr lang="zh-CN" altLang="en-US" b="1">
                <a:solidFill>
                  <a:srgbClr val="000000"/>
                </a:solidFill>
              </a:rPr>
              <a:t>环境适应性</a:t>
            </a:r>
          </a:p>
        </p:txBody>
      </p:sp>
    </p:spTree>
    <p:extLst>
      <p:ext uri="{BB962C8B-B14F-4D97-AF65-F5344CB8AC3E}">
        <p14:creationId xmlns:p14="http://schemas.microsoft.com/office/powerpoint/2010/main" val="187982757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2" grpId="0" animBg="1"/>
      <p:bldP spid="214023" grpId="0"/>
      <p:bldP spid="214024" grpId="0" animBg="1"/>
      <p:bldP spid="214025" grpId="0"/>
      <p:bldP spid="214026" grpId="0" animBg="1"/>
      <p:bldP spid="214026" grpId="1" animBg="1"/>
      <p:bldP spid="214027" grpId="0"/>
      <p:bldP spid="214027" grpId="1"/>
      <p:bldP spid="214028" grpId="0" animBg="1"/>
      <p:bldP spid="2140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7" name="Rectangle 3"/>
          <p:cNvSpPr>
            <a:spLocks noChangeArrowheads="1"/>
          </p:cNvSpPr>
          <p:nvPr/>
        </p:nvSpPr>
        <p:spPr bwMode="auto">
          <a:xfrm>
            <a:off x="1187450" y="1773238"/>
            <a:ext cx="704215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挂在墙壁上的钟算一个系统吗？</a:t>
            </a:r>
            <a:b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</a:b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手机是一个系统吗？</a:t>
            </a:r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1116013" y="3860800"/>
            <a:ext cx="6408737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怎样才算是一个系统？</a:t>
            </a:r>
          </a:p>
          <a:p>
            <a:pPr>
              <a:lnSpc>
                <a:spcPct val="13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      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——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系统有什么特性？  </a:t>
            </a:r>
          </a:p>
        </p:txBody>
      </p:sp>
      <p:sp>
        <p:nvSpPr>
          <p:cNvPr id="164871" name="Rectangle 7"/>
          <p:cNvSpPr>
            <a:spLocks noChangeArrowheads="1"/>
          </p:cNvSpPr>
          <p:nvPr/>
        </p:nvSpPr>
        <p:spPr bwMode="auto">
          <a:xfrm>
            <a:off x="6350" y="44450"/>
            <a:ext cx="3856038" cy="579438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一、系统的基本特性</a:t>
            </a:r>
          </a:p>
        </p:txBody>
      </p:sp>
    </p:spTree>
    <p:extLst>
      <p:ext uri="{BB962C8B-B14F-4D97-AF65-F5344CB8AC3E}">
        <p14:creationId xmlns:p14="http://schemas.microsoft.com/office/powerpoint/2010/main" val="289227196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  <p:bldP spid="1648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" y="836712"/>
            <a:ext cx="9038084" cy="129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2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2676525"/>
            <a:ext cx="63373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32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3645964"/>
            <a:ext cx="8930133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3239" name="Rectangle 7"/>
          <p:cNvSpPr>
            <a:spLocks noGrp="1" noChangeArrowheads="1"/>
          </p:cNvSpPr>
          <p:nvPr>
            <p:ph type="title"/>
          </p:nvPr>
        </p:nvSpPr>
        <p:spPr>
          <a:xfrm>
            <a:off x="6084888" y="5373688"/>
            <a:ext cx="2159000" cy="704850"/>
          </a:xfrm>
          <a:solidFill>
            <a:srgbClr val="009900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b="1" dirty="0">
                <a:solidFill>
                  <a:schemeClr val="bg1"/>
                </a:solidFill>
              </a:rPr>
              <a:t>整体性</a:t>
            </a:r>
          </a:p>
        </p:txBody>
      </p:sp>
    </p:spTree>
    <p:extLst>
      <p:ext uri="{BB962C8B-B14F-4D97-AF65-F5344CB8AC3E}">
        <p14:creationId xmlns:p14="http://schemas.microsoft.com/office/powerpoint/2010/main" val="2476812274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765175"/>
            <a:ext cx="7848600" cy="4483100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中国</a:t>
            </a: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女排夺取五连冠后，世界排联抽取各国女排中的最强队员，组成国际明星队与中国女排较量，可是被中国女排打败。本来，从单个运动员情况看，明星队的球员实际水平都在中国女排之上，但为什么会落败？其奥秘何在？ </a:t>
            </a:r>
          </a:p>
        </p:txBody>
      </p:sp>
      <p:sp>
        <p:nvSpPr>
          <p:cNvPr id="173060" name="Rectangle 4"/>
          <p:cNvSpPr>
            <a:spLocks noGrp="1" noChangeArrowheads="1"/>
          </p:cNvSpPr>
          <p:nvPr>
            <p:ph type="title"/>
          </p:nvPr>
        </p:nvSpPr>
        <p:spPr>
          <a:xfrm>
            <a:off x="6084888" y="5373688"/>
            <a:ext cx="1800225" cy="704850"/>
          </a:xfrm>
          <a:solidFill>
            <a:srgbClr val="99FF66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49" charset="-122"/>
              </a:rPr>
              <a:t>整体性</a:t>
            </a:r>
          </a:p>
        </p:txBody>
      </p:sp>
    </p:spTree>
    <p:extLst>
      <p:ext uri="{BB962C8B-B14F-4D97-AF65-F5344CB8AC3E}">
        <p14:creationId xmlns:p14="http://schemas.microsoft.com/office/powerpoint/2010/main" val="1047592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0" name="Picture 2" descr="和尚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2598738"/>
            <a:ext cx="5545137" cy="4070350"/>
          </a:xfrm>
          <a:noFill/>
          <a:ln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6131" name="Rectangle 3"/>
          <p:cNvSpPr>
            <a:spLocks noRot="1" noChangeArrowheads="1"/>
          </p:cNvSpPr>
          <p:nvPr/>
        </p:nvSpPr>
        <p:spPr bwMode="auto">
          <a:xfrm>
            <a:off x="684213" y="620713"/>
            <a:ext cx="5256212" cy="1992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一个和尚挑水吃，两个和尚抬水吃，三个和尚没水吃”。</a:t>
            </a:r>
          </a:p>
        </p:txBody>
      </p:sp>
      <p:pic>
        <p:nvPicPr>
          <p:cNvPr id="176132" name="Picture 4" descr="C453B2EBC0931B31CEB14F27686C5A5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76250"/>
            <a:ext cx="2411412" cy="210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137" name="Rectangle 9"/>
          <p:cNvSpPr>
            <a:spLocks noGrp="1" noChangeArrowheads="1"/>
          </p:cNvSpPr>
          <p:nvPr>
            <p:ph type="title"/>
          </p:nvPr>
        </p:nvSpPr>
        <p:spPr>
          <a:xfrm>
            <a:off x="6732588" y="5373688"/>
            <a:ext cx="2027237" cy="922337"/>
          </a:xfrm>
          <a:noFill/>
          <a:ln/>
          <a:extLst>
            <a:ext uri="{91240B29-F687-4F45-9708-019B960494DF}">
              <a14:hiddenLine xmlns:a14="http://schemas.microsoft.com/office/drawing/2010/main" w="12700" cap="sq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整体性</a:t>
            </a:r>
          </a:p>
        </p:txBody>
      </p:sp>
    </p:spTree>
    <p:extLst>
      <p:ext uri="{BB962C8B-B14F-4D97-AF65-F5344CB8AC3E}">
        <p14:creationId xmlns:p14="http://schemas.microsoft.com/office/powerpoint/2010/main" val="100212535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5" name="Rectangle 3"/>
          <p:cNvSpPr>
            <a:spLocks noRot="1" noChangeArrowheads="1"/>
          </p:cNvSpPr>
          <p:nvPr/>
        </p:nvSpPr>
        <p:spPr bwMode="auto">
          <a:xfrm>
            <a:off x="684213" y="620713"/>
            <a:ext cx="5256212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一着不慎，全盘皆输</a:t>
            </a:r>
          </a:p>
        </p:txBody>
      </p:sp>
      <p:sp>
        <p:nvSpPr>
          <p:cNvPr id="192517" name="Rectangle 5"/>
          <p:cNvSpPr>
            <a:spLocks noGrp="1" noChangeArrowheads="1"/>
          </p:cNvSpPr>
          <p:nvPr>
            <p:ph type="title"/>
          </p:nvPr>
        </p:nvSpPr>
        <p:spPr>
          <a:xfrm>
            <a:off x="8027988" y="4365625"/>
            <a:ext cx="587375" cy="1930400"/>
          </a:xfrm>
          <a:noFill/>
          <a:ln/>
          <a:extLst>
            <a:ext uri="{91240B29-F687-4F45-9708-019B960494DF}">
              <a14:hiddenLine xmlns:a14="http://schemas.microsoft.com/office/drawing/2010/main" w="12700" cap="sq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整体性</a:t>
            </a:r>
          </a:p>
        </p:txBody>
      </p:sp>
      <p:pic>
        <p:nvPicPr>
          <p:cNvPr id="192519" name="Picture 7" descr="200812484147579_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0"/>
          <a:stretch/>
        </p:blipFill>
        <p:spPr bwMode="auto">
          <a:xfrm>
            <a:off x="971550" y="1844824"/>
            <a:ext cx="6626225" cy="401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39754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5867400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73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60350"/>
            <a:ext cx="278130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733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860800"/>
            <a:ext cx="35274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733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73350"/>
            <a:ext cx="4608512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54114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27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2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765175"/>
            <a:ext cx="7848600" cy="2287588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汽车</a:t>
            </a: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车速过快或过慢都会格外耗油，两者之间有个最适当的速度，即经济又速度。你能解释其中的道理吗？</a:t>
            </a:r>
            <a:r>
              <a:rPr lang="zh-CN" altLang="en-US" dirty="0"/>
              <a:t> </a:t>
            </a:r>
          </a:p>
        </p:txBody>
      </p:sp>
      <p:sp>
        <p:nvSpPr>
          <p:cNvPr id="179204" name="Rectangle 4"/>
          <p:cNvSpPr>
            <a:spLocks noGrp="1" noChangeArrowheads="1"/>
          </p:cNvSpPr>
          <p:nvPr>
            <p:ph type="title"/>
          </p:nvPr>
        </p:nvSpPr>
        <p:spPr>
          <a:xfrm>
            <a:off x="1258888" y="4724400"/>
            <a:ext cx="1800225" cy="704850"/>
          </a:xfrm>
          <a:solidFill>
            <a:srgbClr val="99FF66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49" charset="-122"/>
              </a:rPr>
              <a:t>目的性</a:t>
            </a:r>
          </a:p>
        </p:txBody>
      </p:sp>
      <p:pic>
        <p:nvPicPr>
          <p:cNvPr id="179205" name="Picture 5" descr="a28d62d9908f49fa39012f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3019425"/>
            <a:ext cx="4845050" cy="36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05979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33375"/>
            <a:ext cx="7812088" cy="44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42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73150"/>
            <a:ext cx="8748712" cy="357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4262" name="Rectangle 6"/>
          <p:cNvSpPr>
            <a:spLocks noGrp="1" noChangeArrowheads="1"/>
          </p:cNvSpPr>
          <p:nvPr>
            <p:ph type="title"/>
          </p:nvPr>
        </p:nvSpPr>
        <p:spPr>
          <a:xfrm>
            <a:off x="6372225" y="5013325"/>
            <a:ext cx="2160588" cy="704850"/>
          </a:xfrm>
          <a:solidFill>
            <a:srgbClr val="009900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b="1" dirty="0">
                <a:solidFill>
                  <a:schemeClr val="bg1"/>
                </a:solidFill>
              </a:rPr>
              <a:t>相关性</a:t>
            </a:r>
          </a:p>
        </p:txBody>
      </p:sp>
    </p:spTree>
    <p:extLst>
      <p:ext uri="{BB962C8B-B14F-4D97-AF65-F5344CB8AC3E}">
        <p14:creationId xmlns:p14="http://schemas.microsoft.com/office/powerpoint/2010/main" val="392151367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4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4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765175"/>
            <a:ext cx="7848600" cy="180022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过度发展畜牧业，导致绿洲变成荒漠。</a:t>
            </a:r>
          </a:p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   这种变化说明什么？</a:t>
            </a:r>
            <a:r>
              <a:rPr lang="zh-CN" altLang="en-US"/>
              <a:t> </a:t>
            </a:r>
          </a:p>
        </p:txBody>
      </p:sp>
      <p:sp>
        <p:nvSpPr>
          <p:cNvPr id="185348" name="Rectangle 4"/>
          <p:cNvSpPr>
            <a:spLocks noGrp="1" noChangeArrowheads="1"/>
          </p:cNvSpPr>
          <p:nvPr>
            <p:ph type="title"/>
          </p:nvPr>
        </p:nvSpPr>
        <p:spPr>
          <a:xfrm>
            <a:off x="6011863" y="2997200"/>
            <a:ext cx="1800225" cy="704850"/>
          </a:xfrm>
          <a:solidFill>
            <a:srgbClr val="99FF66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49" charset="-122"/>
              </a:rPr>
              <a:t>相关性</a:t>
            </a:r>
          </a:p>
        </p:txBody>
      </p:sp>
      <p:pic>
        <p:nvPicPr>
          <p:cNvPr id="185349" name="Picture 5" descr="200871295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568575"/>
            <a:ext cx="5184775" cy="395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92304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058863"/>
            <a:ext cx="8964613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2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831975"/>
            <a:ext cx="2820988" cy="361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28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188" y="1874838"/>
            <a:ext cx="2746375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28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874838"/>
            <a:ext cx="2808287" cy="352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28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540067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289" name="Rectangle 9"/>
          <p:cNvSpPr>
            <a:spLocks noGrp="1" noChangeArrowheads="1"/>
          </p:cNvSpPr>
          <p:nvPr>
            <p:ph type="title"/>
          </p:nvPr>
        </p:nvSpPr>
        <p:spPr>
          <a:xfrm>
            <a:off x="5292725" y="5676900"/>
            <a:ext cx="3311525" cy="704850"/>
          </a:xfrm>
          <a:solidFill>
            <a:srgbClr val="009900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b="1" dirty="0">
                <a:solidFill>
                  <a:schemeClr val="bg1"/>
                </a:solidFill>
              </a:rPr>
              <a:t>环境适应性</a:t>
            </a:r>
          </a:p>
        </p:txBody>
      </p:sp>
    </p:spTree>
    <p:extLst>
      <p:ext uri="{BB962C8B-B14F-4D97-AF65-F5344CB8AC3E}">
        <p14:creationId xmlns:p14="http://schemas.microsoft.com/office/powerpoint/2010/main" val="277586390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25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25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25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25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25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549275"/>
            <a:ext cx="7848600" cy="301942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雷鸟</a:t>
            </a: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是一种寒带鸟类，它栖息的地方没有天然的隐蔽场所。冬季和夏季之前，它会完全更换新羽，与大地的装束一致。这又是为什么？</a:t>
            </a:r>
            <a:r>
              <a:rPr lang="zh-CN" altLang="en-US" dirty="0"/>
              <a:t> </a:t>
            </a:r>
          </a:p>
        </p:txBody>
      </p:sp>
      <p:sp>
        <p:nvSpPr>
          <p:cNvPr id="183300" name="Rectangle 4"/>
          <p:cNvSpPr>
            <a:spLocks noGrp="1" noChangeArrowheads="1"/>
          </p:cNvSpPr>
          <p:nvPr>
            <p:ph type="title"/>
          </p:nvPr>
        </p:nvSpPr>
        <p:spPr>
          <a:xfrm>
            <a:off x="5580063" y="6021388"/>
            <a:ext cx="3024187" cy="704850"/>
          </a:xfrm>
          <a:solidFill>
            <a:srgbClr val="99FF66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49" charset="-122"/>
              </a:rPr>
              <a:t>环境适应性</a:t>
            </a:r>
          </a:p>
        </p:txBody>
      </p:sp>
      <p:pic>
        <p:nvPicPr>
          <p:cNvPr id="183301" name="Picture 5" descr="250px-Ptarmigan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997200"/>
            <a:ext cx="338455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302" name="Picture 6" descr="95afee1f64cf0ee6e1fe0b5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3789363"/>
            <a:ext cx="3548062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28895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4" name="Picture 6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04"/>
          <a:stretch>
            <a:fillRect/>
          </a:stretch>
        </p:blipFill>
        <p:spPr bwMode="auto">
          <a:xfrm>
            <a:off x="323850" y="2852738"/>
            <a:ext cx="6624638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1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765175"/>
            <a:ext cx="7848600" cy="180022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银河系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</a:rPr>
              <a:t>——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太阳系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</a:rPr>
              <a:t>——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地球</a:t>
            </a:r>
            <a:r>
              <a:rPr lang="en-US" altLang="zh-CN" b="1">
                <a:effectLst>
                  <a:outerShdw blurRad="38100" dist="38100" dir="2700000" algn="tl">
                    <a:srgbClr val="C0C0C0"/>
                  </a:outerShdw>
                </a:effectLst>
              </a:rPr>
              <a:t>——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月亮</a:t>
            </a:r>
          </a:p>
          <a:p>
            <a:pPr marL="0" indent="0">
              <a:lnSpc>
                <a:spcPct val="150000"/>
              </a:lnSpc>
              <a:spcBef>
                <a:spcPct val="5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这说明系统具备什么特性？</a:t>
            </a:r>
            <a:r>
              <a:rPr lang="zh-CN" altLang="en-US"/>
              <a:t> </a:t>
            </a:r>
          </a:p>
        </p:txBody>
      </p:sp>
      <p:sp>
        <p:nvSpPr>
          <p:cNvPr id="181252" name="Rectangle 4"/>
          <p:cNvSpPr>
            <a:spLocks noGrp="1" noChangeArrowheads="1"/>
          </p:cNvSpPr>
          <p:nvPr>
            <p:ph type="title"/>
          </p:nvPr>
        </p:nvSpPr>
        <p:spPr>
          <a:xfrm>
            <a:off x="7092950" y="3011488"/>
            <a:ext cx="1800225" cy="704850"/>
          </a:xfrm>
          <a:solidFill>
            <a:srgbClr val="99FF66"/>
          </a:solidFill>
          <a:ln w="12700" cap="sq" algn="ctr"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zh-CN" altLang="en-US" sz="40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49" charset="-122"/>
              </a:rPr>
              <a:t>层次性</a:t>
            </a:r>
          </a:p>
        </p:txBody>
      </p:sp>
    </p:spTree>
    <p:extLst>
      <p:ext uri="{BB962C8B-B14F-4D97-AF65-F5344CB8AC3E}">
        <p14:creationId xmlns:p14="http://schemas.microsoft.com/office/powerpoint/2010/main" val="233101715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ext Box 2"/>
          <p:cNvSpPr txBox="1">
            <a:spLocks noChangeArrowheads="1"/>
          </p:cNvSpPr>
          <p:nvPr/>
        </p:nvSpPr>
        <p:spPr bwMode="auto">
          <a:xfrm>
            <a:off x="3022600" y="476250"/>
            <a:ext cx="4464050" cy="588963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anose="02010609060101010101" pitchFamily="49" charset="-122"/>
              </a:rPr>
              <a:t>系统的基本特性</a:t>
            </a:r>
          </a:p>
        </p:txBody>
      </p:sp>
      <p:sp>
        <p:nvSpPr>
          <p:cNvPr id="172035" name="AutoShape 3"/>
          <p:cNvSpPr>
            <a:spLocks noChangeArrowheads="1"/>
          </p:cNvSpPr>
          <p:nvPr/>
        </p:nvSpPr>
        <p:spPr bwMode="auto">
          <a:xfrm>
            <a:off x="1187450" y="4797425"/>
            <a:ext cx="2016125" cy="1295400"/>
          </a:xfrm>
          <a:prstGeom prst="cloudCallout">
            <a:avLst>
              <a:gd name="adj1" fmla="val 138032"/>
              <a:gd name="adj2" fmla="val -330514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en-US" altLang="zh-CN" sz="2800" b="1">
              <a:solidFill>
                <a:srgbClr val="00808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28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目的性</a:t>
            </a:r>
            <a:r>
              <a:rPr kumimoji="1" lang="zh-CN" altLang="en-US" sz="2800">
                <a:solidFill>
                  <a:srgbClr val="00808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</a:p>
        </p:txBody>
      </p:sp>
      <p:sp>
        <p:nvSpPr>
          <p:cNvPr id="172036" name="AutoShape 4"/>
          <p:cNvSpPr>
            <a:spLocks noChangeArrowheads="1"/>
          </p:cNvSpPr>
          <p:nvPr/>
        </p:nvSpPr>
        <p:spPr bwMode="auto">
          <a:xfrm>
            <a:off x="179388" y="2997200"/>
            <a:ext cx="2016125" cy="1296988"/>
          </a:xfrm>
          <a:prstGeom prst="cloudCallout">
            <a:avLst>
              <a:gd name="adj1" fmla="val 176458"/>
              <a:gd name="adj2" fmla="val -196269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en-US" altLang="zh-CN" sz="2800" b="1" dirty="0">
              <a:solidFill>
                <a:srgbClr val="008080"/>
              </a:solidFill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2800" b="1" dirty="0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整体性</a:t>
            </a:r>
          </a:p>
        </p:txBody>
      </p:sp>
      <p:sp>
        <p:nvSpPr>
          <p:cNvPr id="172037" name="AutoShape 5"/>
          <p:cNvSpPr>
            <a:spLocks noChangeArrowheads="1"/>
          </p:cNvSpPr>
          <p:nvPr/>
        </p:nvSpPr>
        <p:spPr bwMode="auto">
          <a:xfrm>
            <a:off x="7199313" y="3500438"/>
            <a:ext cx="1944687" cy="1196975"/>
          </a:xfrm>
          <a:prstGeom prst="cloudCallout">
            <a:avLst>
              <a:gd name="adj1" fmla="val -135306"/>
              <a:gd name="adj2" fmla="val -252255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en-US" altLang="zh-CN" sz="2800" b="1">
              <a:solidFill>
                <a:srgbClr val="008080"/>
              </a:solidFill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28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层次性 </a:t>
            </a:r>
          </a:p>
        </p:txBody>
      </p:sp>
      <p:sp>
        <p:nvSpPr>
          <p:cNvPr id="172038" name="AutoShape 6"/>
          <p:cNvSpPr>
            <a:spLocks noChangeArrowheads="1"/>
          </p:cNvSpPr>
          <p:nvPr/>
        </p:nvSpPr>
        <p:spPr bwMode="auto">
          <a:xfrm>
            <a:off x="3203575" y="5013325"/>
            <a:ext cx="2016125" cy="1295400"/>
          </a:xfrm>
          <a:prstGeom prst="cloudCallout">
            <a:avLst>
              <a:gd name="adj1" fmla="val 48977"/>
              <a:gd name="adj2" fmla="val -337745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en-US" altLang="zh-CN" sz="2800" b="1">
              <a:solidFill>
                <a:srgbClr val="00808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28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相关性</a:t>
            </a:r>
            <a:r>
              <a:rPr kumimoji="1" lang="zh-CN" altLang="en-US" sz="2800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</a:p>
        </p:txBody>
      </p:sp>
      <p:sp>
        <p:nvSpPr>
          <p:cNvPr id="172039" name="Line 7"/>
          <p:cNvSpPr>
            <a:spLocks noChangeShapeType="1"/>
          </p:cNvSpPr>
          <p:nvPr/>
        </p:nvSpPr>
        <p:spPr bwMode="auto">
          <a:xfrm flipV="1">
            <a:off x="2192338" y="1065213"/>
            <a:ext cx="2555875" cy="1655762"/>
          </a:xfrm>
          <a:prstGeom prst="line">
            <a:avLst/>
          </a:prstGeom>
          <a:noFill/>
          <a:ln w="9525">
            <a:solidFill>
              <a:srgbClr val="008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40" name="Line 8"/>
          <p:cNvSpPr>
            <a:spLocks noChangeShapeType="1"/>
          </p:cNvSpPr>
          <p:nvPr/>
        </p:nvSpPr>
        <p:spPr bwMode="auto">
          <a:xfrm flipV="1">
            <a:off x="3128963" y="1065213"/>
            <a:ext cx="1908175" cy="3384550"/>
          </a:xfrm>
          <a:prstGeom prst="line">
            <a:avLst/>
          </a:prstGeom>
          <a:noFill/>
          <a:ln w="9525">
            <a:solidFill>
              <a:srgbClr val="008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41" name="Line 9"/>
          <p:cNvSpPr>
            <a:spLocks noChangeShapeType="1"/>
          </p:cNvSpPr>
          <p:nvPr/>
        </p:nvSpPr>
        <p:spPr bwMode="auto">
          <a:xfrm flipH="1" flipV="1">
            <a:off x="5289550" y="1136650"/>
            <a:ext cx="719138" cy="3889375"/>
          </a:xfrm>
          <a:prstGeom prst="line">
            <a:avLst/>
          </a:prstGeom>
          <a:noFill/>
          <a:ln w="9525">
            <a:solidFill>
              <a:srgbClr val="008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42" name="Line 10"/>
          <p:cNvSpPr>
            <a:spLocks noChangeShapeType="1"/>
          </p:cNvSpPr>
          <p:nvPr/>
        </p:nvSpPr>
        <p:spPr bwMode="auto">
          <a:xfrm flipH="1" flipV="1">
            <a:off x="5505450" y="1065213"/>
            <a:ext cx="2087563" cy="2232025"/>
          </a:xfrm>
          <a:prstGeom prst="line">
            <a:avLst/>
          </a:prstGeom>
          <a:noFill/>
          <a:ln w="9525">
            <a:solidFill>
              <a:srgbClr val="008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2043" name="AutoShape 11"/>
          <p:cNvSpPr>
            <a:spLocks noChangeArrowheads="1"/>
          </p:cNvSpPr>
          <p:nvPr/>
        </p:nvSpPr>
        <p:spPr bwMode="auto">
          <a:xfrm>
            <a:off x="5219700" y="5084763"/>
            <a:ext cx="2016125" cy="1225550"/>
          </a:xfrm>
          <a:prstGeom prst="cloudCallout">
            <a:avLst>
              <a:gd name="adj1" fmla="val -47954"/>
              <a:gd name="adj2" fmla="val -374352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zh-CN" altLang="en-US" sz="28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环境</a:t>
            </a:r>
          </a:p>
          <a:p>
            <a:pPr algn="ctr"/>
            <a:r>
              <a:rPr kumimoji="1" lang="zh-CN" altLang="en-US" sz="28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适应性</a:t>
            </a:r>
            <a:r>
              <a:rPr kumimoji="1" lang="zh-CN" altLang="en-US" sz="2800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893836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2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2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2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2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2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2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2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2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2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2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2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4" grpId="0" animBg="1"/>
      <p:bldP spid="172035" grpId="0" animBg="1"/>
      <p:bldP spid="172036" grpId="0" animBg="1"/>
      <p:bldP spid="172037" grpId="0" animBg="1"/>
      <p:bldP spid="172038" grpId="0" animBg="1"/>
      <p:bldP spid="172039" grpId="0" animBg="1"/>
      <p:bldP spid="172040" grpId="0" animBg="1"/>
      <p:bldP spid="172041" grpId="0" animBg="1"/>
      <p:bldP spid="172042" grpId="0" animBg="1"/>
      <p:bldP spid="1720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5650" y="2205038"/>
            <a:ext cx="7848600" cy="3497262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indent="0"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大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数学家高斯在小学读书的时候，老师在课堂上出了一道数学题：</a:t>
            </a:r>
            <a:r>
              <a:rPr lang="en-US" altLang="zh-CN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1+2+3+4+……100=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？</a:t>
            </a:r>
            <a:b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</a:b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 </a:t>
            </a:r>
          </a:p>
          <a:p>
            <a:pPr marL="0" indent="0">
              <a:buClr>
                <a:srgbClr val="FF6600"/>
              </a:buClr>
              <a:buFont typeface="Wingdings" panose="05000000000000000000" pitchFamily="2" charset="2"/>
              <a:buChar char="p"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高斯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很快就说出答案“</a:t>
            </a:r>
            <a:r>
              <a:rPr lang="en-US" altLang="zh-CN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5050”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，为什么他能够这么快？ </a:t>
            </a:r>
          </a:p>
        </p:txBody>
      </p:sp>
      <p:sp>
        <p:nvSpPr>
          <p:cNvPr id="188426" name="Rectangle 10"/>
          <p:cNvSpPr>
            <a:spLocks noChangeArrowheads="1"/>
          </p:cNvSpPr>
          <p:nvPr/>
        </p:nvSpPr>
        <p:spPr bwMode="auto">
          <a:xfrm>
            <a:off x="34925" y="546100"/>
            <a:ext cx="5111750" cy="579438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</a:rPr>
              <a:t>二、系统分析的基本方法</a:t>
            </a:r>
          </a:p>
        </p:txBody>
      </p:sp>
    </p:spTree>
    <p:extLst>
      <p:ext uri="{BB962C8B-B14F-4D97-AF65-F5344CB8AC3E}">
        <p14:creationId xmlns:p14="http://schemas.microsoft.com/office/powerpoint/2010/main" val="287030297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23850" y="476250"/>
            <a:ext cx="5472113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kumimoji="1" lang="zh-CN" altLang="zh-CN" sz="4000" b="1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1187450" y="2205038"/>
            <a:ext cx="6697663" cy="2025650"/>
          </a:xfrm>
          <a:prstGeom prst="rect">
            <a:avLst/>
          </a:prstGeom>
          <a:solidFill>
            <a:srgbClr val="CCFFCC"/>
          </a:solidFill>
          <a:ln w="9525" algn="ctr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kumimoji="1" lang="en-US" altLang="zh-CN" sz="2800" b="1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kumimoji="1"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鸟儿在天空自由自在地飞翔，引起了人们美好的幻想，人们希望也能像鸟儿一样展翅高飞</a:t>
            </a:r>
            <a:r>
              <a:rPr kumimoji="1"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</a:rPr>
              <a:t>……</a:t>
            </a: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250825" y="260350"/>
            <a:ext cx="6265863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40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人力飞机的设计创作过程</a:t>
            </a:r>
          </a:p>
        </p:txBody>
      </p:sp>
    </p:spTree>
    <p:extLst>
      <p:ext uri="{BB962C8B-B14F-4D97-AF65-F5344CB8AC3E}">
        <p14:creationId xmlns:p14="http://schemas.microsoft.com/office/powerpoint/2010/main" val="38637440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060575"/>
            <a:ext cx="2270125" cy="3168650"/>
          </a:xfrm>
          <a:prstGeom prst="rect">
            <a:avLst/>
          </a:prstGeom>
          <a:noFill/>
          <a:ln w="9525" algn="ctr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7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575"/>
            <a:ext cx="2603500" cy="3095625"/>
          </a:xfrm>
          <a:prstGeom prst="rect">
            <a:avLst/>
          </a:prstGeom>
          <a:noFill/>
          <a:ln w="9525" algn="ctr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8" name="Picture 8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716338"/>
            <a:ext cx="3181350" cy="2246312"/>
          </a:xfrm>
          <a:prstGeom prst="rect">
            <a:avLst/>
          </a:prstGeom>
          <a:noFill/>
          <a:ln w="9525" algn="ctr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AutoShape 5"/>
          <p:cNvSpPr>
            <a:spLocks noChangeArrowheads="1"/>
          </p:cNvSpPr>
          <p:nvPr/>
        </p:nvSpPr>
        <p:spPr bwMode="auto">
          <a:xfrm>
            <a:off x="466725" y="260350"/>
            <a:ext cx="504825" cy="576263"/>
          </a:xfrm>
          <a:prstGeom prst="star4">
            <a:avLst>
              <a:gd name="adj" fmla="val 12500"/>
            </a:avLst>
          </a:prstGeom>
          <a:solidFill>
            <a:srgbClr val="CCFFCC"/>
          </a:solidFill>
          <a:ln w="12700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900113" y="188913"/>
            <a:ext cx="7920037" cy="149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人类飞天梦的实现</a:t>
            </a:r>
            <a:r>
              <a:rPr kumimoji="1" lang="en-US" altLang="zh-CN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第一步：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人们模仿鸟类的外形和飞行动作，进行了“飞天”的尝试。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68313" y="2133600"/>
            <a:ext cx="5492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GB" altLang="zh-CN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《</a:t>
            </a:r>
            <a:r>
              <a:rPr kumimoji="1" lang="zh-CN" altLang="en-GB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圣经</a:t>
            </a:r>
            <a:r>
              <a:rPr kumimoji="1" lang="en-GB" altLang="zh-CN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》</a:t>
            </a:r>
            <a:r>
              <a:rPr kumimoji="1" lang="zh-CN" altLang="en-GB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中人类的美好愿望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71227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492500" y="3357563"/>
            <a:ext cx="5040313" cy="253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人们综合研究了鸟儿飞翔的条件，发现鸟儿除了有一对</a:t>
            </a:r>
            <a:r>
              <a:rPr kumimoji="1" lang="zh-CN" altLang="en-US" sz="2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翅膀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外，还有非常适合飞行的</a:t>
            </a:r>
            <a:r>
              <a:rPr kumimoji="1" lang="zh-CN" altLang="en-US" sz="2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体形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。</a:t>
            </a:r>
          </a:p>
          <a:p>
            <a:pPr>
              <a:lnSpc>
                <a:spcPct val="130000"/>
              </a:lnSpc>
              <a:spcBef>
                <a:spcPct val="2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于是，人们就把研究集中到飞机的</a:t>
            </a:r>
            <a:r>
              <a:rPr kumimoji="1" lang="zh-CN" altLang="en-US" sz="2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重量、结构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上。</a:t>
            </a:r>
            <a:r>
              <a:rPr kumimoji="1"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</a:p>
        </p:txBody>
      </p:sp>
      <p:pic>
        <p:nvPicPr>
          <p:cNvPr id="36872" name="Picture 8" descr="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268413"/>
            <a:ext cx="4006850" cy="23733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85" name="Text Box 21"/>
          <p:cNvSpPr txBox="1">
            <a:spLocks noChangeArrowheads="1"/>
          </p:cNvSpPr>
          <p:nvPr/>
        </p:nvSpPr>
        <p:spPr bwMode="auto">
          <a:xfrm>
            <a:off x="900113" y="260350"/>
            <a:ext cx="79200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人类飞天梦的实现</a:t>
            </a:r>
            <a:r>
              <a:rPr kumimoji="1" lang="en-US" altLang="zh-CN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第二步：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87" name="AutoShape 23"/>
          <p:cNvSpPr>
            <a:spLocks noChangeArrowheads="1"/>
          </p:cNvSpPr>
          <p:nvPr/>
        </p:nvSpPr>
        <p:spPr bwMode="auto">
          <a:xfrm>
            <a:off x="466725" y="260350"/>
            <a:ext cx="504825" cy="576263"/>
          </a:xfrm>
          <a:prstGeom prst="star4">
            <a:avLst>
              <a:gd name="adj" fmla="val 12500"/>
            </a:avLst>
          </a:prstGeom>
          <a:solidFill>
            <a:srgbClr val="CCFFCC"/>
          </a:solidFill>
          <a:ln w="12700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88" name="Rectangle 24"/>
          <p:cNvSpPr>
            <a:spLocks noChangeArrowheads="1"/>
          </p:cNvSpPr>
          <p:nvPr/>
        </p:nvSpPr>
        <p:spPr bwMode="auto">
          <a:xfrm>
            <a:off x="323850" y="62230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b="1"/>
          </a:p>
        </p:txBody>
      </p:sp>
    </p:spTree>
    <p:extLst>
      <p:ext uri="{BB962C8B-B14F-4D97-AF65-F5344CB8AC3E}">
        <p14:creationId xmlns:p14="http://schemas.microsoft.com/office/powerpoint/2010/main" val="1463765387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900113" y="1339850"/>
            <a:ext cx="7416800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kumimoji="1" lang="en-US" altLang="zh-CN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kumimoji="1" lang="zh-CN" altLang="en-US" sz="2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海斯勒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和</a:t>
            </a:r>
            <a:r>
              <a:rPr kumimoji="1" lang="zh-CN" altLang="en-US" sz="2400" b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维林吉尔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两位德国人，在前人的基础上，进一步采用了定量分析和定性分析相结合的方法。    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900113" y="2820988"/>
            <a:ext cx="74168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FF6600"/>
              </a:buClr>
              <a:buFont typeface="Wingdings" panose="05000000000000000000" pitchFamily="2" charset="2"/>
              <a:buNone/>
            </a:pPr>
            <a:r>
              <a:rPr kumimoji="1"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他们抓住了人力飞机是依靠人做动力的关键，进行了分析计算。</a:t>
            </a:r>
          </a:p>
        </p:txBody>
      </p:sp>
      <p:pic>
        <p:nvPicPr>
          <p:cNvPr id="24582" name="Picture 6" descr="公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994150"/>
            <a:ext cx="4824412" cy="21717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900113" y="260350"/>
            <a:ext cx="79200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人类飞天梦的实现</a:t>
            </a:r>
            <a:r>
              <a:rPr kumimoji="1" lang="en-US" altLang="zh-CN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——</a:t>
            </a:r>
            <a:r>
              <a:rPr kumimoji="1" lang="zh-CN" altLang="en-US" sz="32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第三步：</a:t>
            </a:r>
            <a:endParaRPr kumimoji="1" lang="zh-CN" altLang="en-U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>
            <a:off x="466725" y="331788"/>
            <a:ext cx="504825" cy="576262"/>
          </a:xfrm>
          <a:prstGeom prst="star4">
            <a:avLst>
              <a:gd name="adj" fmla="val 12500"/>
            </a:avLst>
          </a:prstGeom>
          <a:solidFill>
            <a:srgbClr val="CCFFCC"/>
          </a:solidFill>
          <a:ln w="12700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94467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utoUpdateAnimBg="0"/>
      <p:bldP spid="2458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ChangeArrowheads="1"/>
          </p:cNvSpPr>
          <p:nvPr/>
        </p:nvSpPr>
        <p:spPr bwMode="auto">
          <a:xfrm>
            <a:off x="1835150" y="3357563"/>
            <a:ext cx="936625" cy="436562"/>
          </a:xfrm>
          <a:prstGeom prst="rect">
            <a:avLst/>
          </a:prstGeom>
          <a:solidFill>
            <a:srgbClr val="80008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lang="zh-CN" altLang="en-US" sz="2400" b="1">
                <a:solidFill>
                  <a:srgbClr val="FFFFFF"/>
                </a:solidFill>
              </a:rPr>
              <a:t>机翼</a:t>
            </a:r>
          </a:p>
        </p:txBody>
      </p:sp>
      <p:sp>
        <p:nvSpPr>
          <p:cNvPr id="197635" name="Rectangle 3"/>
          <p:cNvSpPr>
            <a:spLocks noChangeArrowheads="1"/>
          </p:cNvSpPr>
          <p:nvPr/>
        </p:nvSpPr>
        <p:spPr bwMode="auto">
          <a:xfrm>
            <a:off x="4343400" y="1676400"/>
            <a:ext cx="990600" cy="436563"/>
          </a:xfrm>
          <a:prstGeom prst="rect">
            <a:avLst/>
          </a:prstGeom>
          <a:solidFill>
            <a:srgbClr val="80008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lang="zh-CN" altLang="en-US" sz="2400" b="1">
                <a:solidFill>
                  <a:srgbClr val="FFFFFF"/>
                </a:solidFill>
              </a:rPr>
              <a:t>质量</a:t>
            </a: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6588125" y="3357563"/>
            <a:ext cx="936625" cy="436562"/>
          </a:xfrm>
          <a:prstGeom prst="rect">
            <a:avLst/>
          </a:prstGeom>
          <a:solidFill>
            <a:srgbClr val="80008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lang="zh-CN" altLang="en-US" sz="2400" b="1">
                <a:solidFill>
                  <a:srgbClr val="FFFFFF"/>
                </a:solidFill>
              </a:rPr>
              <a:t>动力</a:t>
            </a:r>
          </a:p>
        </p:txBody>
      </p:sp>
      <p:sp>
        <p:nvSpPr>
          <p:cNvPr id="197638" name="Rectangle 6"/>
          <p:cNvSpPr>
            <a:spLocks noChangeArrowheads="1"/>
          </p:cNvSpPr>
          <p:nvPr/>
        </p:nvSpPr>
        <p:spPr bwMode="auto">
          <a:xfrm>
            <a:off x="5364163" y="4797425"/>
            <a:ext cx="1008062" cy="509588"/>
          </a:xfrm>
          <a:prstGeom prst="rect">
            <a:avLst/>
          </a:prstGeom>
          <a:solidFill>
            <a:srgbClr val="80008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lang="zh-CN" altLang="en-US" sz="2400" b="1">
                <a:solidFill>
                  <a:srgbClr val="FFFFFF"/>
                </a:solidFill>
              </a:rPr>
              <a:t>速度</a:t>
            </a:r>
          </a:p>
        </p:txBody>
      </p:sp>
      <p:sp>
        <p:nvSpPr>
          <p:cNvPr id="197639" name="Line 7"/>
          <p:cNvSpPr>
            <a:spLocks noChangeShapeType="1"/>
          </p:cNvSpPr>
          <p:nvPr/>
        </p:nvSpPr>
        <p:spPr bwMode="auto">
          <a:xfrm flipV="1">
            <a:off x="5940425" y="3933825"/>
            <a:ext cx="1008063" cy="7905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97640" name="Object 8"/>
          <p:cNvGraphicFramePr>
            <a:graphicFrameLocks noChangeAspect="1"/>
          </p:cNvGraphicFramePr>
          <p:nvPr/>
        </p:nvGraphicFramePr>
        <p:xfrm>
          <a:off x="5364163" y="3860800"/>
          <a:ext cx="1225550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3" imgW="520560" imgH="241200" progId="Equation.DSMT4">
                  <p:embed/>
                </p:oleObj>
              </mc:Choice>
              <mc:Fallback>
                <p:oleObj name="Equation" r:id="rId3" imgW="5205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3860800"/>
                        <a:ext cx="1225550" cy="566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41" name="Rectangle 9"/>
          <p:cNvSpPr>
            <a:spLocks noChangeArrowheads="1"/>
          </p:cNvSpPr>
          <p:nvPr/>
        </p:nvSpPr>
        <p:spPr bwMode="auto">
          <a:xfrm>
            <a:off x="2843213" y="4797425"/>
            <a:ext cx="936625" cy="436563"/>
          </a:xfrm>
          <a:prstGeom prst="rect">
            <a:avLst/>
          </a:prstGeom>
          <a:solidFill>
            <a:srgbClr val="800080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</a:pPr>
            <a:r>
              <a:rPr lang="zh-CN" altLang="en-US" sz="2400" b="1">
                <a:solidFill>
                  <a:srgbClr val="FFFFFF"/>
                </a:solidFill>
              </a:rPr>
              <a:t>阻力</a:t>
            </a:r>
          </a:p>
        </p:txBody>
      </p:sp>
      <p:grpSp>
        <p:nvGrpSpPr>
          <p:cNvPr id="197642" name="Group 10"/>
          <p:cNvGrpSpPr>
            <a:grpSpLocks/>
          </p:cNvGrpSpPr>
          <p:nvPr/>
        </p:nvGrpSpPr>
        <p:grpSpPr bwMode="auto">
          <a:xfrm>
            <a:off x="3851275" y="4581525"/>
            <a:ext cx="1439863" cy="360363"/>
            <a:chOff x="2018" y="2886"/>
            <a:chExt cx="907" cy="227"/>
          </a:xfrm>
        </p:grpSpPr>
        <p:sp>
          <p:nvSpPr>
            <p:cNvPr id="197643" name="Line 11"/>
            <p:cNvSpPr>
              <a:spLocks noChangeShapeType="1"/>
            </p:cNvSpPr>
            <p:nvPr/>
          </p:nvSpPr>
          <p:spPr bwMode="auto">
            <a:xfrm flipH="1">
              <a:off x="2018" y="3113"/>
              <a:ext cx="907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97644" name="Object 12"/>
            <p:cNvGraphicFramePr>
              <a:graphicFrameLocks noChangeAspect="1"/>
            </p:cNvGraphicFramePr>
            <p:nvPr/>
          </p:nvGraphicFramePr>
          <p:xfrm>
            <a:off x="2018" y="2886"/>
            <a:ext cx="862" cy="2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1" name="Equation" r:id="rId5" imgW="863280" imgH="215640" progId="Equation.DSMT4">
                    <p:embed/>
                  </p:oleObj>
                </mc:Choice>
                <mc:Fallback>
                  <p:oleObj name="Equation" r:id="rId5" imgW="863280" imgH="2156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8" y="2886"/>
                          <a:ext cx="862" cy="2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7645" name="Line 13"/>
          <p:cNvSpPr>
            <a:spLocks noChangeShapeType="1"/>
          </p:cNvSpPr>
          <p:nvPr/>
        </p:nvSpPr>
        <p:spPr bwMode="auto">
          <a:xfrm flipH="1" flipV="1">
            <a:off x="2482850" y="3860800"/>
            <a:ext cx="935038" cy="8636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46" name="Line 14"/>
          <p:cNvSpPr>
            <a:spLocks noChangeShapeType="1"/>
          </p:cNvSpPr>
          <p:nvPr/>
        </p:nvSpPr>
        <p:spPr bwMode="auto">
          <a:xfrm flipH="1" flipV="1">
            <a:off x="2843213" y="3644900"/>
            <a:ext cx="2663825" cy="10795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47" name="Line 15"/>
          <p:cNvSpPr>
            <a:spLocks noChangeShapeType="1"/>
          </p:cNvSpPr>
          <p:nvPr/>
        </p:nvSpPr>
        <p:spPr bwMode="auto">
          <a:xfrm>
            <a:off x="3851275" y="5157788"/>
            <a:ext cx="1439863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97648" name="Object 16"/>
          <p:cNvGraphicFramePr>
            <a:graphicFrameLocks noChangeAspect="1"/>
          </p:cNvGraphicFramePr>
          <p:nvPr/>
        </p:nvGraphicFramePr>
        <p:xfrm>
          <a:off x="3779838" y="5229225"/>
          <a:ext cx="1582737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7" imgW="965160" imgH="215640" progId="Equation.DSMT4">
                  <p:embed/>
                </p:oleObj>
              </mc:Choice>
              <mc:Fallback>
                <p:oleObj name="Equation" r:id="rId7" imgW="96516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5229225"/>
                        <a:ext cx="1582737" cy="35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49" name="Line 17"/>
          <p:cNvSpPr>
            <a:spLocks noChangeShapeType="1"/>
          </p:cNvSpPr>
          <p:nvPr/>
        </p:nvSpPr>
        <p:spPr bwMode="auto">
          <a:xfrm>
            <a:off x="2195513" y="3933825"/>
            <a:ext cx="792162" cy="7905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97650" name="Object 18"/>
          <p:cNvGraphicFramePr>
            <a:graphicFrameLocks noChangeAspect="1"/>
          </p:cNvGraphicFramePr>
          <p:nvPr/>
        </p:nvGraphicFramePr>
        <p:xfrm>
          <a:off x="2987675" y="4076700"/>
          <a:ext cx="752475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9" imgW="520560" imgH="215640" progId="Equation.DSMT4">
                  <p:embed/>
                </p:oleObj>
              </mc:Choice>
              <mc:Fallback>
                <p:oleObj name="Equation" r:id="rId9" imgW="52056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4076700"/>
                        <a:ext cx="752475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51" name="Line 19"/>
          <p:cNvSpPr>
            <a:spLocks noChangeShapeType="1"/>
          </p:cNvSpPr>
          <p:nvPr/>
        </p:nvSpPr>
        <p:spPr bwMode="auto">
          <a:xfrm flipH="1">
            <a:off x="2411413" y="2205038"/>
            <a:ext cx="1944687" cy="10795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2" name="Line 20"/>
          <p:cNvSpPr>
            <a:spLocks noChangeShapeType="1"/>
          </p:cNvSpPr>
          <p:nvPr/>
        </p:nvSpPr>
        <p:spPr bwMode="auto">
          <a:xfrm flipH="1" flipV="1">
            <a:off x="5219700" y="2205038"/>
            <a:ext cx="1728788" cy="11525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7653" name="Rectangle 21"/>
          <p:cNvSpPr>
            <a:spLocks noChangeArrowheads="1"/>
          </p:cNvSpPr>
          <p:nvPr/>
        </p:nvSpPr>
        <p:spPr bwMode="auto">
          <a:xfrm>
            <a:off x="5943600" y="24384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FFFF"/>
                </a:solidFill>
              </a:rPr>
              <a:t>质轻</a:t>
            </a:r>
          </a:p>
        </p:txBody>
      </p:sp>
      <p:graphicFrame>
        <p:nvGraphicFramePr>
          <p:cNvPr id="197654" name="Object 22"/>
          <p:cNvGraphicFramePr>
            <a:graphicFrameLocks noChangeAspect="1"/>
          </p:cNvGraphicFramePr>
          <p:nvPr/>
        </p:nvGraphicFramePr>
        <p:xfrm>
          <a:off x="1835150" y="4292600"/>
          <a:ext cx="7207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11" imgW="495000" imgH="215640" progId="Equation.DSMT4">
                  <p:embed/>
                </p:oleObj>
              </mc:Choice>
              <mc:Fallback>
                <p:oleObj name="Equation" r:id="rId11" imgW="4950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292600"/>
                        <a:ext cx="72072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7655" name="Object 23"/>
          <p:cNvGraphicFramePr>
            <a:graphicFrameLocks noChangeAspect="1"/>
          </p:cNvGraphicFramePr>
          <p:nvPr/>
        </p:nvGraphicFramePr>
        <p:xfrm>
          <a:off x="3563938" y="3644900"/>
          <a:ext cx="1296987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13" imgW="647640" imgH="241200" progId="Equation.DSMT4">
                  <p:embed/>
                </p:oleObj>
              </mc:Choice>
              <mc:Fallback>
                <p:oleObj name="Equation" r:id="rId13" imgW="6476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938" y="3644900"/>
                        <a:ext cx="1296987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899282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7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9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9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97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9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9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97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9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197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9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9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19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 animBg="1"/>
      <p:bldP spid="197635" grpId="0" animBg="1"/>
      <p:bldP spid="197638" grpId="0" animBg="1"/>
      <p:bldP spid="197639" grpId="0" animBg="1"/>
      <p:bldP spid="197641" grpId="0" animBg="1"/>
      <p:bldP spid="197645" grpId="0" animBg="1"/>
      <p:bldP spid="197646" grpId="0" animBg="1"/>
      <p:bldP spid="197647" grpId="0" animBg="1"/>
      <p:bldP spid="197649" grpId="0" animBg="1"/>
      <p:bldP spid="197651" grpId="0" animBg="1"/>
      <p:bldP spid="197652" grpId="0" animBg="1"/>
      <p:bldP spid="19765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2339975" y="4738688"/>
            <a:ext cx="46085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海斯勒、维林吉尔制造的</a:t>
            </a:r>
            <a:b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</a:b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“自行车”人力飞机</a:t>
            </a:r>
          </a:p>
        </p:txBody>
      </p:sp>
      <p:pic>
        <p:nvPicPr>
          <p:cNvPr id="22537" name="Picture 9" descr="人力飞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3438"/>
            <a:ext cx="6842125" cy="32353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84873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3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96975"/>
            <a:ext cx="720725" cy="4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619250" y="981075"/>
            <a:ext cx="6192838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44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系统分析的基本方法</a:t>
            </a:r>
          </a:p>
        </p:txBody>
      </p:sp>
      <p:grpSp>
        <p:nvGrpSpPr>
          <p:cNvPr id="8203" name="Group 11"/>
          <p:cNvGrpSpPr>
            <a:grpSpLocks/>
          </p:cNvGrpSpPr>
          <p:nvPr/>
        </p:nvGrpSpPr>
        <p:grpSpPr bwMode="auto">
          <a:xfrm>
            <a:off x="1474788" y="2347913"/>
            <a:ext cx="6553200" cy="3168650"/>
            <a:chOff x="929" y="1479"/>
            <a:chExt cx="4128" cy="1996"/>
          </a:xfrm>
        </p:grpSpPr>
        <p:sp>
          <p:nvSpPr>
            <p:cNvPr id="8201" name="Oval 9"/>
            <p:cNvSpPr>
              <a:spLocks noChangeArrowheads="1"/>
            </p:cNvSpPr>
            <p:nvPr/>
          </p:nvSpPr>
          <p:spPr bwMode="auto">
            <a:xfrm>
              <a:off x="930" y="1479"/>
              <a:ext cx="4082" cy="1996"/>
            </a:xfrm>
            <a:prstGeom prst="ellipse">
              <a:avLst/>
            </a:prstGeom>
            <a:solidFill>
              <a:srgbClr val="C8E6B8">
                <a:alpha val="50000"/>
              </a:srgbClr>
            </a:soli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8199" name="Text Box 7"/>
            <p:cNvSpPr txBox="1">
              <a:spLocks noChangeArrowheads="1"/>
            </p:cNvSpPr>
            <p:nvPr/>
          </p:nvSpPr>
          <p:spPr bwMode="auto">
            <a:xfrm>
              <a:off x="929" y="1705"/>
              <a:ext cx="4128" cy="1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运用</a:t>
              </a:r>
              <a:r>
                <a:rPr lang="zh-CN" altLang="en-US" sz="3200" b="1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系统的思想</a:t>
              </a: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和</a:t>
              </a:r>
              <a:r>
                <a:rPr lang="zh-CN" altLang="en-US" sz="3200" b="1">
                  <a:solidFill>
                    <a:srgbClr val="0099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定性定量</a:t>
              </a: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相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结合的方法，对系统进行分析，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就是系统分析的基本方法 </a:t>
              </a:r>
            </a:p>
          </p:txBody>
        </p:sp>
      </p:grp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3355975" y="4868863"/>
            <a:ext cx="36004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>
            <a:off x="3355975" y="4941888"/>
            <a:ext cx="36004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6" name="Oval 14"/>
          <p:cNvSpPr>
            <a:spLocks noChangeArrowheads="1"/>
          </p:cNvSpPr>
          <p:nvPr/>
        </p:nvSpPr>
        <p:spPr bwMode="auto">
          <a:xfrm>
            <a:off x="2871788" y="2852738"/>
            <a:ext cx="2160587" cy="72072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5292725" y="2863850"/>
            <a:ext cx="1727200" cy="72072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02516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 animBg="1"/>
      <p:bldP spid="8205" grpId="0" animBg="1"/>
      <p:bldP spid="8206" grpId="0" animBg="1"/>
      <p:bldP spid="820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71" name="Rectangle 19"/>
          <p:cNvSpPr>
            <a:spLocks noChangeArrowheads="1"/>
          </p:cNvSpPr>
          <p:nvPr/>
        </p:nvSpPr>
        <p:spPr bwMode="auto">
          <a:xfrm>
            <a:off x="533400" y="879475"/>
            <a:ext cx="8077200" cy="11398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5600">
                <a:solidFill>
                  <a:srgbClr val="FF0000"/>
                </a:solidFill>
                <a:ea typeface="隶书" panose="02010509060101010101" pitchFamily="49" charset="-122"/>
              </a:rPr>
              <a:t>系统分析的一般步骤</a:t>
            </a:r>
          </a:p>
        </p:txBody>
      </p:sp>
      <p:sp>
        <p:nvSpPr>
          <p:cNvPr id="202772" name="Rectangle 20"/>
          <p:cNvSpPr>
            <a:spLocks noChangeArrowheads="1"/>
          </p:cNvSpPr>
          <p:nvPr/>
        </p:nvSpPr>
        <p:spPr bwMode="auto">
          <a:xfrm>
            <a:off x="381000" y="3013075"/>
            <a:ext cx="2209800" cy="673100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明确问题</a:t>
            </a:r>
          </a:p>
        </p:txBody>
      </p:sp>
      <p:sp>
        <p:nvSpPr>
          <p:cNvPr id="202773" name="AutoShape 21"/>
          <p:cNvSpPr>
            <a:spLocks noChangeArrowheads="1"/>
          </p:cNvSpPr>
          <p:nvPr/>
        </p:nvSpPr>
        <p:spPr bwMode="auto">
          <a:xfrm>
            <a:off x="2667000" y="3286125"/>
            <a:ext cx="762000" cy="76200"/>
          </a:xfrm>
          <a:prstGeom prst="rightArrow">
            <a:avLst>
              <a:gd name="adj1" fmla="val 50000"/>
              <a:gd name="adj2" fmla="val 250000"/>
            </a:avLst>
          </a:prstGeom>
          <a:solidFill>
            <a:srgbClr val="CCFF99">
              <a:alpha val="50000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2774" name="Rectangle 22"/>
          <p:cNvSpPr>
            <a:spLocks noChangeArrowheads="1"/>
          </p:cNvSpPr>
          <p:nvPr/>
        </p:nvSpPr>
        <p:spPr bwMode="auto">
          <a:xfrm>
            <a:off x="3352800" y="2936875"/>
            <a:ext cx="2209800" cy="717550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确定目标</a:t>
            </a:r>
          </a:p>
        </p:txBody>
      </p:sp>
      <p:sp>
        <p:nvSpPr>
          <p:cNvPr id="202775" name="AutoShape 23"/>
          <p:cNvSpPr>
            <a:spLocks noChangeArrowheads="1"/>
          </p:cNvSpPr>
          <p:nvPr/>
        </p:nvSpPr>
        <p:spPr bwMode="auto">
          <a:xfrm>
            <a:off x="5638800" y="3197225"/>
            <a:ext cx="762000" cy="76200"/>
          </a:xfrm>
          <a:prstGeom prst="rightArrow">
            <a:avLst>
              <a:gd name="adj1" fmla="val 50000"/>
              <a:gd name="adj2" fmla="val 250000"/>
            </a:avLst>
          </a:prstGeom>
          <a:solidFill>
            <a:srgbClr val="CCFF99">
              <a:alpha val="50000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2776" name="Rectangle 24"/>
          <p:cNvSpPr>
            <a:spLocks noChangeArrowheads="1"/>
          </p:cNvSpPr>
          <p:nvPr/>
        </p:nvSpPr>
        <p:spPr bwMode="auto">
          <a:xfrm>
            <a:off x="6324600" y="2892425"/>
            <a:ext cx="2209800" cy="730250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分析研究</a:t>
            </a:r>
          </a:p>
        </p:txBody>
      </p:sp>
      <p:sp>
        <p:nvSpPr>
          <p:cNvPr id="202777" name="AutoShape 25"/>
          <p:cNvSpPr>
            <a:spLocks noChangeArrowheads="1"/>
          </p:cNvSpPr>
          <p:nvPr/>
        </p:nvSpPr>
        <p:spPr bwMode="auto">
          <a:xfrm rot="5400000">
            <a:off x="7010400" y="4079875"/>
            <a:ext cx="990600" cy="76200"/>
          </a:xfrm>
          <a:prstGeom prst="rightArrow">
            <a:avLst>
              <a:gd name="adj1" fmla="val 50000"/>
              <a:gd name="adj2" fmla="val 325000"/>
            </a:avLst>
          </a:prstGeom>
          <a:solidFill>
            <a:srgbClr val="CCFF99">
              <a:alpha val="50000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2778" name="Rectangle 26"/>
          <p:cNvSpPr>
            <a:spLocks noChangeArrowheads="1"/>
          </p:cNvSpPr>
          <p:nvPr/>
        </p:nvSpPr>
        <p:spPr bwMode="auto">
          <a:xfrm>
            <a:off x="6324600" y="4613275"/>
            <a:ext cx="2209800" cy="717550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制定方案</a:t>
            </a:r>
          </a:p>
        </p:txBody>
      </p:sp>
      <p:sp>
        <p:nvSpPr>
          <p:cNvPr id="202779" name="Rectangle 27"/>
          <p:cNvSpPr>
            <a:spLocks noChangeArrowheads="1"/>
          </p:cNvSpPr>
          <p:nvPr/>
        </p:nvSpPr>
        <p:spPr bwMode="auto">
          <a:xfrm>
            <a:off x="3352800" y="4613275"/>
            <a:ext cx="2209800" cy="760413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比较筛选</a:t>
            </a:r>
          </a:p>
        </p:txBody>
      </p:sp>
      <p:sp>
        <p:nvSpPr>
          <p:cNvPr id="202780" name="AutoShape 28"/>
          <p:cNvSpPr>
            <a:spLocks noChangeArrowheads="1"/>
          </p:cNvSpPr>
          <p:nvPr/>
        </p:nvSpPr>
        <p:spPr bwMode="auto">
          <a:xfrm rot="10800000">
            <a:off x="5638800" y="4873625"/>
            <a:ext cx="762000" cy="76200"/>
          </a:xfrm>
          <a:prstGeom prst="rightArrow">
            <a:avLst>
              <a:gd name="adj1" fmla="val 50000"/>
              <a:gd name="adj2" fmla="val 250000"/>
            </a:avLst>
          </a:prstGeom>
          <a:solidFill>
            <a:srgbClr val="CCFF99">
              <a:alpha val="50000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2781" name="Rectangle 29"/>
          <p:cNvSpPr>
            <a:spLocks noChangeArrowheads="1"/>
          </p:cNvSpPr>
          <p:nvPr/>
        </p:nvSpPr>
        <p:spPr bwMode="auto">
          <a:xfrm>
            <a:off x="381000" y="4613275"/>
            <a:ext cx="2209800" cy="717550"/>
          </a:xfrm>
          <a:prstGeom prst="rect">
            <a:avLst/>
          </a:prstGeom>
          <a:solidFill>
            <a:srgbClr val="CCFF99">
              <a:alpha val="50000"/>
            </a:srgbClr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黑体" panose="02010609060101010101" pitchFamily="49" charset="-122"/>
              </a:rPr>
              <a:t>确定方案</a:t>
            </a:r>
          </a:p>
        </p:txBody>
      </p:sp>
      <p:sp>
        <p:nvSpPr>
          <p:cNvPr id="202782" name="AutoShape 30"/>
          <p:cNvSpPr>
            <a:spLocks noChangeArrowheads="1"/>
          </p:cNvSpPr>
          <p:nvPr/>
        </p:nvSpPr>
        <p:spPr bwMode="auto">
          <a:xfrm rot="10800000">
            <a:off x="2692400" y="4886325"/>
            <a:ext cx="762000" cy="76200"/>
          </a:xfrm>
          <a:prstGeom prst="rightArrow">
            <a:avLst>
              <a:gd name="adj1" fmla="val 50000"/>
              <a:gd name="adj2" fmla="val 250000"/>
            </a:avLst>
          </a:prstGeom>
          <a:solidFill>
            <a:srgbClr val="CCFF99">
              <a:alpha val="50000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918128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0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20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0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20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20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72" grpId="0" animBg="1"/>
      <p:bldP spid="202773" grpId="0" animBg="1"/>
      <p:bldP spid="202774" grpId="0" animBg="1"/>
      <p:bldP spid="202775" grpId="0" animBg="1"/>
      <p:bldP spid="202776" grpId="0" animBg="1"/>
      <p:bldP spid="202777" grpId="0" animBg="1"/>
      <p:bldP spid="202778" grpId="0" animBg="1"/>
      <p:bldP spid="202779" grpId="0" animBg="1"/>
      <p:bldP spid="202780" grpId="0" animBg="1"/>
      <p:bldP spid="202781" grpId="0" animBg="1"/>
      <p:bldP spid="20278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250825" y="260350"/>
            <a:ext cx="6337300" cy="654050"/>
          </a:xfrm>
          <a:prstGeom prst="rect">
            <a:avLst/>
          </a:prstGeom>
          <a:solidFill>
            <a:srgbClr val="BBE0E3">
              <a:alpha val="50000"/>
            </a:srgbClr>
          </a:solidFill>
          <a:ln w="12700" cap="sq" algn="ctr">
            <a:solidFill>
              <a:schemeClr val="fol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实践运用</a:t>
            </a:r>
            <a:r>
              <a:rPr kumimoji="1" lang="en-US" altLang="zh-CN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1" lang="zh-CN" altLang="en-US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：丁渭修复皇宫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611188" y="1268413"/>
            <a:ext cx="2808287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宋朝年间，京城发生一场大火，皇宫被烧成一片废墟。灾后，真宗皇帝命令丁渭主持修复工作。 </a:t>
            </a:r>
            <a:endParaRPr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pic>
        <p:nvPicPr>
          <p:cNvPr id="23582" name="Picture 30" descr="0104r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50" y="1773238"/>
            <a:ext cx="4406900" cy="450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581" name="Group 29"/>
          <p:cNvGrpSpPr>
            <a:grpSpLocks/>
          </p:cNvGrpSpPr>
          <p:nvPr/>
        </p:nvGrpSpPr>
        <p:grpSpPr bwMode="auto">
          <a:xfrm>
            <a:off x="3779838" y="3213100"/>
            <a:ext cx="4827587" cy="2879725"/>
            <a:chOff x="1791" y="1842"/>
            <a:chExt cx="3041" cy="1814"/>
          </a:xfrm>
        </p:grpSpPr>
        <p:sp>
          <p:nvSpPr>
            <p:cNvPr id="23567" name="Rectangle 15"/>
            <p:cNvSpPr>
              <a:spLocks noChangeArrowheads="1"/>
            </p:cNvSpPr>
            <p:nvPr/>
          </p:nvSpPr>
          <p:spPr bwMode="auto">
            <a:xfrm>
              <a:off x="3560" y="3067"/>
              <a:ext cx="545" cy="589"/>
            </a:xfrm>
            <a:prstGeom prst="rect">
              <a:avLst/>
            </a:prstGeom>
            <a:solidFill>
              <a:srgbClr val="99FF66">
                <a:alpha val="50000"/>
              </a:srgbClr>
            </a:solidFill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</a:rPr>
                <a:t>排水</a:t>
              </a:r>
            </a:p>
          </p:txBody>
        </p:sp>
        <p:sp>
          <p:nvSpPr>
            <p:cNvPr id="23568" name="Rectangle 16"/>
            <p:cNvSpPr>
              <a:spLocks noChangeArrowheads="1"/>
            </p:cNvSpPr>
            <p:nvPr/>
          </p:nvSpPr>
          <p:spPr bwMode="auto">
            <a:xfrm>
              <a:off x="4241" y="1889"/>
              <a:ext cx="591" cy="589"/>
            </a:xfrm>
            <a:prstGeom prst="rect">
              <a:avLst/>
            </a:prstGeom>
            <a:solidFill>
              <a:srgbClr val="99FF66">
                <a:alpha val="50000"/>
              </a:srgbClr>
            </a:solidFill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</a:rPr>
                <a:t>运输材料</a:t>
              </a:r>
            </a:p>
          </p:txBody>
        </p:sp>
        <p:sp>
          <p:nvSpPr>
            <p:cNvPr id="23569" name="Rectangle 17"/>
            <p:cNvSpPr>
              <a:spLocks noChangeArrowheads="1"/>
            </p:cNvSpPr>
            <p:nvPr/>
          </p:nvSpPr>
          <p:spPr bwMode="auto">
            <a:xfrm>
              <a:off x="3015" y="1888"/>
              <a:ext cx="591" cy="635"/>
            </a:xfrm>
            <a:prstGeom prst="rect">
              <a:avLst/>
            </a:prstGeom>
            <a:solidFill>
              <a:srgbClr val="99FF66">
                <a:alpha val="50000"/>
              </a:srgbClr>
            </a:solidFill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</a:rPr>
                <a:t>引入河水</a:t>
              </a:r>
            </a:p>
          </p:txBody>
        </p:sp>
        <p:sp>
          <p:nvSpPr>
            <p:cNvPr id="23570" name="Rectangle 18"/>
            <p:cNvSpPr>
              <a:spLocks noChangeArrowheads="1"/>
            </p:cNvSpPr>
            <p:nvPr/>
          </p:nvSpPr>
          <p:spPr bwMode="auto">
            <a:xfrm>
              <a:off x="1791" y="1842"/>
              <a:ext cx="545" cy="681"/>
            </a:xfrm>
            <a:prstGeom prst="rect">
              <a:avLst/>
            </a:prstGeom>
            <a:solidFill>
              <a:srgbClr val="99FF66">
                <a:alpha val="50000"/>
              </a:srgbClr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</a:rPr>
                <a:t>挖沟取土烧砖</a:t>
              </a:r>
            </a:p>
          </p:txBody>
        </p:sp>
        <p:sp>
          <p:nvSpPr>
            <p:cNvPr id="23571" name="Line 19"/>
            <p:cNvSpPr>
              <a:spLocks noChangeShapeType="1"/>
            </p:cNvSpPr>
            <p:nvPr/>
          </p:nvSpPr>
          <p:spPr bwMode="auto">
            <a:xfrm>
              <a:off x="2380" y="2205"/>
              <a:ext cx="636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2" name="Line 20"/>
            <p:cNvSpPr>
              <a:spLocks noChangeShapeType="1"/>
            </p:cNvSpPr>
            <p:nvPr/>
          </p:nvSpPr>
          <p:spPr bwMode="auto">
            <a:xfrm>
              <a:off x="3606" y="2205"/>
              <a:ext cx="635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Line 23"/>
            <p:cNvSpPr>
              <a:spLocks noChangeShapeType="1"/>
            </p:cNvSpPr>
            <p:nvPr/>
          </p:nvSpPr>
          <p:spPr bwMode="auto">
            <a:xfrm flipV="1">
              <a:off x="2018" y="2523"/>
              <a:ext cx="0" cy="816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Line 24"/>
            <p:cNvSpPr>
              <a:spLocks noChangeShapeType="1"/>
            </p:cNvSpPr>
            <p:nvPr/>
          </p:nvSpPr>
          <p:spPr bwMode="auto">
            <a:xfrm>
              <a:off x="4558" y="2478"/>
              <a:ext cx="0" cy="861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Rectangle 25"/>
            <p:cNvSpPr>
              <a:spLocks noChangeArrowheads="1"/>
            </p:cNvSpPr>
            <p:nvPr/>
          </p:nvSpPr>
          <p:spPr bwMode="auto">
            <a:xfrm>
              <a:off x="2472" y="3067"/>
              <a:ext cx="590" cy="589"/>
            </a:xfrm>
            <a:prstGeom prst="rect">
              <a:avLst/>
            </a:prstGeom>
            <a:solidFill>
              <a:srgbClr val="99FF66">
                <a:alpha val="50000"/>
              </a:srgbClr>
            </a:solidFill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algn="ctr"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4572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9144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13716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1828800" algn="ctr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chemeClr val="tx1"/>
                  </a:solidFill>
                  <a:latin typeface="宋体" panose="02010600030101010101" pitchFamily="2" charset="-122"/>
                </a:rPr>
                <a:t>瓦砾灰土</a:t>
              </a:r>
            </a:p>
          </p:txBody>
        </p:sp>
        <p:sp>
          <p:nvSpPr>
            <p:cNvPr id="23578" name="Line 26"/>
            <p:cNvSpPr>
              <a:spLocks noChangeShapeType="1"/>
            </p:cNvSpPr>
            <p:nvPr/>
          </p:nvSpPr>
          <p:spPr bwMode="auto">
            <a:xfrm flipH="1">
              <a:off x="4105" y="3339"/>
              <a:ext cx="453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Line 27"/>
            <p:cNvSpPr>
              <a:spLocks noChangeShapeType="1"/>
            </p:cNvSpPr>
            <p:nvPr/>
          </p:nvSpPr>
          <p:spPr bwMode="auto">
            <a:xfrm flipH="1">
              <a:off x="3061" y="3339"/>
              <a:ext cx="499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Line 28"/>
            <p:cNvSpPr>
              <a:spLocks noChangeShapeType="1"/>
            </p:cNvSpPr>
            <p:nvPr/>
          </p:nvSpPr>
          <p:spPr bwMode="auto">
            <a:xfrm flipH="1">
              <a:off x="2018" y="3339"/>
              <a:ext cx="454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5968057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Text Box 2"/>
          <p:cNvSpPr txBox="1">
            <a:spLocks noChangeArrowheads="1"/>
          </p:cNvSpPr>
          <p:nvPr/>
        </p:nvSpPr>
        <p:spPr bwMode="auto">
          <a:xfrm>
            <a:off x="2413000" y="4024313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皇城大街</a:t>
            </a:r>
          </a:p>
        </p:txBody>
      </p:sp>
      <p:sp>
        <p:nvSpPr>
          <p:cNvPr id="206851" name="Text Box 3"/>
          <p:cNvSpPr txBox="1">
            <a:spLocks noChangeArrowheads="1"/>
          </p:cNvSpPr>
          <p:nvPr/>
        </p:nvSpPr>
        <p:spPr bwMode="auto">
          <a:xfrm>
            <a:off x="4643438" y="4024313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废旧瓦砾</a:t>
            </a:r>
          </a:p>
        </p:txBody>
      </p:sp>
      <p:sp>
        <p:nvSpPr>
          <p:cNvPr id="206852" name="Text Box 4"/>
          <p:cNvSpPr txBox="1">
            <a:spLocks noChangeArrowheads="1"/>
          </p:cNvSpPr>
          <p:nvPr/>
        </p:nvSpPr>
        <p:spPr bwMode="auto">
          <a:xfrm>
            <a:off x="6732588" y="5689600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建筑材料</a:t>
            </a:r>
          </a:p>
        </p:txBody>
      </p:sp>
      <p:sp>
        <p:nvSpPr>
          <p:cNvPr id="206853" name="Text Box 5"/>
          <p:cNvSpPr txBox="1">
            <a:spLocks noChangeArrowheads="1"/>
          </p:cNvSpPr>
          <p:nvPr/>
        </p:nvSpPr>
        <p:spPr bwMode="auto">
          <a:xfrm>
            <a:off x="2484438" y="2295525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砖    瓦</a:t>
            </a:r>
          </a:p>
        </p:txBody>
      </p:sp>
      <p:sp>
        <p:nvSpPr>
          <p:cNvPr id="206854" name="Text Box 6"/>
          <p:cNvSpPr txBox="1">
            <a:spLocks noChangeArrowheads="1"/>
          </p:cNvSpPr>
          <p:nvPr/>
        </p:nvSpPr>
        <p:spPr bwMode="auto">
          <a:xfrm>
            <a:off x="2413000" y="5680075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水    渠</a:t>
            </a:r>
          </a:p>
        </p:txBody>
      </p:sp>
      <p:sp>
        <p:nvSpPr>
          <p:cNvPr id="206855" name="Line 7"/>
          <p:cNvSpPr>
            <a:spLocks noChangeShapeType="1"/>
          </p:cNvSpPr>
          <p:nvPr/>
        </p:nvSpPr>
        <p:spPr bwMode="auto">
          <a:xfrm flipV="1">
            <a:off x="3132138" y="2808288"/>
            <a:ext cx="0" cy="1152525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56" name="Line 8"/>
          <p:cNvSpPr>
            <a:spLocks noChangeShapeType="1"/>
          </p:cNvSpPr>
          <p:nvPr/>
        </p:nvSpPr>
        <p:spPr bwMode="auto">
          <a:xfrm>
            <a:off x="3132138" y="4567238"/>
            <a:ext cx="0" cy="1079500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57" name="Line 9"/>
          <p:cNvSpPr>
            <a:spLocks noChangeShapeType="1"/>
          </p:cNvSpPr>
          <p:nvPr/>
        </p:nvSpPr>
        <p:spPr bwMode="auto">
          <a:xfrm>
            <a:off x="5292725" y="4529138"/>
            <a:ext cx="0" cy="647700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58" name="Line 10"/>
          <p:cNvSpPr>
            <a:spLocks noChangeShapeType="1"/>
          </p:cNvSpPr>
          <p:nvPr/>
        </p:nvSpPr>
        <p:spPr bwMode="auto">
          <a:xfrm flipH="1">
            <a:off x="3492500" y="5176838"/>
            <a:ext cx="1800225" cy="0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59" name="Line 11"/>
          <p:cNvSpPr>
            <a:spLocks noChangeShapeType="1"/>
          </p:cNvSpPr>
          <p:nvPr/>
        </p:nvSpPr>
        <p:spPr bwMode="auto">
          <a:xfrm>
            <a:off x="3492500" y="5151438"/>
            <a:ext cx="0" cy="503237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60" name="Line 12"/>
          <p:cNvSpPr>
            <a:spLocks noChangeShapeType="1"/>
          </p:cNvSpPr>
          <p:nvPr/>
        </p:nvSpPr>
        <p:spPr bwMode="auto">
          <a:xfrm flipH="1">
            <a:off x="4000500" y="5969000"/>
            <a:ext cx="2663825" cy="0"/>
          </a:xfrm>
          <a:prstGeom prst="line">
            <a:avLst/>
          </a:prstGeom>
          <a:noFill/>
          <a:ln w="508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61" name="Text Box 13"/>
          <p:cNvSpPr txBox="1">
            <a:spLocks noChangeArrowheads="1"/>
          </p:cNvSpPr>
          <p:nvPr/>
        </p:nvSpPr>
        <p:spPr bwMode="auto">
          <a:xfrm>
            <a:off x="2673350" y="2944813"/>
            <a:ext cx="458788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取土烧砖</a:t>
            </a:r>
          </a:p>
        </p:txBody>
      </p:sp>
      <p:sp>
        <p:nvSpPr>
          <p:cNvPr id="206862" name="Text Box 14"/>
          <p:cNvSpPr txBox="1">
            <a:spLocks noChangeArrowheads="1"/>
          </p:cNvSpPr>
          <p:nvPr/>
        </p:nvSpPr>
        <p:spPr bwMode="auto">
          <a:xfrm>
            <a:off x="2627313" y="4529138"/>
            <a:ext cx="458787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掘土成渠</a:t>
            </a:r>
          </a:p>
        </p:txBody>
      </p:sp>
      <p:sp>
        <p:nvSpPr>
          <p:cNvPr id="206863" name="Text Box 15"/>
          <p:cNvSpPr txBox="1">
            <a:spLocks noChangeArrowheads="1"/>
          </p:cNvSpPr>
          <p:nvPr/>
        </p:nvSpPr>
        <p:spPr bwMode="auto">
          <a:xfrm>
            <a:off x="3779838" y="4822825"/>
            <a:ext cx="12969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废物填埋</a:t>
            </a:r>
          </a:p>
        </p:txBody>
      </p:sp>
      <p:sp>
        <p:nvSpPr>
          <p:cNvPr id="206864" name="Text Box 16"/>
          <p:cNvSpPr txBox="1">
            <a:spLocks noChangeArrowheads="1"/>
          </p:cNvSpPr>
          <p:nvPr/>
        </p:nvSpPr>
        <p:spPr bwMode="auto">
          <a:xfrm>
            <a:off x="4500563" y="5602288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水运建材</a:t>
            </a:r>
          </a:p>
        </p:txBody>
      </p:sp>
      <p:sp>
        <p:nvSpPr>
          <p:cNvPr id="206865" name="Rectangle 17"/>
          <p:cNvSpPr>
            <a:spLocks noChangeArrowheads="1"/>
          </p:cNvSpPr>
          <p:nvPr/>
        </p:nvSpPr>
        <p:spPr bwMode="auto">
          <a:xfrm>
            <a:off x="1835150" y="2008188"/>
            <a:ext cx="4464050" cy="4392612"/>
          </a:xfrm>
          <a:prstGeom prst="rect">
            <a:avLst/>
          </a:prstGeom>
          <a:noFill/>
          <a:ln w="50800">
            <a:solidFill>
              <a:srgbClr val="0000FF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6866" name="Text Box 18"/>
          <p:cNvSpPr txBox="1">
            <a:spLocks noChangeArrowheads="1"/>
          </p:cNvSpPr>
          <p:nvPr/>
        </p:nvSpPr>
        <p:spPr bwMode="auto">
          <a:xfrm>
            <a:off x="5292725" y="21526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皇城</a:t>
            </a:r>
          </a:p>
        </p:txBody>
      </p:sp>
      <p:sp>
        <p:nvSpPr>
          <p:cNvPr id="206867" name="Text Box 19"/>
          <p:cNvSpPr txBox="1">
            <a:spLocks noChangeArrowheads="1"/>
          </p:cNvSpPr>
          <p:nvPr/>
        </p:nvSpPr>
        <p:spPr bwMode="auto">
          <a:xfrm>
            <a:off x="2514600" y="1204913"/>
            <a:ext cx="1511300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砖    瓦</a:t>
            </a:r>
          </a:p>
        </p:txBody>
      </p:sp>
      <p:sp>
        <p:nvSpPr>
          <p:cNvPr id="206868" name="Text Box 20"/>
          <p:cNvSpPr txBox="1">
            <a:spLocks noChangeArrowheads="1"/>
          </p:cNvSpPr>
          <p:nvPr/>
        </p:nvSpPr>
        <p:spPr bwMode="auto">
          <a:xfrm>
            <a:off x="827088" y="5692775"/>
            <a:ext cx="865187" cy="495300"/>
          </a:xfrm>
          <a:prstGeom prst="rect">
            <a:avLst/>
          </a:prstGeom>
          <a:solidFill>
            <a:srgbClr val="800000">
              <a:alpha val="60001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FF"/>
                </a:solidFill>
              </a:rPr>
              <a:t>汴水</a:t>
            </a:r>
          </a:p>
        </p:txBody>
      </p:sp>
      <p:sp>
        <p:nvSpPr>
          <p:cNvPr id="206869" name="Line 21"/>
          <p:cNvSpPr>
            <a:spLocks noChangeShapeType="1"/>
          </p:cNvSpPr>
          <p:nvPr/>
        </p:nvSpPr>
        <p:spPr bwMode="auto">
          <a:xfrm>
            <a:off x="1692275" y="5969000"/>
            <a:ext cx="647700" cy="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870" name="Text Box 22"/>
          <p:cNvSpPr txBox="1">
            <a:spLocks noChangeArrowheads="1"/>
          </p:cNvSpPr>
          <p:nvPr/>
        </p:nvSpPr>
        <p:spPr bwMode="auto">
          <a:xfrm>
            <a:off x="1692275" y="5549900"/>
            <a:ext cx="719138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引水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FFFF"/>
                </a:solidFill>
              </a:rPr>
              <a:t>入渠</a:t>
            </a:r>
          </a:p>
        </p:txBody>
      </p:sp>
      <p:sp>
        <p:nvSpPr>
          <p:cNvPr id="206871" name="Line 23"/>
          <p:cNvSpPr>
            <a:spLocks noChangeShapeType="1"/>
          </p:cNvSpPr>
          <p:nvPr/>
        </p:nvSpPr>
        <p:spPr bwMode="auto">
          <a:xfrm flipV="1">
            <a:off x="3289300" y="4519613"/>
            <a:ext cx="0" cy="10668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57865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6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06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06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20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206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0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20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206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06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6" dur="500"/>
                                        <p:tgtEl>
                                          <p:spTgt spid="206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0" dur="500"/>
                                        <p:tgtEl>
                                          <p:spTgt spid="206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4" dur="500"/>
                                        <p:tgtEl>
                                          <p:spTgt spid="206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206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1000"/>
                                        <p:tgtEl>
                                          <p:spTgt spid="20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0" grpId="0" animBg="1"/>
      <p:bldP spid="206851" grpId="0" animBg="1"/>
      <p:bldP spid="206852" grpId="0" animBg="1"/>
      <p:bldP spid="206853" grpId="0" animBg="1"/>
      <p:bldP spid="206854" grpId="0" animBg="1"/>
      <p:bldP spid="206855" grpId="0" animBg="1"/>
      <p:bldP spid="206856" grpId="0" animBg="1"/>
      <p:bldP spid="206857" grpId="0" animBg="1"/>
      <p:bldP spid="206858" grpId="0" animBg="1"/>
      <p:bldP spid="206859" grpId="0" animBg="1"/>
      <p:bldP spid="206860" grpId="0" animBg="1"/>
      <p:bldP spid="206861" grpId="0"/>
      <p:bldP spid="206862" grpId="0"/>
      <p:bldP spid="206863" grpId="0"/>
      <p:bldP spid="206864" grpId="0"/>
      <p:bldP spid="206867" grpId="0" animBg="1"/>
      <p:bldP spid="206868" grpId="0" animBg="1"/>
      <p:bldP spid="206869" grpId="0" animBg="1"/>
      <p:bldP spid="206870" grpId="0"/>
      <p:bldP spid="20687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541338" y="1366838"/>
            <a:ext cx="734377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GB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    赵明同学家所在的街道一年内进行了三次施工，分别是电信部门铺设通讯线路、煤气公司埋煤气管道、市政部门维修下水道，重复施工，给市民带来极大的不便的同时，造成了人力、财力、资源的浪费。</a:t>
            </a:r>
            <a:endParaRPr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323850" y="260350"/>
            <a:ext cx="6624638" cy="654050"/>
          </a:xfrm>
          <a:prstGeom prst="rect">
            <a:avLst/>
          </a:prstGeom>
          <a:solidFill>
            <a:srgbClr val="BBE0E3">
              <a:alpha val="50000"/>
            </a:srgbClr>
          </a:solidFill>
          <a:ln w="12700" cap="sq" algn="ctr">
            <a:solidFill>
              <a:schemeClr val="folHlink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实践运用</a:t>
            </a:r>
            <a:r>
              <a:rPr kumimoji="1" lang="en-US" altLang="zh-CN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kumimoji="1" lang="zh-CN" altLang="en-US" sz="3600" b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：道路施工问题</a:t>
            </a:r>
          </a:p>
        </p:txBody>
      </p:sp>
      <p:grpSp>
        <p:nvGrpSpPr>
          <p:cNvPr id="19473" name="Group 17"/>
          <p:cNvGrpSpPr>
            <a:grpSpLocks/>
          </p:cNvGrpSpPr>
          <p:nvPr/>
        </p:nvGrpSpPr>
        <p:grpSpPr bwMode="auto">
          <a:xfrm>
            <a:off x="1763713" y="3933825"/>
            <a:ext cx="5976937" cy="2468563"/>
            <a:chOff x="1202" y="2591"/>
            <a:chExt cx="3765" cy="1555"/>
          </a:xfrm>
        </p:grpSpPr>
        <p:pic>
          <p:nvPicPr>
            <p:cNvPr id="19466" name="Picture 10" descr="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5" y="2591"/>
              <a:ext cx="1135" cy="10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9468" name="Picture 12" descr="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4" y="3113"/>
              <a:ext cx="1543" cy="1033"/>
            </a:xfrm>
            <a:prstGeom prst="rect">
              <a:avLst/>
            </a:prstGeom>
            <a:noFill/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19469" name="Picture 13" descr="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2" y="3113"/>
              <a:ext cx="1310" cy="983"/>
            </a:xfrm>
            <a:prstGeom prst="rect">
              <a:avLst/>
            </a:prstGeom>
            <a:noFill/>
            <a:ln w="9525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53231404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3800"/>
            <a:ext cx="9144000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835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286250"/>
            <a:ext cx="9144000" cy="216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8359" name="WordArt 7"/>
          <p:cNvSpPr>
            <a:spLocks noChangeArrowheads="1" noChangeShapeType="1" noTextEdit="1"/>
          </p:cNvSpPr>
          <p:nvPr/>
        </p:nvSpPr>
        <p:spPr bwMode="auto">
          <a:xfrm>
            <a:off x="0" y="115888"/>
            <a:ext cx="1763713" cy="10080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77167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练习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338513" y="1989138"/>
            <a:ext cx="441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28361" name="Text Box 9"/>
          <p:cNvSpPr txBox="1">
            <a:spLocks noChangeArrowheads="1"/>
          </p:cNvSpPr>
          <p:nvPr/>
        </p:nvSpPr>
        <p:spPr bwMode="auto">
          <a:xfrm>
            <a:off x="2268538" y="5445125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74957008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8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8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60" grpId="0"/>
      <p:bldP spid="22836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33375"/>
            <a:ext cx="9134475" cy="218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938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8763"/>
            <a:ext cx="914400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938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525"/>
            <a:ext cx="9144000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5003800" y="1557338"/>
            <a:ext cx="441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3059113" y="3213100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900113" y="5013325"/>
            <a:ext cx="420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417459582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9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9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2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4" grpId="0"/>
      <p:bldP spid="229385" grpId="0"/>
      <p:bldP spid="22938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谢谢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476623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s01_1">
  <a:themeElements>
    <a:clrScheme name="ms01_1 3">
      <a:dk1>
        <a:srgbClr val="0000C0"/>
      </a:dk1>
      <a:lt1>
        <a:srgbClr val="FFFFFF"/>
      </a:lt1>
      <a:dk2>
        <a:srgbClr val="0066CC"/>
      </a:dk2>
      <a:lt2>
        <a:srgbClr val="9ADCF6"/>
      </a:lt2>
      <a:accent1>
        <a:srgbClr val="BE9932"/>
      </a:accent1>
      <a:accent2>
        <a:srgbClr val="2A99EC"/>
      </a:accent2>
      <a:accent3>
        <a:srgbClr val="AAB8E2"/>
      </a:accent3>
      <a:accent4>
        <a:srgbClr val="DADADA"/>
      </a:accent4>
      <a:accent5>
        <a:srgbClr val="DBCAAD"/>
      </a:accent5>
      <a:accent6>
        <a:srgbClr val="258AD6"/>
      </a:accent6>
      <a:hlink>
        <a:srgbClr val="70B040"/>
      </a:hlink>
      <a:folHlink>
        <a:srgbClr val="6B8ED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平衡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01_1 1">
        <a:dk1>
          <a:srgbClr val="000066"/>
        </a:dk1>
        <a:lt1>
          <a:srgbClr val="FFFFFF"/>
        </a:lt1>
        <a:dk2>
          <a:srgbClr val="006699"/>
        </a:dk2>
        <a:lt2>
          <a:srgbClr val="EEE378"/>
        </a:lt2>
        <a:accent1>
          <a:srgbClr val="69C828"/>
        </a:accent1>
        <a:accent2>
          <a:srgbClr val="E68B30"/>
        </a:accent2>
        <a:accent3>
          <a:srgbClr val="AAB8CA"/>
        </a:accent3>
        <a:accent4>
          <a:srgbClr val="DADADA"/>
        </a:accent4>
        <a:accent5>
          <a:srgbClr val="B9E0AC"/>
        </a:accent5>
        <a:accent6>
          <a:srgbClr val="D07D2A"/>
        </a:accent6>
        <a:hlink>
          <a:srgbClr val="0FAAE1"/>
        </a:hlink>
        <a:folHlink>
          <a:srgbClr val="547FE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01_1 2">
        <a:dk1>
          <a:srgbClr val="0F4334"/>
        </a:dk1>
        <a:lt1>
          <a:srgbClr val="FFFFFF"/>
        </a:lt1>
        <a:dk2>
          <a:srgbClr val="43BD4C"/>
        </a:dk2>
        <a:lt2>
          <a:srgbClr val="F0F7BD"/>
        </a:lt2>
        <a:accent1>
          <a:srgbClr val="B2B838"/>
        </a:accent1>
        <a:accent2>
          <a:srgbClr val="E68B30"/>
        </a:accent2>
        <a:accent3>
          <a:srgbClr val="B0DBB2"/>
        </a:accent3>
        <a:accent4>
          <a:srgbClr val="DADADA"/>
        </a:accent4>
        <a:accent5>
          <a:srgbClr val="D5D8AE"/>
        </a:accent5>
        <a:accent6>
          <a:srgbClr val="D07D2A"/>
        </a:accent6>
        <a:hlink>
          <a:srgbClr val="3FB180"/>
        </a:hlink>
        <a:folHlink>
          <a:srgbClr val="3BA7E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01_1 3">
        <a:dk1>
          <a:srgbClr val="0000C0"/>
        </a:dk1>
        <a:lt1>
          <a:srgbClr val="FFFFFF"/>
        </a:lt1>
        <a:dk2>
          <a:srgbClr val="0066CC"/>
        </a:dk2>
        <a:lt2>
          <a:srgbClr val="9ADCF6"/>
        </a:lt2>
        <a:accent1>
          <a:srgbClr val="BE9932"/>
        </a:accent1>
        <a:accent2>
          <a:srgbClr val="2A99EC"/>
        </a:accent2>
        <a:accent3>
          <a:srgbClr val="AAB8E2"/>
        </a:accent3>
        <a:accent4>
          <a:srgbClr val="DADADA"/>
        </a:accent4>
        <a:accent5>
          <a:srgbClr val="DBCAAD"/>
        </a:accent5>
        <a:accent6>
          <a:srgbClr val="258AD6"/>
        </a:accent6>
        <a:hlink>
          <a:srgbClr val="70B040"/>
        </a:hlink>
        <a:folHlink>
          <a:srgbClr val="6B8ED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蓝绳设计模板">
  <a:themeElements>
    <a:clrScheme name="蓝绳设计模板 3">
      <a:dk1>
        <a:srgbClr val="5F5F5F"/>
      </a:dk1>
      <a:lt1>
        <a:srgbClr val="DEF6F1"/>
      </a:lt1>
      <a:dk2>
        <a:srgbClr val="B2B2B2"/>
      </a:dk2>
      <a:lt2>
        <a:srgbClr val="969696"/>
      </a:lt2>
      <a:accent1>
        <a:srgbClr val="E6E6E6"/>
      </a:accent1>
      <a:accent2>
        <a:srgbClr val="8DC6FF"/>
      </a:accent2>
      <a:accent3>
        <a:srgbClr val="ECFAF7"/>
      </a:accent3>
      <a:accent4>
        <a:srgbClr val="505050"/>
      </a:accent4>
      <a:accent5>
        <a:srgbClr val="F0F0F0"/>
      </a:accent5>
      <a:accent6>
        <a:srgbClr val="7FB3E7"/>
      </a:accent6>
      <a:hlink>
        <a:srgbClr val="0066CC"/>
      </a:hlink>
      <a:folHlink>
        <a:srgbClr val="0000FF"/>
      </a:folHlink>
    </a:clrScheme>
    <a:fontScheme name="蓝绳设计模板">
      <a:majorFont>
        <a:latin typeface="High Tower Text"/>
        <a:ea typeface="楷体_GB2312"/>
        <a:cs typeface=""/>
      </a:majorFont>
      <a:minorFont>
        <a:latin typeface="High Tower Text"/>
        <a:ea typeface="楷体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蓝绳设计模板 1">
        <a:dk1>
          <a:srgbClr val="0099FF"/>
        </a:dk1>
        <a:lt1>
          <a:srgbClr val="FFFFFF"/>
        </a:lt1>
        <a:dk2>
          <a:srgbClr val="0099FF"/>
        </a:dk2>
        <a:lt2>
          <a:srgbClr val="808080"/>
        </a:lt2>
        <a:accent1>
          <a:srgbClr val="B9D6E5"/>
        </a:accent1>
        <a:accent2>
          <a:srgbClr val="333399"/>
        </a:accent2>
        <a:accent3>
          <a:srgbClr val="FFFFFF"/>
        </a:accent3>
        <a:accent4>
          <a:srgbClr val="0082DA"/>
        </a:accent4>
        <a:accent5>
          <a:srgbClr val="D9E8F0"/>
        </a:accent5>
        <a:accent6>
          <a:srgbClr val="2D2D8A"/>
        </a:accent6>
        <a:hlink>
          <a:srgbClr val="3366CC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2">
        <a:dk1>
          <a:srgbClr val="808080"/>
        </a:dk1>
        <a:lt1>
          <a:srgbClr val="FFFFFF"/>
        </a:lt1>
        <a:dk2>
          <a:srgbClr val="0066CC"/>
        </a:dk2>
        <a:lt2>
          <a:srgbClr val="969696"/>
        </a:lt2>
        <a:accent1>
          <a:srgbClr val="DDDDDD"/>
        </a:accent1>
        <a:accent2>
          <a:srgbClr val="33CCFF"/>
        </a:accent2>
        <a:accent3>
          <a:srgbClr val="FFFFFF"/>
        </a:accent3>
        <a:accent4>
          <a:srgbClr val="6C6C6C"/>
        </a:accent4>
        <a:accent5>
          <a:srgbClr val="EBEBEB"/>
        </a:accent5>
        <a:accent6>
          <a:srgbClr val="2DB9E7"/>
        </a:accent6>
        <a:hlink>
          <a:srgbClr val="CC3300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3">
        <a:dk1>
          <a:srgbClr val="5F5F5F"/>
        </a:dk1>
        <a:lt1>
          <a:srgbClr val="DEF6F1"/>
        </a:lt1>
        <a:dk2>
          <a:srgbClr val="B2B2B2"/>
        </a:dk2>
        <a:lt2>
          <a:srgbClr val="969696"/>
        </a:lt2>
        <a:accent1>
          <a:srgbClr val="E6E6E6"/>
        </a:accent1>
        <a:accent2>
          <a:srgbClr val="8DC6FF"/>
        </a:accent2>
        <a:accent3>
          <a:srgbClr val="ECFAF7"/>
        </a:accent3>
        <a:accent4>
          <a:srgbClr val="505050"/>
        </a:accent4>
        <a:accent5>
          <a:srgbClr val="F0F0F0"/>
        </a:accent5>
        <a:accent6>
          <a:srgbClr val="7FB3E7"/>
        </a:accent6>
        <a:hlink>
          <a:srgbClr val="0066CC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4">
        <a:dk1>
          <a:srgbClr val="3366CC"/>
        </a:dk1>
        <a:lt1>
          <a:srgbClr val="FFFFFF"/>
        </a:lt1>
        <a:dk2>
          <a:srgbClr val="66CCFF"/>
        </a:dk2>
        <a:lt2>
          <a:srgbClr val="808080"/>
        </a:lt2>
        <a:accent1>
          <a:srgbClr val="B4DCFF"/>
        </a:accent1>
        <a:accent2>
          <a:srgbClr val="CCCCFF"/>
        </a:accent2>
        <a:accent3>
          <a:srgbClr val="FFFFFF"/>
        </a:accent3>
        <a:accent4>
          <a:srgbClr val="2A56AE"/>
        </a:accent4>
        <a:accent5>
          <a:srgbClr val="D6EB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5">
        <a:dk1>
          <a:srgbClr val="808080"/>
        </a:dk1>
        <a:lt1>
          <a:srgbClr val="FFFFD9"/>
        </a:lt1>
        <a:dk2>
          <a:srgbClr val="3366CC"/>
        </a:dk2>
        <a:lt2>
          <a:srgbClr val="777777"/>
        </a:lt2>
        <a:accent1>
          <a:srgbClr val="EBEECA"/>
        </a:accent1>
        <a:accent2>
          <a:srgbClr val="99CCFF"/>
        </a:accent2>
        <a:accent3>
          <a:srgbClr val="FFFFE9"/>
        </a:accent3>
        <a:accent4>
          <a:srgbClr val="6C6C6C"/>
        </a:accent4>
        <a:accent5>
          <a:srgbClr val="F3F5E1"/>
        </a:accent5>
        <a:accent6>
          <a:srgbClr val="8AB9E7"/>
        </a:accent6>
        <a:hlink>
          <a:srgbClr val="2901BB"/>
        </a:hlink>
        <a:folHlink>
          <a:srgbClr val="FF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6">
        <a:dk1>
          <a:srgbClr val="3366CC"/>
        </a:dk1>
        <a:lt1>
          <a:srgbClr val="008080"/>
        </a:lt1>
        <a:dk2>
          <a:srgbClr val="3399FF"/>
        </a:dk2>
        <a:lt2>
          <a:srgbClr val="005A58"/>
        </a:lt2>
        <a:accent1>
          <a:srgbClr val="8BC2FF"/>
        </a:accent1>
        <a:accent2>
          <a:srgbClr val="FFFFCC"/>
        </a:accent2>
        <a:accent3>
          <a:srgbClr val="AAC0C0"/>
        </a:accent3>
        <a:accent4>
          <a:srgbClr val="2A56AE"/>
        </a:accent4>
        <a:accent5>
          <a:srgbClr val="C4DDFF"/>
        </a:accent5>
        <a:accent6>
          <a:srgbClr val="E7E7B9"/>
        </a:accent6>
        <a:hlink>
          <a:srgbClr val="990000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7">
        <a:dk1>
          <a:srgbClr val="666666"/>
        </a:dk1>
        <a:lt1>
          <a:srgbClr val="666699"/>
        </a:lt1>
        <a:dk2>
          <a:srgbClr val="99CCFF"/>
        </a:dk2>
        <a:lt2>
          <a:srgbClr val="3E3E5C"/>
        </a:lt2>
        <a:accent1>
          <a:srgbClr val="D2D2D2"/>
        </a:accent1>
        <a:accent2>
          <a:srgbClr val="8DC6FF"/>
        </a:accent2>
        <a:accent3>
          <a:srgbClr val="B8B8CA"/>
        </a:accent3>
        <a:accent4>
          <a:srgbClr val="565656"/>
        </a:accent4>
        <a:accent5>
          <a:srgbClr val="E5E5E5"/>
        </a:accent5>
        <a:accent6>
          <a:srgbClr val="7FB3E7"/>
        </a:accent6>
        <a:hlink>
          <a:srgbClr val="0066FF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蓝绳设计模板 8">
        <a:dk1>
          <a:srgbClr val="5C1F00"/>
        </a:dk1>
        <a:lt1>
          <a:srgbClr val="9C3408"/>
        </a:lt1>
        <a:dk2>
          <a:srgbClr val="800000"/>
        </a:dk2>
        <a:lt2>
          <a:srgbClr val="73BCFF"/>
        </a:lt2>
        <a:accent1>
          <a:srgbClr val="D99965"/>
        </a:accent1>
        <a:accent2>
          <a:srgbClr val="3366CC"/>
        </a:accent2>
        <a:accent3>
          <a:srgbClr val="C0AAAA"/>
        </a:accent3>
        <a:accent4>
          <a:srgbClr val="852B06"/>
        </a:accent4>
        <a:accent5>
          <a:srgbClr val="E9CAB8"/>
        </a:accent5>
        <a:accent6>
          <a:srgbClr val="2D5CB9"/>
        </a:accent6>
        <a:hlink>
          <a:srgbClr val="D3EBFF"/>
        </a:hlink>
        <a:folHlink>
          <a:srgbClr val="FED3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蓝绳设计模板 9">
        <a:dk1>
          <a:srgbClr val="336699"/>
        </a:dk1>
        <a:lt1>
          <a:srgbClr val="1270AA"/>
        </a:lt1>
        <a:dk2>
          <a:srgbClr val="000000"/>
        </a:dk2>
        <a:lt2>
          <a:srgbClr val="66CCFF"/>
        </a:lt2>
        <a:accent1>
          <a:srgbClr val="AAE1FA"/>
        </a:accent1>
        <a:accent2>
          <a:srgbClr val="0033CC"/>
        </a:accent2>
        <a:accent3>
          <a:srgbClr val="AAAAAA"/>
        </a:accent3>
        <a:accent4>
          <a:srgbClr val="0E5F91"/>
        </a:accent4>
        <a:accent5>
          <a:srgbClr val="D2EEFC"/>
        </a:accent5>
        <a:accent6>
          <a:srgbClr val="002DB9"/>
        </a:accent6>
        <a:hlink>
          <a:srgbClr val="FF7500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蓝绳设计模板 10">
        <a:dk1>
          <a:srgbClr val="003366"/>
        </a:dk1>
        <a:lt1>
          <a:srgbClr val="A9A9A9"/>
        </a:lt1>
        <a:dk2>
          <a:srgbClr val="000099"/>
        </a:dk2>
        <a:lt2>
          <a:srgbClr val="66CCFF"/>
        </a:lt2>
        <a:accent1>
          <a:srgbClr val="336699"/>
        </a:accent1>
        <a:accent2>
          <a:srgbClr val="3333FF"/>
        </a:accent2>
        <a:accent3>
          <a:srgbClr val="AAAACA"/>
        </a:accent3>
        <a:accent4>
          <a:srgbClr val="909090"/>
        </a:accent4>
        <a:accent5>
          <a:srgbClr val="ADB8CA"/>
        </a:accent5>
        <a:accent6>
          <a:srgbClr val="2D2DE7"/>
        </a:accent6>
        <a:hlink>
          <a:srgbClr val="66CC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自定义设计模板">
  <a:themeElements>
    <a:clrScheme name="1_自定义设计模板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1_自定义设计模板">
      <a:majorFont>
        <a:latin typeface="High Tower Text"/>
        <a:ea typeface="楷体_GB2312"/>
        <a:cs typeface=""/>
      </a:majorFont>
      <a:minorFont>
        <a:latin typeface="Arial"/>
        <a:ea typeface="楷体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自定义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模板 1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E6E6E6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0F0F0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4D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D6EB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1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EBEECA"/>
        </a:accent1>
        <a:accent2>
          <a:srgbClr val="DBFF75"/>
        </a:accent2>
        <a:accent3>
          <a:srgbClr val="FFFFE9"/>
        </a:accent3>
        <a:accent4>
          <a:srgbClr val="000000"/>
        </a:accent4>
        <a:accent5>
          <a:srgbClr val="F3F5E1"/>
        </a:accent5>
        <a:accent6>
          <a:srgbClr val="C6E769"/>
        </a:accent6>
        <a:hlink>
          <a:srgbClr val="8FA418"/>
        </a:hlink>
        <a:folHlink>
          <a:srgbClr val="FF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模板 16">
        <a:dk1>
          <a:srgbClr val="58572B"/>
        </a:dk1>
        <a:lt1>
          <a:srgbClr val="008080"/>
        </a:lt1>
        <a:dk2>
          <a:srgbClr val="FFFF99"/>
        </a:dk2>
        <a:lt2>
          <a:srgbClr val="005A58"/>
        </a:lt2>
        <a:accent1>
          <a:srgbClr val="CCCC99"/>
        </a:accent1>
        <a:accent2>
          <a:srgbClr val="FFFFCC"/>
        </a:accent2>
        <a:accent3>
          <a:srgbClr val="AAC0C0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中文母版（无彩条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中文母版（无彩条）" id="{8A35B2EB-4278-46DA-8BB2-9716240BD2B0}" vid="{602B83E2-E722-40B1-95DC-79F5699F09E8}"/>
    </a:ext>
  </a:extLst>
</a:theme>
</file>

<file path=ppt/theme/theme5.xml><?xml version="1.0" encoding="utf-8"?>
<a:theme xmlns:a="http://schemas.openxmlformats.org/drawingml/2006/main" name="1_中文母版（无彩条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中文母版（无彩条）" id="{8A35B2EB-4278-46DA-8BB2-9716240BD2B0}" vid="{602B83E2-E722-40B1-95DC-79F5699F09E8}"/>
    </a:ext>
  </a:extLst>
</a:theme>
</file>

<file path=ppt/theme/theme6.xml><?xml version="1.0" encoding="utf-8"?>
<a:theme xmlns:a="http://schemas.openxmlformats.org/drawingml/2006/main" name="2_中文母版（无彩条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中文母版（无彩条）" id="{8A35B2EB-4278-46DA-8BB2-9716240BD2B0}" vid="{602B83E2-E722-40B1-95DC-79F5699F09E8}"/>
    </a:ext>
  </a:extLst>
</a:theme>
</file>

<file path=ppt/theme/theme7.xml><?xml version="1.0" encoding="utf-8"?>
<a:theme xmlns:a="http://schemas.openxmlformats.org/drawingml/2006/main" name="母版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母版2" id="{E085C78A-A044-49FA-A51B-A4D3AC60B770}" vid="{DEC76DEC-68F8-43FD-8E9A-F4EED1C4CF9A}"/>
    </a:ext>
  </a:extLst>
</a:theme>
</file>

<file path=ppt/theme/theme8.xml><?xml version="1.0" encoding="utf-8"?>
<a:theme xmlns:a="http://schemas.openxmlformats.org/drawingml/2006/main" name="系统设计的基本方法_课件1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宋体"/>
        <a:cs typeface=""/>
      </a:majorFont>
      <a:minorFont>
        <a:latin typeface="Garamond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探究结构_课件1</Template>
  <TotalTime>26</TotalTime>
  <Words>731</Words>
  <Application>Microsoft Office PowerPoint</Application>
  <PresentationFormat>全屏显示(4:3)</PresentationFormat>
  <Paragraphs>109</Paragraphs>
  <Slides>32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10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3" baseType="lpstr">
      <vt:lpstr>ms01_1</vt:lpstr>
      <vt:lpstr>蓝绳设计模板</vt:lpstr>
      <vt:lpstr>1_自定义设计模板</vt:lpstr>
      <vt:lpstr>中文母版（无彩条）</vt:lpstr>
      <vt:lpstr>1_中文母版（无彩条）</vt:lpstr>
      <vt:lpstr>2_中文母版（无彩条）</vt:lpstr>
      <vt:lpstr>母版2</vt:lpstr>
      <vt:lpstr>系统设计的基本方法_课件1</vt:lpstr>
      <vt:lpstr>1_默认设计模板</vt:lpstr>
      <vt:lpstr>Stream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整体性</vt:lpstr>
      <vt:lpstr>整体性</vt:lpstr>
      <vt:lpstr>整体性</vt:lpstr>
      <vt:lpstr>整体性</vt:lpstr>
      <vt:lpstr>PowerPoint 演示文稿</vt:lpstr>
      <vt:lpstr>目的性</vt:lpstr>
      <vt:lpstr>相关性</vt:lpstr>
      <vt:lpstr>相关性</vt:lpstr>
      <vt:lpstr>环境适应性</vt:lpstr>
      <vt:lpstr>环境适应性</vt:lpstr>
      <vt:lpstr>层次性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10</cp:revision>
  <dcterms:created xsi:type="dcterms:W3CDTF">2019-12-17T00:43:53Z</dcterms:created>
  <dcterms:modified xsi:type="dcterms:W3CDTF">2019-12-17T01:10:23Z</dcterms:modified>
</cp:coreProperties>
</file>