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</p:sldMasterIdLst>
  <p:notesMasterIdLst>
    <p:notesMasterId r:id="rId5"/>
  </p:notesMasterIdLst>
  <p:sldIdLst>
    <p:sldId id="369" r:id="rId4"/>
    <p:sldId id="390" r:id="rId6"/>
    <p:sldId id="469" r:id="rId7"/>
    <p:sldId id="484" r:id="rId8"/>
    <p:sldId id="470" r:id="rId9"/>
    <p:sldId id="471" r:id="rId10"/>
    <p:sldId id="474" r:id="rId11"/>
    <p:sldId id="472" r:id="rId12"/>
    <p:sldId id="475" r:id="rId13"/>
    <p:sldId id="436" r:id="rId14"/>
    <p:sldId id="437" r:id="rId15"/>
    <p:sldId id="431" r:id="rId16"/>
    <p:sldId id="432" r:id="rId17"/>
    <p:sldId id="490" r:id="rId18"/>
    <p:sldId id="477" r:id="rId19"/>
    <p:sldId id="478" r:id="rId20"/>
    <p:sldId id="479" r:id="rId21"/>
    <p:sldId id="488" r:id="rId22"/>
    <p:sldId id="387" r:id="rId23"/>
    <p:sldId id="423" r:id="rId24"/>
    <p:sldId id="489" r:id="rId25"/>
    <p:sldId id="476" r:id="rId26"/>
    <p:sldId id="467" r:id="rId27"/>
    <p:sldId id="465" r:id="rId28"/>
    <p:sldId id="359" r:id="rId2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CC00"/>
    <a:srgbClr val="FF6600"/>
    <a:srgbClr val="000099"/>
    <a:srgbClr val="149494"/>
    <a:srgbClr val="CC0066"/>
    <a:srgbClr val="66FF99"/>
    <a:srgbClr val="EB2A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359"/>
  </p:normalViewPr>
  <p:slideViewPr>
    <p:cSldViewPr showGuides="1">
      <p:cViewPr varScale="1">
        <p:scale>
          <a:sx n="90" d="100"/>
          <a:sy n="90" d="100"/>
        </p:scale>
        <p:origin x="-834" y="-108"/>
      </p:cViewPr>
      <p:guideLst>
        <p:guide orient="horz" pos="2178"/>
        <p:guide pos="280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4997" cy="44997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Rectangle 2"/>
          <p:cNvSpPr>
            <a:spLocks noGrp="1" noRot="1" noChangeAspect="1"/>
          </p:cNvSpPr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15363" name="Rectangle 3"/>
          <p:cNvSpPr>
            <a:spLocks noGrp="1"/>
          </p:cNvSpPr>
          <p:nvPr>
            <p:ph type="body" sz="quarter"/>
          </p:nvPr>
        </p:nvSpPr>
        <p:spPr>
          <a:xfrm>
            <a:off x="538163" y="4387850"/>
            <a:ext cx="5780087" cy="39528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幻灯片图像占位符 430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43011" name="文本占位符 4301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35842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358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084" name="组合 16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3088" name="组合 17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32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08" name="组合 10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112" name="组合 14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3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1" name="组合 5"/>
          <p:cNvGrpSpPr/>
          <p:nvPr/>
        </p:nvGrpSpPr>
        <p:grpSpPr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21" name="椭圆 20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5135" name="组合 9"/>
          <p:cNvGrpSpPr/>
          <p:nvPr/>
        </p:nvGrpSpPr>
        <p:grpSpPr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25" name="椭圆 24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8" name="任意多边形: 形状 13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任意多边形: 形状 14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15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2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733425"/>
            <a:ext cx="4627800" cy="54036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5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dirty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9228" name="组合 16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9232" name="组合 17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32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52" name="组合 10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256" name="组合 14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3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75" name="组合 5"/>
          <p:cNvGrpSpPr/>
          <p:nvPr/>
        </p:nvGrpSpPr>
        <p:grpSpPr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21" name="椭圆 20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1279" name="组合 9"/>
          <p:cNvGrpSpPr/>
          <p:nvPr/>
        </p:nvGrpSpPr>
        <p:grpSpPr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25" name="椭圆 24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8" name="任意多边形: 形状 13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任意多边形: 形状 14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15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2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733425"/>
            <a:ext cx="4627800" cy="54036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5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dirty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4" Type="http://schemas.openxmlformats.org/officeDocument/2006/relationships/theme" Target="../theme/theme2.xml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组合 14"/>
          <p:cNvGrpSpPr/>
          <p:nvPr/>
        </p:nvGrpSpPr>
        <p:grpSpPr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34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35" name="文本占位符 2"/>
          <p:cNvSpPr>
            <a:spLocks noGrp="1"/>
          </p:cNvSpPr>
          <p:nvPr>
            <p:ph type="body"/>
            <p:custDataLst>
              <p:tags r:id="rId12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7F7F7F"/>
                </a:solidFill>
              </a:defRPr>
            </a:lvl1pPr>
          </a:lstStyle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eaLnBrk="1" fontAlgn="base" hangingPunct="1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2050" name="组合 14"/>
          <p:cNvGrpSpPr/>
          <p:nvPr/>
        </p:nvGrpSpPr>
        <p:grpSpPr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058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9" name="文本占位符 2"/>
          <p:cNvSpPr>
            <a:spLocks noGrp="1"/>
          </p:cNvSpPr>
          <p:nvPr>
            <p:ph type="body"/>
            <p:custDataLst>
              <p:tags r:id="rId12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7F7F7F"/>
                </a:solidFill>
              </a:defRPr>
            </a:lvl1pPr>
          </a:lstStyle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hf sldNum="0" hdr="0" ftr="0" dt="0"/>
  <p:txStyles>
    <p:titleStyle>
      <a:lvl1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eaLnBrk="1" fontAlgn="base" hangingPunct="1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1.xml"/><Relationship Id="rId4" Type="http://schemas.openxmlformats.org/officeDocument/2006/relationships/image" Target="../media/image1.png"/><Relationship Id="rId3" Type="http://schemas.openxmlformats.org/officeDocument/2006/relationships/slide" Target="slide25.xml"/><Relationship Id="rId2" Type="http://schemas.openxmlformats.org/officeDocument/2006/relationships/slide" Target="slide19.xml"/><Relationship Id="rId1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4.wmf"/><Relationship Id="rId1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5.wmf"/><Relationship Id="rId1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17.xml"/><Relationship Id="rId3" Type="http://schemas.openxmlformats.org/officeDocument/2006/relationships/oleObject" Target="../embeddings/oleObject4.bin"/><Relationship Id="rId2" Type="http://schemas.openxmlformats.org/officeDocument/2006/relationships/image" Target="../media/image5.wmf"/><Relationship Id="rId1" Type="http://schemas.openxmlformats.org/officeDocument/2006/relationships/oleObject" Target="../embeddings/oleObject3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7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5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5.wmf"/><Relationship Id="rId1" Type="http://schemas.openxmlformats.org/officeDocument/2006/relationships/oleObject" Target="../embeddings/oleObject7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8.wmf"/><Relationship Id="rId1" Type="http://schemas.openxmlformats.org/officeDocument/2006/relationships/oleObject" Target="../embeddings/oleObject8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9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17.xml"/><Relationship Id="rId3" Type="http://schemas.openxmlformats.org/officeDocument/2006/relationships/image" Target="../media/image13.wmf"/><Relationship Id="rId2" Type="http://schemas.openxmlformats.org/officeDocument/2006/relationships/oleObject" Target="../embeddings/oleObject9.bin"/><Relationship Id="rId1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5" name="Rectangle 5"/>
          <p:cNvSpPr/>
          <p:nvPr/>
        </p:nvSpPr>
        <p:spPr>
          <a:xfrm>
            <a:off x="1411288" y="3240088"/>
            <a:ext cx="6049962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440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12.3</a:t>
            </a:r>
            <a:r>
              <a:rPr lang="zh-CN" altLang="en-US" sz="4400" dirty="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角的平分线的性质</a:t>
            </a:r>
            <a:endParaRPr lang="zh-CN" altLang="en-US" sz="4400" dirty="0">
              <a:solidFill>
                <a:srgbClr val="CC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6" name="Text Box 4"/>
          <p:cNvSpPr txBox="1"/>
          <p:nvPr/>
        </p:nvSpPr>
        <p:spPr>
          <a:xfrm>
            <a:off x="852488" y="1385888"/>
            <a:ext cx="8893175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6000" dirty="0">
                <a:solidFill>
                  <a:srgbClr val="07070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第十二章  全等三角形</a:t>
            </a:r>
            <a:endParaRPr lang="zh-CN" altLang="en-US" sz="6000" dirty="0">
              <a:solidFill>
                <a:srgbClr val="07070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387" name="AutoShape 7"/>
          <p:cNvSpPr/>
          <p:nvPr/>
        </p:nvSpPr>
        <p:spPr>
          <a:xfrm>
            <a:off x="0" y="6429375"/>
            <a:ext cx="9144000" cy="428625"/>
          </a:xfrm>
          <a:prstGeom prst="flowChartProcess">
            <a:avLst/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79" name="MH_Text_1"/>
          <p:cNvSpPr>
            <a:spLocks noChangeArrowheads="1"/>
          </p:cNvSpPr>
          <p:nvPr/>
        </p:nvSpPr>
        <p:spPr bwMode="auto">
          <a:xfrm>
            <a:off x="723900" y="5016500"/>
            <a:ext cx="1665288" cy="1055688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  <a:round/>
          </a:ln>
          <a:effectLst>
            <a:outerShdw dist="25401" dir="2700000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6389" name="MH_SubTitle_1">
            <a:hlinkClick r:id="rId1" action="ppaction://hlinksldjump"/>
          </p:cNvPr>
          <p:cNvSpPr/>
          <p:nvPr/>
        </p:nvSpPr>
        <p:spPr>
          <a:xfrm>
            <a:off x="722313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导入新课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90" name="MH_Other_1"/>
          <p:cNvSpPr/>
          <p:nvPr/>
        </p:nvSpPr>
        <p:spPr>
          <a:xfrm>
            <a:off x="2149475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2" name="MH_Text_2"/>
          <p:cNvSpPr>
            <a:spLocks noChangeArrowheads="1"/>
          </p:cNvSpPr>
          <p:nvPr/>
        </p:nvSpPr>
        <p:spPr bwMode="auto">
          <a:xfrm>
            <a:off x="2711450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  <a:round/>
          </a:ln>
          <a:effectLst>
            <a:outerShdw dist="25401" dir="2700000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6392" name="MH_SubTitle_2"/>
          <p:cNvSpPr/>
          <p:nvPr/>
        </p:nvSpPr>
        <p:spPr>
          <a:xfrm>
            <a:off x="2711450" y="5287963"/>
            <a:ext cx="1665288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讲授新课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93" name="MH_Other_2"/>
          <p:cNvSpPr/>
          <p:nvPr/>
        </p:nvSpPr>
        <p:spPr>
          <a:xfrm>
            <a:off x="2746375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394" name="MH_Other_3"/>
          <p:cNvSpPr/>
          <p:nvPr/>
        </p:nvSpPr>
        <p:spPr>
          <a:xfrm>
            <a:off x="4179888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6" name="MH_Text_3"/>
          <p:cNvSpPr>
            <a:spLocks noChangeArrowheads="1"/>
          </p:cNvSpPr>
          <p:nvPr/>
        </p:nvSpPr>
        <p:spPr bwMode="auto">
          <a:xfrm>
            <a:off x="4719638" y="5014913"/>
            <a:ext cx="1666875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  <a:round/>
          </a:ln>
          <a:effectLst>
            <a:outerShdw dist="25401" dir="2700000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6396" name="MH_SubTitle_3">
            <a:hlinkClick r:id="rId2" action="ppaction://hlinksldjump"/>
          </p:cNvPr>
          <p:cNvSpPr/>
          <p:nvPr/>
        </p:nvSpPr>
        <p:spPr>
          <a:xfrm>
            <a:off x="4719638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当堂练习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97" name="MH_Other_4"/>
          <p:cNvSpPr/>
          <p:nvPr/>
        </p:nvSpPr>
        <p:spPr>
          <a:xfrm>
            <a:off x="4776788" y="5456238"/>
            <a:ext cx="169862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398" name="MH_Other_5"/>
          <p:cNvSpPr/>
          <p:nvPr/>
        </p:nvSpPr>
        <p:spPr>
          <a:xfrm>
            <a:off x="6178550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90" name="MH_Text_4"/>
          <p:cNvSpPr>
            <a:spLocks noChangeArrowheads="1"/>
          </p:cNvSpPr>
          <p:nvPr/>
        </p:nvSpPr>
        <p:spPr bwMode="auto">
          <a:xfrm>
            <a:off x="6727825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  <a:round/>
          </a:ln>
          <a:effectLst>
            <a:outerShdw dist="25401" dir="2700000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6400" name="MH_SubTitle_4">
            <a:hlinkClick r:id="rId3" action="ppaction://hlinksldjump"/>
          </p:cNvPr>
          <p:cNvSpPr/>
          <p:nvPr/>
        </p:nvSpPr>
        <p:spPr>
          <a:xfrm>
            <a:off x="6727825" y="5287963"/>
            <a:ext cx="1668463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课堂小结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401" name="MH_Other_6"/>
          <p:cNvSpPr/>
          <p:nvPr/>
        </p:nvSpPr>
        <p:spPr>
          <a:xfrm>
            <a:off x="6777038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6402" name="MH_Other_7"/>
          <p:cNvGrpSpPr/>
          <p:nvPr/>
        </p:nvGrpSpPr>
        <p:grpSpPr>
          <a:xfrm>
            <a:off x="2085975" y="5411788"/>
            <a:ext cx="890588" cy="266700"/>
            <a:chOff x="0" y="0"/>
            <a:chExt cx="561" cy="169"/>
          </a:xfrm>
        </p:grpSpPr>
        <p:pic>
          <p:nvPicPr>
            <p:cNvPr id="16403" name="MH_Other_7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561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404" name="Text Box 24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p>
              <a:pPr algn="ctr"/>
              <a:endPara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096" name="MH_Other_8"/>
          <p:cNvSpPr>
            <a:spLocks noChangeArrowheads="1"/>
          </p:cNvSpPr>
          <p:nvPr/>
        </p:nvSpPr>
        <p:spPr bwMode="auto">
          <a:xfrm>
            <a:off x="2184400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9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6406" name="MH_Other_9"/>
          <p:cNvGrpSpPr/>
          <p:nvPr/>
        </p:nvGrpSpPr>
        <p:grpSpPr>
          <a:xfrm>
            <a:off x="4116388" y="5411788"/>
            <a:ext cx="889000" cy="266700"/>
            <a:chOff x="0" y="0"/>
            <a:chExt cx="560" cy="169"/>
          </a:xfrm>
        </p:grpSpPr>
        <p:pic>
          <p:nvPicPr>
            <p:cNvPr id="16407" name="MH_Other_9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560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408" name="Text Box 28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p>
              <a:pPr algn="ctr"/>
              <a:endPara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100" name="MH_Other_10"/>
          <p:cNvSpPr>
            <a:spLocks noChangeArrowheads="1"/>
          </p:cNvSpPr>
          <p:nvPr/>
        </p:nvSpPr>
        <p:spPr bwMode="auto">
          <a:xfrm>
            <a:off x="4214813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9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16410" name="MH_Other_11"/>
          <p:cNvPicPr/>
          <p:nvPr/>
        </p:nvPicPr>
        <p:blipFill>
          <a:blip r:embed="rId4"/>
          <a:stretch>
            <a:fillRect/>
          </a:stretch>
        </p:blipFill>
        <p:spPr>
          <a:xfrm>
            <a:off x="6115050" y="5411788"/>
            <a:ext cx="890588" cy="26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411" name="Text Box 31"/>
          <p:cNvSpPr txBox="1"/>
          <p:nvPr/>
        </p:nvSpPr>
        <p:spPr>
          <a:xfrm>
            <a:off x="6226175" y="5513388"/>
            <a:ext cx="669925" cy="619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03" name="MH_Other_12"/>
          <p:cNvSpPr>
            <a:spLocks noChangeArrowheads="1"/>
          </p:cNvSpPr>
          <p:nvPr/>
        </p:nvSpPr>
        <p:spPr bwMode="auto">
          <a:xfrm>
            <a:off x="6213475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9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54" name="Rectangle 5"/>
          <p:cNvSpPr>
            <a:spLocks noChangeArrowheads="1"/>
          </p:cNvSpPr>
          <p:nvPr/>
        </p:nvSpPr>
        <p:spPr bwMode="auto">
          <a:xfrm>
            <a:off x="1985963" y="4232275"/>
            <a:ext cx="5262563" cy="647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第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1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课时 角平分线的性质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6414" name="Text Box 33"/>
          <p:cNvSpPr txBox="1"/>
          <p:nvPr/>
        </p:nvSpPr>
        <p:spPr>
          <a:xfrm>
            <a:off x="5808663" y="231775"/>
            <a:ext cx="3084512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 </a:t>
            </a:r>
            <a:r>
              <a:rPr lang="zh-CN" altLang="en-US" sz="2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八年级数学上（RJ）</a:t>
            </a:r>
            <a:endParaRPr lang="zh-CN" altLang="en-US" sz="2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zh-CN" altLang="en-US" sz="2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        </a:t>
            </a:r>
            <a:endParaRPr lang="zh-CN" altLang="en-US" sz="2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09" name="MH_Other_10"/>
          <p:cNvSpPr/>
          <p:nvPr/>
        </p:nvSpPr>
        <p:spPr>
          <a:xfrm>
            <a:off x="2033588" y="1682750"/>
            <a:ext cx="88900" cy="88900"/>
          </a:xfrm>
          <a:custGeom>
            <a:avLst/>
            <a:gdLst/>
            <a:ahLst/>
            <a:cxnLst>
              <a:cxn ang="0">
                <a:pos x="39" y="18"/>
              </a:cxn>
              <a:cxn ang="0">
                <a:pos x="25" y="18"/>
              </a:cxn>
              <a:cxn ang="0">
                <a:pos x="25" y="4"/>
              </a:cxn>
              <a:cxn ang="0">
                <a:pos x="21" y="0"/>
              </a:cxn>
              <a:cxn ang="0">
                <a:pos x="18" y="4"/>
              </a:cxn>
              <a:cxn ang="0">
                <a:pos x="18" y="18"/>
              </a:cxn>
              <a:cxn ang="0">
                <a:pos x="3" y="18"/>
              </a:cxn>
              <a:cxn ang="0">
                <a:pos x="0" y="22"/>
              </a:cxn>
              <a:cxn ang="0">
                <a:pos x="3" y="26"/>
              </a:cxn>
              <a:cxn ang="0">
                <a:pos x="18" y="26"/>
              </a:cxn>
              <a:cxn ang="0">
                <a:pos x="18" y="40"/>
              </a:cxn>
              <a:cxn ang="0">
                <a:pos x="21" y="44"/>
              </a:cxn>
              <a:cxn ang="0">
                <a:pos x="25" y="40"/>
              </a:cxn>
              <a:cxn ang="0">
                <a:pos x="25" y="26"/>
              </a:cxn>
              <a:cxn ang="0">
                <a:pos x="39" y="26"/>
              </a:cxn>
              <a:cxn ang="0">
                <a:pos x="43" y="22"/>
              </a:cxn>
              <a:cxn ang="0">
                <a:pos x="39" y="18"/>
              </a:cxn>
            </a:cxnLst>
            <a:pathLst>
              <a:path w="43" h="44">
                <a:moveTo>
                  <a:pt x="39" y="18"/>
                </a:moveTo>
                <a:cubicBezTo>
                  <a:pt x="25" y="18"/>
                  <a:pt x="25" y="18"/>
                  <a:pt x="25" y="18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2"/>
                  <a:pt x="23" y="0"/>
                  <a:pt x="21" y="0"/>
                </a:cubicBezTo>
                <a:cubicBezTo>
                  <a:pt x="19" y="0"/>
                  <a:pt x="18" y="2"/>
                  <a:pt x="18" y="4"/>
                </a:cubicBezTo>
                <a:cubicBezTo>
                  <a:pt x="18" y="18"/>
                  <a:pt x="18" y="18"/>
                  <a:pt x="18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1" y="18"/>
                  <a:pt x="0" y="20"/>
                  <a:pt x="0" y="22"/>
                </a:cubicBezTo>
                <a:cubicBezTo>
                  <a:pt x="0" y="24"/>
                  <a:pt x="1" y="26"/>
                  <a:pt x="3" y="26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2"/>
                  <a:pt x="19" y="44"/>
                  <a:pt x="21" y="44"/>
                </a:cubicBezTo>
                <a:cubicBezTo>
                  <a:pt x="23" y="44"/>
                  <a:pt x="25" y="42"/>
                  <a:pt x="25" y="40"/>
                </a:cubicBezTo>
                <a:cubicBezTo>
                  <a:pt x="25" y="26"/>
                  <a:pt x="25" y="26"/>
                  <a:pt x="2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26"/>
                  <a:pt x="43" y="24"/>
                  <a:pt x="43" y="22"/>
                </a:cubicBezTo>
                <a:cubicBezTo>
                  <a:pt x="43" y="20"/>
                  <a:pt x="41" y="18"/>
                  <a:pt x="39" y="18"/>
                </a:cubicBezTo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2" name="Group 9"/>
          <p:cNvGrpSpPr/>
          <p:nvPr/>
        </p:nvGrpSpPr>
        <p:grpSpPr>
          <a:xfrm>
            <a:off x="3484563" y="1214438"/>
            <a:ext cx="1997075" cy="633412"/>
            <a:chOff x="348" y="0"/>
            <a:chExt cx="3142" cy="998"/>
          </a:xfrm>
        </p:grpSpPr>
        <p:grpSp>
          <p:nvGrpSpPr>
            <p:cNvPr id="17411" name="Group 10"/>
            <p:cNvGrpSpPr/>
            <p:nvPr/>
          </p:nvGrpSpPr>
          <p:grpSpPr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17412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105" y="95"/>
                  </a:cxn>
                  <a:cxn ang="0">
                    <a:pos x="76" y="66"/>
                  </a:cxn>
                  <a:cxn ang="0">
                    <a:pos x="83" y="42"/>
                  </a:cxn>
                  <a:cxn ang="0">
                    <a:pos x="42" y="0"/>
                  </a:cxn>
                  <a:cxn ang="0">
                    <a:pos x="0" y="42"/>
                  </a:cxn>
                  <a:cxn ang="0">
                    <a:pos x="42" y="83"/>
                  </a:cxn>
                  <a:cxn ang="0">
                    <a:pos x="66" y="76"/>
                  </a:cxn>
                  <a:cxn ang="0">
                    <a:pos x="95" y="105"/>
                  </a:cxn>
                  <a:cxn ang="0">
                    <a:pos x="100" y="107"/>
                  </a:cxn>
                  <a:cxn ang="0">
                    <a:pos x="105" y="105"/>
                  </a:cxn>
                  <a:cxn ang="0">
                    <a:pos x="105" y="95"/>
                  </a:cxn>
                  <a:cxn ang="0">
                    <a:pos x="7" y="42"/>
                  </a:cxn>
                  <a:cxn ang="0">
                    <a:pos x="42" y="7"/>
                  </a:cxn>
                  <a:cxn ang="0">
                    <a:pos x="76" y="42"/>
                  </a:cxn>
                  <a:cxn ang="0">
                    <a:pos x="42" y="76"/>
                  </a:cxn>
                  <a:cxn ang="0">
                    <a:pos x="7" y="42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7413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39" y="18"/>
                  </a:cxn>
                  <a:cxn ang="0">
                    <a:pos x="25" y="18"/>
                  </a:cxn>
                  <a:cxn ang="0">
                    <a:pos x="25" y="4"/>
                  </a:cxn>
                  <a:cxn ang="0">
                    <a:pos x="21" y="0"/>
                  </a:cxn>
                  <a:cxn ang="0">
                    <a:pos x="18" y="4"/>
                  </a:cxn>
                  <a:cxn ang="0">
                    <a:pos x="18" y="18"/>
                  </a:cxn>
                  <a:cxn ang="0">
                    <a:pos x="3" y="18"/>
                  </a:cxn>
                  <a:cxn ang="0">
                    <a:pos x="0" y="22"/>
                  </a:cxn>
                  <a:cxn ang="0">
                    <a:pos x="3" y="26"/>
                  </a:cxn>
                  <a:cxn ang="0">
                    <a:pos x="18" y="26"/>
                  </a:cxn>
                  <a:cxn ang="0">
                    <a:pos x="18" y="40"/>
                  </a:cxn>
                  <a:cxn ang="0">
                    <a:pos x="21" y="44"/>
                  </a:cxn>
                  <a:cxn ang="0">
                    <a:pos x="25" y="40"/>
                  </a:cxn>
                  <a:cxn ang="0">
                    <a:pos x="25" y="26"/>
                  </a:cxn>
                  <a:cxn ang="0">
                    <a:pos x="39" y="26"/>
                  </a:cxn>
                  <a:cxn ang="0">
                    <a:pos x="43" y="22"/>
                  </a:cxn>
                  <a:cxn ang="0">
                    <a:pos x="39" y="18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7414" name="MH_SubTitle_4"/>
            <p:cNvSpPr txBox="1"/>
            <p:nvPr/>
          </p:nvSpPr>
          <p:spPr>
            <a:xfrm>
              <a:off x="454" y="0"/>
              <a:ext cx="3036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p>
              <a:pPr>
                <a:lnSpc>
                  <a:spcPct val="110000"/>
                </a:lnSpc>
              </a:pPr>
              <a:r>
                <a:rPr lang="zh-CN" altLang="en-US" sz="3200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学习目标</a:t>
              </a:r>
              <a:endParaRPr lang="zh-CN" altLang="en-US" sz="32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ext Box 3"/>
          <p:cNvSpPr txBox="1"/>
          <p:nvPr/>
        </p:nvSpPr>
        <p:spPr>
          <a:xfrm>
            <a:off x="285750" y="2428875"/>
            <a:ext cx="8813800" cy="1839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通过操作、验证等方式，探究并掌握角平分线的性质定理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（难点）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能运用角的平分线性质解决简单的几何问题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en-US" altLang="zh-CN" sz="2800">
                <a:latin typeface="华文彩云" panose="02010800040101010101" pitchFamily="2" charset="-122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华文彩云" panose="02010800040101010101" pitchFamily="2" charset="-122"/>
                <a:ea typeface="黑体" panose="02010609060101010101" pitchFamily="49" charset="-122"/>
              </a:rPr>
              <a:t>（重点）</a:t>
            </a:r>
            <a:endParaRPr lang="en-US" altLang="zh-CN" sz="2800">
              <a:latin typeface="华文彩云" panose="02010800040101010101" pitchFamily="2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30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charRg st="30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charRg st="30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433" name="WordArt 6"/>
          <p:cNvSpPr>
            <a:spLocks noTextEdit="1"/>
          </p:cNvSpPr>
          <p:nvPr/>
        </p:nvSpPr>
        <p:spPr>
          <a:xfrm>
            <a:off x="4749800" y="495300"/>
            <a:ext cx="42100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33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挑战第一关  情境引入</a:t>
            </a:r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33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Rectangle 8"/>
          <p:cNvSpPr>
            <a:spLocks noChangeArrowheads="1"/>
          </p:cNvSpPr>
          <p:nvPr/>
        </p:nvSpPr>
        <p:spPr bwMode="auto">
          <a:xfrm>
            <a:off x="215900" y="895350"/>
            <a:ext cx="8223250" cy="1466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问题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：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在纸上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楷体" panose="02010609060101010101" pitchFamily="49" charset="-122"/>
              </a:rPr>
              <a:t>画一个角，你能得到这个角的平分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楷体" panose="02010609060101010101" pitchFamily="49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楷体" panose="02010609060101010101" pitchFamily="49" charset="-122"/>
              </a:rPr>
              <a:t>       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楷体" panose="02010609060101010101" pitchFamily="49" charset="-122"/>
              </a:rPr>
              <a:t>线吗？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8435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导入新课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sp>
        <p:nvSpPr>
          <p:cNvPr id="5" name="Rectangle 15"/>
          <p:cNvSpPr/>
          <p:nvPr/>
        </p:nvSpPr>
        <p:spPr>
          <a:xfrm>
            <a:off x="1193800" y="2317750"/>
            <a:ext cx="66135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用量角器度量，也可用折纸的方法</a:t>
            </a:r>
            <a:r>
              <a:rPr lang="zh-CN" altLang="en-US" sz="2800" dirty="0">
                <a:solidFill>
                  <a:schemeClr val="hlink"/>
                </a:solidFill>
                <a:latin typeface="Arial" panose="020B0604020202020204" pitchFamily="34" charset="0"/>
              </a:rPr>
              <a:t>．　　</a:t>
            </a:r>
            <a:endParaRPr lang="zh-CN" altLang="en-US" sz="2800" dirty="0">
              <a:solidFill>
                <a:schemeClr val="hlink"/>
              </a:solidFill>
              <a:latin typeface="Arial" panose="020B0604020202020204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04800" y="2895600"/>
            <a:ext cx="8045450" cy="121285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>
            <a:spAutoFit/>
          </a:bodyPr>
          <a:lstStyle/>
          <a:p>
            <a:pPr marR="0" algn="just" defTabSz="914400" eaLnBrk="0" hangingPunct="0">
              <a:lnSpc>
                <a:spcPct val="13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问题</a:t>
            </a:r>
            <a:r>
              <a:rPr kumimoji="0" lang="en-US" altLang="zh-CN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r>
              <a:rPr kumimoji="0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如果把前面的纸片换成木板、钢板等，还能用对折的方法得到木板、钢板的角平分线吗？</a:t>
            </a:r>
            <a:endParaRPr kumimoji="0" lang="zh-CN" altLang="en-US" sz="28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1843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2700" y="4006850"/>
            <a:ext cx="1973263" cy="2393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" name="Picture 2" descr="无标题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0" y="1052513"/>
            <a:ext cx="5178425" cy="3887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Line 3"/>
          <p:cNvSpPr/>
          <p:nvPr/>
        </p:nvSpPr>
        <p:spPr>
          <a:xfrm flipV="1">
            <a:off x="1692275" y="2130425"/>
            <a:ext cx="3527425" cy="792163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" name="Line 4"/>
          <p:cNvSpPr/>
          <p:nvPr/>
        </p:nvSpPr>
        <p:spPr>
          <a:xfrm>
            <a:off x="1689100" y="2921000"/>
            <a:ext cx="1655763" cy="22320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" name="Line 5"/>
          <p:cNvSpPr/>
          <p:nvPr/>
        </p:nvSpPr>
        <p:spPr>
          <a:xfrm>
            <a:off x="1692275" y="2922588"/>
            <a:ext cx="3240088" cy="10080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" name="Group 6"/>
          <p:cNvGrpSpPr/>
          <p:nvPr/>
        </p:nvGrpSpPr>
        <p:grpSpPr>
          <a:xfrm>
            <a:off x="1703388" y="2135188"/>
            <a:ext cx="3529012" cy="3024187"/>
            <a:chOff x="0" y="0"/>
            <a:chExt cx="5557" cy="4763"/>
          </a:xfrm>
        </p:grpSpPr>
        <p:sp>
          <p:nvSpPr>
            <p:cNvPr id="19462" name="Line 7"/>
            <p:cNvSpPr/>
            <p:nvPr/>
          </p:nvSpPr>
          <p:spPr>
            <a:xfrm flipV="1">
              <a:off x="1" y="0"/>
              <a:ext cx="5556" cy="124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63" name="Line 8"/>
            <p:cNvSpPr/>
            <p:nvPr/>
          </p:nvSpPr>
          <p:spPr>
            <a:xfrm>
              <a:off x="0" y="1247"/>
              <a:ext cx="2608" cy="351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64" name="Line 9"/>
            <p:cNvSpPr/>
            <p:nvPr/>
          </p:nvSpPr>
          <p:spPr>
            <a:xfrm>
              <a:off x="0" y="1247"/>
              <a:ext cx="5103" cy="15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9465" name="WordArt 6"/>
          <p:cNvSpPr>
            <a:spLocks noTextEdit="1"/>
          </p:cNvSpPr>
          <p:nvPr/>
        </p:nvSpPr>
        <p:spPr>
          <a:xfrm>
            <a:off x="6038850" y="539750"/>
            <a:ext cx="22225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33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提炼图形</a:t>
            </a:r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33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57169E-6 L 0.25104 0.2294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0" y="1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215900" y="628650"/>
            <a:ext cx="8445500" cy="2333625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>
            <a:spAutoFit/>
          </a:bodyPr>
          <a:lstStyle/>
          <a:p>
            <a:pPr marR="0" algn="just" defTabSz="914400" eaLnBrk="0" hangingPunct="0">
              <a:lnSpc>
                <a:spcPct val="130000"/>
              </a:lnSpc>
              <a:buClr>
                <a:srgbClr val="FFFF00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1" lang="zh-CN" altLang="en-US" sz="28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1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问题</a:t>
            </a:r>
            <a:r>
              <a:rPr kumimoji="1" lang="en-US" altLang="zh-CN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</a:t>
            </a:r>
            <a:r>
              <a:rPr kumimoji="1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r>
              <a:rPr kumimoji="1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如图，是一个角平分仪，其中</a:t>
            </a:r>
            <a:r>
              <a:rPr kumimoji="1" lang="en-US" altLang="zh-CN" sz="2800" kern="1200" cap="none" spc="0" normalizeH="0" baseline="0" noProof="0" dirty="0">
                <a:latin typeface="EU-B1X" pitchFamily="65" charset="-122"/>
                <a:ea typeface="EU-B1X" pitchFamily="65" charset="-122"/>
                <a:cs typeface="+mn-cs"/>
              </a:rPr>
              <a:t>AB</a:t>
            </a:r>
            <a:r>
              <a:rPr kumimoji="1" lang="en-US" altLang="zh-CN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=</a:t>
            </a:r>
            <a:r>
              <a:rPr kumimoji="1" lang="en-US" altLang="zh-CN" sz="2800" kern="1200" cap="none" spc="0" normalizeH="0" baseline="0" noProof="0" dirty="0">
                <a:latin typeface="EU-B1X" pitchFamily="65" charset="-122"/>
                <a:ea typeface="EU-B1X" pitchFamily="65" charset="-122"/>
                <a:cs typeface="+mn-cs"/>
              </a:rPr>
              <a:t>AD</a:t>
            </a:r>
            <a:r>
              <a:rPr kumimoji="1" lang="en-US" altLang="zh-CN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,</a:t>
            </a:r>
            <a:r>
              <a:rPr kumimoji="1" lang="en-US" altLang="zh-CN" sz="2800" kern="1200" cap="none" spc="0" normalizeH="0" baseline="0" noProof="0" dirty="0">
                <a:latin typeface="EU-B1X" pitchFamily="65" charset="-122"/>
                <a:ea typeface="EU-B1X" pitchFamily="65" charset="-122"/>
                <a:cs typeface="+mn-cs"/>
              </a:rPr>
              <a:t>BC</a:t>
            </a:r>
            <a:r>
              <a:rPr kumimoji="1" lang="en-US" altLang="zh-CN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=</a:t>
            </a:r>
            <a:endParaRPr kumimoji="1" lang="en-US" altLang="zh-CN" sz="28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algn="just" defTabSz="914400" eaLnBrk="0" hangingPunct="0">
              <a:lnSpc>
                <a:spcPct val="130000"/>
              </a:lnSpc>
              <a:buClr>
                <a:srgbClr val="FFFF00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1" lang="en-US" altLang="zh-CN" sz="2800" kern="1200" cap="none" spc="0" normalizeH="0" baseline="0" noProof="0" dirty="0">
                <a:latin typeface="EU-B1X" pitchFamily="65" charset="-122"/>
                <a:ea typeface="EU-B1X" pitchFamily="65" charset="-122"/>
                <a:cs typeface="+mn-cs"/>
              </a:rPr>
              <a:t>DC</a:t>
            </a:r>
            <a:r>
              <a:rPr kumimoji="1" lang="en-US" altLang="zh-CN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.</a:t>
            </a:r>
            <a:r>
              <a:rPr kumimoji="1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将点</a:t>
            </a:r>
            <a:r>
              <a:rPr kumimoji="1" lang="en-US" altLang="zh-CN" sz="2800" kern="1200" cap="none" spc="0" normalizeH="0" baseline="0" noProof="0" dirty="0">
                <a:latin typeface="EU-B1X" pitchFamily="65" charset="-122"/>
                <a:ea typeface="EU-B1X" pitchFamily="65" charset="-122"/>
                <a:cs typeface="+mn-cs"/>
              </a:rPr>
              <a:t>A</a:t>
            </a:r>
            <a:r>
              <a:rPr kumimoji="1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放在角的顶点</a:t>
            </a:r>
            <a:r>
              <a:rPr kumimoji="1" lang="en-US" altLang="zh-CN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,</a:t>
            </a:r>
            <a:r>
              <a:rPr kumimoji="1" lang="en-US" altLang="zh-CN" sz="2800" kern="1200" cap="none" spc="0" normalizeH="0" baseline="0" noProof="0" dirty="0">
                <a:latin typeface="EU-B1X" pitchFamily="65" charset="-122"/>
                <a:ea typeface="EU-B1X" pitchFamily="65" charset="-122"/>
                <a:cs typeface="+mn-cs"/>
              </a:rPr>
              <a:t>AB</a:t>
            </a:r>
            <a:r>
              <a:rPr kumimoji="1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和</a:t>
            </a:r>
            <a:r>
              <a:rPr kumimoji="1" lang="en-US" altLang="zh-CN" sz="2800" kern="1200" cap="none" spc="0" normalizeH="0" baseline="0" noProof="0" dirty="0">
                <a:latin typeface="EU-B1X" pitchFamily="65" charset="-122"/>
                <a:ea typeface="EU-B1X" pitchFamily="65" charset="-122"/>
                <a:cs typeface="+mn-cs"/>
              </a:rPr>
              <a:t>AD</a:t>
            </a:r>
            <a:r>
              <a:rPr kumimoji="1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沿着角的两边放下</a:t>
            </a:r>
            <a:r>
              <a:rPr kumimoji="1" lang="en-US" altLang="zh-CN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,</a:t>
            </a:r>
            <a:r>
              <a:rPr kumimoji="1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沿</a:t>
            </a:r>
            <a:r>
              <a:rPr kumimoji="1" lang="en-US" altLang="zh-CN" sz="2800" kern="1200" cap="none" spc="0" normalizeH="0" baseline="0" noProof="0" dirty="0">
                <a:latin typeface="EU-B1X" pitchFamily="65" charset="-122"/>
                <a:ea typeface="EU-B1X" pitchFamily="65" charset="-122"/>
                <a:cs typeface="+mn-cs"/>
              </a:rPr>
              <a:t>AC</a:t>
            </a:r>
            <a:r>
              <a:rPr kumimoji="1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画一条射线</a:t>
            </a:r>
            <a:r>
              <a:rPr kumimoji="1" lang="en-US" altLang="zh-CN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AE,AE</a:t>
            </a:r>
            <a:r>
              <a:rPr kumimoji="1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就是角平分线，你能说明它的道理吗</a:t>
            </a:r>
            <a:r>
              <a:rPr kumimoji="1" lang="en-US" altLang="zh-CN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?</a:t>
            </a:r>
            <a:endParaRPr kumimoji="0" lang="en-US" altLang="zh-CN" sz="28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20482" name="组合 69"/>
          <p:cNvGrpSpPr/>
          <p:nvPr/>
        </p:nvGrpSpPr>
        <p:grpSpPr>
          <a:xfrm>
            <a:off x="5867400" y="2708275"/>
            <a:ext cx="2349500" cy="3471863"/>
            <a:chOff x="3765398" y="2766414"/>
            <a:chExt cx="2348580" cy="3470898"/>
          </a:xfrm>
        </p:grpSpPr>
        <p:cxnSp>
          <p:nvCxnSpPr>
            <p:cNvPr id="20483" name="直接连接符 47"/>
            <p:cNvCxnSpPr/>
            <p:nvPr/>
          </p:nvCxnSpPr>
          <p:spPr>
            <a:xfrm>
              <a:off x="4154466" y="4552100"/>
              <a:ext cx="792104" cy="792088"/>
            </a:xfrm>
            <a:prstGeom prst="line">
              <a:avLst/>
            </a:prstGeom>
            <a:ln w="1524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0484" name="直接连接符 49"/>
            <p:cNvCxnSpPr/>
            <p:nvPr/>
          </p:nvCxnSpPr>
          <p:spPr>
            <a:xfrm flipV="1">
              <a:off x="4889060" y="4566614"/>
              <a:ext cx="792072" cy="792088"/>
            </a:xfrm>
            <a:prstGeom prst="line">
              <a:avLst/>
            </a:prstGeom>
            <a:ln w="1524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0485" name="直接连接符 58"/>
            <p:cNvCxnSpPr/>
            <p:nvPr/>
          </p:nvCxnSpPr>
          <p:spPr>
            <a:xfrm flipH="1">
              <a:off x="3851920" y="3140968"/>
              <a:ext cx="1080120" cy="2088232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0486" name="直接连接符 59"/>
            <p:cNvCxnSpPr/>
            <p:nvPr/>
          </p:nvCxnSpPr>
          <p:spPr>
            <a:xfrm>
              <a:off x="4932040" y="3140968"/>
              <a:ext cx="1080120" cy="2088232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0487" name="直接连接符 34"/>
            <p:cNvCxnSpPr/>
            <p:nvPr/>
          </p:nvCxnSpPr>
          <p:spPr>
            <a:xfrm flipH="1">
              <a:off x="4139952" y="3068960"/>
              <a:ext cx="829806" cy="1584176"/>
            </a:xfrm>
            <a:prstGeom prst="line">
              <a:avLst/>
            </a:prstGeom>
            <a:ln w="15240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0488" name="直接连接符 37"/>
            <p:cNvCxnSpPr/>
            <p:nvPr/>
          </p:nvCxnSpPr>
          <p:spPr>
            <a:xfrm>
              <a:off x="4894322" y="3068960"/>
              <a:ext cx="829806" cy="1584176"/>
            </a:xfrm>
            <a:prstGeom prst="line">
              <a:avLst/>
            </a:prstGeom>
            <a:ln w="15240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0489" name="直接连接符 56"/>
            <p:cNvCxnSpPr/>
            <p:nvPr/>
          </p:nvCxnSpPr>
          <p:spPr>
            <a:xfrm>
              <a:off x="4932040" y="3140968"/>
              <a:ext cx="0" cy="3096344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  <p:sp>
          <p:nvSpPr>
            <p:cNvPr id="20490" name="TextBox 64"/>
            <p:cNvSpPr txBox="1"/>
            <p:nvPr/>
          </p:nvSpPr>
          <p:spPr>
            <a:xfrm>
              <a:off x="4975020" y="2766414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</a:rPr>
                <a:t>A</a:t>
              </a:r>
              <a:endParaRPr lang="zh-CN" alt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0491" name="TextBox 65"/>
            <p:cNvSpPr txBox="1"/>
            <p:nvPr/>
          </p:nvSpPr>
          <p:spPr>
            <a:xfrm>
              <a:off x="5724128" y="4336076"/>
              <a:ext cx="38985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</a:rPr>
                <a:t>B</a:t>
              </a:r>
              <a:endParaRPr lang="zh-CN" alt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0492" name="TextBox 66"/>
            <p:cNvSpPr txBox="1"/>
            <p:nvPr/>
          </p:nvSpPr>
          <p:spPr>
            <a:xfrm>
              <a:off x="4932040" y="5085184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</a:rPr>
                <a:t>C</a:t>
              </a:r>
              <a:endParaRPr lang="zh-CN" alt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0493" name="TextBox 67"/>
            <p:cNvSpPr txBox="1"/>
            <p:nvPr/>
          </p:nvSpPr>
          <p:spPr>
            <a:xfrm>
              <a:off x="4524556" y="5272180"/>
              <a:ext cx="595035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latin typeface="Times New Roman" panose="02020603050405020304" pitchFamily="18" charset="0"/>
                </a:rPr>
                <a:t>(</a:t>
              </a:r>
              <a:r>
                <a:rPr lang="en-US" altLang="zh-CN" sz="2400" b="1" i="1" dirty="0">
                  <a:latin typeface="Times New Roman" panose="02020603050405020304" pitchFamily="18" charset="0"/>
                </a:rPr>
                <a:t>E</a:t>
              </a:r>
              <a:r>
                <a:rPr lang="en-US" altLang="zh-CN" sz="2400" b="1" dirty="0">
                  <a:latin typeface="Times New Roman" panose="02020603050405020304" pitchFamily="18" charset="0"/>
                </a:rPr>
                <a:t>)</a:t>
              </a: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0494" name="TextBox 68"/>
            <p:cNvSpPr txBox="1"/>
            <p:nvPr/>
          </p:nvSpPr>
          <p:spPr>
            <a:xfrm>
              <a:off x="3765398" y="4379618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 dirty="0">
                  <a:latin typeface="Times New Roman" panose="02020603050405020304" pitchFamily="18" charset="0"/>
                </a:rPr>
                <a:t>D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17" name="TextBox 70"/>
          <p:cNvSpPr txBox="1"/>
          <p:nvPr/>
        </p:nvSpPr>
        <p:spPr>
          <a:xfrm>
            <a:off x="687388" y="3838575"/>
            <a:ext cx="5041900" cy="13716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其依据是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SSS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，两全等三角形的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对应角相等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5" name="WordArt 20"/>
          <p:cNvSpPr>
            <a:spLocks noTextEdit="1"/>
          </p:cNvSpPr>
          <p:nvPr/>
        </p:nvSpPr>
        <p:spPr>
          <a:xfrm>
            <a:off x="4527550" y="584200"/>
            <a:ext cx="42100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33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挑战第二关  探索新知</a:t>
            </a:r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33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5" name="Text Box 21"/>
          <p:cNvSpPr txBox="1">
            <a:spLocks noChangeArrowheads="1"/>
          </p:cNvSpPr>
          <p:nvPr/>
        </p:nvSpPr>
        <p:spPr bwMode="auto">
          <a:xfrm>
            <a:off x="349250" y="1250950"/>
            <a:ext cx="8623300" cy="1082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eaLnBrk="0" hangingPunct="0">
              <a:lnSpc>
                <a:spcPts val="3900"/>
              </a:lnSpc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问题：</a:t>
            </a:r>
            <a:r>
              <a:rPr kumimoji="0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如果没有此仪器，我们用数学作图工具，能实现该仪器的功能吗？</a:t>
            </a:r>
            <a:endParaRPr kumimoji="0" lang="zh-CN" altLang="en-US" sz="28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grpSp>
        <p:nvGrpSpPr>
          <p:cNvPr id="21507" name="Group 28"/>
          <p:cNvGrpSpPr/>
          <p:nvPr/>
        </p:nvGrpSpPr>
        <p:grpSpPr>
          <a:xfrm>
            <a:off x="0" y="3962400"/>
            <a:ext cx="2822575" cy="2486025"/>
            <a:chOff x="1519" y="1797"/>
            <a:chExt cx="1778" cy="1566"/>
          </a:xfrm>
        </p:grpSpPr>
        <p:grpSp>
          <p:nvGrpSpPr>
            <p:cNvPr id="21508" name="Group 22"/>
            <p:cNvGrpSpPr/>
            <p:nvPr/>
          </p:nvGrpSpPr>
          <p:grpSpPr>
            <a:xfrm>
              <a:off x="1746" y="1797"/>
              <a:ext cx="1551" cy="1452"/>
              <a:chOff x="2700" y="2046"/>
              <a:chExt cx="1551" cy="1452"/>
            </a:xfrm>
          </p:grpSpPr>
          <p:sp>
            <p:nvSpPr>
              <p:cNvPr id="21509" name="Line 23"/>
              <p:cNvSpPr/>
              <p:nvPr/>
            </p:nvSpPr>
            <p:spPr>
              <a:xfrm flipV="1">
                <a:off x="2700" y="2274"/>
                <a:ext cx="907" cy="1224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10" name="Line 24"/>
              <p:cNvSpPr/>
              <p:nvPr/>
            </p:nvSpPr>
            <p:spPr>
              <a:xfrm>
                <a:off x="2700" y="3498"/>
                <a:ext cx="149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11" name="Text Box 25"/>
              <p:cNvSpPr txBox="1"/>
              <p:nvPr/>
            </p:nvSpPr>
            <p:spPr>
              <a:xfrm>
                <a:off x="3560" y="2046"/>
                <a:ext cx="272" cy="25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>
                <a:spAutoFit/>
              </a:bodyPr>
              <a:p>
                <a:pPr algn="just" eaLnBrk="0" hangingPunct="0">
                  <a:spcBef>
                    <a:spcPct val="50000"/>
                  </a:spcBef>
                </a:pPr>
                <a:r>
                  <a:rPr lang="en-US" altLang="zh-CN" sz="2000" dirty="0">
                    <a:latin typeface="Times New Roman" panose="02020603050405020304" pitchFamily="18" charset="0"/>
                  </a:rPr>
                  <a:t>A</a:t>
                </a:r>
                <a:endParaRPr lang="en-US" altLang="zh-CN" sz="20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1512" name="Text Box 26"/>
              <p:cNvSpPr txBox="1"/>
              <p:nvPr/>
            </p:nvSpPr>
            <p:spPr>
              <a:xfrm>
                <a:off x="3979" y="3248"/>
                <a:ext cx="272" cy="25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>
                <a:spAutoFit/>
              </a:bodyPr>
              <a:p>
                <a:pPr algn="just" eaLnBrk="0" hangingPunct="0">
                  <a:spcBef>
                    <a:spcPct val="50000"/>
                  </a:spcBef>
                </a:pPr>
                <a:r>
                  <a:rPr lang="en-US" altLang="zh-CN" sz="2000" dirty="0">
                    <a:latin typeface="Times New Roman" panose="02020603050405020304" pitchFamily="18" charset="0"/>
                  </a:rPr>
                  <a:t>B</a:t>
                </a:r>
                <a:endParaRPr lang="en-US" altLang="zh-CN" sz="2000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21513" name="Text Box 27"/>
            <p:cNvSpPr txBox="1"/>
            <p:nvPr/>
          </p:nvSpPr>
          <p:spPr>
            <a:xfrm>
              <a:off x="1519" y="3113"/>
              <a:ext cx="273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just" eaLnBrk="0" hangingPunct="0">
                <a:spcBef>
                  <a:spcPct val="50000"/>
                </a:spcBef>
              </a:pPr>
              <a:r>
                <a:rPr lang="en-US" altLang="zh-CN" sz="2000" b="1" dirty="0">
                  <a:latin typeface="Times New Roman" panose="02020603050405020304" pitchFamily="18" charset="0"/>
                </a:rPr>
                <a:t>O</a:t>
              </a:r>
              <a:endParaRPr lang="en-US" altLang="zh-CN" sz="2000" b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1514" name="组合 6147"/>
          <p:cNvGrpSpPr/>
          <p:nvPr/>
        </p:nvGrpSpPr>
        <p:grpSpPr>
          <a:xfrm>
            <a:off x="260350" y="266700"/>
            <a:ext cx="3254375" cy="806450"/>
            <a:chOff x="0" y="0"/>
            <a:chExt cx="5128" cy="1269"/>
          </a:xfrm>
        </p:grpSpPr>
        <p:sp>
          <p:nvSpPr>
            <p:cNvPr id="21515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872208"/>
                </a:cxn>
                <a:cxn ang="0">
                  <a:pos x="2520280" y="1872208"/>
                </a:cxn>
                <a:cxn ang="0">
                  <a:pos x="0" y="1872208"/>
                </a:cxn>
                <a:cxn ang="0">
                  <a:pos x="0" y="0"/>
                </a:cxn>
                <a:cxn ang="0">
                  <a:pos x="916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16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9827" y="0"/>
                </a:cxn>
                <a:cxn ang="0">
                  <a:pos x="459827" y="236483"/>
                </a:cxn>
                <a:cxn ang="0">
                  <a:pos x="696310" y="236483"/>
                </a:cxn>
                <a:cxn ang="0">
                  <a:pos x="696310" y="696310"/>
                </a:cxn>
                <a:cxn ang="0">
                  <a:pos x="0" y="696310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17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p>
              <a:pPr algn="ctr"/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1518" name="文本框 6151"/>
            <p:cNvSpPr txBox="1"/>
            <p:nvPr/>
          </p:nvSpPr>
          <p:spPr>
            <a:xfrm>
              <a:off x="877" y="431"/>
              <a:ext cx="4251" cy="8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尺规作角平分线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21519" name="文本框 6152"/>
            <p:cNvSpPr txBox="1"/>
            <p:nvPr/>
          </p:nvSpPr>
          <p:spPr>
            <a:xfrm>
              <a:off x="0" y="453"/>
              <a:ext cx="872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一</a:t>
              </a:r>
              <a:endPara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文本框 1"/>
          <p:cNvSpPr txBox="1">
            <a:spLocks noChangeArrowheads="1"/>
          </p:cNvSpPr>
          <p:nvPr/>
        </p:nvSpPr>
        <p:spPr bwMode="auto">
          <a:xfrm>
            <a:off x="304800" y="2362200"/>
            <a:ext cx="8083550" cy="1108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lnSpc>
                <a:spcPts val="4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Arial" panose="020B0604020202020204" pitchFamily="34" charset="0"/>
              </a:rPr>
              <a:t>做一做：</a:t>
            </a:r>
            <a:r>
              <a:rPr kumimoji="0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Arial" panose="020B0604020202020204" pitchFamily="34" charset="0"/>
              </a:rPr>
              <a:t>请大家找到用尺规作角的平分线的方法，并说明作图方法与仪器的关系</a:t>
            </a:r>
            <a:r>
              <a:rPr kumimoji="0" lang="en-US" altLang="zh-CN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Arial" panose="020B0604020202020204" pitchFamily="34" charset="0"/>
              </a:rPr>
              <a:t>.</a:t>
            </a:r>
            <a:endParaRPr kumimoji="0" lang="zh-CN" altLang="en-US" sz="28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8" name="文本框 15364"/>
          <p:cNvSpPr txBox="1"/>
          <p:nvPr/>
        </p:nvSpPr>
        <p:spPr>
          <a:xfrm>
            <a:off x="2825750" y="3441700"/>
            <a:ext cx="6235700" cy="3017838"/>
          </a:xfrm>
          <a:prstGeom prst="rect">
            <a:avLst/>
          </a:prstGeom>
          <a:solidFill>
            <a:srgbClr val="FFFFC5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提示：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(1)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已知什么？求作什么？</a:t>
            </a:r>
            <a:endParaRPr lang="zh-CN" altLang="en-US" sz="24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(2)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把平分角的仪器放在角的两边，仪器的顶点与角的顶点重合，且仪器的两边相等，怎样在作图中体现这个过程呢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?</a:t>
            </a:r>
            <a:endParaRPr lang="en-US" altLang="zh-CN" sz="24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(3)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在平分角的仪器中，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BC=DC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，怎样在作图中体现这个过程呢？</a:t>
            </a:r>
            <a:endParaRPr lang="zh-CN" altLang="en-US" sz="24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(4)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你能说明为什么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OC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是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∠AOB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的平分线吗？</a:t>
            </a:r>
            <a:endParaRPr lang="zh-CN" altLang="en-US" sz="24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17" grpId="2"/>
      <p:bldP spid="17" grpId="3"/>
      <p:bldP spid="17" grpId="4"/>
      <p:bldP spid="18" grpId="0"/>
      <p:bldP spid="18" grpId="1"/>
      <p:bldP spid="18" grpId="2"/>
      <p:bldP spid="18" grpId="3"/>
      <p:bldP spid="18" grpId="4"/>
      <p:bldP spid="18" grpId="5"/>
      <p:bldP spid="18" grpId="6"/>
      <p:bldP spid="18" grpId="7"/>
      <p:bldP spid="18" grpId="8"/>
      <p:bldP spid="18" grpId="9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29" name="Rectangle 2" descr="1"/>
          <p:cNvSpPr/>
          <p:nvPr/>
        </p:nvSpPr>
        <p:spPr>
          <a:xfrm>
            <a:off x="0" y="43434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Freeform 4" descr="1"/>
          <p:cNvSpPr/>
          <p:nvPr/>
        </p:nvSpPr>
        <p:spPr>
          <a:xfrm>
            <a:off x="5280025" y="1155700"/>
            <a:ext cx="3733800" cy="2438400"/>
          </a:xfrm>
          <a:custGeom>
            <a:avLst/>
            <a:gdLst/>
            <a:ahLst/>
            <a:cxnLst>
              <a:cxn ang="0">
                <a:pos x="0" y="1536"/>
              </a:cxn>
              <a:cxn ang="0">
                <a:pos x="2352" y="1536"/>
              </a:cxn>
              <a:cxn ang="0">
                <a:pos x="384" y="0"/>
              </a:cxn>
            </a:cxnLst>
            <a:pathLst>
              <a:path w="2352" h="1536">
                <a:moveTo>
                  <a:pt x="0" y="1536"/>
                </a:moveTo>
                <a:lnTo>
                  <a:pt x="2352" y="1536"/>
                </a:lnTo>
                <a:lnTo>
                  <a:pt x="384" y="0"/>
                </a:ln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" name="Rectangle 5" descr="1"/>
          <p:cNvSpPr/>
          <p:nvPr/>
        </p:nvSpPr>
        <p:spPr>
          <a:xfrm>
            <a:off x="5584825" y="636588"/>
            <a:ext cx="6858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400" b="1" i="1" dirty="0">
                <a:latin typeface="Times New Roman" panose="02020603050405020304" pitchFamily="18" charset="0"/>
              </a:rPr>
              <a:t>A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6" descr="1"/>
          <p:cNvSpPr/>
          <p:nvPr/>
        </p:nvSpPr>
        <p:spPr>
          <a:xfrm>
            <a:off x="4822825" y="3379788"/>
            <a:ext cx="6858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400" b="1" i="1" dirty="0">
                <a:latin typeface="Times New Roman" panose="02020603050405020304" pitchFamily="18" charset="0"/>
              </a:rPr>
              <a:t>B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Arc 10"/>
          <p:cNvSpPr>
            <a:spLocks noChangeAspect="1"/>
          </p:cNvSpPr>
          <p:nvPr/>
        </p:nvSpPr>
        <p:spPr>
          <a:xfrm>
            <a:off x="6197600" y="1535113"/>
            <a:ext cx="2819400" cy="2473325"/>
          </a:xfrm>
          <a:custGeom>
            <a:avLst/>
            <a:gdLst/>
            <a:ahLst/>
            <a:cxnLst>
              <a:cxn ang="0">
                <a:pos x="234" y="18947"/>
              </a:cxn>
              <a:cxn ang="0">
                <a:pos x="0" y="15777"/>
              </a:cxn>
              <a:cxn ang="0">
                <a:pos x="6847" y="0"/>
              </a:cxn>
              <a:cxn ang="0">
                <a:pos x="234" y="18947"/>
              </a:cxn>
              <a:cxn ang="0">
                <a:pos x="0" y="15777"/>
              </a:cxn>
              <a:cxn ang="0">
                <a:pos x="6847" y="0"/>
              </a:cxn>
              <a:cxn ang="0">
                <a:pos x="21600" y="15777"/>
              </a:cxn>
            </a:cxnLst>
            <a:pathLst>
              <a:path w="21600" h="18948" fill="none">
                <a:moveTo>
                  <a:pt x="234" y="18947"/>
                </a:moveTo>
                <a:cubicBezTo>
                  <a:pt x="78" y="17898"/>
                  <a:pt x="0" y="16838"/>
                  <a:pt x="0" y="15777"/>
                </a:cubicBezTo>
                <a:cubicBezTo>
                  <a:pt x="-1" y="9796"/>
                  <a:pt x="2479" y="4084"/>
                  <a:pt x="6847" y="0"/>
                </a:cubicBezTo>
              </a:path>
              <a:path w="21600" h="18948" stroke="0">
                <a:moveTo>
                  <a:pt x="234" y="18947"/>
                </a:moveTo>
                <a:cubicBezTo>
                  <a:pt x="78" y="17898"/>
                  <a:pt x="0" y="16838"/>
                  <a:pt x="0" y="15777"/>
                </a:cubicBezTo>
                <a:cubicBezTo>
                  <a:pt x="-1" y="9796"/>
                  <a:pt x="2479" y="4084"/>
                  <a:pt x="6847" y="0"/>
                </a:cubicBezTo>
                <a:lnTo>
                  <a:pt x="21600" y="15777"/>
                </a:lnTo>
                <a:close/>
              </a:path>
            </a:pathLst>
          </a:custGeom>
          <a:noFill/>
          <a:ln w="38100" cap="flat" cmpd="sng">
            <a:solidFill>
              <a:srgbClr val="000066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2" name="Group 11"/>
          <p:cNvGrpSpPr/>
          <p:nvPr/>
        </p:nvGrpSpPr>
        <p:grpSpPr>
          <a:xfrm>
            <a:off x="6650038" y="1363663"/>
            <a:ext cx="474662" cy="554037"/>
            <a:chOff x="4453" y="1004"/>
            <a:chExt cx="299" cy="349"/>
          </a:xfrm>
        </p:grpSpPr>
        <p:sp>
          <p:nvSpPr>
            <p:cNvPr id="22535" name="Oval 12"/>
            <p:cNvSpPr>
              <a:spLocks noChangeAspect="1"/>
            </p:cNvSpPr>
            <p:nvPr/>
          </p:nvSpPr>
          <p:spPr>
            <a:xfrm>
              <a:off x="4503" y="1296"/>
              <a:ext cx="57" cy="57"/>
            </a:xfrm>
            <a:prstGeom prst="ellipse">
              <a:avLst/>
            </a:prstGeom>
            <a:solidFill>
              <a:schemeClr val="tx1"/>
            </a:solidFill>
            <a:ln w="12700" cap="flat" cmpd="sng">
              <a:solidFill>
                <a:srgbClr val="99009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b="1" dirty="0">
                <a:latin typeface="Arial" panose="020B0604020202020204" pitchFamily="34" charset="0"/>
              </a:endParaRPr>
            </a:p>
          </p:txBody>
        </p:sp>
        <p:sp>
          <p:nvSpPr>
            <p:cNvPr id="22536" name="Rectangle 13" descr="1"/>
            <p:cNvSpPr/>
            <p:nvPr/>
          </p:nvSpPr>
          <p:spPr>
            <a:xfrm>
              <a:off x="4453" y="1004"/>
              <a:ext cx="299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 eaLnBrk="0" hangingPunct="0"/>
              <a:r>
                <a:rPr lang="en-US" altLang="zh-CN" sz="2400" b="1" i="1" dirty="0">
                  <a:latin typeface="Times New Roman" panose="02020603050405020304" pitchFamily="18" charset="0"/>
                  <a:ea typeface="MS Gothic" panose="020B0609070205080204" pitchFamily="49" charset="-128"/>
                </a:rPr>
                <a:t>M</a:t>
              </a:r>
              <a:endParaRPr lang="en-US" altLang="zh-CN" sz="2400" b="1" i="1" dirty="0">
                <a:latin typeface="Times New Roman" panose="02020603050405020304" pitchFamily="18" charset="0"/>
                <a:ea typeface="MS Gothic" panose="020B0609070205080204" pitchFamily="49" charset="-128"/>
              </a:endParaRPr>
            </a:p>
          </p:txBody>
        </p:sp>
      </p:grpSp>
      <p:grpSp>
        <p:nvGrpSpPr>
          <p:cNvPr id="3" name="Group 14"/>
          <p:cNvGrpSpPr/>
          <p:nvPr/>
        </p:nvGrpSpPr>
        <p:grpSpPr>
          <a:xfrm>
            <a:off x="6145213" y="3525838"/>
            <a:ext cx="444500" cy="523875"/>
            <a:chOff x="3539" y="2819"/>
            <a:chExt cx="280" cy="330"/>
          </a:xfrm>
        </p:grpSpPr>
        <p:sp>
          <p:nvSpPr>
            <p:cNvPr id="22538" name="Oval 15"/>
            <p:cNvSpPr>
              <a:spLocks noChangeAspect="1"/>
            </p:cNvSpPr>
            <p:nvPr/>
          </p:nvSpPr>
          <p:spPr>
            <a:xfrm>
              <a:off x="3543" y="2823"/>
              <a:ext cx="57" cy="57"/>
            </a:xfrm>
            <a:prstGeom prst="ellipse">
              <a:avLst/>
            </a:prstGeom>
            <a:solidFill>
              <a:schemeClr val="tx1"/>
            </a:solidFill>
            <a:ln w="12700" cap="flat" cmpd="sng">
              <a:solidFill>
                <a:srgbClr val="99009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" name="Rectangle 16" descr="1"/>
            <p:cNvSpPr>
              <a:spLocks noChangeArrowheads="1"/>
            </p:cNvSpPr>
            <p:nvPr/>
          </p:nvSpPr>
          <p:spPr bwMode="auto">
            <a:xfrm>
              <a:off x="3539" y="2819"/>
              <a:ext cx="280" cy="33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2800" b="1" i="1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MS Gothic" panose="020B0609070205080204" pitchFamily="49" charset="-128"/>
                  <a:cs typeface="Times New Roman" panose="02020603050405020304" pitchFamily="18" charset="0"/>
                </a:rPr>
                <a:t>N</a:t>
              </a:r>
              <a:endParaRPr kumimoji="0" lang="zh-CN" altLang="en-US" sz="28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endParaRPr>
            </a:p>
          </p:txBody>
        </p:sp>
      </p:grpSp>
      <p:sp>
        <p:nvSpPr>
          <p:cNvPr id="14" name="Arc 17"/>
          <p:cNvSpPr>
            <a:spLocks noChangeAspect="1"/>
          </p:cNvSpPr>
          <p:nvPr/>
        </p:nvSpPr>
        <p:spPr>
          <a:xfrm>
            <a:off x="5056188" y="1733550"/>
            <a:ext cx="1752600" cy="952500"/>
          </a:xfrm>
          <a:custGeom>
            <a:avLst/>
            <a:gdLst/>
            <a:ahLst/>
            <a:cxnLst>
              <a:cxn ang="0">
                <a:pos x="2404" y="11725"/>
              </a:cxn>
              <a:cxn ang="0">
                <a:pos x="0" y="1820"/>
              </a:cxn>
              <a:cxn ang="0">
                <a:pos x="76" y="-1"/>
              </a:cxn>
              <a:cxn ang="0">
                <a:pos x="2404" y="11725"/>
              </a:cxn>
              <a:cxn ang="0">
                <a:pos x="0" y="1820"/>
              </a:cxn>
              <a:cxn ang="0">
                <a:pos x="76" y="-1"/>
              </a:cxn>
              <a:cxn ang="0">
                <a:pos x="21600" y="1820"/>
              </a:cxn>
            </a:cxnLst>
            <a:pathLst>
              <a:path w="21600" h="11725" fill="none">
                <a:moveTo>
                  <a:pt x="2404" y="11725"/>
                </a:moveTo>
                <a:cubicBezTo>
                  <a:pt x="824" y="8662"/>
                  <a:pt x="0" y="5266"/>
                  <a:pt x="0" y="1820"/>
                </a:cubicBezTo>
                <a:cubicBezTo>
                  <a:pt x="-1" y="1212"/>
                  <a:pt x="25" y="605"/>
                  <a:pt x="76" y="-1"/>
                </a:cubicBezTo>
              </a:path>
              <a:path w="21600" h="11725" stroke="0">
                <a:moveTo>
                  <a:pt x="2404" y="11725"/>
                </a:moveTo>
                <a:cubicBezTo>
                  <a:pt x="824" y="8662"/>
                  <a:pt x="0" y="5266"/>
                  <a:pt x="0" y="1820"/>
                </a:cubicBezTo>
                <a:cubicBezTo>
                  <a:pt x="-1" y="1212"/>
                  <a:pt x="25" y="605"/>
                  <a:pt x="76" y="-1"/>
                </a:cubicBezTo>
                <a:lnTo>
                  <a:pt x="21600" y="1820"/>
                </a:lnTo>
                <a:close/>
              </a:path>
            </a:pathLst>
          </a:custGeom>
          <a:noFill/>
          <a:ln w="38100" cap="flat" cmpd="sng">
            <a:solidFill>
              <a:srgbClr val="000066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" name="Arc 18"/>
          <p:cNvSpPr>
            <a:spLocks noChangeAspect="1"/>
          </p:cNvSpPr>
          <p:nvPr/>
        </p:nvSpPr>
        <p:spPr>
          <a:xfrm>
            <a:off x="4802188" y="1971675"/>
            <a:ext cx="1471612" cy="1625600"/>
          </a:xfrm>
          <a:custGeom>
            <a:avLst/>
            <a:gdLst/>
            <a:ahLst/>
            <a:cxnLst>
              <a:cxn ang="0">
                <a:pos x="0" y="8314"/>
              </a:cxn>
              <a:cxn ang="0">
                <a:pos x="10088" y="-1"/>
              </a:cxn>
              <a:cxn ang="0">
                <a:pos x="0" y="8314"/>
              </a:cxn>
              <a:cxn ang="0">
                <a:pos x="10088" y="-1"/>
              </a:cxn>
              <a:cxn ang="0">
                <a:pos x="18138" y="20044"/>
              </a:cxn>
            </a:cxnLst>
            <a:pathLst>
              <a:path w="18138" h="20044" fill="none">
                <a:moveTo>
                  <a:pt x="0" y="8314"/>
                </a:moveTo>
                <a:cubicBezTo>
                  <a:pt x="2423" y="4567"/>
                  <a:pt x="5947" y="1662"/>
                  <a:pt x="10088" y="-1"/>
                </a:cubicBezTo>
              </a:path>
              <a:path w="18138" h="20044" stroke="0">
                <a:moveTo>
                  <a:pt x="0" y="8314"/>
                </a:moveTo>
                <a:cubicBezTo>
                  <a:pt x="2423" y="4567"/>
                  <a:pt x="5947" y="1662"/>
                  <a:pt x="10088" y="-1"/>
                </a:cubicBezTo>
                <a:lnTo>
                  <a:pt x="18138" y="20044"/>
                </a:lnTo>
                <a:close/>
              </a:path>
            </a:pathLst>
          </a:custGeom>
          <a:noFill/>
          <a:ln w="38100" cap="flat" cmpd="sng">
            <a:solidFill>
              <a:srgbClr val="000066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8" name="Group 19"/>
          <p:cNvGrpSpPr/>
          <p:nvPr/>
        </p:nvGrpSpPr>
        <p:grpSpPr>
          <a:xfrm>
            <a:off x="5008563" y="1781175"/>
            <a:ext cx="407987" cy="554038"/>
            <a:chOff x="4475" y="1004"/>
            <a:chExt cx="257" cy="349"/>
          </a:xfrm>
        </p:grpSpPr>
        <p:sp>
          <p:nvSpPr>
            <p:cNvPr id="22543" name="Oval 20"/>
            <p:cNvSpPr>
              <a:spLocks noChangeAspect="1"/>
            </p:cNvSpPr>
            <p:nvPr/>
          </p:nvSpPr>
          <p:spPr>
            <a:xfrm>
              <a:off x="4503" y="1296"/>
              <a:ext cx="57" cy="57"/>
            </a:xfrm>
            <a:prstGeom prst="ellipse">
              <a:avLst/>
            </a:prstGeom>
            <a:solidFill>
              <a:schemeClr val="tx1"/>
            </a:solidFill>
            <a:ln w="12700" cap="flat" cmpd="sng">
              <a:solidFill>
                <a:srgbClr val="99009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2544" name="Rectangle 21" descr="1"/>
            <p:cNvSpPr/>
            <p:nvPr/>
          </p:nvSpPr>
          <p:spPr>
            <a:xfrm>
              <a:off x="4475" y="1004"/>
              <a:ext cx="257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 eaLnBrk="0" hangingPunct="0"/>
              <a:r>
                <a:rPr lang="en-US" altLang="zh-CN" sz="2400" b="1" i="1" dirty="0">
                  <a:latin typeface="Times New Roman" panose="02020603050405020304" pitchFamily="18" charset="0"/>
                  <a:ea typeface="MS Gothic" panose="020B0609070205080204" pitchFamily="49" charset="-128"/>
                </a:rPr>
                <a:t>C</a:t>
              </a:r>
              <a:endParaRPr lang="en-US" altLang="zh-CN" sz="2400" b="1" i="1" dirty="0">
                <a:latin typeface="Times New Roman" panose="02020603050405020304" pitchFamily="18" charset="0"/>
                <a:ea typeface="MS Gothic" panose="020B0609070205080204" pitchFamily="49" charset="-128"/>
              </a:endParaRPr>
            </a:p>
          </p:txBody>
        </p:sp>
      </p:grpSp>
      <p:sp>
        <p:nvSpPr>
          <p:cNvPr id="19" name="Line 22"/>
          <p:cNvSpPr/>
          <p:nvPr/>
        </p:nvSpPr>
        <p:spPr>
          <a:xfrm flipH="1" flipV="1">
            <a:off x="4841875" y="2224088"/>
            <a:ext cx="4171950" cy="137001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" name="Text Box 41"/>
          <p:cNvSpPr txBox="1"/>
          <p:nvPr/>
        </p:nvSpPr>
        <p:spPr>
          <a:xfrm>
            <a:off x="8678863" y="3589338"/>
            <a:ext cx="649287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i="1" dirty="0">
                <a:latin typeface="Times New Roman" panose="02020603050405020304" pitchFamily="18" charset="0"/>
              </a:rPr>
              <a:t>O</a:t>
            </a:r>
            <a:endParaRPr lang="en-US" altLang="zh-CN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547" name="Text Box 4"/>
          <p:cNvSpPr txBox="1"/>
          <p:nvPr/>
        </p:nvSpPr>
        <p:spPr>
          <a:xfrm>
            <a:off x="250825" y="476250"/>
            <a:ext cx="56896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已知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48" name="Text Box 5"/>
          <p:cNvSpPr txBox="1"/>
          <p:nvPr/>
        </p:nvSpPr>
        <p:spPr>
          <a:xfrm>
            <a:off x="250825" y="1052513"/>
            <a:ext cx="547211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求作：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的平分线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307" name="TextBox 27"/>
          <p:cNvSpPr txBox="1"/>
          <p:nvPr/>
        </p:nvSpPr>
        <p:spPr>
          <a:xfrm>
            <a:off x="179388" y="1628775"/>
            <a:ext cx="231616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仔细观察步骤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308" name="TextBox 28"/>
          <p:cNvSpPr txBox="1"/>
          <p:nvPr/>
        </p:nvSpPr>
        <p:spPr>
          <a:xfrm>
            <a:off x="5924550" y="4592638"/>
            <a:ext cx="2832100" cy="1798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作角平分线是最基本的尺规作图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大家一定要掌握噢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51" name="Line 19"/>
          <p:cNvSpPr/>
          <p:nvPr/>
        </p:nvSpPr>
        <p:spPr>
          <a:xfrm>
            <a:off x="3492500" y="5875338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52" name="Line 25"/>
          <p:cNvSpPr/>
          <p:nvPr/>
        </p:nvSpPr>
        <p:spPr>
          <a:xfrm>
            <a:off x="1762125" y="4219575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53" name="Rectangle 27"/>
          <p:cNvSpPr/>
          <p:nvPr/>
        </p:nvSpPr>
        <p:spPr>
          <a:xfrm>
            <a:off x="4772025" y="1839913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44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8219" name="文本框 8"/>
          <p:cNvSpPr txBox="1"/>
          <p:nvPr/>
        </p:nvSpPr>
        <p:spPr>
          <a:xfrm>
            <a:off x="250825" y="2205038"/>
            <a:ext cx="5357813" cy="4186237"/>
          </a:xfrm>
          <a:prstGeom prst="rect">
            <a:avLst/>
          </a:prstGeom>
          <a:noFill/>
          <a:ln w="25400" cap="flat" cmpd="sng">
            <a:solidFill>
              <a:srgbClr val="269999"/>
            </a:solidFill>
            <a:prstDash val="sysDash"/>
            <a:round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作法：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）以点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为圆心，适当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长为半径画弧，交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点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，交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于点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）分别以点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为圆心，大于     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的长为半径画弧，两弧在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的内部相交于点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）画射线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射线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即为所求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8220" name="对象 9">
            <a:hlinkClick r:id="" action="ppaction://ole?verb="/>
          </p:cNvPr>
          <p:cNvGraphicFramePr/>
          <p:nvPr/>
        </p:nvGraphicFramePr>
        <p:xfrm>
          <a:off x="339725" y="4711700"/>
          <a:ext cx="554038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53035" imgH="394970" progId="Equation.DSMT4">
                  <p:embed/>
                </p:oleObj>
              </mc:Choice>
              <mc:Fallback>
                <p:oleObj name="" r:id="rId1" imgW="153035" imgH="39497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39725" y="4711700"/>
                        <a:ext cx="554038" cy="752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任意多边形 29"/>
          <p:cNvSpPr/>
          <p:nvPr/>
        </p:nvSpPr>
        <p:spPr>
          <a:xfrm>
            <a:off x="5100638" y="1884363"/>
            <a:ext cx="3884612" cy="1693862"/>
          </a:xfrm>
          <a:custGeom>
            <a:avLst/>
            <a:gdLst/>
            <a:ahLst/>
            <a:cxnLst>
              <a:cxn ang="0">
                <a:pos x="1670755" y="0"/>
              </a:cxn>
              <a:cxn ang="0">
                <a:pos x="0" y="406400"/>
              </a:cxn>
              <a:cxn ang="0">
                <a:pos x="3883377" y="1693333"/>
              </a:cxn>
              <a:cxn ang="0">
                <a:pos x="1670755" y="0"/>
              </a:cxn>
            </a:cxnLst>
            <a:pathLst>
              <a:path w="3883377" h="1693333">
                <a:moveTo>
                  <a:pt x="1670755" y="0"/>
                </a:moveTo>
                <a:lnTo>
                  <a:pt x="0" y="406400"/>
                </a:lnTo>
                <a:lnTo>
                  <a:pt x="3883377" y="1693333"/>
                </a:lnTo>
                <a:lnTo>
                  <a:pt x="1670755" y="0"/>
                </a:lnTo>
                <a:close/>
              </a:path>
            </a:pathLst>
          </a:custGeom>
          <a:solidFill>
            <a:srgbClr val="FF6600">
              <a:alpha val="47842"/>
            </a:srgbClr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5111750" y="2325688"/>
            <a:ext cx="3794125" cy="125253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793066" y="1241778"/>
              </a:cxn>
              <a:cxn ang="0">
                <a:pos x="1095022" y="1253067"/>
              </a:cxn>
              <a:cxn ang="0">
                <a:pos x="0" y="0"/>
              </a:cxn>
            </a:cxnLst>
            <a:pathLst>
              <a:path w="3793066" h="1253067">
                <a:moveTo>
                  <a:pt x="0" y="0"/>
                </a:moveTo>
                <a:lnTo>
                  <a:pt x="3793066" y="1241778"/>
                </a:lnTo>
                <a:lnTo>
                  <a:pt x="1095022" y="1253067"/>
                </a:lnTo>
                <a:lnTo>
                  <a:pt x="0" y="0"/>
                </a:lnTo>
                <a:close/>
              </a:path>
            </a:pathLst>
          </a:custGeom>
          <a:solidFill>
            <a:srgbClr val="FF6600">
              <a:alpha val="45097"/>
            </a:srgbClr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cxnSp>
        <p:nvCxnSpPr>
          <p:cNvPr id="35" name="直接连接符 34"/>
          <p:cNvCxnSpPr/>
          <p:nvPr/>
        </p:nvCxnSpPr>
        <p:spPr>
          <a:xfrm rot="5400000">
            <a:off x="7486650" y="2354263"/>
            <a:ext cx="133350" cy="13335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grpSp>
        <p:nvGrpSpPr>
          <p:cNvPr id="9" name="组合 44"/>
          <p:cNvGrpSpPr/>
          <p:nvPr/>
        </p:nvGrpSpPr>
        <p:grpSpPr>
          <a:xfrm>
            <a:off x="5975350" y="1954213"/>
            <a:ext cx="177800" cy="177800"/>
            <a:chOff x="5683250" y="3162300"/>
            <a:chExt cx="177800" cy="177800"/>
          </a:xfrm>
        </p:grpSpPr>
        <p:cxnSp>
          <p:nvCxnSpPr>
            <p:cNvPr id="22560" name="直接连接符 32"/>
            <p:cNvCxnSpPr/>
            <p:nvPr/>
          </p:nvCxnSpPr>
          <p:spPr>
            <a:xfrm rot="-5400000" flipH="1">
              <a:off x="5661025" y="3228975"/>
              <a:ext cx="133350" cy="8890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2561" name="直接连接符 36"/>
            <p:cNvCxnSpPr/>
            <p:nvPr/>
          </p:nvCxnSpPr>
          <p:spPr>
            <a:xfrm rot="-5400000" flipH="1">
              <a:off x="5749925" y="3184525"/>
              <a:ext cx="133350" cy="8890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</p:grpSp>
      <p:cxnSp>
        <p:nvCxnSpPr>
          <p:cNvPr id="39" name="直接连接符 38"/>
          <p:cNvCxnSpPr/>
          <p:nvPr/>
        </p:nvCxnSpPr>
        <p:spPr>
          <a:xfrm rot="5400000">
            <a:off x="7397750" y="3554413"/>
            <a:ext cx="177800" cy="889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grpSp>
        <p:nvGrpSpPr>
          <p:cNvPr id="10" name="组合 45"/>
          <p:cNvGrpSpPr/>
          <p:nvPr/>
        </p:nvGrpSpPr>
        <p:grpSpPr>
          <a:xfrm>
            <a:off x="5397500" y="2754313"/>
            <a:ext cx="266700" cy="133350"/>
            <a:chOff x="5105400" y="3962400"/>
            <a:chExt cx="266700" cy="133350"/>
          </a:xfrm>
        </p:grpSpPr>
        <p:cxnSp>
          <p:nvCxnSpPr>
            <p:cNvPr id="22564" name="直接连接符 40"/>
            <p:cNvCxnSpPr/>
            <p:nvPr/>
          </p:nvCxnSpPr>
          <p:spPr>
            <a:xfrm flipV="1">
              <a:off x="5105400" y="3962400"/>
              <a:ext cx="222250" cy="4445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2565" name="直接连接符 42"/>
            <p:cNvCxnSpPr/>
            <p:nvPr/>
          </p:nvCxnSpPr>
          <p:spPr>
            <a:xfrm flipV="1">
              <a:off x="5149850" y="4051300"/>
              <a:ext cx="222250" cy="4445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3" grpId="0"/>
      <p:bldP spid="12307" grpId="0"/>
      <p:bldP spid="12308" grpId="0"/>
      <p:bldP spid="8219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553" name="TextBox 2"/>
          <p:cNvSpPr txBox="1"/>
          <p:nvPr/>
        </p:nvSpPr>
        <p:spPr>
          <a:xfrm>
            <a:off x="349250" y="673100"/>
            <a:ext cx="5903913" cy="1274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已知：平角∠</a:t>
            </a:r>
            <a:r>
              <a:rPr lang="en-US" altLang="zh-CN" sz="3200" dirty="0">
                <a:latin typeface="EU-B1X" pitchFamily="65" charset="-122"/>
                <a:ea typeface="EU-B1X" pitchFamily="65" charset="-122"/>
              </a:rPr>
              <a:t>AOB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.   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求作：平角∠</a:t>
            </a:r>
            <a:r>
              <a:rPr lang="en-US" altLang="zh-CN" sz="3200" dirty="0">
                <a:latin typeface="EU-B1X" pitchFamily="65" charset="-122"/>
                <a:ea typeface="EU-B1X" pitchFamily="65" charset="-122"/>
              </a:rPr>
              <a:t>AOB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的角平分线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95" name="Rectangle 15"/>
          <p:cNvSpPr/>
          <p:nvPr/>
        </p:nvSpPr>
        <p:spPr>
          <a:xfrm>
            <a:off x="615950" y="4806950"/>
            <a:ext cx="7912100" cy="1393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结论：</a:t>
            </a:r>
            <a:r>
              <a:rPr lang="zh-CN" altLang="en-US" sz="2800" dirty="0">
                <a:latin typeface="Arial" panose="020B0604020202020204" pitchFamily="34" charset="0"/>
                <a:ea typeface="黑体" panose="02010609060101010101" pitchFamily="49" charset="-122"/>
              </a:rPr>
              <a:t>作平角的平分线的方法就是过直线上一点作这条直线的垂线的方法</a:t>
            </a:r>
            <a:r>
              <a:rPr lang="en-US" altLang="zh-CN" sz="2800" dirty="0">
                <a:latin typeface="Arial" panose="020B0604020202020204" pitchFamily="34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2" name="组合 9224"/>
          <p:cNvGrpSpPr/>
          <p:nvPr/>
        </p:nvGrpSpPr>
        <p:grpSpPr>
          <a:xfrm>
            <a:off x="2341563" y="3414713"/>
            <a:ext cx="2808287" cy="671512"/>
            <a:chOff x="0" y="0"/>
            <a:chExt cx="2359" cy="564"/>
          </a:xfrm>
        </p:grpSpPr>
        <p:grpSp>
          <p:nvGrpSpPr>
            <p:cNvPr id="23556" name="组合 9225"/>
            <p:cNvGrpSpPr/>
            <p:nvPr/>
          </p:nvGrpSpPr>
          <p:grpSpPr>
            <a:xfrm>
              <a:off x="0" y="0"/>
              <a:ext cx="2359" cy="564"/>
              <a:chOff x="0" y="0"/>
              <a:chExt cx="2359" cy="564"/>
            </a:xfrm>
          </p:grpSpPr>
          <p:grpSp>
            <p:nvGrpSpPr>
              <p:cNvPr id="23557" name="组合 9226"/>
              <p:cNvGrpSpPr/>
              <p:nvPr/>
            </p:nvGrpSpPr>
            <p:grpSpPr>
              <a:xfrm>
                <a:off x="0" y="135"/>
                <a:ext cx="2359" cy="91"/>
                <a:chOff x="0" y="1"/>
                <a:chExt cx="2359" cy="91"/>
              </a:xfrm>
            </p:grpSpPr>
            <p:sp>
              <p:nvSpPr>
                <p:cNvPr id="21" name="直接连接符 20"/>
                <p:cNvSpPr/>
                <p:nvPr/>
              </p:nvSpPr>
              <p:spPr>
                <a:xfrm>
                  <a:off x="0" y="46"/>
                  <a:ext cx="2359" cy="0"/>
                </a:xfrm>
                <a:prstGeom prst="line">
                  <a:avLst/>
                </a:prstGeom>
                <a:ln w="349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1350" b="0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" name="椭圆 21"/>
                <p:cNvSpPr/>
                <p:nvPr/>
              </p:nvSpPr>
              <p:spPr>
                <a:xfrm>
                  <a:off x="1133" y="1"/>
                  <a:ext cx="92" cy="92"/>
                </a:xfrm>
                <a:prstGeom prst="ellipse">
                  <a:avLst/>
                </a:prstGeom>
                <a:solidFill>
                  <a:schemeClr val="accent1"/>
                </a:solidFill>
                <a:ln w="190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1350" b="0" i="0" u="none" strike="noStrike" kern="1200" cap="none" spc="0" normalizeH="0" baseline="0" noProof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3560" name="文本框 9229"/>
              <p:cNvSpPr txBox="1"/>
              <p:nvPr/>
            </p:nvSpPr>
            <p:spPr>
              <a:xfrm>
                <a:off x="1905" y="178"/>
                <a:ext cx="408" cy="38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just" eaLnBrk="0" hangingPunct="0">
                  <a:spcBef>
                    <a:spcPct val="50000"/>
                  </a:spcBef>
                </a:pPr>
                <a:r>
                  <a:rPr lang="en-US" altLang="zh-CN" sz="2400" dirty="0">
                    <a:solidFill>
                      <a:srgbClr val="080808"/>
                    </a:solidFill>
                    <a:latin typeface="Times New Roman" panose="02020603050405020304" pitchFamily="18" charset="0"/>
                  </a:rPr>
                  <a:t>A</a:t>
                </a:r>
                <a:endParaRPr lang="en-US" altLang="zh-CN" sz="2400" dirty="0">
                  <a:solidFill>
                    <a:srgbClr val="080808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561" name="文本框 9230"/>
              <p:cNvSpPr txBox="1"/>
              <p:nvPr/>
            </p:nvSpPr>
            <p:spPr>
              <a:xfrm>
                <a:off x="997" y="180"/>
                <a:ext cx="408" cy="38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just" eaLnBrk="0" hangingPunct="0">
                  <a:spcBef>
                    <a:spcPct val="50000"/>
                  </a:spcBef>
                </a:pPr>
                <a:endParaRPr lang="zh-CN" altLang="en-US" sz="2400" dirty="0">
                  <a:solidFill>
                    <a:srgbClr val="080808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562" name="文本框 9231"/>
              <p:cNvSpPr txBox="1"/>
              <p:nvPr/>
            </p:nvSpPr>
            <p:spPr>
              <a:xfrm>
                <a:off x="136" y="178"/>
                <a:ext cx="408" cy="38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just" eaLnBrk="0" hangingPunct="0">
                  <a:spcBef>
                    <a:spcPct val="50000"/>
                  </a:spcBef>
                </a:pPr>
                <a:r>
                  <a:rPr lang="en-US" altLang="zh-CN" sz="2400" dirty="0">
                    <a:solidFill>
                      <a:srgbClr val="080808"/>
                    </a:solidFill>
                    <a:latin typeface="Times New Roman" panose="02020603050405020304" pitchFamily="18" charset="0"/>
                  </a:rPr>
                  <a:t>B</a:t>
                </a:r>
                <a:endParaRPr lang="en-US" altLang="zh-CN" sz="2400" dirty="0">
                  <a:solidFill>
                    <a:srgbClr val="080808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907" y="0"/>
                <a:ext cx="543" cy="183"/>
              </a:xfrm>
              <a:custGeom>
                <a:avLst/>
                <a:gdLst/>
                <a:ahLst/>
                <a:cxnLst/>
                <a:rect l="0" t="0" r="0" b="0"/>
                <a:pathLst>
                  <a:path w="589" h="287">
                    <a:moveTo>
                      <a:pt x="0" y="287"/>
                    </a:moveTo>
                    <a:cubicBezTo>
                      <a:pt x="3" y="218"/>
                      <a:pt x="7" y="150"/>
                      <a:pt x="45" y="105"/>
                    </a:cubicBezTo>
                    <a:cubicBezTo>
                      <a:pt x="83" y="60"/>
                      <a:pt x="174" y="30"/>
                      <a:pt x="227" y="15"/>
                    </a:cubicBezTo>
                    <a:cubicBezTo>
                      <a:pt x="280" y="0"/>
                      <a:pt x="318" y="0"/>
                      <a:pt x="363" y="15"/>
                    </a:cubicBezTo>
                    <a:cubicBezTo>
                      <a:pt x="408" y="30"/>
                      <a:pt x="461" y="60"/>
                      <a:pt x="499" y="105"/>
                    </a:cubicBezTo>
                    <a:cubicBezTo>
                      <a:pt x="537" y="150"/>
                      <a:pt x="563" y="218"/>
                      <a:pt x="589" y="287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3564" name="文本框 9233"/>
            <p:cNvSpPr txBox="1"/>
            <p:nvPr/>
          </p:nvSpPr>
          <p:spPr>
            <a:xfrm>
              <a:off x="907" y="172"/>
              <a:ext cx="317" cy="34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just" eaLnBrk="0" hangingPunct="0">
                <a:spcBef>
                  <a:spcPct val="50000"/>
                </a:spcBef>
              </a:pPr>
              <a:r>
                <a:rPr lang="en-US" altLang="zh-CN" sz="2100" b="1" dirty="0">
                  <a:solidFill>
                    <a:srgbClr val="080808"/>
                  </a:solidFill>
                  <a:latin typeface="Times New Roman" panose="02020603050405020304" pitchFamily="18" charset="0"/>
                </a:rPr>
                <a:t>O</a:t>
              </a:r>
              <a:endParaRPr lang="en-US" altLang="zh-CN" sz="2100" b="1" dirty="0">
                <a:solidFill>
                  <a:srgbClr val="080808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5" name="组合 9234"/>
          <p:cNvGrpSpPr/>
          <p:nvPr/>
        </p:nvGrpSpPr>
        <p:grpSpPr>
          <a:xfrm>
            <a:off x="2771775" y="3470275"/>
            <a:ext cx="1944688" cy="323850"/>
            <a:chOff x="0" y="0"/>
            <a:chExt cx="1633" cy="272"/>
          </a:xfrm>
        </p:grpSpPr>
        <p:sp>
          <p:nvSpPr>
            <p:cNvPr id="24" name="任意多边形 23"/>
            <p:cNvSpPr/>
            <p:nvPr/>
          </p:nvSpPr>
          <p:spPr>
            <a:xfrm>
              <a:off x="1588" y="0"/>
              <a:ext cx="45" cy="272"/>
            </a:xfrm>
            <a:custGeom>
              <a:avLst/>
              <a:gdLst/>
              <a:ahLst/>
              <a:cxnLst/>
              <a:rect l="0" t="0" r="0" b="0"/>
              <a:pathLst>
                <a:path w="45" h="272">
                  <a:moveTo>
                    <a:pt x="0" y="0"/>
                  </a:moveTo>
                  <a:cubicBezTo>
                    <a:pt x="22" y="45"/>
                    <a:pt x="45" y="91"/>
                    <a:pt x="45" y="136"/>
                  </a:cubicBezTo>
                  <a:cubicBezTo>
                    <a:pt x="45" y="181"/>
                    <a:pt x="7" y="249"/>
                    <a:pt x="0" y="272"/>
                  </a:cubicBezTo>
                </a:path>
              </a:pathLst>
            </a:custGeom>
            <a:noFill/>
            <a:ln w="19050" cap="flat" cmpd="sng">
              <a:solidFill>
                <a:srgbClr val="FF33CC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 flipH="1">
              <a:off x="0" y="0"/>
              <a:ext cx="47" cy="272"/>
            </a:xfrm>
            <a:custGeom>
              <a:avLst/>
              <a:gdLst/>
              <a:ahLst/>
              <a:cxnLst/>
              <a:rect l="0" t="0" r="0" b="0"/>
              <a:pathLst>
                <a:path w="45" h="272">
                  <a:moveTo>
                    <a:pt x="0" y="0"/>
                  </a:moveTo>
                  <a:cubicBezTo>
                    <a:pt x="22" y="45"/>
                    <a:pt x="45" y="91"/>
                    <a:pt x="45" y="136"/>
                  </a:cubicBezTo>
                  <a:cubicBezTo>
                    <a:pt x="45" y="181"/>
                    <a:pt x="7" y="249"/>
                    <a:pt x="0" y="272"/>
                  </a:cubicBezTo>
                </a:path>
              </a:pathLst>
            </a:custGeom>
            <a:noFill/>
            <a:ln w="19050" cap="flat" cmpd="sng">
              <a:solidFill>
                <a:srgbClr val="FF33CC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6" name="组合 9237"/>
          <p:cNvGrpSpPr/>
          <p:nvPr/>
        </p:nvGrpSpPr>
        <p:grpSpPr>
          <a:xfrm>
            <a:off x="3636963" y="2767013"/>
            <a:ext cx="215900" cy="163512"/>
            <a:chOff x="0" y="0"/>
            <a:chExt cx="182" cy="137"/>
          </a:xfrm>
        </p:grpSpPr>
        <p:sp>
          <p:nvSpPr>
            <p:cNvPr id="27" name="任意多边形 26"/>
            <p:cNvSpPr/>
            <p:nvPr/>
          </p:nvSpPr>
          <p:spPr>
            <a:xfrm>
              <a:off x="0" y="0"/>
              <a:ext cx="182" cy="136"/>
            </a:xfrm>
            <a:custGeom>
              <a:avLst/>
              <a:gdLst/>
              <a:ahLst/>
              <a:cxnLst/>
              <a:rect l="0" t="0" r="0" b="0"/>
              <a:pathLst>
                <a:path w="182" h="136">
                  <a:moveTo>
                    <a:pt x="0" y="0"/>
                  </a:moveTo>
                  <a:cubicBezTo>
                    <a:pt x="30" y="11"/>
                    <a:pt x="61" y="23"/>
                    <a:pt x="91" y="46"/>
                  </a:cubicBezTo>
                  <a:cubicBezTo>
                    <a:pt x="121" y="69"/>
                    <a:pt x="167" y="113"/>
                    <a:pt x="182" y="136"/>
                  </a:cubicBezTo>
                </a:path>
              </a:pathLst>
            </a:custGeom>
            <a:noFill/>
            <a:ln w="28575" cap="flat" cmpd="sng">
              <a:solidFill>
                <a:srgbClr val="FF33CC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任意多边形 27"/>
            <p:cNvSpPr/>
            <p:nvPr/>
          </p:nvSpPr>
          <p:spPr>
            <a:xfrm flipH="1">
              <a:off x="1" y="0"/>
              <a:ext cx="181" cy="137"/>
            </a:xfrm>
            <a:custGeom>
              <a:avLst/>
              <a:gdLst/>
              <a:ahLst/>
              <a:cxnLst/>
              <a:rect l="0" t="0" r="0" b="0"/>
              <a:pathLst>
                <a:path w="182" h="136">
                  <a:moveTo>
                    <a:pt x="0" y="0"/>
                  </a:moveTo>
                  <a:cubicBezTo>
                    <a:pt x="30" y="11"/>
                    <a:pt x="61" y="23"/>
                    <a:pt x="91" y="46"/>
                  </a:cubicBezTo>
                  <a:cubicBezTo>
                    <a:pt x="121" y="69"/>
                    <a:pt x="167" y="113"/>
                    <a:pt x="182" y="136"/>
                  </a:cubicBezTo>
                </a:path>
              </a:pathLst>
            </a:custGeom>
            <a:noFill/>
            <a:ln w="28575" cap="flat" cmpd="sng">
              <a:solidFill>
                <a:srgbClr val="FF33CC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7" name="组合 9240"/>
          <p:cNvGrpSpPr/>
          <p:nvPr/>
        </p:nvGrpSpPr>
        <p:grpSpPr>
          <a:xfrm>
            <a:off x="3749675" y="2673350"/>
            <a:ext cx="488950" cy="1600200"/>
            <a:chOff x="0" y="-51"/>
            <a:chExt cx="412" cy="913"/>
          </a:xfrm>
        </p:grpSpPr>
        <p:sp>
          <p:nvSpPr>
            <p:cNvPr id="33" name="直接连接符 32"/>
            <p:cNvSpPr/>
            <p:nvPr/>
          </p:nvSpPr>
          <p:spPr>
            <a:xfrm flipV="1">
              <a:off x="0" y="0"/>
              <a:ext cx="0" cy="862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573" name="文本框 9242"/>
            <p:cNvSpPr txBox="1"/>
            <p:nvPr/>
          </p:nvSpPr>
          <p:spPr>
            <a:xfrm>
              <a:off x="94" y="-51"/>
              <a:ext cx="318" cy="34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just" eaLnBrk="0" hangingPunct="0">
                <a:spcBef>
                  <a:spcPct val="50000"/>
                </a:spcBef>
              </a:pPr>
              <a:r>
                <a:rPr lang="en-US" altLang="zh-CN" sz="2100" b="1" dirty="0">
                  <a:solidFill>
                    <a:srgbClr val="080808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100" b="1" dirty="0">
                <a:solidFill>
                  <a:srgbClr val="080808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7" name="文本框 11266"/>
          <p:cNvSpPr txBox="1"/>
          <p:nvPr/>
        </p:nvSpPr>
        <p:spPr>
          <a:xfrm>
            <a:off x="304800" y="2362200"/>
            <a:ext cx="8628063" cy="1627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algn="just" defTabSz="914400" fontAlgn="auto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latin typeface="+mn-ea"/>
                <a:ea typeface="+mn-ea"/>
                <a:cs typeface="+mn-cs"/>
              </a:rPr>
              <a:t>1. </a:t>
            </a: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操作测量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：取点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P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的三个不同的位置，分别过点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P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作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PD⊥OA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PE ⊥OB,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点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D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、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E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为垂足，测量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PD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、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PE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的长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.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将三次数据填入下表：</a:t>
            </a:r>
            <a:endParaRPr kumimoji="0" lang="zh-CN" altLang="en-US" sz="2800" kern="1200" cap="none" spc="0" normalizeH="0" baseline="0" noProof="0" dirty="0"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268" name="文本框 11267"/>
          <p:cNvSpPr txBox="1"/>
          <p:nvPr/>
        </p:nvSpPr>
        <p:spPr>
          <a:xfrm>
            <a:off x="304800" y="5518150"/>
            <a:ext cx="8534400" cy="954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观察测量结果，猜想线段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PD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PE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的大小关系，写出结：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__________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11269" name="表格 11268"/>
          <p:cNvGraphicFramePr/>
          <p:nvPr/>
        </p:nvGraphicFramePr>
        <p:xfrm>
          <a:off x="5416550" y="3919538"/>
          <a:ext cx="2400300" cy="1558925"/>
        </p:xfrm>
        <a:graphic>
          <a:graphicData uri="http://schemas.openxmlformats.org/drawingml/2006/table">
            <a:tbl>
              <a:tblPr/>
              <a:tblGrid>
                <a:gridCol w="857250"/>
                <a:gridCol w="762000"/>
                <a:gridCol w="781050"/>
              </a:tblGrid>
              <a:tr h="38862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1800" b="1" dirty="0"/>
                        <a:t> </a:t>
                      </a:r>
                      <a:endParaRPr lang="zh-CN" altLang="en-US" sz="1800" b="1" dirty="0"/>
                    </a:p>
                  </a:txBody>
                  <a:tcPr marL="68580" marR="68580" marT="34290" marB="3429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100" b="1"/>
                        <a:t>PD </a:t>
                      </a:r>
                      <a:endParaRPr lang="zh-CN" altLang="en-US" sz="2100" b="1"/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100" b="1"/>
                        <a:t>PE </a:t>
                      </a:r>
                      <a:endParaRPr lang="zh-CN" altLang="en-US" sz="2100" b="1"/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989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1800" b="1"/>
                        <a:t>第一次</a:t>
                      </a:r>
                      <a:endParaRPr lang="zh-CN" altLang="en-US" sz="1800" b="1"/>
                    </a:p>
                  </a:txBody>
                  <a:tcPr marL="68580" marR="68580" marT="34290" marB="3429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100" b="1"/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100" b="1"/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1800" b="1"/>
                        <a:t>第二次 </a:t>
                      </a:r>
                      <a:endParaRPr lang="zh-CN" altLang="en-US" sz="1800" b="1"/>
                    </a:p>
                  </a:txBody>
                  <a:tcPr marL="68580" marR="68580" marT="34290" marB="3429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100" b="1"/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100" b="1"/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925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1800" b="1"/>
                        <a:t>第三次</a:t>
                      </a:r>
                      <a:r>
                        <a:rPr lang="zh-CN" altLang="en-US" sz="2100" b="1"/>
                        <a:t> </a:t>
                      </a:r>
                      <a:endParaRPr lang="zh-CN" altLang="en-US" sz="2100" b="1"/>
                    </a:p>
                  </a:txBody>
                  <a:tcPr marL="68580" marR="68580" marT="34290" marB="3429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100" b="1"/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100" b="1" dirty="0"/>
                    </a:p>
                  </a:txBody>
                  <a:tcPr marL="68580" marR="68580" marT="34290" marB="3429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291" name="直接连接符 11290"/>
          <p:cNvSpPr/>
          <p:nvPr/>
        </p:nvSpPr>
        <p:spPr>
          <a:xfrm flipH="1">
            <a:off x="2106613" y="4068763"/>
            <a:ext cx="2068513" cy="1203325"/>
          </a:xfrm>
          <a:prstGeom prst="line">
            <a:avLst/>
          </a:prstGeom>
          <a:ln w="38100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292" name="直接连接符 11291"/>
          <p:cNvSpPr/>
          <p:nvPr/>
        </p:nvSpPr>
        <p:spPr>
          <a:xfrm>
            <a:off x="2106613" y="5272088"/>
            <a:ext cx="2506663" cy="1588"/>
          </a:xfrm>
          <a:prstGeom prst="line">
            <a:avLst/>
          </a:prstGeom>
          <a:ln w="38100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293" name="直接连接符 11292"/>
          <p:cNvSpPr/>
          <p:nvPr/>
        </p:nvSpPr>
        <p:spPr>
          <a:xfrm flipH="1">
            <a:off x="2106613" y="4468813"/>
            <a:ext cx="2959100" cy="803275"/>
          </a:xfrm>
          <a:prstGeom prst="line">
            <a:avLst/>
          </a:prstGeom>
          <a:ln w="38100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604" name="矩形 11293"/>
          <p:cNvSpPr/>
          <p:nvPr/>
        </p:nvSpPr>
        <p:spPr>
          <a:xfrm>
            <a:off x="4764088" y="4314825"/>
            <a:ext cx="138112" cy="22860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r>
              <a:rPr lang="en-US" altLang="zh-CN" sz="1500" b="1" dirty="0">
                <a:solidFill>
                  <a:srgbClr val="000000"/>
                </a:solidFill>
                <a:latin typeface="Arial" panose="020B0604020202020204" pitchFamily="34" charset="0"/>
              </a:rPr>
              <a:t>C</a:t>
            </a:r>
            <a:endParaRPr lang="en-US" altLang="zh-CN" sz="15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4605" name="矩形 11294"/>
          <p:cNvSpPr/>
          <p:nvPr/>
        </p:nvSpPr>
        <p:spPr>
          <a:xfrm>
            <a:off x="1905000" y="5272088"/>
            <a:ext cx="147638" cy="22860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r>
              <a:rPr lang="en-US" altLang="zh-CN" sz="1500" b="1" dirty="0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  <a:endParaRPr lang="en-US" altLang="zh-CN" sz="15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4606" name="矩形 11295"/>
          <p:cNvSpPr/>
          <p:nvPr/>
        </p:nvSpPr>
        <p:spPr>
          <a:xfrm>
            <a:off x="4576763" y="5359400"/>
            <a:ext cx="138112" cy="22860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r>
              <a:rPr lang="en-US" altLang="zh-CN" sz="1500" b="1" dirty="0">
                <a:solidFill>
                  <a:srgbClr val="000000"/>
                </a:solidFill>
                <a:latin typeface="Arial" panose="020B0604020202020204" pitchFamily="34" charset="0"/>
              </a:rPr>
              <a:t>B</a:t>
            </a:r>
            <a:endParaRPr lang="en-US" altLang="zh-CN" sz="15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4607" name="矩形 11296"/>
          <p:cNvSpPr/>
          <p:nvPr/>
        </p:nvSpPr>
        <p:spPr>
          <a:xfrm>
            <a:off x="4011613" y="3829050"/>
            <a:ext cx="138112" cy="22860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r>
              <a:rPr lang="en-US" altLang="zh-CN" sz="1500" b="1" dirty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endParaRPr lang="en-US" altLang="zh-CN" sz="15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98" name="文本框 11297"/>
          <p:cNvSpPr txBox="1"/>
          <p:nvPr/>
        </p:nvSpPr>
        <p:spPr>
          <a:xfrm>
            <a:off x="1504950" y="5962650"/>
            <a:ext cx="172085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PD=PE</a:t>
            </a:r>
            <a:endParaRPr lang="en-US" altLang="zh-CN" sz="28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" name="组合 11298"/>
          <p:cNvGrpSpPr/>
          <p:nvPr/>
        </p:nvGrpSpPr>
        <p:grpSpPr>
          <a:xfrm>
            <a:off x="3195638" y="4286250"/>
            <a:ext cx="598487" cy="1257300"/>
            <a:chOff x="0" y="0"/>
            <a:chExt cx="502" cy="1056"/>
          </a:xfrm>
        </p:grpSpPr>
        <p:sp>
          <p:nvSpPr>
            <p:cNvPr id="11300" name="直接连接符 11299"/>
            <p:cNvSpPr/>
            <p:nvPr/>
          </p:nvSpPr>
          <p:spPr>
            <a:xfrm>
              <a:off x="391" y="492"/>
              <a:ext cx="0" cy="336"/>
            </a:xfrm>
            <a:prstGeom prst="line">
              <a:avLst/>
            </a:prstGeom>
            <a:ln w="38100" cap="flat" cmpd="sng">
              <a:solidFill>
                <a:srgbClr val="33339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611" name="矩形 11300"/>
            <p:cNvSpPr/>
            <p:nvPr/>
          </p:nvSpPr>
          <p:spPr>
            <a:xfrm>
              <a:off x="404" y="432"/>
              <a:ext cx="98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15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p</a:t>
              </a:r>
              <a:endParaRPr lang="en-US" altLang="zh-CN" sz="15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1302" name="直接连接符 11301"/>
            <p:cNvSpPr/>
            <p:nvPr/>
          </p:nvSpPr>
          <p:spPr>
            <a:xfrm flipH="1" flipV="1">
              <a:off x="212" y="156"/>
              <a:ext cx="192" cy="336"/>
            </a:xfrm>
            <a:prstGeom prst="line">
              <a:avLst/>
            </a:prstGeom>
            <a:ln w="38100" cap="flat" cmpd="sng">
              <a:solidFill>
                <a:srgbClr val="33339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613" name="矩形 11302"/>
            <p:cNvSpPr/>
            <p:nvPr/>
          </p:nvSpPr>
          <p:spPr>
            <a:xfrm>
              <a:off x="0" y="0"/>
              <a:ext cx="116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15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15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614" name="矩形 11303"/>
            <p:cNvSpPr/>
            <p:nvPr/>
          </p:nvSpPr>
          <p:spPr>
            <a:xfrm>
              <a:off x="356" y="864"/>
              <a:ext cx="107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15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E</a:t>
              </a:r>
              <a:endParaRPr lang="en-US" altLang="zh-CN" sz="15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1305" name="直接连接符 11304"/>
          <p:cNvSpPr/>
          <p:nvPr/>
        </p:nvSpPr>
        <p:spPr>
          <a:xfrm>
            <a:off x="3354388" y="4546600"/>
            <a:ext cx="53975" cy="107950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306" name="直接连接符 11305"/>
          <p:cNvSpPr/>
          <p:nvPr/>
        </p:nvSpPr>
        <p:spPr>
          <a:xfrm flipV="1">
            <a:off x="3408363" y="4600575"/>
            <a:ext cx="109538" cy="53975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307" name="直接连接符 11306"/>
          <p:cNvSpPr/>
          <p:nvPr/>
        </p:nvSpPr>
        <p:spPr>
          <a:xfrm>
            <a:off x="3570288" y="5140325"/>
            <a:ext cx="0" cy="109538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308" name="直接连接符 11307"/>
          <p:cNvSpPr/>
          <p:nvPr/>
        </p:nvSpPr>
        <p:spPr>
          <a:xfrm flipH="1">
            <a:off x="3570288" y="5140325"/>
            <a:ext cx="109538" cy="0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矩形 11309"/>
          <p:cNvSpPr>
            <a:spLocks noChangeArrowheads="1"/>
          </p:cNvSpPr>
          <p:nvPr/>
        </p:nvSpPr>
        <p:spPr bwMode="auto">
          <a:xfrm>
            <a:off x="304800" y="1250950"/>
            <a:ext cx="8329613" cy="10906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ts val="3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实验：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OC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是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∠AOB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的平分线，点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P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是射线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OC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上的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ts val="3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任意一点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4624" name="Rectangle 48"/>
          <p:cNvSpPr/>
          <p:nvPr/>
        </p:nvSpPr>
        <p:spPr>
          <a:xfrm>
            <a:off x="371475" y="5595938"/>
            <a:ext cx="8162925" cy="81438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</a:pPr>
            <a:endParaRPr lang="en-US" altLang="zh-CN" sz="28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猜想：</a:t>
            </a:r>
            <a:r>
              <a:rPr lang="zh-CN" altLang="en-US" sz="2800" dirty="0">
                <a:solidFill>
                  <a:srgbClr val="08080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角的平分线上的点到角的两边的距离相等</a:t>
            </a:r>
            <a:r>
              <a:rPr lang="en-US" altLang="zh-CN" sz="2800" dirty="0">
                <a:solidFill>
                  <a:srgbClr val="08080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 dirty="0">
              <a:solidFill>
                <a:srgbClr val="08080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4621" name="组合 6147"/>
          <p:cNvGrpSpPr/>
          <p:nvPr/>
        </p:nvGrpSpPr>
        <p:grpSpPr>
          <a:xfrm>
            <a:off x="260350" y="273050"/>
            <a:ext cx="3254375" cy="811213"/>
            <a:chOff x="0" y="0"/>
            <a:chExt cx="5128" cy="1276"/>
          </a:xfrm>
        </p:grpSpPr>
        <p:sp>
          <p:nvSpPr>
            <p:cNvPr id="24622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872208"/>
                </a:cxn>
                <a:cxn ang="0">
                  <a:pos x="2520280" y="1872208"/>
                </a:cxn>
                <a:cxn ang="0">
                  <a:pos x="0" y="1872208"/>
                </a:cxn>
                <a:cxn ang="0">
                  <a:pos x="0" y="0"/>
                </a:cxn>
                <a:cxn ang="0">
                  <a:pos x="916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3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9827" y="0"/>
                </a:cxn>
                <a:cxn ang="0">
                  <a:pos x="459827" y="236483"/>
                </a:cxn>
                <a:cxn ang="0">
                  <a:pos x="696310" y="236483"/>
                </a:cxn>
                <a:cxn ang="0">
                  <a:pos x="696310" y="696310"/>
                </a:cxn>
                <a:cxn ang="0">
                  <a:pos x="0" y="696310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p>
              <a:pPr algn="ctr"/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4625" name="文本框 6151"/>
            <p:cNvSpPr txBox="1"/>
            <p:nvPr/>
          </p:nvSpPr>
          <p:spPr>
            <a:xfrm>
              <a:off x="877" y="431"/>
              <a:ext cx="4251" cy="8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角平分线的性质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24626" name="文本框 6152"/>
            <p:cNvSpPr txBox="1"/>
            <p:nvPr/>
          </p:nvSpPr>
          <p:spPr>
            <a:xfrm>
              <a:off x="0" y="453"/>
              <a:ext cx="872" cy="82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二</a:t>
              </a:r>
              <a:endPara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11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11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"/>
                                        <p:tgtEl>
                                          <p:spTgt spid="11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"/>
                                        <p:tgtEl>
                                          <p:spTgt spid="11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4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98" grpId="0"/>
      <p:bldP spid="24624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1" name="圆角矩形 1"/>
          <p:cNvSpPr/>
          <p:nvPr/>
        </p:nvSpPr>
        <p:spPr>
          <a:xfrm>
            <a:off x="171450" y="539750"/>
            <a:ext cx="1600200" cy="4794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验证猜想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602" name="TextBox 3"/>
          <p:cNvSpPr txBox="1"/>
          <p:nvPr/>
        </p:nvSpPr>
        <p:spPr>
          <a:xfrm>
            <a:off x="215900" y="1162050"/>
            <a:ext cx="8685213" cy="2138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已知：如图， 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AOC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= ∠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BOC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上，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PD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OA,PE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垂足分别为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D,E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求证：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PD=PE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5603" name="组合 35"/>
          <p:cNvGrpSpPr/>
          <p:nvPr/>
        </p:nvGrpSpPr>
        <p:grpSpPr>
          <a:xfrm>
            <a:off x="4710113" y="2349500"/>
            <a:ext cx="3419475" cy="2216150"/>
            <a:chOff x="4710113" y="3789363"/>
            <a:chExt cx="3419475" cy="2216150"/>
          </a:xfrm>
        </p:grpSpPr>
        <p:grpSp>
          <p:nvGrpSpPr>
            <p:cNvPr id="25604" name="组合 36"/>
            <p:cNvGrpSpPr/>
            <p:nvPr/>
          </p:nvGrpSpPr>
          <p:grpSpPr>
            <a:xfrm>
              <a:off x="6645275" y="4941888"/>
              <a:ext cx="461963" cy="461962"/>
              <a:chOff x="6642300" y="4941168"/>
              <a:chExt cx="462158" cy="461665"/>
            </a:xfrm>
          </p:grpSpPr>
          <p:sp>
            <p:nvSpPr>
              <p:cNvPr id="25605" name="TextBox 34"/>
              <p:cNvSpPr txBox="1"/>
              <p:nvPr/>
            </p:nvSpPr>
            <p:spPr>
              <a:xfrm>
                <a:off x="6732240" y="4941168"/>
                <a:ext cx="372218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 i="1" dirty="0">
                    <a:latin typeface="Times New Roman" panose="02020603050405020304" pitchFamily="18" charset="0"/>
                  </a:rPr>
                  <a:t>P</a:t>
                </a:r>
                <a:endParaRPr lang="en-US" altLang="zh-CN" sz="24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5606" name="椭圆 35"/>
              <p:cNvSpPr/>
              <p:nvPr/>
            </p:nvSpPr>
            <p:spPr>
              <a:xfrm>
                <a:off x="6642300" y="5013176"/>
                <a:ext cx="144016" cy="14401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i="1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5607" name="组合 38"/>
            <p:cNvGrpSpPr/>
            <p:nvPr/>
          </p:nvGrpSpPr>
          <p:grpSpPr>
            <a:xfrm>
              <a:off x="4710113" y="3789363"/>
              <a:ext cx="3419475" cy="2103437"/>
              <a:chOff x="4710600" y="3789040"/>
              <a:chExt cx="3419602" cy="2103222"/>
            </a:xfrm>
          </p:grpSpPr>
          <p:grpSp>
            <p:nvGrpSpPr>
              <p:cNvPr id="25608" name="组合 18"/>
              <p:cNvGrpSpPr/>
              <p:nvPr/>
            </p:nvGrpSpPr>
            <p:grpSpPr>
              <a:xfrm>
                <a:off x="5090008" y="4077072"/>
                <a:ext cx="2650344" cy="1512644"/>
                <a:chOff x="5090008" y="4077072"/>
                <a:chExt cx="2650344" cy="1512644"/>
              </a:xfrm>
            </p:grpSpPr>
            <p:cxnSp>
              <p:nvCxnSpPr>
                <p:cNvPr id="25609" name="直接连接符 12"/>
                <p:cNvCxnSpPr/>
                <p:nvPr/>
              </p:nvCxnSpPr>
              <p:spPr>
                <a:xfrm flipH="1">
                  <a:off x="5090008" y="4077072"/>
                  <a:ext cx="2088232" cy="1512168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25610" name="直接连接符 14"/>
                <p:cNvCxnSpPr/>
                <p:nvPr/>
              </p:nvCxnSpPr>
              <p:spPr>
                <a:xfrm>
                  <a:off x="5148064" y="5589240"/>
                  <a:ext cx="2592288" cy="0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25611" name="直接连接符 17"/>
                <p:cNvCxnSpPr/>
                <p:nvPr/>
              </p:nvCxnSpPr>
              <p:spPr>
                <a:xfrm flipV="1">
                  <a:off x="5119036" y="4797628"/>
                  <a:ext cx="2520280" cy="792088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25612" name="TextBox 31"/>
              <p:cNvSpPr txBox="1"/>
              <p:nvPr/>
            </p:nvSpPr>
            <p:spPr>
              <a:xfrm>
                <a:off x="7164288" y="3789040"/>
                <a:ext cx="407484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 i="1" dirty="0">
                    <a:latin typeface="Times New Roman" panose="02020603050405020304" pitchFamily="18" charset="0"/>
                  </a:rPr>
                  <a:t>A</a:t>
                </a:r>
                <a:endParaRPr lang="en-US" altLang="zh-CN" sz="24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5613" name="TextBox 32"/>
              <p:cNvSpPr txBox="1"/>
              <p:nvPr/>
            </p:nvSpPr>
            <p:spPr>
              <a:xfrm>
                <a:off x="4710600" y="5388206"/>
                <a:ext cx="423514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 i="1" dirty="0">
                    <a:latin typeface="Times New Roman" panose="02020603050405020304" pitchFamily="18" charset="0"/>
                  </a:rPr>
                  <a:t>O</a:t>
                </a:r>
                <a:endParaRPr lang="en-US" altLang="zh-CN" sz="24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5614" name="TextBox 33"/>
              <p:cNvSpPr txBox="1"/>
              <p:nvPr/>
            </p:nvSpPr>
            <p:spPr>
              <a:xfrm>
                <a:off x="7740352" y="5430597"/>
                <a:ext cx="389850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 i="1" dirty="0">
                    <a:latin typeface="Times New Roman" panose="02020603050405020304" pitchFamily="18" charset="0"/>
                  </a:rPr>
                  <a:t>B</a:t>
                </a:r>
                <a:endParaRPr lang="en-US" altLang="zh-CN" sz="24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5615" name="TextBox 37"/>
              <p:cNvSpPr txBox="1"/>
              <p:nvPr/>
            </p:nvSpPr>
            <p:spPr>
              <a:xfrm>
                <a:off x="7578872" y="4506541"/>
                <a:ext cx="407484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 i="1" dirty="0">
                    <a:latin typeface="Times New Roman" panose="02020603050405020304" pitchFamily="18" charset="0"/>
                  </a:rPr>
                  <a:t>C</a:t>
                </a:r>
                <a:endParaRPr lang="en-US" altLang="zh-CN" sz="24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25616" name="组合 41"/>
            <p:cNvGrpSpPr/>
            <p:nvPr/>
          </p:nvGrpSpPr>
          <p:grpSpPr>
            <a:xfrm>
              <a:off x="6135688" y="4191000"/>
              <a:ext cx="611187" cy="909638"/>
              <a:chOff x="6135770" y="4191471"/>
              <a:chExt cx="611460" cy="908703"/>
            </a:xfrm>
          </p:grpSpPr>
          <p:cxnSp>
            <p:nvCxnSpPr>
              <p:cNvPr id="25617" name="直接连接符 21"/>
              <p:cNvCxnSpPr/>
              <p:nvPr/>
            </p:nvCxnSpPr>
            <p:spPr>
              <a:xfrm flipH="1" flipV="1">
                <a:off x="6429218" y="4596118"/>
                <a:ext cx="318012" cy="504056"/>
              </a:xfrm>
              <a:prstGeom prst="line">
                <a:avLst/>
              </a:prstGeom>
              <a:ln w="254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</p:cxnSp>
          <p:sp>
            <p:nvSpPr>
              <p:cNvPr id="25618" name="矩形 39"/>
              <p:cNvSpPr/>
              <p:nvPr/>
            </p:nvSpPr>
            <p:spPr>
              <a:xfrm rot="-2218961">
                <a:off x="6340031" y="4653345"/>
                <a:ext cx="152419" cy="155645"/>
              </a:xfrm>
              <a:prstGeom prst="rect">
                <a:avLst/>
              </a:prstGeom>
              <a:noFill/>
              <a:ln w="25400" cap="flat" cmpd="sng">
                <a:solidFill>
                  <a:srgbClr val="00206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i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5619" name="TextBox 40"/>
              <p:cNvSpPr txBox="1"/>
              <p:nvPr/>
            </p:nvSpPr>
            <p:spPr>
              <a:xfrm>
                <a:off x="6135770" y="4191471"/>
                <a:ext cx="407484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 i="1" dirty="0">
                    <a:latin typeface="Times New Roman" panose="02020603050405020304" pitchFamily="18" charset="0"/>
                  </a:rPr>
                  <a:t>D</a:t>
                </a:r>
                <a:endParaRPr lang="en-US" altLang="zh-CN" sz="24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25620" name="组合 46"/>
            <p:cNvGrpSpPr/>
            <p:nvPr/>
          </p:nvGrpSpPr>
          <p:grpSpPr>
            <a:xfrm>
              <a:off x="6486525" y="5084763"/>
              <a:ext cx="388938" cy="920750"/>
              <a:chOff x="6486236" y="5085184"/>
              <a:chExt cx="389850" cy="921114"/>
            </a:xfrm>
          </p:grpSpPr>
          <p:cxnSp>
            <p:nvCxnSpPr>
              <p:cNvPr id="25621" name="直接连接符 23"/>
              <p:cNvCxnSpPr/>
              <p:nvPr/>
            </p:nvCxnSpPr>
            <p:spPr>
              <a:xfrm>
                <a:off x="6732240" y="5085184"/>
                <a:ext cx="0" cy="516104"/>
              </a:xfrm>
              <a:prstGeom prst="line">
                <a:avLst/>
              </a:prstGeom>
              <a:ln w="25400" cap="flat" cmpd="sng">
                <a:solidFill>
                  <a:srgbClr val="002060"/>
                </a:solidFill>
                <a:prstDash val="solid"/>
                <a:headEnd type="none" w="med" len="med"/>
                <a:tailEnd type="none" w="med" len="med"/>
              </a:ln>
            </p:spPr>
          </p:cxnSp>
          <p:sp>
            <p:nvSpPr>
              <p:cNvPr id="25622" name="矩形 42"/>
              <p:cNvSpPr/>
              <p:nvPr/>
            </p:nvSpPr>
            <p:spPr>
              <a:xfrm>
                <a:off x="6588224" y="5445224"/>
                <a:ext cx="144016" cy="144016"/>
              </a:xfrm>
              <a:prstGeom prst="rect">
                <a:avLst/>
              </a:prstGeom>
              <a:solidFill>
                <a:schemeClr val="accent1"/>
              </a:solidFill>
              <a:ln w="25400" cap="flat" cmpd="sng">
                <a:solidFill>
                  <a:srgbClr val="00206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i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5623" name="TextBox 43"/>
              <p:cNvSpPr txBox="1"/>
              <p:nvPr/>
            </p:nvSpPr>
            <p:spPr>
              <a:xfrm>
                <a:off x="6486236" y="5544633"/>
                <a:ext cx="389850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 i="1" dirty="0">
                    <a:latin typeface="Times New Roman" panose="02020603050405020304" pitchFamily="18" charset="0"/>
                  </a:rPr>
                  <a:t>E</a:t>
                </a:r>
                <a:endParaRPr lang="en-US" altLang="zh-CN" sz="24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  <p:sp>
        <p:nvSpPr>
          <p:cNvPr id="38" name="TextBox 37"/>
          <p:cNvSpPr txBox="1"/>
          <p:nvPr/>
        </p:nvSpPr>
        <p:spPr>
          <a:xfrm>
            <a:off x="215900" y="3429000"/>
            <a:ext cx="1249363" cy="5175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证明：</a:t>
            </a:r>
            <a:endParaRPr kumimoji="0" lang="zh-CN" altLang="en-US" sz="2800" kern="1200" cap="none" spc="0" normalizeH="0" baseline="0" noProof="0" dirty="0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149350" y="3429000"/>
            <a:ext cx="370205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 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PD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76313" y="4040188"/>
            <a:ext cx="394970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PDO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PEO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 °.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27100" y="4545013"/>
            <a:ext cx="3763963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PDO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PEO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2" name="左大括号 41"/>
          <p:cNvSpPr/>
          <p:nvPr/>
        </p:nvSpPr>
        <p:spPr>
          <a:xfrm>
            <a:off x="1187450" y="5238750"/>
            <a:ext cx="71438" cy="1079500"/>
          </a:xfrm>
          <a:prstGeom prst="leftBrace">
            <a:avLst>
              <a:gd name="adj1" fmla="val 7345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136650" y="5005388"/>
            <a:ext cx="298450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PDO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PEO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209675" y="5437188"/>
            <a:ext cx="300672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AOC= ∠BOC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281113" y="5942013"/>
            <a:ext cx="1779587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OP= OP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703763" y="5221288"/>
            <a:ext cx="426561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PDO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≌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PEO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(AAS).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683125" y="5830888"/>
            <a:ext cx="17589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PD=PE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5634" name="矩形 126978"/>
          <p:cNvSpPr/>
          <p:nvPr/>
        </p:nvSpPr>
        <p:spPr>
          <a:xfrm>
            <a:off x="1860550" y="539750"/>
            <a:ext cx="6648450" cy="5238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chemeClr val="tx2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角的平分线上的点到角的两边的距离相等</a:t>
            </a:r>
            <a:endParaRPr lang="zh-CN" altLang="en-US" sz="2800" dirty="0">
              <a:solidFill>
                <a:schemeClr val="tx2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 bldLvl="0" animBg="1"/>
      <p:bldP spid="43" grpId="0"/>
      <p:bldP spid="44" grpId="0"/>
      <p:bldP spid="45" grpId="0"/>
      <p:bldP spid="46" grpId="0"/>
      <p:bldP spid="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" name="TextBox 2"/>
          <p:cNvSpPr txBox="1"/>
          <p:nvPr/>
        </p:nvSpPr>
        <p:spPr>
          <a:xfrm>
            <a:off x="700088" y="1317625"/>
            <a:ext cx="8064500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一般情况下，我们要证明一个几何命题时，可以按照类似的步骤进行，即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73113" y="2668588"/>
            <a:ext cx="7596187" cy="3565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明确命题中的已知和求证；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根据题意，画出图形，并用数学符号表示已知和求证；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经过分析，找出由已知推出要证的结论的途径，写出证明过程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圆角矩形 31"/>
          <p:cNvSpPr/>
          <p:nvPr/>
        </p:nvSpPr>
        <p:spPr>
          <a:xfrm>
            <a:off x="522288" y="655638"/>
            <a:ext cx="1592262" cy="528637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方法归纳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49" name="Line 19"/>
          <p:cNvSpPr/>
          <p:nvPr/>
        </p:nvSpPr>
        <p:spPr>
          <a:xfrm>
            <a:off x="3492500" y="6099175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" name="Text Box 3"/>
          <p:cNvSpPr txBox="1"/>
          <p:nvPr/>
        </p:nvSpPr>
        <p:spPr>
          <a:xfrm>
            <a:off x="179388" y="1011238"/>
            <a:ext cx="9156700" cy="51911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Wingdings" panose="05000000000000000000" pitchFamily="2" charset="2"/>
              <a:buChar char="u"/>
              <a:defRPr/>
            </a:pP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</a:t>
            </a: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性质定理：</a:t>
            </a:r>
            <a:r>
              <a:rPr kumimoji="0" lang="zh-CN" altLang="en-US" sz="28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角的平分线上的点到角的两边的距离相等</a:t>
            </a:r>
            <a:r>
              <a:rPr kumimoji="0" lang="en-US" altLang="zh-CN" sz="28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.</a:t>
            </a:r>
            <a:endParaRPr kumimoji="0" lang="en-US" altLang="zh-CN" sz="2800" kern="1200" cap="none" spc="0" normalizeH="0" baseline="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9" name="Text Box 37"/>
          <p:cNvSpPr txBox="1"/>
          <p:nvPr/>
        </p:nvSpPr>
        <p:spPr>
          <a:xfrm>
            <a:off x="546100" y="1665288"/>
            <a:ext cx="44577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应用所具备的条件：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Group 53"/>
          <p:cNvGrpSpPr/>
          <p:nvPr/>
        </p:nvGrpSpPr>
        <p:grpSpPr>
          <a:xfrm>
            <a:off x="382588" y="2184400"/>
            <a:ext cx="3727450" cy="1438275"/>
            <a:chOff x="528" y="1440"/>
            <a:chExt cx="2348" cy="906"/>
          </a:xfrm>
        </p:grpSpPr>
        <p:sp>
          <p:nvSpPr>
            <p:cNvPr id="27653" name="Text Box 38"/>
            <p:cNvSpPr txBox="1"/>
            <p:nvPr/>
          </p:nvSpPr>
          <p:spPr>
            <a:xfrm>
              <a:off x="528" y="1440"/>
              <a:ext cx="1968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（</a:t>
              </a:r>
              <a:r>
                <a:rPr lang="en-US" altLang="zh-CN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角的平分线；</a:t>
              </a:r>
              <a:endPara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654" name="Text Box 39"/>
            <p:cNvSpPr txBox="1"/>
            <p:nvPr/>
          </p:nvSpPr>
          <p:spPr>
            <a:xfrm>
              <a:off x="620" y="1728"/>
              <a:ext cx="2256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 fontAlgn="t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（</a:t>
              </a:r>
              <a:r>
                <a:rPr lang="en-US" altLang="zh-CN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点在该平分线上；</a:t>
              </a:r>
              <a:endPara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655" name="Text Box 40"/>
            <p:cNvSpPr txBox="1"/>
            <p:nvPr/>
          </p:nvSpPr>
          <p:spPr>
            <a:xfrm>
              <a:off x="528" y="2020"/>
              <a:ext cx="1776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（</a:t>
              </a:r>
              <a:r>
                <a:rPr lang="en-US" altLang="zh-CN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垂直距离</a:t>
              </a:r>
              <a:r>
                <a:rPr lang="en-US" altLang="zh-CN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endPara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34" name="Text Box 41"/>
          <p:cNvSpPr txBox="1"/>
          <p:nvPr/>
        </p:nvSpPr>
        <p:spPr>
          <a:xfrm>
            <a:off x="496888" y="3770313"/>
            <a:ext cx="25908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fontAlgn="t"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定理的作用：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Text Box 42"/>
          <p:cNvSpPr txBox="1"/>
          <p:nvPr/>
        </p:nvSpPr>
        <p:spPr>
          <a:xfrm>
            <a:off x="2411413" y="3767138"/>
            <a:ext cx="29670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证明线段相等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" name="Text Box 43"/>
          <p:cNvSpPr txBox="1"/>
          <p:nvPr/>
        </p:nvSpPr>
        <p:spPr>
          <a:xfrm>
            <a:off x="250825" y="4443413"/>
            <a:ext cx="4114800" cy="51752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Wingdings" panose="05000000000000000000" pitchFamily="2" charset="2"/>
              <a:buChar char="u"/>
              <a:defRPr/>
            </a:pP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应用格式：</a:t>
            </a:r>
            <a:endParaRPr kumimoji="0" lang="zh-CN" altLang="en-US" sz="2800" kern="1200" cap="none" spc="0" normalizeH="0" baseline="0" noProof="1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2058" name="Rectangle 45"/>
          <p:cNvSpPr/>
          <p:nvPr/>
        </p:nvSpPr>
        <p:spPr>
          <a:xfrm>
            <a:off x="684213" y="4946650"/>
            <a:ext cx="43465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OP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的平分线，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" name="Rectangle 50"/>
          <p:cNvSpPr/>
          <p:nvPr/>
        </p:nvSpPr>
        <p:spPr>
          <a:xfrm>
            <a:off x="739775" y="5937250"/>
            <a:ext cx="184785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</a:rPr>
              <a:t>∴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PD = PE</a:t>
            </a:r>
            <a:endParaRPr lang="en-US" altLang="zh-CN" sz="28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6" name="AutoShape 55"/>
          <p:cNvSpPr/>
          <p:nvPr/>
        </p:nvSpPr>
        <p:spPr>
          <a:xfrm>
            <a:off x="5062538" y="4356100"/>
            <a:ext cx="3814762" cy="1546225"/>
          </a:xfrm>
          <a:prstGeom prst="wedgeEllipseCallout">
            <a:avLst>
              <a:gd name="adj1" fmla="val -94940"/>
              <a:gd name="adj2" fmla="val 76231"/>
            </a:avLst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 fontAlgn="t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推理的理由有三个，必须写完全，不能少了任何一个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7662" name="组合 17"/>
          <p:cNvGrpSpPr/>
          <p:nvPr/>
        </p:nvGrpSpPr>
        <p:grpSpPr>
          <a:xfrm>
            <a:off x="122238" y="547688"/>
            <a:ext cx="1755775" cy="484187"/>
            <a:chOff x="-131693" y="1"/>
            <a:chExt cx="4032016" cy="529645"/>
          </a:xfrm>
        </p:grpSpPr>
        <p:sp>
          <p:nvSpPr>
            <p:cNvPr id="27663" name="圆角矩形 31"/>
            <p:cNvSpPr/>
            <p:nvPr/>
          </p:nvSpPr>
          <p:spPr>
            <a:xfrm>
              <a:off x="0" y="1"/>
              <a:ext cx="3621836" cy="469539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 eaLnBrk="0" hangingPunct="0"/>
              <a:endPara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7664" name="文本框 19"/>
            <p:cNvSpPr/>
            <p:nvPr/>
          </p:nvSpPr>
          <p:spPr>
            <a:xfrm>
              <a:off x="-131693" y="285"/>
              <a:ext cx="4032016" cy="52936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知识要点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063" name="Rectangle 45"/>
          <p:cNvSpPr/>
          <p:nvPr/>
        </p:nvSpPr>
        <p:spPr>
          <a:xfrm>
            <a:off x="973138" y="5421313"/>
            <a:ext cx="3886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PD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PE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7666" name="组合 53"/>
          <p:cNvGrpSpPr/>
          <p:nvPr/>
        </p:nvGrpSpPr>
        <p:grpSpPr>
          <a:xfrm>
            <a:off x="4649788" y="1568450"/>
            <a:ext cx="3643312" cy="2730500"/>
            <a:chOff x="4427984" y="1179860"/>
            <a:chExt cx="4191000" cy="3127375"/>
          </a:xfrm>
        </p:grpSpPr>
        <p:grpSp>
          <p:nvGrpSpPr>
            <p:cNvPr id="27667" name="Group 36"/>
            <p:cNvGrpSpPr/>
            <p:nvPr/>
          </p:nvGrpSpPr>
          <p:grpSpPr>
            <a:xfrm>
              <a:off x="4427984" y="1179860"/>
              <a:ext cx="4191000" cy="3127375"/>
              <a:chOff x="2880" y="1144"/>
              <a:chExt cx="2640" cy="1970"/>
            </a:xfrm>
          </p:grpSpPr>
          <p:sp>
            <p:nvSpPr>
              <p:cNvPr id="27668" name="Line 26"/>
              <p:cNvSpPr/>
              <p:nvPr/>
            </p:nvSpPr>
            <p:spPr>
              <a:xfrm>
                <a:off x="4416" y="1584"/>
                <a:ext cx="48" cy="9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669" name="Line 27"/>
              <p:cNvSpPr/>
              <p:nvPr/>
            </p:nvSpPr>
            <p:spPr>
              <a:xfrm flipV="1">
                <a:off x="4464" y="1632"/>
                <a:ext cx="96" cy="4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grpSp>
            <p:nvGrpSpPr>
              <p:cNvPr id="27670" name="Group 35"/>
              <p:cNvGrpSpPr/>
              <p:nvPr/>
            </p:nvGrpSpPr>
            <p:grpSpPr>
              <a:xfrm>
                <a:off x="2880" y="1144"/>
                <a:ext cx="2640" cy="1970"/>
                <a:chOff x="2880" y="1144"/>
                <a:chExt cx="2640" cy="1970"/>
              </a:xfrm>
            </p:grpSpPr>
            <p:sp>
              <p:nvSpPr>
                <p:cNvPr id="27671" name="Line 16"/>
                <p:cNvSpPr/>
                <p:nvPr/>
              </p:nvSpPr>
              <p:spPr>
                <a:xfrm flipV="1">
                  <a:off x="3120" y="1296"/>
                  <a:ext cx="1872" cy="96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672" name="Line 17"/>
                <p:cNvSpPr/>
                <p:nvPr/>
              </p:nvSpPr>
              <p:spPr>
                <a:xfrm>
                  <a:off x="3120" y="2256"/>
                  <a:ext cx="2112" cy="576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673" name="Line 18"/>
                <p:cNvSpPr/>
                <p:nvPr/>
              </p:nvSpPr>
              <p:spPr>
                <a:xfrm flipV="1">
                  <a:off x="3120" y="2016"/>
                  <a:ext cx="2064" cy="24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674" name="Line 19"/>
                <p:cNvSpPr/>
                <p:nvPr/>
              </p:nvSpPr>
              <p:spPr>
                <a:xfrm flipH="1">
                  <a:off x="4616" y="2048"/>
                  <a:ext cx="192" cy="624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675" name="Line 20"/>
                <p:cNvSpPr/>
                <p:nvPr/>
              </p:nvSpPr>
              <p:spPr>
                <a:xfrm flipH="1" flipV="1">
                  <a:off x="4512" y="1536"/>
                  <a:ext cx="288" cy="528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676" name="Line 28"/>
                <p:cNvSpPr/>
                <p:nvPr/>
              </p:nvSpPr>
              <p:spPr>
                <a:xfrm rot="-886735" flipV="1">
                  <a:off x="4496" y="2523"/>
                  <a:ext cx="79" cy="12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grpSp>
              <p:nvGrpSpPr>
                <p:cNvPr id="27677" name="Group 34"/>
                <p:cNvGrpSpPr/>
                <p:nvPr/>
              </p:nvGrpSpPr>
              <p:grpSpPr>
                <a:xfrm>
                  <a:off x="2880" y="1144"/>
                  <a:ext cx="2640" cy="1970"/>
                  <a:chOff x="2880" y="1144"/>
                  <a:chExt cx="2640" cy="1970"/>
                </a:xfrm>
              </p:grpSpPr>
              <p:sp>
                <p:nvSpPr>
                  <p:cNvPr id="27678" name="Text Box 13"/>
                  <p:cNvSpPr txBox="1"/>
                  <p:nvPr/>
                </p:nvSpPr>
                <p:spPr>
                  <a:xfrm>
                    <a:off x="5088" y="2784"/>
                    <a:ext cx="432" cy="330"/>
                  </a:xfrm>
                  <a:prstGeom prst="rect">
                    <a:avLst/>
                  </a:prstGeom>
                  <a:noFill/>
                  <a:ln w="38100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400" b="1" i="1" dirty="0">
                        <a:latin typeface="Times New Roman" panose="02020603050405020304" pitchFamily="18" charset="0"/>
                      </a:rPr>
                      <a:t>B</a:t>
                    </a:r>
                    <a:endParaRPr lang="en-US" altLang="zh-CN" sz="2400" b="1" i="1" dirty="0"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7679" name="Text Box 15"/>
                  <p:cNvSpPr txBox="1"/>
                  <p:nvPr/>
                </p:nvSpPr>
                <p:spPr>
                  <a:xfrm>
                    <a:off x="4983" y="1144"/>
                    <a:ext cx="288" cy="330"/>
                  </a:xfrm>
                  <a:prstGeom prst="rect">
                    <a:avLst/>
                  </a:prstGeom>
                  <a:noFill/>
                  <a:ln w="38100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400" b="1" i="1" dirty="0">
                        <a:latin typeface="Times New Roman" panose="02020603050405020304" pitchFamily="18" charset="0"/>
                      </a:rPr>
                      <a:t>A</a:t>
                    </a:r>
                    <a:endParaRPr lang="en-US" altLang="zh-CN" sz="2400" b="1" i="1" dirty="0"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7680" name="Text Box 21"/>
                  <p:cNvSpPr txBox="1"/>
                  <p:nvPr/>
                </p:nvSpPr>
                <p:spPr>
                  <a:xfrm>
                    <a:off x="4250" y="1306"/>
                    <a:ext cx="288" cy="330"/>
                  </a:xfrm>
                  <a:prstGeom prst="rect">
                    <a:avLst/>
                  </a:prstGeom>
                  <a:noFill/>
                  <a:ln w="38100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400" b="1" i="1" dirty="0">
                        <a:latin typeface="Times New Roman" panose="02020603050405020304" pitchFamily="18" charset="0"/>
                      </a:rPr>
                      <a:t>D</a:t>
                    </a:r>
                    <a:endParaRPr lang="en-US" altLang="zh-CN" sz="2400" b="1" i="1" dirty="0"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7681" name="Text Box 22"/>
                  <p:cNvSpPr txBox="1"/>
                  <p:nvPr/>
                </p:nvSpPr>
                <p:spPr>
                  <a:xfrm>
                    <a:off x="2880" y="2112"/>
                    <a:ext cx="384" cy="330"/>
                  </a:xfrm>
                  <a:prstGeom prst="rect">
                    <a:avLst/>
                  </a:prstGeom>
                  <a:noFill/>
                  <a:ln w="38100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400" b="1" i="1" dirty="0">
                        <a:latin typeface="Times New Roman" panose="02020603050405020304" pitchFamily="18" charset="0"/>
                      </a:rPr>
                      <a:t>O</a:t>
                    </a:r>
                    <a:endParaRPr lang="en-US" altLang="zh-CN" sz="2400" b="1" i="1" dirty="0"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7682" name="Text Box 23"/>
                  <p:cNvSpPr txBox="1"/>
                  <p:nvPr/>
                </p:nvSpPr>
                <p:spPr>
                  <a:xfrm>
                    <a:off x="4752" y="2016"/>
                    <a:ext cx="384" cy="330"/>
                  </a:xfrm>
                  <a:prstGeom prst="rect">
                    <a:avLst/>
                  </a:prstGeom>
                  <a:noFill/>
                  <a:ln w="38100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400" b="1" i="1" dirty="0">
                        <a:latin typeface="Times New Roman" panose="02020603050405020304" pitchFamily="18" charset="0"/>
                      </a:rPr>
                      <a:t>P</a:t>
                    </a:r>
                    <a:endParaRPr lang="en-US" altLang="zh-CN" sz="2400" b="1" i="1" dirty="0"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7683" name="Text Box 24"/>
                  <p:cNvSpPr txBox="1"/>
                  <p:nvPr/>
                </p:nvSpPr>
                <p:spPr>
                  <a:xfrm>
                    <a:off x="4416" y="2640"/>
                    <a:ext cx="384" cy="330"/>
                  </a:xfrm>
                  <a:prstGeom prst="rect">
                    <a:avLst/>
                  </a:prstGeom>
                  <a:noFill/>
                  <a:ln w="38100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400" b="1" i="1" dirty="0">
                        <a:latin typeface="Times New Roman" panose="02020603050405020304" pitchFamily="18" charset="0"/>
                      </a:rPr>
                      <a:t>E</a:t>
                    </a:r>
                    <a:endParaRPr lang="en-US" altLang="zh-CN" sz="2400" b="1" i="1" dirty="0"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7684" name="Text Box 25"/>
                  <p:cNvSpPr txBox="1"/>
                  <p:nvPr/>
                </p:nvSpPr>
                <p:spPr>
                  <a:xfrm>
                    <a:off x="5136" y="1872"/>
                    <a:ext cx="288" cy="330"/>
                  </a:xfrm>
                  <a:prstGeom prst="rect">
                    <a:avLst/>
                  </a:prstGeom>
                  <a:noFill/>
                  <a:ln w="38100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400" b="1" i="1" dirty="0">
                        <a:latin typeface="Times New Roman" panose="02020603050405020304" pitchFamily="18" charset="0"/>
                      </a:rPr>
                      <a:t>C</a:t>
                    </a:r>
                    <a:endParaRPr lang="en-US" altLang="zh-CN" sz="2400" b="1" i="1" dirty="0"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27685" name="Group 30"/>
                  <p:cNvGrpSpPr/>
                  <p:nvPr/>
                </p:nvGrpSpPr>
                <p:grpSpPr>
                  <a:xfrm>
                    <a:off x="3084" y="2016"/>
                    <a:ext cx="612" cy="483"/>
                    <a:chOff x="2844" y="2064"/>
                    <a:chExt cx="612" cy="483"/>
                  </a:xfrm>
                </p:grpSpPr>
                <p:graphicFrame>
                  <p:nvGraphicFramePr>
                    <p:cNvPr id="27686" name="Object 2"/>
                    <p:cNvGraphicFramePr/>
                    <p:nvPr/>
                  </p:nvGraphicFramePr>
                  <p:xfrm>
                    <a:off x="2844" y="2092"/>
                    <a:ext cx="72" cy="136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3076" name="" r:id="rId1" imgW="114935" imgH="217170" progId="">
                            <p:embed/>
                          </p:oleObj>
                        </mc:Choice>
                        <mc:Fallback>
                          <p:oleObj name="" r:id="rId1" imgW="114935" imgH="217170" progId="">
                            <p:embed/>
                            <p:pic>
                              <p:nvPicPr>
                                <p:cNvPr id="0" name="图片 3075"/>
                                <p:cNvPicPr/>
                                <p:nvPr/>
                              </p:nvPicPr>
                              <p:blipFill>
                                <a:blip r:embed="rId2"/>
                                <a:stretch>
                                  <a:fillRect/>
                                </a:stretch>
                              </p:blipFill>
                              <p:spPr>
                                <a:xfrm>
                                  <a:off x="2844" y="2092"/>
                                  <a:ext cx="72" cy="136"/>
                                </a:xfrm>
                                <a:prstGeom prst="rect">
                                  <a:avLst/>
                                </a:prstGeom>
                                <a:noFill/>
                                <a:ln w="38100">
                                  <a:noFill/>
                                  <a:miter/>
                                </a:ln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  <p:sp>
                  <p:nvSpPr>
                    <p:cNvPr id="27687" name="Text Box 32"/>
                    <p:cNvSpPr txBox="1"/>
                    <p:nvPr/>
                  </p:nvSpPr>
                  <p:spPr>
                    <a:xfrm>
                      <a:off x="3168" y="2064"/>
                      <a:ext cx="288" cy="291"/>
                    </a:xfrm>
                    <a:prstGeom prst="rect">
                      <a:avLst/>
                    </a:prstGeom>
                    <a:noFill/>
                    <a:ln w="38100">
                      <a:noFill/>
                    </a:ln>
                  </p:spPr>
                  <p:txBody>
                    <a:bodyPr>
                      <a:spAutoFit/>
                    </a:bodyPr>
                    <a:p>
                      <a:pPr>
                        <a:spcBef>
                          <a:spcPct val="50000"/>
                        </a:spcBef>
                      </a:pPr>
                      <a:endParaRPr lang="zh-CN" altLang="zh-CN" sz="2400" b="1" i="1" dirty="0">
                        <a:solidFill>
                          <a:srgbClr val="FF66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27688" name="Text Box 33"/>
                    <p:cNvSpPr txBox="1"/>
                    <p:nvPr/>
                  </p:nvSpPr>
                  <p:spPr>
                    <a:xfrm>
                      <a:off x="3168" y="2256"/>
                      <a:ext cx="192" cy="291"/>
                    </a:xfrm>
                    <a:prstGeom prst="rect">
                      <a:avLst/>
                    </a:prstGeom>
                    <a:noFill/>
                    <a:ln w="38100">
                      <a:noFill/>
                    </a:ln>
                  </p:spPr>
                  <p:txBody>
                    <a:bodyPr>
                      <a:spAutoFit/>
                    </a:bodyPr>
                    <a:p>
                      <a:pPr>
                        <a:spcBef>
                          <a:spcPct val="50000"/>
                        </a:spcBef>
                      </a:pPr>
                      <a:endParaRPr lang="zh-CN" altLang="zh-CN" sz="2400" b="1" i="1" dirty="0">
                        <a:solidFill>
                          <a:srgbClr val="FF66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p:txBody>
                </p:sp>
              </p:grpSp>
            </p:grpSp>
          </p:grpSp>
        </p:grpSp>
        <p:cxnSp>
          <p:nvCxnSpPr>
            <p:cNvPr id="27689" name="直接连接符 51"/>
            <p:cNvCxnSpPr/>
            <p:nvPr/>
          </p:nvCxnSpPr>
          <p:spPr>
            <a:xfrm>
              <a:off x="7092281" y="3384892"/>
              <a:ext cx="131291" cy="44108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9" grpId="0"/>
      <p:bldP spid="34" grpId="0"/>
      <p:bldP spid="35" grpId="0"/>
      <p:bldP spid="36" grpId="0"/>
      <p:bldP spid="2058" grpId="0"/>
      <p:bldP spid="43" grpId="0"/>
      <p:bldP spid="46" grpId="0" bldLvl="0" animBg="1"/>
      <p:bldP spid="20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8673" name="Line 19"/>
          <p:cNvSpPr/>
          <p:nvPr/>
        </p:nvSpPr>
        <p:spPr>
          <a:xfrm>
            <a:off x="3492500" y="667385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52400" y="584200"/>
            <a:ext cx="8839200" cy="5175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判一判：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）</a:t>
            </a:r>
            <a:r>
              <a:rPr kumimoji="0" lang="en-US" altLang="zh-CN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∵ </a:t>
            </a:r>
            <a:r>
              <a:rPr kumimoji="0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如下左图，</a:t>
            </a:r>
            <a:r>
              <a:rPr kumimoji="0" lang="en-US" altLang="zh-CN" sz="2800" i="1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</a:t>
            </a:r>
            <a:r>
              <a:rPr kumimoji="0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平分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800" i="1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BAC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kumimoji="0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已知）， </a:t>
            </a:r>
            <a:endParaRPr kumimoji="0" lang="zh-CN" altLang="en-US" sz="28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8675" name="Text Box 3"/>
          <p:cNvSpPr txBox="1"/>
          <p:nvPr/>
        </p:nvSpPr>
        <p:spPr>
          <a:xfrm>
            <a:off x="228600" y="1117600"/>
            <a:ext cx="8423275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∴</a:t>
            </a:r>
            <a:r>
              <a:rPr lang="en-US" altLang="zh-CN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(                                           ) 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6" name="Text Box 4"/>
          <p:cNvSpPr txBox="1"/>
          <p:nvPr/>
        </p:nvSpPr>
        <p:spPr>
          <a:xfrm>
            <a:off x="482600" y="1917700"/>
            <a:ext cx="79121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在角的平分线上的点到这个角的两边的距离相等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7" name="Text Box 6"/>
          <p:cNvSpPr txBox="1"/>
          <p:nvPr/>
        </p:nvSpPr>
        <p:spPr>
          <a:xfrm>
            <a:off x="1149350" y="1206500"/>
            <a:ext cx="22860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         CD</a:t>
            </a:r>
            <a:endParaRPr lang="en-US" altLang="zh-CN" sz="28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Text Box 8"/>
          <p:cNvSpPr txBox="1"/>
          <p:nvPr/>
        </p:nvSpPr>
        <p:spPr>
          <a:xfrm>
            <a:off x="7099300" y="1795463"/>
            <a:ext cx="10223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×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8679" name="Group 35"/>
          <p:cNvGrpSpPr/>
          <p:nvPr/>
        </p:nvGrpSpPr>
        <p:grpSpPr>
          <a:xfrm>
            <a:off x="615950" y="2406650"/>
            <a:ext cx="2989263" cy="1976438"/>
            <a:chOff x="2880" y="1296"/>
            <a:chExt cx="2352" cy="1669"/>
          </a:xfrm>
        </p:grpSpPr>
        <p:sp>
          <p:nvSpPr>
            <p:cNvPr id="28680" name="Line 16"/>
            <p:cNvSpPr/>
            <p:nvPr/>
          </p:nvSpPr>
          <p:spPr>
            <a:xfrm flipV="1">
              <a:off x="3120" y="1296"/>
              <a:ext cx="1872" cy="96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1" name="Line 17"/>
            <p:cNvSpPr/>
            <p:nvPr/>
          </p:nvSpPr>
          <p:spPr>
            <a:xfrm>
              <a:off x="3120" y="2256"/>
              <a:ext cx="2112" cy="57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2" name="Line 18"/>
            <p:cNvSpPr/>
            <p:nvPr/>
          </p:nvSpPr>
          <p:spPr>
            <a:xfrm flipV="1">
              <a:off x="3120" y="2016"/>
              <a:ext cx="2064" cy="24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3" name="Line 19"/>
            <p:cNvSpPr/>
            <p:nvPr/>
          </p:nvSpPr>
          <p:spPr>
            <a:xfrm flipH="1">
              <a:off x="4241" y="2048"/>
              <a:ext cx="567" cy="525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684" name="Line 20"/>
            <p:cNvSpPr/>
            <p:nvPr/>
          </p:nvSpPr>
          <p:spPr>
            <a:xfrm flipH="1" flipV="1">
              <a:off x="4241" y="1666"/>
              <a:ext cx="559" cy="39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28685" name="Group 34"/>
            <p:cNvGrpSpPr/>
            <p:nvPr/>
          </p:nvGrpSpPr>
          <p:grpSpPr>
            <a:xfrm>
              <a:off x="2880" y="1309"/>
              <a:ext cx="2256" cy="1656"/>
              <a:chOff x="2880" y="1309"/>
              <a:chExt cx="2256" cy="1656"/>
            </a:xfrm>
          </p:grpSpPr>
          <p:sp>
            <p:nvSpPr>
              <p:cNvPr id="28686" name="Text Box 21"/>
              <p:cNvSpPr txBox="1"/>
              <p:nvPr/>
            </p:nvSpPr>
            <p:spPr>
              <a:xfrm>
                <a:off x="4060" y="1309"/>
                <a:ext cx="288" cy="437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 b="1" i="1" dirty="0">
                    <a:latin typeface="Times New Roman" panose="02020603050405020304" pitchFamily="18" charset="0"/>
                  </a:rPr>
                  <a:t>B</a:t>
                </a:r>
                <a:endParaRPr lang="en-US" altLang="zh-CN" sz="28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8687" name="Text Box 22"/>
              <p:cNvSpPr txBox="1"/>
              <p:nvPr/>
            </p:nvSpPr>
            <p:spPr>
              <a:xfrm>
                <a:off x="2880" y="2112"/>
                <a:ext cx="384" cy="437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 b="1" i="1" dirty="0">
                    <a:latin typeface="Times New Roman" panose="02020603050405020304" pitchFamily="18" charset="0"/>
                  </a:rPr>
                  <a:t>A</a:t>
                </a:r>
                <a:endParaRPr lang="en-US" altLang="zh-CN" sz="28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8688" name="Text Box 23"/>
              <p:cNvSpPr txBox="1"/>
              <p:nvPr/>
            </p:nvSpPr>
            <p:spPr>
              <a:xfrm>
                <a:off x="4752" y="2016"/>
                <a:ext cx="384" cy="437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 b="1" i="1" dirty="0">
                    <a:latin typeface="Times New Roman" panose="02020603050405020304" pitchFamily="18" charset="0"/>
                  </a:rPr>
                  <a:t>D</a:t>
                </a:r>
                <a:endParaRPr lang="en-US" altLang="zh-CN" sz="28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8689" name="Text Box 24"/>
              <p:cNvSpPr txBox="1"/>
              <p:nvPr/>
            </p:nvSpPr>
            <p:spPr>
              <a:xfrm>
                <a:off x="4105" y="2528"/>
                <a:ext cx="384" cy="437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 b="1" i="1" dirty="0">
                    <a:latin typeface="Times New Roman" panose="02020603050405020304" pitchFamily="18" charset="0"/>
                  </a:rPr>
                  <a:t>C</a:t>
                </a:r>
                <a:endParaRPr lang="en-US" altLang="zh-CN" sz="2800" b="1" i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grpSp>
            <p:nvGrpSpPr>
              <p:cNvPr id="28690" name="Group 30"/>
              <p:cNvGrpSpPr/>
              <p:nvPr/>
            </p:nvGrpSpPr>
            <p:grpSpPr>
              <a:xfrm>
                <a:off x="3084" y="2016"/>
                <a:ext cx="612" cy="629"/>
                <a:chOff x="2844" y="2064"/>
                <a:chExt cx="612" cy="629"/>
              </a:xfrm>
            </p:grpSpPr>
            <p:graphicFrame>
              <p:nvGraphicFramePr>
                <p:cNvPr id="28691" name="Object 2"/>
                <p:cNvGraphicFramePr/>
                <p:nvPr/>
              </p:nvGraphicFramePr>
              <p:xfrm>
                <a:off x="2844" y="2092"/>
                <a:ext cx="72" cy="13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77" name="" r:id="rId1" imgW="114935" imgH="217170" progId="">
                        <p:embed/>
                      </p:oleObj>
                    </mc:Choice>
                    <mc:Fallback>
                      <p:oleObj name="" r:id="rId1" imgW="114935" imgH="217170" progId="">
                        <p:embed/>
                        <p:pic>
                          <p:nvPicPr>
                            <p:cNvPr id="0" name="图片 3076"/>
                            <p:cNvPicPr/>
                            <p:nvPr/>
                          </p:nvPicPr>
                          <p:blipFill>
                            <a:blip r:embed="rId2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2844" y="2092"/>
                              <a:ext cx="72" cy="136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28692" name="Text Box 32"/>
                <p:cNvSpPr txBox="1"/>
                <p:nvPr/>
              </p:nvSpPr>
              <p:spPr>
                <a:xfrm>
                  <a:off x="3168" y="2064"/>
                  <a:ext cx="288" cy="437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endParaRPr lang="zh-CN" altLang="zh-CN" sz="2800" b="1" i="1" dirty="0">
                    <a:solidFill>
                      <a:srgbClr val="FF66FF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28693" name="Text Box 33"/>
                <p:cNvSpPr txBox="1"/>
                <p:nvPr/>
              </p:nvSpPr>
              <p:spPr>
                <a:xfrm>
                  <a:off x="3168" y="2256"/>
                  <a:ext cx="192" cy="437"/>
                </a:xfrm>
                <a:prstGeom prst="rect">
                  <a:avLst/>
                </a:prstGeom>
                <a:noFill/>
                <a:ln w="38100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endParaRPr lang="zh-CN" altLang="zh-CN" sz="2800" b="1" i="1" dirty="0">
                    <a:solidFill>
                      <a:srgbClr val="FF66FF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</p:grpSp>
      </p:grpSp>
      <p:sp>
        <p:nvSpPr>
          <p:cNvPr id="28694" name="Text Box 2"/>
          <p:cNvSpPr txBox="1"/>
          <p:nvPr/>
        </p:nvSpPr>
        <p:spPr>
          <a:xfrm>
            <a:off x="152400" y="4456113"/>
            <a:ext cx="8839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(2)∵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如上右图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 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DB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（已知）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95" name="Text Box 3"/>
          <p:cNvSpPr txBox="1"/>
          <p:nvPr/>
        </p:nvSpPr>
        <p:spPr>
          <a:xfrm>
            <a:off x="228600" y="5187950"/>
            <a:ext cx="8915400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∴</a:t>
            </a:r>
            <a:r>
              <a:rPr lang="en-US" altLang="zh-CN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(                                               ) 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96" name="Text Box 4"/>
          <p:cNvSpPr txBox="1"/>
          <p:nvPr/>
        </p:nvSpPr>
        <p:spPr>
          <a:xfrm>
            <a:off x="755650" y="5832475"/>
            <a:ext cx="81280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在角的平分线上的点到这个角的两边的距离相等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97" name="Text Box 6"/>
          <p:cNvSpPr txBox="1"/>
          <p:nvPr/>
        </p:nvSpPr>
        <p:spPr>
          <a:xfrm>
            <a:off x="920750" y="5138738"/>
            <a:ext cx="21463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      CD</a:t>
            </a:r>
            <a:endParaRPr lang="en-US" altLang="zh-CN" sz="28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8" name="Text Box 7"/>
          <p:cNvSpPr txBox="1"/>
          <p:nvPr/>
        </p:nvSpPr>
        <p:spPr>
          <a:xfrm>
            <a:off x="7861300" y="5695950"/>
            <a:ext cx="102235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×</a:t>
            </a:r>
            <a:endParaRPr lang="en-US" altLang="zh-CN" sz="4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8699" name="组合 7"/>
          <p:cNvGrpSpPr/>
          <p:nvPr/>
        </p:nvGrpSpPr>
        <p:grpSpPr>
          <a:xfrm>
            <a:off x="5194300" y="2451100"/>
            <a:ext cx="3200400" cy="2292350"/>
            <a:chOff x="4427984" y="1365597"/>
            <a:chExt cx="3733800" cy="2827338"/>
          </a:xfrm>
        </p:grpSpPr>
        <p:grpSp>
          <p:nvGrpSpPr>
            <p:cNvPr id="28700" name="Group 36"/>
            <p:cNvGrpSpPr/>
            <p:nvPr/>
          </p:nvGrpSpPr>
          <p:grpSpPr>
            <a:xfrm>
              <a:off x="4427984" y="1365597"/>
              <a:ext cx="3733800" cy="2827337"/>
              <a:chOff x="2880" y="1261"/>
              <a:chExt cx="2352" cy="1781"/>
            </a:xfrm>
          </p:grpSpPr>
          <p:sp>
            <p:nvSpPr>
              <p:cNvPr id="28701" name="Line 26"/>
              <p:cNvSpPr/>
              <p:nvPr/>
            </p:nvSpPr>
            <p:spPr>
              <a:xfrm>
                <a:off x="4416" y="1584"/>
                <a:ext cx="48" cy="9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8702" name="Line 27"/>
              <p:cNvSpPr/>
              <p:nvPr/>
            </p:nvSpPr>
            <p:spPr>
              <a:xfrm flipV="1">
                <a:off x="4464" y="1632"/>
                <a:ext cx="96" cy="4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grpSp>
            <p:nvGrpSpPr>
              <p:cNvPr id="28703" name="Group 35"/>
              <p:cNvGrpSpPr/>
              <p:nvPr/>
            </p:nvGrpSpPr>
            <p:grpSpPr>
              <a:xfrm>
                <a:off x="2880" y="1261"/>
                <a:ext cx="2352" cy="1781"/>
                <a:chOff x="2880" y="1261"/>
                <a:chExt cx="2352" cy="1781"/>
              </a:xfrm>
            </p:grpSpPr>
            <p:sp>
              <p:nvSpPr>
                <p:cNvPr id="28704" name="Line 16"/>
                <p:cNvSpPr/>
                <p:nvPr/>
              </p:nvSpPr>
              <p:spPr>
                <a:xfrm flipV="1">
                  <a:off x="3120" y="1296"/>
                  <a:ext cx="1872" cy="96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8705" name="Line 17"/>
                <p:cNvSpPr/>
                <p:nvPr/>
              </p:nvSpPr>
              <p:spPr>
                <a:xfrm>
                  <a:off x="3120" y="2256"/>
                  <a:ext cx="2112" cy="576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8706" name="Line 18"/>
                <p:cNvSpPr/>
                <p:nvPr/>
              </p:nvSpPr>
              <p:spPr>
                <a:xfrm flipV="1">
                  <a:off x="3120" y="2016"/>
                  <a:ext cx="2064" cy="24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8707" name="Line 19"/>
                <p:cNvSpPr/>
                <p:nvPr/>
              </p:nvSpPr>
              <p:spPr>
                <a:xfrm flipH="1">
                  <a:off x="4616" y="2048"/>
                  <a:ext cx="192" cy="624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8708" name="Line 20"/>
                <p:cNvSpPr/>
                <p:nvPr/>
              </p:nvSpPr>
              <p:spPr>
                <a:xfrm flipH="1" flipV="1">
                  <a:off x="4512" y="1536"/>
                  <a:ext cx="288" cy="528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8709" name="Line 28"/>
                <p:cNvSpPr/>
                <p:nvPr/>
              </p:nvSpPr>
              <p:spPr>
                <a:xfrm rot="-886735" flipV="1">
                  <a:off x="4496" y="2523"/>
                  <a:ext cx="79" cy="12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grpSp>
              <p:nvGrpSpPr>
                <p:cNvPr id="28710" name="Group 34"/>
                <p:cNvGrpSpPr/>
                <p:nvPr/>
              </p:nvGrpSpPr>
              <p:grpSpPr>
                <a:xfrm>
                  <a:off x="2880" y="1261"/>
                  <a:ext cx="2256" cy="1781"/>
                  <a:chOff x="2880" y="1261"/>
                  <a:chExt cx="2256" cy="1781"/>
                </a:xfrm>
              </p:grpSpPr>
              <p:sp>
                <p:nvSpPr>
                  <p:cNvPr id="28711" name="Text Box 21"/>
                  <p:cNvSpPr txBox="1"/>
                  <p:nvPr/>
                </p:nvSpPr>
                <p:spPr>
                  <a:xfrm>
                    <a:off x="4224" y="1261"/>
                    <a:ext cx="288" cy="402"/>
                  </a:xfrm>
                  <a:prstGeom prst="rect">
                    <a:avLst/>
                  </a:prstGeom>
                  <a:noFill/>
                  <a:ln w="38100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800" b="1" i="1" dirty="0">
                        <a:latin typeface="Times New Roman" panose="02020603050405020304" pitchFamily="18" charset="0"/>
                      </a:rPr>
                      <a:t>B</a:t>
                    </a:r>
                    <a:endParaRPr lang="en-US" altLang="zh-CN" sz="2800" b="1" i="1" dirty="0"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8712" name="Text Box 22"/>
                  <p:cNvSpPr txBox="1"/>
                  <p:nvPr/>
                </p:nvSpPr>
                <p:spPr>
                  <a:xfrm>
                    <a:off x="2880" y="2112"/>
                    <a:ext cx="384" cy="402"/>
                  </a:xfrm>
                  <a:prstGeom prst="rect">
                    <a:avLst/>
                  </a:prstGeom>
                  <a:noFill/>
                  <a:ln w="38100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800" b="1" i="1" dirty="0">
                        <a:latin typeface="Times New Roman" panose="02020603050405020304" pitchFamily="18" charset="0"/>
                      </a:rPr>
                      <a:t>A</a:t>
                    </a:r>
                    <a:endParaRPr lang="en-US" altLang="zh-CN" sz="2800" b="1" i="1" dirty="0"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8713" name="Text Box 23"/>
                  <p:cNvSpPr txBox="1"/>
                  <p:nvPr/>
                </p:nvSpPr>
                <p:spPr>
                  <a:xfrm>
                    <a:off x="4752" y="2016"/>
                    <a:ext cx="384" cy="402"/>
                  </a:xfrm>
                  <a:prstGeom prst="rect">
                    <a:avLst/>
                  </a:prstGeom>
                  <a:noFill/>
                  <a:ln w="38100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800" b="1" i="1" dirty="0">
                        <a:latin typeface="Times New Roman" panose="02020603050405020304" pitchFamily="18" charset="0"/>
                      </a:rPr>
                      <a:t>D</a:t>
                    </a:r>
                    <a:endParaRPr lang="en-US" altLang="zh-CN" sz="2800" b="1" i="1" dirty="0"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8714" name="Text Box 24"/>
                  <p:cNvSpPr txBox="1"/>
                  <p:nvPr/>
                </p:nvSpPr>
                <p:spPr>
                  <a:xfrm>
                    <a:off x="4416" y="2640"/>
                    <a:ext cx="384" cy="402"/>
                  </a:xfrm>
                  <a:prstGeom prst="rect">
                    <a:avLst/>
                  </a:prstGeom>
                  <a:noFill/>
                  <a:ln w="38100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800" b="1" i="1" dirty="0">
                        <a:latin typeface="Times New Roman" panose="02020603050405020304" pitchFamily="18" charset="0"/>
                      </a:rPr>
                      <a:t>C</a:t>
                    </a:r>
                    <a:endParaRPr lang="en-US" altLang="zh-CN" sz="2800" b="1" i="1" dirty="0"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28715" name="Group 30"/>
                  <p:cNvGrpSpPr/>
                  <p:nvPr/>
                </p:nvGrpSpPr>
                <p:grpSpPr>
                  <a:xfrm>
                    <a:off x="3084" y="2016"/>
                    <a:ext cx="612" cy="594"/>
                    <a:chOff x="2844" y="2064"/>
                    <a:chExt cx="612" cy="594"/>
                  </a:xfrm>
                </p:grpSpPr>
                <p:graphicFrame>
                  <p:nvGraphicFramePr>
                    <p:cNvPr id="28716" name="Object 3"/>
                    <p:cNvGraphicFramePr/>
                    <p:nvPr/>
                  </p:nvGraphicFramePr>
                  <p:xfrm>
                    <a:off x="2844" y="2092"/>
                    <a:ext cx="72" cy="136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3078" name="" r:id="rId3" imgW="114935" imgH="217170" progId="">
                            <p:embed/>
                          </p:oleObj>
                        </mc:Choice>
                        <mc:Fallback>
                          <p:oleObj name="" r:id="rId3" imgW="114935" imgH="217170" progId="">
                            <p:embed/>
                            <p:pic>
                              <p:nvPicPr>
                                <p:cNvPr id="0" name="图片 3077"/>
                                <p:cNvPicPr/>
                                <p:nvPr/>
                              </p:nvPicPr>
                              <p:blipFill>
                                <a:blip r:embed="rId2"/>
                                <a:stretch>
                                  <a:fillRect/>
                                </a:stretch>
                              </p:blipFill>
                              <p:spPr>
                                <a:xfrm>
                                  <a:off x="2844" y="2092"/>
                                  <a:ext cx="72" cy="136"/>
                                </a:xfrm>
                                <a:prstGeom prst="rect">
                                  <a:avLst/>
                                </a:prstGeom>
                                <a:noFill/>
                                <a:ln w="38100">
                                  <a:noFill/>
                                  <a:miter/>
                                </a:ln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  <p:sp>
                  <p:nvSpPr>
                    <p:cNvPr id="28717" name="Text Box 32"/>
                    <p:cNvSpPr txBox="1"/>
                    <p:nvPr/>
                  </p:nvSpPr>
                  <p:spPr>
                    <a:xfrm>
                      <a:off x="3168" y="2064"/>
                      <a:ext cx="288" cy="402"/>
                    </a:xfrm>
                    <a:prstGeom prst="rect">
                      <a:avLst/>
                    </a:prstGeom>
                    <a:noFill/>
                    <a:ln w="38100">
                      <a:noFill/>
                    </a:ln>
                  </p:spPr>
                  <p:txBody>
                    <a:bodyPr>
                      <a:spAutoFit/>
                    </a:bodyPr>
                    <a:p>
                      <a:pPr>
                        <a:spcBef>
                          <a:spcPct val="50000"/>
                        </a:spcBef>
                      </a:pPr>
                      <a:endParaRPr lang="zh-CN" altLang="zh-CN" sz="2800" b="1" i="1" dirty="0">
                        <a:solidFill>
                          <a:srgbClr val="FF66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28718" name="Text Box 33"/>
                    <p:cNvSpPr txBox="1"/>
                    <p:nvPr/>
                  </p:nvSpPr>
                  <p:spPr>
                    <a:xfrm>
                      <a:off x="3168" y="2256"/>
                      <a:ext cx="192" cy="402"/>
                    </a:xfrm>
                    <a:prstGeom prst="rect">
                      <a:avLst/>
                    </a:prstGeom>
                    <a:noFill/>
                    <a:ln w="38100">
                      <a:noFill/>
                    </a:ln>
                  </p:spPr>
                  <p:txBody>
                    <a:bodyPr>
                      <a:spAutoFit/>
                    </a:bodyPr>
                    <a:p>
                      <a:pPr>
                        <a:spcBef>
                          <a:spcPct val="50000"/>
                        </a:spcBef>
                      </a:pPr>
                      <a:endParaRPr lang="zh-CN" altLang="zh-CN" sz="2800" b="1" i="1" dirty="0">
                        <a:solidFill>
                          <a:srgbClr val="FF66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p:txBody>
                </p:sp>
              </p:grpSp>
            </p:grpSp>
          </p:grpSp>
        </p:grpSp>
        <p:cxnSp>
          <p:nvCxnSpPr>
            <p:cNvPr id="28719" name="直接连接符 9"/>
            <p:cNvCxnSpPr/>
            <p:nvPr/>
          </p:nvCxnSpPr>
          <p:spPr>
            <a:xfrm>
              <a:off x="7092281" y="3384892"/>
              <a:ext cx="131291" cy="44108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9697" name="TextBox 30"/>
          <p:cNvSpPr txBox="1"/>
          <p:nvPr/>
        </p:nvSpPr>
        <p:spPr>
          <a:xfrm>
            <a:off x="387350" y="984250"/>
            <a:ext cx="8756650" cy="1627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2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2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2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已知：如图，在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中，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是它的角平分线，且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BD=CD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AB, DF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垂足分别为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求证：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EB=FC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9698" name="组合 53"/>
          <p:cNvGrpSpPr/>
          <p:nvPr/>
        </p:nvGrpSpPr>
        <p:grpSpPr>
          <a:xfrm>
            <a:off x="6011863" y="2316163"/>
            <a:ext cx="2676525" cy="2794000"/>
            <a:chOff x="6012160" y="1844824"/>
            <a:chExt cx="2677256" cy="2792696"/>
          </a:xfrm>
        </p:grpSpPr>
        <p:grpSp>
          <p:nvGrpSpPr>
            <p:cNvPr id="29699" name="组合 46"/>
            <p:cNvGrpSpPr/>
            <p:nvPr/>
          </p:nvGrpSpPr>
          <p:grpSpPr>
            <a:xfrm>
              <a:off x="6386286" y="2249714"/>
              <a:ext cx="1944914" cy="1901372"/>
              <a:chOff x="6386286" y="2249714"/>
              <a:chExt cx="1944914" cy="1901372"/>
            </a:xfrm>
          </p:grpSpPr>
          <p:grpSp>
            <p:nvGrpSpPr>
              <p:cNvPr id="29700" name="组合 43"/>
              <p:cNvGrpSpPr/>
              <p:nvPr/>
            </p:nvGrpSpPr>
            <p:grpSpPr>
              <a:xfrm>
                <a:off x="6386286" y="2249714"/>
                <a:ext cx="1944914" cy="1901372"/>
                <a:chOff x="6386286" y="2249714"/>
                <a:chExt cx="1944914" cy="1901372"/>
              </a:xfrm>
            </p:grpSpPr>
            <p:sp>
              <p:nvSpPr>
                <p:cNvPr id="29701" name="任意多边形 32"/>
                <p:cNvSpPr/>
                <p:nvPr/>
              </p:nvSpPr>
              <p:spPr>
                <a:xfrm>
                  <a:off x="6386286" y="2249714"/>
                  <a:ext cx="1944914" cy="1901372"/>
                </a:xfrm>
                <a:custGeom>
                  <a:avLst/>
                  <a:gdLst/>
                  <a:ahLst/>
                  <a:cxnLst>
                    <a:cxn ang="0">
                      <a:pos x="972457" y="0"/>
                    </a:cxn>
                    <a:cxn ang="0">
                      <a:pos x="0" y="1901372"/>
                    </a:cxn>
                    <a:cxn ang="0">
                      <a:pos x="1944914" y="1901372"/>
                    </a:cxn>
                    <a:cxn ang="0">
                      <a:pos x="972457" y="0"/>
                    </a:cxn>
                  </a:cxnLst>
                  <a:pathLst>
                    <a:path w="1944914" h="1901372">
                      <a:moveTo>
                        <a:pt x="972457" y="0"/>
                      </a:moveTo>
                      <a:lnTo>
                        <a:pt x="0" y="1901372"/>
                      </a:lnTo>
                      <a:lnTo>
                        <a:pt x="1944914" y="1901372"/>
                      </a:lnTo>
                      <a:lnTo>
                        <a:pt x="972457" y="0"/>
                      </a:lnTo>
                      <a:close/>
                    </a:path>
                  </a:pathLst>
                </a:custGeom>
                <a:noFill/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cxnSp>
              <p:nvCxnSpPr>
                <p:cNvPr id="29702" name="直接连接符 34"/>
                <p:cNvCxnSpPr>
                  <a:stCxn id="29701" idx="0"/>
                </p:cNvCxnSpPr>
                <p:nvPr/>
              </p:nvCxnSpPr>
              <p:spPr>
                <a:xfrm flipH="1">
                  <a:off x="7308304" y="2249714"/>
                  <a:ext cx="50439" cy="1899366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29703" name="直接连接符 37"/>
                <p:cNvCxnSpPr>
                  <a:stCxn id="29701" idx="0"/>
                </p:cNvCxnSpPr>
                <p:nvPr/>
              </p:nvCxnSpPr>
              <p:spPr>
                <a:xfrm flipV="1">
                  <a:off x="7308304" y="3717032"/>
                  <a:ext cx="792088" cy="432048"/>
                </a:xfrm>
                <a:prstGeom prst="line">
                  <a:avLst/>
                </a:prstGeom>
                <a:ln w="25400" cap="flat" cmpd="sng">
                  <a:solidFill>
                    <a:srgbClr val="00B05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29704" name="直接连接符 41"/>
                <p:cNvCxnSpPr>
                  <a:stCxn id="29701" idx="0"/>
                </p:cNvCxnSpPr>
                <p:nvPr/>
              </p:nvCxnSpPr>
              <p:spPr>
                <a:xfrm flipH="1" flipV="1">
                  <a:off x="6588224" y="3789040"/>
                  <a:ext cx="720080" cy="360040"/>
                </a:xfrm>
                <a:prstGeom prst="line">
                  <a:avLst/>
                </a:prstGeom>
                <a:ln w="25400" cap="flat" cmpd="sng">
                  <a:solidFill>
                    <a:srgbClr val="00B05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29705" name="矩形 44"/>
              <p:cNvSpPr/>
              <p:nvPr/>
            </p:nvSpPr>
            <p:spPr>
              <a:xfrm rot="6914812">
                <a:off x="6561299" y="3788740"/>
                <a:ext cx="144687" cy="191178"/>
              </a:xfrm>
              <a:prstGeom prst="rect">
                <a:avLst/>
              </a:prstGeom>
              <a:solidFill>
                <a:schemeClr val="accent1"/>
              </a:solidFill>
              <a:ln w="25400" cap="flat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sz="2000" i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9706" name="矩形 45"/>
              <p:cNvSpPr/>
              <p:nvPr/>
            </p:nvSpPr>
            <p:spPr>
              <a:xfrm rot="9108018">
                <a:off x="7967877" y="3749951"/>
                <a:ext cx="177051" cy="150185"/>
              </a:xfrm>
              <a:prstGeom prst="rect">
                <a:avLst/>
              </a:prstGeom>
              <a:solidFill>
                <a:schemeClr val="accent1"/>
              </a:solidFill>
              <a:ln w="25400" cap="flat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sz="2000" i="1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9707" name="TextBox 47"/>
            <p:cNvSpPr txBox="1"/>
            <p:nvPr/>
          </p:nvSpPr>
          <p:spPr>
            <a:xfrm>
              <a:off x="7236296" y="1844824"/>
              <a:ext cx="420444" cy="51805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 i="1" dirty="0">
                  <a:latin typeface="Times New Roman" panose="02020603050405020304" pitchFamily="18" charset="0"/>
                </a:rPr>
                <a:t>A</a:t>
              </a:r>
              <a:endParaRPr lang="en-US" altLang="zh-CN" sz="28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9708" name="TextBox 48"/>
            <p:cNvSpPr txBox="1"/>
            <p:nvPr/>
          </p:nvSpPr>
          <p:spPr>
            <a:xfrm>
              <a:off x="6012160" y="3975447"/>
              <a:ext cx="420444" cy="51805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 i="1" dirty="0">
                  <a:latin typeface="Times New Roman" panose="02020603050405020304" pitchFamily="18" charset="0"/>
                </a:rPr>
                <a:t>B</a:t>
              </a:r>
              <a:endParaRPr lang="en-US" altLang="zh-CN" sz="28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9709" name="TextBox 49"/>
            <p:cNvSpPr txBox="1"/>
            <p:nvPr/>
          </p:nvSpPr>
          <p:spPr>
            <a:xfrm>
              <a:off x="8268972" y="3975447"/>
              <a:ext cx="420444" cy="51805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 i="1" dirty="0">
                  <a:latin typeface="Times New Roman" panose="02020603050405020304" pitchFamily="18" charset="0"/>
                </a:rPr>
                <a:t>C</a:t>
              </a:r>
              <a:endParaRPr lang="en-US" altLang="zh-CN" sz="28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9710" name="TextBox 50"/>
            <p:cNvSpPr txBox="1"/>
            <p:nvPr/>
          </p:nvSpPr>
          <p:spPr>
            <a:xfrm>
              <a:off x="7116844" y="4119463"/>
              <a:ext cx="439498" cy="51805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 i="1" dirty="0">
                  <a:latin typeface="Times New Roman" panose="02020603050405020304" pitchFamily="18" charset="0"/>
                </a:rPr>
                <a:t>D</a:t>
              </a:r>
              <a:endParaRPr lang="en-US" altLang="zh-CN" sz="28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9711" name="TextBox 51"/>
            <p:cNvSpPr txBox="1"/>
            <p:nvPr/>
          </p:nvSpPr>
          <p:spPr>
            <a:xfrm>
              <a:off x="6156176" y="3543399"/>
              <a:ext cx="420444" cy="51805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 i="1" dirty="0">
                  <a:latin typeface="Times New Roman" panose="02020603050405020304" pitchFamily="18" charset="0"/>
                </a:rPr>
                <a:t>E</a:t>
              </a:r>
              <a:endParaRPr lang="en-US" altLang="zh-CN" sz="28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9712" name="TextBox 52"/>
            <p:cNvSpPr txBox="1"/>
            <p:nvPr/>
          </p:nvSpPr>
          <p:spPr>
            <a:xfrm>
              <a:off x="8124956" y="3501008"/>
              <a:ext cx="420444" cy="51805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 i="1" dirty="0">
                  <a:latin typeface="Times New Roman" panose="02020603050405020304" pitchFamily="18" charset="0"/>
                </a:rPr>
                <a:t>F</a:t>
              </a:r>
              <a:endParaRPr lang="en-US" altLang="zh-CN" sz="28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93700" y="2762250"/>
            <a:ext cx="6578600" cy="1114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证明： 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∵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是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BAC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的角平分线，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DE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AB, DF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8150" y="4051300"/>
            <a:ext cx="520382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DE=DF, ∠DEB=∠DFC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 °.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2600" y="4629150"/>
            <a:ext cx="4710113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Rt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Rt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5" name="组合 24"/>
          <p:cNvGrpSpPr/>
          <p:nvPr/>
        </p:nvGrpSpPr>
        <p:grpSpPr>
          <a:xfrm>
            <a:off x="882650" y="5233988"/>
            <a:ext cx="1893888" cy="1192212"/>
            <a:chOff x="899592" y="2664726"/>
            <a:chExt cx="1895491" cy="1193395"/>
          </a:xfrm>
        </p:grpSpPr>
        <p:sp>
          <p:nvSpPr>
            <p:cNvPr id="29717" name="左大括号 19"/>
            <p:cNvSpPr/>
            <p:nvPr/>
          </p:nvSpPr>
          <p:spPr>
            <a:xfrm>
              <a:off x="899592" y="2780928"/>
              <a:ext cx="72008" cy="936104"/>
            </a:xfrm>
            <a:prstGeom prst="leftBrace">
              <a:avLst>
                <a:gd name="adj1" fmla="val 8125"/>
                <a:gd name="adj2" fmla="val 50000"/>
              </a:avLst>
            </a:prstGeom>
            <a:solidFill>
              <a:schemeClr val="accent1"/>
            </a:solidFill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2000" dirty="0">
                <a:latin typeface="Arial" panose="020B0604020202020204" pitchFamily="34" charset="0"/>
              </a:endParaRPr>
            </a:p>
          </p:txBody>
        </p:sp>
        <p:sp>
          <p:nvSpPr>
            <p:cNvPr id="29718" name="TextBox 20"/>
            <p:cNvSpPr txBox="1"/>
            <p:nvPr/>
          </p:nvSpPr>
          <p:spPr>
            <a:xfrm>
              <a:off x="1062032" y="2664726"/>
              <a:ext cx="1733051" cy="5189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 i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DE=DF</a:t>
              </a: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，</a:t>
              </a:r>
              <a:endPara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9719" name="TextBox 21"/>
            <p:cNvSpPr txBox="1"/>
            <p:nvPr/>
          </p:nvSpPr>
          <p:spPr>
            <a:xfrm>
              <a:off x="1062032" y="3339124"/>
              <a:ext cx="1733051" cy="5189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 i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BD=C</a:t>
              </a:r>
              <a:r>
                <a:rPr lang="en-US" altLang="zh-CN" sz="2800" b="1" i="1" dirty="0">
                  <a:solidFill>
                    <a:srgbClr val="FF0000"/>
                  </a:solidFill>
                  <a:latin typeface="Times New Roman" panose="02020603050405020304" pitchFamily="18" charset="0"/>
                  <a:sym typeface="Arial" panose="020B0604020202020204" pitchFamily="34" charset="0"/>
                </a:rPr>
                <a:t>D</a:t>
              </a: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，</a:t>
              </a:r>
              <a:endPara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3708400" y="5272088"/>
            <a:ext cx="4929188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Rt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≌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Rt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CDF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(HL).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708400" y="5894388"/>
            <a:ext cx="1868488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EB=FC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22" name="圆角矩形 31"/>
          <p:cNvSpPr/>
          <p:nvPr/>
        </p:nvSpPr>
        <p:spPr>
          <a:xfrm>
            <a:off x="171450" y="539750"/>
            <a:ext cx="1428750" cy="4286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典例精析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6" name="Rectangle 2"/>
          <p:cNvSpPr>
            <a:spLocks noGrp="1"/>
          </p:cNvSpPr>
          <p:nvPr>
            <p:ph idx="1"/>
          </p:nvPr>
        </p:nvSpPr>
        <p:spPr>
          <a:xfrm>
            <a:off x="171450" y="1206500"/>
            <a:ext cx="8667750" cy="1509713"/>
          </a:xfrm>
          <a:ln/>
        </p:spPr>
        <p:txBody>
          <a:bodyPr vert="horz" wrap="square" lIns="90170" tIns="46990" rIns="90170" bIns="46990" anchor="t"/>
          <a:p>
            <a:pPr algn="just" defTabSz="6858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kern="1200" dirty="0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例</a:t>
            </a:r>
            <a:r>
              <a:rPr lang="en-US" altLang="zh-CN" sz="2800" kern="1200" dirty="0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</a:t>
            </a:r>
            <a:r>
              <a:rPr lang="zh-CN" altLang="zh-CN" sz="2800" kern="1200" dirty="0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:</a:t>
            </a:r>
            <a:r>
              <a:rPr lang="zh-CN" altLang="en-US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如图，</a:t>
            </a:r>
            <a:r>
              <a:rPr lang="zh-CN" altLang="zh-CN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AM</a:t>
            </a:r>
            <a:r>
              <a:rPr lang="zh-CN" altLang="en-US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是</a:t>
            </a:r>
            <a:r>
              <a:rPr lang="en-US" altLang="zh-CN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∠</a:t>
            </a:r>
            <a:r>
              <a:rPr lang="zh-CN" altLang="zh-CN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BAC</a:t>
            </a:r>
            <a:r>
              <a:rPr lang="zh-CN" altLang="en-US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的平分线，点</a:t>
            </a:r>
            <a:r>
              <a:rPr lang="zh-CN" altLang="zh-CN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P</a:t>
            </a:r>
            <a:r>
              <a:rPr lang="zh-CN" altLang="en-US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在</a:t>
            </a:r>
            <a:r>
              <a:rPr lang="zh-CN" altLang="zh-CN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AM</a:t>
            </a:r>
            <a:r>
              <a:rPr lang="zh-CN" altLang="en-US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上，</a:t>
            </a:r>
            <a:r>
              <a:rPr lang="zh-CN" altLang="zh-CN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PD⊥AB，PE⊥AC，</a:t>
            </a:r>
            <a:r>
              <a:rPr lang="zh-CN" altLang="en-US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垂足分别是</a:t>
            </a:r>
            <a:r>
              <a:rPr lang="zh-CN" altLang="zh-CN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D</a:t>
            </a:r>
            <a:r>
              <a:rPr lang="zh-CN" altLang="en-US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、</a:t>
            </a:r>
            <a:r>
              <a:rPr lang="zh-CN" altLang="zh-CN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E，PD=4cm，</a:t>
            </a:r>
            <a:r>
              <a:rPr lang="zh-CN" altLang="en-US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则</a:t>
            </a:r>
            <a:r>
              <a:rPr lang="zh-CN" altLang="zh-CN" sz="2800" kern="120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PE=______cm.</a:t>
            </a:r>
            <a:endParaRPr lang="zh-CN" altLang="zh-CN" sz="2800" kern="1200" dirty="0"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defTabSz="685800">
              <a:buFont typeface="Arial" panose="020B0604020202020204" pitchFamily="34" charset="0"/>
              <a:buNone/>
            </a:pPr>
            <a:endParaRPr lang="zh-CN" altLang="zh-CN" sz="2800" kern="1200" dirty="0"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4538663" y="2652713"/>
            <a:ext cx="3890962" cy="2627312"/>
            <a:chOff x="0" y="0"/>
            <a:chExt cx="6127" cy="4139"/>
          </a:xfrm>
        </p:grpSpPr>
        <p:sp>
          <p:nvSpPr>
            <p:cNvPr id="30723" name="Text Box 4"/>
            <p:cNvSpPr txBox="1"/>
            <p:nvPr/>
          </p:nvSpPr>
          <p:spPr>
            <a:xfrm>
              <a:off x="3635" y="0"/>
              <a:ext cx="502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000" dirty="0">
                  <a:latin typeface="Arial" panose="020B0604020202020204" pitchFamily="34" charset="0"/>
                </a:rPr>
                <a:t>B</a:t>
              </a:r>
              <a:endParaRPr lang="zh-CN" altLang="en-US" sz="2000" dirty="0">
                <a:latin typeface="Arial" panose="020B0604020202020204" pitchFamily="34" charset="0"/>
              </a:endParaRPr>
            </a:p>
          </p:txBody>
        </p:sp>
        <p:grpSp>
          <p:nvGrpSpPr>
            <p:cNvPr id="30724" name="Group 5"/>
            <p:cNvGrpSpPr/>
            <p:nvPr/>
          </p:nvGrpSpPr>
          <p:grpSpPr>
            <a:xfrm>
              <a:off x="0" y="341"/>
              <a:ext cx="6127" cy="3798"/>
              <a:chOff x="0" y="0"/>
              <a:chExt cx="6127" cy="3798"/>
            </a:xfrm>
          </p:grpSpPr>
          <p:sp>
            <p:nvSpPr>
              <p:cNvPr id="30725" name="Line 6"/>
              <p:cNvSpPr/>
              <p:nvPr/>
            </p:nvSpPr>
            <p:spPr>
              <a:xfrm flipH="1">
                <a:off x="450" y="0"/>
                <a:ext cx="3752" cy="3179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726" name="Line 7"/>
              <p:cNvSpPr/>
              <p:nvPr/>
            </p:nvSpPr>
            <p:spPr>
              <a:xfrm flipV="1">
                <a:off x="462" y="1360"/>
                <a:ext cx="5329" cy="1823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727" name="Line 8"/>
              <p:cNvSpPr/>
              <p:nvPr/>
            </p:nvSpPr>
            <p:spPr>
              <a:xfrm>
                <a:off x="475" y="3175"/>
                <a:ext cx="4749" cy="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728" name="Text Box 9"/>
              <p:cNvSpPr txBox="1"/>
              <p:nvPr/>
            </p:nvSpPr>
            <p:spPr>
              <a:xfrm>
                <a:off x="0" y="3174"/>
                <a:ext cx="488" cy="6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2000" dirty="0">
                    <a:latin typeface="Arial" panose="020B0604020202020204" pitchFamily="34" charset="0"/>
                  </a:rPr>
                  <a:t>A</a:t>
                </a:r>
                <a:endParaRPr lang="zh-CN" altLang="en-US" sz="20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729" name="Text Box 10"/>
              <p:cNvSpPr txBox="1"/>
              <p:nvPr/>
            </p:nvSpPr>
            <p:spPr>
              <a:xfrm>
                <a:off x="4874" y="3061"/>
                <a:ext cx="488" cy="6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2000" dirty="0">
                    <a:latin typeface="Arial" panose="020B0604020202020204" pitchFamily="34" charset="0"/>
                  </a:rPr>
                  <a:t>C</a:t>
                </a:r>
                <a:endParaRPr lang="zh-CN" altLang="en-US" sz="2000" dirty="0">
                  <a:latin typeface="Arial" panose="020B0604020202020204" pitchFamily="34" charset="0"/>
                </a:endParaRPr>
              </a:p>
            </p:txBody>
          </p:sp>
          <p:grpSp>
            <p:nvGrpSpPr>
              <p:cNvPr id="30730" name="Group 11"/>
              <p:cNvGrpSpPr/>
              <p:nvPr/>
            </p:nvGrpSpPr>
            <p:grpSpPr>
              <a:xfrm rot="5460000">
                <a:off x="4088" y="2891"/>
                <a:ext cx="340" cy="226"/>
                <a:chOff x="0" y="0"/>
                <a:chExt cx="340" cy="226"/>
              </a:xfrm>
            </p:grpSpPr>
            <p:sp>
              <p:nvSpPr>
                <p:cNvPr id="30731" name="Line 12"/>
                <p:cNvSpPr/>
                <p:nvPr/>
              </p:nvSpPr>
              <p:spPr>
                <a:xfrm>
                  <a:off x="0" y="0"/>
                  <a:ext cx="340" cy="1"/>
                </a:xfrm>
                <a:prstGeom prst="line">
                  <a:avLst/>
                </a:prstGeom>
                <a:ln w="254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732" name="Line 13"/>
                <p:cNvSpPr/>
                <p:nvPr/>
              </p:nvSpPr>
              <p:spPr>
                <a:xfrm>
                  <a:off x="0" y="0"/>
                  <a:ext cx="1" cy="226"/>
                </a:xfrm>
                <a:prstGeom prst="line">
                  <a:avLst/>
                </a:prstGeom>
                <a:ln w="254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30733" name="Text Box 14"/>
              <p:cNvSpPr txBox="1"/>
              <p:nvPr/>
            </p:nvSpPr>
            <p:spPr>
              <a:xfrm>
                <a:off x="4126" y="1776"/>
                <a:ext cx="657" cy="6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2000" dirty="0">
                    <a:latin typeface="Arial" panose="020B0604020202020204" pitchFamily="34" charset="0"/>
                    <a:sym typeface="Arial" panose="020B0604020202020204" pitchFamily="34" charset="0"/>
                  </a:rPr>
                  <a:t>P</a:t>
                </a:r>
                <a:endParaRPr lang="zh-CN" altLang="en-US" sz="2000" dirty="0">
                  <a:latin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30734" name="Line 15"/>
              <p:cNvSpPr/>
              <p:nvPr/>
            </p:nvSpPr>
            <p:spPr>
              <a:xfrm flipH="1" flipV="1">
                <a:off x="3182" y="907"/>
                <a:ext cx="1020" cy="1019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735" name="Line 16"/>
              <p:cNvSpPr/>
              <p:nvPr/>
            </p:nvSpPr>
            <p:spPr>
              <a:xfrm>
                <a:off x="4145" y="1927"/>
                <a:ext cx="1" cy="1248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grpSp>
            <p:nvGrpSpPr>
              <p:cNvPr id="30736" name="Group 17"/>
              <p:cNvGrpSpPr/>
              <p:nvPr/>
            </p:nvGrpSpPr>
            <p:grpSpPr>
              <a:xfrm rot="7980000">
                <a:off x="3239" y="779"/>
                <a:ext cx="229" cy="225"/>
                <a:chOff x="0" y="0"/>
                <a:chExt cx="340" cy="226"/>
              </a:xfrm>
            </p:grpSpPr>
            <p:sp>
              <p:nvSpPr>
                <p:cNvPr id="30737" name="Line 18"/>
                <p:cNvSpPr/>
                <p:nvPr/>
              </p:nvSpPr>
              <p:spPr>
                <a:xfrm>
                  <a:off x="0" y="0"/>
                  <a:ext cx="340" cy="1"/>
                </a:xfrm>
                <a:prstGeom prst="line">
                  <a:avLst/>
                </a:prstGeom>
                <a:ln w="254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738" name="Line 19"/>
                <p:cNvSpPr/>
                <p:nvPr/>
              </p:nvSpPr>
              <p:spPr>
                <a:xfrm>
                  <a:off x="0" y="0"/>
                  <a:ext cx="1" cy="226"/>
                </a:xfrm>
                <a:prstGeom prst="line">
                  <a:avLst/>
                </a:prstGeom>
                <a:ln w="254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30739" name="Text Box 20"/>
              <p:cNvSpPr txBox="1"/>
              <p:nvPr/>
            </p:nvSpPr>
            <p:spPr>
              <a:xfrm>
                <a:off x="5639" y="1227"/>
                <a:ext cx="488" cy="6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2000" dirty="0">
                    <a:latin typeface="Arial" panose="020B0604020202020204" pitchFamily="34" charset="0"/>
                  </a:rPr>
                  <a:t>M</a:t>
                </a:r>
                <a:endParaRPr lang="zh-CN" altLang="en-US" sz="20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740" name="Text Box 21"/>
              <p:cNvSpPr txBox="1"/>
              <p:nvPr/>
            </p:nvSpPr>
            <p:spPr>
              <a:xfrm>
                <a:off x="2728" y="453"/>
                <a:ext cx="488" cy="6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2000" dirty="0">
                    <a:latin typeface="Arial" panose="020B0604020202020204" pitchFamily="34" charset="0"/>
                  </a:rPr>
                  <a:t>D</a:t>
                </a:r>
                <a:endParaRPr lang="zh-CN" altLang="en-US" sz="20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741" name="Text Box 22"/>
              <p:cNvSpPr txBox="1"/>
              <p:nvPr/>
            </p:nvSpPr>
            <p:spPr>
              <a:xfrm>
                <a:off x="3863" y="3174"/>
                <a:ext cx="488" cy="6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2000" dirty="0">
                    <a:latin typeface="Arial" panose="020B0604020202020204" pitchFamily="34" charset="0"/>
                  </a:rPr>
                  <a:t>E</a:t>
                </a:r>
                <a:endParaRPr lang="zh-CN" altLang="en-US" sz="2000" dirty="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6407" name="Text Box 23"/>
          <p:cNvSpPr txBox="1"/>
          <p:nvPr/>
        </p:nvSpPr>
        <p:spPr>
          <a:xfrm>
            <a:off x="1917700" y="2606675"/>
            <a:ext cx="469900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4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6408" name="Text Box 24"/>
          <p:cNvSpPr txBox="1"/>
          <p:nvPr/>
        </p:nvSpPr>
        <p:spPr>
          <a:xfrm>
            <a:off x="393700" y="5473700"/>
            <a:ext cx="77057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温馨提示：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存在两条垂线段———直接应用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0744" name="圆角矩形 31"/>
          <p:cNvSpPr/>
          <p:nvPr/>
        </p:nvSpPr>
        <p:spPr>
          <a:xfrm>
            <a:off x="215900" y="762000"/>
            <a:ext cx="1350963" cy="4286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典例精析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0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/>
      <p:bldP spid="16407" grpId="0" bldLvl="0"/>
      <p:bldP spid="16408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31745" name="Group 2"/>
          <p:cNvGrpSpPr/>
          <p:nvPr/>
        </p:nvGrpSpPr>
        <p:grpSpPr>
          <a:xfrm>
            <a:off x="5148263" y="2708275"/>
            <a:ext cx="3198812" cy="2528888"/>
            <a:chOff x="0" y="0"/>
            <a:chExt cx="5038" cy="3984"/>
          </a:xfrm>
        </p:grpSpPr>
        <p:sp>
          <p:nvSpPr>
            <p:cNvPr id="31746" name="Line 3"/>
            <p:cNvSpPr/>
            <p:nvPr/>
          </p:nvSpPr>
          <p:spPr>
            <a:xfrm flipH="1">
              <a:off x="452" y="340"/>
              <a:ext cx="3969" cy="306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47" name="Line 4"/>
            <p:cNvSpPr/>
            <p:nvPr/>
          </p:nvSpPr>
          <p:spPr>
            <a:xfrm flipV="1">
              <a:off x="533" y="1928"/>
              <a:ext cx="3898" cy="145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31748" name="Group 5"/>
            <p:cNvGrpSpPr/>
            <p:nvPr/>
          </p:nvGrpSpPr>
          <p:grpSpPr>
            <a:xfrm>
              <a:off x="0" y="0"/>
              <a:ext cx="5038" cy="3984"/>
              <a:chOff x="0" y="0"/>
              <a:chExt cx="5038" cy="3984"/>
            </a:xfrm>
          </p:grpSpPr>
          <p:sp>
            <p:nvSpPr>
              <p:cNvPr id="31749" name="Line 6"/>
              <p:cNvSpPr/>
              <p:nvPr/>
            </p:nvSpPr>
            <p:spPr>
              <a:xfrm>
                <a:off x="474" y="3402"/>
                <a:ext cx="3968" cy="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750" name="Text Box 7"/>
              <p:cNvSpPr txBox="1"/>
              <p:nvPr/>
            </p:nvSpPr>
            <p:spPr>
              <a:xfrm>
                <a:off x="0" y="3402"/>
                <a:ext cx="488" cy="5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b="1" dirty="0">
                    <a:latin typeface="EU-B1X" pitchFamily="65" charset="-122"/>
                    <a:ea typeface="EU-B1X" pitchFamily="65" charset="-122"/>
                  </a:rPr>
                  <a:t>A</a:t>
                </a:r>
                <a:endParaRPr lang="zh-CN" altLang="en-US" b="1" dirty="0">
                  <a:latin typeface="EU-B1X" pitchFamily="65" charset="-122"/>
                  <a:ea typeface="EU-B1X" pitchFamily="65" charset="-122"/>
                </a:endParaRPr>
              </a:p>
            </p:txBody>
          </p:sp>
          <p:sp>
            <p:nvSpPr>
              <p:cNvPr id="31751" name="Text Box 8"/>
              <p:cNvSpPr txBox="1"/>
              <p:nvPr/>
            </p:nvSpPr>
            <p:spPr>
              <a:xfrm>
                <a:off x="4536" y="0"/>
                <a:ext cx="502" cy="5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b="1" dirty="0">
                    <a:latin typeface="EU-B1X" pitchFamily="65" charset="-122"/>
                    <a:ea typeface="EU-B1X" pitchFamily="65" charset="-122"/>
                  </a:rPr>
                  <a:t>B</a:t>
                </a:r>
                <a:endParaRPr lang="zh-CN" altLang="en-US" b="1" dirty="0">
                  <a:latin typeface="EU-B1X" pitchFamily="65" charset="-122"/>
                  <a:ea typeface="EU-B1X" pitchFamily="65" charset="-122"/>
                </a:endParaRPr>
              </a:p>
            </p:txBody>
          </p:sp>
          <p:sp>
            <p:nvSpPr>
              <p:cNvPr id="31752" name="Text Box 9"/>
              <p:cNvSpPr txBox="1"/>
              <p:nvPr/>
            </p:nvSpPr>
            <p:spPr>
              <a:xfrm>
                <a:off x="4309" y="3289"/>
                <a:ext cx="488" cy="5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b="1" dirty="0">
                    <a:latin typeface="EU-B1X" pitchFamily="65" charset="-122"/>
                    <a:ea typeface="EU-B1X" pitchFamily="65" charset="-122"/>
                  </a:rPr>
                  <a:t>C</a:t>
                </a:r>
                <a:endParaRPr lang="zh-CN" altLang="en-US" b="1" dirty="0">
                  <a:latin typeface="EU-B1X" pitchFamily="65" charset="-122"/>
                  <a:ea typeface="EU-B1X" pitchFamily="65" charset="-122"/>
                </a:endParaRPr>
              </a:p>
            </p:txBody>
          </p:sp>
          <p:sp>
            <p:nvSpPr>
              <p:cNvPr id="31753" name="Line 10"/>
              <p:cNvSpPr/>
              <p:nvPr/>
            </p:nvSpPr>
            <p:spPr>
              <a:xfrm flipH="1">
                <a:off x="4420" y="340"/>
                <a:ext cx="2" cy="306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754" name="Line 11"/>
              <p:cNvSpPr/>
              <p:nvPr/>
            </p:nvSpPr>
            <p:spPr>
              <a:xfrm>
                <a:off x="4082" y="3173"/>
                <a:ext cx="340" cy="1"/>
              </a:xfrm>
              <a:prstGeom prst="line">
                <a:avLst/>
              </a:prstGeom>
              <a:ln w="254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755" name="Line 12"/>
              <p:cNvSpPr/>
              <p:nvPr/>
            </p:nvSpPr>
            <p:spPr>
              <a:xfrm>
                <a:off x="4082" y="3173"/>
                <a:ext cx="1" cy="226"/>
              </a:xfrm>
              <a:prstGeom prst="line">
                <a:avLst/>
              </a:prstGeom>
              <a:ln w="254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756" name="Text Box 13"/>
              <p:cNvSpPr txBox="1"/>
              <p:nvPr/>
            </p:nvSpPr>
            <p:spPr>
              <a:xfrm>
                <a:off x="4365" y="1699"/>
                <a:ext cx="657" cy="5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b="1" dirty="0">
                    <a:latin typeface="EU-B1X" pitchFamily="65" charset="-122"/>
                    <a:ea typeface="EU-B1X" pitchFamily="65" charset="-122"/>
                    <a:sym typeface="Arial" panose="020B0604020202020204" pitchFamily="34" charset="0"/>
                  </a:rPr>
                  <a:t>P</a:t>
                </a:r>
                <a:endParaRPr lang="zh-CN" altLang="en-US" b="1" dirty="0">
                  <a:latin typeface="EU-B1X" pitchFamily="65" charset="-122"/>
                  <a:ea typeface="EU-B1X" pitchFamily="65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7422" name="Text Box 14"/>
          <p:cNvSpPr txBox="1">
            <a:spLocks noChangeArrowheads="1"/>
          </p:cNvSpPr>
          <p:nvPr/>
        </p:nvSpPr>
        <p:spPr bwMode="auto">
          <a:xfrm>
            <a:off x="349250" y="717550"/>
            <a:ext cx="8424863" cy="1665288"/>
          </a:xfrm>
          <a:prstGeom prst="rect">
            <a:avLst/>
          </a:prstGeom>
          <a:noFill/>
          <a:ln w="3175" cap="flat" cmpd="sng">
            <a:noFill/>
            <a:miter lim="800000"/>
          </a:ln>
          <a:effectLst/>
        </p:spPr>
        <p:txBody>
          <a:bodyPr lIns="90170" tIns="46990" rIns="90170" bIns="46990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变式：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如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	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图，在</a:t>
            </a:r>
            <a:r>
              <a:rPr kumimoji="0" lang="en-US" altLang="zh-CN" sz="2800" kern="1200" cap="none" spc="0" normalizeH="0" baseline="0" noProof="0" dirty="0" err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Rt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△ABC中，AC=BC,∠C＝90</a:t>
            </a:r>
            <a:r>
              <a:rPr kumimoji="0" lang="en-US" altLang="zh-CN" sz="2800" kern="1200" cap="none" spc="0" normalizeH="0" baseline="3000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°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，AP平分∠BAC交BC于点P，若PC＝4,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AB=14.</a:t>
            </a:r>
            <a:endParaRPr kumimoji="0" lang="zh-CN" altLang="en-US" sz="2800" kern="1200" cap="none" spc="0" normalizeH="0" baseline="0" noProof="0" dirty="0"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（1）则点P到AB的距离为_______.</a:t>
            </a:r>
            <a:endParaRPr kumimoji="0" lang="zh-CN" altLang="en-US" sz="2800" kern="1200" cap="none" spc="0" normalizeH="0" baseline="0" noProof="0" dirty="0"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4" name="Group 15"/>
          <p:cNvGrpSpPr/>
          <p:nvPr/>
        </p:nvGrpSpPr>
        <p:grpSpPr>
          <a:xfrm>
            <a:off x="7108825" y="3101975"/>
            <a:ext cx="846138" cy="819150"/>
            <a:chOff x="0" y="0"/>
            <a:chExt cx="1330" cy="1291"/>
          </a:xfrm>
        </p:grpSpPr>
        <p:sp>
          <p:nvSpPr>
            <p:cNvPr id="31759" name="Line 16"/>
            <p:cNvSpPr/>
            <p:nvPr/>
          </p:nvSpPr>
          <p:spPr>
            <a:xfrm flipH="1" flipV="1">
              <a:off x="508" y="255"/>
              <a:ext cx="822" cy="1036"/>
            </a:xfrm>
            <a:prstGeom prst="line">
              <a:avLst/>
            </a:prstGeom>
            <a:ln w="34925" cap="flat" cmpd="sng">
              <a:solidFill>
                <a:srgbClr val="FF0000"/>
              </a:solidFill>
              <a:prstDash val="sysDot"/>
              <a:headEnd type="none" w="med" len="med"/>
              <a:tailEnd type="none" w="med" len="med"/>
            </a:ln>
          </p:spPr>
        </p:sp>
        <p:grpSp>
          <p:nvGrpSpPr>
            <p:cNvPr id="31760" name="Group 17"/>
            <p:cNvGrpSpPr/>
            <p:nvPr/>
          </p:nvGrpSpPr>
          <p:grpSpPr>
            <a:xfrm>
              <a:off x="759" y="185"/>
              <a:ext cx="245" cy="419"/>
              <a:chOff x="70" y="-123"/>
              <a:chExt cx="245" cy="419"/>
            </a:xfrm>
          </p:grpSpPr>
          <p:sp>
            <p:nvSpPr>
              <p:cNvPr id="31761" name="Line 18"/>
              <p:cNvSpPr/>
              <p:nvPr/>
            </p:nvSpPr>
            <p:spPr>
              <a:xfrm>
                <a:off x="70" y="-123"/>
                <a:ext cx="227" cy="226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762" name="Line 19"/>
              <p:cNvSpPr/>
              <p:nvPr/>
            </p:nvSpPr>
            <p:spPr>
              <a:xfrm flipH="1">
                <a:off x="90" y="70"/>
                <a:ext cx="225" cy="226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31763" name="Text Box 20"/>
            <p:cNvSpPr txBox="1"/>
            <p:nvPr/>
          </p:nvSpPr>
          <p:spPr>
            <a:xfrm>
              <a:off x="0" y="0"/>
              <a:ext cx="662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b="1" dirty="0">
                  <a:latin typeface="EU-B1X" pitchFamily="65" charset="-122"/>
                  <a:ea typeface="EU-B1X" pitchFamily="65" charset="-122"/>
                  <a:sym typeface="Arial" panose="020B0604020202020204" pitchFamily="34" charset="0"/>
                </a:rPr>
                <a:t>D</a:t>
              </a:r>
              <a:endParaRPr lang="zh-CN" altLang="en-US" b="1" dirty="0">
                <a:latin typeface="EU-B1X" pitchFamily="65" charset="-122"/>
                <a:ea typeface="EU-B1X" pitchFamily="65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429" name="Text Box 21"/>
          <p:cNvSpPr txBox="1"/>
          <p:nvPr/>
        </p:nvSpPr>
        <p:spPr>
          <a:xfrm>
            <a:off x="4927600" y="1828800"/>
            <a:ext cx="8667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endParaRPr lang="zh-CN" altLang="en-US" sz="3200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51" name="Text Box 43"/>
          <p:cNvSpPr txBox="1"/>
          <p:nvPr/>
        </p:nvSpPr>
        <p:spPr>
          <a:xfrm>
            <a:off x="393700" y="5695950"/>
            <a:ext cx="73882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温馨提示：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存在一条垂线段———构造应用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9" grpId="0" bldLvl="0"/>
      <p:bldP spid="17451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9" name="任意多边形 38"/>
          <p:cNvSpPr/>
          <p:nvPr/>
        </p:nvSpPr>
        <p:spPr>
          <a:xfrm>
            <a:off x="5772150" y="3873500"/>
            <a:ext cx="2414588" cy="1444625"/>
          </a:xfrm>
          <a:custGeom>
            <a:avLst/>
            <a:gdLst/>
            <a:ahLst/>
            <a:cxnLst>
              <a:cxn ang="0">
                <a:pos x="1862667" y="0"/>
              </a:cxn>
              <a:cxn ang="0">
                <a:pos x="0" y="1444978"/>
              </a:cxn>
              <a:cxn ang="0">
                <a:pos x="2415117" y="567972"/>
              </a:cxn>
              <a:cxn ang="0">
                <a:pos x="1862667" y="0"/>
              </a:cxn>
            </a:cxnLst>
            <a:pathLst>
              <a:path w="2415117" h="1444978">
                <a:moveTo>
                  <a:pt x="1862667" y="0"/>
                </a:moveTo>
                <a:lnTo>
                  <a:pt x="0" y="1444978"/>
                </a:lnTo>
                <a:lnTo>
                  <a:pt x="2415117" y="567972"/>
                </a:lnTo>
                <a:lnTo>
                  <a:pt x="1862667" y="0"/>
                </a:lnTo>
                <a:close/>
              </a:path>
            </a:pathLst>
          </a:custGeom>
          <a:solidFill>
            <a:srgbClr val="FFCC00">
              <a:alpha val="34117"/>
            </a:srgb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32770" name="Group 2"/>
          <p:cNvGrpSpPr/>
          <p:nvPr/>
        </p:nvGrpSpPr>
        <p:grpSpPr>
          <a:xfrm>
            <a:off x="5364163" y="3209925"/>
            <a:ext cx="3198812" cy="2527300"/>
            <a:chOff x="0" y="0"/>
            <a:chExt cx="5038" cy="3978"/>
          </a:xfrm>
        </p:grpSpPr>
        <p:sp>
          <p:nvSpPr>
            <p:cNvPr id="32771" name="Line 3"/>
            <p:cNvSpPr/>
            <p:nvPr/>
          </p:nvSpPr>
          <p:spPr>
            <a:xfrm flipH="1">
              <a:off x="452" y="340"/>
              <a:ext cx="3969" cy="306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72" name="Line 4"/>
            <p:cNvSpPr/>
            <p:nvPr/>
          </p:nvSpPr>
          <p:spPr>
            <a:xfrm flipV="1">
              <a:off x="533" y="1928"/>
              <a:ext cx="3898" cy="145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32773" name="Group 5"/>
            <p:cNvGrpSpPr/>
            <p:nvPr/>
          </p:nvGrpSpPr>
          <p:grpSpPr>
            <a:xfrm>
              <a:off x="0" y="0"/>
              <a:ext cx="5038" cy="3978"/>
              <a:chOff x="0" y="0"/>
              <a:chExt cx="5038" cy="3978"/>
            </a:xfrm>
          </p:grpSpPr>
          <p:sp>
            <p:nvSpPr>
              <p:cNvPr id="32774" name="Line 6"/>
              <p:cNvSpPr/>
              <p:nvPr/>
            </p:nvSpPr>
            <p:spPr>
              <a:xfrm>
                <a:off x="474" y="3402"/>
                <a:ext cx="3968" cy="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2775" name="Text Box 7"/>
              <p:cNvSpPr txBox="1"/>
              <p:nvPr/>
            </p:nvSpPr>
            <p:spPr>
              <a:xfrm>
                <a:off x="0" y="3402"/>
                <a:ext cx="488" cy="5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dirty="0">
                    <a:latin typeface="Arial" panose="020B0604020202020204" pitchFamily="34" charset="0"/>
                  </a:rPr>
                  <a:t>A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2776" name="Text Box 8"/>
              <p:cNvSpPr txBox="1"/>
              <p:nvPr/>
            </p:nvSpPr>
            <p:spPr>
              <a:xfrm>
                <a:off x="4536" y="0"/>
                <a:ext cx="502" cy="5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dirty="0">
                    <a:latin typeface="Arial" panose="020B0604020202020204" pitchFamily="34" charset="0"/>
                  </a:rPr>
                  <a:t>B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2777" name="Text Box 9"/>
              <p:cNvSpPr txBox="1"/>
              <p:nvPr/>
            </p:nvSpPr>
            <p:spPr>
              <a:xfrm>
                <a:off x="4309" y="3289"/>
                <a:ext cx="488" cy="5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dirty="0">
                    <a:latin typeface="Arial" panose="020B0604020202020204" pitchFamily="34" charset="0"/>
                  </a:rPr>
                  <a:t>C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2778" name="Line 10"/>
              <p:cNvSpPr/>
              <p:nvPr/>
            </p:nvSpPr>
            <p:spPr>
              <a:xfrm flipH="1">
                <a:off x="4420" y="340"/>
                <a:ext cx="2" cy="306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2779" name="Line 11"/>
              <p:cNvSpPr/>
              <p:nvPr/>
            </p:nvSpPr>
            <p:spPr>
              <a:xfrm>
                <a:off x="4082" y="3173"/>
                <a:ext cx="340" cy="1"/>
              </a:xfrm>
              <a:prstGeom prst="line">
                <a:avLst/>
              </a:prstGeom>
              <a:ln w="254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2780" name="Line 12"/>
              <p:cNvSpPr/>
              <p:nvPr/>
            </p:nvSpPr>
            <p:spPr>
              <a:xfrm>
                <a:off x="4082" y="3173"/>
                <a:ext cx="1" cy="226"/>
              </a:xfrm>
              <a:prstGeom prst="line">
                <a:avLst/>
              </a:prstGeom>
              <a:ln w="254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2781" name="Text Box 13"/>
              <p:cNvSpPr txBox="1"/>
              <p:nvPr/>
            </p:nvSpPr>
            <p:spPr>
              <a:xfrm>
                <a:off x="4365" y="1699"/>
                <a:ext cx="657" cy="5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dirty="0">
                    <a:latin typeface="Arial" panose="020B0604020202020204" pitchFamily="34" charset="0"/>
                    <a:sym typeface="Arial" panose="020B0604020202020204" pitchFamily="34" charset="0"/>
                  </a:rPr>
                  <a:t>P</a:t>
                </a:r>
                <a:endParaRPr lang="zh-CN" altLang="en-US" dirty="0">
                  <a:latin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782" name="Text Box 14"/>
          <p:cNvSpPr txBox="1"/>
          <p:nvPr/>
        </p:nvSpPr>
        <p:spPr>
          <a:xfrm>
            <a:off x="171450" y="584200"/>
            <a:ext cx="8713788" cy="1800225"/>
          </a:xfrm>
          <a:prstGeom prst="rect">
            <a:avLst/>
          </a:prstGeom>
          <a:noFill/>
          <a:ln w="38100">
            <a:noFill/>
          </a:ln>
        </p:spPr>
        <p:txBody>
          <a:bodyPr lIns="90170" tIns="46990" rIns="90170" bIns="0"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变式：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如图，在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Rt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△ABC中，AC=BC,∠C＝90</a:t>
            </a:r>
            <a:r>
              <a:rPr lang="zh-CN" altLang="en-US" sz="2800" baseline="30000" dirty="0"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，AP平分∠BAC交BC于点P，若PC＝4，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AB=14.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）求△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APB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的面积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4" name="Group 15"/>
          <p:cNvGrpSpPr/>
          <p:nvPr/>
        </p:nvGrpSpPr>
        <p:grpSpPr>
          <a:xfrm>
            <a:off x="7289800" y="3603625"/>
            <a:ext cx="844550" cy="819150"/>
            <a:chOff x="0" y="0"/>
            <a:chExt cx="1330" cy="1291"/>
          </a:xfrm>
        </p:grpSpPr>
        <p:sp>
          <p:nvSpPr>
            <p:cNvPr id="32784" name="Line 16"/>
            <p:cNvSpPr/>
            <p:nvPr/>
          </p:nvSpPr>
          <p:spPr>
            <a:xfrm flipH="1" flipV="1">
              <a:off x="480" y="355"/>
              <a:ext cx="850" cy="936"/>
            </a:xfrm>
            <a:prstGeom prst="line">
              <a:avLst/>
            </a:prstGeom>
            <a:ln w="34925" cap="flat" cmpd="sng">
              <a:solidFill>
                <a:srgbClr val="FF0000"/>
              </a:solidFill>
              <a:prstDash val="dashDot"/>
              <a:headEnd type="none" w="med" len="med"/>
              <a:tailEnd type="none" w="med" len="med"/>
            </a:ln>
          </p:spPr>
        </p:sp>
        <p:grpSp>
          <p:nvGrpSpPr>
            <p:cNvPr id="32785" name="Group 17"/>
            <p:cNvGrpSpPr/>
            <p:nvPr/>
          </p:nvGrpSpPr>
          <p:grpSpPr>
            <a:xfrm>
              <a:off x="725" y="272"/>
              <a:ext cx="244" cy="452"/>
              <a:chOff x="36" y="-36"/>
              <a:chExt cx="244" cy="452"/>
            </a:xfrm>
          </p:grpSpPr>
          <p:sp>
            <p:nvSpPr>
              <p:cNvPr id="32786" name="Line 18"/>
              <p:cNvSpPr/>
              <p:nvPr/>
            </p:nvSpPr>
            <p:spPr>
              <a:xfrm>
                <a:off x="36" y="-36"/>
                <a:ext cx="227" cy="22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2787" name="Line 19"/>
              <p:cNvSpPr/>
              <p:nvPr/>
            </p:nvSpPr>
            <p:spPr>
              <a:xfrm flipH="1">
                <a:off x="55" y="190"/>
                <a:ext cx="225" cy="22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32788" name="Text Box 20"/>
            <p:cNvSpPr txBox="1"/>
            <p:nvPr/>
          </p:nvSpPr>
          <p:spPr>
            <a:xfrm>
              <a:off x="0" y="0"/>
              <a:ext cx="662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dirty="0">
                  <a:latin typeface="Arial" panose="020B0604020202020204" pitchFamily="34" charset="0"/>
                  <a:sym typeface="Arial" panose="020B0604020202020204" pitchFamily="34" charset="0"/>
                </a:rPr>
                <a:t>D</a:t>
              </a:r>
              <a:endParaRPr lang="zh-CN" altLang="en-US" dirty="0">
                <a:latin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aphicFrame>
        <p:nvGraphicFramePr>
          <p:cNvPr id="18456" name="Object 2">
            <a:hlinkClick r:id="" action="ppaction://ole?verb="/>
          </p:cNvPr>
          <p:cNvGraphicFramePr/>
          <p:nvPr/>
        </p:nvGraphicFramePr>
        <p:xfrm>
          <a:off x="482600" y="4229100"/>
          <a:ext cx="3775075" cy="226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434465" imgH="862965" progId="Equation.DSMT4">
                  <p:embed/>
                </p:oleObj>
              </mc:Choice>
              <mc:Fallback>
                <p:oleObj name="" r:id="rId1" imgW="1434465" imgH="862965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2600" y="4229100"/>
                        <a:ext cx="3775075" cy="2266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矩形 26"/>
          <p:cNvSpPr/>
          <p:nvPr/>
        </p:nvSpPr>
        <p:spPr>
          <a:xfrm>
            <a:off x="0" y="3651250"/>
            <a:ext cx="349250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）求∆PDB的周长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.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grpSp>
        <p:nvGrpSpPr>
          <p:cNvPr id="6" name="组合 56"/>
          <p:cNvGrpSpPr/>
          <p:nvPr/>
        </p:nvGrpSpPr>
        <p:grpSpPr>
          <a:xfrm>
            <a:off x="971550" y="2628900"/>
            <a:ext cx="4595813" cy="1071563"/>
            <a:chOff x="971550" y="2628900"/>
            <a:chExt cx="4595813" cy="1071562"/>
          </a:xfrm>
        </p:grpSpPr>
        <p:sp>
          <p:nvSpPr>
            <p:cNvPr id="32792" name="Text Box 21"/>
            <p:cNvSpPr txBox="1"/>
            <p:nvPr/>
          </p:nvSpPr>
          <p:spPr>
            <a:xfrm>
              <a:off x="2616200" y="2940050"/>
              <a:ext cx="2951163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800" dirty="0">
                  <a:solidFill>
                    <a:srgbClr val="FF0000"/>
                  </a:solidFill>
                  <a:latin typeface="Arial" panose="020B0604020202020204" pitchFamily="34" charset="0"/>
                </a:rPr>
                <a:t>·</a:t>
              </a:r>
              <a:r>
                <a:rPr lang="zh-CN" altLang="en-US" sz="2800" dirty="0">
                  <a:solidFill>
                    <a:srgbClr val="FF0000"/>
                  </a:solidFill>
                  <a:latin typeface="Arial" panose="020B0604020202020204" pitchFamily="34" charset="0"/>
                </a:rPr>
                <a:t>AB</a:t>
              </a:r>
              <a:r>
                <a:rPr lang="en-US" altLang="zh-CN" sz="2800" dirty="0">
                  <a:solidFill>
                    <a:srgbClr val="FF0000"/>
                  </a:solidFill>
                  <a:latin typeface="Arial" panose="020B0604020202020204" pitchFamily="34" charset="0"/>
                </a:rPr>
                <a:t>·P</a:t>
              </a:r>
              <a:r>
                <a:rPr lang="zh-CN" altLang="en-US" sz="2800" dirty="0">
                  <a:solidFill>
                    <a:srgbClr val="FF0000"/>
                  </a:solidFill>
                  <a:latin typeface="Arial" panose="020B0604020202020204" pitchFamily="34" charset="0"/>
                </a:rPr>
                <a:t>D</a:t>
              </a:r>
              <a:r>
                <a:rPr lang="en-US" altLang="zh-CN" sz="2800" dirty="0">
                  <a:solidFill>
                    <a:srgbClr val="FF0000"/>
                  </a:solidFill>
                  <a:latin typeface="Arial" panose="020B0604020202020204" pitchFamily="34" charset="0"/>
                </a:rPr>
                <a:t>=28.</a:t>
              </a:r>
              <a:endPara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32793" name="Object 3"/>
            <p:cNvGraphicFramePr/>
            <p:nvPr/>
          </p:nvGraphicFramePr>
          <p:xfrm>
            <a:off x="971550" y="2628900"/>
            <a:ext cx="1695450" cy="10715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3" imgW="622300" imgH="393700" progId="Equation.DSMT4">
                    <p:embed/>
                  </p:oleObj>
                </mc:Choice>
                <mc:Fallback>
                  <p:oleObj name="" r:id="rId3" imgW="622300" imgH="393700" progId="Equation.DSMT4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971550" y="2628900"/>
                          <a:ext cx="1695450" cy="107156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9" name="Text Box 21"/>
          <p:cNvSpPr txBox="1"/>
          <p:nvPr/>
        </p:nvSpPr>
        <p:spPr>
          <a:xfrm>
            <a:off x="882650" y="2273300"/>
            <a:ext cx="75565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由垂直平分线的性质，可知，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</a:rPr>
              <a:t>PD=PC=4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7816850" y="4140200"/>
            <a:ext cx="177800" cy="889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3" name="直接连接符 32"/>
          <p:cNvCxnSpPr/>
          <p:nvPr/>
        </p:nvCxnSpPr>
        <p:spPr>
          <a:xfrm flipV="1">
            <a:off x="8083550" y="4851400"/>
            <a:ext cx="222250" cy="4445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grpSp>
        <p:nvGrpSpPr>
          <p:cNvPr id="7" name="组合 37"/>
          <p:cNvGrpSpPr/>
          <p:nvPr/>
        </p:nvGrpSpPr>
        <p:grpSpPr>
          <a:xfrm>
            <a:off x="7105650" y="4718050"/>
            <a:ext cx="177800" cy="177800"/>
            <a:chOff x="7105650" y="4718050"/>
            <a:chExt cx="177800" cy="177800"/>
          </a:xfrm>
        </p:grpSpPr>
        <p:cxnSp>
          <p:nvCxnSpPr>
            <p:cNvPr id="32798" name="直接连接符 34"/>
            <p:cNvCxnSpPr/>
            <p:nvPr/>
          </p:nvCxnSpPr>
          <p:spPr>
            <a:xfrm rot="-5400000" flipH="1">
              <a:off x="7083425" y="4784725"/>
              <a:ext cx="133350" cy="8890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32799" name="直接连接符 36"/>
            <p:cNvCxnSpPr/>
            <p:nvPr/>
          </p:nvCxnSpPr>
          <p:spPr>
            <a:xfrm rot="-5400000" flipH="1">
              <a:off x="7172325" y="4740275"/>
              <a:ext cx="133350" cy="8890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</p:grpSp>
      <p:sp>
        <p:nvSpPr>
          <p:cNvPr id="40" name="任意多边形 39"/>
          <p:cNvSpPr/>
          <p:nvPr/>
        </p:nvSpPr>
        <p:spPr>
          <a:xfrm>
            <a:off x="5816600" y="4451350"/>
            <a:ext cx="2359025" cy="900113"/>
          </a:xfrm>
          <a:custGeom>
            <a:avLst/>
            <a:gdLst/>
            <a:ahLst/>
            <a:cxnLst>
              <a:cxn ang="0">
                <a:pos x="0" y="899583"/>
              </a:cxn>
              <a:cxn ang="0">
                <a:pos x="2358672" y="0"/>
              </a:cxn>
              <a:cxn ang="0">
                <a:pos x="2325511" y="899583"/>
              </a:cxn>
              <a:cxn ang="0">
                <a:pos x="0" y="899583"/>
              </a:cxn>
            </a:cxnLst>
            <a:pathLst>
              <a:path w="2358672" h="899583">
                <a:moveTo>
                  <a:pt x="0" y="899583"/>
                </a:moveTo>
                <a:lnTo>
                  <a:pt x="2358672" y="0"/>
                </a:lnTo>
                <a:lnTo>
                  <a:pt x="2325511" y="899583"/>
                </a:lnTo>
                <a:lnTo>
                  <a:pt x="0" y="899583"/>
                </a:lnTo>
                <a:close/>
              </a:path>
            </a:pathLst>
          </a:custGeom>
          <a:solidFill>
            <a:srgbClr val="00B0F0">
              <a:alpha val="41176"/>
            </a:srgb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8" name="组合 44"/>
          <p:cNvGrpSpPr/>
          <p:nvPr/>
        </p:nvGrpSpPr>
        <p:grpSpPr>
          <a:xfrm>
            <a:off x="6972300" y="4184650"/>
            <a:ext cx="177800" cy="177800"/>
            <a:chOff x="6972300" y="4184650"/>
            <a:chExt cx="177800" cy="177800"/>
          </a:xfrm>
        </p:grpSpPr>
        <p:cxnSp>
          <p:nvCxnSpPr>
            <p:cNvPr id="32802" name="直接连接符 41"/>
            <p:cNvCxnSpPr/>
            <p:nvPr/>
          </p:nvCxnSpPr>
          <p:spPr>
            <a:xfrm>
              <a:off x="6972300" y="4273550"/>
              <a:ext cx="177800" cy="4445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32803" name="直接连接符 43"/>
            <p:cNvCxnSpPr/>
            <p:nvPr/>
          </p:nvCxnSpPr>
          <p:spPr>
            <a:xfrm rot="5400000">
              <a:off x="6972300" y="4273550"/>
              <a:ext cx="177800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</p:grpSp>
      <p:grpSp>
        <p:nvGrpSpPr>
          <p:cNvPr id="9" name="组合 45"/>
          <p:cNvGrpSpPr/>
          <p:nvPr/>
        </p:nvGrpSpPr>
        <p:grpSpPr>
          <a:xfrm>
            <a:off x="7194550" y="5251450"/>
            <a:ext cx="177800" cy="177800"/>
            <a:chOff x="6972300" y="4184650"/>
            <a:chExt cx="177800" cy="177800"/>
          </a:xfrm>
        </p:grpSpPr>
        <p:cxnSp>
          <p:nvCxnSpPr>
            <p:cNvPr id="32805" name="直接连接符 46"/>
            <p:cNvCxnSpPr/>
            <p:nvPr/>
          </p:nvCxnSpPr>
          <p:spPr>
            <a:xfrm>
              <a:off x="6972300" y="4273550"/>
              <a:ext cx="177800" cy="4445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32806" name="直接连接符 47"/>
            <p:cNvCxnSpPr/>
            <p:nvPr/>
          </p:nvCxnSpPr>
          <p:spPr>
            <a:xfrm rot="5400000">
              <a:off x="6972300" y="4273550"/>
              <a:ext cx="177800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</p:grpSp>
      <p:grpSp>
        <p:nvGrpSpPr>
          <p:cNvPr id="10" name="组合 55"/>
          <p:cNvGrpSpPr/>
          <p:nvPr/>
        </p:nvGrpSpPr>
        <p:grpSpPr>
          <a:xfrm>
            <a:off x="5727700" y="3429000"/>
            <a:ext cx="2889250" cy="3081338"/>
            <a:chOff x="5727700" y="3429000"/>
            <a:chExt cx="2889250" cy="3080782"/>
          </a:xfrm>
        </p:grpSpPr>
        <p:sp>
          <p:nvSpPr>
            <p:cNvPr id="32808" name="右大括号 48"/>
            <p:cNvSpPr/>
            <p:nvPr/>
          </p:nvSpPr>
          <p:spPr>
            <a:xfrm rot="5400000">
              <a:off x="6772275" y="4384675"/>
              <a:ext cx="355600" cy="2444750"/>
            </a:xfrm>
            <a:prstGeom prst="rightBrace">
              <a:avLst>
                <a:gd name="adj1" fmla="val 8148"/>
                <a:gd name="adj2" fmla="val 50000"/>
              </a:avLst>
            </a:prstGeom>
            <a:solidFill>
              <a:schemeClr val="accent1"/>
            </a:solidFill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2809" name="右大括号 50"/>
            <p:cNvSpPr/>
            <p:nvPr/>
          </p:nvSpPr>
          <p:spPr>
            <a:xfrm>
              <a:off x="8216900" y="3429000"/>
              <a:ext cx="400050" cy="1955800"/>
            </a:xfrm>
            <a:prstGeom prst="rightBrace">
              <a:avLst>
                <a:gd name="adj1" fmla="val 8193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grpSp>
          <p:nvGrpSpPr>
            <p:cNvPr id="32810" name="组合 54"/>
            <p:cNvGrpSpPr/>
            <p:nvPr/>
          </p:nvGrpSpPr>
          <p:grpSpPr>
            <a:xfrm>
              <a:off x="7732889" y="4984750"/>
              <a:ext cx="884061" cy="1525032"/>
              <a:chOff x="7732889" y="4984750"/>
              <a:chExt cx="884061" cy="1525032"/>
            </a:xfrm>
          </p:grpSpPr>
          <p:sp>
            <p:nvSpPr>
              <p:cNvPr id="32811" name="任意多边形 52"/>
              <p:cNvSpPr/>
              <p:nvPr/>
            </p:nvSpPr>
            <p:spPr>
              <a:xfrm>
                <a:off x="7732889" y="4984750"/>
                <a:ext cx="750711" cy="1306924"/>
              </a:xfrm>
              <a:custGeom>
                <a:avLst/>
                <a:gdLst/>
                <a:ahLst/>
                <a:cxnLst>
                  <a:cxn ang="0">
                    <a:pos x="699911" y="0"/>
                  </a:cxn>
                  <a:cxn ang="0">
                    <a:pos x="553155" y="1241778"/>
                  </a:cxn>
                  <a:cxn ang="0">
                    <a:pos x="0" y="699912"/>
                  </a:cxn>
                </a:cxnLst>
                <a:pathLst>
                  <a:path w="699911" h="1358430">
                    <a:moveTo>
                      <a:pt x="699911" y="0"/>
                    </a:moveTo>
                    <a:cubicBezTo>
                      <a:pt x="684859" y="562563"/>
                      <a:pt x="669807" y="1125126"/>
                      <a:pt x="553155" y="1241778"/>
                    </a:cubicBezTo>
                    <a:cubicBezTo>
                      <a:pt x="436503" y="1358430"/>
                      <a:pt x="0" y="699912"/>
                      <a:pt x="0" y="699912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812" name="TextBox 53"/>
              <p:cNvSpPr txBox="1"/>
              <p:nvPr/>
            </p:nvSpPr>
            <p:spPr>
              <a:xfrm>
                <a:off x="8216900" y="6140450"/>
                <a:ext cx="40005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en-US" altLang="zh-CN" dirty="0">
                    <a:solidFill>
                      <a:srgbClr val="FF0000"/>
                    </a:solidFill>
                    <a:latin typeface="Arial" panose="020B0604020202020204" pitchFamily="34" charset="0"/>
                  </a:rPr>
                  <a:t>=</a:t>
                </a:r>
                <a:endParaRPr lang="zh-CN" altLang="en-US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31" name="Text Box 3"/>
          <p:cNvSpPr txBox="1"/>
          <p:nvPr/>
        </p:nvSpPr>
        <p:spPr>
          <a:xfrm>
            <a:off x="612775" y="1412875"/>
            <a:ext cx="3792538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应用角平分线性质：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2" name="Text Box 4"/>
          <p:cNvSpPr txBox="1"/>
          <p:nvPr/>
        </p:nvSpPr>
        <p:spPr>
          <a:xfrm>
            <a:off x="1238250" y="2051050"/>
            <a:ext cx="37211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存在</a:t>
            </a:r>
            <a:r>
              <a:rPr lang="zh-CN" altLang="en-US" sz="2800" b="1" dirty="0">
                <a:solidFill>
                  <a:srgbClr val="228B8B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角平分线</a:t>
            </a:r>
            <a:endParaRPr lang="zh-CN" altLang="en-US" sz="2800" b="1" dirty="0">
              <a:solidFill>
                <a:srgbClr val="228B8B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2533" name="Text Box 5"/>
          <p:cNvSpPr txBox="1"/>
          <p:nvPr/>
        </p:nvSpPr>
        <p:spPr>
          <a:xfrm>
            <a:off x="1273175" y="2638425"/>
            <a:ext cx="37211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涉及</a:t>
            </a:r>
            <a:r>
              <a:rPr lang="zh-CN" altLang="en-US" sz="2800" b="1" dirty="0">
                <a:solidFill>
                  <a:srgbClr val="228B8B"/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距离问题</a:t>
            </a:r>
            <a:endParaRPr lang="zh-CN" altLang="en-US" sz="2800" b="1" dirty="0">
              <a:solidFill>
                <a:srgbClr val="228B8B"/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2535" name="Text Box 7"/>
          <p:cNvSpPr txBox="1"/>
          <p:nvPr/>
        </p:nvSpPr>
        <p:spPr>
          <a:xfrm>
            <a:off x="527050" y="3606800"/>
            <a:ext cx="3792538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联系角平分线性质：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7" name="Text Box 9"/>
          <p:cNvSpPr txBox="1"/>
          <p:nvPr/>
        </p:nvSpPr>
        <p:spPr>
          <a:xfrm>
            <a:off x="2616200" y="4140200"/>
            <a:ext cx="13112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面积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538" name="Text Box 10"/>
          <p:cNvSpPr txBox="1"/>
          <p:nvPr/>
        </p:nvSpPr>
        <p:spPr>
          <a:xfrm>
            <a:off x="2646363" y="5168900"/>
            <a:ext cx="13112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周长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2539" name="AutoShape 11"/>
          <p:cNvSpPr/>
          <p:nvPr/>
        </p:nvSpPr>
        <p:spPr>
          <a:xfrm>
            <a:off x="3487738" y="4292600"/>
            <a:ext cx="215900" cy="1152525"/>
          </a:xfrm>
          <a:prstGeom prst="rightBrace">
            <a:avLst>
              <a:gd name="adj1" fmla="val 44337"/>
              <a:gd name="adj2" fmla="val 48981"/>
            </a:avLst>
          </a:prstGeom>
          <a:solidFill>
            <a:schemeClr val="accent1"/>
          </a:solidFill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540" name="AutoShape 12"/>
          <p:cNvSpPr/>
          <p:nvPr/>
        </p:nvSpPr>
        <p:spPr>
          <a:xfrm>
            <a:off x="3543300" y="2124075"/>
            <a:ext cx="236538" cy="946150"/>
          </a:xfrm>
          <a:prstGeom prst="rightBrace">
            <a:avLst>
              <a:gd name="adj1" fmla="val 33222"/>
              <a:gd name="adj2" fmla="val 48981"/>
            </a:avLst>
          </a:prstGeom>
          <a:solidFill>
            <a:schemeClr val="accent1"/>
          </a:solidFill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541" name="Text Box 13"/>
          <p:cNvSpPr txBox="1"/>
          <p:nvPr/>
        </p:nvSpPr>
        <p:spPr>
          <a:xfrm>
            <a:off x="3883025" y="2316163"/>
            <a:ext cx="13112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条件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33802" name="矩形 13"/>
          <p:cNvSpPr/>
          <p:nvPr/>
        </p:nvSpPr>
        <p:spPr>
          <a:xfrm>
            <a:off x="3105150" y="584200"/>
            <a:ext cx="2236788" cy="584200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知识与方法</a:t>
            </a:r>
            <a:endParaRPr lang="en-US" altLang="zh-CN" sz="3200" b="1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5" name="Text Box 13"/>
          <p:cNvSpPr txBox="1"/>
          <p:nvPr/>
        </p:nvSpPr>
        <p:spPr>
          <a:xfrm>
            <a:off x="4127500" y="4318000"/>
            <a:ext cx="3378200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利用角平分线的性质所得到的等量关系进行转化求解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22535" grpId="0"/>
      <p:bldP spid="22537" grpId="0"/>
      <p:bldP spid="22538" grpId="0"/>
      <p:bldP spid="22539" grpId="0" animBg="1"/>
      <p:bldP spid="22540" grpId="0" animBg="1"/>
      <p:bldP spid="22541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4817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当堂练习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sp>
        <p:nvSpPr>
          <p:cNvPr id="34818" name="Text Box 2"/>
          <p:cNvSpPr txBox="1"/>
          <p:nvPr/>
        </p:nvSpPr>
        <p:spPr>
          <a:xfrm>
            <a:off x="279400" y="3270250"/>
            <a:ext cx="6840538" cy="2011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中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∠C=90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平分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CAB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且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=8,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=5,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则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的距离是 </a:t>
            </a:r>
            <a:r>
              <a:rPr lang="zh-CN" altLang="en-US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4819" name="组合 67"/>
          <p:cNvGrpSpPr/>
          <p:nvPr/>
        </p:nvGrpSpPr>
        <p:grpSpPr>
          <a:xfrm>
            <a:off x="4665663" y="4002088"/>
            <a:ext cx="4006850" cy="2363787"/>
            <a:chOff x="3786188" y="3509318"/>
            <a:chExt cx="5307859" cy="3127899"/>
          </a:xfrm>
        </p:grpSpPr>
        <p:sp>
          <p:nvSpPr>
            <p:cNvPr id="34820" name="Freeform 3"/>
            <p:cNvSpPr/>
            <p:nvPr/>
          </p:nvSpPr>
          <p:spPr>
            <a:xfrm>
              <a:off x="6735763" y="3862338"/>
              <a:ext cx="515937" cy="517525"/>
            </a:xfrm>
            <a:custGeom>
              <a:avLst/>
              <a:gdLst/>
              <a:ahLst/>
              <a:cxnLst>
                <a:cxn ang="0">
                  <a:pos x="325" y="186"/>
                </a:cxn>
                <a:cxn ang="0">
                  <a:pos x="139" y="326"/>
                </a:cxn>
                <a:cxn ang="0">
                  <a:pos x="0" y="139"/>
                </a:cxn>
                <a:cxn ang="0">
                  <a:pos x="186" y="0"/>
                </a:cxn>
                <a:cxn ang="0">
                  <a:pos x="325" y="186"/>
                </a:cxn>
              </a:cxnLst>
              <a:pathLst>
                <a:path w="325" h="326">
                  <a:moveTo>
                    <a:pt x="325" y="186"/>
                  </a:moveTo>
                  <a:lnTo>
                    <a:pt x="139" y="326"/>
                  </a:lnTo>
                  <a:lnTo>
                    <a:pt x="0" y="139"/>
                  </a:lnTo>
                  <a:lnTo>
                    <a:pt x="186" y="0"/>
                  </a:lnTo>
                  <a:lnTo>
                    <a:pt x="325" y="186"/>
                  </a:lnTo>
                  <a:close/>
                </a:path>
              </a:pathLst>
            </a:custGeom>
            <a:noFill/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4821" name="Line 4"/>
            <p:cNvSpPr/>
            <p:nvPr/>
          </p:nvSpPr>
          <p:spPr>
            <a:xfrm flipV="1">
              <a:off x="3786188" y="6176913"/>
              <a:ext cx="4914900" cy="25400"/>
            </a:xfrm>
            <a:prstGeom prst="line">
              <a:avLst/>
            </a:prstGeom>
            <a:ln w="49213" cap="flat" cmpd="sng">
              <a:solidFill>
                <a:srgbClr val="01010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822" name="Line 5"/>
            <p:cNvSpPr/>
            <p:nvPr/>
          </p:nvSpPr>
          <p:spPr>
            <a:xfrm flipH="1">
              <a:off x="3786188" y="3719438"/>
              <a:ext cx="3132889" cy="2482773"/>
            </a:xfrm>
            <a:prstGeom prst="line">
              <a:avLst/>
            </a:prstGeom>
            <a:ln w="49213" cap="flat" cmpd="sng">
              <a:solidFill>
                <a:srgbClr val="01010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823" name="Line 6"/>
            <p:cNvSpPr/>
            <p:nvPr/>
          </p:nvSpPr>
          <p:spPr>
            <a:xfrm flipH="1" flipV="1">
              <a:off x="6853475" y="3716916"/>
              <a:ext cx="1787218" cy="2507147"/>
            </a:xfrm>
            <a:prstGeom prst="line">
              <a:avLst/>
            </a:prstGeom>
            <a:ln w="49213" cap="flat" cmpd="sng">
              <a:solidFill>
                <a:srgbClr val="01010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824" name="Line 7"/>
            <p:cNvSpPr/>
            <p:nvPr/>
          </p:nvSpPr>
          <p:spPr>
            <a:xfrm flipH="1">
              <a:off x="3786188" y="4858286"/>
              <a:ext cx="3915901" cy="1343925"/>
            </a:xfrm>
            <a:prstGeom prst="line">
              <a:avLst/>
            </a:prstGeom>
            <a:ln w="49213" cap="flat" cmpd="sng">
              <a:solidFill>
                <a:srgbClr val="01010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825" name="Rectangle 9"/>
            <p:cNvSpPr/>
            <p:nvPr/>
          </p:nvSpPr>
          <p:spPr>
            <a:xfrm>
              <a:off x="3910013" y="6153101"/>
              <a:ext cx="291842" cy="4841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400" b="1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4826" name="Rectangle 11"/>
            <p:cNvSpPr/>
            <p:nvPr/>
          </p:nvSpPr>
          <p:spPr>
            <a:xfrm>
              <a:off x="8824913" y="6127701"/>
              <a:ext cx="269134" cy="4841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400" b="1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4827" name="Rectangle 13"/>
            <p:cNvSpPr/>
            <p:nvPr/>
          </p:nvSpPr>
          <p:spPr>
            <a:xfrm>
              <a:off x="7104063" y="3509318"/>
              <a:ext cx="269134" cy="4841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400" b="1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4828" name="Rectangle 15"/>
            <p:cNvSpPr/>
            <p:nvPr/>
          </p:nvSpPr>
          <p:spPr>
            <a:xfrm>
              <a:off x="7925631" y="4491639"/>
              <a:ext cx="291842" cy="4841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400" b="1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4829" name="Line 24"/>
            <p:cNvSpPr/>
            <p:nvPr/>
          </p:nvSpPr>
          <p:spPr>
            <a:xfrm>
              <a:off x="6702350" y="3943576"/>
              <a:ext cx="152400" cy="22860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830" name="Line 25"/>
            <p:cNvSpPr/>
            <p:nvPr/>
          </p:nvSpPr>
          <p:spPr>
            <a:xfrm flipH="1">
              <a:off x="6821500" y="4002525"/>
              <a:ext cx="304800" cy="22860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5127" name="TextBox 66"/>
          <p:cNvSpPr txBox="1"/>
          <p:nvPr/>
        </p:nvSpPr>
        <p:spPr>
          <a:xfrm>
            <a:off x="1676400" y="4664075"/>
            <a:ext cx="360363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34832" name="Group 20"/>
          <p:cNvGrpSpPr/>
          <p:nvPr/>
        </p:nvGrpSpPr>
        <p:grpSpPr>
          <a:xfrm>
            <a:off x="7586663" y="4959350"/>
            <a:ext cx="196850" cy="1057275"/>
            <a:chOff x="4896" y="1936"/>
            <a:chExt cx="124" cy="757"/>
          </a:xfrm>
        </p:grpSpPr>
        <p:sp>
          <p:nvSpPr>
            <p:cNvPr id="34833" name="Line 21"/>
            <p:cNvSpPr/>
            <p:nvPr/>
          </p:nvSpPr>
          <p:spPr>
            <a:xfrm flipH="1">
              <a:off x="4896" y="1936"/>
              <a:ext cx="2" cy="757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34834" name="Line 22"/>
            <p:cNvSpPr/>
            <p:nvPr/>
          </p:nvSpPr>
          <p:spPr>
            <a:xfrm>
              <a:off x="4896" y="2517"/>
              <a:ext cx="107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835" name="Line 23"/>
            <p:cNvSpPr/>
            <p:nvPr/>
          </p:nvSpPr>
          <p:spPr>
            <a:xfrm>
              <a:off x="5012" y="2497"/>
              <a:ext cx="8" cy="189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4836" name="Text Box 19"/>
          <p:cNvSpPr txBox="1"/>
          <p:nvPr/>
        </p:nvSpPr>
        <p:spPr>
          <a:xfrm>
            <a:off x="7461250" y="6064250"/>
            <a:ext cx="457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endParaRPr lang="en-US" altLang="zh-CN" sz="24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837" name="Text Box 2"/>
          <p:cNvSpPr txBox="1"/>
          <p:nvPr/>
        </p:nvSpPr>
        <p:spPr>
          <a:xfrm>
            <a:off x="274638" y="404813"/>
            <a:ext cx="6324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Arial" panose="020B0604020202020204" pitchFamily="34" charset="0"/>
            </a:endParaRPr>
          </a:p>
        </p:txBody>
      </p:sp>
      <p:sp>
        <p:nvSpPr>
          <p:cNvPr id="34838" name="Text Box 3"/>
          <p:cNvSpPr txBox="1"/>
          <p:nvPr/>
        </p:nvSpPr>
        <p:spPr>
          <a:xfrm>
            <a:off x="252413" y="684213"/>
            <a:ext cx="5867400" cy="2651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如图，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DF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BG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垂足分别是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DE =DF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 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EDB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 60°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则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EBF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度，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31" name="Text Box 5"/>
          <p:cNvSpPr txBox="1"/>
          <p:nvPr/>
        </p:nvSpPr>
        <p:spPr>
          <a:xfrm>
            <a:off x="3070225" y="2141538"/>
            <a:ext cx="909638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60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132" name="Text Box 6"/>
          <p:cNvSpPr txBox="1"/>
          <p:nvPr/>
        </p:nvSpPr>
        <p:spPr>
          <a:xfrm>
            <a:off x="1217613" y="2762250"/>
            <a:ext cx="9080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BF</a:t>
            </a:r>
            <a:endParaRPr lang="en-US" altLang="zh-CN" sz="2800" b="1" i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34841" name="组合 99"/>
          <p:cNvGrpSpPr/>
          <p:nvPr/>
        </p:nvGrpSpPr>
        <p:grpSpPr>
          <a:xfrm>
            <a:off x="5249863" y="790575"/>
            <a:ext cx="3500437" cy="2974975"/>
            <a:chOff x="4582616" y="644003"/>
            <a:chExt cx="4093840" cy="3258806"/>
          </a:xfrm>
        </p:grpSpPr>
        <p:grpSp>
          <p:nvGrpSpPr>
            <p:cNvPr id="34842" name="组合 75"/>
            <p:cNvGrpSpPr/>
            <p:nvPr/>
          </p:nvGrpSpPr>
          <p:grpSpPr>
            <a:xfrm>
              <a:off x="4582616" y="1052736"/>
              <a:ext cx="3733800" cy="2633662"/>
              <a:chOff x="4427984" y="1421160"/>
              <a:chExt cx="3733800" cy="2633662"/>
            </a:xfrm>
          </p:grpSpPr>
          <p:grpSp>
            <p:nvGrpSpPr>
              <p:cNvPr id="34843" name="Group 36"/>
              <p:cNvGrpSpPr/>
              <p:nvPr/>
            </p:nvGrpSpPr>
            <p:grpSpPr>
              <a:xfrm>
                <a:off x="4427984" y="1421160"/>
                <a:ext cx="3733800" cy="2633662"/>
                <a:chOff x="2880" y="1296"/>
                <a:chExt cx="2352" cy="1659"/>
              </a:xfrm>
            </p:grpSpPr>
            <p:sp>
              <p:nvSpPr>
                <p:cNvPr id="34844" name="Line 26"/>
                <p:cNvSpPr/>
                <p:nvPr/>
              </p:nvSpPr>
              <p:spPr>
                <a:xfrm>
                  <a:off x="4416" y="1584"/>
                  <a:ext cx="48" cy="96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4845" name="Line 27"/>
                <p:cNvSpPr/>
                <p:nvPr/>
              </p:nvSpPr>
              <p:spPr>
                <a:xfrm flipV="1">
                  <a:off x="4464" y="1632"/>
                  <a:ext cx="96" cy="48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grpSp>
              <p:nvGrpSpPr>
                <p:cNvPr id="34846" name="Group 35"/>
                <p:cNvGrpSpPr/>
                <p:nvPr/>
              </p:nvGrpSpPr>
              <p:grpSpPr>
                <a:xfrm>
                  <a:off x="2880" y="1296"/>
                  <a:ext cx="2352" cy="1659"/>
                  <a:chOff x="2880" y="1296"/>
                  <a:chExt cx="2352" cy="1659"/>
                </a:xfrm>
              </p:grpSpPr>
              <p:sp>
                <p:nvSpPr>
                  <p:cNvPr id="34847" name="Line 16"/>
                  <p:cNvSpPr/>
                  <p:nvPr/>
                </p:nvSpPr>
                <p:spPr>
                  <a:xfrm flipV="1">
                    <a:off x="3120" y="1296"/>
                    <a:ext cx="1872" cy="960"/>
                  </a:xfrm>
                  <a:prstGeom prst="line">
                    <a:avLst/>
                  </a:prstGeom>
                  <a:ln w="3810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4848" name="Line 17"/>
                  <p:cNvSpPr/>
                  <p:nvPr/>
                </p:nvSpPr>
                <p:spPr>
                  <a:xfrm>
                    <a:off x="3120" y="2256"/>
                    <a:ext cx="2112" cy="576"/>
                  </a:xfrm>
                  <a:prstGeom prst="line">
                    <a:avLst/>
                  </a:prstGeom>
                  <a:ln w="3810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4849" name="Line 18"/>
                  <p:cNvSpPr/>
                  <p:nvPr/>
                </p:nvSpPr>
                <p:spPr>
                  <a:xfrm flipV="1">
                    <a:off x="3120" y="2016"/>
                    <a:ext cx="2064" cy="240"/>
                  </a:xfrm>
                  <a:prstGeom prst="line">
                    <a:avLst/>
                  </a:prstGeom>
                  <a:ln w="3810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4850" name="Line 19"/>
                  <p:cNvSpPr/>
                  <p:nvPr/>
                </p:nvSpPr>
                <p:spPr>
                  <a:xfrm flipH="1">
                    <a:off x="4616" y="2048"/>
                    <a:ext cx="192" cy="624"/>
                  </a:xfrm>
                  <a:prstGeom prst="line">
                    <a:avLst/>
                  </a:prstGeom>
                  <a:ln w="3810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4851" name="Line 20"/>
                  <p:cNvSpPr/>
                  <p:nvPr/>
                </p:nvSpPr>
                <p:spPr>
                  <a:xfrm flipH="1" flipV="1">
                    <a:off x="4512" y="1536"/>
                    <a:ext cx="288" cy="528"/>
                  </a:xfrm>
                  <a:prstGeom prst="line">
                    <a:avLst/>
                  </a:prstGeom>
                  <a:ln w="3810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4852" name="Line 28"/>
                  <p:cNvSpPr/>
                  <p:nvPr/>
                </p:nvSpPr>
                <p:spPr>
                  <a:xfrm rot="-886735" flipV="1">
                    <a:off x="4496" y="2523"/>
                    <a:ext cx="79" cy="120"/>
                  </a:xfrm>
                  <a:prstGeom prst="line">
                    <a:avLst/>
                  </a:prstGeom>
                  <a:ln w="3810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grpSp>
                <p:nvGrpSpPr>
                  <p:cNvPr id="34853" name="Group 34"/>
                  <p:cNvGrpSpPr/>
                  <p:nvPr/>
                </p:nvGrpSpPr>
                <p:grpSpPr>
                  <a:xfrm>
                    <a:off x="2880" y="1296"/>
                    <a:ext cx="2256" cy="1659"/>
                    <a:chOff x="2880" y="1296"/>
                    <a:chExt cx="2256" cy="1659"/>
                  </a:xfrm>
                </p:grpSpPr>
                <p:sp>
                  <p:nvSpPr>
                    <p:cNvPr id="34854" name="Text Box 21"/>
                    <p:cNvSpPr txBox="1"/>
                    <p:nvPr/>
                  </p:nvSpPr>
                  <p:spPr>
                    <a:xfrm>
                      <a:off x="4224" y="1296"/>
                      <a:ext cx="288" cy="315"/>
                    </a:xfrm>
                    <a:prstGeom prst="rect">
                      <a:avLst/>
                    </a:prstGeom>
                    <a:noFill/>
                    <a:ln w="38100">
                      <a:noFill/>
                    </a:ln>
                  </p:spPr>
                  <p:txBody>
                    <a:bodyPr>
                      <a:spAutoFit/>
                    </a:bodyPr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altLang="zh-CN" sz="2400" b="1" i="1" dirty="0">
                          <a:latin typeface="Times New Roman" panose="02020603050405020304" pitchFamily="18" charset="0"/>
                        </a:rPr>
                        <a:t>E</a:t>
                      </a:r>
                      <a:endParaRPr lang="en-US" altLang="zh-CN" sz="2400" b="1" i="1" dirty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34855" name="Text Box 22"/>
                    <p:cNvSpPr txBox="1"/>
                    <p:nvPr/>
                  </p:nvSpPr>
                  <p:spPr>
                    <a:xfrm>
                      <a:off x="2880" y="2112"/>
                      <a:ext cx="384" cy="315"/>
                    </a:xfrm>
                    <a:prstGeom prst="rect">
                      <a:avLst/>
                    </a:prstGeom>
                    <a:noFill/>
                    <a:ln w="38100">
                      <a:noFill/>
                    </a:ln>
                  </p:spPr>
                  <p:txBody>
                    <a:bodyPr>
                      <a:spAutoFit/>
                    </a:bodyPr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altLang="zh-CN" sz="2400" b="1" i="1" dirty="0">
                          <a:latin typeface="Times New Roman" panose="02020603050405020304" pitchFamily="18" charset="0"/>
                        </a:rPr>
                        <a:t>B</a:t>
                      </a:r>
                      <a:endParaRPr lang="en-US" altLang="zh-CN" sz="2400" b="1" i="1" dirty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34856" name="Text Box 23"/>
                    <p:cNvSpPr txBox="1"/>
                    <p:nvPr/>
                  </p:nvSpPr>
                  <p:spPr>
                    <a:xfrm>
                      <a:off x="4752" y="2016"/>
                      <a:ext cx="384" cy="315"/>
                    </a:xfrm>
                    <a:prstGeom prst="rect">
                      <a:avLst/>
                    </a:prstGeom>
                    <a:noFill/>
                    <a:ln w="38100">
                      <a:noFill/>
                    </a:ln>
                  </p:spPr>
                  <p:txBody>
                    <a:bodyPr>
                      <a:spAutoFit/>
                    </a:bodyPr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altLang="zh-CN" sz="2400" b="1" i="1" dirty="0">
                          <a:latin typeface="Times New Roman" panose="02020603050405020304" pitchFamily="18" charset="0"/>
                        </a:rPr>
                        <a:t>D</a:t>
                      </a:r>
                      <a:endParaRPr lang="en-US" altLang="zh-CN" sz="2400" b="1" i="1" dirty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34857" name="Text Box 24"/>
                    <p:cNvSpPr txBox="1"/>
                    <p:nvPr/>
                  </p:nvSpPr>
                  <p:spPr>
                    <a:xfrm>
                      <a:off x="4416" y="2640"/>
                      <a:ext cx="384" cy="315"/>
                    </a:xfrm>
                    <a:prstGeom prst="rect">
                      <a:avLst/>
                    </a:prstGeom>
                    <a:noFill/>
                    <a:ln w="38100">
                      <a:noFill/>
                    </a:ln>
                  </p:spPr>
                  <p:txBody>
                    <a:bodyPr>
                      <a:spAutoFit/>
                    </a:bodyPr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altLang="zh-CN" sz="2400" b="1" i="1" dirty="0">
                          <a:latin typeface="Times New Roman" panose="02020603050405020304" pitchFamily="18" charset="0"/>
                        </a:rPr>
                        <a:t>F</a:t>
                      </a:r>
                      <a:endParaRPr lang="en-US" altLang="zh-CN" sz="2400" b="1" i="1" dirty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p:txBody>
                </p:sp>
                <p:grpSp>
                  <p:nvGrpSpPr>
                    <p:cNvPr id="34858" name="Group 30"/>
                    <p:cNvGrpSpPr/>
                    <p:nvPr/>
                  </p:nvGrpSpPr>
                  <p:grpSpPr>
                    <a:xfrm>
                      <a:off x="3084" y="2016"/>
                      <a:ext cx="612" cy="483"/>
                      <a:chOff x="2844" y="2064"/>
                      <a:chExt cx="612" cy="483"/>
                    </a:xfrm>
                  </p:grpSpPr>
                  <p:graphicFrame>
                    <p:nvGraphicFramePr>
                      <p:cNvPr id="34859" name="Object 26"/>
                      <p:cNvGraphicFramePr/>
                      <p:nvPr/>
                    </p:nvGraphicFramePr>
                    <p:xfrm>
                      <a:off x="2844" y="2092"/>
                      <a:ext cx="72" cy="136"/>
                    </p:xfrm>
                    <a:graphic>
                      <a:graphicData uri="http://schemas.openxmlformats.org/presentationml/2006/ole">
                        <mc:AlternateContent xmlns:mc="http://schemas.openxmlformats.org/markup-compatibility/2006">
                          <mc:Choice xmlns:v="urn:schemas-microsoft-com:vml" Requires="v">
                            <p:oleObj spid="_x0000_s3081" name="" r:id="rId1" imgW="114935" imgH="217170" progId="">
                              <p:embed/>
                            </p:oleObj>
                          </mc:Choice>
                          <mc:Fallback>
                            <p:oleObj name="" r:id="rId1" imgW="114935" imgH="217170" progId="">
                              <p:embed/>
                              <p:pic>
                                <p:nvPicPr>
                                  <p:cNvPr id="0" name="图片 3080"/>
                                  <p:cNvPicPr/>
                                  <p:nvPr/>
                                </p:nvPicPr>
                                <p:blipFill>
                                  <a:blip r:embed="rId2"/>
                                  <a:stretch>
                                    <a:fillRect/>
                                  </a:stretch>
                                </p:blipFill>
                                <p:spPr>
                                  <a:xfrm>
                                    <a:off x="2844" y="2092"/>
                                    <a:ext cx="72" cy="136"/>
                                  </a:xfrm>
                                  <a:prstGeom prst="rect">
                                    <a:avLst/>
                                  </a:prstGeom>
                                  <a:noFill/>
                                  <a:ln w="38100">
                                    <a:noFill/>
                                    <a:miter/>
                                  </a:ln>
                                </p:spPr>
                              </p:pic>
                            </p:oleObj>
                          </mc:Fallback>
                        </mc:AlternateContent>
                      </a:graphicData>
                    </a:graphic>
                  </p:graphicFrame>
                  <p:sp>
                    <p:nvSpPr>
                      <p:cNvPr id="34860" name="Text Box 32"/>
                      <p:cNvSpPr txBox="1"/>
                      <p:nvPr/>
                    </p:nvSpPr>
                    <p:spPr>
                      <a:xfrm>
                        <a:off x="3168" y="2064"/>
                        <a:ext cx="288" cy="29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  <p:txBody>
                      <a:bodyPr>
                        <a:spAutoFit/>
                      </a:bodyPr>
                      <a:p>
                        <a:pPr>
                          <a:spcBef>
                            <a:spcPct val="50000"/>
                          </a:spcBef>
                        </a:pPr>
                        <a:endParaRPr lang="zh-CN" altLang="zh-CN" sz="2400" b="1" i="1" dirty="0">
                          <a:solidFill>
                            <a:srgbClr val="FF66FF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endParaRPr>
                      </a:p>
                    </p:txBody>
                  </p:sp>
                  <p:sp>
                    <p:nvSpPr>
                      <p:cNvPr id="34861" name="Text Box 33"/>
                      <p:cNvSpPr txBox="1"/>
                      <p:nvPr/>
                    </p:nvSpPr>
                    <p:spPr>
                      <a:xfrm>
                        <a:off x="3168" y="2256"/>
                        <a:ext cx="192" cy="29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  <p:txBody>
                      <a:bodyPr>
                        <a:spAutoFit/>
                      </a:bodyPr>
                      <a:p>
                        <a:pPr>
                          <a:spcBef>
                            <a:spcPct val="50000"/>
                          </a:spcBef>
                        </a:pPr>
                        <a:endParaRPr lang="zh-CN" altLang="zh-CN" sz="2400" b="1" i="1" dirty="0">
                          <a:solidFill>
                            <a:srgbClr val="FF66FF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endParaRPr>
                      </a:p>
                    </p:txBody>
                  </p:sp>
                </p:grpSp>
              </p:grpSp>
            </p:grpSp>
          </p:grpSp>
          <p:cxnSp>
            <p:nvCxnSpPr>
              <p:cNvPr id="34862" name="直接连接符 77"/>
              <p:cNvCxnSpPr/>
              <p:nvPr/>
            </p:nvCxnSpPr>
            <p:spPr>
              <a:xfrm>
                <a:off x="7092281" y="3384892"/>
                <a:ext cx="131291" cy="44108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cxnSp>
        </p:grpSp>
        <p:sp>
          <p:nvSpPr>
            <p:cNvPr id="34863" name="Text Box 21"/>
            <p:cNvSpPr txBox="1"/>
            <p:nvPr/>
          </p:nvSpPr>
          <p:spPr>
            <a:xfrm>
              <a:off x="7643192" y="644003"/>
              <a:ext cx="457200" cy="500847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18" charset="0"/>
                </a:rPr>
                <a:t>A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34864" name="Text Box 21"/>
            <p:cNvSpPr txBox="1"/>
            <p:nvPr/>
          </p:nvSpPr>
          <p:spPr>
            <a:xfrm>
              <a:off x="8219256" y="1963688"/>
              <a:ext cx="457200" cy="500847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18" charset="0"/>
                </a:rPr>
                <a:t>C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34865" name="Text Box 21"/>
            <p:cNvSpPr txBox="1"/>
            <p:nvPr/>
          </p:nvSpPr>
          <p:spPr>
            <a:xfrm>
              <a:off x="8184448" y="3401962"/>
              <a:ext cx="457200" cy="500847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18" charset="0"/>
                </a:rPr>
                <a:t>G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  <p:bldP spid="5131" grpId="0"/>
      <p:bldP spid="51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6865" name="TextBox 59"/>
          <p:cNvSpPr txBox="1"/>
          <p:nvPr/>
        </p:nvSpPr>
        <p:spPr>
          <a:xfrm>
            <a:off x="179388" y="476250"/>
            <a:ext cx="8353425" cy="2651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用尺规作图作一个已知角的平分线的示意图如图所示，则能说明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AOC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BOC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的依据是（     ）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A.SSS           B.ASA   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C.AAS        D.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角平分线上的点到角两边的距离相等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6866" name="组合 78"/>
          <p:cNvGrpSpPr/>
          <p:nvPr/>
        </p:nvGrpSpPr>
        <p:grpSpPr>
          <a:xfrm>
            <a:off x="4284663" y="2852738"/>
            <a:ext cx="4657725" cy="3414712"/>
            <a:chOff x="4378325" y="1844675"/>
            <a:chExt cx="4657725" cy="3414415"/>
          </a:xfrm>
        </p:grpSpPr>
        <p:sp>
          <p:nvSpPr>
            <p:cNvPr id="36867" name="Freeform 4" descr="1"/>
            <p:cNvSpPr/>
            <p:nvPr/>
          </p:nvSpPr>
          <p:spPr>
            <a:xfrm>
              <a:off x="4987925" y="2363788"/>
              <a:ext cx="3733800" cy="2438400"/>
            </a:xfrm>
            <a:custGeom>
              <a:avLst/>
              <a:gdLst/>
              <a:ahLst/>
              <a:cxnLst>
                <a:cxn ang="0">
                  <a:pos x="0" y="1536"/>
                </a:cxn>
                <a:cxn ang="0">
                  <a:pos x="2352" y="1536"/>
                </a:cxn>
                <a:cxn ang="0">
                  <a:pos x="384" y="0"/>
                </a:cxn>
              </a:cxnLst>
              <a:pathLst>
                <a:path w="2352" h="1536">
                  <a:moveTo>
                    <a:pt x="0" y="1536"/>
                  </a:moveTo>
                  <a:lnTo>
                    <a:pt x="2352" y="1536"/>
                  </a:lnTo>
                  <a:lnTo>
                    <a:pt x="384" y="0"/>
                  </a:lnTo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868" name="Rectangle 5" descr="1"/>
            <p:cNvSpPr/>
            <p:nvPr/>
          </p:nvSpPr>
          <p:spPr>
            <a:xfrm>
              <a:off x="5292725" y="1844675"/>
              <a:ext cx="6858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400" b="1" i="1" dirty="0">
                  <a:latin typeface="Times New Roman" panose="02020603050405020304" pitchFamily="18" charset="0"/>
                </a:rPr>
                <a:t>A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36869" name="Rectangle 6" descr="1"/>
            <p:cNvSpPr/>
            <p:nvPr/>
          </p:nvSpPr>
          <p:spPr>
            <a:xfrm>
              <a:off x="4530725" y="4587875"/>
              <a:ext cx="6858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2400" b="1" i="1" dirty="0">
                  <a:latin typeface="Times New Roman" panose="02020603050405020304" pitchFamily="18" charset="0"/>
                </a:rPr>
                <a:t>B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36870" name="Arc 10"/>
            <p:cNvSpPr>
              <a:spLocks noChangeAspect="1"/>
            </p:cNvSpPr>
            <p:nvPr/>
          </p:nvSpPr>
          <p:spPr>
            <a:xfrm>
              <a:off x="5905500" y="2743200"/>
              <a:ext cx="2819400" cy="2473325"/>
            </a:xfrm>
            <a:custGeom>
              <a:avLst/>
              <a:gdLst/>
              <a:ahLst/>
              <a:cxnLst>
                <a:cxn ang="0">
                  <a:pos x="234" y="18947"/>
                </a:cxn>
                <a:cxn ang="0">
                  <a:pos x="0" y="15777"/>
                </a:cxn>
                <a:cxn ang="0">
                  <a:pos x="6847" y="0"/>
                </a:cxn>
                <a:cxn ang="0">
                  <a:pos x="234" y="18947"/>
                </a:cxn>
                <a:cxn ang="0">
                  <a:pos x="0" y="15777"/>
                </a:cxn>
                <a:cxn ang="0">
                  <a:pos x="6847" y="0"/>
                </a:cxn>
                <a:cxn ang="0">
                  <a:pos x="21600" y="15777"/>
                </a:cxn>
              </a:cxnLst>
              <a:pathLst>
                <a:path w="21600" h="18948" fill="none">
                  <a:moveTo>
                    <a:pt x="234" y="18947"/>
                  </a:moveTo>
                  <a:cubicBezTo>
                    <a:pt x="78" y="17898"/>
                    <a:pt x="0" y="16838"/>
                    <a:pt x="0" y="15777"/>
                  </a:cubicBezTo>
                  <a:cubicBezTo>
                    <a:pt x="-1" y="9796"/>
                    <a:pt x="2479" y="4084"/>
                    <a:pt x="6847" y="0"/>
                  </a:cubicBezTo>
                </a:path>
                <a:path w="21600" h="18948" stroke="0">
                  <a:moveTo>
                    <a:pt x="234" y="18947"/>
                  </a:moveTo>
                  <a:cubicBezTo>
                    <a:pt x="78" y="17898"/>
                    <a:pt x="0" y="16838"/>
                    <a:pt x="0" y="15777"/>
                  </a:cubicBezTo>
                  <a:cubicBezTo>
                    <a:pt x="-1" y="9796"/>
                    <a:pt x="2479" y="4084"/>
                    <a:pt x="6847" y="0"/>
                  </a:cubicBezTo>
                  <a:lnTo>
                    <a:pt x="21600" y="15777"/>
                  </a:lnTo>
                  <a:close/>
                </a:path>
              </a:pathLst>
            </a:custGeom>
            <a:noFill/>
            <a:ln w="38100" cap="flat" cmpd="sng">
              <a:solidFill>
                <a:srgbClr val="0000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36871" name="Group 11"/>
            <p:cNvGrpSpPr/>
            <p:nvPr/>
          </p:nvGrpSpPr>
          <p:grpSpPr>
            <a:xfrm>
              <a:off x="6284912" y="2600325"/>
              <a:ext cx="474663" cy="525462"/>
              <a:chOff x="4407" y="1022"/>
              <a:chExt cx="299" cy="331"/>
            </a:xfrm>
          </p:grpSpPr>
          <p:sp>
            <p:nvSpPr>
              <p:cNvPr id="36872" name="Oval 12"/>
              <p:cNvSpPr>
                <a:spLocks noChangeAspect="1"/>
              </p:cNvSpPr>
              <p:nvPr/>
            </p:nvSpPr>
            <p:spPr>
              <a:xfrm>
                <a:off x="4503" y="1296"/>
                <a:ext cx="57" cy="57"/>
              </a:xfrm>
              <a:prstGeom prst="ellipse">
                <a:avLst/>
              </a:prstGeom>
              <a:solidFill>
                <a:schemeClr val="tx1"/>
              </a:solidFill>
              <a:ln w="12700" cap="flat" cmpd="sng">
                <a:solidFill>
                  <a:srgbClr val="990099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b="1" i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6873" name="Rectangle 13" descr="1"/>
              <p:cNvSpPr/>
              <p:nvPr/>
            </p:nvSpPr>
            <p:spPr>
              <a:xfrm>
                <a:off x="4407" y="1022"/>
                <a:ext cx="299" cy="29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 eaLnBrk="0" hangingPunct="0"/>
                <a:r>
                  <a:rPr lang="en-US" altLang="zh-CN" sz="2400" b="1" i="1" dirty="0">
                    <a:latin typeface="Times New Roman" panose="02020603050405020304" pitchFamily="18" charset="0"/>
                    <a:ea typeface="MS Gothic" panose="020B0609070205080204" pitchFamily="49" charset="-128"/>
                  </a:rPr>
                  <a:t>M</a:t>
                </a:r>
                <a:endParaRPr lang="en-US" altLang="zh-CN" sz="2400" b="1" i="1" dirty="0">
                  <a:latin typeface="Times New Roman" panose="02020603050405020304" pitchFamily="18" charset="0"/>
                  <a:ea typeface="MS Gothic" panose="020B0609070205080204" pitchFamily="49" charset="-128"/>
                </a:endParaRPr>
              </a:p>
            </p:txBody>
          </p:sp>
        </p:grpSp>
        <p:grpSp>
          <p:nvGrpSpPr>
            <p:cNvPr id="36874" name="Group 14"/>
            <p:cNvGrpSpPr/>
            <p:nvPr/>
          </p:nvGrpSpPr>
          <p:grpSpPr>
            <a:xfrm>
              <a:off x="5852667" y="4734382"/>
              <a:ext cx="444501" cy="523876"/>
              <a:chOff x="3539" y="2819"/>
              <a:chExt cx="280" cy="330"/>
            </a:xfrm>
          </p:grpSpPr>
          <p:sp>
            <p:nvSpPr>
              <p:cNvPr id="36875" name="Oval 15"/>
              <p:cNvSpPr>
                <a:spLocks noChangeAspect="1"/>
              </p:cNvSpPr>
              <p:nvPr/>
            </p:nvSpPr>
            <p:spPr>
              <a:xfrm>
                <a:off x="3543" y="2823"/>
                <a:ext cx="57" cy="57"/>
              </a:xfrm>
              <a:prstGeom prst="ellipse">
                <a:avLst/>
              </a:prstGeom>
              <a:solidFill>
                <a:schemeClr val="tx1"/>
              </a:solidFill>
              <a:ln w="12700" cap="flat" cmpd="sng">
                <a:solidFill>
                  <a:srgbClr val="990099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i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0" name="Rectangle 16" descr="1"/>
              <p:cNvSpPr>
                <a:spLocks noChangeArrowheads="1"/>
              </p:cNvSpPr>
              <p:nvPr/>
            </p:nvSpPr>
            <p:spPr bwMode="auto">
              <a:xfrm>
                <a:off x="3539" y="2819"/>
                <a:ext cx="280" cy="33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 wrap="none">
                <a:spAutoFit/>
              </a:bodyPr>
              <a:p>
                <a:pPr algn="ctr" eaLnBrk="0" fontAlgn="base" hangingPunct="0"/>
                <a:r>
                  <a:rPr lang="en-US" altLang="zh-CN" sz="2800" b="1" i="1" strike="noStrike" noProof="1" dirty="0">
                    <a:effectLst>
                      <a:outerShdw blurRad="38100" dist="38100" dir="2700000">
                        <a:srgbClr val="C0C0C0"/>
                      </a:outerShdw>
                    </a:effectLst>
                    <a:latin typeface="Times New Roman" panose="02020603050405020304" pitchFamily="18" charset="0"/>
                    <a:ea typeface="MS Gothic" panose="020B0609070205080204" pitchFamily="49" charset="-128"/>
                    <a:cs typeface="+mn-cs"/>
                  </a:rPr>
                  <a:t>N</a:t>
                </a:r>
                <a:endParaRPr lang="en-US" altLang="zh-CN" sz="2800" b="1" i="1" strike="noStrike" noProof="1" dirty="0"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MS Gothic" panose="020B0609070205080204" pitchFamily="49" charset="-128"/>
                </a:endParaRPr>
              </a:p>
            </p:txBody>
          </p:sp>
        </p:grpSp>
        <p:sp>
          <p:nvSpPr>
            <p:cNvPr id="36877" name="Arc 17"/>
            <p:cNvSpPr>
              <a:spLocks noChangeAspect="1"/>
            </p:cNvSpPr>
            <p:nvPr/>
          </p:nvSpPr>
          <p:spPr>
            <a:xfrm>
              <a:off x="4764088" y="2941638"/>
              <a:ext cx="1752600" cy="952500"/>
            </a:xfrm>
            <a:custGeom>
              <a:avLst/>
              <a:gdLst/>
              <a:ahLst/>
              <a:cxnLst>
                <a:cxn ang="0">
                  <a:pos x="2404" y="11725"/>
                </a:cxn>
                <a:cxn ang="0">
                  <a:pos x="0" y="1820"/>
                </a:cxn>
                <a:cxn ang="0">
                  <a:pos x="76" y="-1"/>
                </a:cxn>
                <a:cxn ang="0">
                  <a:pos x="2404" y="11725"/>
                </a:cxn>
                <a:cxn ang="0">
                  <a:pos x="0" y="1820"/>
                </a:cxn>
                <a:cxn ang="0">
                  <a:pos x="76" y="-1"/>
                </a:cxn>
                <a:cxn ang="0">
                  <a:pos x="21600" y="1820"/>
                </a:cxn>
              </a:cxnLst>
              <a:pathLst>
                <a:path w="21600" h="11725" fill="none">
                  <a:moveTo>
                    <a:pt x="2404" y="11725"/>
                  </a:moveTo>
                  <a:cubicBezTo>
                    <a:pt x="824" y="8662"/>
                    <a:pt x="0" y="5266"/>
                    <a:pt x="0" y="1820"/>
                  </a:cubicBezTo>
                  <a:cubicBezTo>
                    <a:pt x="-1" y="1212"/>
                    <a:pt x="25" y="605"/>
                    <a:pt x="76" y="-1"/>
                  </a:cubicBezTo>
                </a:path>
                <a:path w="21600" h="11725" stroke="0">
                  <a:moveTo>
                    <a:pt x="2404" y="11725"/>
                  </a:moveTo>
                  <a:cubicBezTo>
                    <a:pt x="824" y="8662"/>
                    <a:pt x="0" y="5266"/>
                    <a:pt x="0" y="1820"/>
                  </a:cubicBezTo>
                  <a:cubicBezTo>
                    <a:pt x="-1" y="1212"/>
                    <a:pt x="25" y="605"/>
                    <a:pt x="76" y="-1"/>
                  </a:cubicBezTo>
                  <a:lnTo>
                    <a:pt x="21600" y="1820"/>
                  </a:lnTo>
                  <a:close/>
                </a:path>
              </a:pathLst>
            </a:custGeom>
            <a:noFill/>
            <a:ln w="38100" cap="flat" cmpd="sng">
              <a:solidFill>
                <a:srgbClr val="0000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878" name="Arc 18"/>
            <p:cNvSpPr>
              <a:spLocks noChangeAspect="1"/>
            </p:cNvSpPr>
            <p:nvPr/>
          </p:nvSpPr>
          <p:spPr>
            <a:xfrm>
              <a:off x="4510088" y="3179763"/>
              <a:ext cx="1471612" cy="1625600"/>
            </a:xfrm>
            <a:custGeom>
              <a:avLst/>
              <a:gdLst/>
              <a:ahLst/>
              <a:cxnLst>
                <a:cxn ang="0">
                  <a:pos x="0" y="8314"/>
                </a:cxn>
                <a:cxn ang="0">
                  <a:pos x="10088" y="-1"/>
                </a:cxn>
                <a:cxn ang="0">
                  <a:pos x="0" y="8314"/>
                </a:cxn>
                <a:cxn ang="0">
                  <a:pos x="10088" y="-1"/>
                </a:cxn>
                <a:cxn ang="0">
                  <a:pos x="18138" y="20044"/>
                </a:cxn>
              </a:cxnLst>
              <a:pathLst>
                <a:path w="18138" h="20044" fill="none">
                  <a:moveTo>
                    <a:pt x="0" y="8314"/>
                  </a:moveTo>
                  <a:cubicBezTo>
                    <a:pt x="2423" y="4567"/>
                    <a:pt x="5947" y="1662"/>
                    <a:pt x="10088" y="-1"/>
                  </a:cubicBezTo>
                </a:path>
                <a:path w="18138" h="20044" stroke="0">
                  <a:moveTo>
                    <a:pt x="0" y="8314"/>
                  </a:moveTo>
                  <a:cubicBezTo>
                    <a:pt x="2423" y="4567"/>
                    <a:pt x="5947" y="1662"/>
                    <a:pt x="10088" y="-1"/>
                  </a:cubicBezTo>
                  <a:lnTo>
                    <a:pt x="18138" y="20044"/>
                  </a:lnTo>
                  <a:close/>
                </a:path>
              </a:pathLst>
            </a:custGeom>
            <a:noFill/>
            <a:ln w="38100" cap="flat" cmpd="sng">
              <a:solidFill>
                <a:srgbClr val="0000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36879" name="Group 19"/>
            <p:cNvGrpSpPr/>
            <p:nvPr/>
          </p:nvGrpSpPr>
          <p:grpSpPr>
            <a:xfrm>
              <a:off x="4716479" y="2989950"/>
              <a:ext cx="407988" cy="554038"/>
              <a:chOff x="4475" y="1004"/>
              <a:chExt cx="257" cy="349"/>
            </a:xfrm>
          </p:grpSpPr>
          <p:sp>
            <p:nvSpPr>
              <p:cNvPr id="36880" name="Oval 20"/>
              <p:cNvSpPr>
                <a:spLocks noChangeAspect="1"/>
              </p:cNvSpPr>
              <p:nvPr/>
            </p:nvSpPr>
            <p:spPr>
              <a:xfrm>
                <a:off x="4503" y="1296"/>
                <a:ext cx="57" cy="57"/>
              </a:xfrm>
              <a:prstGeom prst="ellipse">
                <a:avLst/>
              </a:prstGeom>
              <a:solidFill>
                <a:schemeClr val="tx1"/>
              </a:solidFill>
              <a:ln w="12700" cap="flat" cmpd="sng">
                <a:solidFill>
                  <a:srgbClr val="990099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i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6881" name="Rectangle 21" descr="1"/>
              <p:cNvSpPr/>
              <p:nvPr/>
            </p:nvSpPr>
            <p:spPr>
              <a:xfrm>
                <a:off x="4475" y="1004"/>
                <a:ext cx="257" cy="29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 eaLnBrk="0" hangingPunct="0"/>
                <a:r>
                  <a:rPr lang="en-US" altLang="zh-CN" sz="2400" b="1" i="1" dirty="0">
                    <a:latin typeface="Times New Roman" panose="02020603050405020304" pitchFamily="18" charset="0"/>
                    <a:ea typeface="MS Gothic" panose="020B0609070205080204" pitchFamily="49" charset="-128"/>
                  </a:rPr>
                  <a:t>C</a:t>
                </a:r>
                <a:endParaRPr lang="en-US" altLang="zh-CN" sz="2400" b="1" i="1" dirty="0">
                  <a:latin typeface="Times New Roman" panose="02020603050405020304" pitchFamily="18" charset="0"/>
                  <a:ea typeface="MS Gothic" panose="020B0609070205080204" pitchFamily="49" charset="-128"/>
                </a:endParaRPr>
              </a:p>
            </p:txBody>
          </p:sp>
        </p:grpSp>
        <p:sp>
          <p:nvSpPr>
            <p:cNvPr id="36882" name="Line 22"/>
            <p:cNvSpPr/>
            <p:nvPr/>
          </p:nvSpPr>
          <p:spPr>
            <a:xfrm flipH="1" flipV="1">
              <a:off x="4378325" y="3354388"/>
              <a:ext cx="4343400" cy="144780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6883" name="Rectangle 27"/>
            <p:cNvSpPr/>
            <p:nvPr/>
          </p:nvSpPr>
          <p:spPr>
            <a:xfrm>
              <a:off x="4479925" y="3048000"/>
              <a:ext cx="184150" cy="7620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endParaRPr lang="zh-CN" altLang="zh-CN" sz="4400" i="1" dirty="0">
                <a:solidFill>
                  <a:schemeClr val="tx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6884" name="Text Box 41"/>
            <p:cNvSpPr txBox="1"/>
            <p:nvPr/>
          </p:nvSpPr>
          <p:spPr>
            <a:xfrm>
              <a:off x="8386763" y="4797425"/>
              <a:ext cx="649287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18" charset="0"/>
                </a:rPr>
                <a:t>O</a:t>
              </a:r>
              <a:endParaRPr lang="en-US" altLang="zh-CN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15364" name="TextBox 79"/>
          <p:cNvSpPr txBox="1"/>
          <p:nvPr/>
        </p:nvSpPr>
        <p:spPr>
          <a:xfrm>
            <a:off x="6727825" y="1285875"/>
            <a:ext cx="439738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7889" name="TextBox 30"/>
          <p:cNvSpPr txBox="1"/>
          <p:nvPr/>
        </p:nvSpPr>
        <p:spPr>
          <a:xfrm>
            <a:off x="212725" y="438150"/>
            <a:ext cx="8447088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如图，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AD是△ABC的角平分线，DE⊥AB，垂足为E，S</a:t>
            </a:r>
            <a:r>
              <a:rPr lang="zh-CN" altLang="zh-CN" sz="2800" baseline="-250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△ABC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＝7，DE＝2，AB＝4，则AC的长是(　　)</a:t>
            </a:r>
            <a:endParaRPr lang="zh-CN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0179" name="Text Box 3"/>
          <p:cNvSpPr txBox="1"/>
          <p:nvPr/>
        </p:nvSpPr>
        <p:spPr>
          <a:xfrm>
            <a:off x="438150" y="1651000"/>
            <a:ext cx="5753100" cy="646113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A．6      B．5          C．4          D．3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7891" name="Text Box 14"/>
          <p:cNvSpPr txBox="1"/>
          <p:nvPr/>
        </p:nvSpPr>
        <p:spPr>
          <a:xfrm>
            <a:off x="7559675" y="1120775"/>
            <a:ext cx="438150" cy="517525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2800" dirty="0">
                <a:solidFill>
                  <a:srgbClr val="FF3300"/>
                </a:solidFill>
                <a:latin typeface="Arial" panose="020B0604020202020204" pitchFamily="34" charset="0"/>
              </a:rPr>
              <a:t>D</a:t>
            </a:r>
            <a:endParaRPr lang="en-US" altLang="zh-CN" sz="2800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grpSp>
        <p:nvGrpSpPr>
          <p:cNvPr id="37892" name="组合 7"/>
          <p:cNvGrpSpPr/>
          <p:nvPr/>
        </p:nvGrpSpPr>
        <p:grpSpPr>
          <a:xfrm>
            <a:off x="6232525" y="2478088"/>
            <a:ext cx="2032000" cy="1195387"/>
            <a:chOff x="9582" y="3235"/>
            <a:chExt cx="3200" cy="1882"/>
          </a:xfrm>
        </p:grpSpPr>
        <p:sp>
          <p:nvSpPr>
            <p:cNvPr id="37893" name="任意多边形 4"/>
            <p:cNvSpPr/>
            <p:nvPr/>
          </p:nvSpPr>
          <p:spPr>
            <a:xfrm>
              <a:off x="9582" y="3235"/>
              <a:ext cx="3201" cy="18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172845"/>
                </a:cxn>
                <a:cxn ang="0">
                  <a:pos x="2032635" y="1172845"/>
                </a:cxn>
                <a:cxn ang="0">
                  <a:pos x="0" y="0"/>
                </a:cxn>
              </a:cxnLst>
              <a:pathLst>
                <a:path w="2032635" h="1172845">
                  <a:moveTo>
                    <a:pt x="0" y="0"/>
                  </a:moveTo>
                  <a:lnTo>
                    <a:pt x="0" y="1172845"/>
                  </a:lnTo>
                  <a:lnTo>
                    <a:pt x="2032635" y="11728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cxnSp>
          <p:nvCxnSpPr>
            <p:cNvPr id="37894" name="直接连接符 5"/>
            <p:cNvCxnSpPr>
              <a:stCxn id="37893" idx="1"/>
            </p:cNvCxnSpPr>
            <p:nvPr/>
          </p:nvCxnSpPr>
          <p:spPr>
            <a:xfrm flipV="1">
              <a:off x="9582" y="3841"/>
              <a:ext cx="1090" cy="124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37895" name="直接连接符 6"/>
            <p:cNvCxnSpPr>
              <a:stCxn id="37893" idx="1"/>
            </p:cNvCxnSpPr>
            <p:nvPr/>
          </p:nvCxnSpPr>
          <p:spPr>
            <a:xfrm flipV="1">
              <a:off x="10672" y="3841"/>
              <a:ext cx="0" cy="127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</p:grpSp>
      <p:sp>
        <p:nvSpPr>
          <p:cNvPr id="37896" name="Text Box 14"/>
          <p:cNvSpPr txBox="1"/>
          <p:nvPr/>
        </p:nvSpPr>
        <p:spPr>
          <a:xfrm>
            <a:off x="8274050" y="3403600"/>
            <a:ext cx="385763" cy="457200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2400" dirty="0">
                <a:latin typeface="Arial" panose="020B0604020202020204" pitchFamily="34" charset="0"/>
              </a:rPr>
              <a:t>B</a:t>
            </a:r>
            <a:endParaRPr lang="en-US" altLang="zh-CN" sz="2400" dirty="0">
              <a:latin typeface="Arial" panose="020B0604020202020204" pitchFamily="34" charset="0"/>
            </a:endParaRPr>
          </a:p>
        </p:txBody>
      </p:sp>
      <p:sp>
        <p:nvSpPr>
          <p:cNvPr id="37897" name="Text Box 14"/>
          <p:cNvSpPr txBox="1"/>
          <p:nvPr/>
        </p:nvSpPr>
        <p:spPr>
          <a:xfrm>
            <a:off x="5827713" y="2241550"/>
            <a:ext cx="403225" cy="457200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2400" dirty="0">
                <a:latin typeface="Arial" panose="020B0604020202020204" pitchFamily="34" charset="0"/>
              </a:rPr>
              <a:t>C</a:t>
            </a:r>
            <a:endParaRPr lang="en-US" altLang="zh-CN" sz="2400" dirty="0">
              <a:latin typeface="Arial" panose="020B0604020202020204" pitchFamily="34" charset="0"/>
            </a:endParaRPr>
          </a:p>
        </p:txBody>
      </p:sp>
      <p:sp>
        <p:nvSpPr>
          <p:cNvPr id="37898" name="Text Box 14"/>
          <p:cNvSpPr txBox="1"/>
          <p:nvPr/>
        </p:nvSpPr>
        <p:spPr>
          <a:xfrm>
            <a:off x="6731000" y="3683000"/>
            <a:ext cx="385763" cy="457200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2400" dirty="0">
                <a:latin typeface="Arial" panose="020B0604020202020204" pitchFamily="34" charset="0"/>
              </a:rPr>
              <a:t>E</a:t>
            </a:r>
            <a:endParaRPr lang="en-US" altLang="zh-CN" sz="2400" dirty="0">
              <a:latin typeface="Arial" panose="020B0604020202020204" pitchFamily="34" charset="0"/>
            </a:endParaRPr>
          </a:p>
        </p:txBody>
      </p:sp>
      <p:sp>
        <p:nvSpPr>
          <p:cNvPr id="37899" name="Text Box 14"/>
          <p:cNvSpPr txBox="1"/>
          <p:nvPr/>
        </p:nvSpPr>
        <p:spPr>
          <a:xfrm>
            <a:off x="5976938" y="3651250"/>
            <a:ext cx="385762" cy="457200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2400" dirty="0">
                <a:latin typeface="Arial" panose="020B0604020202020204" pitchFamily="34" charset="0"/>
              </a:rPr>
              <a:t>A</a:t>
            </a:r>
            <a:endParaRPr lang="en-US" altLang="zh-CN" sz="2400" dirty="0">
              <a:latin typeface="Arial" panose="020B0604020202020204" pitchFamily="34" charset="0"/>
            </a:endParaRPr>
          </a:p>
        </p:txBody>
      </p:sp>
      <p:sp>
        <p:nvSpPr>
          <p:cNvPr id="37900" name="Text Box 14"/>
          <p:cNvSpPr txBox="1"/>
          <p:nvPr/>
        </p:nvSpPr>
        <p:spPr>
          <a:xfrm>
            <a:off x="6915150" y="2478088"/>
            <a:ext cx="403225" cy="457200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2400" dirty="0">
                <a:latin typeface="Arial" panose="020B0604020202020204" pitchFamily="34" charset="0"/>
              </a:rPr>
              <a:t>D</a:t>
            </a:r>
            <a:endParaRPr lang="en-US" altLang="zh-CN" sz="2400" dirty="0">
              <a:latin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93700" y="2184400"/>
            <a:ext cx="6724650" cy="2651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228B8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解析：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过点</a:t>
            </a:r>
            <a:r>
              <a:rPr lang="zh-CN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D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作</a:t>
            </a:r>
            <a:r>
              <a:rPr lang="zh-CN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DF⊥AC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于</a:t>
            </a:r>
            <a:r>
              <a:rPr lang="zh-CN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F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∵</a:t>
            </a:r>
            <a:r>
              <a:rPr lang="zh-CN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是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△</a:t>
            </a:r>
            <a:r>
              <a:rPr lang="zh-CN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的角平分线，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 </a:t>
            </a:r>
            <a:r>
              <a:rPr lang="zh-CN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DE⊥AB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∴DF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＝</a:t>
            </a:r>
            <a:r>
              <a:rPr lang="zh-CN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DE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＝</a:t>
            </a:r>
            <a:r>
              <a:rPr lang="zh-CN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                                    解得</a:t>
            </a:r>
            <a:r>
              <a:rPr lang="zh-CN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＝</a:t>
            </a:r>
            <a:r>
              <a:rPr lang="zh-CN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3.</a:t>
            </a:r>
            <a:endParaRPr lang="zh-CN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cxnSp>
        <p:nvCxnSpPr>
          <p:cNvPr id="37902" name="直接连接符 13"/>
          <p:cNvCxnSpPr>
            <a:stCxn id="37893" idx="1"/>
          </p:cNvCxnSpPr>
          <p:nvPr/>
        </p:nvCxnSpPr>
        <p:spPr>
          <a:xfrm>
            <a:off x="6191250" y="2887663"/>
            <a:ext cx="720725" cy="0"/>
          </a:xfrm>
          <a:prstGeom prst="line">
            <a:avLst/>
          </a:prstGeom>
          <a:ln w="28575" cap="flat" cmpd="sng">
            <a:solidFill>
              <a:srgbClr val="EB2A03"/>
            </a:solidFill>
            <a:prstDash val="sysDot"/>
            <a:headEnd type="none" w="med" len="med"/>
            <a:tailEnd type="none" w="med" len="med"/>
          </a:ln>
        </p:spPr>
      </p:cxnSp>
      <p:sp>
        <p:nvSpPr>
          <p:cNvPr id="37903" name="Text Box 14"/>
          <p:cNvSpPr txBox="1"/>
          <p:nvPr/>
        </p:nvSpPr>
        <p:spPr>
          <a:xfrm>
            <a:off x="5846763" y="2687638"/>
            <a:ext cx="368300" cy="457200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2400" dirty="0">
                <a:solidFill>
                  <a:srgbClr val="FF3300"/>
                </a:solidFill>
                <a:latin typeface="Arial" panose="020B0604020202020204" pitchFamily="34" charset="0"/>
              </a:rPr>
              <a:t>F</a:t>
            </a:r>
            <a:endParaRPr lang="en-US" altLang="zh-CN" sz="2400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7424" name="对象 15">
            <a:hlinkClick r:id="" action="ppaction://ole?verb="/>
          </p:cNvPr>
          <p:cNvGraphicFramePr/>
          <p:nvPr/>
        </p:nvGraphicFramePr>
        <p:xfrm>
          <a:off x="1009650" y="4229100"/>
          <a:ext cx="3521075" cy="77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1929765" imgH="393700" progId="Equation.DSMT4">
                  <p:embed/>
                </p:oleObj>
              </mc:Choice>
              <mc:Fallback>
                <p:oleObj name="" r:id="rId1" imgW="1929765" imgH="3937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09650" y="4229100"/>
                        <a:ext cx="3521075" cy="7731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38150" y="4965700"/>
            <a:ext cx="8064500" cy="1498600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方法总结：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利用角平分线的性质作辅助线构造三角形的高，再利用三角形面积公式求出线段的长度是常用的方法．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charRg st="16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5">
                                            <p:txEl>
                                              <p:charRg st="16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charRg st="35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5">
                                            <p:txEl>
                                              <p:charRg st="35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charRg st="41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charRg st="41" end="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charRg st="57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5">
                                            <p:txEl>
                                              <p:charRg st="57" end="7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18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38913" name="Group 8"/>
          <p:cNvGrpSpPr/>
          <p:nvPr/>
        </p:nvGrpSpPr>
        <p:grpSpPr>
          <a:xfrm>
            <a:off x="5734050" y="3517900"/>
            <a:ext cx="2816225" cy="2108200"/>
            <a:chOff x="0" y="0"/>
            <a:chExt cx="1790" cy="1303"/>
          </a:xfrm>
        </p:grpSpPr>
        <p:grpSp>
          <p:nvGrpSpPr>
            <p:cNvPr id="38914" name="Group 9"/>
            <p:cNvGrpSpPr/>
            <p:nvPr/>
          </p:nvGrpSpPr>
          <p:grpSpPr>
            <a:xfrm>
              <a:off x="96" y="240"/>
              <a:ext cx="1546" cy="912"/>
              <a:chOff x="0" y="0"/>
              <a:chExt cx="1546" cy="912"/>
            </a:xfrm>
          </p:grpSpPr>
          <p:pic>
            <p:nvPicPr>
              <p:cNvPr id="38915" name="Picture 10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rot="-188284">
                <a:off x="0" y="0"/>
                <a:ext cx="1546" cy="91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23559" name="Rectangle 11"/>
              <p:cNvSpPr/>
              <p:nvPr/>
            </p:nvSpPr>
            <p:spPr>
              <a:xfrm rot="10800000">
                <a:off x="1353" y="712"/>
                <a:ext cx="104" cy="104"/>
              </a:xfrm>
              <a:prstGeom prst="rect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3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560" name="Rectangle 12"/>
              <p:cNvSpPr/>
              <p:nvPr/>
            </p:nvSpPr>
            <p:spPr>
              <a:xfrm rot="9053165">
                <a:off x="1194" y="164"/>
                <a:ext cx="104" cy="104"/>
              </a:xfrm>
              <a:prstGeom prst="rect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3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38918" name="Text Box 13"/>
            <p:cNvSpPr txBox="1"/>
            <p:nvPr/>
          </p:nvSpPr>
          <p:spPr>
            <a:xfrm>
              <a:off x="1163" y="192"/>
              <a:ext cx="288" cy="24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 dirty="0">
                  <a:latin typeface="EU-B1X" pitchFamily="65" charset="-122"/>
                  <a:ea typeface="EU-B1X" pitchFamily="65" charset="-122"/>
                </a:rPr>
                <a:t>E</a:t>
              </a:r>
              <a:endParaRPr lang="en-US" altLang="zh-CN" sz="2000" b="1" dirty="0">
                <a:latin typeface="EU-B1X" pitchFamily="65" charset="-122"/>
                <a:ea typeface="EU-B1X" pitchFamily="65" charset="-122"/>
              </a:endParaRPr>
            </a:p>
          </p:txBody>
        </p:sp>
        <p:sp>
          <p:nvSpPr>
            <p:cNvPr id="38919" name="Text Box 14"/>
            <p:cNvSpPr txBox="1"/>
            <p:nvPr/>
          </p:nvSpPr>
          <p:spPr>
            <a:xfrm>
              <a:off x="1502" y="604"/>
              <a:ext cx="288" cy="2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EU-B1X" pitchFamily="65" charset="-122"/>
                  <a:ea typeface="EU-B1X" pitchFamily="65" charset="-122"/>
                </a:rPr>
                <a:t>D</a:t>
              </a:r>
              <a:endParaRPr lang="en-US" altLang="zh-CN" b="1" dirty="0">
                <a:latin typeface="EU-B1X" pitchFamily="65" charset="-122"/>
                <a:ea typeface="EU-B1X" pitchFamily="65" charset="-122"/>
              </a:endParaRPr>
            </a:p>
          </p:txBody>
        </p:sp>
        <p:sp>
          <p:nvSpPr>
            <p:cNvPr id="38920" name="Text Box 15"/>
            <p:cNvSpPr txBox="1"/>
            <p:nvPr/>
          </p:nvSpPr>
          <p:spPr>
            <a:xfrm>
              <a:off x="1488" y="1008"/>
              <a:ext cx="288" cy="2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EU-B1X" pitchFamily="65" charset="-122"/>
                  <a:ea typeface="EU-B1X" pitchFamily="65" charset="-122"/>
                </a:rPr>
                <a:t>C</a:t>
              </a:r>
              <a:endParaRPr lang="en-US" altLang="zh-CN" b="1" dirty="0">
                <a:latin typeface="EU-B1X" pitchFamily="65" charset="-122"/>
                <a:ea typeface="EU-B1X" pitchFamily="65" charset="-122"/>
              </a:endParaRPr>
            </a:p>
          </p:txBody>
        </p:sp>
        <p:sp>
          <p:nvSpPr>
            <p:cNvPr id="38921" name="Text Box 16"/>
            <p:cNvSpPr txBox="1"/>
            <p:nvPr/>
          </p:nvSpPr>
          <p:spPr>
            <a:xfrm>
              <a:off x="0" y="1056"/>
              <a:ext cx="288" cy="24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 dirty="0">
                  <a:latin typeface="EU-B1X" pitchFamily="65" charset="-122"/>
                  <a:ea typeface="EU-B1X" pitchFamily="65" charset="-122"/>
                </a:rPr>
                <a:t>B</a:t>
              </a:r>
              <a:endParaRPr lang="en-US" altLang="zh-CN" sz="2000" b="1" dirty="0">
                <a:latin typeface="EU-B1X" pitchFamily="65" charset="-122"/>
                <a:ea typeface="EU-B1X" pitchFamily="65" charset="-122"/>
              </a:endParaRPr>
            </a:p>
          </p:txBody>
        </p:sp>
        <p:sp>
          <p:nvSpPr>
            <p:cNvPr id="38922" name="Text Box 17"/>
            <p:cNvSpPr txBox="1"/>
            <p:nvPr/>
          </p:nvSpPr>
          <p:spPr>
            <a:xfrm>
              <a:off x="1488" y="0"/>
              <a:ext cx="288" cy="28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EU-B1X" pitchFamily="65" charset="-122"/>
                  <a:ea typeface="EU-B1X" pitchFamily="65" charset="-122"/>
                </a:rPr>
                <a:t>A</a:t>
              </a:r>
              <a:endParaRPr lang="en-US" altLang="zh-CN" sz="2400" b="1" dirty="0">
                <a:latin typeface="EU-B1X" pitchFamily="65" charset="-122"/>
                <a:ea typeface="EU-B1X" pitchFamily="65" charset="-122"/>
              </a:endParaRPr>
            </a:p>
          </p:txBody>
        </p:sp>
      </p:grpSp>
      <p:sp>
        <p:nvSpPr>
          <p:cNvPr id="38923" name="TextBox 21"/>
          <p:cNvSpPr txBox="1"/>
          <p:nvPr/>
        </p:nvSpPr>
        <p:spPr>
          <a:xfrm flipH="1">
            <a:off x="8320088" y="4273550"/>
            <a:ext cx="571500" cy="412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6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8924" name="TextBox 22"/>
          <p:cNvSpPr txBox="1"/>
          <p:nvPr/>
        </p:nvSpPr>
        <p:spPr>
          <a:xfrm>
            <a:off x="7297738" y="5251450"/>
            <a:ext cx="427037" cy="411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8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8925" name="TextBox 23"/>
          <p:cNvSpPr txBox="1"/>
          <p:nvPr/>
        </p:nvSpPr>
        <p:spPr>
          <a:xfrm>
            <a:off x="6764338" y="4184650"/>
            <a:ext cx="571500" cy="412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10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cxnSp>
        <p:nvCxnSpPr>
          <p:cNvPr id="38926" name="直接连接符 17"/>
          <p:cNvCxnSpPr/>
          <p:nvPr/>
        </p:nvCxnSpPr>
        <p:spPr>
          <a:xfrm flipV="1">
            <a:off x="7920038" y="4406900"/>
            <a:ext cx="177800" cy="4445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8927" name="直接连接符 19"/>
          <p:cNvCxnSpPr/>
          <p:nvPr/>
        </p:nvCxnSpPr>
        <p:spPr>
          <a:xfrm flipV="1">
            <a:off x="8053388" y="4851400"/>
            <a:ext cx="222250" cy="4445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38928" name="文本框 2"/>
          <p:cNvSpPr txBox="1"/>
          <p:nvPr/>
        </p:nvSpPr>
        <p:spPr>
          <a:xfrm>
            <a:off x="254000" y="404813"/>
            <a:ext cx="8416925" cy="1968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5.在Rt△ABC中，BD平分∠ABC，DE⊥AB于E，则：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(1)哪条线段与DE相等？为什么？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(2)若AB＝10，BC＝8，AC＝6，求BE，AE的长和△AED的周长.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12" name="Rectangle 28"/>
          <p:cNvSpPr/>
          <p:nvPr/>
        </p:nvSpPr>
        <p:spPr>
          <a:xfrm>
            <a:off x="230188" y="2301875"/>
            <a:ext cx="6588125" cy="4244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(1)</a:t>
            </a:r>
            <a:r>
              <a:rPr lang="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DC=DE.</a:t>
            </a:r>
            <a:r>
              <a:rPr lang="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理由如下：角平分线上的点到角两边的距离相等</a:t>
            </a:r>
            <a:r>
              <a:rPr lang="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.</a:t>
            </a:r>
            <a:endParaRPr lang="" altLang="zh-CN" sz="32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（</a:t>
            </a:r>
            <a:r>
              <a:rPr lang="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2</a:t>
            </a:r>
            <a:r>
              <a:rPr lang="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）在</a:t>
            </a:r>
            <a:r>
              <a:rPr lang="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Rt△</a:t>
            </a:r>
            <a:r>
              <a:rPr lang="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CDB</a:t>
            </a:r>
            <a:r>
              <a:rPr lang="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和</a:t>
            </a:r>
            <a:r>
              <a:rPr lang="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Rt△</a:t>
            </a:r>
            <a:r>
              <a:rPr lang="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EDB</a:t>
            </a:r>
            <a:r>
              <a:rPr lang="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中，</a:t>
            </a:r>
            <a:endParaRPr lang="" altLang="en-US" sz="32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DC</a:t>
            </a:r>
            <a:r>
              <a:rPr lang="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DB</a:t>
            </a:r>
            <a:r>
              <a:rPr lang="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=</a:t>
            </a:r>
            <a:r>
              <a:rPr lang="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DB</a:t>
            </a:r>
            <a:r>
              <a:rPr lang="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</a:t>
            </a:r>
            <a:endParaRPr lang="" altLang="en-US" sz="32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∴Rt△</a:t>
            </a:r>
            <a:r>
              <a:rPr lang="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CDB</a:t>
            </a:r>
            <a:r>
              <a:rPr lang="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微软雅黑" panose="020B0503020204020204" pitchFamily="34" charset="-122"/>
                <a:sym typeface="+mn-ea"/>
              </a:rPr>
              <a:t>≌</a:t>
            </a:r>
            <a:r>
              <a:rPr lang="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Rt△</a:t>
            </a:r>
            <a:r>
              <a:rPr lang="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EDB</a:t>
            </a:r>
            <a:r>
              <a:rPr lang="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(HL)</a:t>
            </a:r>
            <a:r>
              <a:rPr lang="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</a:t>
            </a:r>
            <a:endParaRPr lang="" altLang="en-US" sz="32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∴</a:t>
            </a:r>
            <a:r>
              <a:rPr lang="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BE</a:t>
            </a:r>
            <a:r>
              <a:rPr lang="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＝</a:t>
            </a:r>
            <a:r>
              <a:rPr lang="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BC=</a:t>
            </a:r>
            <a:r>
              <a:rPr lang="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8.</a:t>
            </a:r>
            <a:endParaRPr lang="" altLang="zh-CN" sz="32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∴ </a:t>
            </a:r>
            <a:r>
              <a:rPr lang="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AE</a:t>
            </a:r>
            <a:r>
              <a:rPr lang="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＝</a:t>
            </a:r>
            <a:r>
              <a:rPr lang="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AB-BE=</a:t>
            </a:r>
            <a:r>
              <a:rPr lang="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2.</a:t>
            </a:r>
            <a:endParaRPr lang="" altLang="zh-CN" sz="32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 ∴</a:t>
            </a:r>
            <a:r>
              <a:rPr lang="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△</a:t>
            </a:r>
            <a:r>
              <a:rPr lang="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AED</a:t>
            </a:r>
            <a:r>
              <a:rPr lang="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的周长</a:t>
            </a:r>
            <a:r>
              <a:rPr lang="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=</a:t>
            </a:r>
            <a:r>
              <a:rPr lang="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AE+ED+DA=</a:t>
            </a:r>
            <a:r>
              <a:rPr lang="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2+6=8.</a:t>
            </a:r>
            <a:endParaRPr lang="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412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34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412">
                                            <p:txEl>
                                              <p:charRg st="34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54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412">
                                            <p:txEl>
                                              <p:charRg st="54" end="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72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412">
                                            <p:txEl>
                                              <p:charRg st="72" end="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92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412">
                                            <p:txEl>
                                              <p:charRg st="92" end="1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102" end="1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412">
                                            <p:txEl>
                                              <p:charRg st="102" end="1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119" end="1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412">
                                            <p:txEl>
                                              <p:charRg st="119" end="1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9937" name="Rectangle 3"/>
          <p:cNvSpPr>
            <a:spLocks noGrp="1" noRot="1"/>
          </p:cNvSpPr>
          <p:nvPr/>
        </p:nvSpPr>
        <p:spPr>
          <a:xfrm>
            <a:off x="168275" y="514350"/>
            <a:ext cx="8959850" cy="11303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如图，已知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与 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的平分线的交点，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，且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，求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之间的距离</a:t>
            </a:r>
            <a:r>
              <a:rPr lang="en-US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39938" name="Picture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34088" y="2736850"/>
            <a:ext cx="2952750" cy="3200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86" name="Picture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69225" y="2735263"/>
            <a:ext cx="657225" cy="3228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412" name="Rectangle 28"/>
          <p:cNvSpPr/>
          <p:nvPr/>
        </p:nvSpPr>
        <p:spPr>
          <a:xfrm>
            <a:off x="485775" y="1700213"/>
            <a:ext cx="6784975" cy="4697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解：过点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作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于点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，交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于点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的长即为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之间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的距离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AP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平分∠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PM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,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PM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PE.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同理，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PN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PE.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PM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PN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PE=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6.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之间的距离为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12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24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412">
                                            <p:txEl>
                                              <p:charRg st="24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33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12">
                                            <p:txEl>
                                              <p:charRg st="33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54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412">
                                            <p:txEl>
                                              <p:charRg st="54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59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412">
                                            <p:txEl>
                                              <p:charRg st="59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86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412">
                                            <p:txEl>
                                              <p:charRg st="86" end="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96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412">
                                            <p:txEl>
                                              <p:charRg st="96" end="1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108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412">
                                            <p:txEl>
                                              <p:charRg st="108" end="1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charRg st="124" end="1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412">
                                            <p:txEl>
                                              <p:charRg st="124" end="1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61" name="文本框 20495"/>
          <p:cNvSpPr txBox="1"/>
          <p:nvPr/>
        </p:nvSpPr>
        <p:spPr>
          <a:xfrm>
            <a:off x="254000" y="635000"/>
            <a:ext cx="8512175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0" hangingPunct="0">
              <a:lnSpc>
                <a:spcPct val="13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7.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如图所示，D是∠ACG的平分线上的一点．DE⊥AC，DF⊥CG，垂足分别为E，F.求证：CE＝CF.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40962" name="图片 -21474826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59400" y="2100263"/>
            <a:ext cx="3241675" cy="18875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279400" y="1895475"/>
            <a:ext cx="5080000" cy="4525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266700">
              <a:lnSpc>
                <a:spcPct val="13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ACG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的平分线，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CG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266700">
              <a:lnSpc>
                <a:spcPct val="13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266700">
              <a:lnSpc>
                <a:spcPct val="13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Rt△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Rt△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266700">
              <a:lnSpc>
                <a:spcPct val="130000"/>
              </a:lnSpc>
            </a:pP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266700">
              <a:lnSpc>
                <a:spcPct val="130000"/>
              </a:lnSpc>
            </a:pP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266700">
              <a:lnSpc>
                <a:spcPct val="13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∴Rt△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CDE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Rt△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(HL)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266700">
              <a:lnSpc>
                <a:spcPct val="13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/>
          <p:nvPr/>
        </p:nvGraphicFramePr>
        <p:xfrm>
          <a:off x="654050" y="4327525"/>
          <a:ext cx="1627188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2" imgW="889000" imgH="457200" progId="Equation.3">
                  <p:embed/>
                </p:oleObj>
              </mc:Choice>
              <mc:Fallback>
                <p:oleObj name="" r:id="rId2" imgW="889000" imgH="4572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54050" y="4327525"/>
                        <a:ext cx="1627188" cy="838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charRg st="29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0">
                                            <p:txEl>
                                              <p:charRg st="29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charRg st="37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0">
                                            <p:txEl>
                                              <p:charRg st="37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charRg st="56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0">
                                            <p:txEl>
                                              <p:charRg st="56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charRg st="76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">
                                            <p:txEl>
                                              <p:charRg st="76" end="8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985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课堂小结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950" y="3182938"/>
            <a:ext cx="1512888" cy="944562"/>
          </a:xfrm>
          <a:prstGeom prst="rect">
            <a:avLst/>
          </a:prstGeom>
          <a:noFill/>
          <a:ln w="25400" cap="flat" cmpd="sng">
            <a:solidFill>
              <a:schemeClr val="bg1">
                <a:alpha val="54117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角平分线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25650" y="1181100"/>
            <a:ext cx="1008063" cy="944563"/>
          </a:xfrm>
          <a:prstGeom prst="rect">
            <a:avLst/>
          </a:prstGeom>
          <a:noFill/>
          <a:ln w="25400" cap="flat" cmpd="sng">
            <a:solidFill>
              <a:schemeClr val="bg1">
                <a:alpha val="54117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dist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尺规作图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63938" y="1314450"/>
            <a:ext cx="4894262" cy="603250"/>
          </a:xfrm>
          <a:prstGeom prst="rect">
            <a:avLst/>
          </a:prstGeom>
          <a:noFill/>
          <a:ln w="25400" cap="flat" cmpd="sng">
            <a:solidFill>
              <a:srgbClr val="404040">
                <a:alpha val="54117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属于基本作图，必须熟练掌握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35150" y="2997200"/>
            <a:ext cx="1008063" cy="944563"/>
          </a:xfrm>
          <a:prstGeom prst="rect">
            <a:avLst/>
          </a:prstGeom>
          <a:noFill/>
          <a:ln w="25400" cap="flat" cmpd="sng">
            <a:solidFill>
              <a:schemeClr val="bg1">
                <a:alpha val="54117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dist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性质定理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30600" y="2643188"/>
            <a:ext cx="4598988" cy="1627188"/>
          </a:xfrm>
          <a:prstGeom prst="rect">
            <a:avLst/>
          </a:prstGeom>
          <a:noFill/>
          <a:ln w="25400">
            <a:solidFill>
              <a:schemeClr val="tx1">
                <a:lumMod val="75000"/>
                <a:lumOff val="25000"/>
                <a:alpha val="54000"/>
              </a:schemeClr>
            </a:solidFill>
          </a:ln>
        </p:spPr>
        <p:txBody>
          <a:bodyPr>
            <a:spAutoFit/>
          </a:bodyPr>
          <a:lstStyle/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一个点：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角平分线上的点；</a:t>
            </a:r>
            <a:endParaRPr kumimoji="0" lang="en-US" altLang="zh-CN" sz="2800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二距离：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点到角两边的距离；</a:t>
            </a:r>
            <a:endParaRPr kumimoji="0" lang="en-US" altLang="zh-CN" sz="2800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两相等：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两条垂线段相等</a:t>
            </a:r>
            <a:endParaRPr kumimoji="0" lang="zh-CN" altLang="en-US" sz="2800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08163" y="4835525"/>
            <a:ext cx="1416050" cy="944563"/>
          </a:xfrm>
          <a:prstGeom prst="rect">
            <a:avLst/>
          </a:prstGeom>
          <a:noFill/>
          <a:ln w="25400" cap="flat" cmpd="sng">
            <a:solidFill>
              <a:schemeClr val="bg1">
                <a:alpha val="54117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dist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辅助线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dist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添加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73475" y="4810125"/>
            <a:ext cx="3960813" cy="1114425"/>
          </a:xfrm>
          <a:prstGeom prst="rect">
            <a:avLst/>
          </a:prstGeom>
          <a:noFill/>
          <a:ln w="25400" cap="flat" cmpd="sng">
            <a:solidFill>
              <a:srgbClr val="404040">
                <a:alpha val="54117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过角平分线上一点向两边作垂线段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1619250" y="1628775"/>
            <a:ext cx="144463" cy="3673475"/>
          </a:xfrm>
          <a:prstGeom prst="leftBrace">
            <a:avLst>
              <a:gd name="adj1" fmla="val 6592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chemeClr val="tx1">
                <a:alpha val="29019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11" name="右箭头 10"/>
          <p:cNvSpPr/>
          <p:nvPr/>
        </p:nvSpPr>
        <p:spPr bwMode="auto">
          <a:xfrm>
            <a:off x="3059113" y="1484313"/>
            <a:ext cx="433388" cy="360363"/>
          </a:xfrm>
          <a:prstGeom prst="rightArrow">
            <a:avLst/>
          </a:prstGeom>
          <a:solidFill>
            <a:schemeClr val="accent6">
              <a:lumMod val="75000"/>
              <a:alpha val="6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右箭头 11"/>
          <p:cNvSpPr/>
          <p:nvPr/>
        </p:nvSpPr>
        <p:spPr bwMode="auto">
          <a:xfrm>
            <a:off x="3059113" y="3213100"/>
            <a:ext cx="433388" cy="360363"/>
          </a:xfrm>
          <a:prstGeom prst="rightArrow">
            <a:avLst/>
          </a:prstGeom>
          <a:solidFill>
            <a:schemeClr val="accent6">
              <a:lumMod val="75000"/>
              <a:alpha val="6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右箭头 12"/>
          <p:cNvSpPr/>
          <p:nvPr/>
        </p:nvSpPr>
        <p:spPr bwMode="auto">
          <a:xfrm>
            <a:off x="3275013" y="5084763"/>
            <a:ext cx="433388" cy="360363"/>
          </a:xfrm>
          <a:prstGeom prst="rightArrow">
            <a:avLst/>
          </a:prstGeom>
          <a:solidFill>
            <a:schemeClr val="accent6">
              <a:lumMod val="75000"/>
              <a:alpha val="6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animBg="1"/>
      <p:bldP spid="11" grpId="0" animBg="1"/>
      <p:bldP spid="12" grpId="0" animBg="1"/>
      <p:bldP spid="13" grpId="0" animBg="1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蓝色扁平清新通用</Template>
  <TotalTime>0</TotalTime>
  <Words>3476</Words>
  <Application>WPS 演示</Application>
  <PresentationFormat/>
  <Paragraphs>541</Paragraphs>
  <Slides>25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25</vt:i4>
      </vt:variant>
    </vt:vector>
  </HeadingPairs>
  <TitlesOfParts>
    <vt:vector size="52" baseType="lpstr">
      <vt:lpstr>Arial</vt:lpstr>
      <vt:lpstr>宋体</vt:lpstr>
      <vt:lpstr>Wingdings</vt:lpstr>
      <vt:lpstr>微软雅黑</vt:lpstr>
      <vt:lpstr>黑体</vt:lpstr>
      <vt:lpstr>隶书</vt:lpstr>
      <vt:lpstr>华文细黑</vt:lpstr>
      <vt:lpstr>Times New Roman</vt:lpstr>
      <vt:lpstr>华文彩云</vt:lpstr>
      <vt:lpstr>楷体</vt:lpstr>
      <vt:lpstr>方正姚体</vt:lpstr>
      <vt:lpstr>EU-B1X</vt:lpstr>
      <vt:lpstr>仿宋</vt:lpstr>
      <vt:lpstr>MS Gothic</vt:lpstr>
      <vt:lpstr>Tahoma</vt:lpstr>
      <vt:lpstr>华文中宋</vt:lpstr>
      <vt:lpstr>华文琥珀</vt:lpstr>
      <vt:lpstr>+mn-ea</vt:lpstr>
      <vt:lpstr>Arial Unicode MS</vt:lpstr>
      <vt:lpstr>Segoe Print</vt:lpstr>
      <vt:lpstr>2_Office 主题​​</vt:lpstr>
      <vt:lpstr>3_Office 主题​​</vt:lpstr>
      <vt:lpstr>Equation.DSMT4</vt:lpstr>
      <vt:lpstr>Equation.DSMT4</vt:lpstr>
      <vt:lpstr>Equation.DSMT4</vt:lpstr>
      <vt:lpstr>Equation.DSMT4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</dc:title>
  <dc:creator>w</dc:creator>
  <cp:keywords>w</cp:keywords>
  <dc:description>w</dc:description>
  <dc:subject>w</dc:subject>
  <cp:lastModifiedBy>Administrator</cp:lastModifiedBy>
  <cp:revision>452</cp:revision>
  <dcterms:created xsi:type="dcterms:W3CDTF">2015-07-09T08:14:18Z</dcterms:created>
  <dcterms:modified xsi:type="dcterms:W3CDTF">2018-10-10T08:56:06Z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