
<file path=[Content_Types].xml><?xml version="1.0" encoding="utf-8"?>
<Types xmlns="http://schemas.openxmlformats.org/package/2006/content-types">
  <Default Extension="jpeg" ContentType="image/jpeg"/>
  <Default Extension="JPG" ContentType="image/.jp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308" r:id="rId33"/>
    <p:sldId id="283" r:id="rId34"/>
    <p:sldId id="284" r:id="rId35"/>
    <p:sldId id="285" r:id="rId36"/>
    <p:sldId id="286" r:id="rId37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-46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7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gs" Target="tags/tag4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5CB48-4809-4940-8829-803CD7F54A7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C9F5B-788E-4C2E-BF50-7B4180BE200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image" Target="../media/image15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https://baike.baidu.com/item/%E7%BA%A2%E5%AD%A9%E5%84%BF/22184?fromModule=lemma_inlink" TargetMode="External"/><Relationship Id="rId1" Type="http://schemas.openxmlformats.org/officeDocument/2006/relationships/hyperlink" Target="https://baike.baidu.com/item/%E7%89%9B%E9%AD%94%E7%8E%8B/4468?fromModule=lemma_inlink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zh-CN" altLang="zh-CN" sz="4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中大附中</a:t>
            </a:r>
            <a:r>
              <a:rPr lang="en-US" altLang="zh-CN" sz="4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2022</a:t>
            </a:r>
            <a:r>
              <a:rPr lang="zh-CN" altLang="zh-CN" sz="4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学年七年级第一学期</a:t>
            </a:r>
            <a:br>
              <a:rPr lang="en-US" altLang="zh-CN" sz="4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zh-CN" sz="4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期末质量监测</a:t>
            </a:r>
            <a:br>
              <a:rPr lang="zh-CN" altLang="zh-CN" sz="4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zh-CN" altLang="en-US" sz="4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b="1" kern="1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__</a:t>
            </a:r>
            <a:r>
              <a:rPr lang="en-US" altLang="zh-CN" kern="1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_</a:t>
            </a:r>
            <a:r>
              <a:rPr lang="en-US" altLang="zh-CN" u="sng" kern="1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_</a:t>
            </a:r>
            <a:r>
              <a:rPr lang="zh-CN" altLang="zh-CN" sz="4000" u="sng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语文</a:t>
            </a:r>
            <a:r>
              <a:rPr lang="en-US" altLang="zh-CN" sz="4000" u="sng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__</a:t>
            </a:r>
            <a:r>
              <a:rPr lang="en-US" altLang="zh-CN" sz="4000" kern="1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_</a:t>
            </a:r>
            <a:r>
              <a:rPr lang="en-US" altLang="zh-CN" sz="4000" b="1" kern="1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_</a:t>
            </a:r>
            <a:r>
              <a:rPr lang="zh-CN" altLang="zh-CN" sz="4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科 试 卷</a:t>
            </a:r>
            <a:r>
              <a:rPr lang="zh-CN" altLang="en-US" sz="4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讲评</a:t>
            </a:r>
            <a:b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第一部分</a:t>
            </a:r>
            <a:r>
              <a:rPr lang="en-US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积累与运用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（共</a:t>
            </a:r>
            <a:r>
              <a:rPr lang="en-US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24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b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zh-CN" altLang="en-US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50759" y="1187222"/>
            <a:ext cx="11719849" cy="2045211"/>
          </a:xfrm>
        </p:spPr>
      </p:pic>
      <p:sp>
        <p:nvSpPr>
          <p:cNvPr id="7" name="文本框 6"/>
          <p:cNvSpPr txBox="1"/>
          <p:nvPr/>
        </p:nvSpPr>
        <p:spPr>
          <a:xfrm>
            <a:off x="506220" y="3684694"/>
            <a:ext cx="9884159" cy="12176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h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é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/g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ù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xi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á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/xi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á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B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l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é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ng/l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í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ng     </a:t>
            </a:r>
            <a:r>
              <a:rPr lang="en-US" altLang="zh-CN" sz="3200" kern="1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ch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ā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n/c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ē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 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B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k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ǎ</a:t>
            </a:r>
            <a:r>
              <a:rPr lang="en-US" altLang="zh-CN" sz="3200" kern="1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i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 g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à</a:t>
            </a:r>
            <a:r>
              <a:rPr lang="en-US" altLang="zh-CN" sz="3200" kern="1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i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cu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ì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/cu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ì</a:t>
            </a:r>
            <a:r>
              <a:rPr lang="en-US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D</a:t>
            </a:r>
            <a:r>
              <a:rPr lang="zh-CN" altLang="zh-CN" sz="32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xu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à</a:t>
            </a:r>
            <a:r>
              <a:rPr lang="en-US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n/xu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à</a:t>
            </a:r>
            <a:r>
              <a:rPr lang="en-US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n    p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á</a:t>
            </a:r>
            <a:r>
              <a:rPr lang="en-US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o/p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á</a:t>
            </a:r>
            <a:r>
              <a:rPr lang="en-US" altLang="zh-CN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o</a:t>
            </a:r>
            <a:endParaRPr lang="zh-CN" altLang="zh-CN" sz="32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86186" y="1476934"/>
            <a:ext cx="693080" cy="7328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40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lang="en-US" altLang="zh-CN" sz="4000" kern="100" dirty="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236188" y="3429000"/>
            <a:ext cx="8274738" cy="15940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．“渺”改为“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缈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”，“晃”改为“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恍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”；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．“掂”改为“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拈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”，“象”改为“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像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”；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．“诫”改为“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戒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”，“决”改为“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诀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0334" y="276029"/>
            <a:ext cx="1161346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/>
              <a:t>2.</a:t>
            </a:r>
            <a:r>
              <a:rPr lang="zh-CN" altLang="en-US" sz="2800" dirty="0"/>
              <a:t>下列词语中，没有错别字的一项是                                      （</a:t>
            </a:r>
            <a:r>
              <a:rPr lang="en-US" altLang="zh-CN" sz="2800" dirty="0"/>
              <a:t>2</a:t>
            </a:r>
            <a:r>
              <a:rPr lang="zh-CN" altLang="en-US" sz="2800" dirty="0"/>
              <a:t>分）</a:t>
            </a:r>
            <a:endParaRPr lang="zh-CN" altLang="en-US" sz="2800" dirty="0"/>
          </a:p>
          <a:p>
            <a:r>
              <a:rPr lang="en-US" altLang="zh-CN" sz="2800" dirty="0"/>
              <a:t>  </a:t>
            </a:r>
            <a:endParaRPr lang="en-US" altLang="zh-CN" sz="2800" dirty="0"/>
          </a:p>
          <a:p>
            <a:r>
              <a:rPr lang="en-US" altLang="zh-CN" sz="2800" dirty="0"/>
              <a:t>  A.</a:t>
            </a:r>
            <a:r>
              <a:rPr lang="zh-CN" altLang="en-US" sz="2800" dirty="0"/>
              <a:t>缥</a:t>
            </a:r>
            <a:r>
              <a:rPr lang="zh-CN" altLang="en-US" sz="2800" dirty="0">
                <a:solidFill>
                  <a:srgbClr val="FF0000"/>
                </a:solidFill>
              </a:rPr>
              <a:t>渺</a:t>
            </a:r>
            <a:r>
              <a:rPr lang="zh-CN" altLang="en-US" sz="2800" dirty="0"/>
              <a:t>    咄咄逼人   着落    </a:t>
            </a:r>
            <a:r>
              <a:rPr lang="zh-CN" altLang="en-US" sz="2800" dirty="0">
                <a:solidFill>
                  <a:srgbClr val="FF0000"/>
                </a:solidFill>
              </a:rPr>
              <a:t>晃</a:t>
            </a:r>
            <a:r>
              <a:rPr lang="zh-CN" altLang="en-US" sz="2800" dirty="0"/>
              <a:t>然大悟</a:t>
            </a:r>
            <a:endParaRPr lang="zh-CN" altLang="en-US" sz="2800" dirty="0"/>
          </a:p>
          <a:p>
            <a:r>
              <a:rPr lang="zh-CN" altLang="en-US" sz="2800" dirty="0"/>
              <a:t>  </a:t>
            </a:r>
            <a:r>
              <a:rPr lang="en-US" altLang="zh-CN" sz="2800" dirty="0"/>
              <a:t>B.</a:t>
            </a:r>
            <a:r>
              <a:rPr lang="zh-CN" altLang="en-US" sz="2800" dirty="0"/>
              <a:t>绵延    神通广大   安详    怪诞不经</a:t>
            </a:r>
            <a:endParaRPr lang="zh-CN" altLang="en-US" sz="2800" dirty="0"/>
          </a:p>
          <a:p>
            <a:r>
              <a:rPr lang="zh-CN" altLang="en-US" sz="2800" dirty="0"/>
              <a:t>  </a:t>
            </a:r>
            <a:r>
              <a:rPr lang="en-US" altLang="zh-CN" sz="2800" dirty="0"/>
              <a:t>C.</a:t>
            </a:r>
            <a:r>
              <a:rPr lang="zh-CN" altLang="en-US" sz="2800" dirty="0"/>
              <a:t>称职    </a:t>
            </a:r>
            <a:r>
              <a:rPr lang="zh-CN" altLang="en-US" sz="2800" dirty="0">
                <a:solidFill>
                  <a:srgbClr val="FF0000"/>
                </a:solidFill>
              </a:rPr>
              <a:t>掂</a:t>
            </a:r>
            <a:r>
              <a:rPr lang="zh-CN" altLang="en-US" sz="2800" dirty="0"/>
              <a:t>轻怕重   雕</a:t>
            </a:r>
            <a:r>
              <a:rPr lang="zh-CN" altLang="en-US" sz="2800" dirty="0">
                <a:solidFill>
                  <a:srgbClr val="FF0000"/>
                </a:solidFill>
              </a:rPr>
              <a:t>象</a:t>
            </a:r>
            <a:r>
              <a:rPr lang="zh-CN" altLang="en-US" sz="2800" dirty="0"/>
              <a:t>    杞人忧天</a:t>
            </a:r>
            <a:endParaRPr lang="zh-CN" altLang="en-US" sz="2800" dirty="0"/>
          </a:p>
          <a:p>
            <a:r>
              <a:rPr lang="zh-CN" altLang="en-US" sz="2800" dirty="0"/>
              <a:t>  </a:t>
            </a:r>
            <a:r>
              <a:rPr lang="en-US" altLang="zh-CN" sz="2800" dirty="0"/>
              <a:t>D.</a:t>
            </a:r>
            <a:r>
              <a:rPr lang="zh-CN" altLang="en-US" sz="2800" dirty="0"/>
              <a:t>惩</a:t>
            </a:r>
            <a:r>
              <a:rPr lang="zh-CN" altLang="en-US" sz="2800" dirty="0">
                <a:solidFill>
                  <a:srgbClr val="FF0000"/>
                </a:solidFill>
              </a:rPr>
              <a:t>诫</a:t>
            </a:r>
            <a:r>
              <a:rPr lang="zh-CN" altLang="en-US" sz="2800" dirty="0"/>
              <a:t>    花团锦簇   </a:t>
            </a:r>
            <a:r>
              <a:rPr lang="zh-CN" altLang="en-US" sz="2800" dirty="0">
                <a:solidFill>
                  <a:srgbClr val="FF0000"/>
                </a:solidFill>
              </a:rPr>
              <a:t>决</a:t>
            </a:r>
            <a:r>
              <a:rPr lang="zh-CN" altLang="en-US" sz="2800" dirty="0"/>
              <a:t>别    沉默寡言</a:t>
            </a:r>
            <a:endParaRPr lang="zh-CN" altLang="en-US" sz="2800" dirty="0"/>
          </a:p>
        </p:txBody>
      </p:sp>
      <p:sp>
        <p:nvSpPr>
          <p:cNvPr id="13" name="文本框 12"/>
          <p:cNvSpPr txBox="1"/>
          <p:nvPr/>
        </p:nvSpPr>
        <p:spPr>
          <a:xfrm>
            <a:off x="8008280" y="91363"/>
            <a:ext cx="4950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4541" y="243547"/>
            <a:ext cx="12076728" cy="263361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91623" y="4069556"/>
            <a:ext cx="11189753" cy="107696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“不求甚解”现多指学习不认真，不求深刻理解或只指不深入了解情况，含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贬义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97472" y="135665"/>
            <a:ext cx="537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004" y="267913"/>
            <a:ext cx="14048181" cy="3063532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35547" y="3967422"/>
            <a:ext cx="10068592" cy="15940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A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语序不当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，应为“了解、研究”，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搭配不当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，应为“提高认识”，并把第一“的”改为“对”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成分残缺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，在“开放”后加上“格局”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858842" y="267913"/>
            <a:ext cx="6100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241" y="0"/>
            <a:ext cx="11936759" cy="379931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74065" y="3895090"/>
            <a:ext cx="10552430" cy="13163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答案：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①广东特有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②配茶点心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③用时较长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④不限人数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⑤亲朋相聚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评分标准：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点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分，答对其中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点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分，表述过长扣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分，表述有语病和不规范酌情扣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1-2</a:t>
            </a:r>
            <a:r>
              <a:rPr lang="zh-CN" altLang="en-US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762701" y="1547210"/>
            <a:ext cx="12226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540076" y="2106333"/>
            <a:ext cx="12226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9577019" y="2100422"/>
            <a:ext cx="23597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979166" y="2678076"/>
            <a:ext cx="54076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356413" y="2100422"/>
            <a:ext cx="2092744" cy="59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372745" y="5584825"/>
            <a:ext cx="107035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主要问题：</a:t>
            </a:r>
            <a:r>
              <a:rPr lang="en-US" altLang="zh-CN">
                <a:solidFill>
                  <a:schemeClr val="tx1"/>
                </a:solidFill>
              </a:rPr>
              <a:t>1.</a:t>
            </a:r>
            <a:r>
              <a:rPr lang="zh-CN" altLang="en-US">
                <a:solidFill>
                  <a:schemeClr val="tx1"/>
                </a:solidFill>
              </a:rPr>
              <a:t>表述过长。主要是审题不仔细，没有注意题目中的每点不超过</a:t>
            </a:r>
            <a:r>
              <a:rPr lang="en-US" altLang="zh-CN">
                <a:solidFill>
                  <a:schemeClr val="tx1"/>
                </a:solidFill>
              </a:rPr>
              <a:t>4</a:t>
            </a:r>
            <a:r>
              <a:rPr lang="zh-CN" altLang="en-US">
                <a:solidFill>
                  <a:schemeClr val="tx1"/>
                </a:solidFill>
              </a:rPr>
              <a:t>个字。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chemeClr val="tx1"/>
                </a:solidFill>
              </a:rPr>
              <a:t> </a:t>
            </a:r>
            <a:r>
              <a:rPr lang="en-US" altLang="zh-CN">
                <a:solidFill>
                  <a:schemeClr val="tx1"/>
                </a:solidFill>
              </a:rPr>
              <a:t>                 2.</a:t>
            </a:r>
            <a:r>
              <a:rPr lang="zh-CN" altLang="en-US">
                <a:solidFill>
                  <a:schemeClr val="tx1"/>
                </a:solidFill>
              </a:rPr>
              <a:t>表述不准确，有语病。</a:t>
            </a:r>
            <a:r>
              <a:rPr lang="en-US" altLang="zh-CN">
                <a:solidFill>
                  <a:schemeClr val="tx1"/>
                </a:solidFill>
              </a:rPr>
              <a:t> </a:t>
            </a:r>
            <a:r>
              <a:rPr lang="en-US" altLang="zh-CN">
                <a:solidFill>
                  <a:srgbClr val="FF0000"/>
                </a:solidFill>
              </a:rPr>
              <a:t>     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1" y="404519"/>
            <a:ext cx="10515600" cy="1954284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）任务二：阅读完上述材料，请根据对联常识，将下面六个短语，按上下联的要求，组合成一副对联。（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533400" algn="just">
              <a:lnSpc>
                <a:spcPct val="120000"/>
              </a:lnSpc>
            </a:pP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诉说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两盘糕点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过往悲苦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一杯清茶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畅谈</a:t>
            </a:r>
            <a:r>
              <a:rPr lang="en-US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未来宏图</a:t>
            </a:r>
            <a:endParaRPr lang="zh-CN" altLang="zh-CN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135380" y="2236470"/>
            <a:ext cx="11056620" cy="21253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参考答案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：一杯清茶诉说过往悲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苦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两盘糕点畅谈未来宏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图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或：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两盘糕点诉说过往悲</a:t>
            </a:r>
            <a:r>
              <a:rPr lang="zh-CN" altLang="zh-CN" sz="2800" kern="1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苦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，一杯清茶畅谈未来宏</a:t>
            </a:r>
            <a:r>
              <a:rPr lang="zh-CN" altLang="zh-CN" sz="2800" kern="1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图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。（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en-US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评分标准：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内容形式符合上下联要求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分，如不符合仄起平收扣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分。</a:t>
            </a:r>
            <a:endParaRPr lang="zh-CN" altLang="en-US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4547235"/>
            <a:ext cx="12147550" cy="124650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defTabSz="685800" fontAlgn="t"/>
            <a:r>
              <a:rPr lang="zh-CN" alt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对联要求：</a:t>
            </a:r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1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、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字数相等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，断句一致。</a:t>
            </a:r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 2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、平仄相合，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仄起平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收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。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等线" panose="02010600030101010101" charset="-122"/>
              <a:ea typeface="等线" panose="02010600030101010101" charset="-122"/>
            </a:endParaRPr>
          </a:p>
          <a:p>
            <a:pPr defTabSz="685800" fontAlgn="t"/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3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词性相对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，位置相同。</a:t>
            </a:r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4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、内容相关，</a:t>
            </a:r>
            <a:r>
              <a:rPr lang="zh-CN" alt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不可重复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。</a:t>
            </a:r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5</a:t>
            </a:r>
            <a:r>
              <a:rPr lang="zh-CN" alt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、</a:t>
            </a:r>
            <a:r>
              <a:rPr lang="zh-CN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自右而左，由上而下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。</a:t>
            </a:r>
            <a:r>
              <a:rPr lang="en-US" altLang="zh-CN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等线" panose="02010600030101010101" charset="-122"/>
                <a:ea typeface="等线" panose="02010600030101010101" charset="-122"/>
              </a:rPr>
              <a:t>  </a:t>
            </a:r>
            <a:endParaRPr lang="en-US" altLang="zh-CN" sz="2800" b="1" dirty="0">
              <a:effectLst>
                <a:outerShdw blurRad="38100" dist="38100" dir="2700000" algn="tl">
                  <a:srgbClr val="000000"/>
                </a:outerShdw>
              </a:effectLst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7815" y="5979160"/>
            <a:ext cx="7970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主要问题：</a:t>
            </a:r>
            <a:r>
              <a:rPr lang="en-US" altLang="zh-CN" sz="3200" b="1">
                <a:solidFill>
                  <a:srgbClr val="FF0000"/>
                </a:solidFill>
              </a:rPr>
              <a:t>   </a:t>
            </a:r>
            <a:r>
              <a:rPr lang="zh-CN" altLang="en-US" sz="3200" b="1">
                <a:solidFill>
                  <a:schemeClr val="tx1"/>
                </a:solidFill>
              </a:rPr>
              <a:t>部分学生没有注意到仄起平收</a:t>
            </a:r>
            <a:endParaRPr lang="zh-CN" altLang="en-US" sz="32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2591" y="218145"/>
            <a:ext cx="12167247" cy="2628155"/>
          </a:xfrm>
        </p:spPr>
        <p:txBody>
          <a:bodyPr>
            <a:normAutofit fontScale="77500" lnSpcReduction="20000"/>
          </a:bodyPr>
          <a:lstStyle/>
          <a:p>
            <a:pPr marL="133350" indent="-133350" algn="just">
              <a:lnSpc>
                <a:spcPct val="120000"/>
              </a:lnSpc>
            </a:pP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）任务三：中国人过年讲究</a:t>
            </a:r>
            <a:r>
              <a:rPr lang="zh-CN" altLang="zh-CN" sz="3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寓意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，年夜菜的菜色的命名内藏玄机，例如红烧鲤鱼的名字是“年年有余”，余和“鱼”是</a:t>
            </a:r>
            <a:r>
              <a:rPr lang="zh-CN" altLang="zh-CN" sz="3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谐音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zh-CN" sz="3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寓意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新的一年是富余、吉祥。根据你对传统文化的了解，在以下三个命名中选择其中一个，说说它的妙处。（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 </a:t>
            </a:r>
            <a:endParaRPr lang="zh-CN" altLang="zh-CN" sz="3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20000"/>
              </a:lnSpc>
            </a:pP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①红糖年糕“步步高升”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②蚝油生菜“和气生财”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r>
              <a:rPr lang="zh-CN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③芹菜肉片“天道酬勤”</a:t>
            </a:r>
            <a:endParaRPr lang="zh-CN" altLang="zh-CN" sz="3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200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宋体" panose="02010600030101010101" pitchFamily="2" charset="-122"/>
                <a:cs typeface="楷体" panose="02010609060101010101" pitchFamily="49" charset="-122"/>
              </a:rPr>
              <a:t> </a:t>
            </a:r>
            <a:endParaRPr lang="zh-CN" altLang="zh-CN" sz="3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0015" y="1964055"/>
            <a:ext cx="12002135" cy="37090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参考答案</a:t>
            </a:r>
            <a:endParaRPr lang="zh-CN" altLang="zh-CN" sz="28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示例一：①年糕又可以称“年年糕”与“年年高”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谐音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寓意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新的一年人们的工作和生活一年比一年高。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示例二：②生菜与“生财”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谐音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，是人们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希望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来年生财，期望财源滚滚来。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示例三：③芹与“勤”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谐音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;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告诉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大人要勤快、勤奋，小孩要勤奋好学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评分标准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：3分，谐音1分，寓意表述准确2分；如寓意表述有语病视情况扣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1-2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分。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1199944" y="657873"/>
            <a:ext cx="112989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13031" y="1080609"/>
            <a:ext cx="1135186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62560" y="5848350"/>
            <a:ext cx="121221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主要问题：</a:t>
            </a:r>
            <a:endParaRPr lang="zh-CN" altLang="en-US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</a:rPr>
              <a:t> </a:t>
            </a:r>
            <a:r>
              <a:rPr lang="zh-CN" altLang="en-US" sz="2400"/>
              <a:t>寓意表述不准确，甚至与前面的谐音无关，如笼统表述为：表达对新年的美</a:t>
            </a:r>
            <a:r>
              <a:rPr lang="en-US" altLang="zh-CN" sz="2400"/>
              <a:t>  </a:t>
            </a:r>
            <a:r>
              <a:rPr lang="zh-CN" altLang="en-US" sz="2400"/>
              <a:t>好祝福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-93186" y="298503"/>
            <a:ext cx="12440498" cy="5495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二、（</a:t>
            </a:r>
            <a:r>
              <a:rPr lang="en-US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小题，</a:t>
            </a:r>
            <a:r>
              <a:rPr lang="en-US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古诗文默写（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根据课本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补写下列名篇名句中的空缺部分。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六题只选四题作答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)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，险躁则不能治性。 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（诸葛亮《诫子书》）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②水何澹澹，</a:t>
            </a:r>
            <a:r>
              <a:rPr lang="zh-CN" altLang="zh-CN" sz="2800" u="sng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（曹操《观沧海》）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，风正一帆悬。  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（王湾《次北固山下》）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，于我如浮云。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（《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&lt;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论语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&gt;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十二章》）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，受降城外月如霜。 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（李益《夜上受降城闻笛》）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33375"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⑥晴空一鹤排云上，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</a:t>
            </a:r>
            <a:r>
              <a:rPr lang="en-US" altLang="zh-CN" sz="2800" u="sng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 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（刘禹锡《秋词》） 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6048" y="1884750"/>
            <a:ext cx="2590314" cy="49314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133350" algn="just">
              <a:lnSpc>
                <a:spcPct val="120000"/>
              </a:lnSpc>
            </a:pP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淫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漫则不能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励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精 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16362" y="2549071"/>
            <a:ext cx="1643883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山岛</a:t>
            </a:r>
            <a:r>
              <a:rPr lang="zh-CN" altLang="en-US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竦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峙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82834" y="3091494"/>
            <a:ext cx="2331138" cy="5598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133350"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潮平两岸阔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67807" y="3765291"/>
            <a:ext cx="2798532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不义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而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富且贵</a:t>
            </a:r>
            <a:endParaRPr lang="zh-CN" altLang="en-US" sz="2800" dirty="0"/>
          </a:p>
        </p:txBody>
      </p:sp>
      <p:sp>
        <p:nvSpPr>
          <p:cNvPr id="19" name="文本框 18"/>
          <p:cNvSpPr txBox="1"/>
          <p:nvPr/>
        </p:nvSpPr>
        <p:spPr>
          <a:xfrm>
            <a:off x="891103" y="4398732"/>
            <a:ext cx="2861142" cy="5598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133350" algn="just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回乐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烽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前沙似雪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463945" y="5179071"/>
            <a:ext cx="2756304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便引诗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情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到碧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霄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53677" y="269051"/>
            <a:ext cx="12345677" cy="263722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4624876" y="1469502"/>
            <a:ext cx="12226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904473" y="2170399"/>
            <a:ext cx="194302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286879" y="2906278"/>
            <a:ext cx="474469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6288684" y="1557766"/>
            <a:ext cx="4981150" cy="49314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133350" algn="just">
              <a:lnSpc>
                <a:spcPct val="12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夜阑卧听风吹雨，铁马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河入梦来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19161" y="805863"/>
            <a:ext cx="4963677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君问归期未有期，巴山夜雨涨秋池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2400" dirty="0"/>
          </a:p>
        </p:txBody>
      </p:sp>
      <p:sp>
        <p:nvSpPr>
          <p:cNvPr id="17" name="文本框 16"/>
          <p:cNvSpPr txBox="1"/>
          <p:nvPr/>
        </p:nvSpPr>
        <p:spPr>
          <a:xfrm>
            <a:off x="287779" y="3642156"/>
            <a:ext cx="11904221" cy="181588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评卷说明：</a:t>
            </a:r>
            <a:endParaRPr lang="en-US" altLang="zh-CN" sz="2800" dirty="0"/>
          </a:p>
          <a:p>
            <a:r>
              <a:rPr lang="en-US" altLang="zh-CN" sz="2800" dirty="0"/>
              <a:t>        1.</a:t>
            </a:r>
            <a:r>
              <a:rPr lang="zh-CN" altLang="en-US" sz="2800" dirty="0"/>
              <a:t>很多同学没有看清题干的关键信息</a:t>
            </a:r>
            <a:r>
              <a:rPr lang="en-US" altLang="zh-CN" sz="2800" dirty="0"/>
              <a:t>——</a:t>
            </a:r>
            <a:r>
              <a:rPr lang="zh-CN" altLang="en-US" sz="2800" dirty="0"/>
              <a:t>“</a:t>
            </a:r>
            <a:r>
              <a:rPr lang="zh-CN" altLang="en-US" sz="2800" dirty="0">
                <a:solidFill>
                  <a:srgbClr val="FF0000"/>
                </a:solidFill>
              </a:rPr>
              <a:t>写雨的诗句</a:t>
            </a:r>
            <a:r>
              <a:rPr lang="zh-CN" altLang="en-US" sz="2800" dirty="0"/>
              <a:t>”，将第一空写成</a:t>
            </a:r>
            <a:endParaRPr lang="en-US" altLang="zh-CN" sz="2800" dirty="0"/>
          </a:p>
          <a:p>
            <a:r>
              <a:rPr lang="zh-CN" altLang="en-US" sz="2800" dirty="0"/>
              <a:t>“何当共剪西窗烛，却话巴山夜雨时”。</a:t>
            </a:r>
            <a:endParaRPr lang="en-US" altLang="zh-CN" sz="2800" dirty="0"/>
          </a:p>
          <a:p>
            <a:r>
              <a:rPr lang="en-US" altLang="zh-CN" sz="2800" dirty="0"/>
              <a:t>        2.</a:t>
            </a:r>
            <a:r>
              <a:rPr lang="zh-CN" altLang="en-US" sz="2800" dirty="0"/>
              <a:t>第二空的“</a:t>
            </a:r>
            <a:r>
              <a:rPr lang="zh-CN" altLang="en-US" sz="2800" dirty="0">
                <a:solidFill>
                  <a:srgbClr val="FF0000"/>
                </a:solidFill>
              </a:rPr>
              <a:t>冰</a:t>
            </a:r>
            <a:r>
              <a:rPr lang="zh-CN" altLang="en-US" sz="2800" dirty="0"/>
              <a:t>河”不是“</a:t>
            </a:r>
            <a:r>
              <a:rPr lang="zh-CN" altLang="en-US" sz="2800" dirty="0">
                <a:solidFill>
                  <a:srgbClr val="FF0000"/>
                </a:solidFill>
              </a:rPr>
              <a:t>兵</a:t>
            </a:r>
            <a:r>
              <a:rPr lang="zh-CN" altLang="en-US" sz="2800" dirty="0"/>
              <a:t>河”。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0707" y="955169"/>
            <a:ext cx="13227475" cy="3248080"/>
          </a:xfrm>
        </p:spPr>
      </p:pic>
      <p:sp>
        <p:nvSpPr>
          <p:cNvPr id="6" name="椭圆 5"/>
          <p:cNvSpPr/>
          <p:nvPr/>
        </p:nvSpPr>
        <p:spPr>
          <a:xfrm>
            <a:off x="3015318" y="3226610"/>
            <a:ext cx="752941" cy="65887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764343" y="1677507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话气泡: 椭圆形 7"/>
          <p:cNvSpPr/>
          <p:nvPr/>
        </p:nvSpPr>
        <p:spPr>
          <a:xfrm>
            <a:off x="246724" y="5902831"/>
            <a:ext cx="2083922" cy="667148"/>
          </a:xfrm>
          <a:prstGeom prst="wedgeEllipseCallout">
            <a:avLst>
              <a:gd name="adj1" fmla="val 93621"/>
              <a:gd name="adj2" fmla="val -3601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不规范字</a:t>
            </a:r>
            <a:endParaRPr lang="zh-CN" altLang="en-US" sz="2400" dirty="0"/>
          </a:p>
        </p:txBody>
      </p:sp>
      <p:sp>
        <p:nvSpPr>
          <p:cNvPr id="9" name="对话气泡: 椭圆形 8"/>
          <p:cNvSpPr/>
          <p:nvPr/>
        </p:nvSpPr>
        <p:spPr>
          <a:xfrm>
            <a:off x="7292765" y="5461279"/>
            <a:ext cx="2579259" cy="667148"/>
          </a:xfrm>
          <a:prstGeom prst="wedgeEllipseCallout">
            <a:avLst>
              <a:gd name="adj1" fmla="val -103989"/>
              <a:gd name="adj2" fmla="val -5216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默写错误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内容占位符 8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37" t="11451" r="2384" b="45450"/>
          <a:stretch>
            <a:fillRect/>
          </a:stretch>
        </p:blipFill>
        <p:spPr>
          <a:xfrm>
            <a:off x="195102" y="412063"/>
            <a:ext cx="10300114" cy="3098476"/>
          </a:xfrm>
        </p:spPr>
      </p:pic>
      <p:sp>
        <p:nvSpPr>
          <p:cNvPr id="10" name="椭圆 9"/>
          <p:cNvSpPr/>
          <p:nvPr/>
        </p:nvSpPr>
        <p:spPr>
          <a:xfrm>
            <a:off x="4733459" y="873767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557438" y="873767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对话气泡: 椭圆形 11"/>
          <p:cNvSpPr/>
          <p:nvPr/>
        </p:nvSpPr>
        <p:spPr>
          <a:xfrm>
            <a:off x="3905099" y="5513696"/>
            <a:ext cx="1656720" cy="667148"/>
          </a:xfrm>
          <a:prstGeom prst="wedgeEllipseCallout">
            <a:avLst>
              <a:gd name="adj1" fmla="val -27702"/>
              <a:gd name="adj2" fmla="val -6455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" name="内容占位符 8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20619" y="528504"/>
            <a:ext cx="9086243" cy="3192805"/>
          </a:xfrm>
        </p:spPr>
      </p:pic>
      <p:sp>
        <p:nvSpPr>
          <p:cNvPr id="10" name="椭圆 9"/>
          <p:cNvSpPr/>
          <p:nvPr/>
        </p:nvSpPr>
        <p:spPr>
          <a:xfrm>
            <a:off x="3285464" y="1343844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940765" y="1865438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469540" y="1431219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对话气泡: 椭圆形 12"/>
          <p:cNvSpPr/>
          <p:nvPr/>
        </p:nvSpPr>
        <p:spPr>
          <a:xfrm>
            <a:off x="1075668" y="4407678"/>
            <a:ext cx="1656720" cy="667148"/>
          </a:xfrm>
          <a:prstGeom prst="wedgeEllipseCallout">
            <a:avLst>
              <a:gd name="adj1" fmla="val 118464"/>
              <a:gd name="adj2" fmla="val -4089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  <p:sp>
        <p:nvSpPr>
          <p:cNvPr id="14" name="对话气泡: 椭圆形 13"/>
          <p:cNvSpPr/>
          <p:nvPr/>
        </p:nvSpPr>
        <p:spPr>
          <a:xfrm>
            <a:off x="3333552" y="5029200"/>
            <a:ext cx="2083922" cy="667148"/>
          </a:xfrm>
          <a:prstGeom prst="wedgeEllipseCallout">
            <a:avLst>
              <a:gd name="adj1" fmla="val 74896"/>
              <a:gd name="adj2" fmla="val -4893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不规范字</a:t>
            </a:r>
            <a:endParaRPr lang="zh-CN" altLang="en-US" sz="2400" dirty="0"/>
          </a:p>
        </p:txBody>
      </p:sp>
      <p:sp>
        <p:nvSpPr>
          <p:cNvPr id="15" name="对话气泡: 椭圆形 14"/>
          <p:cNvSpPr/>
          <p:nvPr/>
        </p:nvSpPr>
        <p:spPr>
          <a:xfrm>
            <a:off x="6769540" y="5362774"/>
            <a:ext cx="1656720" cy="667148"/>
          </a:xfrm>
          <a:prstGeom prst="wedgeEllipseCallout">
            <a:avLst>
              <a:gd name="adj1" fmla="val 112488"/>
              <a:gd name="adj2" fmla="val -4927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  <p:cxnSp>
        <p:nvCxnSpPr>
          <p:cNvPr id="16" name="直接连接符 15"/>
          <p:cNvCxnSpPr/>
          <p:nvPr/>
        </p:nvCxnSpPr>
        <p:spPr>
          <a:xfrm>
            <a:off x="3286879" y="2906278"/>
            <a:ext cx="62822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对话气泡: 椭圆形 17"/>
          <p:cNvSpPr/>
          <p:nvPr/>
        </p:nvSpPr>
        <p:spPr>
          <a:xfrm>
            <a:off x="9321133" y="5497702"/>
            <a:ext cx="2076833" cy="667148"/>
          </a:xfrm>
          <a:prstGeom prst="wedgeEllipseCallout">
            <a:avLst>
              <a:gd name="adj1" fmla="val -39382"/>
              <a:gd name="adj2" fmla="val -4377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理解错误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8" y="1094951"/>
            <a:ext cx="12130284" cy="3746910"/>
          </a:xfrm>
        </p:spPr>
      </p:pic>
      <p:sp>
        <p:nvSpPr>
          <p:cNvPr id="6" name="椭圆 5"/>
          <p:cNvSpPr/>
          <p:nvPr/>
        </p:nvSpPr>
        <p:spPr>
          <a:xfrm>
            <a:off x="7548781" y="1873847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828084" y="2621562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160968" y="3837574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29313" y="3237681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对话气泡: 椭圆形 9"/>
          <p:cNvSpPr/>
          <p:nvPr/>
        </p:nvSpPr>
        <p:spPr>
          <a:xfrm>
            <a:off x="4754658" y="6159301"/>
            <a:ext cx="2083922" cy="667148"/>
          </a:xfrm>
          <a:prstGeom prst="wedgeEllipseCallout">
            <a:avLst>
              <a:gd name="adj1" fmla="val -2521"/>
              <a:gd name="adj2" fmla="val -2806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不规范字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69" t="-1" r="14995" b="-8179"/>
          <a:stretch>
            <a:fillRect/>
          </a:stretch>
        </p:blipFill>
        <p:spPr>
          <a:xfrm rot="16200000">
            <a:off x="4758853" y="-3686052"/>
            <a:ext cx="3310141" cy="11412495"/>
          </a:xfrm>
        </p:spPr>
      </p:pic>
      <p:sp>
        <p:nvSpPr>
          <p:cNvPr id="6" name="椭圆 5"/>
          <p:cNvSpPr/>
          <p:nvPr/>
        </p:nvSpPr>
        <p:spPr>
          <a:xfrm>
            <a:off x="3728104" y="837139"/>
            <a:ext cx="1286535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960723" y="2743201"/>
            <a:ext cx="71617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对话气泡: 椭圆形 8"/>
          <p:cNvSpPr/>
          <p:nvPr/>
        </p:nvSpPr>
        <p:spPr>
          <a:xfrm>
            <a:off x="1075668" y="4407678"/>
            <a:ext cx="1656720" cy="667148"/>
          </a:xfrm>
          <a:prstGeom prst="wedgeEllipseCallout">
            <a:avLst>
              <a:gd name="adj1" fmla="val 142721"/>
              <a:gd name="adj2" fmla="val -4840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  <p:sp>
        <p:nvSpPr>
          <p:cNvPr id="10" name="对话气泡: 椭圆形 9"/>
          <p:cNvSpPr/>
          <p:nvPr/>
        </p:nvSpPr>
        <p:spPr>
          <a:xfrm>
            <a:off x="9321133" y="5497702"/>
            <a:ext cx="2076833" cy="667148"/>
          </a:xfrm>
          <a:prstGeom prst="wedgeEllipseCallout">
            <a:avLst>
              <a:gd name="adj1" fmla="val -39382"/>
              <a:gd name="adj2" fmla="val -4377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理解错误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38" t="-1" r="18270" b="-8739"/>
          <a:stretch>
            <a:fillRect/>
          </a:stretch>
        </p:blipFill>
        <p:spPr>
          <a:xfrm rot="16200000">
            <a:off x="4896174" y="-3502392"/>
            <a:ext cx="3634303" cy="11582609"/>
          </a:xfrm>
        </p:spPr>
      </p:pic>
      <p:sp>
        <p:nvSpPr>
          <p:cNvPr id="6" name="椭圆 5"/>
          <p:cNvSpPr/>
          <p:nvPr/>
        </p:nvSpPr>
        <p:spPr>
          <a:xfrm>
            <a:off x="2586559" y="1269813"/>
            <a:ext cx="760739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对话气泡: 椭圆形 6"/>
          <p:cNvSpPr/>
          <p:nvPr/>
        </p:nvSpPr>
        <p:spPr>
          <a:xfrm>
            <a:off x="415626" y="4918540"/>
            <a:ext cx="2083922" cy="667148"/>
          </a:xfrm>
          <a:prstGeom prst="wedgeEllipseCallout">
            <a:avLst>
              <a:gd name="adj1" fmla="val 74896"/>
              <a:gd name="adj2" fmla="val -4893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不规范字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52" y="501379"/>
            <a:ext cx="10515600" cy="3540252"/>
          </a:xfrm>
        </p:spPr>
      </p:pic>
      <p:sp>
        <p:nvSpPr>
          <p:cNvPr id="6" name="椭圆 5"/>
          <p:cNvSpPr/>
          <p:nvPr/>
        </p:nvSpPr>
        <p:spPr>
          <a:xfrm>
            <a:off x="4595911" y="1256481"/>
            <a:ext cx="989501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3842" y="1256481"/>
            <a:ext cx="2043682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597203" y="1826942"/>
            <a:ext cx="1286535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对话气泡: 椭圆形 8"/>
          <p:cNvSpPr/>
          <p:nvPr/>
        </p:nvSpPr>
        <p:spPr>
          <a:xfrm>
            <a:off x="7662841" y="5689473"/>
            <a:ext cx="2016985" cy="667148"/>
          </a:xfrm>
          <a:prstGeom prst="wedgeEllipseCallout">
            <a:avLst>
              <a:gd name="adj1" fmla="val -79459"/>
              <a:gd name="adj2" fmla="val -3958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20" y="611737"/>
            <a:ext cx="10515600" cy="3738880"/>
          </a:xfrm>
        </p:spPr>
      </p:pic>
      <p:sp>
        <p:nvSpPr>
          <p:cNvPr id="6" name="椭圆 5"/>
          <p:cNvSpPr/>
          <p:nvPr/>
        </p:nvSpPr>
        <p:spPr>
          <a:xfrm>
            <a:off x="6605263" y="3481329"/>
            <a:ext cx="873016" cy="693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797646" y="3492978"/>
            <a:ext cx="71617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对话气泡: 椭圆形 7"/>
          <p:cNvSpPr/>
          <p:nvPr/>
        </p:nvSpPr>
        <p:spPr>
          <a:xfrm>
            <a:off x="9321133" y="5497702"/>
            <a:ext cx="2076833" cy="667148"/>
          </a:xfrm>
          <a:prstGeom prst="wedgeEllipseCallout">
            <a:avLst>
              <a:gd name="adj1" fmla="val -76400"/>
              <a:gd name="adj2" fmla="val -3600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理解错误</a:t>
            </a:r>
            <a:endParaRPr lang="zh-CN" altLang="en-US" sz="2400" dirty="0"/>
          </a:p>
        </p:txBody>
      </p:sp>
      <p:sp>
        <p:nvSpPr>
          <p:cNvPr id="9" name="对话气泡: 椭圆形 8"/>
          <p:cNvSpPr/>
          <p:nvPr/>
        </p:nvSpPr>
        <p:spPr>
          <a:xfrm>
            <a:off x="5059423" y="5807684"/>
            <a:ext cx="1656720" cy="667148"/>
          </a:xfrm>
          <a:prstGeom prst="wedgeEllipseCallout">
            <a:avLst>
              <a:gd name="adj1" fmla="val 63974"/>
              <a:gd name="adj2" fmla="val -2928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错别字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30184" y="52023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第二部分</a:t>
            </a:r>
            <a:r>
              <a:rPr lang="en-US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阅读与鉴赏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（共</a:t>
            </a:r>
            <a:r>
              <a:rPr lang="en-US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46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br>
              <a:rPr lang="zh-CN" altLang="zh-CN" sz="36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zh-CN" altLang="en-US" sz="36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242" y="931873"/>
            <a:ext cx="13748368" cy="271407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80337" y="4199247"/>
            <a:ext cx="6371678" cy="18227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．音节助词，不译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代词，这件事；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．原来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旧的知识；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．打算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意志 ；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D.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才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才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78927" y="714804"/>
            <a:ext cx="5765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4352" y="649136"/>
            <a:ext cx="10967462" cy="1738788"/>
          </a:xfrm>
        </p:spPr>
        <p:txBody>
          <a:bodyPr/>
          <a:lstStyle/>
          <a:p>
            <a:pPr marL="342900" lvl="0" indent="-342900" algn="just">
              <a:lnSpc>
                <a:spcPts val="1900"/>
              </a:lnSpc>
              <a:buFont typeface="+mj-lt"/>
              <a:buAutoNum type="arabicPeriod" startAt="8"/>
              <a:tabLst>
                <a:tab pos="198120" algn="l"/>
              </a:tabLst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把“狼亦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黠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矣，而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顷刻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两毙，禽兽之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变诈几何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哉？”翻译成现代汉语。（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lnSpc>
                <a:spcPts val="1900"/>
              </a:lnSpc>
            </a:pPr>
            <a:r>
              <a:rPr lang="en-US" altLang="zh-CN" sz="1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30363" y="1606257"/>
            <a:ext cx="10004525" cy="93634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狼也太狡猾了，可是一会儿两只狼都被杀死，禽兽的诡诈手段能有多少啊？</a:t>
            </a:r>
            <a:endParaRPr lang="en-US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（得分点：“黠”、“顷刻”、“变诈”、“几何”各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分。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2752" y="3861447"/>
            <a:ext cx="9435596" cy="13849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评卷说明：</a:t>
            </a:r>
            <a:endParaRPr lang="en-US" altLang="zh-CN" sz="2800" dirty="0"/>
          </a:p>
          <a:p>
            <a:r>
              <a:rPr lang="en-US" altLang="zh-CN" sz="2800" dirty="0"/>
              <a:t>        1.</a:t>
            </a:r>
            <a:r>
              <a:rPr lang="zh-CN" altLang="en-US" sz="2800" dirty="0"/>
              <a:t>关键词写错，如出现错别字“狡</a:t>
            </a:r>
            <a:r>
              <a:rPr lang="zh-CN" altLang="en-US" sz="2800" dirty="0">
                <a:solidFill>
                  <a:srgbClr val="FF0000"/>
                </a:solidFill>
              </a:rPr>
              <a:t>滑</a:t>
            </a:r>
            <a:r>
              <a:rPr lang="zh-CN" altLang="en-US" sz="2800" dirty="0"/>
              <a:t>”</a:t>
            </a:r>
            <a:r>
              <a:rPr lang="en-US" altLang="zh-CN" sz="2800" dirty="0"/>
              <a:t>   </a:t>
            </a:r>
            <a:r>
              <a:rPr lang="zh-CN" altLang="en-US" sz="2800" dirty="0"/>
              <a:t>“</a:t>
            </a:r>
            <a:r>
              <a:rPr lang="zh-CN" altLang="en-US" sz="2800" dirty="0">
                <a:solidFill>
                  <a:srgbClr val="FF0000"/>
                </a:solidFill>
              </a:rPr>
              <a:t>鬼</a:t>
            </a:r>
            <a:r>
              <a:rPr lang="zh-CN" altLang="en-US" sz="2800" dirty="0"/>
              <a:t>诈”</a:t>
            </a:r>
            <a:r>
              <a:rPr lang="en-US" altLang="zh-CN" sz="2800" dirty="0"/>
              <a:t>   </a:t>
            </a:r>
            <a:r>
              <a:rPr lang="zh-CN" altLang="en-US" sz="2800" dirty="0"/>
              <a:t>“狡</a:t>
            </a:r>
            <a:r>
              <a:rPr lang="zh-CN" altLang="en-US" sz="2800" dirty="0">
                <a:solidFill>
                  <a:srgbClr val="FF0000"/>
                </a:solidFill>
              </a:rPr>
              <a:t>炸</a:t>
            </a:r>
            <a:r>
              <a:rPr lang="zh-CN" altLang="en-US" sz="2800" dirty="0"/>
              <a:t>”</a:t>
            </a:r>
            <a:r>
              <a:rPr lang="en-US" altLang="zh-CN" sz="2800" dirty="0"/>
              <a:t> </a:t>
            </a:r>
            <a:endParaRPr lang="en-US" altLang="zh-CN" sz="2800" dirty="0"/>
          </a:p>
          <a:p>
            <a:r>
              <a:rPr lang="en-US" altLang="zh-CN" sz="2800" dirty="0"/>
              <a:t>        2.</a:t>
            </a:r>
            <a:r>
              <a:rPr lang="zh-CN" altLang="en-US" sz="2800" dirty="0"/>
              <a:t>关键词翻译错，如“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黠</a:t>
            </a:r>
            <a:r>
              <a:rPr lang="zh-CN" altLang="en-US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翻译成</a:t>
            </a:r>
            <a:r>
              <a:rPr lang="zh-CN" altLang="en-US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“聪明”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1385" y="352102"/>
            <a:ext cx="11340210" cy="43513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下列对文章内容的理解和分析，正确的一项是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《聊斋志异》中记录众多鬼怪故事，曲折地反映了当时广阔的现实生活。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勇敢的屠户和狡诈的狼较量，最终屠户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一刀杀死了狼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，这是故事的高潮和结局。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文章表达了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对狼的憎恶之情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，无论狼多么狡猾，终归会被人的勇敢智慧所战胜。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狼虽贪婪、凶残、狡诈，但最终被屠户所杀，因为屠户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一直有清醒的认识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51789" y="4608086"/>
            <a:ext cx="11093653" cy="15940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“屠户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一刀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杀死了狼”有误，原文是“以刀劈狼首，又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数刀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毙之”。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文中没有“表达对狼的憎恶之情”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屠户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开始软弱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，在“两狼并驱如故”后才清醒过来。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05007" y="253091"/>
            <a:ext cx="5168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8416" y="84188"/>
            <a:ext cx="12341973" cy="2449341"/>
          </a:xfrm>
        </p:spPr>
        <p:txBody>
          <a:bodyPr/>
          <a:lstStyle/>
          <a:p>
            <a:pPr algn="just">
              <a:lnSpc>
                <a:spcPts val="1900"/>
              </a:lnSpc>
            </a:pPr>
            <a:r>
              <a:rPr lang="en-US" altLang="zh-CN" sz="20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．阅读下面的文段，然后回答问题。（</a:t>
            </a:r>
            <a:r>
              <a:rPr lang="en-US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r>
              <a:rPr lang="en-US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	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84810" algn="just" fontAlgn="auto">
              <a:lnSpc>
                <a:spcPct val="100000"/>
              </a:lnSpc>
            </a:pP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王冕者，诸暨人。七八岁时，父命牧牛陇上，窃入学舍听诸生诵书</a:t>
            </a:r>
            <a:r>
              <a:rPr lang="en-US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;</a:t>
            </a: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听已，辄默记。暮归，忘其牛，父怒挞之。已而复如初。母曰</a:t>
            </a:r>
            <a:r>
              <a:rPr lang="en-US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:</a:t>
            </a: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“儿痴如此，曷不听其所为</a:t>
            </a:r>
            <a:r>
              <a:rPr lang="en-US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000" kern="0" spc="-2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冕因</a:t>
            </a:r>
            <a:r>
              <a:rPr lang="zh-CN" altLang="zh-CN" sz="2000" kern="0" spc="-3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去</a:t>
            </a: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，依僧寺以居。夜潜出，坐佛膝上，执策映长明灯读之，琅琅达旦。佛像多土偶，狞恶可怖，冕小儿，</a:t>
            </a:r>
            <a:r>
              <a:rPr lang="zh-CN" altLang="zh-CN" sz="2000" kern="0" spc="-2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恬</a:t>
            </a:r>
            <a:r>
              <a:rPr lang="zh-CN" altLang="zh-CN" sz="2000" kern="0" spc="-3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zh-CN" altLang="zh-CN" sz="2000" kern="0" spc="-2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不知</a:t>
            </a:r>
            <a:r>
              <a:rPr lang="zh-CN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r>
              <a:rPr lang="en-US" altLang="zh-CN" sz="2000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（选自《世说新语</a:t>
            </a:r>
            <a:r>
              <a:rPr lang="zh-CN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</a:rPr>
              <a:t>·</a:t>
            </a:r>
            <a:r>
              <a:rPr lang="zh-CN" altLang="zh-CN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夙惠》）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66395" y="1546860"/>
            <a:ext cx="12143740" cy="159448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indent="0" fontAlgn="auto">
              <a:lnSpc>
                <a:spcPct val="100000"/>
              </a:lnSpc>
            </a:pPr>
            <a:r>
              <a:rPr lang="zh-CN" altLang="en-US" sz="2400" dirty="0"/>
              <a:t>     </a:t>
            </a:r>
            <a:r>
              <a:rPr lang="zh-CN" altLang="en-US" sz="2000" dirty="0"/>
              <a:t>王冕是诸暨县人。七八岁时，父亲叫他在田地上放牛,他偷偷地跑进学堂去听学生念书。听完以后,总是默默地记住。傍晚回家,他把放牧的牛都忘记了，王冕的父亲大怒,打了王冕一顿。事情过后,他仍是这样。他的母亲说:“这孩子想读书这样入迷,何不由着他呢?”</a:t>
            </a:r>
            <a:r>
              <a:rPr lang="zh-CN" altLang="en-US" sz="2000" dirty="0">
                <a:solidFill>
                  <a:srgbClr val="FF0000"/>
                </a:solidFill>
              </a:rPr>
              <a:t>王冕</a:t>
            </a:r>
            <a:r>
              <a:rPr lang="zh-CN" altLang="en-US" sz="2000" dirty="0">
                <a:solidFill>
                  <a:srgbClr val="FF0000"/>
                </a:solidFill>
              </a:rPr>
              <a:t>于是就离开家</a:t>
            </a:r>
            <a:r>
              <a:rPr lang="zh-CN" altLang="en-US" sz="2000" dirty="0"/>
              <a:t>,寄住在寺庙里。一到夜里,他就暗暗地走出来,坐在佛像的膝盖上,手里拿着书就借着佛像前长明灯的灯光诵读,书声琅琅一直读到天亮。佛像大多是泥塑的,一个个面目狰狞凶恶,令人害怕。王冕虽是小孩,却神色安然,</a:t>
            </a:r>
            <a:r>
              <a:rPr lang="zh-CN" altLang="en-US" sz="2000" dirty="0">
                <a:solidFill>
                  <a:srgbClr val="FF0000"/>
                </a:solidFill>
              </a:rPr>
              <a:t>好像没有看见似的</a:t>
            </a:r>
            <a:r>
              <a:rPr lang="zh-CN" altLang="en-US" sz="2000" dirty="0"/>
              <a:t>。</a:t>
            </a:r>
            <a:endParaRPr lang="zh-CN" altLang="en-US" sz="2000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066" y="3641316"/>
            <a:ext cx="12427775" cy="117873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826783" y="4111775"/>
            <a:ext cx="1207710" cy="559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好像</a:t>
            </a:r>
            <a:endParaRPr lang="zh-CN" altLang="zh-CN" sz="28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44716" y="4148605"/>
            <a:ext cx="10527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离开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6583" y="4948340"/>
            <a:ext cx="4801314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太丘舍</a:t>
            </a:r>
            <a:r>
              <a:rPr lang="zh-CN" altLang="en-US" sz="2400" dirty="0">
                <a:solidFill>
                  <a:srgbClr val="FF0000"/>
                </a:solidFill>
              </a:rPr>
              <a:t>去</a:t>
            </a:r>
            <a:r>
              <a:rPr lang="en-US" altLang="zh-CN" sz="2400" dirty="0"/>
              <a:t>——《</a:t>
            </a:r>
            <a:r>
              <a:rPr lang="zh-CN" altLang="en-US" sz="2400" dirty="0"/>
              <a:t>陈太丘与友期行</a:t>
            </a:r>
            <a:r>
              <a:rPr lang="en-US" altLang="zh-CN" sz="2400" dirty="0"/>
              <a:t>》</a:t>
            </a:r>
            <a:endParaRPr lang="en-US" altLang="zh-CN" sz="2400" dirty="0"/>
          </a:p>
          <a:p>
            <a:r>
              <a:rPr lang="zh-CN" altLang="en-US" sz="2400" dirty="0"/>
              <a:t>去：离开</a:t>
            </a:r>
            <a:endParaRPr lang="zh-CN" altLang="en-US" sz="2400" dirty="0"/>
          </a:p>
        </p:txBody>
      </p:sp>
      <p:sp>
        <p:nvSpPr>
          <p:cNvPr id="15" name="文本框 14"/>
          <p:cNvSpPr txBox="1"/>
          <p:nvPr>
            <p:custDataLst>
              <p:tags r:id="rId2"/>
            </p:custDataLst>
          </p:nvPr>
        </p:nvSpPr>
        <p:spPr>
          <a:xfrm>
            <a:off x="6765925" y="4819650"/>
            <a:ext cx="5425440" cy="11988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未</a:t>
            </a:r>
            <a:r>
              <a:rPr lang="zh-CN" altLang="en-US" sz="2400" dirty="0">
                <a:solidFill>
                  <a:srgbClr val="FF0000"/>
                </a:solidFill>
              </a:rPr>
              <a:t>若</a:t>
            </a:r>
            <a:r>
              <a:rPr lang="zh-CN" altLang="en-US" sz="2400" dirty="0"/>
              <a:t>柳絮因风起</a:t>
            </a:r>
            <a:r>
              <a:rPr lang="en-US" altLang="zh-CN" sz="2400" dirty="0"/>
              <a:t>——《</a:t>
            </a:r>
            <a:r>
              <a:rPr lang="zh-CN" altLang="en-US" sz="2400" dirty="0"/>
              <a:t>咏雪</a:t>
            </a:r>
            <a:r>
              <a:rPr lang="en-US" altLang="zh-CN" sz="2400" dirty="0"/>
              <a:t>》</a:t>
            </a:r>
            <a:endParaRPr lang="en-US" altLang="zh-CN" sz="2400" dirty="0"/>
          </a:p>
          <a:p>
            <a:r>
              <a:rPr lang="zh-CN" altLang="en-US" sz="2400" dirty="0">
                <a:solidFill>
                  <a:srgbClr val="FF0000"/>
                </a:solidFill>
              </a:rPr>
              <a:t>若</a:t>
            </a:r>
            <a:r>
              <a:rPr lang="zh-CN" altLang="en-US" sz="2400" dirty="0"/>
              <a:t>：如，好像</a:t>
            </a:r>
            <a:endParaRPr lang="zh-CN" altLang="en-US" sz="2400" dirty="0"/>
          </a:p>
          <a:p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397510" y="6197600"/>
            <a:ext cx="116097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主要问题：</a:t>
            </a:r>
            <a:r>
              <a:rPr lang="en-US" altLang="zh-CN"/>
              <a:t>1.“</a:t>
            </a:r>
            <a:r>
              <a:rPr lang="zh-CN" altLang="en-US"/>
              <a:t>去</a:t>
            </a:r>
            <a:r>
              <a:rPr lang="en-US" altLang="zh-CN"/>
              <a:t>”</a:t>
            </a:r>
            <a:r>
              <a:rPr lang="zh-CN" altLang="en-US"/>
              <a:t>考过很多次，但是依然有少数学生表述不当，如</a:t>
            </a:r>
            <a:r>
              <a:rPr lang="en-US" altLang="zh-CN"/>
              <a:t>“</a:t>
            </a:r>
            <a:r>
              <a:rPr lang="zh-CN" altLang="en-US"/>
              <a:t>走了</a:t>
            </a:r>
            <a:r>
              <a:rPr lang="en-US" altLang="zh-CN"/>
              <a:t>”</a:t>
            </a:r>
            <a:r>
              <a:rPr lang="zh-CN" altLang="en-US"/>
              <a:t>、</a:t>
            </a:r>
            <a:r>
              <a:rPr lang="en-US" altLang="zh-CN"/>
              <a:t>“</a:t>
            </a:r>
            <a:r>
              <a:rPr lang="zh-CN" altLang="en-US"/>
              <a:t>跑开了</a:t>
            </a:r>
            <a:r>
              <a:rPr lang="en-US" altLang="zh-CN"/>
              <a:t>”</a:t>
            </a:r>
            <a:r>
              <a:rPr lang="zh-CN" altLang="en-US"/>
              <a:t>，需要重视。</a:t>
            </a:r>
            <a:endParaRPr lang="zh-CN" altLang="en-US"/>
          </a:p>
          <a:p>
            <a:r>
              <a:rPr lang="en-US" altLang="zh-CN"/>
              <a:t>2.“</a:t>
            </a:r>
            <a:r>
              <a:rPr lang="zh-CN" altLang="en-US"/>
              <a:t>若</a:t>
            </a:r>
            <a:r>
              <a:rPr lang="en-US" altLang="zh-CN"/>
              <a:t>”</a:t>
            </a:r>
            <a:r>
              <a:rPr lang="zh-CN" altLang="en-US"/>
              <a:t>这个学期我们学过三种用法</a:t>
            </a:r>
            <a:r>
              <a:rPr lang="en-US" altLang="zh-CN"/>
              <a:t>“</a:t>
            </a:r>
            <a:r>
              <a:rPr lang="zh-CN" altLang="en-US"/>
              <a:t>你</a:t>
            </a:r>
            <a:r>
              <a:rPr lang="en-US" altLang="zh-CN"/>
              <a:t>”</a:t>
            </a:r>
            <a:r>
              <a:rPr lang="zh-CN" altLang="en-US"/>
              <a:t>、</a:t>
            </a:r>
            <a:r>
              <a:rPr lang="en-US" altLang="zh-CN"/>
              <a:t>“</a:t>
            </a:r>
            <a:r>
              <a:rPr lang="zh-CN" altLang="en-US"/>
              <a:t>如</a:t>
            </a:r>
            <a:r>
              <a:rPr lang="en-US" altLang="zh-CN"/>
              <a:t>”</a:t>
            </a:r>
            <a:r>
              <a:rPr lang="zh-CN" altLang="en-US"/>
              <a:t>、</a:t>
            </a:r>
            <a:r>
              <a:rPr lang="en-US" altLang="zh-CN"/>
              <a:t>“</a:t>
            </a:r>
            <a:r>
              <a:rPr lang="zh-CN" altLang="en-US"/>
              <a:t>好像</a:t>
            </a:r>
            <a:r>
              <a:rPr lang="en-US" altLang="zh-CN"/>
              <a:t>”</a:t>
            </a:r>
            <a:r>
              <a:rPr lang="zh-CN" altLang="en-US"/>
              <a:t>，需要根据语境来判断，部分学生缺乏语境意识，译成了</a:t>
            </a:r>
            <a:r>
              <a:rPr lang="en-US" altLang="zh-CN"/>
              <a:t>“</a:t>
            </a:r>
            <a:r>
              <a:rPr lang="zh-CN" altLang="en-US"/>
              <a:t>你</a:t>
            </a:r>
            <a:r>
              <a:rPr lang="en-US" altLang="zh-CN"/>
              <a:t>”</a:t>
            </a:r>
            <a:endParaRPr lang="en-US" altLang="zh-CN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9629" y="2722553"/>
            <a:ext cx="10515600" cy="917574"/>
          </a:xfrm>
        </p:spPr>
        <p:txBody>
          <a:bodyPr>
            <a:normAutofit fontScale="92500" lnSpcReduction="20000"/>
          </a:bodyPr>
          <a:lstStyle/>
          <a:p>
            <a:pPr marL="342900" lvl="0" indent="-342900" algn="l">
              <a:lnSpc>
                <a:spcPct val="135000"/>
              </a:lnSpc>
              <a:buFont typeface="+mj-lt"/>
              <a:buAutoNum type="arabicParenBoth" startAt="2"/>
              <a:tabLst>
                <a:tab pos="198120" algn="l"/>
              </a:tabLst>
            </a:pPr>
            <a:r>
              <a:rPr lang="zh-CN" altLang="zh-CN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结合选文，用简洁的语言概括</a:t>
            </a:r>
            <a:r>
              <a:rPr lang="zh-CN" altLang="zh-CN" kern="0" spc="-2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王冕苦读</a:t>
            </a:r>
            <a:r>
              <a:rPr lang="zh-CN" altLang="zh-CN" kern="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的两件事情？</a:t>
            </a:r>
            <a:r>
              <a:rPr lang="en-US" altLang="zh-CN" kern="0" spc="-1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</a:t>
            </a:r>
            <a:r>
              <a:rPr lang="zh-CN" altLang="zh-CN" kern="0" spc="-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kern="0" spc="-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ts val="1700"/>
              </a:lnSpc>
            </a:pPr>
            <a:r>
              <a:rPr lang="en-US" altLang="zh-CN" sz="1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68380" y="146536"/>
            <a:ext cx="10784969" cy="2274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900"/>
              </a:lnSpc>
            </a:pPr>
            <a:r>
              <a:rPr lang="en-US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．阅读下面的文段，然后回答问题。（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	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384810" algn="just">
              <a:lnSpc>
                <a:spcPct val="135000"/>
              </a:lnSpc>
            </a:pP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王冕者，诸暨人。七八岁时，父命牧牛陇上，窃入学舍听诸生诵书</a:t>
            </a:r>
            <a:r>
              <a:rPr lang="en-US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;</a:t>
            </a: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听已，辄默记。暮归，忘其牛，父怒挞之。已而复如初。母曰</a:t>
            </a:r>
            <a:r>
              <a:rPr lang="en-US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:</a:t>
            </a: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“儿痴如此，曷不听其所为</a:t>
            </a:r>
            <a:r>
              <a:rPr lang="en-US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”冕因</a:t>
            </a:r>
            <a:r>
              <a:rPr lang="zh-CN" altLang="zh-CN" sz="2400" kern="0" spc="-3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去</a:t>
            </a: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，依僧寺以居。夜潜出，坐佛膝上，执策映长明灯读之，琅琅达旦。佛像多土偶，狞恶可怖，冕小儿，恬</a:t>
            </a:r>
            <a:r>
              <a:rPr lang="zh-CN" altLang="zh-CN" sz="2400" kern="0" spc="-3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zh-CN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不知。</a:t>
            </a:r>
            <a:r>
              <a:rPr lang="en-US" altLang="zh-CN" sz="2400" kern="0" spc="-2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（选自《世说新语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微软雅黑" panose="020B0503020204020204" charset="-122"/>
              </a:rPr>
              <a:t>·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夙惠》）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2580" y="3572510"/>
            <a:ext cx="11482070" cy="9531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zh-CN" sz="2800" spc="-10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参考答案：①学舍偷听读书</a:t>
            </a:r>
            <a:r>
              <a:rPr lang="en-US" altLang="zh-CN" sz="2800" spc="-10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2800" spc="-10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②寺庙借长明灯夜读。</a:t>
            </a:r>
            <a:endParaRPr lang="zh-CN" altLang="zh-CN" sz="2800" spc="-10" dirty="0"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800" dirty="0"/>
              <a:t>评分标准：写对</a:t>
            </a:r>
            <a:r>
              <a:rPr lang="en-US" altLang="zh-CN" sz="2800" dirty="0"/>
              <a:t>1</a:t>
            </a:r>
            <a:r>
              <a:rPr lang="zh-CN" altLang="en-US" sz="2800" dirty="0"/>
              <a:t>点给</a:t>
            </a:r>
            <a:r>
              <a:rPr lang="en-US" altLang="zh-CN" sz="2800" dirty="0"/>
              <a:t>1</a:t>
            </a:r>
            <a:r>
              <a:rPr lang="zh-CN" altLang="en-US" sz="2800" dirty="0"/>
              <a:t>分。</a:t>
            </a:r>
            <a:endParaRPr lang="zh-CN" altLang="en-US" sz="2800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7061192" y="906547"/>
            <a:ext cx="29913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963151" y="1903456"/>
            <a:ext cx="29913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427990" y="5064760"/>
            <a:ext cx="1152334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主要问题：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1.</a:t>
            </a:r>
            <a:r>
              <a:rPr lang="zh-CN" altLang="en-US">
                <a:solidFill>
                  <a:schemeClr val="tx1"/>
                </a:solidFill>
              </a:rPr>
              <a:t>答非所问：题目要求概括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en-US">
                <a:solidFill>
                  <a:schemeClr val="tx1"/>
                </a:solidFill>
              </a:rPr>
              <a:t>王冕苦读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en-US">
                <a:solidFill>
                  <a:schemeClr val="tx1"/>
                </a:solidFill>
              </a:rPr>
              <a:t>的两件具体的事情，有些学生审题出现错误，表述为：勤奋学习。</a:t>
            </a:r>
            <a:r>
              <a:rPr lang="en-US" altLang="zh-CN">
                <a:solidFill>
                  <a:schemeClr val="tx1"/>
                </a:solidFill>
              </a:rPr>
              <a:t>   </a:t>
            </a:r>
            <a:endParaRPr lang="en-US" altLang="zh-CN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               </a:t>
            </a:r>
            <a:r>
              <a:rPr lang="zh-CN" altLang="en-US">
                <a:solidFill>
                  <a:schemeClr val="tx1"/>
                </a:solidFill>
              </a:rPr>
              <a:t>认真专注。</a:t>
            </a:r>
            <a:endParaRPr lang="zh-CN" altLang="en-US">
              <a:solidFill>
                <a:schemeClr val="tx1"/>
              </a:solidFill>
            </a:endParaRPr>
          </a:p>
          <a:p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2.</a:t>
            </a:r>
            <a:r>
              <a:rPr lang="zh-CN" altLang="en-US">
                <a:solidFill>
                  <a:schemeClr val="tx1"/>
                </a:solidFill>
              </a:rPr>
              <a:t>表述不当：第</a:t>
            </a:r>
            <a:r>
              <a:rPr lang="en-US" altLang="zh-CN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点绝大多数学生都能正确表达，第二点许多学生在表述时不能体现</a:t>
            </a:r>
            <a:r>
              <a:rPr lang="en-US" altLang="zh-CN">
                <a:solidFill>
                  <a:schemeClr val="tx1"/>
                </a:solidFill>
              </a:rPr>
              <a:t>“</a:t>
            </a:r>
            <a:r>
              <a:rPr lang="zh-CN" altLang="en-US">
                <a:solidFill>
                  <a:schemeClr val="tx1"/>
                </a:solidFill>
              </a:rPr>
              <a:t>苦读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en-US">
                <a:solidFill>
                  <a:schemeClr val="tx1"/>
                </a:solidFill>
              </a:rPr>
              <a:t>的意思，如：坐在佛膝上读书、到寺庙里读书，忽略了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en-US">
                <a:solidFill>
                  <a:schemeClr val="tx1"/>
                </a:solidFill>
              </a:rPr>
              <a:t>夜读</a:t>
            </a:r>
            <a:r>
              <a:rPr lang="en-US" altLang="zh-CN">
                <a:solidFill>
                  <a:schemeClr val="tx1"/>
                </a:solidFill>
              </a:rPr>
              <a:t>”</a:t>
            </a:r>
            <a:r>
              <a:rPr lang="zh-CN" altLang="en-US">
                <a:solidFill>
                  <a:schemeClr val="tx1"/>
                </a:solidFill>
              </a:rPr>
              <a:t>这个关键要素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2701" y="451113"/>
            <a:ext cx="10515600" cy="3212311"/>
          </a:xfrm>
        </p:spPr>
        <p:txBody>
          <a:bodyPr/>
          <a:lstStyle/>
          <a:p>
            <a:pPr indent="133350" algn="l">
              <a:lnSpc>
                <a:spcPts val="17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等线" panose="02010600030101010101" charset="-122"/>
                <a:ea typeface="宋体" panose="02010600030101010101" pitchFamily="2" charset="-122"/>
              </a:rPr>
              <a:t>阅读下面这首诗，然后回答问题。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行军九日思长安故园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楷体_GB2312"/>
              </a:rPr>
              <a:t>岑参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_GB2312"/>
              </a:rPr>
              <a:t>强欲登高去，无人送酒来。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_GB2312"/>
              </a:rPr>
              <a:t>遥怜故园菊，应傍战场开。</a:t>
            </a:r>
            <a:endParaRPr lang="en-US" altLang="zh-CN" sz="24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楷体_GB2312"/>
            </a:endParaRPr>
          </a:p>
          <a:p>
            <a:pPr algn="ctr"/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lvl="0" indent="-342900" algn="just">
              <a:lnSpc>
                <a:spcPts val="2000"/>
              </a:lnSpc>
              <a:buFont typeface="+mj-lt"/>
              <a:buAutoNum type="arabicPeriod"/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这首是写到了哪个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传统节日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？从诗中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哪些词语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可以看出？（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593859" y="3375539"/>
            <a:ext cx="10586948" cy="15940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tabLst>
                <a:tab pos="198120" algn="l"/>
              </a:tabLst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重阳节 （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algn="just">
              <a:lnSpc>
                <a:spcPct val="120000"/>
              </a:lnSpc>
              <a:tabLst>
                <a:tab pos="198120" algn="l"/>
              </a:tabLst>
            </a:pPr>
            <a:r>
              <a:rPr lang="zh-CN" altLang="en-US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从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“九日”、“登高”、“送酒”、“菊”等词语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可以看出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lvl="0" algn="just">
              <a:lnSpc>
                <a:spcPct val="120000"/>
              </a:lnSpc>
              <a:tabLst>
                <a:tab pos="198120" algn="l"/>
              </a:tabLst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（写出其中的两个即可，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 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4"/>
          <p:cNvSpPr txBox="1"/>
          <p:nvPr/>
        </p:nvSpPr>
        <p:spPr>
          <a:xfrm>
            <a:off x="593859" y="5149180"/>
            <a:ext cx="10397036" cy="1126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tabLst>
                <a:tab pos="198120" algn="l"/>
              </a:tabLst>
            </a:pP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</a:t>
            </a:r>
            <a:r>
              <a:rPr lang="zh-CN" altLang="en-US" sz="28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题</a:t>
            </a: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问题</a:t>
            </a: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不大，不过有同学答“清明节”，或者</a:t>
            </a: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仅仅写出</a:t>
            </a: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与“传统节日”有关的一个词语。</a:t>
            </a:r>
            <a:endParaRPr lang="zh-CN" altLang="zh-CN" sz="2800" b="1" kern="1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7759" y="334628"/>
            <a:ext cx="10515600" cy="3094372"/>
          </a:xfrm>
        </p:spPr>
        <p:txBody>
          <a:bodyPr>
            <a:normAutofit fontScale="92500" lnSpcReduction="10000"/>
          </a:bodyPr>
          <a:lstStyle/>
          <a:p>
            <a:pPr indent="133350" algn="l">
              <a:lnSpc>
                <a:spcPts val="17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等线" panose="02010600030101010101" charset="-122"/>
                <a:ea typeface="宋体" panose="02010600030101010101" pitchFamily="2" charset="-122"/>
              </a:rPr>
              <a:t>阅读下面这首诗，然后回答问题。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行军九日思长安故园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楷体_GB2312"/>
              </a:rPr>
              <a:t>岑参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_GB2312"/>
              </a:rPr>
              <a:t>强欲登高去，无人送酒来。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_GB2312"/>
              </a:rPr>
              <a:t>遥怜故园菊，应傍战场开。</a:t>
            </a:r>
            <a:endParaRPr lang="en-US" altLang="zh-CN" sz="24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楷体_GB2312"/>
            </a:endParaRPr>
          </a:p>
          <a:p>
            <a:pPr algn="ctr"/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algn="just">
              <a:lnSpc>
                <a:spcPts val="2000"/>
              </a:lnSpc>
              <a:buNone/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“无人送酒来”运用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典故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表达了诗人怎样的愿望？请简要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分析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ts val="1700"/>
              </a:lnSpc>
            </a:pPr>
            <a:r>
              <a:rPr lang="en-US" altLang="zh-CN" sz="1800" b="1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647942" y="3521661"/>
            <a:ext cx="10260791" cy="13795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66700" indent="-133350" algn="just">
              <a:lnSpc>
                <a:spcPct val="12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“送酒”化用典故，陶渊明重阳日在宅边的菊花丛中闷坐，刚好江州刺史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王弘送酒来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，于是痛饮至醉而归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。这个典故表达了诗人在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重阳节行军途中想要登高而无知音相伴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的孤寂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4"/>
          <p:cNvSpPr txBox="1"/>
          <p:nvPr/>
        </p:nvSpPr>
        <p:spPr>
          <a:xfrm>
            <a:off x="593859" y="5149180"/>
            <a:ext cx="10397036" cy="16435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tabLst>
                <a:tab pos="198120" algn="l"/>
              </a:tabLst>
            </a:pPr>
            <a:r>
              <a:rPr lang="zh-CN" altLang="en-US" sz="28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本题答题问题较大，主要表现在很多同学不了解典故来由，也不懂得这个典故蕴含的没有知音陪伴的孤寂、凄凉、惆怅的意义，因此答题不能切中关键。</a:t>
            </a:r>
            <a:endParaRPr lang="zh-CN" altLang="zh-CN" sz="2800" b="1" kern="1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6000" dirty="0"/>
              <a:t>非连文本</a:t>
            </a:r>
            <a:endParaRPr lang="zh-CN" alt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7318" y="154079"/>
            <a:ext cx="12062412" cy="4351338"/>
          </a:xfrm>
        </p:spPr>
        <p:txBody>
          <a:bodyPr>
            <a:normAutofit fontScale="92500"/>
          </a:bodyPr>
          <a:lstStyle/>
          <a:p>
            <a:pPr algn="l">
              <a:lnSpc>
                <a:spcPts val="1500"/>
              </a:lnSpc>
            </a:pPr>
            <a:r>
              <a:rPr lang="zh-CN" altLang="zh-CN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宋体" panose="02010600030101010101" pitchFamily="2" charset="-122"/>
              </a:rPr>
              <a:t> 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12.关于表情包，下列说法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不符合文意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的一项是 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A.作为一种新颖的修辞方式，当前表情包的快速发展间接证明了人们对它的喜爱程度。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．微信表情包张贴出来的仅仅是表情而非真实内心，真实的内心则藏在另一种语言叙事中。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．现代表情包出没于网络空间的时候，与“圣人”所推崇的严肃、庄重、敦厚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不谋而合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D．尽管表情包生产源源不断，但也只能徘徊于文化的边缘而无法涉猎正统思想和学术。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05196" y="4217864"/>
            <a:ext cx="9917164" cy="936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zh-CN" sz="18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en-US" altLang="zh-CN" sz="2400" kern="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项原文是：“表情包正在逐渐形成独异的语言风格，与‘圣人’推崇的严肃、庄重、敦厚、质朴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‘相去甚远’”而非“不谋而合”</a:t>
            </a: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38604" y="537535"/>
            <a:ext cx="7673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kern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54181" y="5186095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曲解文义</a:t>
            </a:r>
            <a:endParaRPr kumimoji="0" lang="zh-CN" altLang="en-US" sz="54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8966" y="84189"/>
            <a:ext cx="10926692" cy="2868682"/>
          </a:xfrm>
        </p:spPr>
        <p:txBody>
          <a:bodyPr>
            <a:normAutofit fontScale="85000" lnSpcReduction="10000"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13.关于表情包的发展，下列说法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符合文意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的一项是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A. 由于新时代人们的温情和宽容，所以才逐渐形成了表情包这种社交“软性”的符号。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B．纯粹由表情包这种修辞方式组成的文本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已经出现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了，但仍然与文学存在很大的距离。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C．早期表情符号的设计初衷是创造出一种普适性较高、交流双方容易达成共识的符号。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D．在信息量巨大的互联网时代中，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单纯的文字才更具有冲击力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，更加容易引起人们的关注。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612998" y="3429000"/>
            <a:ext cx="10790793" cy="27091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A.“如今的表情包是一种‘软性’的符号，更为适合这一代人的温情与宽容，令人开怀的幽默显现了出色的智商与情商”没有体现因果关系，选项错误之处在于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混淆逻辑，强加因果</a:t>
            </a: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lang="en-US" altLang="zh-CN" sz="2400" kern="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B.“纯粹由表情包组成的叙事或者抒情文本”是一种假想，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还没有出现</a:t>
            </a: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lang="en-US" altLang="zh-CN" sz="2400" kern="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zh-CN" sz="24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D.不是“单纯的文字才更具有冲击力”，原文表述的应该是：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图文并茂的表情包更具有冲击力。</a:t>
            </a:r>
            <a:endParaRPr lang="zh-CN" altLang="zh-CN" sz="24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45885" y="124959"/>
            <a:ext cx="60950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112905" y="462927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强加因果</a:t>
            </a:r>
            <a:endParaRPr kumimoji="0" lang="zh-CN" altLang="en-US" sz="40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157405" y="1124308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混淆时态</a:t>
            </a:r>
            <a:endParaRPr kumimoji="0" lang="zh-CN" altLang="en-US" sz="40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21776" y="2575676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曲解文义</a:t>
            </a:r>
            <a:endParaRPr kumimoji="0" lang="zh-CN" altLang="en-US" sz="40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7364" y="416168"/>
            <a:ext cx="12104636" cy="4351338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14.根据文意，下列说法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不属于表情包的作用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的一项是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 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表情包是读图时代的产物，其创意古以有之。</a:t>
            </a:r>
            <a:endParaRPr lang="zh-CN" altLang="zh-CN" sz="24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表情包可供对付种种微妙的语境，处理社交活动中的的尴尬。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表情包时常作为另一种符号调节文字表述的分寸，制造缓冲。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just"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表情包可以为网络对话增添特殊的情趣，还可以为单纯的文字表述增色。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12477" y="4457224"/>
            <a:ext cx="7108440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zh-CN" sz="2800" dirty="0"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项表述虽然正确，但不是作用，答非所问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8057786" y="416168"/>
            <a:ext cx="62027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033692" y="1062499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答非所问</a:t>
            </a:r>
            <a:endParaRPr kumimoji="0" lang="zh-CN" altLang="en-US" sz="4000" b="1" i="0" u="none" strike="noStrike" kern="120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57254" y="136606"/>
            <a:ext cx="12516215" cy="1680546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15.有人认为“表情包是化解网络社交尴尬的‘良药’”，也有人认为“表情包是传播不良信息的‘毒药’”，你</a:t>
            </a:r>
            <a:r>
              <a:rPr lang="zh-CN" altLang="zh-CN" sz="2400" kern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认同哪一个观点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？请</a:t>
            </a:r>
            <a:r>
              <a:rPr lang="zh-CN" altLang="zh-CN" sz="2400" kern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结合文本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并</a:t>
            </a:r>
            <a:r>
              <a:rPr lang="zh-CN" altLang="zh-CN" sz="2400" kern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联系实际</a:t>
            </a:r>
            <a:r>
              <a:rPr lang="zh-CN" altLang="zh-CN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谈谈你的看法。（4 分）</a:t>
            </a:r>
            <a:r>
              <a:rPr lang="zh-CN" altLang="zh-CN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 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60165" y="1493744"/>
            <a:ext cx="11871669" cy="52276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zh-CN" sz="2000" kern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答案一：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我认为表情包是传播不良信息的“毒药”（1点）。因为表情包会传播一些带有低俗信息和色情暴力、违反道德底线的内容，不少人利用这些表情包恶意侮辱、诋毁他人或者传播不良风气（1分）。在传播过程中，人们受不良信息的熏陶会影响思想道德的培养，从而影响身心健康（1分）。</a:t>
            </a:r>
            <a:r>
              <a:rPr lang="zh-CN" altLang="zh-CN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在实际生活中，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由于我们还是未成年人，不能有效辨别不良信息，自控能力比较弱，受外界氛围影响比较大，很有可能成为恶意表情包的传播者和受害者（1分）。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zh-CN" sz="2000" kern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答案二：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我认为表情包是化解网络社交尴尬的“良药”（1分）。因为表情包是一种“软性”的符号，更为适合这一代人的温情与宽容，令人开怀的幽默显现了出色的智商与情商（1分）。使用表情包可以帮助我们为网络对话增色，化解社交尴尬，让表达更加生动有趣（1分）。</a:t>
            </a:r>
            <a:r>
              <a:rPr lang="zh-CN" altLang="zh-CN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在实际生活中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，每当遇到一些不知如何回复的话语，我们总能用机智有趣的表情包替代，从而巧妙化解社交尴尬（1分）。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zh-CN" sz="2000" kern="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答案三：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两个观点我都认同。（1分）因为表情包有好有坏，好的表情包是“良药”，恶意的表情包是“毒药”。文本当中既提及了表情包能帮助我们为网络对话增色、化解社交尴尬等优点，（1分）又分析了表情包会传播一些带有低俗信息和色情暴力、违反道德底线的内容等弊端（1分），</a:t>
            </a:r>
            <a:r>
              <a:rPr lang="zh-CN" altLang="zh-CN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我们在生活当中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要辨证地看待表情包，有效辨别不良信息，不做恶意表情包的传播者和受害者，发挥好的表情包的各种社交作用，更好地促进人与人之间的交流。（1分）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571503"/>
            <a:ext cx="10515600" cy="2155372"/>
          </a:xfrm>
        </p:spPr>
        <p:txBody>
          <a:bodyPr/>
          <a:lstStyle/>
          <a:p>
            <a:r>
              <a:rPr lang="zh-CN" altLang="en-US" dirty="0" smtClean="0"/>
              <a:t>问题）（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）观点不明确写出来，用“第一种”“第二种”代替；（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）观点明确，不过没有根据原文找出理由来证明，而是自己根据经验胡说一通；（</a:t>
            </a:r>
            <a:r>
              <a:rPr lang="en-US" altLang="zh-CN" dirty="0" smtClean="0"/>
              <a:t>3</a:t>
            </a:r>
            <a:r>
              <a:rPr lang="zh-CN" altLang="en-US" dirty="0" smtClean="0"/>
              <a:t>）审题不仔细，“</a:t>
            </a:r>
            <a:r>
              <a:rPr lang="zh-CN" altLang="zh-CN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结合文本</a:t>
            </a:r>
            <a:r>
              <a:rPr lang="zh-CN" altLang="zh-CN" kern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并</a:t>
            </a:r>
            <a:r>
              <a:rPr lang="zh-CN" altLang="zh-CN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联系实际</a:t>
            </a:r>
            <a:r>
              <a:rPr lang="zh-CN" altLang="zh-CN" kern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谈谈你的</a:t>
            </a:r>
            <a:r>
              <a:rPr lang="zh-CN" altLang="zh-CN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看法</a:t>
            </a:r>
            <a:r>
              <a:rPr lang="zh-CN" altLang="en-US" dirty="0" smtClean="0"/>
              <a:t>”或者结合文本不够，或者根本没有联系实际回答。</a:t>
            </a:r>
            <a:endParaRPr lang="zh-CN" altLang="en-US" dirty="0"/>
          </a:p>
        </p:txBody>
      </p:sp>
      <p:pic>
        <p:nvPicPr>
          <p:cNvPr id="1026" name="Picture 2" descr="C:\Users\SEEWO\Desktop\2022期末试卷\微信11-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5" y="3346240"/>
            <a:ext cx="3978728" cy="228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EEWO\Desktop\2022期末试卷\微信11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456" y="2838659"/>
            <a:ext cx="6475979" cy="301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下箭头 1"/>
          <p:cNvSpPr/>
          <p:nvPr/>
        </p:nvSpPr>
        <p:spPr>
          <a:xfrm>
            <a:off x="2461847" y="2367832"/>
            <a:ext cx="484632" cy="978408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2"/>
                </a:solidFill>
              </a:rPr>
              <a:t>0</a:t>
            </a:r>
            <a:r>
              <a:rPr lang="zh-CN" altLang="en-US" dirty="0" smtClean="0">
                <a:solidFill>
                  <a:schemeClr val="tx2"/>
                </a:solidFill>
              </a:rPr>
              <a:t>分题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10049609" y="1743578"/>
            <a:ext cx="484632" cy="978408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2"/>
                </a:solidFill>
              </a:rPr>
              <a:t>2</a:t>
            </a:r>
            <a:r>
              <a:rPr lang="zh-CN" altLang="en-US" dirty="0" smtClean="0">
                <a:solidFill>
                  <a:schemeClr val="tx2"/>
                </a:solidFill>
              </a:rPr>
              <a:t>分题</a:t>
            </a:r>
            <a:endParaRPr lang="zh-CN" alt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6000" dirty="0"/>
              <a:t>名     著</a:t>
            </a:r>
            <a:endParaRPr lang="en-US" altLang="zh-CN" sz="6000" dirty="0"/>
          </a:p>
          <a:p>
            <a:pPr algn="ctr"/>
            <a:r>
              <a:rPr lang="zh-CN" altLang="zh-CN" sz="6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附加题（</a:t>
            </a:r>
            <a:r>
              <a:rPr lang="en-US" altLang="zh-CN" sz="6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zh-CN" sz="6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6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endParaRPr lang="zh-CN" altLang="en-US" sz="6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6279" y="602543"/>
            <a:ext cx="11299441" cy="4351338"/>
          </a:xfrm>
        </p:spPr>
        <p:txBody>
          <a:bodyPr/>
          <a:lstStyle/>
          <a:p>
            <a:pPr indent="266700" algn="l">
              <a:lnSpc>
                <a:spcPts val="1900"/>
              </a:lnSpc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请根据阅读积累，完成下列两项任务。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35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任务一：结合《朝花夕拾》和《西游记》两部名著，根据以下提示写出人物名称。（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35000"/>
              </a:lnSpc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这是一个高大身材，长头发，眼球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白多黑少的人，看人总像在藐视。（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      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35000"/>
              </a:lnSpc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她是一个得道的地仙，长相美丽俊俏，与</a:t>
            </a:r>
            <a:r>
              <a:rPr lang="en-US" altLang="zh-CN" sz="2400" u="sng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  <a:hlinkClick r:id="rId1"/>
              </a:rPr>
              <a:t>牛魔王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结为夫妻，生有一子</a:t>
            </a:r>
            <a:r>
              <a:rPr lang="en-US" altLang="zh-CN" sz="2400" u="sng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  <a:hlinkClick r:id="rId2"/>
              </a:rPr>
              <a:t>红孩儿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         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10292824" y="1935344"/>
            <a:ext cx="17923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6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范爱农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4426" y="3630187"/>
            <a:ext cx="29514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罗刹女</a:t>
            </a:r>
            <a:r>
              <a:rPr lang="en-US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/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铁扇公主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3870" y="4978400"/>
            <a:ext cx="1114996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主要问题：</a:t>
            </a:r>
            <a:r>
              <a:rPr lang="en-US" altLang="zh-CN" sz="2400"/>
              <a:t>1.</a:t>
            </a:r>
            <a:r>
              <a:rPr lang="zh-CN" altLang="en-US" sz="2400"/>
              <a:t>随心所欲写人名：如</a:t>
            </a:r>
            <a:r>
              <a:rPr lang="en-US" altLang="zh-CN" sz="2400"/>
              <a:t> </a:t>
            </a:r>
            <a:r>
              <a:rPr lang="zh-CN" altLang="en-US" sz="2400"/>
              <a:t>①</a:t>
            </a:r>
            <a:r>
              <a:rPr lang="en-US" altLang="zh-CN" sz="2400"/>
              <a:t> </a:t>
            </a:r>
            <a:r>
              <a:rPr lang="zh-CN" altLang="en-US" sz="2400"/>
              <a:t>写成</a:t>
            </a:r>
            <a:r>
              <a:rPr lang="en-US" altLang="zh-CN" sz="2400"/>
              <a:t>“</a:t>
            </a:r>
            <a:r>
              <a:rPr lang="zh-CN" altLang="en-US" sz="2400"/>
              <a:t>藤野先生</a:t>
            </a:r>
            <a:r>
              <a:rPr lang="en-US" altLang="zh-CN" sz="2400"/>
              <a:t>”</a:t>
            </a:r>
            <a:r>
              <a:rPr lang="zh-CN" altLang="en-US" sz="2400"/>
              <a:t>、</a:t>
            </a:r>
            <a:r>
              <a:rPr lang="en-US" altLang="zh-CN" sz="2400"/>
              <a:t>“</a:t>
            </a:r>
            <a:r>
              <a:rPr lang="zh-CN" altLang="en-US" sz="2400"/>
              <a:t>衍太太</a:t>
            </a:r>
            <a:r>
              <a:rPr lang="en-US" altLang="zh-CN" sz="2400"/>
              <a:t>”</a:t>
            </a:r>
            <a:r>
              <a:rPr lang="zh-CN" altLang="en-US" sz="2400"/>
              <a:t>、</a:t>
            </a:r>
            <a:r>
              <a:rPr lang="en-US" altLang="zh-CN" sz="2400"/>
              <a:t>“</a:t>
            </a:r>
            <a:r>
              <a:rPr lang="zh-CN" altLang="en-US" sz="2400"/>
              <a:t>陈莲河</a:t>
            </a:r>
            <a:r>
              <a:rPr lang="en-US" altLang="zh-CN" sz="2400"/>
              <a:t>”</a:t>
            </a:r>
            <a:r>
              <a:rPr lang="zh-CN" altLang="en-US" sz="2400"/>
              <a:t>、</a:t>
            </a:r>
            <a:r>
              <a:rPr lang="en-US" altLang="zh-CN" sz="2400"/>
              <a:t>“</a:t>
            </a:r>
            <a:r>
              <a:rPr lang="zh-CN" altLang="en-US" sz="2400"/>
              <a:t>寿镜吾</a:t>
            </a:r>
            <a:r>
              <a:rPr lang="en-US" altLang="zh-CN" sz="2400"/>
              <a:t>”</a:t>
            </a:r>
            <a:r>
              <a:rPr lang="zh-CN" altLang="en-US" sz="2400"/>
              <a:t>甚至</a:t>
            </a:r>
            <a:r>
              <a:rPr lang="en-US" altLang="zh-CN" sz="2400"/>
              <a:t>“</a:t>
            </a:r>
            <a:r>
              <a:rPr lang="zh-CN" altLang="en-US" sz="2400"/>
              <a:t>寿镜长先生</a:t>
            </a:r>
            <a:r>
              <a:rPr lang="en-US" altLang="zh-CN" sz="2400"/>
              <a:t>”</a:t>
            </a:r>
            <a:r>
              <a:rPr lang="zh-CN" altLang="en-US" sz="2400"/>
              <a:t>，对主要人物掌握的不足暴露了一些学生不读名著，考试时投机取巧的心理，让人心生悲凉。</a:t>
            </a:r>
            <a:endParaRPr lang="zh-CN" altLang="en-US" sz="2400"/>
          </a:p>
          <a:p>
            <a:r>
              <a:rPr lang="zh-CN" altLang="en-US" sz="2400"/>
              <a:t>②空答题较好，但还是有学生写成了：白骨精、蝎子精</a:t>
            </a:r>
            <a:r>
              <a:rPr lang="en-US" altLang="zh-CN" sz="2400"/>
              <a:t>……</a:t>
            </a:r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4916" y="802450"/>
            <a:ext cx="11346034" cy="4351338"/>
          </a:xfrm>
        </p:spPr>
        <p:txBody>
          <a:bodyPr/>
          <a:lstStyle/>
          <a:p>
            <a:pPr algn="l">
              <a:lnSpc>
                <a:spcPct val="135000"/>
              </a:lnSpc>
            </a:pPr>
            <a:r>
              <a:rPr lang="en-US" altLang="zh-CN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zh-CN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任务二：在《西游记》中，悟空经常称八戒是“呆子”，其实“呆子”有时候也不呆。请</a:t>
            </a:r>
            <a:r>
              <a:rPr lang="zh-CN" altLang="zh-CN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结合“义激美猴王”</a:t>
            </a:r>
            <a:r>
              <a:rPr lang="zh-CN" altLang="zh-CN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这一故事情节简要分析。（</a:t>
            </a:r>
            <a:r>
              <a:rPr lang="en-US" altLang="zh-CN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500882" y="2631987"/>
            <a:ext cx="11642583" cy="21583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参考答案：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悟空被逐后，唐僧、沙僧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落入黄袍怪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之手，八戒向悟空求助，但悟空不愿帮忙。（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分）八戒便用激将法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谎称黄袍怪咒骂悟空，激怒了悟空，促使他重出花果山。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分）从这一故事情节可看出八戒聪明机智的一面。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0680" y="5205095"/>
            <a:ext cx="1113853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主要问题：</a:t>
            </a:r>
            <a:endParaRPr lang="zh-CN" altLang="en-US">
              <a:solidFill>
                <a:srgbClr val="FF0000"/>
              </a:solidFill>
            </a:endParaRPr>
          </a:p>
          <a:p>
            <a:r>
              <a:rPr lang="en-US" altLang="zh-CN"/>
              <a:t>1</a:t>
            </a:r>
            <a:r>
              <a:rPr lang="zh-CN" altLang="en-US"/>
              <a:t>、表述笼统或错误，唐僧被妖怪抓走，取经路上那么多妖怪，到底是说哪一个？唐僧被</a:t>
            </a:r>
            <a:r>
              <a:rPr lang="en-US" altLang="zh-CN"/>
              <a:t>“</a:t>
            </a:r>
            <a:r>
              <a:rPr lang="zh-CN" altLang="en-US"/>
              <a:t>白骨精</a:t>
            </a:r>
            <a:r>
              <a:rPr lang="en-US" altLang="zh-CN"/>
              <a:t>”</a:t>
            </a:r>
            <a:r>
              <a:rPr lang="zh-CN" altLang="en-US"/>
              <a:t>抓走，记忆混乱。</a:t>
            </a:r>
            <a:endParaRPr lang="zh-CN" altLang="en-US"/>
          </a:p>
          <a:p>
            <a:r>
              <a:rPr lang="en-US" altLang="zh-CN"/>
              <a:t>2</a:t>
            </a:r>
            <a:r>
              <a:rPr lang="zh-CN" altLang="en-US"/>
              <a:t>、</a:t>
            </a:r>
            <a:r>
              <a:rPr lang="en-US" altLang="zh-CN"/>
              <a:t>”</a:t>
            </a:r>
            <a:r>
              <a:rPr lang="zh-CN" altLang="en-US"/>
              <a:t>义激</a:t>
            </a:r>
            <a:r>
              <a:rPr lang="en-US" altLang="zh-CN"/>
              <a:t>“</a:t>
            </a:r>
            <a:r>
              <a:rPr lang="zh-CN" altLang="en-US"/>
              <a:t>表述笼统，缺乏结合故事情节来分析。</a:t>
            </a:r>
            <a:endParaRPr lang="zh-CN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4131" y="235618"/>
            <a:ext cx="11852740" cy="2315383"/>
          </a:xfrm>
        </p:spPr>
        <p:txBody>
          <a:bodyPr>
            <a:noAutofit/>
          </a:bodyPr>
          <a:lstStyle/>
          <a:p>
            <a:pPr algn="l">
              <a:lnSpc>
                <a:spcPct val="135000"/>
              </a:lnSpc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任务三：保加利亚作家柳德米尔·斯托亚诺夫说过，优秀的文学作品创作出的人物形象，往往能让成千上万的读者在他身上找到自己。你从下列作品中的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哪个人物身上看到了自己的影子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请结合作品中的相关情节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宋体" panose="02010600030101010101" pitchFamily="2" charset="-122"/>
              </a:rPr>
              <a:t>自身实际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谈一谈。（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>
              <a:lnSpc>
                <a:spcPct val="135000"/>
              </a:lnSpc>
            </a:pP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①《朝花夕拾》</a:t>
            </a: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        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②《西游记》 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35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35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35000"/>
              </a:lnSpc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133350" algn="l"/>
            <a:r>
              <a:rPr lang="en-US" altLang="zh-CN" sz="24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endParaRPr lang="zh-CN" altLang="zh-CN" sz="24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244131" y="3158566"/>
            <a:ext cx="11567354" cy="211109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zh-CN" sz="2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我从《西游记》中的孙悟空身上看到自己的影子，孙悟空重情重义，在西天取经的路上，多次遭受师父的误解，甚至被赶走，但他依旧忠心耿耿，一路降妖除魔，保护师父前往西天取经。我也是一个有情有义的人，在班级同学有困难的时候，总会尽我所能出手相助。</a:t>
            </a:r>
            <a:endParaRPr lang="zh-CN" altLang="zh-CN" sz="2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59055" y="5549265"/>
            <a:ext cx="12003405" cy="11988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/>
              <a:t>给分标准：</a:t>
            </a:r>
            <a:endParaRPr lang="zh-CN" altLang="en-US" sz="2400" b="1"/>
          </a:p>
          <a:p>
            <a:r>
              <a:rPr lang="zh-CN" altLang="en-US" sz="2400" b="1"/>
              <a:t>表明</a:t>
            </a:r>
            <a:r>
              <a:rPr lang="zh-CN" altLang="en-US" sz="2400" b="1">
                <a:solidFill>
                  <a:srgbClr val="FF0000"/>
                </a:solidFill>
              </a:rPr>
              <a:t>观点</a:t>
            </a:r>
            <a:r>
              <a:rPr lang="zh-CN" altLang="en-US" sz="2400" b="1"/>
              <a:t>并且人物正确</a:t>
            </a:r>
            <a:r>
              <a:rPr lang="zh-CN" altLang="en-US" sz="24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1分</a:t>
            </a:r>
            <a:r>
              <a:rPr lang="zh-CN" altLang="en-US" sz="2400" b="1"/>
              <a:t>；列出</a:t>
            </a:r>
            <a:r>
              <a:rPr lang="zh-CN" altLang="en-US" sz="2400" b="1">
                <a:solidFill>
                  <a:srgbClr val="FF0000"/>
                </a:solidFill>
              </a:rPr>
              <a:t>文中</a:t>
            </a:r>
            <a:r>
              <a:rPr lang="zh-CN" altLang="en-US" sz="2400" b="1"/>
              <a:t>人物的相关</a:t>
            </a:r>
            <a:r>
              <a:rPr lang="zh-CN" altLang="en-US" sz="2400" b="1">
                <a:solidFill>
                  <a:srgbClr val="FF0000"/>
                </a:solidFill>
              </a:rPr>
              <a:t>具体情节</a:t>
            </a:r>
            <a:r>
              <a:rPr lang="zh-CN" altLang="en-US" sz="24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1分</a:t>
            </a:r>
            <a:r>
              <a:rPr lang="zh-CN" altLang="en-US" sz="2400" b="1"/>
              <a:t>；概括出这一情节体现的</a:t>
            </a:r>
            <a:r>
              <a:rPr lang="zh-CN" altLang="en-US" sz="2400" b="1">
                <a:solidFill>
                  <a:srgbClr val="FF0000"/>
                </a:solidFill>
              </a:rPr>
              <a:t>形象特点</a:t>
            </a:r>
            <a:r>
              <a:rPr lang="zh-CN" altLang="en-US" sz="24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1分</a:t>
            </a:r>
            <a:r>
              <a:rPr lang="zh-CN" altLang="en-US" sz="2400" b="1"/>
              <a:t>；举出</a:t>
            </a:r>
            <a:r>
              <a:rPr lang="zh-CN" altLang="en-US" sz="2400" b="1">
                <a:solidFill>
                  <a:srgbClr val="FF0000"/>
                </a:solidFill>
              </a:rPr>
              <a:t>生活中</a:t>
            </a:r>
            <a:r>
              <a:rPr lang="zh-CN" altLang="en-US" sz="2400" b="1"/>
              <a:t>自己符合这一特点的</a:t>
            </a:r>
            <a:r>
              <a:rPr lang="zh-CN" altLang="en-US" sz="2400" b="1">
                <a:solidFill>
                  <a:srgbClr val="FF0000"/>
                </a:solidFill>
              </a:rPr>
              <a:t>具体事例</a:t>
            </a:r>
            <a:r>
              <a:rPr lang="zh-CN" altLang="en-US" sz="24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1分</a:t>
            </a:r>
            <a:r>
              <a:rPr lang="zh-CN" altLang="en-US" sz="2400" b="1"/>
              <a:t>。</a:t>
            </a:r>
            <a:endParaRPr lang="zh-CN" altLang="en-US" sz="2400" b="1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3220.8047244094487,&quot;width&quot;:18456.455118110236}"/>
</p:tagLst>
</file>

<file path=ppt/tags/tag2.xml><?xml version="1.0" encoding="utf-8"?>
<p:tagLst xmlns:p="http://schemas.openxmlformats.org/presentationml/2006/main">
  <p:tag name="KSO_WM_UNIT_PLACING_PICTURE_USER_VIEWPORT" val="{&quot;height&quot;:1308.6566929133858,&quot;width&quot;:6591.749606299212}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PP_MARK_KEY" val="4b1c837a-1fbe-4b25-9f04-51e8f5420159"/>
  <p:tag name="COMMONDATA" val="eyJoZGlkIjoiNTFhNmUzMTFiOTkxZmFjODE2MGQ4NGM2OTIwMmZkZDA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6224</Words>
  <Application>WPS 演示</Application>
  <PresentationFormat>自定义</PresentationFormat>
  <Paragraphs>326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1" baseType="lpstr">
      <vt:lpstr>Arial</vt:lpstr>
      <vt:lpstr>宋体</vt:lpstr>
      <vt:lpstr>Wingdings</vt:lpstr>
      <vt:lpstr>Times New Roman</vt:lpstr>
      <vt:lpstr>黑体</vt:lpstr>
      <vt:lpstr>楷体</vt:lpstr>
      <vt:lpstr>等线</vt:lpstr>
      <vt:lpstr>等线 Light</vt:lpstr>
      <vt:lpstr>微软雅黑</vt:lpstr>
      <vt:lpstr>Arial Unicode MS</vt:lpstr>
      <vt:lpstr>Calibri</vt:lpstr>
      <vt:lpstr>楷体_GB2312</vt:lpstr>
      <vt:lpstr>新宋体</vt:lpstr>
      <vt:lpstr>华文中宋</vt:lpstr>
      <vt:lpstr>华文细黑</vt:lpstr>
      <vt:lpstr>Office 主题​​</vt:lpstr>
      <vt:lpstr>中大附中2022学年七年级第一学期 期末质量监测 </vt:lpstr>
      <vt:lpstr>第一部分  积累与运用（共24分）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第二部分  阅读与鉴赏（共46分）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中大附中2022学年七年级第一学期 期末质量监测</dc:title>
  <dc:creator>蔡琳</dc:creator>
  <cp:lastModifiedBy>ymh</cp:lastModifiedBy>
  <cp:revision>28</cp:revision>
  <dcterms:created xsi:type="dcterms:W3CDTF">2023-01-01T02:50:00Z</dcterms:created>
  <dcterms:modified xsi:type="dcterms:W3CDTF">2023-01-05T02:05:15Z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1371F25695394DDEB9B2F274CE89AA6F</vt:lpwstr>
  </property>
  <property fmtid="{D5CDD505-2E9C-101B-9397-08002B2CF9AE}" pid="3" name="KSOProductBuildVer">
    <vt:lpwstr>2052-11.1.0.13703</vt:lpwstr>
  </property>
</Properties>
</file>