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3" r:id="rId4"/>
    <p:sldMasterId id="2147483687" r:id="rId5"/>
  </p:sldMasterIdLst>
  <p:notesMasterIdLst>
    <p:notesMasterId r:id="rId15"/>
  </p:notesMasterIdLst>
  <p:sldIdLst>
    <p:sldId id="256" r:id="rId6"/>
    <p:sldId id="257" r:id="rId7"/>
    <p:sldId id="260" r:id="rId8"/>
    <p:sldId id="258" r:id="rId9"/>
    <p:sldId id="261" r:id="rId10"/>
    <p:sldId id="262" r:id="rId11"/>
    <p:sldId id="263" r:id="rId12"/>
    <p:sldId id="264" r:id="rId13"/>
    <p:sldId id="259" r:id="rId14"/>
    <p:sldId id="334" r:id="rId16"/>
    <p:sldId id="268" r:id="rId17"/>
    <p:sldId id="328" r:id="rId18"/>
    <p:sldId id="329" r:id="rId19"/>
    <p:sldId id="330" r:id="rId20"/>
    <p:sldId id="331" r:id="rId21"/>
    <p:sldId id="333" r:id="rId22"/>
    <p:sldId id="336" r:id="rId23"/>
    <p:sldId id="337" r:id="rId24"/>
    <p:sldId id="335" r:id="rId25"/>
    <p:sldId id="298" r:id="rId26"/>
    <p:sldId id="273" r:id="rId27"/>
    <p:sldId id="285" r:id="rId28"/>
    <p:sldId id="341" r:id="rId29"/>
    <p:sldId id="342" r:id="rId30"/>
    <p:sldId id="320" r:id="rId31"/>
    <p:sldId id="299" r:id="rId32"/>
    <p:sldId id="300" r:id="rId33"/>
    <p:sldId id="277" r:id="rId34"/>
    <p:sldId id="278" r:id="rId35"/>
    <p:sldId id="279" r:id="rId36"/>
    <p:sldId id="301" r:id="rId37"/>
    <p:sldId id="324" r:id="rId38"/>
    <p:sldId id="297" r:id="rId39"/>
    <p:sldId id="304" r:id="rId40"/>
    <p:sldId id="343" r:id="rId41"/>
    <p:sldId id="344" r:id="rId42"/>
    <p:sldId id="345" r:id="rId43"/>
    <p:sldId id="346" r:id="rId44"/>
    <p:sldId id="347" r:id="rId45"/>
    <p:sldId id="348" r:id="rId46"/>
    <p:sldId id="349" r:id="rId47"/>
    <p:sldId id="350" r:id="rId48"/>
    <p:sldId id="323" r:id="rId49"/>
    <p:sldId id="321" r:id="rId50"/>
    <p:sldId id="319" r:id="rId51"/>
    <p:sldId id="275" r:id="rId52"/>
    <p:sldId id="314" r:id="rId53"/>
    <p:sldId id="315" r:id="rId54"/>
    <p:sldId id="340" r:id="rId5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13"/>
    <p:restoredTop sz="94660"/>
  </p:normalViewPr>
  <p:slideViewPr>
    <p:cSldViewPr showGuides="1">
      <p:cViewPr varScale="1">
        <p:scale>
          <a:sx n="66" d="100"/>
          <a:sy n="66" d="100"/>
        </p:scale>
        <p:origin x="61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86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slide" Target="slides/slide1.xml"/><Relationship Id="rId58" Type="http://schemas.openxmlformats.org/officeDocument/2006/relationships/tableStyles" Target="tableStyles.xml"/><Relationship Id="rId57" Type="http://schemas.openxmlformats.org/officeDocument/2006/relationships/viewProps" Target="viewProps.xml"/><Relationship Id="rId56" Type="http://schemas.openxmlformats.org/officeDocument/2006/relationships/presProps" Target="presProps.xml"/><Relationship Id="rId55" Type="http://schemas.openxmlformats.org/officeDocument/2006/relationships/slide" Target="slides/slide49.xml"/><Relationship Id="rId54" Type="http://schemas.openxmlformats.org/officeDocument/2006/relationships/slide" Target="slides/slide48.xml"/><Relationship Id="rId53" Type="http://schemas.openxmlformats.org/officeDocument/2006/relationships/slide" Target="slides/slide47.xml"/><Relationship Id="rId52" Type="http://schemas.openxmlformats.org/officeDocument/2006/relationships/slide" Target="slides/slide46.xml"/><Relationship Id="rId51" Type="http://schemas.openxmlformats.org/officeDocument/2006/relationships/slide" Target="slides/slide45.xml"/><Relationship Id="rId50" Type="http://schemas.openxmlformats.org/officeDocument/2006/relationships/slide" Target="slides/slide44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43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0" Type="http://schemas.openxmlformats.org/officeDocument/2006/relationships/slide" Target="slides/slide34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3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dirty="0">
                <a:solidFill>
                  <a:srgbClr val="000099"/>
                </a:solidFill>
                <a:ea typeface="隶书" panose="02010509060101010101" pitchFamily="49" charset="-122"/>
                <a:sym typeface="+mn-ea"/>
              </a:rPr>
              <a:t> “</a:t>
            </a:r>
            <a:r>
              <a:rPr lang="zh-CN" altLang="en-US" dirty="0">
                <a:solidFill>
                  <a:srgbClr val="000099"/>
                </a:solidFill>
                <a:ea typeface="隶书" panose="02010509060101010101" pitchFamily="49" charset="-122"/>
                <a:sym typeface="+mn-ea"/>
              </a:rPr>
              <a:t>我”回故乡处理搬家事务时的种种</a:t>
            </a:r>
            <a:r>
              <a:rPr lang="zh-CN" altLang="en-US" dirty="0">
                <a:solidFill>
                  <a:srgbClr val="FF0000"/>
                </a:solidFill>
                <a:ea typeface="隶书" panose="02010509060101010101" pitchFamily="49" charset="-122"/>
                <a:sym typeface="+mn-ea"/>
              </a:rPr>
              <a:t>见闻</a:t>
            </a:r>
            <a:r>
              <a:rPr lang="zh-CN" altLang="en-US" dirty="0">
                <a:solidFill>
                  <a:srgbClr val="000099"/>
                </a:solidFill>
                <a:ea typeface="隶书" panose="02010509060101010101" pitchFamily="49" charset="-122"/>
                <a:sym typeface="+mn-ea"/>
              </a:rPr>
              <a:t>与</a:t>
            </a:r>
            <a:r>
              <a:rPr lang="zh-CN" altLang="en-US" dirty="0">
                <a:solidFill>
                  <a:srgbClr val="FF0000"/>
                </a:solidFill>
                <a:ea typeface="隶书" panose="02010509060101010101" pitchFamily="49" charset="-122"/>
                <a:sym typeface="+mn-ea"/>
              </a:rPr>
              <a:t>感受</a:t>
            </a:r>
            <a:r>
              <a:rPr lang="zh-CN" altLang="en-US" dirty="0">
                <a:solidFill>
                  <a:srgbClr val="000099"/>
                </a:solidFill>
                <a:ea typeface="隶书" panose="02010509060101010101" pitchFamily="49" charset="-122"/>
                <a:sym typeface="+mn-ea"/>
              </a:rPr>
              <a:t>。</a:t>
            </a:r>
            <a:endParaRPr lang="zh-CN" altLang="en-US" dirty="0">
              <a:solidFill>
                <a:srgbClr val="000099"/>
              </a:solidFill>
              <a:ea typeface="隶书" panose="020105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线索：</a:t>
            </a:r>
            <a:r>
              <a:rPr kumimoji="1" lang="zh-CN" altLang="en-US" b="1" kern="0" noProof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在故乡的见闻感受</a:t>
            </a:r>
            <a:endParaRPr lang="en-US" altLang="zh-CN"/>
          </a:p>
          <a:p>
            <a:r>
              <a:rPr lang="en-US" altLang="zh-CN"/>
              <a:t>1-5</a:t>
            </a:r>
            <a:r>
              <a:rPr lang="zh-CN" altLang="en-US"/>
              <a:t>回故乡</a:t>
            </a:r>
            <a:endParaRPr lang="zh-CN" altLang="en-US"/>
          </a:p>
          <a:p>
            <a:r>
              <a:rPr lang="en-US" altLang="zh-CN"/>
              <a:t>6-77</a:t>
            </a:r>
            <a:r>
              <a:rPr lang="zh-CN" altLang="en-US"/>
              <a:t>在故乡</a:t>
            </a:r>
            <a:endParaRPr lang="zh-CN" altLang="en-US"/>
          </a:p>
          <a:p>
            <a:r>
              <a:rPr lang="en-US" altLang="zh-CN"/>
              <a:t>78-</a:t>
            </a:r>
            <a:r>
              <a:rPr lang="zh-CN" altLang="en-US"/>
              <a:t>末 离故乡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Times New Roman" panose="02020603050405020304" pitchFamily="18" charset="0"/>
                <a:sym typeface="+mn-ea"/>
              </a:rPr>
              <a:t>变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 kern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萧索、荒凉、沉闷、单调，失去生命的活力。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 kern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五彩缤纷，寂静而富有动感，辽阔而鲜活，充满童趣。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莫可名状的心境</a:t>
            </a: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作者的心情：离愁别绪，悲哀，一切都改变了</a:t>
            </a:r>
            <a:endParaRPr lang="zh-CN" altLang="en-US"/>
          </a:p>
          <a:p>
            <a:r>
              <a:rPr lang="zh-CN" altLang="en-US"/>
              <a:t>除了故乡之外，还有哪些变化？</a:t>
            </a: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变化	      少年闰土	           中年闰土</a:t>
            </a:r>
            <a:endParaRPr lang="zh-CN" altLang="en-US"/>
          </a:p>
          <a:p>
            <a:r>
              <a:rPr lang="zh-CN" altLang="en-US"/>
              <a:t>外貌对比	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十一二岁，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紫色圆脸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头戴小毡帽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，颈上套一个银项圈，有一双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红活圆实的手（健康朝气蓬勃）</a:t>
            </a:r>
            <a:endParaRPr lang="zh-CN" altLang="en-US" b="1" u="sng" dirty="0">
              <a:latin typeface="Verdana" panose="020B0604030504040204" pitchFamily="34" charset="0"/>
            </a:endParaRPr>
          </a:p>
          <a:p>
            <a:r>
              <a:rPr lang="zh-CN" altLang="en-US"/>
              <a:t>	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身材增加了一倍，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脸色灰黄，很深的皱纹，眼睛周围肿得通红，头戴破毡帽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，身上只一件极薄的棉衣，浑身瑟索着，</a:t>
            </a:r>
            <a:r>
              <a:rPr lang="zh-CN" altLang="en-US" b="1" dirty="0">
                <a:solidFill>
                  <a:srgbClr val="660066"/>
                </a:solidFill>
                <a:latin typeface="Verdana" panose="020B0604030504040204" pitchFamily="34" charset="0"/>
                <a:sym typeface="+mn-ea"/>
              </a:rPr>
              <a:t>手提一个纸包和一支长烟管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，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手又粗又笨而且开裂，像是松树皮了（苍老、贫困）</a:t>
            </a:r>
            <a:endParaRPr lang="zh-CN" altLang="en-US"/>
          </a:p>
          <a:p>
            <a:r>
              <a:rPr lang="zh-CN" altLang="en-US"/>
              <a:t>动作、语态		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活泼刚健，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动作干脆利落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说话脱口而出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，朴质、生动；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有智有勇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热情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、纯真</a:t>
            </a:r>
            <a:endParaRPr lang="zh-CN" altLang="en-US" b="1" dirty="0">
              <a:latin typeface="Verdana" panose="020B0604030504040204" pitchFamily="34" charset="0"/>
            </a:endParaRPr>
          </a:p>
          <a:p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说话吞吞吐吐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，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断断续续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，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谦恭而又含糊，显得迟钝麻木。</a:t>
            </a:r>
            <a:endParaRPr lang="zh-CN" altLang="en-US" b="1" u="sng" dirty="0">
              <a:latin typeface="Verdana" panose="020B0604030504040204" pitchFamily="34" charset="0"/>
            </a:endParaRPr>
          </a:p>
          <a:p>
            <a:endParaRPr lang="zh-CN" altLang="en-US"/>
          </a:p>
          <a:p>
            <a:r>
              <a:rPr lang="zh-CN" altLang="en-US"/>
              <a:t>对“我”的态度		</a:t>
            </a:r>
            <a:r>
              <a:rPr lang="en-US" altLang="zh-CN" b="1" u="sng" dirty="0">
                <a:sym typeface="+mn-ea"/>
              </a:rPr>
              <a:t>“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只是不怕我</a:t>
            </a:r>
            <a:r>
              <a:rPr lang="zh-CN" altLang="en-US" b="1" u="sng" dirty="0">
                <a:sym typeface="+mn-ea"/>
              </a:rPr>
              <a:t>”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送我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贝壳和鸟毛，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告诉我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很多希奇的事。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对</a:t>
            </a:r>
            <a:r>
              <a:rPr lang="zh-CN" altLang="en-US" b="1" u="sng" dirty="0">
                <a:sym typeface="+mn-ea"/>
              </a:rPr>
              <a:t>“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我</a:t>
            </a:r>
            <a:r>
              <a:rPr lang="zh-CN" altLang="en-US" b="1" u="sng" dirty="0">
                <a:sym typeface="+mn-ea"/>
              </a:rPr>
              <a:t>”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友好，热情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，和</a:t>
            </a:r>
            <a:r>
              <a:rPr lang="zh-CN" altLang="en-US" b="1" dirty="0">
                <a:sym typeface="+mn-ea"/>
              </a:rPr>
              <a:t>“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我</a:t>
            </a:r>
            <a:r>
              <a:rPr lang="zh-CN" altLang="en-US" b="1" dirty="0">
                <a:sym typeface="+mn-ea"/>
              </a:rPr>
              <a:t>”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建立了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纯真的友情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。</a:t>
            </a:r>
            <a:endParaRPr lang="zh-CN" altLang="en-US" b="1" dirty="0">
              <a:latin typeface="Verdana" panose="020B0604030504040204" pitchFamily="34" charset="0"/>
            </a:endParaRPr>
          </a:p>
          <a:p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对</a:t>
            </a:r>
            <a:r>
              <a:rPr lang="zh-CN" altLang="en-US" b="1" u="sng" dirty="0">
                <a:solidFill>
                  <a:srgbClr val="FF3300"/>
                </a:solidFill>
                <a:sym typeface="+mn-ea"/>
              </a:rPr>
              <a:t>“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我</a:t>
            </a:r>
            <a:r>
              <a:rPr lang="zh-CN" altLang="en-US" b="1" u="sng" dirty="0">
                <a:solidFill>
                  <a:srgbClr val="FF3300"/>
                </a:solidFill>
                <a:sym typeface="+mn-ea"/>
              </a:rPr>
              <a:t>”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恭恭敬敬，称呼</a:t>
            </a:r>
            <a:r>
              <a:rPr lang="zh-CN" altLang="en-US" b="1" u="sng" dirty="0">
                <a:solidFill>
                  <a:srgbClr val="FF3300"/>
                </a:solidFill>
                <a:sym typeface="+mn-ea"/>
              </a:rPr>
              <a:t>“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我</a:t>
            </a:r>
            <a:r>
              <a:rPr lang="zh-CN" altLang="en-US" b="1" u="sng" dirty="0">
                <a:solidFill>
                  <a:srgbClr val="FF3300"/>
                </a:solidFill>
                <a:sym typeface="+mn-ea"/>
              </a:rPr>
              <a:t>”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为老爷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，和</a:t>
            </a:r>
            <a:r>
              <a:rPr lang="zh-CN" altLang="en-US" b="1" dirty="0">
                <a:solidFill>
                  <a:srgbClr val="FF3300"/>
                </a:solidFill>
                <a:sym typeface="+mn-ea"/>
              </a:rPr>
              <a:t>“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我</a:t>
            </a:r>
            <a:r>
              <a:rPr lang="zh-CN" altLang="en-US" b="1" dirty="0">
                <a:solidFill>
                  <a:srgbClr val="FF3300"/>
                </a:solidFill>
                <a:sym typeface="+mn-ea"/>
              </a:rPr>
              <a:t>”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之间隔了一层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可悲的厚障壁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了</a:t>
            </a:r>
            <a:endParaRPr lang="zh-CN" altLang="en-US" b="1" dirty="0">
              <a:latin typeface="Verdana" panose="020B0604030504040204" pitchFamily="34" charset="0"/>
            </a:endParaRPr>
          </a:p>
          <a:p>
            <a:endParaRPr lang="zh-CN" altLang="en-US"/>
          </a:p>
          <a:p>
            <a:r>
              <a:rPr lang="zh-CN" altLang="en-US"/>
              <a:t>对生活的态度		</a:t>
            </a:r>
            <a:r>
              <a:rPr lang="zh-CN" altLang="en-US" b="1" u="sng" dirty="0">
                <a:latin typeface="Verdana" panose="020B0604030504040204" pitchFamily="34" charset="0"/>
                <a:sym typeface="+mn-ea"/>
              </a:rPr>
              <a:t>天真活泼，无忧无虑</a:t>
            </a:r>
            <a:endParaRPr lang="zh-CN" altLang="en-US" b="1" u="sng" dirty="0">
              <a:latin typeface="Verdana" panose="020B0604030504040204" pitchFamily="34" charset="0"/>
            </a:endParaRPr>
          </a:p>
          <a:p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悲哀、痛苦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，生活压得他喘不过气来。而他</a:t>
            </a:r>
            <a:r>
              <a:rPr lang="zh-CN" altLang="en-US" b="1" u="sng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把幸福的希望寄托在神灵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身上</a:t>
            </a:r>
            <a:endParaRPr lang="zh-CN" altLang="en-US" dirty="0">
              <a:latin typeface="Verdana" panose="020B060403050404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纯真活泼</a:t>
            </a:r>
            <a:endParaRPr lang="zh-CN" altLang="en-US" b="1" dirty="0">
              <a:solidFill>
                <a:srgbClr val="006600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热情开朗</a:t>
            </a:r>
            <a:endParaRPr lang="zh-CN" altLang="en-US" b="1" dirty="0">
              <a:solidFill>
                <a:srgbClr val="006600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简直是个小英雄</a:t>
            </a:r>
            <a:endParaRPr lang="zh-CN" altLang="en-US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  <a:p>
            <a:pPr marL="0" lvl="0" indent="0">
              <a:spcBef>
                <a:spcPct val="0"/>
              </a:spcBef>
              <a:buNone/>
            </a:pPr>
            <a:endParaRPr lang="zh-CN" altLang="en-US"/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CC00FF"/>
                </a:solidFill>
                <a:latin typeface="宋体" panose="02010600030101010101" pitchFamily="2" charset="-122"/>
                <a:sym typeface="+mn-ea"/>
              </a:rPr>
              <a:t>麻木迟钝</a:t>
            </a:r>
            <a:endParaRPr lang="zh-CN" altLang="en-US" b="1" dirty="0">
              <a:solidFill>
                <a:srgbClr val="CC00FF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CC00FF"/>
                </a:solidFill>
                <a:latin typeface="宋体" panose="02010600030101010101" pitchFamily="2" charset="-122"/>
                <a:sym typeface="+mn-ea"/>
              </a:rPr>
              <a:t>善良忠厚</a:t>
            </a:r>
            <a:endParaRPr lang="zh-CN" altLang="en-US" b="1" dirty="0">
              <a:solidFill>
                <a:srgbClr val="CC00FF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CC00FF"/>
                </a:solidFill>
                <a:latin typeface="宋体" panose="02010600030101010101" pitchFamily="2" charset="-122"/>
                <a:sym typeface="+mn-ea"/>
              </a:rPr>
              <a:t>勤劳朴实</a:t>
            </a:r>
            <a:endParaRPr lang="zh-CN" altLang="en-US" b="1" dirty="0">
              <a:solidFill>
                <a:srgbClr val="CC00FF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ym typeface="+mn-ea"/>
              </a:rPr>
              <a:t>近于合理地存在的</a:t>
            </a:r>
            <a:r>
              <a:rPr lang="en-US" altLang="zh-CN" b="1" dirty="0">
                <a:sym typeface="+mn-ea"/>
              </a:rPr>
              <a:t>,</a:t>
            </a:r>
            <a:r>
              <a:rPr lang="zh-CN" altLang="en-US" b="1" dirty="0">
                <a:sym typeface="+mn-ea"/>
              </a:rPr>
              <a:t>难以打破的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精神上的隔膜</a:t>
            </a:r>
            <a:endParaRPr lang="zh-CN" altLang="en-US" b="1" dirty="0">
              <a:solidFill>
                <a:srgbClr val="FF0000"/>
              </a:solidFill>
            </a:endParaRPr>
          </a:p>
          <a:p>
            <a:r>
              <a:rPr lang="zh-CN" altLang="en-US" b="1" dirty="0">
                <a:sym typeface="+mn-ea"/>
              </a:rPr>
              <a:t>是封建等级观念长期的强制性的压力</a:t>
            </a:r>
            <a:endParaRPr lang="zh-CN" altLang="en-US" b="1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/>
              <a:t>表层原因：</a:t>
            </a:r>
            <a:r>
              <a:rPr lang="zh-CN" altLang="en-US" b="1" dirty="0">
                <a:solidFill>
                  <a:srgbClr val="990033"/>
                </a:solidFill>
                <a:sym typeface="+mn-ea"/>
              </a:rPr>
              <a:t>多子饥荒苛税兵匪官绅</a:t>
            </a:r>
            <a:endParaRPr lang="en-US" altLang="zh-CN" b="1" dirty="0">
              <a:solidFill>
                <a:srgbClr val="990033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b="1" dirty="0">
              <a:solidFill>
                <a:srgbClr val="990033"/>
              </a:solidFill>
            </a:endParaRPr>
          </a:p>
          <a:p>
            <a:r>
              <a:rPr lang="zh-CN" altLang="en-US"/>
              <a:t>深层原因：</a:t>
            </a:r>
            <a:r>
              <a:rPr lang="zh-CN" altLang="en-US" b="1" dirty="0">
                <a:solidFill>
                  <a:srgbClr val="990033"/>
                </a:solidFill>
                <a:sym typeface="+mn-ea"/>
              </a:rPr>
              <a:t>封建思想等级观念</a:t>
            </a:r>
            <a:endParaRPr lang="zh-CN" altLang="en-US" b="1" dirty="0">
              <a:solidFill>
                <a:srgbClr val="990033"/>
              </a:solidFill>
            </a:endParaRPr>
          </a:p>
          <a:p>
            <a:endParaRPr lang="zh-CN" altLang="en-US"/>
          </a:p>
          <a:p>
            <a:r>
              <a:rPr lang="en-US" altLang="zh-CN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</a:t>
            </a:r>
            <a:r>
              <a:rPr lang="zh-CN" altLang="en-US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农村经济衰败，农民生活的贫困，封建传统观念（即礼教、等级观念）毒害。</a:t>
            </a:r>
            <a:endParaRPr lang="zh-CN" altLang="en-US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二十年前    </a:t>
            </a:r>
            <a:r>
              <a:rPr lang="en-US" altLang="zh-CN" b="1" dirty="0">
                <a:sym typeface="+mn-ea"/>
              </a:rPr>
              <a:t>“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终日坐着</a:t>
            </a:r>
            <a:r>
              <a:rPr lang="zh-CN" altLang="en-US" b="1" dirty="0">
                <a:sym typeface="+mn-ea"/>
              </a:rPr>
              <a:t>”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人称</a:t>
            </a:r>
            <a:r>
              <a:rPr lang="zh-CN" altLang="en-US" b="1" dirty="0">
                <a:sym typeface="+mn-ea"/>
              </a:rPr>
              <a:t>“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豆腐西施</a:t>
            </a:r>
            <a:r>
              <a:rPr lang="zh-CN" altLang="en-US" b="1" dirty="0">
                <a:sym typeface="+mn-ea"/>
              </a:rPr>
              <a:t>”“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擦着白粉，颧骨没有这么高，嘴唇也没有这么薄</a:t>
            </a:r>
            <a:r>
              <a:rPr lang="zh-CN" altLang="en-US" b="1" dirty="0">
                <a:sym typeface="+mn-ea"/>
              </a:rPr>
              <a:t>”“</a:t>
            </a:r>
            <a:r>
              <a:rPr lang="zh-CN" altLang="en-US" b="1" dirty="0">
                <a:latin typeface="Verdana" panose="020B0604030504040204" pitchFamily="34" charset="0"/>
                <a:sym typeface="+mn-ea"/>
              </a:rPr>
              <a:t>因为伊，这豆腐店的买卖非常好</a:t>
            </a:r>
            <a:r>
              <a:rPr lang="zh-CN" altLang="en-US" b="1" dirty="0">
                <a:sym typeface="+mn-ea"/>
              </a:rPr>
              <a:t>”</a:t>
            </a:r>
            <a:endParaRPr lang="zh-CN" altLang="en-US" dirty="0">
              <a:latin typeface="Verdana" panose="020B0604030504040204" pitchFamily="34" charset="0"/>
            </a:endParaRPr>
          </a:p>
          <a:p>
            <a:r>
              <a:rPr lang="zh-CN" altLang="en-US"/>
              <a:t>（</a:t>
            </a:r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说明杨二嫂年轻漂亮。</a:t>
            </a:r>
            <a:r>
              <a:rPr lang="zh-CN" altLang="en-US"/>
              <a:t>）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说明杨二嫂老丑而瘦</a:t>
            </a:r>
            <a:endParaRPr lang="zh-CN" altLang="en-US"/>
          </a:p>
          <a:p>
            <a:r>
              <a:rPr lang="zh-CN" altLang="en-US" b="1" dirty="0">
                <a:solidFill>
                  <a:srgbClr val="FF3300"/>
                </a:solidFill>
                <a:latin typeface="Verdana" panose="020B0604030504040204" pitchFamily="34" charset="0"/>
                <a:sym typeface="+mn-ea"/>
              </a:rPr>
              <a:t>表现杨二嫂势利、尖刻</a:t>
            </a:r>
            <a:endParaRPr lang="zh-CN" altLang="en-US" b="1" dirty="0">
              <a:solidFill>
                <a:srgbClr val="FF3300"/>
              </a:solidFill>
              <a:latin typeface="Verdana" panose="020B060403050404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年轻漂亮端庄文静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豆腐西施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zh-CN" altLang="en-US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尖刻自私势利贪婪的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圆规</a:t>
            </a:r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可笑、可气、可怜</a:t>
            </a:r>
            <a:endParaRPr lang="zh-CN" altLang="en-US"/>
          </a:p>
          <a:p>
            <a:r>
              <a:rPr kumimoji="1" lang="zh-CN" altLang="en-US" b="1" kern="0" noProof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sym typeface="+mn-ea"/>
              </a:rPr>
              <a:t>辛 苦 恣 睢 的 小 市 民 形 象</a:t>
            </a:r>
            <a:endParaRPr kumimoji="1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zh-CN" b="1" dirty="0">
                <a:latin typeface="楷体_GB2312" pitchFamily="49" charset="-122"/>
                <a:ea typeface="楷体_GB2312" pitchFamily="49" charset="-122"/>
                <a:sym typeface="+mn-ea"/>
              </a:rPr>
              <a:t>闰土：淳朴善良麻木迟钝的</a:t>
            </a:r>
            <a:r>
              <a:rPr lang="zh-CN" altLang="zh-CN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贫苦农民</a:t>
            </a: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的代表</a:t>
            </a:r>
            <a:endParaRPr lang="zh-CN" altLang="en-US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杨二嫂：尖酸刻薄自私势利贪婪的</a:t>
            </a: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小市民的典型</a:t>
            </a:r>
            <a:endParaRPr lang="zh-CN" altLang="en-US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二人发生变化的原因：</a:t>
            </a:r>
            <a:r>
              <a:rPr lang="zh-CN" altLang="en-US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农村经济衰败、农民和小市民生活的贫困、封建传统观念对人们精神的毒害，造成人们纯真人性的扭曲。</a:t>
            </a:r>
            <a:endParaRPr lang="zh-CN" altLang="en-US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指封建思想，等级观念毒害下造成人与人之间的冷淡隔膜。</a:t>
            </a:r>
            <a:r>
              <a:rPr lang="en-US" altLang="zh-CN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(</a:t>
            </a:r>
            <a:r>
              <a:rPr lang="zh-CN" altLang="en-US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比喻</a:t>
            </a:r>
            <a:r>
              <a:rPr lang="en-US" altLang="zh-CN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)</a:t>
            </a:r>
            <a:endParaRPr kumimoji="0" lang="en-US" altLang="zh-CN" b="0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endParaRPr lang="zh-CN" altLang="en-US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闰土在海边时，他们都和我一样只看见院子里</a:t>
            </a:r>
            <a:r>
              <a:rPr kumimoji="1" lang="zh-CN" altLang="en-US" b="1" u="sng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高墙</a:t>
            </a:r>
            <a:r>
              <a:rPr kumimoji="1"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上的</a:t>
            </a:r>
            <a:endParaRPr kumimoji="1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四角的天空。</a:t>
            </a:r>
            <a:endParaRPr kumimoji="1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r>
              <a:rPr lang="zh-CN" altLang="en-US"/>
              <a:t>实写</a:t>
            </a:r>
            <a:endParaRPr lang="zh-CN" altLang="en-US"/>
          </a:p>
          <a:p>
            <a:endParaRPr lang="zh-CN" altLang="en-US"/>
          </a:p>
          <a:p>
            <a:r>
              <a:rPr kumimoji="1" lang="en-US" altLang="zh-CN" b="1" kern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   </a:t>
            </a:r>
            <a:r>
              <a:rPr kumimoji="1" lang="zh-CN" altLang="en-US" b="1" kern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我躺着，听船底潺潺的水声，知道我在走我的</a:t>
            </a:r>
            <a:r>
              <a:rPr kumimoji="1" lang="zh-CN" altLang="en-US" b="1" u="sng" kern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路</a:t>
            </a:r>
            <a:endParaRPr kumimoji="1" lang="zh-CN" altLang="en-US" b="1" i="0" u="sng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r>
              <a:rPr kumimoji="1" lang="zh-CN" altLang="en-US" b="1" kern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路： 离开故乡的路          人生的路</a:t>
            </a:r>
            <a:endParaRPr kumimoji="1" lang="zh-CN" altLang="en-US" b="1" kern="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这地步”指的是“我”与闰土的关系，儿时的我们是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亲密的朋友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，彼此了解、相通，有真挚的友谊。而现在儿时的玩伴，在润土的意识里已经成了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老爷与奴仆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的关系。</a:t>
            </a:r>
            <a:endParaRPr lang="zh-CN" altLang="en-US" b="1" kern="0" noProof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sym typeface="+mn-ea"/>
            </a:endParaRPr>
          </a:p>
          <a:p>
            <a:endParaRPr lang="zh-CN" altLang="en-US"/>
          </a:p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辛苦”：奔波、劳碌</a:t>
            </a:r>
            <a:endParaRPr kumimoji="0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辛苦”：辛勤、劳苦</a:t>
            </a:r>
            <a:endParaRPr kumimoji="0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辛苦”：挖空心思算计他人</a:t>
            </a:r>
            <a:endParaRPr kumimoji="0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这地步”指的是“我”与闰土的关系，儿时的我们是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亲密的朋友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，彼此了解、相通，有真挚的友谊。而现在儿时的玩伴，在润土的意识里已经成了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老爷与奴仆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的关系。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辛苦”：奔波、劳碌</a:t>
            </a:r>
            <a:endParaRPr kumimoji="0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辛苦”：辛勤、劳苦</a:t>
            </a:r>
            <a:endParaRPr kumimoji="0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  <a:p>
            <a:r>
              <a:rPr lang="en-US" altLang="zh-CN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sym typeface="+mn-ea"/>
              </a:rPr>
              <a:t>辛苦”：挖空心思算计他人</a:t>
            </a:r>
            <a:endParaRPr kumimoji="0" lang="zh-CN" altLang="en-US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没有剥削压迫，自由、平等、充满幸福和希望的生活。</a:t>
            </a:r>
            <a:r>
              <a:rPr lang="zh-CN" altLang="en-US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 </a:t>
            </a:r>
            <a:endParaRPr kumimoji="0" lang="zh-CN" altLang="en-US" b="0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作者把希望比作地上的路，意思是：只空有希望而不去奋斗、追求，希望便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无所谓有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”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；有了希望并始终不渝地斗争、实践，希望便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“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无所谓无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”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。人们都满怀希望奋斗，就会迎来新生活。</a:t>
            </a:r>
            <a:r>
              <a:rPr lang="en-US" altLang="zh-CN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——</a:t>
            </a:r>
            <a:r>
              <a:rPr lang="zh-CN" altLang="en-US" b="1" kern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结尾充满了哲理。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CN"/>
              <a:t>Click to edit Master subtitle style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6B2FAC-608A-4F86-A17C-F0C6853756C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6B2FAC-608A-4F86-A17C-F0C6853756C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6B2FAC-608A-4F86-A17C-F0C6853756C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6B2FAC-608A-4F86-A17C-F0C6853756C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6B2FAC-608A-4F86-A17C-F0C6853756C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6B2FAC-608A-4F86-A17C-F0C6853756C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6B2FAC-608A-4F86-A17C-F0C6853756C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6B2FAC-608A-4F86-A17C-F0C6853756C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6B2FAC-608A-4F86-A17C-F0C6853756C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6B2FAC-608A-4F86-A17C-F0C6853756C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6B2FAC-608A-4F86-A17C-F0C6853756C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6B2FAC-608A-4F86-A17C-F0C6853756C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/>
          <p:nvPr/>
        </p:nvGrpSpPr>
        <p:grpSpPr>
          <a:xfrm>
            <a:off x="0" y="457200"/>
            <a:ext cx="9009063" cy="1052513"/>
            <a:chOff x="0" y="1536"/>
            <a:chExt cx="5675" cy="663"/>
          </a:xfrm>
        </p:grpSpPr>
        <p:grpSp>
          <p:nvGrpSpPr>
            <p:cNvPr id="5128" name="Group 3"/>
            <p:cNvGrpSpPr/>
            <p:nvPr/>
          </p:nvGrpSpPr>
          <p:grpSpPr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2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5129" name="Group 6"/>
            <p:cNvGrpSpPr/>
            <p:nvPr/>
          </p:nvGrpSpPr>
          <p:grpSpPr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2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94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94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4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906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85D301B-79B4-45AE-924A-54D4EF537E5E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57B6029-E3F1-4E73-ACA8-A019B1409740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57B6029-E3F1-4E73-ACA8-A019B1409740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819400"/>
            <a:ext cx="3810000" cy="3313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819400"/>
            <a:ext cx="3810000" cy="3313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57B6029-E3F1-4E73-ACA8-A019B1409740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57B6029-E3F1-4E73-ACA8-A019B1409740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57B6029-E3F1-4E73-ACA8-A019B1409740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57B6029-E3F1-4E73-ACA8-A019B1409740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57B6029-E3F1-4E73-ACA8-A019B1409740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endParaRPr kumimoji="1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57B6029-E3F1-4E73-ACA8-A019B1409740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57B6029-E3F1-4E73-ACA8-A019B1409740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54863" y="1295400"/>
            <a:ext cx="1989137" cy="4837113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82688" y="1295400"/>
            <a:ext cx="5819775" cy="4837113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57B6029-E3F1-4E73-ACA8-A019B1409740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7"/>
          <p:cNvGrpSpPr/>
          <p:nvPr/>
        </p:nvGrpSpPr>
        <p:grpSpPr>
          <a:xfrm>
            <a:off x="0" y="0"/>
            <a:ext cx="6362700" cy="6858000"/>
            <a:chOff x="0" y="0"/>
            <a:chExt cx="4008" cy="4320"/>
          </a:xfrm>
        </p:grpSpPr>
        <p:pic>
          <p:nvPicPr>
            <p:cNvPr id="6153" name="Picture 8" descr="Expbanna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432" cy="432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154" name="Picture 9" descr="EXPHORSA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08" y="3600"/>
              <a:ext cx="1800" cy="60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6147" name="Picture 10" descr="EXPHORSA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1200" y="3657600"/>
            <a:ext cx="5715000" cy="95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52600" y="990600"/>
            <a:ext cx="6400800" cy="2514600"/>
          </a:xfrm>
          <a:ln w="76200" cmpd="tri"/>
        </p:spPr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886200"/>
            <a:ext cx="6400800" cy="1752600"/>
          </a:xfrm>
          <a:ln w="6350"/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1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05200" y="64008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4E4B76-D2B4-449E-99ED-867938A0F37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72814E1-81F8-446A-9C18-2BA28A104BF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DD9B624-C80B-40E8-8446-207E85153B1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62038" y="1766888"/>
            <a:ext cx="3808412" cy="4113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2850" y="1766888"/>
            <a:ext cx="3808413" cy="4113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14868C-4F72-4220-A6E6-D6C1BA37DA51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67C4BD-22F0-4A0E-98F8-64FB78A4BC6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9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8B19A29-5B2E-4473-A998-081FA9FF4E7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0A14EDF-A43E-487D-97FB-A3609FD58BD3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735B587-1DF2-4AFE-9686-5A558308510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0366C65-5396-4DBD-89F9-151F8FF087C0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6A20B57-CCB8-4FE9-B121-9EDB6DB8EC8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96100" y="381000"/>
            <a:ext cx="1943100" cy="54991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62038" y="381000"/>
            <a:ext cx="5681662" cy="54991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06889DA-01F4-484F-82CA-597FC197752F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Sp="0">
  <p:cSld name="标题和四项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1066800" y="3810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1062038" y="1766888"/>
            <a:ext cx="3808412" cy="197961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5022850" y="1766888"/>
            <a:ext cx="3808413" cy="197961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1062038" y="3898900"/>
            <a:ext cx="3808412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022850" y="3898900"/>
            <a:ext cx="3808413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7834CF3-C7B3-4AAD-83AE-D0311D27B57F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062038" y="381000"/>
            <a:ext cx="7777162" cy="54991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1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BF95779-6703-4225-932E-13EC9E61ECE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/>
          <p:nvPr/>
        </p:nvGrpSpPr>
        <p:grpSpPr>
          <a:xfrm>
            <a:off x="0" y="0"/>
            <a:ext cx="6362700" cy="6858000"/>
            <a:chOff x="0" y="0"/>
            <a:chExt cx="4008" cy="4320"/>
          </a:xfrm>
        </p:grpSpPr>
        <p:pic>
          <p:nvPicPr>
            <p:cNvPr id="19465" name="Picture 8" descr="Expbanna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432" cy="432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9466" name="Picture 9" descr="EXPHORSA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08" y="3600"/>
              <a:ext cx="1800" cy="60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3" name="Picture 10" descr="EXPHORSA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1200" y="3657600"/>
            <a:ext cx="5715000" cy="95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52600" y="990600"/>
            <a:ext cx="6400800" cy="2514600"/>
          </a:xfrm>
          <a:ln w="76200" cmpd="tri"/>
        </p:spPr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886200"/>
            <a:ext cx="6400800" cy="1752600"/>
          </a:xfrm>
          <a:ln w="6350"/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1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05200" y="64008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A7FD004-0900-4850-AE9F-FBF8D50428BA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459BFF-F81A-4868-9026-1264DBB52BC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459BFF-F81A-4868-9026-1264DBB52BC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62038" y="1766888"/>
            <a:ext cx="3808412" cy="4113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2850" y="1766888"/>
            <a:ext cx="3808413" cy="4113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459BFF-F81A-4868-9026-1264DBB52BC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459BFF-F81A-4868-9026-1264DBB52BC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459BFF-F81A-4868-9026-1264DBB52BC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459BFF-F81A-4868-9026-1264DBB52BC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459BFF-F81A-4868-9026-1264DBB52BC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459BFF-F81A-4868-9026-1264DBB52BC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459BFF-F81A-4868-9026-1264DBB52BC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96100" y="381000"/>
            <a:ext cx="1943100" cy="54991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62038" y="381000"/>
            <a:ext cx="5681662" cy="54991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459BFF-F81A-4868-9026-1264DBB52BC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1066800" y="3810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1062038" y="1766888"/>
            <a:ext cx="3808412" cy="197961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5022850" y="1766888"/>
            <a:ext cx="3808413" cy="197961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1062038" y="3898900"/>
            <a:ext cx="3808412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022850" y="3898900"/>
            <a:ext cx="3808413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459BFF-F81A-4868-9026-1264DBB52BC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062038" y="381000"/>
            <a:ext cx="7777162" cy="54991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459BFF-F81A-4868-9026-1264DBB52BC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9" Type="http://schemas.openxmlformats.org/officeDocument/2006/relationships/theme" Target="../theme/theme3.xml"/><Relationship Id="rId18" Type="http://schemas.openxmlformats.org/officeDocument/2006/relationships/image" Target="../media/image6.png"/><Relationship Id="rId17" Type="http://schemas.openxmlformats.org/officeDocument/2006/relationships/image" Target="../media/image5.png"/><Relationship Id="rId16" Type="http://schemas.openxmlformats.org/officeDocument/2006/relationships/image" Target="../media/image4.png"/><Relationship Id="rId15" Type="http://schemas.openxmlformats.org/officeDocument/2006/relationships/image" Target="../media/image2.png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5.xml"/><Relationship Id="rId8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2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9.xml"/><Relationship Id="rId2" Type="http://schemas.openxmlformats.org/officeDocument/2006/relationships/slideLayout" Target="../slideLayouts/slideLayout38.xml"/><Relationship Id="rId19" Type="http://schemas.openxmlformats.org/officeDocument/2006/relationships/theme" Target="../theme/theme4.xml"/><Relationship Id="rId18" Type="http://schemas.openxmlformats.org/officeDocument/2006/relationships/image" Target="../media/image6.png"/><Relationship Id="rId17" Type="http://schemas.openxmlformats.org/officeDocument/2006/relationships/image" Target="../media/image5.png"/><Relationship Id="rId16" Type="http://schemas.openxmlformats.org/officeDocument/2006/relationships/image" Target="../media/image4.png"/><Relationship Id="rId15" Type="http://schemas.openxmlformats.org/officeDocument/2006/relationships/image" Target="../media/image2.png"/><Relationship Id="rId14" Type="http://schemas.openxmlformats.org/officeDocument/2006/relationships/image" Target="../media/image7.jpeg"/><Relationship Id="rId13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6.xml"/><Relationship Id="rId1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6B2FAC-608A-4F86-A17C-F0C6853756CB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1026"/>
          <p:cNvSpPr>
            <a:spLocks noChangeArrowheads="1"/>
          </p:cNvSpPr>
          <p:nvPr/>
        </p:nvSpPr>
        <p:spPr bwMode="ltGray">
          <a:xfrm>
            <a:off x="973138" y="1798638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1027"/>
          <p:cNvSpPr>
            <a:spLocks noChangeArrowheads="1"/>
          </p:cNvSpPr>
          <p:nvPr/>
        </p:nvSpPr>
        <p:spPr bwMode="ltGray">
          <a:xfrm>
            <a:off x="1355725" y="1798638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2" name="Rectangle 1028"/>
          <p:cNvSpPr>
            <a:spLocks noChangeArrowheads="1"/>
          </p:cNvSpPr>
          <p:nvPr/>
        </p:nvSpPr>
        <p:spPr bwMode="ltGray">
          <a:xfrm>
            <a:off x="1096963" y="2220913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1029"/>
          <p:cNvSpPr>
            <a:spLocks noChangeArrowheads="1"/>
          </p:cNvSpPr>
          <p:nvPr/>
        </p:nvSpPr>
        <p:spPr bwMode="ltGray">
          <a:xfrm>
            <a:off x="1466850" y="2220913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1030"/>
          <p:cNvSpPr>
            <a:spLocks noChangeArrowheads="1"/>
          </p:cNvSpPr>
          <p:nvPr/>
        </p:nvSpPr>
        <p:spPr bwMode="ltGray">
          <a:xfrm>
            <a:off x="682625" y="2147888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1031"/>
          <p:cNvSpPr>
            <a:spLocks noChangeArrowheads="1"/>
          </p:cNvSpPr>
          <p:nvPr/>
        </p:nvSpPr>
        <p:spPr bwMode="gray">
          <a:xfrm>
            <a:off x="1300163" y="1690688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6" name="Rectangle 1032"/>
          <p:cNvSpPr>
            <a:spLocks noChangeArrowheads="1"/>
          </p:cNvSpPr>
          <p:nvPr/>
        </p:nvSpPr>
        <p:spPr bwMode="gray">
          <a:xfrm>
            <a:off x="442913" y="2481263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7" name="Rectangle 1033"/>
          <p:cNvSpPr>
            <a:spLocks noGrp="1"/>
          </p:cNvSpPr>
          <p:nvPr>
            <p:ph type="title"/>
          </p:nvPr>
        </p:nvSpPr>
        <p:spPr>
          <a:xfrm>
            <a:off x="1350963" y="1295400"/>
            <a:ext cx="7793037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en-US" altLang="zh-CN" dirty="0"/>
              <a:t>《</a:t>
            </a:r>
            <a:r>
              <a:rPr lang="zh-CN" altLang="en-US" dirty="0"/>
              <a:t>苏州园林》的图画美</a:t>
            </a:r>
            <a:endParaRPr lang="zh-CN" altLang="en-US" dirty="0"/>
          </a:p>
        </p:txBody>
      </p:sp>
      <p:sp>
        <p:nvSpPr>
          <p:cNvPr id="2058" name="Rectangle 1034"/>
          <p:cNvSpPr>
            <a:spLocks noGrp="1"/>
          </p:cNvSpPr>
          <p:nvPr>
            <p:ph type="body" idx="1"/>
          </p:nvPr>
        </p:nvSpPr>
        <p:spPr>
          <a:xfrm>
            <a:off x="1182688" y="2819400"/>
            <a:ext cx="7772400" cy="33131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443" name="Rectangle 103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kumimoji="0"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44" name="Rectangle 103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 eaLnBrk="1" hangingPunct="1">
              <a:defRPr kumimoji="0"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45" name="Rectangle 103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kumimoji="0"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57B6029-E3F1-4E73-ACA8-A019B1409740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3074" name="Picture 2" descr="Expbanna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Rectangle 3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1" compatLnSpc="1"/>
          <a:lstStyle>
            <a:lvl1pPr eaLnBrk="1" hangingPunct="1">
              <a:spcBef>
                <a:spcPct val="0"/>
              </a:spcBef>
              <a:defRPr kumimoji="0" sz="1400">
                <a:solidFill>
                  <a:srgbClr val="4824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1" compatLnSpc="1"/>
          <a:lstStyle>
            <a:lvl1pPr algn="ctr" eaLnBrk="1" hangingPunct="1">
              <a:spcBef>
                <a:spcPct val="0"/>
              </a:spcBef>
              <a:defRPr kumimoji="0" sz="1400">
                <a:solidFill>
                  <a:srgbClr val="4824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1" compatLnSpc="1"/>
          <a:lstStyle>
            <a:lvl1pPr algn="r" eaLnBrk="1" hangingPunct="1">
              <a:defRPr sz="1400">
                <a:solidFill>
                  <a:srgbClr val="482400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D70F60-1D60-4E7D-A27D-97EA3EEA7305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079" name="Picture 7" descr="EXPHORSA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66800" y="1574800"/>
            <a:ext cx="7772400" cy="130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0" name="Rectangle 8"/>
          <p:cNvSpPr>
            <a:spLocks noGrp="1"/>
          </p:cNvSpPr>
          <p:nvPr>
            <p:ph type="body" idx="1"/>
          </p:nvPr>
        </p:nvSpPr>
        <p:spPr>
          <a:xfrm>
            <a:off x="1062038" y="1766888"/>
            <a:ext cx="7769225" cy="41132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7"/>
        </a:buBlip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Blip>
          <a:blip r:embed="rId18"/>
        </a:buBlip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s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s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s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s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s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s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4098" name="Picture 2" descr="Expbanna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Rectangle 3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1" compatLnSpc="1"/>
          <a:lstStyle>
            <a:lvl1pPr eaLnBrk="1" hangingPunct="1">
              <a:spcBef>
                <a:spcPct val="0"/>
              </a:spcBef>
              <a:defRPr kumimoji="0" sz="1400">
                <a:solidFill>
                  <a:srgbClr val="4824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1" compatLnSpc="1"/>
          <a:lstStyle>
            <a:lvl1pPr algn="ctr" eaLnBrk="1" hangingPunct="1">
              <a:spcBef>
                <a:spcPct val="0"/>
              </a:spcBef>
              <a:defRPr kumimoji="0" sz="1400">
                <a:solidFill>
                  <a:srgbClr val="4824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1" compatLnSpc="1"/>
          <a:lstStyle>
            <a:lvl1pPr algn="r" eaLnBrk="1" hangingPunct="1">
              <a:defRPr sz="1400">
                <a:solidFill>
                  <a:srgbClr val="482400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459BFF-F81A-4868-9026-1264DBB52BC4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4824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4824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103" name="Picture 7" descr="EXPHORSA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66800" y="1574800"/>
            <a:ext cx="7772400" cy="130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4" name="Rectangle 8"/>
          <p:cNvSpPr>
            <a:spLocks noGrp="1"/>
          </p:cNvSpPr>
          <p:nvPr>
            <p:ph type="body" idx="1"/>
          </p:nvPr>
        </p:nvSpPr>
        <p:spPr>
          <a:xfrm>
            <a:off x="1062038" y="1766888"/>
            <a:ext cx="7769225" cy="41132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7"/>
        </a:buBlip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Blip>
          <a:blip r:embed="rId18"/>
        </a:buBlip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s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s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s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s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s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s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43.xml"/><Relationship Id="rId2" Type="http://schemas.openxmlformats.org/officeDocument/2006/relationships/audio" Target="../media/audio1.wav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0.xml"/><Relationship Id="rId1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0.xml"/><Relationship Id="rId1" Type="http://schemas.openxmlformats.org/officeDocument/2006/relationships/slide" Target="sl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0.xml"/><Relationship Id="rId1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2.jpeg"/><Relationship Id="rId2" Type="http://schemas.openxmlformats.org/officeDocument/2006/relationships/image" Target="../media/image18.jpeg"/><Relationship Id="rId1" Type="http://schemas.openxmlformats.org/officeDocument/2006/relationships/image" Target="../media/image25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jpeg"/></Relationships>
</file>

<file path=ppt/slides/_rels/slide4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4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.jpeg"/><Relationship Id="rId8" Type="http://schemas.openxmlformats.org/officeDocument/2006/relationships/image" Target="../media/image13.jpeg"/><Relationship Id="rId7" Type="http://schemas.openxmlformats.org/officeDocument/2006/relationships/image" Target="../media/image18.jpeg"/><Relationship Id="rId6" Type="http://schemas.openxmlformats.org/officeDocument/2006/relationships/image" Target="../media/image20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3" Type="http://schemas.openxmlformats.org/officeDocument/2006/relationships/image" Target="../media/image17.jpeg"/><Relationship Id="rId2" Type="http://schemas.openxmlformats.org/officeDocument/2006/relationships/image" Target="../media/image33.jpeg"/><Relationship Id="rId11" Type="http://schemas.openxmlformats.org/officeDocument/2006/relationships/slideLayout" Target="../slideLayouts/slideLayout7.xml"/><Relationship Id="rId10" Type="http://schemas.openxmlformats.org/officeDocument/2006/relationships/audio" Target="../media/audio2.wav"/><Relationship Id="rId1" Type="http://schemas.openxmlformats.org/officeDocument/2006/relationships/image" Target="../media/image3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8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Picture 2" descr="故乡---图片7"/>
          <p:cNvPicPr>
            <a:picLocks noChangeAspect="1"/>
          </p:cNvPicPr>
          <p:nvPr/>
        </p:nvPicPr>
        <p:blipFill>
          <a:blip r:embed="rId1"/>
          <a:srcRect l="1578" t="2002" r="690" b="588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Text Box 3"/>
          <p:cNvSpPr txBox="1"/>
          <p:nvPr/>
        </p:nvSpPr>
        <p:spPr>
          <a:xfrm>
            <a:off x="6248400" y="3962400"/>
            <a:ext cx="19050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鲁 迅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484" name="WordArt 4"/>
          <p:cNvSpPr>
            <a:spLocks noTextEdit="1"/>
          </p:cNvSpPr>
          <p:nvPr/>
        </p:nvSpPr>
        <p:spPr>
          <a:xfrm>
            <a:off x="914400" y="0"/>
            <a:ext cx="4953000" cy="25146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故  乡</a:t>
            </a:r>
            <a:endParaRPr lang="zh-CN" altLang="en-US" sz="3600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Picture 2" descr="故乡--图片2"/>
          <p:cNvPicPr>
            <a:picLocks noChangeAspect="1"/>
          </p:cNvPicPr>
          <p:nvPr/>
        </p:nvPicPr>
        <p:blipFill>
          <a:blip r:embed="rId1"/>
          <a:srcRect r="9756" b="5405"/>
          <a:stretch>
            <a:fillRect/>
          </a:stretch>
        </p:blipFill>
        <p:spPr>
          <a:xfrm>
            <a:off x="152400" y="1371600"/>
            <a:ext cx="4724400" cy="4657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WordArt 3"/>
          <p:cNvSpPr>
            <a:spLocks noTextEdit="1"/>
          </p:cNvSpPr>
          <p:nvPr/>
        </p:nvSpPr>
        <p:spPr>
          <a:xfrm>
            <a:off x="4953000" y="228600"/>
            <a:ext cx="20574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鲁迅其人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1508" name="WordArt 4"/>
          <p:cNvSpPr>
            <a:spLocks noTextEdit="1"/>
          </p:cNvSpPr>
          <p:nvPr/>
        </p:nvSpPr>
        <p:spPr>
          <a:xfrm>
            <a:off x="5029200" y="2590800"/>
            <a:ext cx="20574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鲁迅其作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149" name="Rectangle 5"/>
          <p:cNvSpPr/>
          <p:nvPr/>
        </p:nvSpPr>
        <p:spPr>
          <a:xfrm>
            <a:off x="5181600" y="1143000"/>
            <a:ext cx="396240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ea typeface="黑体" panose="02010609060101010101" pitchFamily="49" charset="-122"/>
              </a:rPr>
              <a:t>原名周树人，字豫才，绍兴人。无产阶级文学家、思想家和革命家。</a:t>
            </a:r>
            <a:endParaRPr lang="zh-CN" altLang="en-US" sz="2800" dirty="0">
              <a:ea typeface="黑体" panose="02010609060101010101" pitchFamily="49" charset="-122"/>
            </a:endParaRPr>
          </a:p>
        </p:txBody>
      </p:sp>
      <p:sp>
        <p:nvSpPr>
          <p:cNvPr id="6150" name="Rectangle 6"/>
          <p:cNvSpPr/>
          <p:nvPr/>
        </p:nvSpPr>
        <p:spPr>
          <a:xfrm>
            <a:off x="4953000" y="3657600"/>
            <a:ext cx="4191000" cy="3081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49" charset="-122"/>
              </a:rPr>
              <a:t>小说集</a:t>
            </a:r>
            <a:endParaRPr lang="zh-CN" altLang="en-US" sz="2800" dirty="0">
              <a:solidFill>
                <a:srgbClr val="FF0000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dirty="0"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ea typeface="黑体" panose="02010609060101010101" pitchFamily="49" charset="-122"/>
              </a:rPr>
              <a:t>呐喊</a:t>
            </a:r>
            <a:r>
              <a:rPr lang="en-US" altLang="zh-CN" sz="2800" dirty="0">
                <a:ea typeface="黑体" panose="02010609060101010101" pitchFamily="49" charset="-122"/>
              </a:rPr>
              <a:t>》</a:t>
            </a:r>
            <a:r>
              <a:rPr lang="zh-CN" altLang="en-US" sz="2800" dirty="0">
                <a:ea typeface="黑体" panose="02010609060101010101" pitchFamily="49" charset="-122"/>
              </a:rPr>
              <a:t>、</a:t>
            </a:r>
            <a:r>
              <a:rPr lang="en-US" altLang="zh-CN" sz="2800" dirty="0"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ea typeface="黑体" panose="02010609060101010101" pitchFamily="49" charset="-122"/>
              </a:rPr>
              <a:t>彷徨</a:t>
            </a:r>
            <a:r>
              <a:rPr lang="en-US" altLang="zh-CN" sz="2800" dirty="0">
                <a:ea typeface="黑体" panose="02010609060101010101" pitchFamily="49" charset="-122"/>
              </a:rPr>
              <a:t>》</a:t>
            </a:r>
            <a:r>
              <a:rPr lang="zh-CN" altLang="en-US" sz="2800" dirty="0">
                <a:ea typeface="黑体" panose="02010609060101010101" pitchFamily="49" charset="-122"/>
              </a:rPr>
              <a:t>、</a:t>
            </a:r>
            <a:r>
              <a:rPr lang="en-US" altLang="zh-CN" sz="2800" dirty="0"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ea typeface="黑体" panose="02010609060101010101" pitchFamily="49" charset="-122"/>
              </a:rPr>
              <a:t>故事新编</a:t>
            </a:r>
            <a:r>
              <a:rPr lang="en-US" altLang="zh-CN" sz="2800" dirty="0">
                <a:ea typeface="黑体" panose="02010609060101010101" pitchFamily="49" charset="-122"/>
              </a:rPr>
              <a:t>》</a:t>
            </a:r>
            <a:endParaRPr lang="en-US" altLang="zh-CN" sz="2800" dirty="0"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49" charset="-122"/>
              </a:rPr>
              <a:t>散文集</a:t>
            </a:r>
            <a:endParaRPr lang="zh-CN" altLang="en-US" sz="2800" dirty="0"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dirty="0"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ea typeface="黑体" panose="02010609060101010101" pitchFamily="49" charset="-122"/>
              </a:rPr>
              <a:t>朝花夕拾</a:t>
            </a:r>
            <a:r>
              <a:rPr lang="en-US" altLang="zh-CN" sz="2800" dirty="0">
                <a:ea typeface="黑体" panose="02010609060101010101" pitchFamily="49" charset="-122"/>
              </a:rPr>
              <a:t>》</a:t>
            </a:r>
            <a:endParaRPr lang="en-US" altLang="zh-CN" sz="2800" dirty="0"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ea typeface="黑体" panose="02010609060101010101" pitchFamily="49" charset="-122"/>
              </a:rPr>
              <a:t>散文诗集</a:t>
            </a:r>
            <a:endParaRPr lang="zh-CN" altLang="en-US" sz="2800" dirty="0">
              <a:solidFill>
                <a:srgbClr val="FF0000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dirty="0"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ea typeface="黑体" panose="02010609060101010101" pitchFamily="49" charset="-122"/>
              </a:rPr>
              <a:t>野草</a:t>
            </a:r>
            <a:r>
              <a:rPr lang="en-US" altLang="zh-CN" sz="2800" dirty="0">
                <a:ea typeface="黑体" panose="02010609060101010101" pitchFamily="49" charset="-122"/>
              </a:rPr>
              <a:t>》</a:t>
            </a:r>
            <a:endParaRPr lang="en-US" altLang="zh-CN" sz="2800" dirty="0">
              <a:ea typeface="黑体" panose="02010609060101010101" pitchFamily="49" charset="-122"/>
            </a:endParaRPr>
          </a:p>
        </p:txBody>
      </p:sp>
      <p:sp>
        <p:nvSpPr>
          <p:cNvPr id="21511" name="WordArt 7"/>
          <p:cNvSpPr>
            <a:spLocks noTextEdit="1"/>
          </p:cNvSpPr>
          <p:nvPr/>
        </p:nvSpPr>
        <p:spPr>
          <a:xfrm>
            <a:off x="457200" y="228600"/>
            <a:ext cx="2895600" cy="9144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作者简介</a:t>
            </a:r>
            <a:endParaRPr lang="zh-CN" altLang="en-US" sz="3600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2530" name="Text Box 2"/>
          <p:cNvSpPr txBox="1"/>
          <p:nvPr/>
        </p:nvSpPr>
        <p:spPr>
          <a:xfrm>
            <a:off x="2339975" y="0"/>
            <a:ext cx="4681538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7200" dirty="0">
                <a:solidFill>
                  <a:srgbClr val="FF0000"/>
                </a:solidFill>
                <a:ea typeface="隶书" panose="02010509060101010101" pitchFamily="49" charset="-122"/>
              </a:rPr>
              <a:t>谈谈小说</a:t>
            </a:r>
            <a:endParaRPr lang="zh-CN" altLang="en-US" sz="7200" dirty="0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  <p:sp>
        <p:nvSpPr>
          <p:cNvPr id="10243" name="Text Box 3"/>
          <p:cNvSpPr txBox="1"/>
          <p:nvPr/>
        </p:nvSpPr>
        <p:spPr>
          <a:xfrm>
            <a:off x="395288" y="1773238"/>
            <a:ext cx="21605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4000" b="1" dirty="0">
                <a:solidFill>
                  <a:srgbClr val="FF0000"/>
                </a:solidFill>
                <a:ea typeface="楷体_GB2312" pitchFamily="49" charset="-122"/>
              </a:rPr>
              <a:t>小说：</a:t>
            </a:r>
            <a:endParaRPr lang="zh-CN" altLang="en-US" sz="4000" b="1" dirty="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10244" name="Text Box 4"/>
          <p:cNvSpPr txBox="1"/>
          <p:nvPr/>
        </p:nvSpPr>
        <p:spPr>
          <a:xfrm>
            <a:off x="1908175" y="1628775"/>
            <a:ext cx="69850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以塑造人物为中心，通过完整的故事情节的叙述和环境的描写反映社会生活。</a:t>
            </a:r>
            <a:endParaRPr lang="zh-CN" altLang="en-US" sz="36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245" name="Text Box 5"/>
          <p:cNvSpPr txBox="1"/>
          <p:nvPr/>
        </p:nvSpPr>
        <p:spPr>
          <a:xfrm>
            <a:off x="323850" y="3933825"/>
            <a:ext cx="28813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小说分类：</a:t>
            </a:r>
            <a:endParaRPr lang="zh-CN" altLang="en-US" sz="3600" b="1" dirty="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10246" name="AutoShape 6"/>
          <p:cNvSpPr/>
          <p:nvPr/>
        </p:nvSpPr>
        <p:spPr>
          <a:xfrm>
            <a:off x="3708400" y="3716338"/>
            <a:ext cx="215900" cy="1657350"/>
          </a:xfrm>
          <a:prstGeom prst="leftBrace">
            <a:avLst>
              <a:gd name="adj1" fmla="val 63970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b="1" dirty="0">
              <a:ea typeface="华文新魏" panose="02010800040101010101" pitchFamily="2" charset="-122"/>
            </a:endParaRPr>
          </a:p>
        </p:txBody>
      </p:sp>
      <p:sp>
        <p:nvSpPr>
          <p:cNvPr id="10247" name="Text Box 7"/>
          <p:cNvSpPr txBox="1"/>
          <p:nvPr/>
        </p:nvSpPr>
        <p:spPr>
          <a:xfrm>
            <a:off x="4211638" y="3500438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楷体_GB2312" pitchFamily="49" charset="-122"/>
              </a:rPr>
              <a:t>长篇</a:t>
            </a:r>
            <a:endParaRPr lang="zh-CN" altLang="en-US" sz="3600" b="1" dirty="0">
              <a:solidFill>
                <a:srgbClr val="0000FF"/>
              </a:solidFill>
              <a:ea typeface="楷体_GB2312" pitchFamily="49" charset="-122"/>
            </a:endParaRPr>
          </a:p>
        </p:txBody>
      </p:sp>
      <p:sp>
        <p:nvSpPr>
          <p:cNvPr id="10248" name="Text Box 8"/>
          <p:cNvSpPr txBox="1"/>
          <p:nvPr/>
        </p:nvSpPr>
        <p:spPr>
          <a:xfrm>
            <a:off x="4211638" y="4221163"/>
            <a:ext cx="1727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楷体_GB2312" pitchFamily="49" charset="-122"/>
              </a:rPr>
              <a:t>中篇</a:t>
            </a:r>
            <a:endParaRPr lang="zh-CN" altLang="en-US" sz="3600" b="1" dirty="0">
              <a:solidFill>
                <a:srgbClr val="0000FF"/>
              </a:solidFill>
              <a:ea typeface="楷体_GB2312" pitchFamily="49" charset="-122"/>
            </a:endParaRPr>
          </a:p>
        </p:txBody>
      </p:sp>
      <p:sp>
        <p:nvSpPr>
          <p:cNvPr id="10249" name="Text Box 9"/>
          <p:cNvSpPr txBox="1"/>
          <p:nvPr/>
        </p:nvSpPr>
        <p:spPr>
          <a:xfrm>
            <a:off x="4211638" y="4868863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楷体_GB2312" pitchFamily="49" charset="-122"/>
              </a:rPr>
              <a:t>短篇</a:t>
            </a:r>
            <a:endParaRPr lang="zh-CN" altLang="en-US" sz="3600" b="1" dirty="0">
              <a:solidFill>
                <a:srgbClr val="0000FF"/>
              </a:solidFill>
              <a:ea typeface="楷体_GB2312" pitchFamily="49" charset="-122"/>
            </a:endParaRPr>
          </a:p>
        </p:txBody>
      </p:sp>
      <p:sp>
        <p:nvSpPr>
          <p:cNvPr id="10250" name="Text Box 10"/>
          <p:cNvSpPr txBox="1"/>
          <p:nvPr/>
        </p:nvSpPr>
        <p:spPr>
          <a:xfrm>
            <a:off x="395288" y="4797425"/>
            <a:ext cx="31686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b="1" dirty="0">
                <a:solidFill>
                  <a:srgbClr val="0000FF"/>
                </a:solidFill>
                <a:ea typeface="楷体_GB2312" pitchFamily="49" charset="-122"/>
              </a:rPr>
              <a:t>(</a:t>
            </a:r>
            <a:r>
              <a:rPr lang="zh-CN" altLang="en-US" b="1" dirty="0">
                <a:solidFill>
                  <a:srgbClr val="0000FF"/>
                </a:solidFill>
                <a:ea typeface="楷体_GB2312" pitchFamily="49" charset="-122"/>
              </a:rPr>
              <a:t>按篇幅长短</a:t>
            </a:r>
            <a:r>
              <a:rPr lang="en-US" altLang="zh-CN" b="1" dirty="0">
                <a:solidFill>
                  <a:srgbClr val="0000FF"/>
                </a:solidFill>
                <a:ea typeface="楷体_GB2312" pitchFamily="49" charset="-122"/>
              </a:rPr>
              <a:t>)</a:t>
            </a:r>
            <a:endParaRPr lang="en-US" altLang="zh-CN" b="1" dirty="0">
              <a:solidFill>
                <a:srgbClr val="0000FF"/>
              </a:solidFill>
              <a:ea typeface="楷体_GB2312" pitchFamily="49" charset="-122"/>
            </a:endParaRPr>
          </a:p>
        </p:txBody>
      </p:sp>
      <p:sp>
        <p:nvSpPr>
          <p:cNvPr id="10251" name="Text Box 11"/>
          <p:cNvSpPr txBox="1"/>
          <p:nvPr/>
        </p:nvSpPr>
        <p:spPr>
          <a:xfrm>
            <a:off x="3708400" y="5734050"/>
            <a:ext cx="29511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楷体_GB2312" pitchFamily="49" charset="-122"/>
              </a:rPr>
              <a:t>（小小说）</a:t>
            </a:r>
            <a:endParaRPr lang="zh-CN" altLang="en-US" sz="3600" b="1" dirty="0">
              <a:solidFill>
                <a:srgbClr val="0000FF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 animBg="1"/>
      <p:bldP spid="10247" grpId="0"/>
      <p:bldP spid="10248" grpId="0"/>
      <p:bldP spid="10249" grpId="0"/>
      <p:bldP spid="10250" grpId="0"/>
      <p:bldP spid="102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7170" name="Text Box 2"/>
          <p:cNvSpPr txBox="1"/>
          <p:nvPr/>
        </p:nvSpPr>
        <p:spPr>
          <a:xfrm>
            <a:off x="381000" y="457200"/>
            <a:ext cx="38100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400" dirty="0">
                <a:ea typeface="隶书" panose="02010509060101010101" pitchFamily="49" charset="-122"/>
              </a:rPr>
              <a:t>小说三要素：</a:t>
            </a:r>
            <a:endParaRPr lang="zh-CN" altLang="en-US" sz="4400" dirty="0">
              <a:ea typeface="隶书" panose="02010509060101010101" pitchFamily="49" charset="-122"/>
            </a:endParaRPr>
          </a:p>
        </p:txBody>
      </p:sp>
      <p:sp>
        <p:nvSpPr>
          <p:cNvPr id="23555" name="WordArt 3"/>
          <p:cNvSpPr>
            <a:spLocks noTextEdit="1"/>
          </p:cNvSpPr>
          <p:nvPr/>
        </p:nvSpPr>
        <p:spPr>
          <a:xfrm>
            <a:off x="609600" y="1676400"/>
            <a:ext cx="20574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情节</a:t>
            </a:r>
            <a:endParaRPr lang="zh-CN" altLang="en-US" sz="3600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3556" name="WordArt 4"/>
          <p:cNvSpPr>
            <a:spLocks noTextEdit="1"/>
          </p:cNvSpPr>
          <p:nvPr/>
        </p:nvSpPr>
        <p:spPr>
          <a:xfrm>
            <a:off x="990600" y="3124200"/>
            <a:ext cx="20574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人物</a:t>
            </a:r>
            <a:endParaRPr lang="zh-CN" altLang="en-US" sz="3600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3557" name="WordArt 5"/>
          <p:cNvSpPr>
            <a:spLocks noTextEdit="1"/>
          </p:cNvSpPr>
          <p:nvPr/>
        </p:nvSpPr>
        <p:spPr>
          <a:xfrm>
            <a:off x="1295400" y="4572000"/>
            <a:ext cx="20574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环境</a:t>
            </a:r>
            <a:endParaRPr lang="zh-CN" altLang="en-US" sz="3600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3558" name="WordArt 6"/>
          <p:cNvSpPr>
            <a:spLocks noTextEdit="1"/>
          </p:cNvSpPr>
          <p:nvPr/>
        </p:nvSpPr>
        <p:spPr>
          <a:xfrm>
            <a:off x="533400" y="5791200"/>
            <a:ext cx="49530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（自然环境和社会环境）</a:t>
            </a:r>
            <a:endParaRPr lang="zh-CN" altLang="en-US" sz="3600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175" name="Text Box 7"/>
          <p:cNvSpPr txBox="1"/>
          <p:nvPr/>
        </p:nvSpPr>
        <p:spPr>
          <a:xfrm>
            <a:off x="2971800" y="1676400"/>
            <a:ext cx="38100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400" b="1" dirty="0">
                <a:solidFill>
                  <a:srgbClr val="FF0000"/>
                </a:solidFill>
                <a:ea typeface="隶书" panose="02010509060101010101" pitchFamily="49" charset="-122"/>
              </a:rPr>
              <a:t>故事的载体</a:t>
            </a:r>
            <a:endParaRPr lang="zh-CN" altLang="en-US" sz="4400" b="1" dirty="0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  <p:sp>
        <p:nvSpPr>
          <p:cNvPr id="7176" name="Text Box 8"/>
          <p:cNvSpPr txBox="1"/>
          <p:nvPr/>
        </p:nvSpPr>
        <p:spPr>
          <a:xfrm>
            <a:off x="3429000" y="3124200"/>
            <a:ext cx="38100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400" b="1" dirty="0">
                <a:solidFill>
                  <a:srgbClr val="FF0000"/>
                </a:solidFill>
                <a:ea typeface="隶书" panose="02010509060101010101" pitchFamily="49" charset="-122"/>
              </a:rPr>
              <a:t>故事的灵魂</a:t>
            </a:r>
            <a:endParaRPr lang="zh-CN" altLang="en-US" sz="4400" b="1" dirty="0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  <p:sp>
        <p:nvSpPr>
          <p:cNvPr id="7177" name="Text Box 9"/>
          <p:cNvSpPr txBox="1"/>
          <p:nvPr/>
        </p:nvSpPr>
        <p:spPr>
          <a:xfrm>
            <a:off x="3962400" y="4724400"/>
            <a:ext cx="38100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400" b="1" dirty="0">
                <a:solidFill>
                  <a:srgbClr val="FF0000"/>
                </a:solidFill>
                <a:ea typeface="隶书" panose="02010509060101010101" pitchFamily="49" charset="-122"/>
              </a:rPr>
              <a:t>故事的前提</a:t>
            </a:r>
            <a:endParaRPr lang="zh-CN" altLang="en-US" sz="4400" b="1" dirty="0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5" grpId="0"/>
      <p:bldP spid="7176" grpId="0"/>
      <p:bldP spid="71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1268" name="Text Box 4"/>
          <p:cNvSpPr txBox="1"/>
          <p:nvPr/>
        </p:nvSpPr>
        <p:spPr>
          <a:xfrm>
            <a:off x="250825" y="1628775"/>
            <a:ext cx="47529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4000" b="1" dirty="0">
                <a:solidFill>
                  <a:srgbClr val="800000"/>
                </a:solidFill>
                <a:ea typeface="楷体_GB2312" pitchFamily="49" charset="-122"/>
              </a:rPr>
              <a:t>人物塑造方法：</a:t>
            </a:r>
            <a:endParaRPr lang="zh-CN" altLang="en-US" sz="4000" b="1" dirty="0">
              <a:solidFill>
                <a:srgbClr val="800000"/>
              </a:solidFill>
              <a:ea typeface="楷体_GB2312" pitchFamily="49" charset="-122"/>
            </a:endParaRPr>
          </a:p>
        </p:txBody>
      </p:sp>
      <p:sp>
        <p:nvSpPr>
          <p:cNvPr id="11269" name="Text Box 5"/>
          <p:cNvSpPr txBox="1"/>
          <p:nvPr/>
        </p:nvSpPr>
        <p:spPr>
          <a:xfrm>
            <a:off x="539750" y="2492375"/>
            <a:ext cx="79200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外貌、语言、动作、心理。 （神态）</a:t>
            </a:r>
            <a:endParaRPr lang="zh-CN" altLang="en-US" sz="36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270" name="Text Box 6"/>
          <p:cNvSpPr txBox="1"/>
          <p:nvPr/>
        </p:nvSpPr>
        <p:spPr>
          <a:xfrm>
            <a:off x="0" y="3429000"/>
            <a:ext cx="32400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4000" b="1" dirty="0">
                <a:solidFill>
                  <a:srgbClr val="8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4000" b="1" dirty="0">
                <a:solidFill>
                  <a:srgbClr val="800000"/>
                </a:solidFill>
                <a:latin typeface="楷体_GB2312" pitchFamily="49" charset="-122"/>
                <a:ea typeface="楷体_GB2312" pitchFamily="49" charset="-122"/>
              </a:rPr>
              <a:t>故事情节：</a:t>
            </a:r>
            <a:endParaRPr lang="zh-CN" altLang="en-US" sz="4000" b="1" dirty="0">
              <a:solidFill>
                <a:srgbClr val="8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271" name="Text Box 7"/>
          <p:cNvSpPr txBox="1"/>
          <p:nvPr/>
        </p:nvSpPr>
        <p:spPr>
          <a:xfrm>
            <a:off x="468313" y="4292600"/>
            <a:ext cx="78486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开端、发展、高潮、结局。 （序幕、尾声）</a:t>
            </a:r>
            <a:endParaRPr lang="zh-CN" altLang="en-US" sz="36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272" name="Text Box 8"/>
          <p:cNvSpPr txBox="1"/>
          <p:nvPr/>
        </p:nvSpPr>
        <p:spPr>
          <a:xfrm>
            <a:off x="323850" y="5734050"/>
            <a:ext cx="37449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4000" b="1" dirty="0">
                <a:solidFill>
                  <a:srgbClr val="800000"/>
                </a:solidFill>
                <a:ea typeface="楷体_GB2312" pitchFamily="49" charset="-122"/>
              </a:rPr>
              <a:t>环境：</a:t>
            </a:r>
            <a:endParaRPr lang="zh-CN" altLang="en-US" sz="4000" b="1" dirty="0">
              <a:solidFill>
                <a:srgbClr val="800000"/>
              </a:solidFill>
              <a:ea typeface="楷体_GB2312" pitchFamily="49" charset="-122"/>
            </a:endParaRPr>
          </a:p>
        </p:txBody>
      </p:sp>
      <p:sp>
        <p:nvSpPr>
          <p:cNvPr id="11273" name="Text Box 9"/>
          <p:cNvSpPr txBox="1"/>
          <p:nvPr/>
        </p:nvSpPr>
        <p:spPr>
          <a:xfrm>
            <a:off x="2484438" y="5734050"/>
            <a:ext cx="60118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楷体_GB2312" pitchFamily="49" charset="-122"/>
              </a:rPr>
              <a:t>自然环境        社会环境 </a:t>
            </a:r>
            <a:endParaRPr lang="zh-CN" altLang="en-US" sz="3600" b="1" dirty="0">
              <a:solidFill>
                <a:srgbClr val="0000FF"/>
              </a:solidFill>
              <a:ea typeface="楷体_GB2312" pitchFamily="49" charset="-122"/>
            </a:endParaRPr>
          </a:p>
        </p:txBody>
      </p:sp>
      <p:sp>
        <p:nvSpPr>
          <p:cNvPr id="11274" name="AutoShape 10"/>
          <p:cNvSpPr/>
          <p:nvPr/>
        </p:nvSpPr>
        <p:spPr>
          <a:xfrm>
            <a:off x="250825" y="1989138"/>
            <a:ext cx="73025" cy="4176712"/>
          </a:xfrm>
          <a:prstGeom prst="leftBracket">
            <a:avLst>
              <a:gd name="adj" fmla="val 476630"/>
            </a:avLst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  <p:bldP spid="11270" grpId="0"/>
      <p:bldP spid="11271" grpId="0"/>
      <p:bldP spid="11272" grpId="0"/>
      <p:bldP spid="112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Rectangle 2"/>
          <p:cNvSpPr/>
          <p:nvPr/>
        </p:nvSpPr>
        <p:spPr>
          <a:xfrm>
            <a:off x="395288" y="549275"/>
            <a:ext cx="8748712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400" b="1" dirty="0">
                <a:solidFill>
                  <a:srgbClr val="FF0000"/>
                </a:solidFill>
                <a:ea typeface="楷体_GB2312" pitchFamily="49" charset="-122"/>
              </a:rPr>
              <a:t>阅读小说应该从哪几个方面入手？</a:t>
            </a:r>
            <a:endParaRPr lang="zh-CN" altLang="en-US" sz="4400" b="1" dirty="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12291" name="Text Box 3"/>
          <p:cNvSpPr txBox="1"/>
          <p:nvPr/>
        </p:nvSpPr>
        <p:spPr>
          <a:xfrm>
            <a:off x="539750" y="2781300"/>
            <a:ext cx="2519363" cy="6413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故事情节</a:t>
            </a:r>
            <a:endParaRPr lang="zh-CN" altLang="en-US" sz="36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292" name="Text Box 4"/>
          <p:cNvSpPr txBox="1"/>
          <p:nvPr/>
        </p:nvSpPr>
        <p:spPr>
          <a:xfrm>
            <a:off x="6084888" y="2708275"/>
            <a:ext cx="2303462" cy="6413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环境描写</a:t>
            </a:r>
            <a:endParaRPr lang="zh-CN" altLang="en-US" sz="36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293" name="Text Box 5"/>
          <p:cNvSpPr txBox="1"/>
          <p:nvPr/>
        </p:nvSpPr>
        <p:spPr>
          <a:xfrm>
            <a:off x="3203575" y="2708275"/>
            <a:ext cx="2663825" cy="6413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人物形象</a:t>
            </a:r>
            <a:endParaRPr lang="zh-CN" altLang="en-US" sz="36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294" name="AutoShape 6"/>
          <p:cNvSpPr/>
          <p:nvPr/>
        </p:nvSpPr>
        <p:spPr>
          <a:xfrm rot="5400000">
            <a:off x="4319588" y="728663"/>
            <a:ext cx="504825" cy="5905500"/>
          </a:xfrm>
          <a:prstGeom prst="rightBrace">
            <a:avLst>
              <a:gd name="adj1" fmla="val 97484"/>
              <a:gd name="adj2" fmla="val 49977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/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3419475" y="4292600"/>
            <a:ext cx="24479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6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主题思想</a:t>
            </a:r>
            <a:endParaRPr kumimoji="1" lang="zh-CN" altLang="en-US" sz="36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600" decel="100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600" decel="100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600" decel="100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00" decel="100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00" decel="100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800" decel="10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800" decel="100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  <p:bldP spid="12292" grpId="0"/>
      <p:bldP spid="12293" grpId="0"/>
      <p:bldP spid="122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Text Box 2"/>
          <p:cNvSpPr txBox="1"/>
          <p:nvPr/>
        </p:nvSpPr>
        <p:spPr>
          <a:xfrm>
            <a:off x="323850" y="2276475"/>
            <a:ext cx="6192838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7200" dirty="0">
                <a:solidFill>
                  <a:srgbClr val="FF0000"/>
                </a:solidFill>
                <a:ea typeface="隶书" panose="02010509060101010101" pitchFamily="49" charset="-122"/>
              </a:rPr>
              <a:t>积累字词</a:t>
            </a:r>
            <a:endParaRPr lang="zh-CN" altLang="en-US" sz="7200" dirty="0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Text Box 2"/>
          <p:cNvSpPr txBox="1"/>
          <p:nvPr/>
        </p:nvSpPr>
        <p:spPr>
          <a:xfrm>
            <a:off x="323850" y="692150"/>
            <a:ext cx="8208963" cy="521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阴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晦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   脚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踝 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   潮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汛 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髀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骨       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嗤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笑        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瑟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索     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惘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然       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愕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然        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秕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谷    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颧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骨       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折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本        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潺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潺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   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伶仃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       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恣睢                鹁鸪</a:t>
            </a:r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40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4339" name="Rectangle 3"/>
          <p:cNvSpPr/>
          <p:nvPr/>
        </p:nvSpPr>
        <p:spPr>
          <a:xfrm>
            <a:off x="7596188" y="2636838"/>
            <a:ext cx="606425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bǐ</a:t>
            </a:r>
            <a:endParaRPr lang="en-US" altLang="zh-CN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40" name="Rectangle 4"/>
          <p:cNvSpPr/>
          <p:nvPr/>
        </p:nvSpPr>
        <p:spPr>
          <a:xfrm>
            <a:off x="1835150" y="5229225"/>
            <a:ext cx="1379538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600" b="1" dirty="0"/>
              <a:t>bó gū</a:t>
            </a:r>
            <a:endParaRPr lang="en-US" altLang="zh-CN" sz="3600" b="1" dirty="0"/>
          </a:p>
        </p:txBody>
      </p:sp>
      <p:sp>
        <p:nvSpPr>
          <p:cNvPr id="14341" name="Rectangle 5"/>
          <p:cNvSpPr/>
          <p:nvPr/>
        </p:nvSpPr>
        <p:spPr>
          <a:xfrm>
            <a:off x="1476375" y="3500438"/>
            <a:ext cx="13271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quán</a:t>
            </a:r>
            <a:endParaRPr lang="en-US" altLang="zh-CN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42" name="Rectangle 6"/>
          <p:cNvSpPr/>
          <p:nvPr/>
        </p:nvSpPr>
        <p:spPr>
          <a:xfrm>
            <a:off x="4500563" y="3427413"/>
            <a:ext cx="962025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shé</a:t>
            </a:r>
            <a:endParaRPr lang="en-US" altLang="zh-CN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43" name="Rectangle 7"/>
          <p:cNvSpPr/>
          <p:nvPr/>
        </p:nvSpPr>
        <p:spPr>
          <a:xfrm>
            <a:off x="7308850" y="3500438"/>
            <a:ext cx="1290638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chán</a:t>
            </a:r>
            <a:endParaRPr lang="en-US" altLang="zh-CN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44" name="Rectangle 8"/>
          <p:cNvSpPr/>
          <p:nvPr/>
        </p:nvSpPr>
        <p:spPr>
          <a:xfrm>
            <a:off x="1547813" y="4365625"/>
            <a:ext cx="21272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líng dīng</a:t>
            </a:r>
            <a:endParaRPr lang="en-US" altLang="zh-CN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45" name="Rectangle 9"/>
          <p:cNvSpPr/>
          <p:nvPr/>
        </p:nvSpPr>
        <p:spPr>
          <a:xfrm>
            <a:off x="5795963" y="4292600"/>
            <a:ext cx="1376362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zì suī</a:t>
            </a:r>
            <a:endParaRPr lang="en-US" altLang="zh-CN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46" name="Text Box 10"/>
          <p:cNvSpPr txBox="1"/>
          <p:nvPr/>
        </p:nvSpPr>
        <p:spPr>
          <a:xfrm>
            <a:off x="1619250" y="908050"/>
            <a:ext cx="13668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huì</a:t>
            </a:r>
            <a:endParaRPr lang="en-US" altLang="zh-CN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47" name="Text Box 11"/>
          <p:cNvSpPr txBox="1"/>
          <p:nvPr/>
        </p:nvSpPr>
        <p:spPr>
          <a:xfrm>
            <a:off x="4427538" y="908050"/>
            <a:ext cx="14398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huái</a:t>
            </a:r>
            <a:endParaRPr lang="en-US" altLang="zh-CN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48" name="Text Box 12"/>
          <p:cNvSpPr txBox="1"/>
          <p:nvPr/>
        </p:nvSpPr>
        <p:spPr>
          <a:xfrm>
            <a:off x="7380288" y="836613"/>
            <a:ext cx="13684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xùn</a:t>
            </a:r>
            <a:endParaRPr lang="en-US" altLang="zh-CN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49" name="Text Box 13"/>
          <p:cNvSpPr txBox="1"/>
          <p:nvPr/>
        </p:nvSpPr>
        <p:spPr>
          <a:xfrm>
            <a:off x="1692275" y="1773238"/>
            <a:ext cx="11509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bì</a:t>
            </a:r>
            <a:endParaRPr lang="en-US" altLang="zh-CN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50" name="Text Box 14"/>
          <p:cNvSpPr txBox="1"/>
          <p:nvPr/>
        </p:nvSpPr>
        <p:spPr>
          <a:xfrm>
            <a:off x="4500563" y="1773238"/>
            <a:ext cx="11509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chī</a:t>
            </a:r>
            <a:endParaRPr lang="en-US" altLang="zh-CN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51" name="Text Box 15"/>
          <p:cNvSpPr txBox="1"/>
          <p:nvPr/>
        </p:nvSpPr>
        <p:spPr>
          <a:xfrm>
            <a:off x="7524750" y="1700213"/>
            <a:ext cx="12239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sè</a:t>
            </a:r>
            <a:endParaRPr lang="en-US" altLang="zh-CN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52" name="Text Box 16"/>
          <p:cNvSpPr txBox="1"/>
          <p:nvPr/>
        </p:nvSpPr>
        <p:spPr>
          <a:xfrm>
            <a:off x="1547813" y="2636838"/>
            <a:ext cx="1727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wǎng</a:t>
            </a:r>
            <a:endParaRPr lang="en-US" altLang="zh-CN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53" name="Text Box 17"/>
          <p:cNvSpPr txBox="1"/>
          <p:nvPr/>
        </p:nvSpPr>
        <p:spPr>
          <a:xfrm>
            <a:off x="4427538" y="2636838"/>
            <a:ext cx="9366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è</a:t>
            </a:r>
            <a:endParaRPr lang="en-US" altLang="zh-CN" sz="3600" b="1" dirty="0"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0" grpId="0"/>
      <p:bldP spid="14341" grpId="0"/>
      <p:bldP spid="14342" grpId="0"/>
      <p:bldP spid="14343" grpId="0"/>
      <p:bldP spid="14344" grpId="0"/>
      <p:bldP spid="14345" grpId="0"/>
      <p:bldP spid="14346" grpId="0"/>
      <p:bldP spid="14347" grpId="0"/>
      <p:bldP spid="14348" grpId="0"/>
      <p:bldP spid="14349" grpId="0"/>
      <p:bldP spid="14350" grpId="0"/>
      <p:bldP spid="14351" grpId="0"/>
      <p:bldP spid="14352" grpId="0"/>
      <p:bldP spid="143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Text Box 2"/>
          <p:cNvSpPr txBox="1"/>
          <p:nvPr/>
        </p:nvSpPr>
        <p:spPr>
          <a:xfrm>
            <a:off x="152400" y="1676400"/>
            <a:ext cx="8991600" cy="2862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600" dirty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我们读小说往往很在意</a:t>
            </a:r>
            <a:r>
              <a:rPr lang="zh-CN" altLang="en-US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情节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，它总是最吸引人。那么请大家用最简洁的话概括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故乡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讲了个什么故事？将课文划分为三个层次。</a:t>
            </a:r>
            <a:endParaRPr lang="zh-CN" altLang="en-US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endParaRPr lang="en-US" altLang="zh-CN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219" name="Text Box 3"/>
          <p:cNvSpPr txBox="1"/>
          <p:nvPr/>
        </p:nvSpPr>
        <p:spPr>
          <a:xfrm>
            <a:off x="76200" y="4876800"/>
            <a:ext cx="9067800" cy="1493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4400" dirty="0">
                <a:solidFill>
                  <a:srgbClr val="000099"/>
                </a:solidFill>
                <a:ea typeface="隶书" panose="02010509060101010101" pitchFamily="49" charset="-122"/>
              </a:rPr>
              <a:t>      “</a:t>
            </a:r>
            <a:r>
              <a:rPr lang="zh-CN" altLang="en-US" sz="4400" dirty="0">
                <a:solidFill>
                  <a:srgbClr val="000099"/>
                </a:solidFill>
                <a:ea typeface="隶书" panose="02010509060101010101" pitchFamily="49" charset="-122"/>
              </a:rPr>
              <a:t>我”回故乡处理搬家事务时的种种</a:t>
            </a:r>
            <a:r>
              <a:rPr lang="zh-CN" altLang="en-US" sz="4800" dirty="0">
                <a:solidFill>
                  <a:srgbClr val="FF0000"/>
                </a:solidFill>
                <a:ea typeface="隶书" panose="02010509060101010101" pitchFamily="49" charset="-122"/>
              </a:rPr>
              <a:t>见闻</a:t>
            </a:r>
            <a:r>
              <a:rPr lang="zh-CN" altLang="en-US" sz="4800" dirty="0">
                <a:solidFill>
                  <a:srgbClr val="000099"/>
                </a:solidFill>
                <a:ea typeface="隶书" panose="02010509060101010101" pitchFamily="49" charset="-122"/>
              </a:rPr>
              <a:t>与</a:t>
            </a:r>
            <a:r>
              <a:rPr lang="zh-CN" altLang="en-US" sz="4800" dirty="0">
                <a:solidFill>
                  <a:srgbClr val="FF0000"/>
                </a:solidFill>
                <a:ea typeface="隶书" panose="02010509060101010101" pitchFamily="49" charset="-122"/>
              </a:rPr>
              <a:t>感受</a:t>
            </a:r>
            <a:r>
              <a:rPr lang="zh-CN" altLang="en-US" sz="4400" dirty="0">
                <a:solidFill>
                  <a:srgbClr val="000099"/>
                </a:solidFill>
                <a:ea typeface="隶书" panose="02010509060101010101" pitchFamily="49" charset="-122"/>
              </a:rPr>
              <a:t>。</a:t>
            </a:r>
            <a:endParaRPr lang="zh-CN" altLang="en-US" sz="4400" dirty="0">
              <a:solidFill>
                <a:srgbClr val="000099"/>
              </a:solidFill>
              <a:ea typeface="隶书" panose="02010509060101010101" pitchFamily="49" charset="-122"/>
            </a:endParaRPr>
          </a:p>
        </p:txBody>
      </p:sp>
      <p:sp>
        <p:nvSpPr>
          <p:cNvPr id="29700" name="WordArt 6"/>
          <p:cNvSpPr>
            <a:spLocks noTextEdit="1"/>
          </p:cNvSpPr>
          <p:nvPr/>
        </p:nvSpPr>
        <p:spPr>
          <a:xfrm>
            <a:off x="457200" y="304800"/>
            <a:ext cx="28956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从情节开始</a:t>
            </a:r>
            <a:endParaRPr lang="zh-CN" altLang="en-US" sz="3600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0722" name="Picture 13" descr="外婆家安桥头村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3850" y="260350"/>
            <a:ext cx="3505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5400" b="1" i="0" u="none" strike="noStrike" kern="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线索</a:t>
            </a:r>
            <a:endParaRPr kumimoji="1" lang="zh-CN" altLang="en-US" sz="5400" b="1" i="0" u="none" strike="noStrike" kern="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403350" y="1268413"/>
            <a:ext cx="733425" cy="39004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在故乡的见闻感受</a:t>
            </a:r>
            <a:endParaRPr kumimoji="1" lang="zh-CN" altLang="en-US" sz="3600" b="1" i="0" u="none" strike="noStrike" kern="0" cap="none" spc="0" normalizeH="0" baseline="0" noProof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779838" y="1844675"/>
            <a:ext cx="3232150" cy="7016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华文行楷" panose="02010800040101010101" pitchFamily="2" charset="-122"/>
                <a:cs typeface="+mn-cs"/>
              </a:rPr>
              <a:t>（一）回故乡</a:t>
            </a:r>
            <a:endParaRPr kumimoji="1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810000" y="2895600"/>
            <a:ext cx="3232150" cy="7016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华文行楷" panose="02010800040101010101" pitchFamily="2" charset="-122"/>
                <a:cs typeface="+mn-cs"/>
              </a:rPr>
              <a:t>（二）在故乡</a:t>
            </a:r>
            <a:endParaRPr kumimoji="1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3810000" y="4038600"/>
            <a:ext cx="3232150" cy="7016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华文行楷" panose="02010800040101010101" pitchFamily="2" charset="-122"/>
                <a:cs typeface="+mn-cs"/>
              </a:rPr>
              <a:t>（三）离故乡</a:t>
            </a:r>
            <a:endParaRPr kumimoji="1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2987675" y="1700213"/>
            <a:ext cx="838200" cy="247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5600" b="0" i="0" u="none" strike="noStrike" kern="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[</a:t>
            </a:r>
            <a:endParaRPr kumimoji="1" lang="en-US" altLang="zh-CN" sz="15600" b="0" i="0" u="none" strike="noStrike" kern="0" cap="none" spc="0" normalizeH="0" baseline="0" noProof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33" name="Text Box 11"/>
          <p:cNvSpPr txBox="1">
            <a:spLocks noChangeArrowheads="1"/>
          </p:cNvSpPr>
          <p:nvPr/>
        </p:nvSpPr>
        <p:spPr bwMode="auto">
          <a:xfrm>
            <a:off x="5775325" y="5554663"/>
            <a:ext cx="1841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zh-CN" sz="32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8206" name="Line 14"/>
          <p:cNvSpPr>
            <a:spLocks noChangeShapeType="1"/>
          </p:cNvSpPr>
          <p:nvPr/>
        </p:nvSpPr>
        <p:spPr bwMode="auto">
          <a:xfrm>
            <a:off x="2411413" y="3284538"/>
            <a:ext cx="762000" cy="0"/>
          </a:xfrm>
          <a:prstGeom prst="line">
            <a:avLst/>
          </a:prstGeom>
          <a:noFill/>
          <a:ln w="76200">
            <a:solidFill>
              <a:srgbClr val="3333CC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52320" y="1916832"/>
            <a:ext cx="936104" cy="584775"/>
          </a:xfrm>
          <a:prstGeom prst="rect">
            <a:avLst/>
          </a:prstGeom>
          <a:solidFill>
            <a:srgbClr val="F9A46F"/>
          </a:solidFill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  <a:cs typeface="+mn-cs"/>
              </a:rPr>
              <a:t>1~5</a:t>
            </a:r>
            <a:endParaRPr kumimoji="0" lang="zh-CN" altLang="en-US" sz="3200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80312" y="2996951"/>
            <a:ext cx="1224136" cy="584775"/>
          </a:xfrm>
          <a:prstGeom prst="rect">
            <a:avLst/>
          </a:prstGeom>
          <a:solidFill>
            <a:srgbClr val="F9A46F"/>
          </a:solidFill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  <a:cs typeface="+mn-cs"/>
              </a:rPr>
              <a:t>6~77</a:t>
            </a:r>
            <a:endParaRPr kumimoji="0" lang="zh-CN" altLang="en-US" sz="3200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71791" y="4149079"/>
            <a:ext cx="1872209" cy="584775"/>
          </a:xfrm>
          <a:prstGeom prst="rect">
            <a:avLst/>
          </a:prstGeom>
          <a:solidFill>
            <a:srgbClr val="F9A46F"/>
          </a:solidFill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  <a:cs typeface="+mn-cs"/>
              </a:rPr>
              <a:t>78~</a:t>
            </a:r>
            <a:r>
              <a:rPr kumimoji="0" lang="zh-CN" altLang="en-US" sz="3200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  <a:cs typeface="+mn-cs"/>
              </a:rPr>
              <a:t>最后</a:t>
            </a:r>
            <a:endParaRPr kumimoji="0" lang="zh-CN" altLang="en-US" sz="3200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animBg="1"/>
      <p:bldP spid="8196" grpId="0" animBg="1"/>
      <p:bldP spid="8197" grpId="0" animBg="1"/>
      <p:bldP spid="8198" grpId="0" animBg="1"/>
      <p:bldP spid="82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zh-CN" dirty="0"/>
          </a:p>
        </p:txBody>
      </p:sp>
      <p:sp>
        <p:nvSpPr>
          <p:cNvPr id="19460" name="Text Box 4"/>
          <p:cNvSpPr txBox="1"/>
          <p:nvPr/>
        </p:nvSpPr>
        <p:spPr>
          <a:xfrm>
            <a:off x="1828800" y="2454275"/>
            <a:ext cx="8964613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8000" b="1" dirty="0">
                <a:latin typeface="Times New Roman" panose="02020603050405020304" pitchFamily="18" charset="0"/>
              </a:rPr>
              <a:t>                 </a:t>
            </a:r>
            <a:r>
              <a:rPr lang="zh-CN" altLang="en-US" sz="9600" b="1" dirty="0">
                <a:latin typeface="Times New Roman" panose="02020603050405020304" pitchFamily="18" charset="0"/>
              </a:rPr>
              <a:t>变</a:t>
            </a:r>
            <a:endParaRPr lang="zh-CN" altLang="en-US" sz="9600" b="1" dirty="0">
              <a:latin typeface="Times New Roman" panose="02020603050405020304" pitchFamily="18" charset="0"/>
            </a:endParaRPr>
          </a:p>
        </p:txBody>
      </p:sp>
      <p:sp>
        <p:nvSpPr>
          <p:cNvPr id="19461" name="Text Box 5"/>
          <p:cNvSpPr txBox="1"/>
          <p:nvPr/>
        </p:nvSpPr>
        <p:spPr>
          <a:xfrm>
            <a:off x="304800" y="2514600"/>
            <a:ext cx="1295400" cy="7016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人物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2" name="Text Box 6"/>
          <p:cNvSpPr txBox="1"/>
          <p:nvPr/>
        </p:nvSpPr>
        <p:spPr>
          <a:xfrm>
            <a:off x="304800" y="4191000"/>
            <a:ext cx="12096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环境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3" name="Text Box 7"/>
          <p:cNvSpPr txBox="1"/>
          <p:nvPr/>
        </p:nvSpPr>
        <p:spPr>
          <a:xfrm>
            <a:off x="304800" y="5715000"/>
            <a:ext cx="12096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心情</a:t>
            </a:r>
            <a:endParaRPr lang="zh-CN" altLang="en-US" sz="40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1" name="Rectangle 1"/>
          <p:cNvSpPr/>
          <p:nvPr/>
        </p:nvSpPr>
        <p:spPr>
          <a:xfrm>
            <a:off x="479425" y="473075"/>
            <a:ext cx="7848600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如果用</a:t>
            </a:r>
            <a:r>
              <a:rPr lang="zh-CN" altLang="en-US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一个字</a:t>
            </a:r>
            <a:r>
              <a:rPr lang="zh-CN" altLang="en-US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为这篇小说重新拟个题目</a:t>
            </a:r>
            <a:r>
              <a:rPr lang="en-US" altLang="zh-CN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你会用什么字</a:t>
            </a:r>
            <a:r>
              <a:rPr lang="en-US" altLang="zh-CN" sz="36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?</a:t>
            </a:r>
            <a:endParaRPr lang="zh-CN" alt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0"/>
      <p:bldP spid="19462" grpId="0"/>
      <p:bldP spid="194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70" name="图片 1" descr="覆盖度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299561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1" name="TextBox 2"/>
          <p:cNvSpPr txBox="1">
            <a:spLocks noChangeArrowheads="1"/>
          </p:cNvSpPr>
          <p:nvPr/>
        </p:nvSpPr>
        <p:spPr bwMode="auto">
          <a:xfrm>
            <a:off x="2195513" y="981075"/>
            <a:ext cx="67691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7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仔细品读文本：文中描绘了哪几幅故乡的图画？</a:t>
            </a:r>
            <a:endParaRPr kumimoji="0" lang="zh-CN" altLang="en-US" sz="7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179388" y="333375"/>
            <a:ext cx="3635375" cy="4524375"/>
          </a:xfrm>
          <a:prstGeom prst="rect">
            <a:avLst/>
          </a:prstGeom>
          <a:noFill/>
          <a:ln w="57150">
            <a:solidFill>
              <a:srgbClr val="F9A46F"/>
            </a:solidFill>
          </a:ln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    时候既然是深冬；渐近故乡时，天气又</a:t>
            </a:r>
            <a:r>
              <a:rPr kumimoji="0" lang="zh-CN" altLang="en-US" sz="3200" b="1" kern="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阴晦</a:t>
            </a: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了，</a:t>
            </a:r>
            <a:r>
              <a:rPr kumimoji="0" lang="zh-CN" altLang="en-US" sz="3200" b="1" kern="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冷风</a:t>
            </a: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吹进船舱中，</a:t>
            </a:r>
            <a:r>
              <a:rPr kumimoji="0" lang="zh-CN" altLang="en-US" sz="3200" b="1" kern="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呜呜</a:t>
            </a: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的响， 从篷隙向外一望，</a:t>
            </a:r>
            <a:r>
              <a:rPr kumimoji="0" lang="zh-CN" altLang="en-US" sz="3200" b="1" kern="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苍黄</a:t>
            </a: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的天底下，远近横着几个萧索的荒村，没有一些活气。</a:t>
            </a:r>
            <a:endParaRPr kumimoji="0" lang="zh-CN" altLang="en-US" sz="3200" kern="0" cap="none" spc="0" normalizeH="0" baseline="0" noProof="0" dirty="0">
              <a:solidFill>
                <a:sysClr val="windowText" lastClr="00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67175" y="1700213"/>
            <a:ext cx="4465638" cy="3540125"/>
          </a:xfrm>
          <a:prstGeom prst="rect">
            <a:avLst/>
          </a:prstGeom>
          <a:noFill/>
          <a:ln w="57150">
            <a:solidFill>
              <a:srgbClr val="F9A46F"/>
            </a:solidFill>
          </a:ln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    第二日清早晨我到了我家的门口了。瓦楞上许多</a:t>
            </a:r>
            <a:r>
              <a:rPr kumimoji="0" lang="zh-CN" altLang="en-US" sz="3200" b="1" kern="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枯草的断茎当风抖着</a:t>
            </a: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，正在说 明这老屋难免易主的原因。几房的本家大约已经搬走了，所以很</a:t>
            </a:r>
            <a:r>
              <a:rPr kumimoji="0" lang="zh-CN" altLang="en-US" sz="3200" b="1" kern="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寂静</a:t>
            </a:r>
            <a:r>
              <a:rPr kumimoji="0" lang="zh-CN" altLang="en-US" sz="3200" kern="0" cap="none" spc="0" normalizeH="0" baseline="0" noProof="0" dirty="0">
                <a:solidFill>
                  <a:sysClr val="windowText" lastClr="000000"/>
                </a:solidFill>
                <a:latin typeface="+mn-ea"/>
                <a:ea typeface="+mn-ea"/>
                <a:cs typeface="+mn-cs"/>
              </a:rPr>
              <a:t>。</a:t>
            </a:r>
            <a:endParaRPr kumimoji="0" lang="zh-CN" altLang="en-US" sz="3200" kern="0" cap="none" spc="0" normalizeH="0" baseline="0" noProof="0" dirty="0">
              <a:solidFill>
                <a:sysClr val="windowText" lastClr="00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924300" y="5373688"/>
            <a:ext cx="49688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萧索、荒凉、沉闷、单调，失去生命的活力。</a:t>
            </a:r>
            <a:endParaRPr kumimoji="0" lang="zh-CN" altLang="en-US" sz="1800" b="1" i="0" u="none" strike="noStrike" kern="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8677" name="TextBox 16"/>
          <p:cNvSpPr txBox="1">
            <a:spLocks noChangeArrowheads="1"/>
          </p:cNvSpPr>
          <p:nvPr/>
        </p:nvSpPr>
        <p:spPr bwMode="auto">
          <a:xfrm>
            <a:off x="4140200" y="549275"/>
            <a:ext cx="44640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“我”眼前的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  <a:hlinkClick r:id="rId1" action="ppaction://hlinksldjump"/>
              </a:rPr>
              <a:t>故乡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</a:t>
            </a:r>
            <a:endParaRPr kumimoji="0" lang="zh-CN" altLang="en-US" sz="36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971550" y="3644900"/>
            <a:ext cx="1296988" cy="792163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2268538" y="3644900"/>
            <a:ext cx="574675" cy="792163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1746250" y="4251325"/>
            <a:ext cx="1295400" cy="792163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5353050" y="4514850"/>
            <a:ext cx="1295400" cy="792163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 animBg="1"/>
      <p:bldP spid="16" grpId="0"/>
      <p:bldP spid="3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323850" y="476250"/>
            <a:ext cx="4572000" cy="6000750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这时候，我的脑里忽然闪出一幅神异的图画来：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深蓝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的天空中挂着一轮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金黄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 圆月，下面是海边的沙地，都种着一望无际的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碧绿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的西瓜，其间有一个十一二岁的 少年，项带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银圈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，手捏一柄钢叉，向一匹猹尽力的刺去，那猹却将身一扭，反从 他的胯下逃走了。 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435600" y="2165668"/>
            <a:ext cx="302418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五彩缤纷，寂静而富有动感，辽阔而鲜活，充满童趣。</a:t>
            </a: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9700" name="TextBox 4"/>
          <p:cNvSpPr txBox="1">
            <a:spLocks noChangeArrowheads="1"/>
          </p:cNvSpPr>
          <p:nvPr/>
        </p:nvSpPr>
        <p:spPr bwMode="auto">
          <a:xfrm>
            <a:off x="5435600" y="549275"/>
            <a:ext cx="3313113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  <a:hlinkClick r:id="rId1" action="ppaction://hlinksldjump"/>
              </a:rPr>
              <a:t>记忆</a:t>
            </a:r>
            <a:r>
              <a:rPr kumimoji="0" lang="zh-CN" altLang="en-US" sz="40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中“我”的故乡：</a:t>
            </a:r>
            <a:endParaRPr kumimoji="0" lang="zh-CN" altLang="en-US" sz="40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2438400" y="814388"/>
            <a:ext cx="1295400" cy="792163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4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5410200" y="5410200"/>
            <a:ext cx="2401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vantGarde Bk BT" pitchFamily="34" charset="0"/>
                <a:ea typeface="幼圆" panose="02010509060101010101" pitchFamily="49" charset="-122"/>
                <a:cs typeface="+mn-cs"/>
              </a:rPr>
              <a:t>神异的图画</a:t>
            </a:r>
            <a:endParaRPr kumimoji="0" lang="zh-CN" altLang="en-US" sz="32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vantGarde Bk BT" pitchFamily="34" charset="0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143000" y="5410200"/>
            <a:ext cx="2286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3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幼圆" panose="02010509060101010101" pitchFamily="49" charset="-122"/>
                <a:cs typeface="+mn-cs"/>
              </a:rPr>
              <a:t>萧索的荒村</a:t>
            </a:r>
            <a:endParaRPr kumimoji="0" lang="zh-CN" altLang="en-US" sz="3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28676" name="Picture 4" descr="hxx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0" y="304800"/>
            <a:ext cx="3519488" cy="48768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5845" name="Picture 5" descr="hxx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304800"/>
            <a:ext cx="3670300" cy="48768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AutoShape 30"/>
          <p:cNvSpPr>
            <a:spLocks noChangeArrowheads="1"/>
          </p:cNvSpPr>
          <p:nvPr/>
        </p:nvSpPr>
        <p:spPr bwMode="gray">
          <a:xfrm>
            <a:off x="0" y="1147763"/>
            <a:ext cx="3124200" cy="1852613"/>
          </a:xfrm>
          <a:prstGeom prst="chevron">
            <a:avLst>
              <a:gd name="adj" fmla="val 23210"/>
            </a:avLst>
          </a:prstGeom>
          <a:solidFill>
            <a:srgbClr val="000066"/>
          </a:solidFill>
          <a:ln w="38100">
            <a:solidFill>
              <a:srgbClr val="EAEAEA"/>
            </a:solidFill>
            <a:miter lim="800000"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AutoShape 33"/>
          <p:cNvSpPr>
            <a:spLocks noChangeArrowheads="1"/>
          </p:cNvSpPr>
          <p:nvPr/>
        </p:nvSpPr>
        <p:spPr bwMode="gray">
          <a:xfrm>
            <a:off x="3106738" y="1125538"/>
            <a:ext cx="2895600" cy="1824038"/>
          </a:xfrm>
          <a:prstGeom prst="chevron">
            <a:avLst>
              <a:gd name="adj" fmla="val 21838"/>
            </a:avLst>
          </a:prstGeom>
          <a:gradFill rotWithShape="1">
            <a:gsLst>
              <a:gs pos="0">
                <a:srgbClr val="C481CF"/>
              </a:gs>
              <a:gs pos="100000">
                <a:srgbClr val="C481CF">
                  <a:gamma/>
                  <a:tint val="69804"/>
                  <a:invGamma/>
                </a:srgbClr>
              </a:gs>
            </a:gsLst>
            <a:lin ang="0" scaled="1"/>
          </a:gradFill>
          <a:ln w="38100">
            <a:solidFill>
              <a:srgbClr val="EAEAEA"/>
            </a:solidFill>
            <a:miter lim="800000"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9592" y="1484783"/>
            <a:ext cx="1512168" cy="1200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神异、美丽</a:t>
            </a:r>
            <a:endParaRPr kumimoji="0" lang="zh-CN" altLang="en-US" sz="3600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35896" y="1484783"/>
            <a:ext cx="1944216" cy="1200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萧索、荒凉</a:t>
            </a:r>
            <a:endParaRPr kumimoji="0" lang="zh-CN" altLang="en-US" sz="3600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908175" y="5084763"/>
            <a:ext cx="51847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hlinkClick r:id="" action="ppaction://noaction"/>
              </a:rPr>
              <a:t>故乡</a:t>
            </a:r>
            <a:r>
              <a:rPr kumimoji="0" lang="zh-CN" altLang="en-US" sz="5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变了！！！</a:t>
            </a:r>
            <a:endParaRPr kumimoji="0" lang="zh-CN" altLang="en-US" sz="5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2" name="组合 15"/>
          <p:cNvGrpSpPr/>
          <p:nvPr/>
        </p:nvGrpSpPr>
        <p:grpSpPr>
          <a:xfrm>
            <a:off x="889000" y="3429000"/>
            <a:ext cx="4094163" cy="1285875"/>
            <a:chOff x="1071074" y="2857496"/>
            <a:chExt cx="3643171" cy="914400"/>
          </a:xfrm>
        </p:grpSpPr>
        <p:sp>
          <p:nvSpPr>
            <p:cNvPr id="22" name="圆角矩形 7"/>
            <p:cNvSpPr>
              <a:spLocks noChangeArrowheads="1"/>
            </p:cNvSpPr>
            <p:nvPr/>
          </p:nvSpPr>
          <p:spPr bwMode="auto">
            <a:xfrm>
              <a:off x="1143119" y="2857496"/>
              <a:ext cx="1142817" cy="914400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 algn="ctr">
              <a:solidFill>
                <a:srgbClr val="000000"/>
              </a:solidFill>
              <a:miter lim="800000"/>
            </a:ln>
          </p:spPr>
          <p:txBody>
            <a:bodyPr wrap="none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071074" y="2908296"/>
              <a:ext cx="1214861" cy="8534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kern="0" cap="none" spc="0" normalizeH="0" baseline="0" noProof="0" dirty="0">
                  <a:solidFill>
                    <a:srgbClr val="000066">
                      <a:lumMod val="50000"/>
                    </a:srgb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充满童趣</a:t>
              </a:r>
              <a:endParaRPr kumimoji="0" lang="zh-CN" altLang="en-US" sz="3600" b="1" kern="0" cap="none" spc="0" normalizeH="0" baseline="0" noProof="0" dirty="0">
                <a:solidFill>
                  <a:srgbClr val="000066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  <p:sp>
          <p:nvSpPr>
            <p:cNvPr id="24" name="圆角矩形 23"/>
            <p:cNvSpPr/>
            <p:nvPr/>
          </p:nvSpPr>
          <p:spPr bwMode="auto">
            <a:xfrm>
              <a:off x="3571428" y="2857496"/>
              <a:ext cx="1142817" cy="914400"/>
            </a:xfrm>
            <a:prstGeom prst="roundRect">
              <a:avLst/>
            </a:prstGeom>
            <a:solidFill>
              <a:srgbClr val="C4709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TextBox 9"/>
            <p:cNvSpPr txBox="1">
              <a:spLocks noChangeArrowheads="1"/>
            </p:cNvSpPr>
            <p:nvPr/>
          </p:nvSpPr>
          <p:spPr bwMode="auto">
            <a:xfrm>
              <a:off x="3500796" y="3111496"/>
              <a:ext cx="1213449" cy="45607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kern="0" cap="none" spc="0" normalizeH="0" baseline="0" noProof="0" dirty="0">
                  <a:solidFill>
                    <a:sysClr val="windowText" lastClr="0000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悲凉</a:t>
              </a:r>
              <a:endParaRPr kumimoji="0" lang="zh-CN" altLang="en-US" sz="3600" b="1" kern="0" cap="none" spc="0" normalizeH="0" baseline="0" noProof="0" dirty="0">
                <a:solidFill>
                  <a:sysClr val="windowText" lastClr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  <p:sp>
          <p:nvSpPr>
            <p:cNvPr id="28" name="燕尾形 27"/>
            <p:cNvSpPr/>
            <p:nvPr/>
          </p:nvSpPr>
          <p:spPr bwMode="auto">
            <a:xfrm>
              <a:off x="2643331" y="3071985"/>
              <a:ext cx="642746" cy="500098"/>
            </a:xfrm>
            <a:prstGeom prst="chevron">
              <a:avLst/>
            </a:prstGeom>
            <a:solidFill>
              <a:srgbClr val="000066">
                <a:lumMod val="75000"/>
              </a:srgbClr>
            </a:soli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68313" y="404813"/>
            <a:ext cx="8207375" cy="353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我所记得的故乡全不如此。我的故乡好得多了。但要我记起他的美丽，说出他 的佳处来，却又没有影像，没有言辞了。仿佛也就如此。于是我自己解释说：故乡本也如此，</a:t>
            </a:r>
            <a:r>
              <a:rPr kumimoji="0" lang="en-US" altLang="zh-CN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——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虽然没有进步，也未必有如我所感的悲凉，这只是我自己心情的改变罢了，</a:t>
            </a: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因为我这次回乡，本没有什么好心绪。 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38915" name="直接连接符 11"/>
          <p:cNvCxnSpPr/>
          <p:nvPr/>
        </p:nvCxnSpPr>
        <p:spPr>
          <a:xfrm>
            <a:off x="2843213" y="909638"/>
            <a:ext cx="2357437" cy="1587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38916" name="直接连接符 12"/>
          <p:cNvCxnSpPr/>
          <p:nvPr/>
        </p:nvCxnSpPr>
        <p:spPr>
          <a:xfrm>
            <a:off x="2843213" y="981075"/>
            <a:ext cx="2357437" cy="1588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38917" name="直接连接符 11"/>
          <p:cNvCxnSpPr/>
          <p:nvPr/>
        </p:nvCxnSpPr>
        <p:spPr>
          <a:xfrm>
            <a:off x="6084888" y="909638"/>
            <a:ext cx="2357437" cy="1587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38918" name="直接连接符 12"/>
          <p:cNvCxnSpPr/>
          <p:nvPr/>
        </p:nvCxnSpPr>
        <p:spPr>
          <a:xfrm>
            <a:off x="6084888" y="981075"/>
            <a:ext cx="2357437" cy="1588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38919" name="直接连接符 11"/>
          <p:cNvCxnSpPr/>
          <p:nvPr/>
        </p:nvCxnSpPr>
        <p:spPr>
          <a:xfrm>
            <a:off x="5795963" y="1917700"/>
            <a:ext cx="2357437" cy="1588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38920" name="直接连接符 12"/>
          <p:cNvCxnSpPr/>
          <p:nvPr/>
        </p:nvCxnSpPr>
        <p:spPr>
          <a:xfrm>
            <a:off x="5795963" y="1989138"/>
            <a:ext cx="2357437" cy="1587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38921" name="直接连接符 11"/>
          <p:cNvCxnSpPr/>
          <p:nvPr/>
        </p:nvCxnSpPr>
        <p:spPr>
          <a:xfrm>
            <a:off x="4140200" y="2420938"/>
            <a:ext cx="2357438" cy="1587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38922" name="直接连接符 12"/>
          <p:cNvCxnSpPr/>
          <p:nvPr/>
        </p:nvCxnSpPr>
        <p:spPr>
          <a:xfrm>
            <a:off x="4140200" y="2492375"/>
            <a:ext cx="2357438" cy="1588"/>
          </a:xfrm>
          <a:prstGeom prst="line">
            <a:avLst/>
          </a:prstGeom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17" name="TextBox 16"/>
          <p:cNvSpPr txBox="1">
            <a:spLocks noChangeArrowheads="1"/>
          </p:cNvSpPr>
          <p:nvPr/>
        </p:nvSpPr>
        <p:spPr bwMode="auto">
          <a:xfrm rot="-1566039">
            <a:off x="987425" y="4221163"/>
            <a:ext cx="39862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莫可名状的心境</a:t>
            </a:r>
            <a:endParaRPr kumimoji="0" lang="zh-CN" altLang="en-US" sz="40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8" name="Picture 39" descr="表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942820">
            <a:off x="242888" y="3263900"/>
            <a:ext cx="6059487" cy="2624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" name="圆角矩形 18">
            <a:hlinkClick r:id="" action="ppaction://noaction"/>
          </p:cNvPr>
          <p:cNvSpPr/>
          <p:nvPr/>
        </p:nvSpPr>
        <p:spPr bwMode="auto">
          <a:xfrm>
            <a:off x="5076056" y="4581128"/>
            <a:ext cx="3672408" cy="1728192"/>
          </a:xfrm>
          <a:prstGeom prst="round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0" i="0" u="none" strike="noStrike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我这次是专为了别他而</a:t>
            </a:r>
            <a:endParaRPr kumimoji="1" lang="en-US" altLang="zh-CN" sz="2400" b="0" i="0" u="none" strike="noStrike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0" i="0" u="none" strike="noStrike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来的，要搬到我谋食的</a:t>
            </a:r>
            <a:endParaRPr kumimoji="1" lang="en-US" altLang="zh-CN" sz="2400" b="0" i="0" u="none" strike="noStrike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0" i="0" u="none" strike="noStrike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异地去。</a:t>
            </a:r>
            <a:endParaRPr kumimoji="1" lang="zh-CN" altLang="en-US" sz="2400" b="0" i="0" u="none" strike="noStrike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">
                                            <p:txEl>
                                              <p:charRg st="0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4">
                                            <p:txEl>
                                              <p:charRg st="0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4">
                                            <p:txEl>
                                              <p:charRg st="0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0" y="0"/>
            <a:ext cx="33528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1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课文背景</a:t>
            </a:r>
            <a:endParaRPr kumimoji="0" lang="zh-CN" altLang="en-US" sz="5400" b="1" i="1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0" y="1125538"/>
            <a:ext cx="6372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</a:t>
            </a:r>
            <a:endParaRPr kumimoji="0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pic>
        <p:nvPicPr>
          <p:cNvPr id="9220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3200" y="0"/>
            <a:ext cx="2590800" cy="3200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1" name="Picture 5" descr="鲁迅像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4313" y="3276600"/>
            <a:ext cx="2579687" cy="3581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231775" y="785813"/>
            <a:ext cx="6069013" cy="489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短篇小说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《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故乡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》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的素材，是鲁迅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1919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年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12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月初从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北京回故乡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的见闻。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　　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1919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年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8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月，鲁迅在北京买下了西直门内公用库八道湾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11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号的住宅，于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11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月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21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日迁入，结束了长期的会馆生活。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12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月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日，鲁迅离开北京南返，于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4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日抵故乡绍兴，在家停留至本月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24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日，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与同族十多户人家共同卖掉新台门故宅。卖掉故宅后，鲁迅将家中什物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可送的送，可卖的卖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，都处理了，只把三只书箱寄存在五云门外朋友家里。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12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月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24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日下午，鲁迅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以舟二艘奉母偕三弟及眷属携行李发绍兴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，于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29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日回到北京。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　　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3" name="Text Box 3"/>
          <p:cNvSpPr txBox="1">
            <a:spLocks noChangeArrowheads="1"/>
          </p:cNvSpPr>
          <p:nvPr/>
        </p:nvSpPr>
        <p:spPr bwMode="auto">
          <a:xfrm>
            <a:off x="1908175" y="1125538"/>
            <a:ext cx="6048375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</a:rPr>
              <a:t>相见就是为了永不相见吗？</a:t>
            </a:r>
            <a:endParaRPr kumimoji="0" lang="zh-CN" altLang="en-US" sz="3600" b="1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</a:rPr>
              <a:t>这样的相见不如永不相见。</a:t>
            </a:r>
            <a:endParaRPr kumimoji="0" lang="zh-CN" altLang="en-US" sz="3600" b="1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40963" name="WordArt 4"/>
          <p:cNvSpPr>
            <a:spLocks noTextEdit="1"/>
          </p:cNvSpPr>
          <p:nvPr/>
        </p:nvSpPr>
        <p:spPr>
          <a:xfrm>
            <a:off x="2700338" y="3429000"/>
            <a:ext cx="3887787" cy="158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悲哀</a:t>
            </a:r>
            <a:endParaRPr lang="zh-CN" altLang="en-US" sz="3600" b="1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8245" name="Text Box 5"/>
          <p:cNvSpPr txBox="1">
            <a:spLocks noChangeArrowheads="1"/>
          </p:cNvSpPr>
          <p:nvPr/>
        </p:nvSpPr>
        <p:spPr bwMode="auto">
          <a:xfrm>
            <a:off x="2268538" y="5661025"/>
            <a:ext cx="4895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</a:rPr>
              <a:t>一切都改变了</a:t>
            </a:r>
            <a:endParaRPr kumimoji="0" lang="zh-CN" altLang="en-US" sz="3600" b="1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幼圆" panose="02010509060101010101" pitchFamily="49" charset="-122"/>
              <a:cs typeface="+mn-cs"/>
            </a:endParaRPr>
          </a:p>
        </p:txBody>
      </p:sp>
      <p:pic>
        <p:nvPicPr>
          <p:cNvPr id="40965" name="图片 5" descr="覆盖度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2995613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8243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8243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824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3" grpId="0" uiExpand="1" build="p"/>
      <p:bldP spid="13824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Text Box 2"/>
          <p:cNvSpPr txBox="1"/>
          <p:nvPr/>
        </p:nvSpPr>
        <p:spPr>
          <a:xfrm>
            <a:off x="2843213" y="188913"/>
            <a:ext cx="40147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闰土的变化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1987" name="Text Box 3"/>
          <p:cNvSpPr txBox="1"/>
          <p:nvPr/>
        </p:nvSpPr>
        <p:spPr>
          <a:xfrm>
            <a:off x="1187450" y="6165850"/>
            <a:ext cx="28082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楷体_GB2312" pitchFamily="49" charset="-122"/>
              </a:rPr>
              <a:t>少年闰土</a:t>
            </a:r>
            <a:endParaRPr lang="zh-CN" altLang="en-US" sz="3600" b="1" dirty="0">
              <a:solidFill>
                <a:srgbClr val="0000FF"/>
              </a:solidFill>
              <a:ea typeface="楷体_GB2312" pitchFamily="49" charset="-122"/>
            </a:endParaRPr>
          </a:p>
        </p:txBody>
      </p:sp>
      <p:sp>
        <p:nvSpPr>
          <p:cNvPr id="41988" name="Text Box 4"/>
          <p:cNvSpPr txBox="1"/>
          <p:nvPr/>
        </p:nvSpPr>
        <p:spPr>
          <a:xfrm>
            <a:off x="5795963" y="6092825"/>
            <a:ext cx="28082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楷体_GB2312" pitchFamily="49" charset="-122"/>
              </a:rPr>
              <a:t>中年闰土</a:t>
            </a:r>
            <a:endParaRPr lang="zh-CN" altLang="en-US" sz="3600" b="1" dirty="0">
              <a:solidFill>
                <a:srgbClr val="0000FF"/>
              </a:solidFill>
              <a:ea typeface="楷体_GB2312" pitchFamily="49" charset="-122"/>
            </a:endParaRPr>
          </a:p>
        </p:txBody>
      </p:sp>
      <p:pic>
        <p:nvPicPr>
          <p:cNvPr id="55301" name="Picture 5" descr="hxx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981075"/>
            <a:ext cx="3960813" cy="5040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302" name="Picture 6" descr="hxx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3" y="981075"/>
            <a:ext cx="4032250" cy="50117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4578" name="Group 2"/>
          <p:cNvGraphicFramePr>
            <a:graphicFrameLocks noGrp="1"/>
          </p:cNvGraphicFramePr>
          <p:nvPr/>
        </p:nvGraphicFramePr>
        <p:xfrm>
          <a:off x="34925" y="0"/>
          <a:ext cx="8902700" cy="6871970"/>
        </p:xfrm>
        <a:graphic>
          <a:graphicData uri="http://schemas.openxmlformats.org/drawingml/2006/table">
            <a:tbl>
              <a:tblPr/>
              <a:tblGrid>
                <a:gridCol w="1282700"/>
                <a:gridCol w="3581400"/>
                <a:gridCol w="4038600"/>
              </a:tblGrid>
              <a:tr h="487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变化</a:t>
                      </a:r>
                      <a:endParaRPr kumimoji="0" lang="zh-CN" altLang="en-US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</a:t>
                      </a: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少年闰土</a:t>
                      </a:r>
                      <a:endParaRPr kumimoji="0" lang="zh-CN" altLang="en-US" sz="2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    </a:t>
                      </a: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中年闰土</a:t>
                      </a:r>
                      <a:endParaRPr kumimoji="0" lang="zh-CN" altLang="en-US" sz="2600" b="1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2918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外貌</a:t>
                      </a:r>
                      <a:r>
                        <a:rPr kumimoji="0" lang="zh-CN" altLang="en-US" sz="2600" b="1" i="0" u="sng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对比</a:t>
                      </a:r>
                      <a:endParaRPr kumimoji="0" lang="zh-CN" altLang="en-US" sz="2600" b="1" i="0" u="sng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FF3399"/>
                        </a:solidFill>
                        <a:effectLst/>
                        <a:latin typeface="Times New Roman" panose="02020603050405020304" pitchFamily="18" charset="0"/>
                        <a:ea typeface="幼圆" panose="02010509060101010101" pitchFamily="49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00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动作、语态</a:t>
                      </a:r>
                      <a:endParaRPr kumimoji="0" lang="zh-CN" altLang="en-US" sz="2600" b="0" i="0" u="none" strike="noStrike" cap="none" normalizeH="0" baseline="0">
                        <a:ln>
                          <a:noFill/>
                        </a:ln>
                        <a:solidFill>
                          <a:srgbClr val="CC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056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对“我”的态度</a:t>
                      </a:r>
                      <a:endParaRPr kumimoji="0" lang="zh-CN" altLang="en-US" sz="2600" b="0" i="0" u="none" strike="noStrike" cap="none" normalizeH="0" baseline="0">
                        <a:ln>
                          <a:noFill/>
                        </a:ln>
                        <a:solidFill>
                          <a:srgbClr val="CC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92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对生活的态度</a:t>
                      </a:r>
                      <a:endParaRPr kumimoji="0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CC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6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600" b="1" i="0" u="none" strike="noStrike" cap="none" normalizeH="0" baseline="0" dirty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604" name="Text Box 28"/>
          <p:cNvSpPr txBox="1"/>
          <p:nvPr/>
        </p:nvSpPr>
        <p:spPr>
          <a:xfrm>
            <a:off x="1447800" y="914400"/>
            <a:ext cx="3124200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Verdana" panose="020B0604030504040204" pitchFamily="34" charset="0"/>
              </a:rPr>
              <a:t>十一二岁，</a:t>
            </a:r>
            <a:r>
              <a:rPr lang="zh-CN" altLang="en-US" sz="2400" b="1" u="sng" dirty="0">
                <a:latin typeface="Verdana" panose="020B0604030504040204" pitchFamily="34" charset="0"/>
              </a:rPr>
              <a:t>紫色圆脸</a:t>
            </a:r>
            <a:r>
              <a:rPr lang="zh-CN" altLang="en-US" sz="2400" b="1" dirty="0">
                <a:latin typeface="Verdana" panose="020B0604030504040204" pitchFamily="34" charset="0"/>
              </a:rPr>
              <a:t>，</a:t>
            </a:r>
            <a:r>
              <a:rPr lang="zh-CN" altLang="en-US" sz="2400" b="1" u="sng" dirty="0">
                <a:latin typeface="Verdana" panose="020B0604030504040204" pitchFamily="34" charset="0"/>
              </a:rPr>
              <a:t>头戴小毡帽</a:t>
            </a:r>
            <a:r>
              <a:rPr lang="zh-CN" altLang="en-US" sz="2400" b="1" dirty="0">
                <a:latin typeface="Verdana" panose="020B0604030504040204" pitchFamily="34" charset="0"/>
              </a:rPr>
              <a:t>，颈上套一个银项圈，有一双</a:t>
            </a:r>
            <a:r>
              <a:rPr lang="zh-CN" altLang="en-US" sz="2400" b="1" u="sng" dirty="0">
                <a:latin typeface="Verdana" panose="020B0604030504040204" pitchFamily="34" charset="0"/>
              </a:rPr>
              <a:t>红活圆实的手</a:t>
            </a:r>
            <a:endParaRPr lang="zh-CN" altLang="en-US" sz="2400" b="1" u="sng" dirty="0">
              <a:latin typeface="Verdana" panose="020B0604030504040204" pitchFamily="34" charset="0"/>
            </a:endParaRPr>
          </a:p>
        </p:txBody>
      </p:sp>
      <p:sp>
        <p:nvSpPr>
          <p:cNvPr id="24605" name="Text Box 29"/>
          <p:cNvSpPr txBox="1"/>
          <p:nvPr/>
        </p:nvSpPr>
        <p:spPr>
          <a:xfrm>
            <a:off x="4876800" y="457200"/>
            <a:ext cx="4267200" cy="210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200" b="1" dirty="0">
                <a:solidFill>
                  <a:srgbClr val="FF3300"/>
                </a:solidFill>
                <a:latin typeface="Verdana" panose="020B0604030504040204" pitchFamily="34" charset="0"/>
              </a:rPr>
              <a:t>身材增加了一倍，</a:t>
            </a:r>
            <a:r>
              <a:rPr lang="zh-CN" altLang="en-US" sz="22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脸色灰黄，很深的皱纹，眼睛周围肿得通红，头戴破毡帽</a:t>
            </a:r>
            <a:r>
              <a:rPr lang="zh-CN" altLang="en-US" sz="2200" b="1" dirty="0">
                <a:solidFill>
                  <a:srgbClr val="FF3300"/>
                </a:solidFill>
                <a:latin typeface="Verdana" panose="020B0604030504040204" pitchFamily="34" charset="0"/>
              </a:rPr>
              <a:t>，身上只一件极薄的棉衣，浑身瑟索着，</a:t>
            </a:r>
            <a:r>
              <a:rPr lang="zh-CN" altLang="en-US" sz="2200" b="1" dirty="0">
                <a:solidFill>
                  <a:srgbClr val="660066"/>
                </a:solidFill>
                <a:latin typeface="Verdana" panose="020B0604030504040204" pitchFamily="34" charset="0"/>
              </a:rPr>
              <a:t>手提一个纸包和一支长烟管</a:t>
            </a:r>
            <a:r>
              <a:rPr lang="zh-CN" altLang="en-US" sz="2200" b="1" dirty="0">
                <a:solidFill>
                  <a:srgbClr val="FF3300"/>
                </a:solidFill>
                <a:latin typeface="Verdana" panose="020B0604030504040204" pitchFamily="34" charset="0"/>
              </a:rPr>
              <a:t>，</a:t>
            </a:r>
            <a:r>
              <a:rPr lang="zh-CN" altLang="en-US" sz="22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手又粗又笨而且开裂，像是松树皮了</a:t>
            </a:r>
            <a:endParaRPr lang="zh-CN" altLang="en-US" sz="2200" u="sng" dirty="0">
              <a:latin typeface="Verdana" panose="020B0604030504040204" pitchFamily="34" charset="0"/>
            </a:endParaRPr>
          </a:p>
        </p:txBody>
      </p:sp>
      <p:sp>
        <p:nvSpPr>
          <p:cNvPr id="24606" name="Text Box 30"/>
          <p:cNvSpPr txBox="1"/>
          <p:nvPr/>
        </p:nvSpPr>
        <p:spPr>
          <a:xfrm>
            <a:off x="1331913" y="2844800"/>
            <a:ext cx="3744912" cy="1096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200" b="1" dirty="0">
                <a:latin typeface="Verdana" panose="020B0604030504040204" pitchFamily="34" charset="0"/>
              </a:rPr>
              <a:t>活泼刚健，</a:t>
            </a:r>
            <a:r>
              <a:rPr lang="zh-CN" altLang="en-US" sz="2200" b="1" u="sng" dirty="0">
                <a:latin typeface="Verdana" panose="020B0604030504040204" pitchFamily="34" charset="0"/>
              </a:rPr>
              <a:t>动作干脆利落</a:t>
            </a:r>
            <a:r>
              <a:rPr lang="zh-CN" altLang="en-US" sz="2200" b="1" dirty="0">
                <a:latin typeface="Verdana" panose="020B0604030504040204" pitchFamily="34" charset="0"/>
              </a:rPr>
              <a:t>，</a:t>
            </a:r>
            <a:r>
              <a:rPr lang="zh-CN" altLang="en-US" sz="2200" b="1" u="sng" dirty="0">
                <a:latin typeface="Verdana" panose="020B0604030504040204" pitchFamily="34" charset="0"/>
              </a:rPr>
              <a:t>说话脱口而出</a:t>
            </a:r>
            <a:r>
              <a:rPr lang="zh-CN" altLang="en-US" sz="2200" b="1" dirty="0">
                <a:latin typeface="Verdana" panose="020B0604030504040204" pitchFamily="34" charset="0"/>
              </a:rPr>
              <a:t>，朴质、生动；</a:t>
            </a:r>
            <a:r>
              <a:rPr lang="zh-CN" altLang="en-US" sz="2200" b="1" u="sng" dirty="0">
                <a:latin typeface="Verdana" panose="020B0604030504040204" pitchFamily="34" charset="0"/>
              </a:rPr>
              <a:t>有智有勇</a:t>
            </a:r>
            <a:r>
              <a:rPr lang="zh-CN" altLang="en-US" sz="2200" b="1" dirty="0">
                <a:latin typeface="Verdana" panose="020B0604030504040204" pitchFamily="34" charset="0"/>
              </a:rPr>
              <a:t>，</a:t>
            </a:r>
            <a:r>
              <a:rPr lang="zh-CN" altLang="en-US" sz="2200" b="1" u="sng" dirty="0">
                <a:latin typeface="Verdana" panose="020B0604030504040204" pitchFamily="34" charset="0"/>
              </a:rPr>
              <a:t>热情</a:t>
            </a:r>
            <a:r>
              <a:rPr lang="zh-CN" altLang="en-US" sz="2200" b="1" dirty="0">
                <a:latin typeface="Verdana" panose="020B0604030504040204" pitchFamily="34" charset="0"/>
              </a:rPr>
              <a:t>、纯真</a:t>
            </a:r>
            <a:endParaRPr lang="zh-CN" altLang="en-US" sz="2200" b="1" dirty="0">
              <a:latin typeface="Verdana" panose="020B0604030504040204" pitchFamily="34" charset="0"/>
            </a:endParaRPr>
          </a:p>
        </p:txBody>
      </p:sp>
      <p:sp>
        <p:nvSpPr>
          <p:cNvPr id="24607" name="Text Box 31"/>
          <p:cNvSpPr txBox="1"/>
          <p:nvPr/>
        </p:nvSpPr>
        <p:spPr>
          <a:xfrm>
            <a:off x="4932363" y="2768600"/>
            <a:ext cx="3906837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说话吞吞吐吐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，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断断续续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，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谦恭而又含糊，显得迟钝麻木。</a:t>
            </a:r>
            <a:endParaRPr lang="zh-CN" altLang="en-US" sz="2400" b="1" u="sng" dirty="0">
              <a:latin typeface="Verdana" panose="020B0604030504040204" pitchFamily="34" charset="0"/>
            </a:endParaRPr>
          </a:p>
        </p:txBody>
      </p:sp>
      <p:sp>
        <p:nvSpPr>
          <p:cNvPr id="24608" name="Text Box 32"/>
          <p:cNvSpPr txBox="1"/>
          <p:nvPr/>
        </p:nvSpPr>
        <p:spPr>
          <a:xfrm>
            <a:off x="1371600" y="3962400"/>
            <a:ext cx="3455988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200" b="1" u="sng" dirty="0"/>
              <a:t>“</a:t>
            </a:r>
            <a:r>
              <a:rPr lang="zh-CN" altLang="en-US" sz="2200" b="1" u="sng" dirty="0">
                <a:latin typeface="Verdana" panose="020B0604030504040204" pitchFamily="34" charset="0"/>
              </a:rPr>
              <a:t>只是不怕我</a:t>
            </a:r>
            <a:r>
              <a:rPr lang="zh-CN" altLang="en-US" sz="2200" b="1" u="sng" dirty="0"/>
              <a:t>”</a:t>
            </a:r>
            <a:r>
              <a:rPr lang="zh-CN" altLang="en-US" sz="2200" b="1" dirty="0">
                <a:latin typeface="Verdana" panose="020B0604030504040204" pitchFamily="34" charset="0"/>
              </a:rPr>
              <a:t>，</a:t>
            </a:r>
            <a:r>
              <a:rPr lang="zh-CN" altLang="en-US" sz="2200" b="1" u="sng" dirty="0">
                <a:latin typeface="Verdana" panose="020B0604030504040204" pitchFamily="34" charset="0"/>
              </a:rPr>
              <a:t>送我</a:t>
            </a:r>
            <a:r>
              <a:rPr lang="zh-CN" altLang="en-US" sz="2200" b="1" dirty="0">
                <a:latin typeface="Verdana" panose="020B0604030504040204" pitchFamily="34" charset="0"/>
              </a:rPr>
              <a:t>贝壳和鸟毛，</a:t>
            </a:r>
            <a:r>
              <a:rPr lang="zh-CN" altLang="en-US" sz="2200" b="1" u="sng" dirty="0">
                <a:latin typeface="Verdana" panose="020B0604030504040204" pitchFamily="34" charset="0"/>
              </a:rPr>
              <a:t>告诉我</a:t>
            </a:r>
            <a:r>
              <a:rPr lang="zh-CN" altLang="en-US" sz="2200" b="1" dirty="0">
                <a:latin typeface="Verdana" panose="020B0604030504040204" pitchFamily="34" charset="0"/>
              </a:rPr>
              <a:t>很多希奇的事。</a:t>
            </a:r>
            <a:r>
              <a:rPr lang="zh-CN" altLang="en-US" sz="2200" b="1" u="sng" dirty="0">
                <a:latin typeface="Verdana" panose="020B0604030504040204" pitchFamily="34" charset="0"/>
              </a:rPr>
              <a:t>对</a:t>
            </a:r>
            <a:r>
              <a:rPr lang="zh-CN" altLang="en-US" sz="2200" b="1" u="sng" dirty="0"/>
              <a:t>“</a:t>
            </a:r>
            <a:r>
              <a:rPr lang="zh-CN" altLang="en-US" sz="2200" b="1" u="sng" dirty="0">
                <a:latin typeface="Verdana" panose="020B0604030504040204" pitchFamily="34" charset="0"/>
              </a:rPr>
              <a:t>我</a:t>
            </a:r>
            <a:r>
              <a:rPr lang="zh-CN" altLang="en-US" sz="2200" b="1" u="sng" dirty="0"/>
              <a:t>”</a:t>
            </a:r>
            <a:r>
              <a:rPr lang="zh-CN" altLang="en-US" sz="2200" b="1" u="sng" dirty="0">
                <a:latin typeface="Verdana" panose="020B0604030504040204" pitchFamily="34" charset="0"/>
              </a:rPr>
              <a:t>友好，热情</a:t>
            </a:r>
            <a:r>
              <a:rPr lang="zh-CN" altLang="en-US" sz="2200" b="1" dirty="0">
                <a:latin typeface="Verdana" panose="020B0604030504040204" pitchFamily="34" charset="0"/>
              </a:rPr>
              <a:t>，和</a:t>
            </a:r>
            <a:r>
              <a:rPr lang="zh-CN" altLang="en-US" sz="2200" b="1" dirty="0"/>
              <a:t>“</a:t>
            </a:r>
            <a:r>
              <a:rPr lang="zh-CN" altLang="en-US" sz="2200" b="1" dirty="0">
                <a:latin typeface="Verdana" panose="020B0604030504040204" pitchFamily="34" charset="0"/>
              </a:rPr>
              <a:t>我</a:t>
            </a:r>
            <a:r>
              <a:rPr lang="zh-CN" altLang="en-US" sz="2200" b="1" dirty="0"/>
              <a:t>”</a:t>
            </a:r>
            <a:r>
              <a:rPr lang="zh-CN" altLang="en-US" sz="2200" b="1" dirty="0">
                <a:latin typeface="Verdana" panose="020B0604030504040204" pitchFamily="34" charset="0"/>
              </a:rPr>
              <a:t>建立了</a:t>
            </a:r>
            <a:r>
              <a:rPr lang="zh-CN" altLang="en-US" sz="2200" b="1" u="sng" dirty="0">
                <a:latin typeface="Verdana" panose="020B0604030504040204" pitchFamily="34" charset="0"/>
              </a:rPr>
              <a:t>纯真的友情</a:t>
            </a:r>
            <a:r>
              <a:rPr lang="zh-CN" altLang="en-US" sz="2200" b="1" dirty="0">
                <a:latin typeface="Verdana" panose="020B0604030504040204" pitchFamily="34" charset="0"/>
              </a:rPr>
              <a:t>。</a:t>
            </a:r>
            <a:endParaRPr lang="zh-CN" altLang="en-US" sz="2200" b="1" dirty="0">
              <a:latin typeface="Verdana" panose="020B0604030504040204" pitchFamily="34" charset="0"/>
            </a:endParaRPr>
          </a:p>
        </p:txBody>
      </p:sp>
      <p:sp>
        <p:nvSpPr>
          <p:cNvPr id="24609" name="Text Box 33"/>
          <p:cNvSpPr txBox="1"/>
          <p:nvPr/>
        </p:nvSpPr>
        <p:spPr>
          <a:xfrm>
            <a:off x="5003800" y="3992563"/>
            <a:ext cx="3673475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对</a:t>
            </a:r>
            <a:r>
              <a:rPr lang="zh-CN" altLang="en-US" sz="2400" b="1" u="sng" dirty="0">
                <a:solidFill>
                  <a:srgbClr val="FF3300"/>
                </a:solidFill>
              </a:rPr>
              <a:t>“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我</a:t>
            </a:r>
            <a:r>
              <a:rPr lang="zh-CN" altLang="en-US" sz="2400" b="1" u="sng" dirty="0">
                <a:solidFill>
                  <a:srgbClr val="FF3300"/>
                </a:solidFill>
              </a:rPr>
              <a:t>”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恭恭敬敬，称呼</a:t>
            </a:r>
            <a:r>
              <a:rPr lang="zh-CN" altLang="en-US" sz="2400" b="1" u="sng" dirty="0">
                <a:solidFill>
                  <a:srgbClr val="FF3300"/>
                </a:solidFill>
              </a:rPr>
              <a:t>“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我</a:t>
            </a:r>
            <a:r>
              <a:rPr lang="zh-CN" altLang="en-US" sz="2400" b="1" u="sng" dirty="0">
                <a:solidFill>
                  <a:srgbClr val="FF3300"/>
                </a:solidFill>
              </a:rPr>
              <a:t>”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为老爷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，和</a:t>
            </a:r>
            <a:r>
              <a:rPr lang="zh-CN" altLang="en-US" sz="2400" b="1" dirty="0">
                <a:solidFill>
                  <a:srgbClr val="FF3300"/>
                </a:solidFill>
              </a:rPr>
              <a:t>“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我</a:t>
            </a:r>
            <a:r>
              <a:rPr lang="zh-CN" altLang="en-US" sz="2400" b="1" dirty="0">
                <a:solidFill>
                  <a:srgbClr val="FF3300"/>
                </a:solidFill>
              </a:rPr>
              <a:t>”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之间隔了一层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可悲的厚障壁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了</a:t>
            </a:r>
            <a:endParaRPr lang="zh-CN" altLang="en-US" sz="2400" b="1" dirty="0">
              <a:latin typeface="Verdana" panose="020B0604030504040204" pitchFamily="34" charset="0"/>
            </a:endParaRPr>
          </a:p>
        </p:txBody>
      </p:sp>
      <p:sp>
        <p:nvSpPr>
          <p:cNvPr id="24610" name="Text Box 34"/>
          <p:cNvSpPr txBox="1"/>
          <p:nvPr/>
        </p:nvSpPr>
        <p:spPr>
          <a:xfrm>
            <a:off x="1331913" y="6021388"/>
            <a:ext cx="31686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u="sng" dirty="0">
                <a:latin typeface="Verdana" panose="020B0604030504040204" pitchFamily="34" charset="0"/>
              </a:rPr>
              <a:t>天真活泼，无忧无虑</a:t>
            </a:r>
            <a:endParaRPr lang="zh-CN" altLang="en-US" sz="2400" b="1" u="sng" dirty="0">
              <a:latin typeface="Verdana" panose="020B0604030504040204" pitchFamily="34" charset="0"/>
            </a:endParaRPr>
          </a:p>
        </p:txBody>
      </p:sp>
      <p:sp>
        <p:nvSpPr>
          <p:cNvPr id="24611" name="Text Box 35"/>
          <p:cNvSpPr txBox="1"/>
          <p:nvPr/>
        </p:nvSpPr>
        <p:spPr>
          <a:xfrm>
            <a:off x="5029200" y="5638800"/>
            <a:ext cx="3811588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悲哀、痛苦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，生活压得他喘不过气来。而他</a:t>
            </a:r>
            <a:r>
              <a:rPr lang="zh-CN" altLang="en-US" sz="2400" b="1" u="sng" dirty="0">
                <a:solidFill>
                  <a:srgbClr val="FF3300"/>
                </a:solidFill>
                <a:latin typeface="Verdana" panose="020B0604030504040204" pitchFamily="34" charset="0"/>
              </a:rPr>
              <a:t>把幸福的希望寄托在神灵</a:t>
            </a: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身上</a:t>
            </a:r>
            <a:endParaRPr lang="zh-CN" altLang="en-US" sz="2400" dirty="0">
              <a:latin typeface="Verdana" panose="020B0604030504040204" pitchFamily="34" charset="0"/>
            </a:endParaRPr>
          </a:p>
        </p:txBody>
      </p:sp>
      <p:sp>
        <p:nvSpPr>
          <p:cNvPr id="24612" name="Rectangle 36"/>
          <p:cNvSpPr/>
          <p:nvPr/>
        </p:nvSpPr>
        <p:spPr>
          <a:xfrm>
            <a:off x="1676400" y="2362200"/>
            <a:ext cx="24384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srgbClr val="FF3399"/>
                </a:solidFill>
                <a:latin typeface="隶书" panose="02010509060101010101" pitchFamily="49" charset="-122"/>
                <a:ea typeface="幼圆" panose="02010509060101010101" pitchFamily="49" charset="-122"/>
              </a:rPr>
              <a:t>（健康朝气蓬勃）</a:t>
            </a:r>
            <a:endParaRPr lang="zh-CN" altLang="en-US" sz="2000" b="1" dirty="0">
              <a:solidFill>
                <a:srgbClr val="FF3399"/>
              </a:solidFill>
              <a:latin typeface="隶书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4613" name="Rectangle 37"/>
          <p:cNvSpPr/>
          <p:nvPr/>
        </p:nvSpPr>
        <p:spPr>
          <a:xfrm>
            <a:off x="6781800" y="2438400"/>
            <a:ext cx="19812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srgbClr val="FF3399"/>
                </a:solidFill>
                <a:latin typeface="Times New Roman" panose="02020603050405020304" pitchFamily="18" charset="0"/>
                <a:ea typeface="幼圆" panose="02010509060101010101" pitchFamily="49" charset="-122"/>
              </a:rPr>
              <a:t>（  苍老  贫困）      </a:t>
            </a:r>
            <a:endParaRPr lang="zh-CN" altLang="en-US" sz="2000" b="1" dirty="0">
              <a:solidFill>
                <a:srgbClr val="FF3399"/>
              </a:solidFill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24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4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24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24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24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24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04" grpId="0"/>
      <p:bldP spid="24605" grpId="0"/>
      <p:bldP spid="24606" grpId="0"/>
      <p:bldP spid="24607" grpId="0"/>
      <p:bldP spid="24608" grpId="0"/>
      <p:bldP spid="24609" grpId="0"/>
      <p:bldP spid="24610" grpId="0"/>
      <p:bldP spid="24611" grpId="0"/>
      <p:bldP spid="24612" grpId="0"/>
      <p:bldP spid="246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Text Box 2"/>
          <p:cNvSpPr txBox="1"/>
          <p:nvPr/>
        </p:nvSpPr>
        <p:spPr>
          <a:xfrm>
            <a:off x="685800" y="5486400"/>
            <a:ext cx="2895600" cy="137318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</a:rPr>
              <a:t>纯真活泼</a:t>
            </a:r>
            <a:endParaRPr lang="zh-CN" altLang="en-US" sz="2800" b="1" dirty="0">
              <a:solidFill>
                <a:srgbClr val="006600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</a:rPr>
              <a:t>热情开朗</a:t>
            </a:r>
            <a:endParaRPr lang="zh-CN" altLang="en-US" sz="2800" b="1" dirty="0">
              <a:solidFill>
                <a:srgbClr val="006600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</a:rPr>
              <a:t>简直是个小英雄</a:t>
            </a:r>
            <a:endParaRPr lang="zh-CN" altLang="en-US" sz="2800" b="1" dirty="0">
              <a:solidFill>
                <a:srgbClr val="006600"/>
              </a:solidFill>
              <a:latin typeface="宋体" panose="02010600030101010101" pitchFamily="2" charset="-122"/>
            </a:endParaRPr>
          </a:p>
        </p:txBody>
      </p:sp>
      <p:sp>
        <p:nvSpPr>
          <p:cNvPr id="36867" name="Text Box 3"/>
          <p:cNvSpPr txBox="1"/>
          <p:nvPr/>
        </p:nvSpPr>
        <p:spPr>
          <a:xfrm>
            <a:off x="5795963" y="5445125"/>
            <a:ext cx="2276475" cy="137318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麻木迟钝</a:t>
            </a:r>
            <a:endParaRPr lang="zh-CN" altLang="en-US" sz="2800" b="1" dirty="0">
              <a:solidFill>
                <a:srgbClr val="CC00FF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善良忠厚</a:t>
            </a:r>
            <a:endParaRPr lang="zh-CN" altLang="en-US" sz="2800" b="1" dirty="0">
              <a:solidFill>
                <a:srgbClr val="CC00FF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勤劳朴实</a:t>
            </a:r>
            <a:endParaRPr lang="zh-CN" altLang="en-US" sz="2800" b="1" dirty="0">
              <a:solidFill>
                <a:srgbClr val="CC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36868" name="Group 4"/>
          <p:cNvGrpSpPr/>
          <p:nvPr/>
        </p:nvGrpSpPr>
        <p:grpSpPr>
          <a:xfrm>
            <a:off x="0" y="762000"/>
            <a:ext cx="9144000" cy="4800600"/>
            <a:chOff x="528" y="672"/>
            <a:chExt cx="4848" cy="2112"/>
          </a:xfrm>
        </p:grpSpPr>
        <p:pic>
          <p:nvPicPr>
            <p:cNvPr id="44041" name="Picture 5" descr="hxx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28" y="679"/>
              <a:ext cx="2160" cy="21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4042" name="Picture 6" descr="hxx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16" y="672"/>
              <a:ext cx="2160" cy="211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4037" name="Text Box 8"/>
          <p:cNvSpPr txBox="1"/>
          <p:nvPr/>
        </p:nvSpPr>
        <p:spPr>
          <a:xfrm>
            <a:off x="1692275" y="692150"/>
            <a:ext cx="143986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1800" dirty="0"/>
          </a:p>
        </p:txBody>
      </p:sp>
      <p:sp>
        <p:nvSpPr>
          <p:cNvPr id="44038" name="Text Box 9"/>
          <p:cNvSpPr txBox="1"/>
          <p:nvPr/>
        </p:nvSpPr>
        <p:spPr>
          <a:xfrm>
            <a:off x="1447800" y="228600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660066"/>
                </a:solidFill>
              </a:rPr>
              <a:t>少年闰土</a:t>
            </a:r>
            <a:endParaRPr lang="zh-CN" altLang="en-US" sz="2400" b="1" dirty="0">
              <a:solidFill>
                <a:srgbClr val="660066"/>
              </a:solidFill>
            </a:endParaRPr>
          </a:p>
        </p:txBody>
      </p:sp>
      <p:sp>
        <p:nvSpPr>
          <p:cNvPr id="44039" name="Text Box 10"/>
          <p:cNvSpPr txBox="1"/>
          <p:nvPr/>
        </p:nvSpPr>
        <p:spPr>
          <a:xfrm>
            <a:off x="5867400" y="620713"/>
            <a:ext cx="18002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1800" dirty="0"/>
          </a:p>
        </p:txBody>
      </p:sp>
      <p:sp>
        <p:nvSpPr>
          <p:cNvPr id="44040" name="Text Box 11"/>
          <p:cNvSpPr txBox="1"/>
          <p:nvPr/>
        </p:nvSpPr>
        <p:spPr>
          <a:xfrm>
            <a:off x="5943600" y="228600"/>
            <a:ext cx="19399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660066"/>
                </a:solidFill>
              </a:rPr>
              <a:t>中年闰土</a:t>
            </a:r>
            <a:endParaRPr lang="zh-CN" altLang="en-US" sz="24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0" y="0"/>
            <a:ext cx="33528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1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课文背景</a:t>
            </a:r>
            <a:endParaRPr kumimoji="0" lang="zh-CN" altLang="en-US" sz="5400" b="1" i="1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0" y="1125538"/>
            <a:ext cx="6372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</a:t>
            </a:r>
            <a:endParaRPr kumimoji="0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pic>
        <p:nvPicPr>
          <p:cNvPr id="45060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3200" y="0"/>
            <a:ext cx="2590800" cy="3200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5061" name="Picture 5" descr="鲁迅像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4313" y="3276600"/>
            <a:ext cx="2579687" cy="3581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339725" y="1114425"/>
            <a:ext cx="5961063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这次回到乡间，幼年的伙伴、农民章闰水特地从海边农村进城来探望鲁迅。章闰水年纪刚过</a:t>
            </a:r>
            <a:r>
              <a:rPr kumimoji="0" lang="en-US" altLang="zh-CN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30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，已是满脸皱纹，形容憔悴，向鲁迅讲述了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农村做人总是难，一点东西拿出去总是要捐三、四回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的悲惨处境，引起了鲁迅深切的同情。</a:t>
            </a:r>
            <a:endParaRPr kumimoji="0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后来，鲁迅将这次回乡的经历，艺术地再现于小说</a:t>
            </a:r>
            <a:r>
              <a:rPr kumimoji="0" lang="en-US" altLang="zh-CN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《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故乡</a:t>
            </a:r>
            <a:r>
              <a:rPr kumimoji="0" lang="en-US" altLang="zh-CN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》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之中，并以章闰水为原型，塑造了闰土这个朴实的农民形象。</a:t>
            </a: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0" y="0"/>
            <a:ext cx="33528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1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课文背景</a:t>
            </a:r>
            <a:endParaRPr kumimoji="0" lang="zh-CN" altLang="en-US" sz="5400" b="1" i="1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0" y="1125538"/>
            <a:ext cx="6372225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辛亥革命推翻了统治中国两千多年的封建帝制，但这场革命并不彻底，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广大的中国农村，受苦受难的农民并没有得到真正的翻身、解放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；人民的生活、社会的经济发展，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反而日趋衰落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。怎样才能使人民得到真正的幸福？中国农村的贫困，农民的不幸，是由什么造成的？鲁迅先生以他思想家的敏锐感觉，进行认真深入地分析。在他许多的以农民、农村生活为题材的作品中，进行了形象地剖析、透视。</a:t>
            </a:r>
            <a:r>
              <a:rPr kumimoji="0" lang="en-US" altLang="zh-CN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《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故乡</a:t>
            </a:r>
            <a:r>
              <a:rPr kumimoji="0" lang="en-US" altLang="zh-CN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》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一文，从闰土、杨二嫂十年的变化的角度，揭示了当时中国农村衰败、萧索、日趋破产的社会根源</a:t>
            </a:r>
            <a:r>
              <a:rPr kumimoji="0" lang="en-US" altLang="zh-CN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——</a:t>
            </a: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帝国主义和封建主义的双重压迫、统治。 </a:t>
            </a:r>
            <a:endParaRPr kumimoji="0" lang="zh-CN" altLang="en-US" sz="24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pic>
        <p:nvPicPr>
          <p:cNvPr id="46084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3200" y="0"/>
            <a:ext cx="2590800" cy="3200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85" name="Picture 5" descr="鲁迅像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4313" y="3276600"/>
            <a:ext cx="2579687" cy="3581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Text Box 2"/>
          <p:cNvSpPr txBox="1"/>
          <p:nvPr/>
        </p:nvSpPr>
        <p:spPr>
          <a:xfrm>
            <a:off x="685800" y="5486400"/>
            <a:ext cx="2895600" cy="137318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</a:rPr>
              <a:t>纯真活泼</a:t>
            </a:r>
            <a:endParaRPr lang="zh-CN" altLang="en-US" sz="2800" b="1" dirty="0">
              <a:solidFill>
                <a:srgbClr val="006600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</a:rPr>
              <a:t>热情开朗</a:t>
            </a:r>
            <a:endParaRPr lang="zh-CN" altLang="en-US" sz="2800" b="1" dirty="0">
              <a:solidFill>
                <a:srgbClr val="006600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</a:rPr>
              <a:t>简直是个小英雄</a:t>
            </a:r>
            <a:endParaRPr lang="zh-CN" altLang="en-US" sz="2800" b="1" dirty="0">
              <a:solidFill>
                <a:srgbClr val="006600"/>
              </a:solidFill>
              <a:latin typeface="宋体" panose="02010600030101010101" pitchFamily="2" charset="-122"/>
            </a:endParaRPr>
          </a:p>
        </p:txBody>
      </p:sp>
      <p:sp>
        <p:nvSpPr>
          <p:cNvPr id="47107" name="Text Box 3"/>
          <p:cNvSpPr txBox="1"/>
          <p:nvPr/>
        </p:nvSpPr>
        <p:spPr>
          <a:xfrm>
            <a:off x="5795963" y="5445125"/>
            <a:ext cx="2276475" cy="137318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麻木迟钝</a:t>
            </a:r>
            <a:endParaRPr lang="zh-CN" altLang="en-US" sz="2800" b="1" dirty="0">
              <a:solidFill>
                <a:srgbClr val="CC00FF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善良忠厚</a:t>
            </a:r>
            <a:endParaRPr lang="zh-CN" altLang="en-US" sz="2800" b="1" dirty="0">
              <a:solidFill>
                <a:srgbClr val="CC00FF"/>
              </a:solidFill>
              <a:latin typeface="宋体" panose="02010600030101010101" pitchFamily="2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勤劳朴实</a:t>
            </a:r>
            <a:endParaRPr lang="zh-CN" altLang="en-US" sz="2800" b="1" dirty="0">
              <a:solidFill>
                <a:srgbClr val="CC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47108" name="Group 4"/>
          <p:cNvGrpSpPr/>
          <p:nvPr/>
        </p:nvGrpSpPr>
        <p:grpSpPr>
          <a:xfrm>
            <a:off x="0" y="762000"/>
            <a:ext cx="9144000" cy="4800600"/>
            <a:chOff x="528" y="672"/>
            <a:chExt cx="4848" cy="2112"/>
          </a:xfrm>
        </p:grpSpPr>
        <p:pic>
          <p:nvPicPr>
            <p:cNvPr id="47116" name="Picture 5" descr="hxx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28" y="679"/>
              <a:ext cx="2160" cy="21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7117" name="Picture 6" descr="hxx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16" y="672"/>
              <a:ext cx="2160" cy="211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7109" name="Text Box 7"/>
          <p:cNvSpPr txBox="1"/>
          <p:nvPr/>
        </p:nvSpPr>
        <p:spPr>
          <a:xfrm>
            <a:off x="1692275" y="692150"/>
            <a:ext cx="143986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1800" dirty="0"/>
          </a:p>
        </p:txBody>
      </p:sp>
      <p:sp>
        <p:nvSpPr>
          <p:cNvPr id="47110" name="Text Box 8"/>
          <p:cNvSpPr txBox="1"/>
          <p:nvPr/>
        </p:nvSpPr>
        <p:spPr>
          <a:xfrm>
            <a:off x="1447800" y="228600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660066"/>
                </a:solidFill>
              </a:rPr>
              <a:t>少年闰土</a:t>
            </a:r>
            <a:endParaRPr lang="zh-CN" altLang="en-US" sz="2400" b="1" dirty="0">
              <a:solidFill>
                <a:srgbClr val="660066"/>
              </a:solidFill>
            </a:endParaRPr>
          </a:p>
        </p:txBody>
      </p:sp>
      <p:sp>
        <p:nvSpPr>
          <p:cNvPr id="47111" name="Text Box 9"/>
          <p:cNvSpPr txBox="1"/>
          <p:nvPr/>
        </p:nvSpPr>
        <p:spPr>
          <a:xfrm>
            <a:off x="5867400" y="620713"/>
            <a:ext cx="18002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1800" dirty="0"/>
          </a:p>
        </p:txBody>
      </p:sp>
      <p:sp>
        <p:nvSpPr>
          <p:cNvPr id="47112" name="Text Box 10"/>
          <p:cNvSpPr txBox="1"/>
          <p:nvPr/>
        </p:nvSpPr>
        <p:spPr>
          <a:xfrm>
            <a:off x="5943600" y="228600"/>
            <a:ext cx="19399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660066"/>
                </a:solidFill>
              </a:rPr>
              <a:t>中年闰土</a:t>
            </a:r>
            <a:endParaRPr lang="zh-CN" altLang="en-US" sz="2400" b="1" dirty="0">
              <a:solidFill>
                <a:srgbClr val="660066"/>
              </a:solidFill>
            </a:endParaRPr>
          </a:p>
        </p:txBody>
      </p:sp>
      <p:sp>
        <p:nvSpPr>
          <p:cNvPr id="78859" name="Text Box 11"/>
          <p:cNvSpPr txBox="1"/>
          <p:nvPr/>
        </p:nvSpPr>
        <p:spPr>
          <a:xfrm>
            <a:off x="-57150" y="0"/>
            <a:ext cx="9201150" cy="10668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/>
              <a:t>    </a:t>
            </a:r>
            <a:r>
              <a:rPr lang="zh-CN" altLang="en-US" b="1" dirty="0"/>
              <a:t>我感到”我们之间已经隔了一层可悲的厚障壁了”</a:t>
            </a:r>
            <a:endParaRPr lang="zh-CN" altLang="en-US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/>
              <a:t>,</a:t>
            </a:r>
            <a:r>
              <a:rPr lang="zh-CN" altLang="en-US" b="1" dirty="0"/>
              <a:t>这”</a:t>
            </a:r>
            <a:r>
              <a:rPr lang="zh-CN" altLang="en-US" b="1" dirty="0">
                <a:solidFill>
                  <a:srgbClr val="FF0000"/>
                </a:solidFill>
              </a:rPr>
              <a:t>可悲的厚障壁</a:t>
            </a:r>
            <a:r>
              <a:rPr lang="zh-CN" altLang="en-US" b="1" dirty="0"/>
              <a:t>”是什么</a:t>
            </a:r>
            <a:r>
              <a:rPr lang="en-US" altLang="zh-CN" b="1" dirty="0"/>
              <a:t>?</a:t>
            </a:r>
            <a:r>
              <a:rPr lang="zh-CN" altLang="en-US" b="1" dirty="0"/>
              <a:t>是什么原因造成的</a:t>
            </a:r>
            <a:r>
              <a:rPr lang="en-US" altLang="zh-CN" b="1" dirty="0"/>
              <a:t>?</a:t>
            </a:r>
            <a:endParaRPr lang="en-US" altLang="zh-CN" b="1" dirty="0"/>
          </a:p>
        </p:txBody>
      </p:sp>
      <p:sp>
        <p:nvSpPr>
          <p:cNvPr id="78860" name="Text Box 12"/>
          <p:cNvSpPr txBox="1"/>
          <p:nvPr/>
        </p:nvSpPr>
        <p:spPr>
          <a:xfrm>
            <a:off x="116205" y="1828800"/>
            <a:ext cx="8655685" cy="5835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/>
              <a:t>近于合理地存在的</a:t>
            </a:r>
            <a:r>
              <a:rPr lang="en-US" altLang="zh-CN" b="1" dirty="0"/>
              <a:t>,</a:t>
            </a:r>
            <a:r>
              <a:rPr lang="zh-CN" altLang="en-US" b="1" dirty="0"/>
              <a:t>难以打破的</a:t>
            </a:r>
            <a:r>
              <a:rPr lang="zh-CN" altLang="en-US" b="1" dirty="0">
                <a:solidFill>
                  <a:srgbClr val="FF0000"/>
                </a:solidFill>
              </a:rPr>
              <a:t>精神上的隔膜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78861" name="Text Box 13"/>
          <p:cNvSpPr txBox="1"/>
          <p:nvPr/>
        </p:nvSpPr>
        <p:spPr>
          <a:xfrm>
            <a:off x="200025" y="3874770"/>
            <a:ext cx="8686800" cy="7016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/>
              <a:t>是封建等级观念长期的强制性的压力</a:t>
            </a:r>
            <a:endParaRPr lang="zh-CN" altLang="en-US" sz="40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8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9" grpId="0" animBg="1"/>
      <p:bldP spid="78860" grpId="0" bldLvl="0" animBg="1"/>
      <p:bldP spid="78861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6322" name="Group 2"/>
          <p:cNvGrpSpPr/>
          <p:nvPr/>
        </p:nvGrpSpPr>
        <p:grpSpPr>
          <a:xfrm>
            <a:off x="3492500" y="765175"/>
            <a:ext cx="2016125" cy="4910138"/>
            <a:chOff x="2238" y="499"/>
            <a:chExt cx="1092" cy="3108"/>
          </a:xfrm>
        </p:grpSpPr>
        <p:sp>
          <p:nvSpPr>
            <p:cNvPr id="48138" name="Text Box 3"/>
            <p:cNvSpPr txBox="1"/>
            <p:nvPr/>
          </p:nvSpPr>
          <p:spPr>
            <a:xfrm>
              <a:off x="2238" y="499"/>
              <a:ext cx="949" cy="8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天真活泼热情开朗勇敢善良</a:t>
              </a:r>
              <a:endPara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8139" name="Text Box 4"/>
            <p:cNvSpPr txBox="1"/>
            <p:nvPr/>
          </p:nvSpPr>
          <p:spPr>
            <a:xfrm>
              <a:off x="2304" y="2738"/>
              <a:ext cx="960" cy="869"/>
            </a:xfrm>
            <a:prstGeom prst="rect">
              <a:avLst/>
            </a:prstGeom>
            <a:noFill/>
            <a:ln w="12700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>
                <a:spcBef>
                  <a:spcPct val="0"/>
                </a:spcBef>
                <a:buNone/>
              </a:pPr>
              <a:r>
                <a:rPr lang="zh-CN" altLang="en-US" sz="2800" b="1" dirty="0">
                  <a:latin typeface="宋体" panose="02010600030101010101" pitchFamily="2" charset="-122"/>
                  <a:ea typeface="楷体_GB2312" pitchFamily="49" charset="-122"/>
                </a:rPr>
                <a:t>苍老贫困</a:t>
              </a:r>
              <a:r>
                <a:rPr lang="zh-CN" altLang="en-US" sz="2800" b="1" dirty="0">
                  <a:latin typeface="Times New Roman" panose="02020603050405020304" pitchFamily="18" charset="0"/>
                  <a:ea typeface="楷体_GB2312" pitchFamily="49" charset="-122"/>
                </a:rPr>
                <a:t>因循守旧麻木迟钝</a:t>
              </a:r>
              <a:endParaRPr lang="zh-CN" altLang="en-US" sz="28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8140" name="Text Box 5"/>
            <p:cNvSpPr txBox="1"/>
            <p:nvPr/>
          </p:nvSpPr>
          <p:spPr>
            <a:xfrm>
              <a:off x="2337" y="1392"/>
              <a:ext cx="96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 u="sng" dirty="0">
                  <a:solidFill>
                    <a:srgbClr val="8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小英雄</a:t>
              </a:r>
              <a:endParaRPr lang="zh-CN" altLang="en-US" sz="2800" b="1" dirty="0">
                <a:solidFill>
                  <a:srgbClr val="8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48141" name="Text Box 6"/>
            <p:cNvSpPr txBox="1"/>
            <p:nvPr/>
          </p:nvSpPr>
          <p:spPr>
            <a:xfrm>
              <a:off x="2370" y="2241"/>
              <a:ext cx="96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 u="sng" dirty="0">
                  <a:solidFill>
                    <a:srgbClr val="8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木偶人</a:t>
              </a:r>
              <a:endParaRPr lang="zh-CN" altLang="en-US" sz="2800" b="1" dirty="0">
                <a:solidFill>
                  <a:srgbClr val="80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56327" name="Group 7"/>
          <p:cNvGrpSpPr/>
          <p:nvPr/>
        </p:nvGrpSpPr>
        <p:grpSpPr>
          <a:xfrm>
            <a:off x="395288" y="2781300"/>
            <a:ext cx="8077200" cy="944563"/>
            <a:chOff x="251" y="1728"/>
            <a:chExt cx="5136" cy="480"/>
          </a:xfrm>
        </p:grpSpPr>
        <p:sp>
          <p:nvSpPr>
            <p:cNvPr id="48136" name="AutoShape 8"/>
            <p:cNvSpPr/>
            <p:nvPr/>
          </p:nvSpPr>
          <p:spPr>
            <a:xfrm>
              <a:off x="2640" y="1728"/>
              <a:ext cx="144" cy="480"/>
            </a:xfrm>
            <a:prstGeom prst="downArrow">
              <a:avLst>
                <a:gd name="adj1" fmla="val 50000"/>
                <a:gd name="adj2" fmla="val 83333"/>
              </a:avLst>
            </a:prstGeom>
            <a:solidFill>
              <a:srgbClr val="990033"/>
            </a:solidFill>
            <a:ln w="9525" cap="flat" cmpd="sng">
              <a:solidFill>
                <a:srgbClr val="99003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endParaRPr lang="zh-CN" altLang="zh-CN" sz="2400" dirty="0">
                <a:solidFill>
                  <a:srgbClr val="990033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8137" name="Text Box 9"/>
            <p:cNvSpPr txBox="1"/>
            <p:nvPr/>
          </p:nvSpPr>
          <p:spPr>
            <a:xfrm>
              <a:off x="251" y="1817"/>
              <a:ext cx="5136" cy="26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b="1" dirty="0">
                  <a:latin typeface="楷体_GB2312" pitchFamily="49" charset="-122"/>
                  <a:ea typeface="楷体_GB2312" pitchFamily="49" charset="-122"/>
                </a:rPr>
                <a:t>表层原因</a:t>
              </a:r>
              <a:r>
                <a:rPr lang="zh-CN" altLang="en-US" sz="2800" b="1" dirty="0">
                  <a:latin typeface="Times New Roman" panose="02020603050405020304" pitchFamily="18" charset="0"/>
                </a:rPr>
                <a:t>                                                     </a:t>
              </a:r>
              <a:r>
                <a:rPr lang="zh-CN" altLang="en-US" sz="2800" b="1" dirty="0">
                  <a:latin typeface="Times New Roman" panose="02020603050405020304" pitchFamily="18" charset="0"/>
                  <a:ea typeface="楷体_GB2312" pitchFamily="49" charset="-122"/>
                </a:rPr>
                <a:t>深层原因</a:t>
              </a:r>
              <a:endParaRPr lang="zh-CN" altLang="en-US" sz="28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56330" name="Text Box 10"/>
          <p:cNvSpPr txBox="1"/>
          <p:nvPr/>
        </p:nvSpPr>
        <p:spPr>
          <a:xfrm>
            <a:off x="250825" y="260350"/>
            <a:ext cx="81359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latin typeface="Garamond" panose="02020404030301010803" pitchFamily="18" charset="0"/>
                <a:ea typeface="楷体_GB2312" pitchFamily="49" charset="-122"/>
              </a:rPr>
              <a:t>闰土二十多年来为什么发生这么大的变化？</a:t>
            </a:r>
            <a:endParaRPr lang="zh-CN" altLang="en-US" b="1" dirty="0">
              <a:solidFill>
                <a:srgbClr val="0000FF"/>
              </a:solidFill>
              <a:latin typeface="Garamond" panose="02020404030301010803" pitchFamily="18" charset="0"/>
              <a:ea typeface="楷体_GB2312" pitchFamily="49" charset="-122"/>
            </a:endParaRPr>
          </a:p>
        </p:txBody>
      </p:sp>
      <p:sp>
        <p:nvSpPr>
          <p:cNvPr id="56331" name="Text Box 11"/>
          <p:cNvSpPr txBox="1"/>
          <p:nvPr/>
        </p:nvSpPr>
        <p:spPr>
          <a:xfrm>
            <a:off x="323850" y="5661025"/>
            <a:ext cx="82073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农村经济衰败，农民生活的贫困，封建传统观念（即礼教、等级观念）毒害。</a:t>
            </a:r>
            <a:endParaRPr lang="zh-CN" altLang="en-US" sz="28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6332" name="Text Box 12"/>
          <p:cNvSpPr txBox="1"/>
          <p:nvPr/>
        </p:nvSpPr>
        <p:spPr>
          <a:xfrm>
            <a:off x="-55562" y="3657600"/>
            <a:ext cx="3792537" cy="9540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990033"/>
                </a:solidFill>
              </a:rPr>
              <a:t>多子饥荒苛税兵匪官绅</a:t>
            </a:r>
            <a:endParaRPr lang="en-US" altLang="zh-CN" sz="2800" b="1" dirty="0">
              <a:solidFill>
                <a:srgbClr val="990033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990033"/>
              </a:solidFill>
            </a:endParaRPr>
          </a:p>
        </p:txBody>
      </p:sp>
      <p:sp>
        <p:nvSpPr>
          <p:cNvPr id="56333" name="Text Box 13"/>
          <p:cNvSpPr txBox="1"/>
          <p:nvPr/>
        </p:nvSpPr>
        <p:spPr>
          <a:xfrm>
            <a:off x="5715000" y="3552825"/>
            <a:ext cx="307022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990033"/>
                </a:solidFill>
              </a:rPr>
              <a:t>封建思想等级观念</a:t>
            </a:r>
            <a:endParaRPr lang="zh-CN" altLang="en-US" sz="2800" b="1" dirty="0">
              <a:solidFill>
                <a:srgbClr val="990033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6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6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0" grpId="0"/>
      <p:bldP spid="56331" grpId="0"/>
      <p:bldP spid="56332" grpId="0"/>
      <p:bldP spid="5633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Text Box 2"/>
          <p:cNvSpPr txBox="1"/>
          <p:nvPr/>
        </p:nvSpPr>
        <p:spPr>
          <a:xfrm>
            <a:off x="3132138" y="260350"/>
            <a:ext cx="41767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杨二嫂的变化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57347" name="Group 3"/>
          <p:cNvGrpSpPr/>
          <p:nvPr/>
        </p:nvGrpSpPr>
        <p:grpSpPr>
          <a:xfrm>
            <a:off x="468313" y="981075"/>
            <a:ext cx="8229600" cy="5334000"/>
            <a:chOff x="768" y="576"/>
            <a:chExt cx="3876" cy="2352"/>
          </a:xfrm>
        </p:grpSpPr>
        <p:pic>
          <p:nvPicPr>
            <p:cNvPr id="49156" name="Picture 4" descr="hxx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68" y="720"/>
              <a:ext cx="1916" cy="201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9157" name="Picture 5" descr="hxx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32" y="576"/>
              <a:ext cx="912" cy="2352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Text Box 2"/>
          <p:cNvSpPr txBox="1"/>
          <p:nvPr/>
        </p:nvSpPr>
        <p:spPr>
          <a:xfrm>
            <a:off x="304800" y="381000"/>
            <a:ext cx="8534400" cy="3173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从上面可看出</a:t>
            </a:r>
            <a:r>
              <a:rPr lang="zh-CN" altLang="en-US" sz="2800" b="1" dirty="0">
                <a:solidFill>
                  <a:srgbClr val="FF3300"/>
                </a:solidFill>
              </a:rPr>
              <a:t>少年闰土</a:t>
            </a:r>
            <a:r>
              <a:rPr lang="zh-CN" altLang="en-US" sz="2800" b="1" dirty="0">
                <a:solidFill>
                  <a:srgbClr val="000000"/>
                </a:solidFill>
              </a:rPr>
              <a:t>是一个</a:t>
            </a:r>
            <a:r>
              <a:rPr lang="zh-CN" altLang="en-US" sz="2800" b="1" dirty="0">
                <a:solidFill>
                  <a:srgbClr val="CC00FF"/>
                </a:solidFill>
              </a:rPr>
              <a:t>天真、活泼、可爱，充满生命力的健康孩子，而且聪明，对我的热情，童年和我建立了深厚的友谊</a:t>
            </a:r>
            <a:r>
              <a:rPr lang="zh-CN" altLang="en-US" sz="2800" b="1" dirty="0">
                <a:solidFill>
                  <a:srgbClr val="000000"/>
                </a:solidFill>
              </a:rPr>
              <a:t>。阅读时请在课文注明对闰土细节描写，注意其作用。</a:t>
            </a:r>
            <a:r>
              <a:rPr lang="zh-CN" altLang="en-US" sz="2000" b="1" dirty="0">
                <a:solidFill>
                  <a:srgbClr val="000000"/>
                </a:solidFill>
              </a:rPr>
              <a:t>（</a:t>
            </a: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外貌、语言、动作、心理、神态描写）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由于第三层才介绍</a:t>
            </a: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中年</a:t>
            </a:r>
            <a:r>
              <a:rPr lang="zh-CN" altLang="en-US" sz="2800" b="1" dirty="0">
                <a:solidFill>
                  <a:srgbClr val="FF3300"/>
                </a:solidFill>
              </a:rPr>
              <a:t>闰土</a:t>
            </a:r>
            <a:r>
              <a:rPr lang="zh-CN" altLang="en-US" sz="2800" b="1" dirty="0">
                <a:solidFill>
                  <a:srgbClr val="000000"/>
                </a:solidFill>
              </a:rPr>
              <a:t>，所以我们放下，先看看第二主要人物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</a:rPr>
              <a:t>杨二嫂</a:t>
            </a:r>
            <a:endParaRPr lang="zh-CN" altLang="en-US" sz="2800" b="1" dirty="0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pic>
        <p:nvPicPr>
          <p:cNvPr id="50179" name="Picture 3" descr="故乡4"/>
          <p:cNvPicPr>
            <a:picLocks noChangeAspect="1"/>
          </p:cNvPicPr>
          <p:nvPr/>
        </p:nvPicPr>
        <p:blipFill>
          <a:blip r:embed="rId1">
            <a:lum bright="12000"/>
          </a:blip>
          <a:srcRect l="12071" t="50000" b="3796"/>
          <a:stretch>
            <a:fillRect/>
          </a:stretch>
        </p:blipFill>
        <p:spPr>
          <a:xfrm>
            <a:off x="0" y="0"/>
            <a:ext cx="9144000" cy="6902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6" name="Rectangle 4"/>
          <p:cNvSpPr/>
          <p:nvPr/>
        </p:nvSpPr>
        <p:spPr>
          <a:xfrm>
            <a:off x="790575" y="3429000"/>
            <a:ext cx="7561263" cy="3138488"/>
          </a:xfrm>
          <a:prstGeom prst="rect">
            <a:avLst/>
          </a:prstGeom>
          <a:solidFill>
            <a:schemeClr val="bg1"/>
          </a:solidFill>
          <a:ln w="12700">
            <a:noFill/>
          </a:ln>
          <a:effectLst>
            <a:outerShdw dist="35921" dir="2699999" algn="ctr" rotWithShape="0">
              <a:schemeClr val="bg1"/>
            </a:outerShdw>
          </a:effectLst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5000"/>
              </a:lnSpc>
              <a:spcBef>
                <a:spcPct val="0"/>
              </a:spcBef>
              <a:buNone/>
            </a:pP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杨二嫂也是作者着力刻画的</a:t>
            </a: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一个小市民的典型形象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，作者也是通过对比，写出杨二嫂的变化。细读课文找出杨二嫂的</a:t>
            </a: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肖像、语言、神态、动作的描写</a:t>
            </a: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的关键词语，分析一下杨二嫂变成一个什么样的人。</a:t>
            </a:r>
            <a:endParaRPr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9698" name="Group 2"/>
          <p:cNvGraphicFramePr>
            <a:graphicFrameLocks noGrp="1"/>
          </p:cNvGraphicFramePr>
          <p:nvPr/>
        </p:nvGraphicFramePr>
        <p:xfrm>
          <a:off x="304800" y="381000"/>
          <a:ext cx="8686800" cy="6497638"/>
        </p:xfrm>
        <a:graphic>
          <a:graphicData uri="http://schemas.openxmlformats.org/drawingml/2006/table">
            <a:tbl>
              <a:tblPr/>
              <a:tblGrid>
                <a:gridCol w="1027113"/>
                <a:gridCol w="720725"/>
                <a:gridCol w="5262562"/>
                <a:gridCol w="1676400"/>
              </a:tblGrid>
              <a:tr h="13176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二十年前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68450"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二十年后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外貌描写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C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7325">
                <a:tc vMerge="1">
                  <a:tcPr/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语言描写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C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3000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  <a:tr h="1011238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29722" name="Text Box 26"/>
          <p:cNvSpPr txBox="1"/>
          <p:nvPr/>
        </p:nvSpPr>
        <p:spPr>
          <a:xfrm>
            <a:off x="1331913" y="609600"/>
            <a:ext cx="561657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终日坐着</a:t>
            </a:r>
            <a:r>
              <a:rPr lang="zh-CN" altLang="en-US" sz="2000" b="1" dirty="0"/>
              <a:t>”</a:t>
            </a:r>
            <a:r>
              <a:rPr lang="zh-CN" altLang="en-US" sz="2000" b="1" dirty="0">
                <a:latin typeface="Verdana" panose="020B0604030504040204" pitchFamily="34" charset="0"/>
              </a:rPr>
              <a:t>人称</a:t>
            </a:r>
            <a:r>
              <a:rPr lang="zh-CN" altLang="en-US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豆腐西施</a:t>
            </a:r>
            <a:r>
              <a:rPr lang="zh-CN" altLang="en-US" sz="2000" b="1" dirty="0"/>
              <a:t>”“</a:t>
            </a:r>
            <a:r>
              <a:rPr lang="zh-CN" altLang="en-US" sz="2000" b="1" dirty="0">
                <a:latin typeface="Verdana" panose="020B0604030504040204" pitchFamily="34" charset="0"/>
              </a:rPr>
              <a:t>擦着白粉，颧骨没有这么高，嘴唇也没有这么薄</a:t>
            </a:r>
            <a:r>
              <a:rPr lang="zh-CN" altLang="en-US" sz="2000" b="1" dirty="0"/>
              <a:t>”“</a:t>
            </a:r>
            <a:r>
              <a:rPr lang="zh-CN" altLang="en-US" sz="2000" b="1" dirty="0">
                <a:latin typeface="Verdana" panose="020B0604030504040204" pitchFamily="34" charset="0"/>
              </a:rPr>
              <a:t>因为伊，这豆腐店的买卖非常好</a:t>
            </a:r>
            <a:r>
              <a:rPr lang="zh-CN" altLang="en-US" sz="2000" b="1" dirty="0"/>
              <a:t>”</a:t>
            </a:r>
            <a:endParaRPr lang="zh-CN" altLang="en-US" sz="2000" dirty="0">
              <a:latin typeface="Verdana" panose="020B0604030504040204" pitchFamily="34" charset="0"/>
            </a:endParaRPr>
          </a:p>
        </p:txBody>
      </p:sp>
      <p:sp>
        <p:nvSpPr>
          <p:cNvPr id="29723" name="Text Box 27"/>
          <p:cNvSpPr txBox="1"/>
          <p:nvPr/>
        </p:nvSpPr>
        <p:spPr>
          <a:xfrm>
            <a:off x="7239000" y="457200"/>
            <a:ext cx="1905000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说明杨二嫂年轻漂亮。</a:t>
            </a:r>
            <a:endParaRPr lang="zh-CN" altLang="en-US" sz="2400" b="1" dirty="0">
              <a:solidFill>
                <a:srgbClr val="FF3300"/>
              </a:solidFill>
              <a:latin typeface="Verdana" panose="020B0604030504040204" pitchFamily="34" charset="0"/>
            </a:endParaRPr>
          </a:p>
        </p:txBody>
      </p:sp>
      <p:sp>
        <p:nvSpPr>
          <p:cNvPr id="51228" name="Text Box 28"/>
          <p:cNvSpPr txBox="1"/>
          <p:nvPr/>
        </p:nvSpPr>
        <p:spPr>
          <a:xfrm>
            <a:off x="2051050" y="1628775"/>
            <a:ext cx="48260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1800" dirty="0">
              <a:latin typeface="Verdana" panose="020B0604030504040204" pitchFamily="34" charset="0"/>
            </a:endParaRPr>
          </a:p>
        </p:txBody>
      </p:sp>
      <p:sp>
        <p:nvSpPr>
          <p:cNvPr id="29725" name="Text Box 29"/>
          <p:cNvSpPr txBox="1"/>
          <p:nvPr/>
        </p:nvSpPr>
        <p:spPr>
          <a:xfrm>
            <a:off x="2133600" y="1828800"/>
            <a:ext cx="4886325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latin typeface="Verdana" panose="020B0604030504040204" pitchFamily="34" charset="0"/>
              </a:rPr>
              <a:t>凸颧骨，薄嘴唇，</a:t>
            </a:r>
            <a:r>
              <a:rPr lang="en-US" altLang="zh-CN" sz="2000" b="1" dirty="0">
                <a:latin typeface="Verdana" panose="020B0604030504040204" pitchFamily="34" charset="0"/>
              </a:rPr>
              <a:t>50</a:t>
            </a:r>
            <a:r>
              <a:rPr lang="zh-CN" altLang="en-US" sz="2000" b="1" dirty="0">
                <a:latin typeface="Verdana" panose="020B0604030504040204" pitchFamily="34" charset="0"/>
              </a:rPr>
              <a:t>岁上下的女人站在我面前，两手搭在髀间，没有系裙，张着两脚，正像一个画图仪器里细脚伶仃的</a:t>
            </a:r>
            <a:r>
              <a:rPr lang="zh-CN" altLang="en-US" sz="2000" b="1" dirty="0">
                <a:solidFill>
                  <a:srgbClr val="6600FF"/>
                </a:solidFill>
                <a:latin typeface="Verdana" panose="020B0604030504040204" pitchFamily="34" charset="0"/>
              </a:rPr>
              <a:t>圆规</a:t>
            </a:r>
            <a:r>
              <a:rPr lang="zh-CN" altLang="en-US" sz="2400" b="1" dirty="0">
                <a:latin typeface="Verdana" panose="020B0604030504040204" pitchFamily="34" charset="0"/>
              </a:rPr>
              <a:t>。</a:t>
            </a:r>
            <a:endParaRPr lang="zh-CN" altLang="en-US" sz="2400" b="1" dirty="0">
              <a:latin typeface="Verdana" panose="020B0604030504040204" pitchFamily="34" charset="0"/>
            </a:endParaRPr>
          </a:p>
        </p:txBody>
      </p:sp>
      <p:sp>
        <p:nvSpPr>
          <p:cNvPr id="29726" name="Text Box 30"/>
          <p:cNvSpPr txBox="1"/>
          <p:nvPr/>
        </p:nvSpPr>
        <p:spPr>
          <a:xfrm>
            <a:off x="7467600" y="1905000"/>
            <a:ext cx="14478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说明杨二嫂老丑而瘦</a:t>
            </a:r>
            <a:endParaRPr lang="zh-CN" altLang="en-US" sz="2400" dirty="0">
              <a:latin typeface="Verdana" panose="020B0604030504040204" pitchFamily="34" charset="0"/>
            </a:endParaRPr>
          </a:p>
        </p:txBody>
      </p:sp>
      <p:sp>
        <p:nvSpPr>
          <p:cNvPr id="29727" name="Text Box 31"/>
          <p:cNvSpPr txBox="1"/>
          <p:nvPr/>
        </p:nvSpPr>
        <p:spPr>
          <a:xfrm>
            <a:off x="2092325" y="3284538"/>
            <a:ext cx="4897438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/>
              <a:t>哈！这模样了！胡子这么长了！一种尖利的怪声突然大叫起来。</a:t>
            </a:r>
            <a:endParaRPr lang="en-US" altLang="zh-CN" sz="2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不认识了么？我还抱过你咧！</a:t>
            </a:r>
            <a:r>
              <a:rPr lang="zh-CN" altLang="en-US" sz="2000" b="1" dirty="0"/>
              <a:t>”</a:t>
            </a:r>
            <a:endParaRPr lang="zh-CN" altLang="en-US" sz="2000" b="1" dirty="0">
              <a:latin typeface="Verdana" panose="020B060403050404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000" b="1" dirty="0"/>
              <a:t>冷笑说：“</a:t>
            </a:r>
            <a:r>
              <a:rPr lang="zh-CN" altLang="en-US" sz="2000" b="1" dirty="0">
                <a:latin typeface="Verdana" panose="020B0604030504040204" pitchFamily="34" charset="0"/>
              </a:rPr>
              <a:t>忘了？这真是贵人眼高</a:t>
            </a:r>
            <a:r>
              <a:rPr lang="en-US" altLang="zh-CN" sz="2000" b="1" dirty="0"/>
              <a:t>……”</a:t>
            </a:r>
            <a:endParaRPr lang="en-US" altLang="zh-CN" sz="2000" dirty="0">
              <a:latin typeface="Verdana" panose="020B0604030504040204" pitchFamily="34" charset="0"/>
            </a:endParaRPr>
          </a:p>
        </p:txBody>
      </p:sp>
      <p:sp>
        <p:nvSpPr>
          <p:cNvPr id="29728" name="Text Box 32"/>
          <p:cNvSpPr txBox="1"/>
          <p:nvPr/>
        </p:nvSpPr>
        <p:spPr>
          <a:xfrm>
            <a:off x="2163763" y="4843463"/>
            <a:ext cx="48260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阿呀呀，你放了道台了，还说不阔？你现在有三房姨太太；出门便是八抬的大轿，还说不阔？吓，什么都瞒不过我。</a:t>
            </a:r>
            <a:r>
              <a:rPr lang="zh-CN" altLang="en-US" sz="2000" b="1" dirty="0"/>
              <a:t>”</a:t>
            </a:r>
            <a:endParaRPr lang="zh-CN" altLang="en-US" sz="2000" b="1" dirty="0">
              <a:latin typeface="Verdana" panose="020B0604030504040204" pitchFamily="34" charset="0"/>
            </a:endParaRPr>
          </a:p>
        </p:txBody>
      </p:sp>
      <p:sp>
        <p:nvSpPr>
          <p:cNvPr id="29729" name="Text Box 33"/>
          <p:cNvSpPr txBox="1"/>
          <p:nvPr/>
        </p:nvSpPr>
        <p:spPr>
          <a:xfrm>
            <a:off x="2230438" y="5983288"/>
            <a:ext cx="5040312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阿呀阿呀，真是愈有钱，便愈是一毫不肯放松，愈是一毫不肯放松，便愈有钱</a:t>
            </a:r>
            <a:r>
              <a:rPr lang="en-US" altLang="zh-CN" sz="2400" b="1" dirty="0"/>
              <a:t>……”</a:t>
            </a:r>
            <a:endParaRPr lang="en-US" altLang="zh-CN" sz="2400" b="1" dirty="0">
              <a:latin typeface="Verdana" panose="020B0604030504040204" pitchFamily="34" charset="0"/>
            </a:endParaRPr>
          </a:p>
        </p:txBody>
      </p:sp>
      <p:sp>
        <p:nvSpPr>
          <p:cNvPr id="29730" name="Text Box 34"/>
          <p:cNvSpPr txBox="1"/>
          <p:nvPr/>
        </p:nvSpPr>
        <p:spPr>
          <a:xfrm>
            <a:off x="7391400" y="3657600"/>
            <a:ext cx="15240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表现杨二嫂势利、尖刻</a:t>
            </a:r>
            <a:endParaRPr lang="zh-CN" altLang="en-US" sz="2400" b="1" dirty="0">
              <a:solidFill>
                <a:srgbClr val="FF3300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9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9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9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9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9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22" grpId="0"/>
      <p:bldP spid="29723" grpId="0"/>
      <p:bldP spid="29725" grpId="0"/>
      <p:bldP spid="29726" grpId="0"/>
      <p:bldP spid="29727" grpId="0"/>
      <p:bldP spid="29728" grpId="0"/>
      <p:bldP spid="29729" grpId="0"/>
      <p:bldP spid="2973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0722" name="Group 2"/>
          <p:cNvGraphicFramePr>
            <a:graphicFrameLocks noGrp="1"/>
          </p:cNvGraphicFramePr>
          <p:nvPr/>
        </p:nvGraphicFramePr>
        <p:xfrm>
          <a:off x="395288" y="260350"/>
          <a:ext cx="8353425" cy="6324600"/>
        </p:xfrm>
        <a:graphic>
          <a:graphicData uri="http://schemas.openxmlformats.org/drawingml/2006/table">
            <a:tbl>
              <a:tblPr/>
              <a:tblGrid>
                <a:gridCol w="576262"/>
                <a:gridCol w="863600"/>
                <a:gridCol w="4249738"/>
                <a:gridCol w="863600"/>
                <a:gridCol w="1800225"/>
              </a:tblGrid>
              <a:tr h="1223963">
                <a:tc rowSpan="5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二十年后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语言描写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C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2525"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动作描写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CC00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vMerge="1"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0">
                <a:tc vMerge="1"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  <a:tr h="1452563">
                <a:tc vMerge="1"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30749" name="Text Box 29"/>
          <p:cNvSpPr txBox="1"/>
          <p:nvPr/>
        </p:nvSpPr>
        <p:spPr>
          <a:xfrm>
            <a:off x="1908175" y="381000"/>
            <a:ext cx="496887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迅哥儿你阔了，搬动又笨重，你还要什么这些破烂木器，让我拿去罢。我们小户人家，用得着。</a:t>
            </a:r>
            <a:r>
              <a:rPr lang="zh-CN" altLang="en-US" sz="2000" b="1" dirty="0"/>
              <a:t>”</a:t>
            </a:r>
            <a:r>
              <a:rPr lang="zh-CN" altLang="en-US" sz="2000" b="1" dirty="0">
                <a:latin typeface="Verdana" panose="020B0604030504040204" pitchFamily="34" charset="0"/>
              </a:rPr>
              <a:t> </a:t>
            </a:r>
            <a:endParaRPr lang="zh-CN" altLang="en-US" sz="2000" dirty="0">
              <a:latin typeface="Verdana" panose="020B0604030504040204" pitchFamily="34" charset="0"/>
            </a:endParaRPr>
          </a:p>
        </p:txBody>
      </p:sp>
      <p:sp>
        <p:nvSpPr>
          <p:cNvPr id="30750" name="Text Box 30"/>
          <p:cNvSpPr txBox="1"/>
          <p:nvPr/>
        </p:nvSpPr>
        <p:spPr>
          <a:xfrm>
            <a:off x="7019925" y="333375"/>
            <a:ext cx="1728788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表现杨二嫂贪婪的性格</a:t>
            </a:r>
            <a:endParaRPr lang="zh-CN" altLang="en-US" sz="2400" b="1" dirty="0">
              <a:solidFill>
                <a:srgbClr val="FF3300"/>
              </a:solidFill>
              <a:latin typeface="Verdana" panose="020B0604030504040204" pitchFamily="34" charset="0"/>
            </a:endParaRPr>
          </a:p>
        </p:txBody>
      </p:sp>
      <p:sp>
        <p:nvSpPr>
          <p:cNvPr id="30751" name="Text Box 31"/>
          <p:cNvSpPr txBox="1"/>
          <p:nvPr/>
        </p:nvSpPr>
        <p:spPr>
          <a:xfrm>
            <a:off x="1835150" y="1600200"/>
            <a:ext cx="5113338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圆规一面愤愤的回转身，一面絮絮的说，慢慢向外走，顺便将我母亲的一副手套塞在裤腰里，出去了。</a:t>
            </a:r>
            <a:r>
              <a:rPr lang="zh-CN" altLang="en-US" sz="2000" b="1" dirty="0"/>
              <a:t>”</a:t>
            </a:r>
            <a:endParaRPr lang="zh-CN" altLang="en-US" sz="2000" dirty="0">
              <a:latin typeface="Verdana" panose="020B0604030504040204" pitchFamily="34" charset="0"/>
            </a:endParaRPr>
          </a:p>
        </p:txBody>
      </p:sp>
      <p:sp>
        <p:nvSpPr>
          <p:cNvPr id="30752" name="Text Box 32"/>
          <p:cNvSpPr txBox="1"/>
          <p:nvPr/>
        </p:nvSpPr>
        <p:spPr>
          <a:xfrm>
            <a:off x="6948488" y="1484313"/>
            <a:ext cx="1800225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表现杨二嫂的自私、尖刻、贪婪</a:t>
            </a:r>
            <a:r>
              <a:rPr lang="zh-CN" altLang="en-US" sz="2400" b="1" dirty="0">
                <a:latin typeface="Verdana" panose="020B0604030504040204" pitchFamily="34" charset="0"/>
              </a:rPr>
              <a:t>。</a:t>
            </a:r>
            <a:endParaRPr lang="zh-CN" altLang="en-US" sz="2400" b="1" dirty="0">
              <a:latin typeface="Verdana" panose="020B0604030504040204" pitchFamily="34" charset="0"/>
            </a:endParaRPr>
          </a:p>
        </p:txBody>
      </p:sp>
      <p:sp>
        <p:nvSpPr>
          <p:cNvPr id="30753" name="Text Box 33"/>
          <p:cNvSpPr txBox="1"/>
          <p:nvPr/>
        </p:nvSpPr>
        <p:spPr>
          <a:xfrm>
            <a:off x="971550" y="2743200"/>
            <a:ext cx="51133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那豆腐西施的杨二嫂，自从我家收拾行李以来，本是每日必到的，</a:t>
            </a:r>
            <a:r>
              <a:rPr lang="zh-CN" altLang="en-US" sz="2000" dirty="0"/>
              <a:t>”</a:t>
            </a:r>
            <a:endParaRPr lang="zh-CN" altLang="en-US" sz="2000" dirty="0">
              <a:latin typeface="Verdana" panose="020B0604030504040204" pitchFamily="34" charset="0"/>
            </a:endParaRPr>
          </a:p>
        </p:txBody>
      </p:sp>
      <p:sp>
        <p:nvSpPr>
          <p:cNvPr id="30754" name="Text Box 34"/>
          <p:cNvSpPr txBox="1"/>
          <p:nvPr/>
        </p:nvSpPr>
        <p:spPr>
          <a:xfrm>
            <a:off x="6084888" y="2708275"/>
            <a:ext cx="9350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CC00FF"/>
                </a:solidFill>
                <a:latin typeface="Verdana" panose="020B0604030504040204" pitchFamily="34" charset="0"/>
              </a:rPr>
              <a:t>贪婪</a:t>
            </a:r>
            <a:endParaRPr lang="zh-CN" altLang="en-US" sz="2400" dirty="0">
              <a:solidFill>
                <a:srgbClr val="CC00FF"/>
              </a:solidFill>
              <a:latin typeface="Verdana" panose="020B0604030504040204" pitchFamily="34" charset="0"/>
            </a:endParaRPr>
          </a:p>
        </p:txBody>
      </p:sp>
      <p:sp>
        <p:nvSpPr>
          <p:cNvPr id="30755" name="Text Box 35"/>
          <p:cNvSpPr txBox="1"/>
          <p:nvPr/>
        </p:nvSpPr>
        <p:spPr>
          <a:xfrm>
            <a:off x="971550" y="3810000"/>
            <a:ext cx="5113338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000" b="1" dirty="0"/>
              <a:t>“</a:t>
            </a:r>
            <a:r>
              <a:rPr lang="zh-CN" altLang="en-US" sz="2000" b="1" dirty="0">
                <a:latin typeface="Verdana" panose="020B0604030504040204" pitchFamily="34" charset="0"/>
              </a:rPr>
              <a:t>前天伊在灰堆里，掏出十多个碗碟来，议论之后，使定说是闰土埋着的，他可以在运灰的时候，一齐搬回家里去</a:t>
            </a:r>
            <a:r>
              <a:rPr lang="zh-CN" altLang="en-US" sz="2000" b="1" dirty="0"/>
              <a:t>”</a:t>
            </a:r>
            <a:endParaRPr lang="zh-CN" altLang="en-US" sz="2000" dirty="0">
              <a:latin typeface="Verdana" panose="020B0604030504040204" pitchFamily="34" charset="0"/>
            </a:endParaRPr>
          </a:p>
        </p:txBody>
      </p:sp>
      <p:sp>
        <p:nvSpPr>
          <p:cNvPr id="30756" name="Text Box 36"/>
          <p:cNvSpPr txBox="1"/>
          <p:nvPr/>
        </p:nvSpPr>
        <p:spPr>
          <a:xfrm>
            <a:off x="6084888" y="3573463"/>
            <a:ext cx="792162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CC00FF"/>
                </a:solidFill>
                <a:latin typeface="Verdana" panose="020B0604030504040204" pitchFamily="34" charset="0"/>
              </a:rPr>
              <a:t>贼喊捉贼</a:t>
            </a:r>
            <a:endParaRPr lang="zh-CN" altLang="en-US" sz="2400" dirty="0">
              <a:solidFill>
                <a:srgbClr val="CC00FF"/>
              </a:solidFill>
              <a:latin typeface="Verdana" panose="020B0604030504040204" pitchFamily="34" charset="0"/>
            </a:endParaRPr>
          </a:p>
        </p:txBody>
      </p:sp>
      <p:sp>
        <p:nvSpPr>
          <p:cNvPr id="30757" name="Text Box 37"/>
          <p:cNvSpPr txBox="1"/>
          <p:nvPr/>
        </p:nvSpPr>
        <p:spPr>
          <a:xfrm>
            <a:off x="990600" y="5334000"/>
            <a:ext cx="50419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Verdana" panose="020B0604030504040204" pitchFamily="34" charset="0"/>
              </a:rPr>
              <a:t>杨二嫂发现了这件事，自己很以为功，便拿了那狗气杀，飞也似的跑了，亏伊装着这么高底的小脚，竟跑得这样快。</a:t>
            </a:r>
            <a:r>
              <a:rPr lang="zh-CN" altLang="en-US" sz="2000" b="1" dirty="0"/>
              <a:t>”</a:t>
            </a:r>
            <a:r>
              <a:rPr lang="zh-CN" altLang="en-US" sz="2000" dirty="0">
                <a:latin typeface="Verdana" panose="020B0604030504040204" pitchFamily="34" charset="0"/>
              </a:rPr>
              <a:t> </a:t>
            </a:r>
            <a:endParaRPr lang="zh-CN" altLang="en-US" sz="2000" dirty="0">
              <a:latin typeface="Verdana" panose="020B0604030504040204" pitchFamily="34" charset="0"/>
            </a:endParaRPr>
          </a:p>
        </p:txBody>
      </p:sp>
      <p:sp>
        <p:nvSpPr>
          <p:cNvPr id="30758" name="Text Box 38"/>
          <p:cNvSpPr txBox="1"/>
          <p:nvPr/>
        </p:nvSpPr>
        <p:spPr>
          <a:xfrm>
            <a:off x="7019925" y="2708275"/>
            <a:ext cx="1584325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</a:rPr>
              <a:t>表现杨二嫂自私、贪婪</a:t>
            </a:r>
            <a:r>
              <a:rPr lang="zh-CN" altLang="en-US" sz="2400" dirty="0">
                <a:latin typeface="Verdana" panose="020B0604030504040204" pitchFamily="34" charset="0"/>
              </a:rPr>
              <a:t> </a:t>
            </a:r>
            <a:endParaRPr lang="zh-CN" altLang="en-US" sz="2400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/>
      <p:bldP spid="30750" grpId="0"/>
      <p:bldP spid="30751" grpId="0"/>
      <p:bldP spid="30752" grpId="0"/>
      <p:bldP spid="30753" grpId="0"/>
      <p:bldP spid="30754" grpId="0"/>
      <p:bldP spid="30755" grpId="0"/>
      <p:bldP spid="30756" grpId="0"/>
      <p:bldP spid="30757" grpId="0"/>
      <p:bldP spid="3075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0" name="Text Box 2"/>
          <p:cNvSpPr txBox="1"/>
          <p:nvPr/>
        </p:nvSpPr>
        <p:spPr>
          <a:xfrm>
            <a:off x="3132138" y="0"/>
            <a:ext cx="41767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杨二嫂的变化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8371" name="Text Box 3"/>
          <p:cNvSpPr txBox="1"/>
          <p:nvPr/>
        </p:nvSpPr>
        <p:spPr>
          <a:xfrm>
            <a:off x="250825" y="5661025"/>
            <a:ext cx="4648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年轻漂亮端庄文静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豆腐西施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8372" name="Rectangle 4"/>
          <p:cNvSpPr/>
          <p:nvPr/>
        </p:nvSpPr>
        <p:spPr>
          <a:xfrm>
            <a:off x="5651500" y="5734050"/>
            <a:ext cx="3048000" cy="9461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尖刻自私势利贪婪的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圆规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58373" name="Group 5"/>
          <p:cNvGrpSpPr/>
          <p:nvPr/>
        </p:nvGrpSpPr>
        <p:grpSpPr>
          <a:xfrm>
            <a:off x="323850" y="333375"/>
            <a:ext cx="8229600" cy="5334000"/>
            <a:chOff x="768" y="576"/>
            <a:chExt cx="3876" cy="2352"/>
          </a:xfrm>
        </p:grpSpPr>
        <p:pic>
          <p:nvPicPr>
            <p:cNvPr id="53254" name="Picture 6" descr="hxx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68" y="720"/>
              <a:ext cx="1916" cy="201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3255" name="Picture 7" descr="hxx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32" y="576"/>
              <a:ext cx="912" cy="2352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1" grpId="0"/>
      <p:bldP spid="5837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15"/>
          <p:cNvGrpSpPr/>
          <p:nvPr/>
        </p:nvGrpSpPr>
        <p:grpSpPr>
          <a:xfrm>
            <a:off x="900113" y="3357563"/>
            <a:ext cx="6985000" cy="1285875"/>
            <a:chOff x="1071538" y="2857496"/>
            <a:chExt cx="6215106" cy="914400"/>
          </a:xfrm>
        </p:grpSpPr>
        <p:sp>
          <p:nvSpPr>
            <p:cNvPr id="18440" name="圆角矩形 7"/>
            <p:cNvSpPr>
              <a:spLocks noChangeArrowheads="1"/>
            </p:cNvSpPr>
            <p:nvPr/>
          </p:nvSpPr>
          <p:spPr bwMode="auto">
            <a:xfrm>
              <a:off x="1143576" y="2857496"/>
              <a:ext cx="1142732" cy="914400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 algn="ctr">
              <a:solidFill>
                <a:schemeClr val="tx1"/>
              </a:solidFill>
              <a:miter lim="800000"/>
            </a:ln>
          </p:spPr>
          <p:txBody>
            <a:bodyPr wrap="none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71538" y="3111496"/>
              <a:ext cx="1214771" cy="45607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kern="0" cap="none" spc="0" normalizeH="0" baseline="0" noProof="0" dirty="0">
                  <a:solidFill>
                    <a:schemeClr val="tx2">
                      <a:lumMod val="50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可 笑</a:t>
              </a:r>
              <a:endParaRPr kumimoji="0" lang="zh-CN" altLang="en-US" sz="3600" b="1" kern="0" cap="none" spc="0" normalizeH="0" baseline="0" noProof="0" dirty="0">
                <a:solidFill>
                  <a:schemeClr val="tx2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  <p:sp>
          <p:nvSpPr>
            <p:cNvPr id="9" name="圆角矩形 8"/>
            <p:cNvSpPr/>
            <p:nvPr/>
          </p:nvSpPr>
          <p:spPr bwMode="auto">
            <a:xfrm>
              <a:off x="3571706" y="2857496"/>
              <a:ext cx="1142732" cy="9144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443" name="TextBox 9"/>
            <p:cNvSpPr txBox="1">
              <a:spLocks noChangeArrowheads="1"/>
            </p:cNvSpPr>
            <p:nvPr/>
          </p:nvSpPr>
          <p:spPr bwMode="auto">
            <a:xfrm>
              <a:off x="3501079" y="3111496"/>
              <a:ext cx="1213358" cy="456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600" b="1" i="0" u="none" strike="noStrike" kern="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可 气</a:t>
              </a:r>
              <a:endParaRPr kumimoji="1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  <p:sp>
          <p:nvSpPr>
            <p:cNvPr id="18444" name="圆角矩形 11"/>
            <p:cNvSpPr>
              <a:spLocks noChangeArrowheads="1"/>
            </p:cNvSpPr>
            <p:nvPr/>
          </p:nvSpPr>
          <p:spPr bwMode="auto">
            <a:xfrm>
              <a:off x="6143912" y="2857496"/>
              <a:ext cx="1142732" cy="914400"/>
            </a:xfrm>
            <a:prstGeom prst="roundRect">
              <a:avLst>
                <a:gd name="adj" fmla="val 16667"/>
              </a:avLst>
            </a:prstGeom>
            <a:solidFill>
              <a:srgbClr val="66FF99"/>
            </a:solidFill>
            <a:ln w="9525" algn="ctr">
              <a:solidFill>
                <a:schemeClr val="tx1"/>
              </a:solidFill>
              <a:miter lim="800000"/>
            </a:ln>
          </p:spPr>
          <p:txBody>
            <a:bodyPr wrap="none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071873" y="3111496"/>
              <a:ext cx="1214771" cy="45607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kern="0" cap="none" spc="0" normalizeH="0" baseline="0" noProof="0" dirty="0">
                  <a:solidFill>
                    <a:schemeClr val="tx2">
                      <a:lumMod val="75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可 怜</a:t>
              </a:r>
              <a:endParaRPr kumimoji="0" lang="zh-CN" altLang="en-US" sz="3600" b="1" kern="0" cap="none" spc="0" normalizeH="0" baseline="0" noProof="0" dirty="0">
                <a:solidFill>
                  <a:schemeClr val="tx2">
                    <a:lumMod val="7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  <p:sp>
          <p:nvSpPr>
            <p:cNvPr id="14" name="燕尾形 13"/>
            <p:cNvSpPr/>
            <p:nvPr/>
          </p:nvSpPr>
          <p:spPr bwMode="auto">
            <a:xfrm>
              <a:off x="2643677" y="3071985"/>
              <a:ext cx="642699" cy="500097"/>
            </a:xfrm>
            <a:prstGeom prst="chevron">
              <a:avLst/>
            </a:prstGeom>
            <a:solidFill>
              <a:schemeClr val="tx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燕尾形 14"/>
            <p:cNvSpPr/>
            <p:nvPr/>
          </p:nvSpPr>
          <p:spPr bwMode="auto">
            <a:xfrm>
              <a:off x="5143845" y="3143105"/>
              <a:ext cx="642699" cy="500098"/>
            </a:xfrm>
            <a:prstGeom prst="chevron">
              <a:avLst/>
            </a:prstGeom>
            <a:solidFill>
              <a:schemeClr val="tx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5299" name="组合 16"/>
          <p:cNvGrpSpPr/>
          <p:nvPr/>
        </p:nvGrpSpPr>
        <p:grpSpPr>
          <a:xfrm>
            <a:off x="642938" y="1285875"/>
            <a:ext cx="7786687" cy="2071688"/>
            <a:chOff x="214282" y="4572008"/>
            <a:chExt cx="8643998" cy="2071702"/>
          </a:xfrm>
        </p:grpSpPr>
        <p:pic>
          <p:nvPicPr>
            <p:cNvPr id="55302" name="Picture 9" descr="BD14677_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14282" y="4572008"/>
              <a:ext cx="8643998" cy="207170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8439" name="TextBox 18"/>
            <p:cNvSpPr txBox="1">
              <a:spLocks noChangeArrowheads="1"/>
            </p:cNvSpPr>
            <p:nvPr/>
          </p:nvSpPr>
          <p:spPr bwMode="auto">
            <a:xfrm>
              <a:off x="240716" y="5205425"/>
              <a:ext cx="8358509" cy="830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8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ahoma" panose="020B0604030504040204" pitchFamily="34" charset="0"/>
                  <a:ea typeface="宋体" panose="02010600030101010101" pitchFamily="2" charset="-122"/>
                  <a:cs typeface="+mn-cs"/>
                </a:rPr>
                <a:t>杨二嫂。</a:t>
              </a:r>
              <a:endParaRPr kumimoji="1" lang="zh-CN" altLang="en-US" sz="4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8437" name="TextBox 20"/>
          <p:cNvSpPr txBox="1">
            <a:spLocks noChangeArrowheads="1"/>
          </p:cNvSpPr>
          <p:nvPr/>
        </p:nvSpPr>
        <p:spPr bwMode="auto">
          <a:xfrm>
            <a:off x="1857375" y="5500688"/>
            <a:ext cx="4786313" cy="523875"/>
          </a:xfrm>
          <a:prstGeom prst="rect">
            <a:avLst/>
          </a:prstGeom>
          <a:noFill/>
          <a:ln w="9525">
            <a:solidFill>
              <a:srgbClr val="640266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辛 苦 恣 睢 的 小 市 民 形 象</a:t>
            </a:r>
            <a:endParaRPr kumimoji="1" lang="zh-CN" altLang="en-US" sz="28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5301" name="Tit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b"/>
          <a:p>
            <a:endParaRPr kumimoji="1" lang="zh-CN" altLang="en-US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WordArt 2"/>
          <p:cNvSpPr>
            <a:spLocks noTextEdit="1"/>
          </p:cNvSpPr>
          <p:nvPr/>
        </p:nvSpPr>
        <p:spPr>
          <a:xfrm>
            <a:off x="457200" y="304800"/>
            <a:ext cx="41148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读懂小说</a:t>
            </a:r>
            <a:endParaRPr lang="zh-CN" altLang="en-US" sz="3600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6323" name="Text Box 3"/>
          <p:cNvSpPr txBox="1"/>
          <p:nvPr/>
        </p:nvSpPr>
        <p:spPr>
          <a:xfrm>
            <a:off x="152400" y="1371600"/>
            <a:ext cx="8839200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4400" dirty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4400" dirty="0">
                <a:latin typeface="隶书" panose="02010509060101010101" pitchFamily="49" charset="-122"/>
                <a:ea typeface="隶书" panose="02010509060101010101" pitchFamily="49" charset="-122"/>
              </a:rPr>
              <a:t>作者为什么要写闰土与杨二嫂，用意何在？</a:t>
            </a:r>
            <a:endParaRPr lang="zh-CN" altLang="en-US" sz="44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346" name="Picture 2" descr="SKYSC_33"/>
          <p:cNvPicPr>
            <a:picLocks noChangeAspect="1"/>
          </p:cNvPicPr>
          <p:nvPr/>
        </p:nvPicPr>
        <p:blipFill>
          <a:blip r:embed="rId1">
            <a:clrChange>
              <a:clrFrom>
                <a:srgbClr val="BFA978"/>
              </a:clrFrom>
              <a:clrTo>
                <a:srgbClr val="BFA978">
                  <a:alpha val="0"/>
                </a:srgbClr>
              </a:clrTo>
            </a:clrChange>
            <a:lum bright="70001" contrast="-7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467" name="Text Box 3"/>
          <p:cNvSpPr txBox="1"/>
          <p:nvPr/>
        </p:nvSpPr>
        <p:spPr>
          <a:xfrm>
            <a:off x="395288" y="3933825"/>
            <a:ext cx="4105275" cy="9461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zh-CN" sz="2800" b="1" dirty="0">
                <a:latin typeface="楷体_GB2312" pitchFamily="49" charset="-122"/>
                <a:ea typeface="楷体_GB2312" pitchFamily="49" charset="-122"/>
              </a:rPr>
              <a:t>闰土：淳朴善良麻木迟钝的</a:t>
            </a:r>
            <a:r>
              <a:rPr lang="zh-CN" altLang="zh-CN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贫苦农民</a:t>
            </a: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的代表</a:t>
            </a:r>
            <a:endParaRPr lang="zh-CN" altLang="en-US" sz="2800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68" name="Text Box 4"/>
          <p:cNvSpPr txBox="1"/>
          <p:nvPr/>
        </p:nvSpPr>
        <p:spPr>
          <a:xfrm>
            <a:off x="4895850" y="4076700"/>
            <a:ext cx="4248150" cy="9461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杨二嫂：尖酸刻薄自私势利贪婪的</a:t>
            </a: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小市民的典型</a:t>
            </a:r>
            <a:endParaRPr lang="zh-CN" altLang="en-US" sz="2800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69" name="Text Box 5"/>
          <p:cNvSpPr txBox="1"/>
          <p:nvPr/>
        </p:nvSpPr>
        <p:spPr>
          <a:xfrm>
            <a:off x="250825" y="5229225"/>
            <a:ext cx="845820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二人发生变化的原因：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农村经济衰败、农民和小市民生活的贫困、封建传统观念对人们精神的毒害，造成人们纯真人性的扭曲。</a:t>
            </a:r>
            <a:endParaRPr lang="zh-CN" altLang="en-US" sz="28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62470" name="Group 6"/>
          <p:cNvGrpSpPr/>
          <p:nvPr/>
        </p:nvGrpSpPr>
        <p:grpSpPr>
          <a:xfrm>
            <a:off x="684213" y="260350"/>
            <a:ext cx="7272337" cy="3652838"/>
            <a:chOff x="768" y="528"/>
            <a:chExt cx="3766" cy="2301"/>
          </a:xfrm>
        </p:grpSpPr>
        <p:pic>
          <p:nvPicPr>
            <p:cNvPr id="57351" name="Picture 7" descr="hxx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8" y="720"/>
              <a:ext cx="1920" cy="201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7352" name="Picture 8" descr="hxx2"/>
            <p:cNvPicPr>
              <a:picLocks noChangeAspect="1"/>
            </p:cNvPicPr>
            <p:nvPr/>
          </p:nvPicPr>
          <p:blipFill>
            <a:blip r:embed="rId3"/>
            <a:srcRect t="2168"/>
            <a:stretch>
              <a:fillRect/>
            </a:stretch>
          </p:blipFill>
          <p:spPr>
            <a:xfrm>
              <a:off x="3622" y="528"/>
              <a:ext cx="912" cy="2301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  <p:bldP spid="62468" grpId="0"/>
      <p:bldP spid="6246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0" y="0"/>
            <a:ext cx="89646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本文采用对比构思，围绕一“</a:t>
            </a:r>
            <a:r>
              <a:rPr kumimoji="1" lang="zh-CN" altLang="en-US" sz="48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变</a:t>
            </a:r>
            <a:r>
              <a:rPr kumimoji="1" lang="zh-CN" altLang="en-US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”字，写了几方面的“变”。</a:t>
            </a:r>
            <a:endParaRPr kumimoji="1" lang="zh-CN" altLang="en-US" sz="32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304800" y="4495800"/>
            <a:ext cx="12096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环境</a:t>
            </a:r>
            <a:endParaRPr kumimoji="1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381000" y="5943600"/>
            <a:ext cx="12096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心情</a:t>
            </a:r>
            <a:endParaRPr kumimoji="1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2438400" y="1219200"/>
            <a:ext cx="64008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4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过去        现在       未来</a:t>
            </a:r>
            <a:endParaRPr kumimoji="1" lang="zh-CN" altLang="en-US" sz="4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1676400" y="1981200"/>
            <a:ext cx="1166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闰土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3" name="Text Box 7"/>
          <p:cNvSpPr txBox="1">
            <a:spLocks noChangeArrowheads="1"/>
          </p:cNvSpPr>
          <p:nvPr/>
        </p:nvSpPr>
        <p:spPr bwMode="auto">
          <a:xfrm>
            <a:off x="1619250" y="3068638"/>
            <a:ext cx="18113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000" b="1" i="0" u="none" strike="noStrike" kern="0" cap="none" spc="0" normalizeH="0" baseline="0" noProof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杨二嫂</a:t>
            </a:r>
            <a:endParaRPr kumimoji="1" lang="zh-CN" altLang="en-US" sz="2000" b="1" i="0" u="none" strike="noStrike" kern="0" cap="none" spc="0" normalizeH="0" baseline="0" noProof="0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2411413" y="2205038"/>
            <a:ext cx="19812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无忧无虑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天真活泼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5" name="Text Box 9"/>
          <p:cNvSpPr txBox="1">
            <a:spLocks noChangeArrowheads="1"/>
          </p:cNvSpPr>
          <p:nvPr/>
        </p:nvSpPr>
        <p:spPr bwMode="auto">
          <a:xfrm>
            <a:off x="4343400" y="2133600"/>
            <a:ext cx="2647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悲哀、痛苦、麻木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4343400" y="3429000"/>
            <a:ext cx="2647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自私、尖刻、贪婪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7" name="Text Box 11"/>
          <p:cNvSpPr txBox="1">
            <a:spLocks noChangeArrowheads="1"/>
          </p:cNvSpPr>
          <p:nvPr/>
        </p:nvSpPr>
        <p:spPr bwMode="auto">
          <a:xfrm>
            <a:off x="2057400" y="4572000"/>
            <a:ext cx="2057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带有神异色彩的美好世界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8" name="Text Box 12"/>
          <p:cNvSpPr txBox="1">
            <a:spLocks noChangeArrowheads="1"/>
          </p:cNvSpPr>
          <p:nvPr/>
        </p:nvSpPr>
        <p:spPr bwMode="auto">
          <a:xfrm>
            <a:off x="4343400" y="2514600"/>
            <a:ext cx="25146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现实生活压力下失去了精神活力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09" name="Text Box 13"/>
          <p:cNvSpPr txBox="1">
            <a:spLocks noChangeArrowheads="1"/>
          </p:cNvSpPr>
          <p:nvPr/>
        </p:nvSpPr>
        <p:spPr bwMode="auto">
          <a:xfrm>
            <a:off x="7467600" y="2117725"/>
            <a:ext cx="12128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80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？</a:t>
            </a:r>
            <a:endParaRPr kumimoji="1" lang="zh-CN" altLang="en-US" sz="80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10" name="Text Box 14"/>
          <p:cNvSpPr txBox="1">
            <a:spLocks noChangeArrowheads="1"/>
          </p:cNvSpPr>
          <p:nvPr/>
        </p:nvSpPr>
        <p:spPr bwMode="auto">
          <a:xfrm>
            <a:off x="4800600" y="5943600"/>
            <a:ext cx="2019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悲凉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11" name="Text Box 15"/>
          <p:cNvSpPr txBox="1">
            <a:spLocks noChangeArrowheads="1"/>
          </p:cNvSpPr>
          <p:nvPr/>
        </p:nvSpPr>
        <p:spPr bwMode="auto">
          <a:xfrm>
            <a:off x="2057400" y="6019800"/>
            <a:ext cx="259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欢愉 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12" name="Text Box 16"/>
          <p:cNvSpPr txBox="1">
            <a:spLocks noChangeArrowheads="1"/>
          </p:cNvSpPr>
          <p:nvPr/>
        </p:nvSpPr>
        <p:spPr bwMode="auto">
          <a:xfrm>
            <a:off x="6781800" y="5943600"/>
            <a:ext cx="1717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渺茫的希望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13" name="Text Box 17"/>
          <p:cNvSpPr txBox="1">
            <a:spLocks noChangeArrowheads="1"/>
          </p:cNvSpPr>
          <p:nvPr/>
        </p:nvSpPr>
        <p:spPr bwMode="auto">
          <a:xfrm>
            <a:off x="304800" y="2514600"/>
            <a:ext cx="1295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人物</a:t>
            </a:r>
            <a:endParaRPr kumimoji="1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14" name="Text Box 18"/>
          <p:cNvSpPr txBox="1">
            <a:spLocks noChangeArrowheads="1"/>
          </p:cNvSpPr>
          <p:nvPr/>
        </p:nvSpPr>
        <p:spPr bwMode="auto">
          <a:xfrm>
            <a:off x="2411413" y="3500438"/>
            <a:ext cx="1644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安分守己</a:t>
            </a:r>
            <a:endParaRPr kumimoji="1" lang="zh-CN" altLang="en-US" sz="2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15" name="Text Box 19"/>
          <p:cNvSpPr txBox="1">
            <a:spLocks noChangeArrowheads="1"/>
          </p:cNvSpPr>
          <p:nvPr/>
        </p:nvSpPr>
        <p:spPr bwMode="auto">
          <a:xfrm>
            <a:off x="7543800" y="4343400"/>
            <a:ext cx="121920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7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?</a:t>
            </a:r>
            <a:endParaRPr kumimoji="1" lang="en-US" altLang="zh-CN" sz="7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0916" name="Text Box 20"/>
          <p:cNvSpPr txBox="1">
            <a:spLocks noChangeArrowheads="1"/>
          </p:cNvSpPr>
          <p:nvPr/>
        </p:nvSpPr>
        <p:spPr bwMode="auto">
          <a:xfrm>
            <a:off x="4403725" y="4640263"/>
            <a:ext cx="22240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萧索的荒村</a:t>
            </a:r>
            <a:endParaRPr kumimoji="0" lang="zh-CN" altLang="en-US" sz="32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09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09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0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0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0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0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809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09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809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0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0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809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80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80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809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809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0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/>
      <p:bldP spid="80900" grpId="0"/>
      <p:bldP spid="80901" grpId="0"/>
      <p:bldP spid="80902" grpId="0"/>
      <p:bldP spid="80903" grpId="0"/>
      <p:bldP spid="80904" grpId="0"/>
      <p:bldP spid="80905" grpId="0"/>
      <p:bldP spid="80906" grpId="0"/>
      <p:bldP spid="80907" grpId="0"/>
      <p:bldP spid="80908" grpId="0"/>
      <p:bldP spid="80909" grpId="0"/>
      <p:bldP spid="80910" grpId="0"/>
      <p:bldP spid="80911" grpId="0"/>
      <p:bldP spid="80912" grpId="0"/>
      <p:bldP spid="80913" grpId="0"/>
      <p:bldP spid="80914" grpId="0"/>
      <p:bldP spid="80915" grpId="0"/>
      <p:bldP spid="8091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395288" y="404813"/>
            <a:ext cx="81375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快速阅读课文第三部分</a:t>
            </a:r>
            <a:r>
              <a:rPr kumimoji="0" lang="en-US" altLang="zh-CN" sz="44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(78-88)</a:t>
            </a:r>
            <a:endParaRPr kumimoji="0" lang="en-US" altLang="zh-CN" sz="4400" b="1" i="0" u="none" strike="noStrike" kern="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66563" name="Text Box 5"/>
          <p:cNvSpPr txBox="1">
            <a:spLocks noChangeArrowheads="1"/>
          </p:cNvSpPr>
          <p:nvPr/>
        </p:nvSpPr>
        <p:spPr bwMode="auto">
          <a:xfrm>
            <a:off x="609600" y="2270125"/>
            <a:ext cx="51847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把握重点语句的含义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250825" y="188913"/>
            <a:ext cx="85344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</a:t>
            </a: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我只觉得我四面有着看不见的高墙，将我隔成孤身，使我非常气闷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中的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高墙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指什么？</a:t>
            </a:r>
            <a:endParaRPr kumimoji="0" lang="zh-CN" altLang="en-US" sz="36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228600" y="1905000"/>
            <a:ext cx="8610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指封建思想，等级观念毒害下造成人与人之间的冷淡隔膜。</a:t>
            </a:r>
            <a:r>
              <a:rPr kumimoji="0" lang="en-US" altLang="zh-CN" sz="3600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(</a:t>
            </a:r>
            <a:r>
              <a:rPr kumimoji="0" lang="zh-CN" altLang="en-US" sz="3600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比喻</a:t>
            </a:r>
            <a:r>
              <a:rPr kumimoji="0" lang="en-US" altLang="zh-CN" sz="3600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)</a:t>
            </a:r>
            <a:endParaRPr kumimoji="0" lang="en-US" altLang="zh-CN" sz="3600" b="0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4648200"/>
            <a:ext cx="85693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6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</a:t>
            </a:r>
            <a:r>
              <a:rPr kumimoji="1" lang="zh-CN" altLang="en-US" sz="36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我躺着，听船底潺潺的水声，知道我在走我的</a:t>
            </a:r>
            <a:r>
              <a:rPr kumimoji="1" lang="zh-CN" altLang="en-US" sz="3600" b="1" i="0" u="sng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路</a:t>
            </a:r>
            <a:endParaRPr kumimoji="1" lang="zh-CN" altLang="en-US" sz="3600" b="1" i="0" u="sng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381000" y="5943600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kern="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路： 离开故乡的路          人生的路</a:t>
            </a:r>
            <a:endParaRPr kumimoji="1" lang="zh-CN" altLang="en-US" sz="3600" b="1" kern="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212725" y="3244850"/>
            <a:ext cx="87566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闰土在海边时，他们都和我一样只看见院子里</a:t>
            </a:r>
            <a:r>
              <a:rPr kumimoji="1" lang="zh-CN" altLang="en-US" sz="2800" b="1" i="0" u="sng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高墙</a:t>
            </a:r>
            <a:r>
              <a:rPr kumimoji="1" lang="zh-CN" altLang="en-US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上的</a:t>
            </a:r>
            <a:endParaRPr kumimoji="1" lang="zh-CN" altLang="en-US" sz="28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四角的天空。</a:t>
            </a:r>
            <a:endParaRPr kumimoji="1" lang="zh-CN" altLang="en-US" sz="28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2422525" y="4030663"/>
            <a:ext cx="1000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实写</a:t>
            </a:r>
            <a:endParaRPr kumimoji="0" lang="zh-CN" altLang="en-US" sz="32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  <p:bldP spid="64515" grpId="0"/>
      <p:bldP spid="64516" grpId="0"/>
      <p:bldP spid="64517" grpId="0"/>
      <p:bldP spid="64518" grpId="0"/>
      <p:bldP spid="6451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323850" y="260350"/>
            <a:ext cx="8497888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   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我想：我竟与闰土隔绝到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这地步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了</a:t>
            </a: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……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都如我的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辛苦辗转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而生活，也不愿意他们都如闰土的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辛苦麻木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而生活，也不愿意都如别人的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辛苦恣睢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Arial" panose="020B0604020202020204" pitchFamily="34" charset="0"/>
              </a:rPr>
              <a:t>而生活。”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Arial" panose="020B0604020202020204" pitchFamily="34" charset="0"/>
            </a:endParaRP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95288" y="3573463"/>
            <a:ext cx="835183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这地步”具体指什么？包含了作者怎样的感情？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395288" y="5229225"/>
            <a:ext cx="8280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解释文中三个“辛苦”的含义？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39" grpId="0"/>
      <p:bldP spid="6554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323850" y="260350"/>
            <a:ext cx="83518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这地步”具体指什么？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250825" y="1628775"/>
            <a:ext cx="8569325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      “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这地步”指的是“我”与闰土的关系，儿时的我们是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亲密的朋友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，彼此了解、相通，有真挚的友谊。而现在儿时的玩伴，在润土的意识里已经成了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老爷与奴仆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的关系。</a:t>
            </a:r>
            <a:endParaRPr kumimoji="0" lang="zh-CN" altLang="en-US" sz="36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250825" y="404813"/>
            <a:ext cx="8280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解释文中三个“辛苦”的含义？</a:t>
            </a:r>
            <a:endParaRPr kumimoji="0" lang="zh-CN" altLang="en-US" sz="44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611188" y="1557338"/>
            <a:ext cx="64087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辛苦”：奔波、劳碌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684213" y="2781300"/>
            <a:ext cx="67675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辛苦”：辛勤、劳苦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684213" y="4221163"/>
            <a:ext cx="72009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辛苦”：挖空心思算计他人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67587" grpId="0"/>
      <p:bldP spid="67588" grpId="0"/>
      <p:bldP spid="6758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250825" y="836613"/>
            <a:ext cx="8382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</a:t>
            </a: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他们应该有新的生活，为我们所未经生活过的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中的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新的生活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是指什么样的生活？</a:t>
            </a:r>
            <a:endParaRPr kumimoji="0" lang="zh-CN" altLang="en-US" sz="40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395288" y="3141663"/>
            <a:ext cx="8305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</a:t>
            </a:r>
            <a:r>
              <a:rPr kumimoji="0" lang="zh-CN" altLang="en-US" sz="4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没有剥削压迫，自由、平等、充满幸福和希望的生活。</a:t>
            </a:r>
            <a:r>
              <a:rPr kumimoji="0" lang="zh-CN" altLang="en-US" sz="4000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  <a:endParaRPr kumimoji="0" lang="zh-CN" altLang="en-US" sz="4000" b="0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  <p:bldP spid="6861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538" name="Picture 2" descr="SKYSC_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533400" y="2986088"/>
            <a:ext cx="2819400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zh-CN" sz="8800" b="0" i="0" u="sng" strike="noStrike" kern="0" cap="none" spc="0" normalizeH="0" baseline="0" noProof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故乡</a:t>
            </a:r>
            <a:endParaRPr kumimoji="1" lang="zh-CN" altLang="en-US" sz="8800" b="0" i="0" u="none" strike="noStrike" kern="0" cap="none" spc="0" normalizeH="0" baseline="0" noProof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533400" y="2973388"/>
            <a:ext cx="2819400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zh-CN" sz="8800" b="0" i="0" u="sng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故乡</a:t>
            </a:r>
            <a:endParaRPr kumimoji="1" lang="zh-CN" altLang="en-US" sz="8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3733800" y="0"/>
            <a:ext cx="51054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幼圆" panose="02010509060101010101" pitchFamily="49" charset="-122"/>
                <a:cs typeface="+mn-cs"/>
              </a:rPr>
              <a:t>       </a:t>
            </a:r>
            <a:r>
              <a:rPr kumimoji="1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幼圆" panose="02010509060101010101" pitchFamily="49" charset="-122"/>
                <a:cs typeface="+mn-cs"/>
              </a:rPr>
              <a:t>希望是本无所谓有，无所谓无的。这正如地上的路；其实地上本没有路，走的人多了，也便成了路。</a:t>
            </a:r>
            <a:endParaRPr kumimoji="1" lang="zh-CN" altLang="en-US" sz="32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304800" y="2438400"/>
            <a:ext cx="8534400" cy="3387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作者把希望比作地上的路，意思是：只空有希望而不去奋斗、追求，希望便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无所谓有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；有了希望并始终不渝地斗争、实践，希望便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无所谓无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”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。人们都满怀希望奋斗，就会迎来新生活。</a:t>
            </a:r>
            <a:r>
              <a:rPr kumimoji="0" lang="en-US" altLang="zh-CN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——</a:t>
            </a: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结尾充满了哲理。 </a:t>
            </a:r>
            <a:endParaRPr kumimoji="0" lang="zh-CN" altLang="en-US" sz="3600" b="1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68610" name="Rectangle 2"/>
          <p:cNvSpPr>
            <a:spLocks noGrp="1"/>
          </p:cNvSpPr>
          <p:nvPr>
            <p:ph type="title" sz="quarter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zh-CN" dirty="0"/>
          </a:p>
        </p:txBody>
      </p:sp>
      <p:pic>
        <p:nvPicPr>
          <p:cNvPr id="68611" name="Picture 3" descr="d1101pd001"/>
          <p:cNvPicPr>
            <a:picLocks noChangeAspect="1"/>
          </p:cNvPicPr>
          <p:nvPr>
            <p:ph sz="quarter"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2006600" cy="6858000"/>
          </a:xfrm>
        </p:spPr>
      </p:pic>
      <p:pic>
        <p:nvPicPr>
          <p:cNvPr id="68612" name="Picture 4" descr="d1101pd002"/>
          <p:cNvPicPr>
            <a:picLocks noChangeAspect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981200" y="0"/>
            <a:ext cx="2006600" cy="6858000"/>
          </a:xfrm>
        </p:spPr>
      </p:pic>
      <p:pic>
        <p:nvPicPr>
          <p:cNvPr id="68613" name="Picture 5" descr="d1101pd003"/>
          <p:cNvPicPr>
            <a:picLocks noChangeAspect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3886200" y="0"/>
            <a:ext cx="2011363" cy="6858000"/>
          </a:xfrm>
        </p:spPr>
      </p:pic>
      <p:pic>
        <p:nvPicPr>
          <p:cNvPr id="68614" name="Picture 6" descr="d1101pd004"/>
          <p:cNvPicPr>
            <a:picLocks noChangeAspect="1"/>
          </p:cNvPicPr>
          <p:nvPr>
            <p:ph sz="quarter" idx="4"/>
          </p:nvPr>
        </p:nvPicPr>
        <p:blipFill>
          <a:blip r:embed="rId4"/>
          <a:srcRect/>
          <a:stretch>
            <a:fillRect/>
          </a:stretch>
        </p:blipFill>
        <p:spPr>
          <a:xfrm>
            <a:off x="5943600" y="0"/>
            <a:ext cx="2011363" cy="6858000"/>
          </a:xfrm>
        </p:spPr>
      </p:pic>
      <p:pic>
        <p:nvPicPr>
          <p:cNvPr id="68615" name="Picture 7" descr="d1101pd005"/>
          <p:cNvPicPr>
            <a:picLocks noChangeAspect="1"/>
          </p:cNvPicPr>
          <p:nvPr/>
        </p:nvPicPr>
        <p:blipFill>
          <a:blip r:embed="rId5"/>
          <a:srcRect r="53397"/>
          <a:stretch>
            <a:fillRect/>
          </a:stretch>
        </p:blipFill>
        <p:spPr>
          <a:xfrm>
            <a:off x="7772400" y="0"/>
            <a:ext cx="93662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3978" name="Text Box 10"/>
          <p:cNvSpPr txBox="1"/>
          <p:nvPr/>
        </p:nvSpPr>
        <p:spPr>
          <a:xfrm>
            <a:off x="609600" y="4876800"/>
            <a:ext cx="6109335" cy="13220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/>
              <a:t>本文写了三个故乡，</a:t>
            </a:r>
            <a:endParaRPr lang="zh-CN" altLang="en-US" sz="40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/>
              <a:t>各表现了作者的什么心情</a:t>
            </a:r>
            <a:r>
              <a:rPr lang="en-US" altLang="zh-CN" sz="4000" b="1" dirty="0"/>
              <a:t>?</a:t>
            </a:r>
            <a:endParaRPr lang="en-US" altLang="zh-CN" sz="4000" b="1" dirty="0"/>
          </a:p>
        </p:txBody>
      </p:sp>
      <p:sp>
        <p:nvSpPr>
          <p:cNvPr id="83979" name="Text Box 11"/>
          <p:cNvSpPr txBox="1"/>
          <p:nvPr/>
        </p:nvSpPr>
        <p:spPr>
          <a:xfrm>
            <a:off x="3810000" y="762000"/>
            <a:ext cx="1560513" cy="641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/>
              <a:t>回忆中</a:t>
            </a:r>
            <a:endParaRPr lang="zh-CN" altLang="en-US" sz="3600" b="1" dirty="0"/>
          </a:p>
        </p:txBody>
      </p:sp>
      <p:sp>
        <p:nvSpPr>
          <p:cNvPr id="83980" name="Text Box 12"/>
          <p:cNvSpPr txBox="1"/>
          <p:nvPr/>
        </p:nvSpPr>
        <p:spPr>
          <a:xfrm>
            <a:off x="3870325" y="2073275"/>
            <a:ext cx="1560513" cy="641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/>
              <a:t>现实中</a:t>
            </a:r>
            <a:endParaRPr lang="zh-CN" altLang="en-US" sz="3600" b="1" dirty="0"/>
          </a:p>
        </p:txBody>
      </p:sp>
      <p:sp>
        <p:nvSpPr>
          <p:cNvPr id="83981" name="Text Box 13"/>
          <p:cNvSpPr txBox="1"/>
          <p:nvPr/>
        </p:nvSpPr>
        <p:spPr>
          <a:xfrm>
            <a:off x="3870325" y="3292475"/>
            <a:ext cx="1560513" cy="641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/>
              <a:t>理想中</a:t>
            </a:r>
            <a:endParaRPr lang="zh-CN" altLang="en-US" sz="3600" b="1" dirty="0"/>
          </a:p>
        </p:txBody>
      </p:sp>
      <p:sp>
        <p:nvSpPr>
          <p:cNvPr id="83982" name="Text Box 14"/>
          <p:cNvSpPr txBox="1"/>
          <p:nvPr/>
        </p:nvSpPr>
        <p:spPr>
          <a:xfrm>
            <a:off x="5638800" y="838200"/>
            <a:ext cx="2590800" cy="57943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欢愉</a:t>
            </a:r>
            <a:r>
              <a:rPr lang="zh-CN" altLang="en-US" sz="2400" b="1" dirty="0">
                <a:latin typeface="Times New Roman" panose="02020603050405020304" pitchFamily="18" charset="0"/>
              </a:rPr>
              <a:t> 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83983" name="Text Box 15"/>
          <p:cNvSpPr txBox="1"/>
          <p:nvPr/>
        </p:nvSpPr>
        <p:spPr>
          <a:xfrm>
            <a:off x="5791200" y="2133600"/>
            <a:ext cx="2019300" cy="641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悲凉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84" name="Text Box 16"/>
          <p:cNvSpPr txBox="1"/>
          <p:nvPr/>
        </p:nvSpPr>
        <p:spPr>
          <a:xfrm>
            <a:off x="5715000" y="3324225"/>
            <a:ext cx="2224088" cy="57943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渺茫的希望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3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3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3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3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8" grpId="0" bldLvl="0" animBg="1"/>
      <p:bldP spid="83979" grpId="0" animBg="1"/>
      <p:bldP spid="83980" grpId="0" animBg="1"/>
      <p:bldP spid="83981" grpId="0" animBg="1"/>
      <p:bldP spid="83982" grpId="0" animBg="1"/>
      <p:bldP spid="83983" grpId="0" animBg="1"/>
      <p:bldP spid="8398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4" name="Rectangle 2"/>
          <p:cNvSpPr/>
          <p:nvPr/>
        </p:nvSpPr>
        <p:spPr>
          <a:xfrm>
            <a:off x="1676400" y="5486400"/>
            <a:ext cx="19812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端庄文静的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豆腐西施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9875" name="Rectangle 3"/>
          <p:cNvSpPr/>
          <p:nvPr/>
        </p:nvSpPr>
        <p:spPr>
          <a:xfrm>
            <a:off x="5105400" y="5486400"/>
            <a:ext cx="20574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放纵刻薄自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私的圆规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9876" name="Rectangle 4"/>
          <p:cNvSpPr/>
          <p:nvPr/>
        </p:nvSpPr>
        <p:spPr>
          <a:xfrm>
            <a:off x="1676400" y="2209800"/>
            <a:ext cx="19812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勇敢机智天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真的小英雄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9877" name="Rectangle 5"/>
          <p:cNvSpPr/>
          <p:nvPr/>
        </p:nvSpPr>
        <p:spPr>
          <a:xfrm>
            <a:off x="5029200" y="2209800"/>
            <a:ext cx="20574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苍老麻木守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旧的木偶人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9878" name="Rectangle 6"/>
          <p:cNvSpPr/>
          <p:nvPr/>
        </p:nvSpPr>
        <p:spPr>
          <a:xfrm>
            <a:off x="1981200" y="3986213"/>
            <a:ext cx="16129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情同手足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9879" name="Rectangle 7"/>
          <p:cNvSpPr/>
          <p:nvPr/>
        </p:nvSpPr>
        <p:spPr>
          <a:xfrm>
            <a:off x="5334000" y="3986213"/>
            <a:ext cx="12557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厚障壁</a:t>
            </a:r>
            <a:endParaRPr lang="zh-CN" altLang="en-US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9880" name="Rectangle 8"/>
          <p:cNvSpPr/>
          <p:nvPr/>
        </p:nvSpPr>
        <p:spPr>
          <a:xfrm>
            <a:off x="1600200" y="685800"/>
            <a:ext cx="1962150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latin typeface="AvantGarde Bk BT" pitchFamily="34" charset="0"/>
                <a:ea typeface="黑体" panose="02010609060101010101" pitchFamily="49" charset="-122"/>
              </a:rPr>
              <a:t>美丽的神异</a:t>
            </a:r>
            <a:endParaRPr lang="zh-CN" altLang="en-US" sz="2800" dirty="0">
              <a:latin typeface="AvantGarde Bk BT" pitchFamily="34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latin typeface="AvantGarde Bk BT" pitchFamily="34" charset="0"/>
                <a:ea typeface="黑体" panose="02010609060101010101" pitchFamily="49" charset="-122"/>
              </a:rPr>
              <a:t>图画</a:t>
            </a:r>
            <a:endParaRPr lang="zh-CN" altLang="en-US" sz="2800" b="1" dirty="0">
              <a:latin typeface="AvantGarde Bk BT" pitchFamily="34" charset="0"/>
              <a:ea typeface="黑体" panose="02010609060101010101" pitchFamily="49" charset="-122"/>
            </a:endParaRPr>
          </a:p>
        </p:txBody>
      </p:sp>
      <p:sp>
        <p:nvSpPr>
          <p:cNvPr id="79881" name="Rectangle 9"/>
          <p:cNvSpPr/>
          <p:nvPr/>
        </p:nvSpPr>
        <p:spPr>
          <a:xfrm>
            <a:off x="5029200" y="709613"/>
            <a:ext cx="19621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萧索的荒村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9642" name="WordArt 10" descr="沙滩"/>
          <p:cNvSpPr>
            <a:spLocks noTextEdit="1"/>
          </p:cNvSpPr>
          <p:nvPr/>
        </p:nvSpPr>
        <p:spPr>
          <a:xfrm rot="5400000">
            <a:off x="2627313" y="1860550"/>
            <a:ext cx="2825750" cy="919163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rnd" cmpd="sng">
                  <a:solidFill>
                    <a:srgbClr val="C4B596"/>
                  </a:solidFill>
                  <a:prstDash val="solid"/>
                  <a:headEnd type="none" w="sm" len="sm"/>
                  <a:tailEnd type="none" w="sm" len="sm"/>
                </a:ln>
                <a:blipFill rotWithShape="0">
                  <a:blip r:embed="rId1"/>
                </a:blipFill>
                <a:effectLst>
                  <a:outerShdw dist="53882" dir="2699999" algn="ctr" rotWithShape="0">
                    <a:srgbClr val="CBCBCB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对比</a:t>
            </a:r>
            <a:endParaRPr lang="zh-CN" altLang="en-US" sz="3600" b="1">
              <a:ln w="12700" cap="rnd" cmpd="sng">
                <a:solidFill>
                  <a:srgbClr val="C4B596"/>
                </a:solidFill>
                <a:prstDash val="solid"/>
                <a:headEnd type="none" w="sm" len="sm"/>
                <a:tailEnd type="none" w="sm" len="sm"/>
              </a:ln>
              <a:blipFill rotWithShape="0">
                <a:blip r:embed="rId1"/>
              </a:blipFill>
              <a:effectLst>
                <a:outerShdw dist="53882" dir="2699999" algn="ctr" rotWithShape="0">
                  <a:srgbClr val="CBCBCB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9643" name="Picture 11" descr="hxx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28600"/>
            <a:ext cx="1135063" cy="15240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79884" name="Picture 12" descr="hxx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981200"/>
            <a:ext cx="1138238" cy="15240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79885" name="Picture 13" descr="hxx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5334000"/>
            <a:ext cx="990600" cy="15240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79886" name="Picture 14" descr="hxx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9000" y="5334000"/>
            <a:ext cx="1069975" cy="15240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79887" name="Picture 15" descr="hxx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9000" y="3657600"/>
            <a:ext cx="1149350" cy="15240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79888" name="Picture 16" descr="hxx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39000" y="1828800"/>
            <a:ext cx="1185863" cy="17526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79889" name="Picture 17" descr="hxx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34200" y="304800"/>
            <a:ext cx="1758950" cy="1262063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79890" name="Picture 18" descr="hxx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8600" y="3886200"/>
            <a:ext cx="1752600" cy="127952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  <p:bldP spid="79875" grpId="0"/>
      <p:bldP spid="79876" grpId="0"/>
      <p:bldP spid="79877" grpId="0"/>
      <p:bldP spid="79878" grpId="0"/>
      <p:bldP spid="79879" grpId="0"/>
      <p:bldP spid="79880" grpId="0"/>
      <p:bldP spid="7988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3730" name="Picture 2" descr="故乡---图片7"/>
          <p:cNvPicPr>
            <a:picLocks noChangeAspect="1"/>
          </p:cNvPicPr>
          <p:nvPr/>
        </p:nvPicPr>
        <p:blipFill>
          <a:blip r:embed="rId1"/>
          <a:srcRect l="1578" t="2002" r="690" b="588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3731" name="Text Box 3"/>
          <p:cNvSpPr txBox="1"/>
          <p:nvPr/>
        </p:nvSpPr>
        <p:spPr>
          <a:xfrm>
            <a:off x="7239000" y="685800"/>
            <a:ext cx="19050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鲁 迅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3732" name="WordArt 4"/>
          <p:cNvSpPr>
            <a:spLocks noTextEdit="1"/>
          </p:cNvSpPr>
          <p:nvPr/>
        </p:nvSpPr>
        <p:spPr>
          <a:xfrm>
            <a:off x="914400" y="0"/>
            <a:ext cx="4953000" cy="25146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故  乡</a:t>
            </a:r>
            <a:endParaRPr lang="zh-CN" altLang="en-US" sz="3600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7829" name="Text Box 5"/>
          <p:cNvSpPr txBox="1"/>
          <p:nvPr/>
        </p:nvSpPr>
        <p:spPr>
          <a:xfrm>
            <a:off x="533400" y="2286000"/>
            <a:ext cx="5540375" cy="10064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6000" b="1" dirty="0">
                <a:solidFill>
                  <a:srgbClr val="990000"/>
                </a:solidFill>
              </a:rPr>
              <a:t>探究本文的主题</a:t>
            </a:r>
            <a:endParaRPr lang="zh-CN" altLang="en-US" sz="6000" b="1" dirty="0">
              <a:solidFill>
                <a:srgbClr val="990000"/>
              </a:solidFill>
            </a:endParaRPr>
          </a:p>
        </p:txBody>
      </p:sp>
      <p:sp>
        <p:nvSpPr>
          <p:cNvPr id="77831" name="Text Box 7"/>
          <p:cNvSpPr txBox="1"/>
          <p:nvPr/>
        </p:nvSpPr>
        <p:spPr>
          <a:xfrm>
            <a:off x="1066800" y="3886200"/>
            <a:ext cx="7318375" cy="7016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/>
              <a:t>对文学作品的理解是因人而异的</a:t>
            </a:r>
            <a:endParaRPr lang="zh-CN" altLang="en-US" sz="4000" b="1" dirty="0"/>
          </a:p>
        </p:txBody>
      </p:sp>
      <p:sp>
        <p:nvSpPr>
          <p:cNvPr id="77832" name="Text Box 8"/>
          <p:cNvSpPr txBox="1"/>
          <p:nvPr/>
        </p:nvSpPr>
        <p:spPr>
          <a:xfrm>
            <a:off x="0" y="5181600"/>
            <a:ext cx="9385300" cy="10668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/>
              <a:t>真正好的文学艺术作品</a:t>
            </a:r>
            <a:r>
              <a:rPr lang="en-US" altLang="zh-CN" b="1" dirty="0"/>
              <a:t>,</a:t>
            </a:r>
            <a:r>
              <a:rPr lang="zh-CN" altLang="en-US" b="1" dirty="0"/>
              <a:t>是有对自身的超越力量的</a:t>
            </a:r>
            <a:r>
              <a:rPr lang="en-US" altLang="zh-CN" b="1" dirty="0"/>
              <a:t>.</a:t>
            </a:r>
            <a:endParaRPr lang="en-US" altLang="zh-CN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/>
              <a:t>它写了一些人和事</a:t>
            </a:r>
            <a:r>
              <a:rPr lang="en-US" altLang="zh-CN" b="1" dirty="0"/>
              <a:t>,</a:t>
            </a:r>
            <a:r>
              <a:rPr lang="zh-CN" altLang="en-US" b="1" dirty="0"/>
              <a:t>但表现的却不仅仅是这些人和事</a:t>
            </a:r>
            <a:r>
              <a:rPr lang="en-US" altLang="zh-CN" b="1" dirty="0"/>
              <a:t>.</a:t>
            </a:r>
            <a:endParaRPr lang="en-US" altLang="zh-CN" b="1" dirty="0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9" grpId="0" animBg="1"/>
      <p:bldP spid="77831" grpId="0" animBg="1"/>
      <p:bldP spid="7783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4" name="Rectangle 2"/>
          <p:cNvSpPr>
            <a:spLocks noGrp="1"/>
          </p:cNvSpPr>
          <p:nvPr>
            <p:ph type="subTitle" idx="1"/>
          </p:nvPr>
        </p:nvSpPr>
        <p:spPr>
          <a:xfrm>
            <a:off x="0" y="404813"/>
            <a:ext cx="9144000" cy="6138862"/>
          </a:xfrm>
        </p:spPr>
        <p:txBody>
          <a:bodyPr vert="horz" wrap="square" lIns="91440" tIns="45720" rIns="91440" bIns="45720" anchor="t"/>
          <a:p>
            <a:pPr algn="l" eaLnBrk="1" hangingPunct="1"/>
            <a:r>
              <a:rPr lang="zh-CN" altLang="en-US" sz="3600" b="1" kern="1200" dirty="0">
                <a:solidFill>
                  <a:srgbClr val="990000"/>
                </a:solidFill>
                <a:latin typeface="+mn-lt"/>
                <a:ea typeface="华文中宋" panose="02010600040101010101" pitchFamily="2" charset="-122"/>
                <a:cs typeface="+mn-cs"/>
              </a:rPr>
              <a:t>探究本文的主题：</a:t>
            </a:r>
            <a:endParaRPr lang="zh-CN" altLang="en-US" sz="3600" b="1" kern="1200" dirty="0">
              <a:solidFill>
                <a:srgbClr val="990000"/>
              </a:solidFill>
              <a:latin typeface="+mn-lt"/>
              <a:ea typeface="华文中宋" panose="02010600040101010101" pitchFamily="2" charset="-122"/>
              <a:cs typeface="+mn-cs"/>
            </a:endParaRPr>
          </a:p>
          <a:p>
            <a:pPr algn="l" eaLnBrk="1" hangingPunct="1"/>
            <a:r>
              <a:rPr lang="en-US" altLang="zh-CN" sz="3200" b="1" kern="1200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1</a:t>
            </a:r>
            <a:r>
              <a:rPr lang="zh-CN" altLang="en-US" sz="3200" b="1" kern="1200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、</a:t>
            </a:r>
            <a:r>
              <a:rPr lang="zh-CN" altLang="en-US" sz="3200" b="1" kern="1200" dirty="0">
                <a:latin typeface="+mn-lt"/>
                <a:ea typeface="华文中宋" panose="02010600040101010101" pitchFamily="2" charset="-122"/>
                <a:cs typeface="+mn-cs"/>
              </a:rPr>
              <a:t>“</a:t>
            </a:r>
            <a:r>
              <a:rPr lang="zh-CN" altLang="en-US" sz="3200" b="1" kern="1200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故乡</a:t>
            </a:r>
            <a:r>
              <a:rPr lang="zh-CN" altLang="en-US" sz="3200" b="1" kern="1200" dirty="0">
                <a:latin typeface="+mn-lt"/>
                <a:ea typeface="华文中宋" panose="02010600040101010101" pitchFamily="2" charset="-122"/>
                <a:cs typeface="+mn-cs"/>
              </a:rPr>
              <a:t>”</a:t>
            </a:r>
            <a:r>
              <a:rPr lang="zh-CN" altLang="en-US" sz="3200" b="1" kern="1200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是中国人精神的反映。</a:t>
            </a:r>
            <a:endParaRPr lang="zh-CN" altLang="en-US" sz="3200" b="1" kern="1200" dirty="0"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algn="l" eaLnBrk="1" hangingPunct="1"/>
            <a:endParaRPr lang="zh-CN" altLang="en-US" sz="3200" b="1" kern="1200" dirty="0"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algn="l" eaLnBrk="1" hangingPunct="1"/>
            <a:endParaRPr lang="zh-CN" altLang="en-US" sz="3200" b="1" kern="1200" dirty="0"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algn="l" eaLnBrk="1" hangingPunct="1"/>
            <a:r>
              <a:rPr lang="en-US" altLang="zh-CN" sz="3200" b="1" kern="1200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2</a:t>
            </a:r>
            <a:r>
              <a:rPr lang="zh-CN" altLang="en-US" sz="3200" b="1" kern="1200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、表现中国社会愚昧、落后、贫穷的轮回。</a:t>
            </a:r>
            <a:endParaRPr lang="zh-CN" altLang="en-US" sz="3200" b="1" kern="1200" dirty="0"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algn="l" eaLnBrk="1" hangingPunct="1"/>
            <a:endParaRPr lang="zh-CN" altLang="en-US" sz="3200" b="1" kern="1200" dirty="0"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algn="l" eaLnBrk="1" hangingPunct="1"/>
            <a:endParaRPr lang="zh-CN" altLang="en-US" sz="3200" b="1" kern="1200" dirty="0"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algn="l" eaLnBrk="1" hangingPunct="1"/>
            <a:endParaRPr lang="zh-CN" altLang="en-US" sz="3200" b="1" kern="1200" dirty="0"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algn="l" eaLnBrk="1" hangingPunct="1"/>
            <a:r>
              <a:rPr lang="en-US" altLang="zh-CN" sz="3200" b="1" kern="1200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3</a:t>
            </a:r>
            <a:r>
              <a:rPr lang="zh-CN" altLang="en-US" sz="3200" b="1" kern="1200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、渴望纯真的人与人的关系。</a:t>
            </a:r>
            <a:endParaRPr lang="zh-CN" altLang="en-US" sz="3200" b="1" kern="1200" dirty="0"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algn="l" eaLnBrk="1" hangingPunct="1"/>
            <a:endParaRPr lang="zh-CN" altLang="en-US" sz="3200" b="1" kern="1200" dirty="0"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algn="l" eaLnBrk="1" hangingPunct="1"/>
            <a:endParaRPr lang="en-US" altLang="zh-CN" sz="2800" b="1" kern="1200" dirty="0">
              <a:solidFill>
                <a:srgbClr val="FF00FF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6627" name="Rectangle 3"/>
          <p:cNvSpPr/>
          <p:nvPr/>
        </p:nvSpPr>
        <p:spPr>
          <a:xfrm>
            <a:off x="685800" y="1676400"/>
            <a:ext cx="7920038" cy="1244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90000"/>
              </a:lnSpc>
              <a:buSzPct val="80000"/>
              <a:buNone/>
            </a:pPr>
            <a:r>
              <a:rPr lang="zh-CN" altLang="en-US" sz="28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从孩子的纯真、有生气到成年人的麻木、愚钝，表现了中国普通民众的生命和活力是怎样被扼杀的。（如闰土）</a:t>
            </a:r>
            <a:endParaRPr lang="zh-CN" altLang="en-US" sz="28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8" name="Rectangle 4"/>
          <p:cNvSpPr/>
          <p:nvPr/>
        </p:nvSpPr>
        <p:spPr>
          <a:xfrm>
            <a:off x="685800" y="3581400"/>
            <a:ext cx="78486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从闰土父子和杨二嫂身上，可以看出这样轮回的影子：</a:t>
            </a:r>
            <a:endParaRPr lang="zh-CN" altLang="en-US" sz="20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      闰土：少年→中年→？</a:t>
            </a:r>
            <a:endParaRPr lang="zh-CN" altLang="en-US" sz="20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     水生：少年“正是一个廿年前的闰土”→中年（现在的闰土） → ？</a:t>
            </a:r>
            <a:endParaRPr lang="zh-CN" altLang="en-US" sz="20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0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     杨二嫂：年轻→中年→</a:t>
            </a:r>
            <a:r>
              <a:rPr lang="en-US" altLang="zh-CN" sz="20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?</a:t>
            </a:r>
            <a:endParaRPr lang="en-US" altLang="zh-CN" sz="20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9" name="Rectangle 5"/>
          <p:cNvSpPr/>
          <p:nvPr/>
        </p:nvSpPr>
        <p:spPr>
          <a:xfrm>
            <a:off x="611188" y="5589588"/>
            <a:ext cx="7993062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dirty="0">
                <a:latin typeface="Times New Roman" panose="02020603050405020304" pitchFamily="18" charset="0"/>
              </a:rPr>
              <a:t> </a:t>
            </a:r>
            <a:r>
              <a:rPr lang="zh-CN" altLang="en-US" sz="20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再回故乡，“我”和闰土、杨二嫂等人已经有了深深的精神上的隔阂。“我”渴望打破封建社会的尊卑秩序，渴望建立超越庸俗的物质关系的新型人与人之间的关系。</a:t>
            </a:r>
            <a:endParaRPr lang="zh-CN" altLang="en-US" sz="20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8" name="Text Box 2"/>
          <p:cNvSpPr txBox="1"/>
          <p:nvPr/>
        </p:nvSpPr>
        <p:spPr>
          <a:xfrm>
            <a:off x="539750" y="2205038"/>
            <a:ext cx="6192838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7200" dirty="0">
                <a:solidFill>
                  <a:srgbClr val="FF0000"/>
                </a:solidFill>
                <a:ea typeface="隶书" panose="02010509060101010101" pitchFamily="49" charset="-122"/>
              </a:rPr>
              <a:t>写作特色</a:t>
            </a:r>
            <a:endParaRPr lang="zh-CN" altLang="en-US" sz="7200" dirty="0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2" name="Text Box 2"/>
          <p:cNvSpPr txBox="1"/>
          <p:nvPr/>
        </p:nvSpPr>
        <p:spPr>
          <a:xfrm>
            <a:off x="323850" y="620713"/>
            <a:ext cx="85693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1800" b="1" dirty="0"/>
          </a:p>
        </p:txBody>
      </p:sp>
      <p:sp>
        <p:nvSpPr>
          <p:cNvPr id="73731" name="Text Box 3"/>
          <p:cNvSpPr txBox="1"/>
          <p:nvPr/>
        </p:nvSpPr>
        <p:spPr>
          <a:xfrm>
            <a:off x="179388" y="260350"/>
            <a:ext cx="8713787" cy="3748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、通过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对比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突出主题思想。</a:t>
            </a:r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b="1" dirty="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少年润土与中年润土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的对比，反映农民命运的日益悲惨；</a:t>
            </a:r>
            <a:r>
              <a:rPr lang="zh-CN" altLang="en-US" b="1" dirty="0">
                <a:solidFill>
                  <a:srgbClr val="0070C0"/>
                </a:solidFill>
                <a:ea typeface="楷体_GB2312" pitchFamily="49" charset="-122"/>
              </a:rPr>
              <a:t>“</a:t>
            </a:r>
            <a:r>
              <a:rPr lang="zh-CN" altLang="en-US" b="1" dirty="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我</a:t>
            </a:r>
            <a:r>
              <a:rPr lang="zh-CN" altLang="en-US" b="1" dirty="0">
                <a:solidFill>
                  <a:srgbClr val="0070C0"/>
                </a:solidFill>
                <a:ea typeface="楷体_GB2312" pitchFamily="49" charset="-122"/>
              </a:rPr>
              <a:t>”</a:t>
            </a:r>
            <a:r>
              <a:rPr lang="zh-CN" altLang="en-US" b="1" dirty="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和润土前后关系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的对比，反映封建等级观念对人们思想的禁锢；</a:t>
            </a:r>
            <a:r>
              <a:rPr lang="zh-CN" altLang="en-US" b="1" dirty="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杨二嫂的前后对照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，反映了封建传统观念对人性的扭曲；</a:t>
            </a:r>
            <a:r>
              <a:rPr lang="zh-CN" altLang="en-US" b="1" dirty="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故乡景象的对比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，反映了每况愈下的中国农村经济。</a:t>
            </a:r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3732" name="Text Box 4"/>
          <p:cNvSpPr txBox="1"/>
          <p:nvPr/>
        </p:nvSpPr>
        <p:spPr>
          <a:xfrm>
            <a:off x="0" y="3886200"/>
            <a:ext cx="842486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、通过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景物描写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渲染气氛，烘托人物的思想感情。</a:t>
            </a:r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3733" name="Text Box 5"/>
          <p:cNvSpPr txBox="1"/>
          <p:nvPr/>
        </p:nvSpPr>
        <p:spPr>
          <a:xfrm>
            <a:off x="179388" y="4724400"/>
            <a:ext cx="84963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、通过准确的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描写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表现人物。（语言描写）</a:t>
            </a:r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3734" name="Text Box 6"/>
          <p:cNvSpPr txBox="1"/>
          <p:nvPr/>
        </p:nvSpPr>
        <p:spPr>
          <a:xfrm>
            <a:off x="250825" y="5516563"/>
            <a:ext cx="813593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、巧妙的运用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第一人称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的叙述方法，使小说结构流转自如。</a:t>
            </a:r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/>
      <p:bldP spid="73732" grpId="0"/>
      <p:bldP spid="73733" grpId="0"/>
      <p:bldP spid="7373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5" name="AutoShape 30"/>
          <p:cNvSpPr>
            <a:spLocks noChangeArrowheads="1"/>
          </p:cNvSpPr>
          <p:nvPr/>
        </p:nvSpPr>
        <p:spPr bwMode="gray">
          <a:xfrm>
            <a:off x="0" y="1147763"/>
            <a:ext cx="3124200" cy="1852613"/>
          </a:xfrm>
          <a:prstGeom prst="chevron">
            <a:avLst>
              <a:gd name="adj" fmla="val 23210"/>
            </a:avLst>
          </a:prstGeom>
          <a:solidFill>
            <a:srgbClr val="000066"/>
          </a:solidFill>
          <a:ln w="38100">
            <a:solidFill>
              <a:srgbClr val="EAEAEA"/>
            </a:solidFill>
            <a:miter lim="800000"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AutoShape 33"/>
          <p:cNvSpPr>
            <a:spLocks noChangeArrowheads="1"/>
          </p:cNvSpPr>
          <p:nvPr/>
        </p:nvSpPr>
        <p:spPr bwMode="gray">
          <a:xfrm>
            <a:off x="3106738" y="1125538"/>
            <a:ext cx="2895600" cy="1824038"/>
          </a:xfrm>
          <a:prstGeom prst="chevron">
            <a:avLst>
              <a:gd name="adj" fmla="val 21838"/>
            </a:avLst>
          </a:prstGeom>
          <a:gradFill rotWithShape="1">
            <a:gsLst>
              <a:gs pos="0">
                <a:srgbClr val="C481CF"/>
              </a:gs>
              <a:gs pos="100000">
                <a:srgbClr val="C481CF">
                  <a:gamma/>
                  <a:tint val="69804"/>
                  <a:invGamma/>
                </a:srgbClr>
              </a:gs>
            </a:gsLst>
            <a:lin ang="0" scaled="1"/>
          </a:gradFill>
          <a:ln w="38100">
            <a:solidFill>
              <a:srgbClr val="EAEAEA"/>
            </a:solidFill>
            <a:miter lim="800000"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AutoShape 36"/>
          <p:cNvSpPr>
            <a:spLocks noChangeArrowheads="1"/>
          </p:cNvSpPr>
          <p:nvPr/>
        </p:nvSpPr>
        <p:spPr bwMode="gray">
          <a:xfrm>
            <a:off x="6084888" y="1090613"/>
            <a:ext cx="2868613" cy="1825625"/>
          </a:xfrm>
          <a:prstGeom prst="chevron">
            <a:avLst>
              <a:gd name="adj" fmla="val 20494"/>
            </a:avLst>
          </a:prstGeom>
          <a:solidFill>
            <a:srgbClr val="006600"/>
          </a:solidFill>
          <a:ln w="38100">
            <a:solidFill>
              <a:srgbClr val="EAEAEA"/>
            </a:solidFill>
            <a:miter lim="800000"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9592" y="1484783"/>
            <a:ext cx="1512168" cy="1200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神异、美丽</a:t>
            </a:r>
            <a:endParaRPr kumimoji="0" lang="zh-CN" altLang="en-US" sz="3600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35896" y="1484783"/>
            <a:ext cx="1944216" cy="1200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萧索、荒凉</a:t>
            </a:r>
            <a:endParaRPr kumimoji="0" lang="zh-CN" altLang="en-US" sz="3600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08304" y="1628800"/>
            <a:ext cx="1512168" cy="646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kern="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？</a:t>
            </a:r>
            <a:endParaRPr kumimoji="0" lang="zh-CN" altLang="en-US" sz="3600" kern="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908175" y="5084763"/>
            <a:ext cx="51847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hlinkClick r:id="" action="ppaction://noaction"/>
              </a:rPr>
              <a:t>故乡</a:t>
            </a:r>
            <a:r>
              <a:rPr kumimoji="0" lang="zh-CN" altLang="en-US" sz="5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变了！！！</a:t>
            </a:r>
            <a:endParaRPr kumimoji="0" lang="zh-CN" altLang="en-US" sz="54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2" name="组合 15"/>
          <p:cNvGrpSpPr/>
          <p:nvPr/>
        </p:nvGrpSpPr>
        <p:grpSpPr>
          <a:xfrm>
            <a:off x="900113" y="3357563"/>
            <a:ext cx="6985000" cy="1285875"/>
            <a:chOff x="1071074" y="2857496"/>
            <a:chExt cx="6215570" cy="914400"/>
          </a:xfrm>
        </p:grpSpPr>
        <p:sp>
          <p:nvSpPr>
            <p:cNvPr id="22" name="圆角矩形 7"/>
            <p:cNvSpPr>
              <a:spLocks noChangeArrowheads="1"/>
            </p:cNvSpPr>
            <p:nvPr/>
          </p:nvSpPr>
          <p:spPr bwMode="auto">
            <a:xfrm>
              <a:off x="1143118" y="2857496"/>
              <a:ext cx="1142818" cy="914400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 algn="ctr">
              <a:solidFill>
                <a:srgbClr val="000000"/>
              </a:solidFill>
              <a:miter lim="800000"/>
            </a:ln>
          </p:spPr>
          <p:txBody>
            <a:bodyPr wrap="none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071074" y="2908296"/>
              <a:ext cx="1214861" cy="8534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kern="0" cap="none" spc="0" normalizeH="0" baseline="0" noProof="0" dirty="0">
                  <a:solidFill>
                    <a:srgbClr val="000066">
                      <a:lumMod val="50000"/>
                    </a:srgb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充满童趣</a:t>
              </a:r>
              <a:endParaRPr kumimoji="0" lang="zh-CN" altLang="en-US" sz="3600" b="1" kern="0" cap="none" spc="0" normalizeH="0" baseline="0" noProof="0" dirty="0">
                <a:solidFill>
                  <a:srgbClr val="000066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  <p:sp>
          <p:nvSpPr>
            <p:cNvPr id="24" name="圆角矩形 23"/>
            <p:cNvSpPr/>
            <p:nvPr/>
          </p:nvSpPr>
          <p:spPr bwMode="auto">
            <a:xfrm>
              <a:off x="3571428" y="2857496"/>
              <a:ext cx="1142817" cy="914400"/>
            </a:xfrm>
            <a:prstGeom prst="roundRect">
              <a:avLst/>
            </a:prstGeom>
            <a:solidFill>
              <a:srgbClr val="C4709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TextBox 9"/>
            <p:cNvSpPr txBox="1">
              <a:spLocks noChangeArrowheads="1"/>
            </p:cNvSpPr>
            <p:nvPr/>
          </p:nvSpPr>
          <p:spPr bwMode="auto">
            <a:xfrm>
              <a:off x="3500797" y="3111496"/>
              <a:ext cx="1213448" cy="45607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kern="0" cap="none" spc="0" normalizeH="0" baseline="0" noProof="0" dirty="0">
                  <a:solidFill>
                    <a:sysClr val="windowText" lastClr="0000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悲凉</a:t>
              </a:r>
              <a:endParaRPr kumimoji="0" lang="zh-CN" altLang="en-US" sz="3600" b="1" kern="0" cap="none" spc="0" normalizeH="0" baseline="0" noProof="0" dirty="0">
                <a:solidFill>
                  <a:sysClr val="windowText" lastClr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  <p:sp>
          <p:nvSpPr>
            <p:cNvPr id="26" name="圆角矩形 11"/>
            <p:cNvSpPr>
              <a:spLocks noChangeArrowheads="1"/>
            </p:cNvSpPr>
            <p:nvPr/>
          </p:nvSpPr>
          <p:spPr bwMode="auto">
            <a:xfrm>
              <a:off x="6143826" y="2857496"/>
              <a:ext cx="1142818" cy="914400"/>
            </a:xfrm>
            <a:prstGeom prst="roundRect">
              <a:avLst>
                <a:gd name="adj" fmla="val 16667"/>
              </a:avLst>
            </a:prstGeom>
            <a:solidFill>
              <a:srgbClr val="66FF99"/>
            </a:solidFill>
            <a:ln w="9525" algn="ctr">
              <a:solidFill>
                <a:srgbClr val="000000"/>
              </a:solidFill>
              <a:miter lim="800000"/>
            </a:ln>
          </p:spPr>
          <p:txBody>
            <a:bodyPr wrap="none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071783" y="3111496"/>
              <a:ext cx="1214861" cy="45607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kern="0" cap="none" spc="0" normalizeH="0" baseline="0" noProof="0" dirty="0">
                  <a:solidFill>
                    <a:srgbClr val="000066">
                      <a:lumMod val="75000"/>
                    </a:srgb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希望</a:t>
              </a:r>
              <a:endParaRPr kumimoji="0" lang="zh-CN" altLang="en-US" sz="3600" b="1" kern="0" cap="none" spc="0" normalizeH="0" baseline="0" noProof="0" dirty="0">
                <a:solidFill>
                  <a:srgbClr val="000066">
                    <a:lumMod val="75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  <p:sp>
          <p:nvSpPr>
            <p:cNvPr id="28" name="燕尾形 27"/>
            <p:cNvSpPr/>
            <p:nvPr/>
          </p:nvSpPr>
          <p:spPr bwMode="auto">
            <a:xfrm>
              <a:off x="2643330" y="3071985"/>
              <a:ext cx="642747" cy="500097"/>
            </a:xfrm>
            <a:prstGeom prst="chevron">
              <a:avLst/>
            </a:prstGeom>
            <a:solidFill>
              <a:srgbClr val="000066">
                <a:lumMod val="75000"/>
              </a:srgbClr>
            </a:soli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9" name="燕尾形 28"/>
            <p:cNvSpPr/>
            <p:nvPr/>
          </p:nvSpPr>
          <p:spPr bwMode="auto">
            <a:xfrm>
              <a:off x="5143685" y="3143105"/>
              <a:ext cx="642747" cy="500098"/>
            </a:xfrm>
            <a:prstGeom prst="chevron">
              <a:avLst/>
            </a:prstGeom>
            <a:solidFill>
              <a:srgbClr val="000066">
                <a:lumMod val="75000"/>
              </a:srgbClr>
            </a:soli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lends">
  <a:themeElements>
    <a:clrScheme name="Blends 5">
      <a:dk1>
        <a:srgbClr val="000000"/>
      </a:dk1>
      <a:lt1>
        <a:srgbClr val="FFFFFF"/>
      </a:lt1>
      <a:dk2>
        <a:srgbClr val="000066"/>
      </a:dk2>
      <a:lt2>
        <a:srgbClr val="333333"/>
      </a:lt2>
      <a:accent1>
        <a:srgbClr val="C4709A"/>
      </a:accent1>
      <a:accent2>
        <a:srgbClr val="4B4EB5"/>
      </a:accent2>
      <a:accent3>
        <a:srgbClr val="FFFFFF"/>
      </a:accent3>
      <a:accent4>
        <a:srgbClr val="000000"/>
      </a:accent4>
      <a:accent5>
        <a:srgbClr val="DEBBCA"/>
      </a:accent5>
      <a:accent6>
        <a:srgbClr val="4346A4"/>
      </a:accent6>
      <a:hlink>
        <a:srgbClr val="C481CF"/>
      </a:hlink>
      <a:folHlink>
        <a:srgbClr val="76B749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Expedition">
  <a:themeElements>
    <a:clrScheme name="Expedition 2">
      <a:dk1>
        <a:srgbClr val="000000"/>
      </a:dk1>
      <a:lt1>
        <a:srgbClr val="FFFFFF"/>
      </a:lt1>
      <a:dk2>
        <a:srgbClr val="482400"/>
      </a:dk2>
      <a:lt2>
        <a:srgbClr val="808080"/>
      </a:lt2>
      <a:accent1>
        <a:srgbClr val="DFD6C3"/>
      </a:accent1>
      <a:accent2>
        <a:srgbClr val="D69B80"/>
      </a:accent2>
      <a:accent3>
        <a:srgbClr val="FFFFFF"/>
      </a:accent3>
      <a:accent4>
        <a:srgbClr val="000000"/>
      </a:accent4>
      <a:accent5>
        <a:srgbClr val="ECE8DE"/>
      </a:accent5>
      <a:accent6>
        <a:srgbClr val="C28C73"/>
      </a:accent6>
      <a:hlink>
        <a:srgbClr val="993300"/>
      </a:hlink>
      <a:folHlink>
        <a:srgbClr val="666600"/>
      </a:folHlink>
    </a:clrScheme>
    <a:fontScheme name="Expedition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Expedition 1">
        <a:dk1>
          <a:srgbClr val="000000"/>
        </a:dk1>
        <a:lt1>
          <a:srgbClr val="A7947B"/>
        </a:lt1>
        <a:dk2>
          <a:srgbClr val="482400"/>
        </a:dk2>
        <a:lt2>
          <a:srgbClr val="808080"/>
        </a:lt2>
        <a:accent1>
          <a:srgbClr val="DFD6C3"/>
        </a:accent1>
        <a:accent2>
          <a:srgbClr val="D69B80"/>
        </a:accent2>
        <a:accent3>
          <a:srgbClr val="D0C8BF"/>
        </a:accent3>
        <a:accent4>
          <a:srgbClr val="000000"/>
        </a:accent4>
        <a:accent5>
          <a:srgbClr val="ECE8DE"/>
        </a:accent5>
        <a:accent6>
          <a:srgbClr val="C28C73"/>
        </a:accent6>
        <a:hlink>
          <a:srgbClr val="993300"/>
        </a:hlink>
        <a:folHlink>
          <a:srgbClr val="66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edition 2">
        <a:dk1>
          <a:srgbClr val="000000"/>
        </a:dk1>
        <a:lt1>
          <a:srgbClr val="FFFFFF"/>
        </a:lt1>
        <a:dk2>
          <a:srgbClr val="482400"/>
        </a:dk2>
        <a:lt2>
          <a:srgbClr val="808080"/>
        </a:lt2>
        <a:accent1>
          <a:srgbClr val="DFD6C3"/>
        </a:accent1>
        <a:accent2>
          <a:srgbClr val="D69B80"/>
        </a:accent2>
        <a:accent3>
          <a:srgbClr val="FFFFFF"/>
        </a:accent3>
        <a:accent4>
          <a:srgbClr val="000000"/>
        </a:accent4>
        <a:accent5>
          <a:srgbClr val="ECE8DE"/>
        </a:accent5>
        <a:accent6>
          <a:srgbClr val="C28C73"/>
        </a:accent6>
        <a:hlink>
          <a:srgbClr val="993300"/>
        </a:hlink>
        <a:folHlink>
          <a:srgbClr val="66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editio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edition 4">
        <a:dk1>
          <a:srgbClr val="000000"/>
        </a:dk1>
        <a:lt1>
          <a:srgbClr val="9D7643"/>
        </a:lt1>
        <a:dk2>
          <a:srgbClr val="FFFFFF"/>
        </a:dk2>
        <a:lt2>
          <a:srgbClr val="554025"/>
        </a:lt2>
        <a:accent1>
          <a:srgbClr val="CAA966"/>
        </a:accent1>
        <a:accent2>
          <a:srgbClr val="8488AC"/>
        </a:accent2>
        <a:accent3>
          <a:srgbClr val="CCBDB0"/>
        </a:accent3>
        <a:accent4>
          <a:srgbClr val="000000"/>
        </a:accent4>
        <a:accent5>
          <a:srgbClr val="E1D1B8"/>
        </a:accent5>
        <a:accent6>
          <a:srgbClr val="777B9B"/>
        </a:accent6>
        <a:hlink>
          <a:srgbClr val="993300"/>
        </a:hlink>
        <a:folHlink>
          <a:srgbClr val="66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Expedition">
  <a:themeElements>
    <a:clrScheme name="Expedition 2">
      <a:dk1>
        <a:srgbClr val="000000"/>
      </a:dk1>
      <a:lt1>
        <a:srgbClr val="FFFFFF"/>
      </a:lt1>
      <a:dk2>
        <a:srgbClr val="482400"/>
      </a:dk2>
      <a:lt2>
        <a:srgbClr val="808080"/>
      </a:lt2>
      <a:accent1>
        <a:srgbClr val="DFD6C3"/>
      </a:accent1>
      <a:accent2>
        <a:srgbClr val="D69B80"/>
      </a:accent2>
      <a:accent3>
        <a:srgbClr val="FFFFFF"/>
      </a:accent3>
      <a:accent4>
        <a:srgbClr val="000000"/>
      </a:accent4>
      <a:accent5>
        <a:srgbClr val="ECE8DE"/>
      </a:accent5>
      <a:accent6>
        <a:srgbClr val="C28C73"/>
      </a:accent6>
      <a:hlink>
        <a:srgbClr val="993300"/>
      </a:hlink>
      <a:folHlink>
        <a:srgbClr val="666600"/>
      </a:folHlink>
    </a:clrScheme>
    <a:fontScheme name="Expedition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Expedition 1">
        <a:dk1>
          <a:srgbClr val="000000"/>
        </a:dk1>
        <a:lt1>
          <a:srgbClr val="A7947B"/>
        </a:lt1>
        <a:dk2>
          <a:srgbClr val="482400"/>
        </a:dk2>
        <a:lt2>
          <a:srgbClr val="808080"/>
        </a:lt2>
        <a:accent1>
          <a:srgbClr val="DFD6C3"/>
        </a:accent1>
        <a:accent2>
          <a:srgbClr val="D69B80"/>
        </a:accent2>
        <a:accent3>
          <a:srgbClr val="D0C8BF"/>
        </a:accent3>
        <a:accent4>
          <a:srgbClr val="000000"/>
        </a:accent4>
        <a:accent5>
          <a:srgbClr val="ECE8DE"/>
        </a:accent5>
        <a:accent6>
          <a:srgbClr val="C28C73"/>
        </a:accent6>
        <a:hlink>
          <a:srgbClr val="993300"/>
        </a:hlink>
        <a:folHlink>
          <a:srgbClr val="66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edition 2">
        <a:dk1>
          <a:srgbClr val="000000"/>
        </a:dk1>
        <a:lt1>
          <a:srgbClr val="FFFFFF"/>
        </a:lt1>
        <a:dk2>
          <a:srgbClr val="482400"/>
        </a:dk2>
        <a:lt2>
          <a:srgbClr val="808080"/>
        </a:lt2>
        <a:accent1>
          <a:srgbClr val="DFD6C3"/>
        </a:accent1>
        <a:accent2>
          <a:srgbClr val="D69B80"/>
        </a:accent2>
        <a:accent3>
          <a:srgbClr val="FFFFFF"/>
        </a:accent3>
        <a:accent4>
          <a:srgbClr val="000000"/>
        </a:accent4>
        <a:accent5>
          <a:srgbClr val="ECE8DE"/>
        </a:accent5>
        <a:accent6>
          <a:srgbClr val="C28C73"/>
        </a:accent6>
        <a:hlink>
          <a:srgbClr val="993300"/>
        </a:hlink>
        <a:folHlink>
          <a:srgbClr val="66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editio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xpedition 4">
        <a:dk1>
          <a:srgbClr val="000000"/>
        </a:dk1>
        <a:lt1>
          <a:srgbClr val="9D7643"/>
        </a:lt1>
        <a:dk2>
          <a:srgbClr val="FFFFFF"/>
        </a:dk2>
        <a:lt2>
          <a:srgbClr val="554025"/>
        </a:lt2>
        <a:accent1>
          <a:srgbClr val="CAA966"/>
        </a:accent1>
        <a:accent2>
          <a:srgbClr val="8488AC"/>
        </a:accent2>
        <a:accent3>
          <a:srgbClr val="CCBDB0"/>
        </a:accent3>
        <a:accent4>
          <a:srgbClr val="000000"/>
        </a:accent4>
        <a:accent5>
          <a:srgbClr val="E1D1B8"/>
        </a:accent5>
        <a:accent6>
          <a:srgbClr val="777B9B"/>
        </a:accent6>
        <a:hlink>
          <a:srgbClr val="993300"/>
        </a:hlink>
        <a:folHlink>
          <a:srgbClr val="66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5125</Words>
  <Application>WPS 演示</Application>
  <PresentationFormat>On-screen Show (4:3)</PresentationFormat>
  <Paragraphs>592</Paragraphs>
  <Slides>49</Slides>
  <Notes>0</Notes>
  <HiddenSlides>12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49</vt:i4>
      </vt:variant>
    </vt:vector>
  </HeadingPairs>
  <TitlesOfParts>
    <vt:vector size="74" baseType="lpstr">
      <vt:lpstr>Arial</vt:lpstr>
      <vt:lpstr>宋体</vt:lpstr>
      <vt:lpstr>Wingdings</vt:lpstr>
      <vt:lpstr>Tahoma</vt:lpstr>
      <vt:lpstr>Times New Roman</vt:lpstr>
      <vt:lpstr>黑体</vt:lpstr>
      <vt:lpstr>华文行楷</vt:lpstr>
      <vt:lpstr>隶书</vt:lpstr>
      <vt:lpstr>楷体_GB2312</vt:lpstr>
      <vt:lpstr>华文新魏</vt:lpstr>
      <vt:lpstr>华文中宋</vt:lpstr>
      <vt:lpstr>微软雅黑</vt:lpstr>
      <vt:lpstr>Arial Unicode MS</vt:lpstr>
      <vt:lpstr>Calibri</vt:lpstr>
      <vt:lpstr>AvantGarde Bk BT</vt:lpstr>
      <vt:lpstr>幼圆</vt:lpstr>
      <vt:lpstr>华文楷体</vt:lpstr>
      <vt:lpstr>Verdana</vt:lpstr>
      <vt:lpstr>Garamond</vt:lpstr>
      <vt:lpstr>新宋体</vt:lpstr>
      <vt:lpstr>Segoe Print</vt:lpstr>
      <vt:lpstr>默认设计模板</vt:lpstr>
      <vt:lpstr>Blends</vt:lpstr>
      <vt:lpstr>Expedition</vt:lpstr>
      <vt:lpstr>1_Expedition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</dc:creator>
  <cp:lastModifiedBy>young</cp:lastModifiedBy>
  <cp:revision>39</cp:revision>
  <dcterms:created xsi:type="dcterms:W3CDTF">2017-10-16T10:54:00Z</dcterms:created>
  <dcterms:modified xsi:type="dcterms:W3CDTF">2017-10-24T11:38:39Z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2052-10.1.0.6874</vt:lpwstr>
  </property>
</Properties>
</file>