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wdp" ContentType="image/vnd.ms-photo"/>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44"/>
  </p:handoutMasterIdLst>
  <p:sldIdLst>
    <p:sldId id="301" r:id="rId3"/>
    <p:sldId id="299" r:id="rId4"/>
    <p:sldId id="460" r:id="rId6"/>
    <p:sldId id="461" r:id="rId7"/>
    <p:sldId id="462" r:id="rId8"/>
    <p:sldId id="467" r:id="rId9"/>
    <p:sldId id="463" r:id="rId10"/>
    <p:sldId id="464" r:id="rId11"/>
    <p:sldId id="465" r:id="rId12"/>
    <p:sldId id="466" r:id="rId13"/>
    <p:sldId id="469" r:id="rId14"/>
    <p:sldId id="468" r:id="rId15"/>
    <p:sldId id="470" r:id="rId16"/>
    <p:sldId id="471" r:id="rId17"/>
    <p:sldId id="472" r:id="rId18"/>
    <p:sldId id="473" r:id="rId19"/>
    <p:sldId id="474" r:id="rId20"/>
    <p:sldId id="475" r:id="rId21"/>
    <p:sldId id="476" r:id="rId22"/>
    <p:sldId id="481" r:id="rId23"/>
    <p:sldId id="477" r:id="rId24"/>
    <p:sldId id="478" r:id="rId25"/>
    <p:sldId id="483" r:id="rId26"/>
    <p:sldId id="486" r:id="rId27"/>
    <p:sldId id="484" r:id="rId28"/>
    <p:sldId id="482" r:id="rId29"/>
    <p:sldId id="485" r:id="rId30"/>
    <p:sldId id="487" r:id="rId31"/>
    <p:sldId id="479" r:id="rId32"/>
    <p:sldId id="497" r:id="rId33"/>
    <p:sldId id="498" r:id="rId34"/>
    <p:sldId id="480" r:id="rId35"/>
    <p:sldId id="489" r:id="rId36"/>
    <p:sldId id="490" r:id="rId37"/>
    <p:sldId id="491" r:id="rId38"/>
    <p:sldId id="492" r:id="rId39"/>
    <p:sldId id="493" r:id="rId40"/>
    <p:sldId id="494" r:id="rId41"/>
    <p:sldId id="495" r:id="rId42"/>
    <p:sldId id="496" r:id="rId43"/>
  </p:sldIdLst>
  <p:sldSz cx="12192000" cy="6858000"/>
  <p:notesSz cx="6858000" cy="9144000"/>
  <p:defaultTextStyle>
    <a:defPPr>
      <a:defRPr lang="zh-CN"/>
    </a:defPPr>
    <a:lvl1pPr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228B8B"/>
    <a:srgbClr val="FF00FF"/>
    <a:srgbClr val="C35574"/>
    <a:srgbClr val="CC0066"/>
    <a:srgbClr val="CC0000"/>
    <a:srgbClr val="FF00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3" autoAdjust="0"/>
    <p:restoredTop sz="93957" autoAdjust="0"/>
  </p:normalViewPr>
  <p:slideViewPr>
    <p:cSldViewPr>
      <p:cViewPr varScale="1">
        <p:scale>
          <a:sx n="78" d="100"/>
          <a:sy n="78" d="100"/>
        </p:scale>
        <p:origin x="-102" y="-516"/>
      </p:cViewPr>
      <p:guideLst>
        <p:guide orient="horz" pos="4320"/>
        <p:guide/>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4" Type="http://schemas.openxmlformats.org/officeDocument/2006/relationships/image" Target="../media/image12.wmf"/><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9" Type="http://schemas.openxmlformats.org/officeDocument/2006/relationships/image" Target="../media/image21.wmf"/><Relationship Id="rId8" Type="http://schemas.openxmlformats.org/officeDocument/2006/relationships/image" Target="../media/image20.wmf"/><Relationship Id="rId7" Type="http://schemas.openxmlformats.org/officeDocument/2006/relationships/image" Target="../media/image19.wmf"/><Relationship Id="rId6" Type="http://schemas.openxmlformats.org/officeDocument/2006/relationships/image" Target="../media/image18.wmf"/><Relationship Id="rId5" Type="http://schemas.openxmlformats.org/officeDocument/2006/relationships/image" Target="../media/image17.wmf"/><Relationship Id="rId4" Type="http://schemas.openxmlformats.org/officeDocument/2006/relationships/image" Target="../media/image16.wmf"/><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10.vml.rels><?xml version="1.0" encoding="UTF-8" standalone="yes"?>
<Relationships xmlns="http://schemas.openxmlformats.org/package/2006/relationships"><Relationship Id="rId5" Type="http://schemas.openxmlformats.org/officeDocument/2006/relationships/image" Target="../media/image59.wmf"/><Relationship Id="rId4" Type="http://schemas.openxmlformats.org/officeDocument/2006/relationships/image" Target="../media/image58.wmf"/><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image" Target="../media/image61.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image" Target="../media/image6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6.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noProof="1" smtClean="0">
                <a:cs typeface="+mn-ea"/>
              </a:defRPr>
            </a:lvl1pPr>
          </a:lstStyle>
          <a:p>
            <a:pPr>
              <a:defRPr/>
            </a:pPr>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lstStyle>
            <a:lvl1pPr algn="r">
              <a:defRPr sz="1200">
                <a:solidFill>
                  <a:srgbClr val="7F7F7F"/>
                </a:solidFill>
              </a:defRPr>
            </a:lvl1pPr>
          </a:lstStyle>
          <a:p>
            <a:fld id="{8B5E6E29-1D24-4E2F-9F23-EAE29BD00B9D}"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Rot="1" noChangeAspect="1" noChangeArrowheads="1"/>
          </p:cNvSpPr>
          <p:nvPr>
            <p:ph type="sldImg" idx="4294967295"/>
          </p:nvPr>
        </p:nvSpPr>
        <p:spPr bwMode="auto">
          <a:xfrm>
            <a:off x="409575" y="754063"/>
            <a:ext cx="5854700"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6387" name="Rectangle 3"/>
          <p:cNvSpPr>
            <a:spLocks noGrp="1" noChangeArrowheads="1"/>
          </p:cNvSpPr>
          <p:nvPr>
            <p:ph type="body" sz="quarter" idx="9"/>
          </p:nvPr>
        </p:nvSpPr>
        <p:spPr bwMode="auto">
          <a:xfrm>
            <a:off x="538163" y="4387850"/>
            <a:ext cx="57800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
第二级
第三级
第四级
第五级</a:t>
            </a:r>
            <a:endParaRPr lang="zh-CN" altLang="en-US"/>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lgn="l">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lgn="l">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lstStyle>
            <a:lvl1pPr algn="r">
              <a:defRPr sz="1200">
                <a:solidFill>
                  <a:schemeClr val="tx1"/>
                </a:solidFill>
              </a:defRPr>
            </a:lvl1pPr>
          </a:lstStyle>
          <a:p>
            <a:fld id="{47F0385B-2DF1-4365-8CA7-BF207EB5F5E8}"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7FF157B9-FAE4-4D7E-98DB-217F8B54A3E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pPr>
              <a:defRPr/>
            </a:pPr>
            <a:endParaRPr lang="zh-CN" altLang="zh-CN"/>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pPr>
              <a:defRPr/>
            </a:pPr>
            <a:endParaRPr lang="zh-CN" altLang="zh-CN"/>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291190AC-D502-40D4-9C82-570F9BFE63C0}" type="slidenum">
              <a:rPr lang="zh-CN" altLang="zh-CN" smtClean="0"/>
            </a:fld>
            <a:endParaRPr lang="zh-CN" altLang="zh-CN"/>
          </a:p>
        </p:txBody>
      </p:sp>
      <p:grpSp>
        <p:nvGrpSpPr>
          <p:cNvPr id="7" name="组合 6"/>
          <p:cNvGrpSpPr/>
          <p:nvPr/>
        </p:nvGrpSpPr>
        <p:grpSpPr>
          <a:xfrm>
            <a:off x="0" y="6136"/>
            <a:ext cx="12192000" cy="6845728"/>
            <a:chOff x="0" y="6136"/>
            <a:chExt cx="12192000" cy="6845728"/>
          </a:xfrm>
        </p:grpSpPr>
        <p:pic>
          <p:nvPicPr>
            <p:cNvPr id="8" name="图片 7"/>
            <p:cNvPicPr>
              <a:picLocks noChangeAspect="1"/>
            </p:cNvPicPr>
            <p:nvPr/>
          </p:nvPicPr>
          <p:blipFill>
            <a:blip r:embed="rId2"/>
            <a:stretch>
              <a:fillRect/>
            </a:stretch>
          </p:blipFill>
          <p:spPr>
            <a:xfrm>
              <a:off x="0" y="6136"/>
              <a:ext cx="12192000" cy="6845728"/>
            </a:xfrm>
            <a:prstGeom prst="rect">
              <a:avLst/>
            </a:prstGeom>
          </p:spPr>
        </p:pic>
        <p:pic>
          <p:nvPicPr>
            <p:cNvPr id="9" name="图片 8"/>
            <p:cNvPicPr>
              <a:picLocks noChangeAspect="1"/>
            </p:cNvPicPr>
            <p:nvPr/>
          </p:nvPicPr>
          <p:blipFill>
            <a:blip r:embed="rId3"/>
            <a:stretch>
              <a:fillRect/>
            </a:stretch>
          </p:blipFill>
          <p:spPr>
            <a:xfrm>
              <a:off x="2355971" y="1170842"/>
              <a:ext cx="7231374" cy="3640062"/>
            </a:xfrm>
            <a:prstGeom prst="rect">
              <a:avLst/>
            </a:prstGeom>
          </p:spPr>
        </p:pic>
      </p:grpSp>
      <p:sp>
        <p:nvSpPr>
          <p:cNvPr id="10" name="文本框 9"/>
          <p:cNvSpPr txBox="1"/>
          <p:nvPr/>
        </p:nvSpPr>
        <p:spPr>
          <a:xfrm>
            <a:off x="8250382" y="245631"/>
            <a:ext cx="3810659" cy="461665"/>
          </a:xfrm>
          <a:prstGeom prst="rect">
            <a:avLst/>
          </a:prstGeom>
          <a:noFill/>
        </p:spPr>
        <p:txBody>
          <a:bodyPr wrap="none" rtlCol="0">
            <a:spAutoFit/>
          </a:bodyPr>
          <a:lstStyle/>
          <a:p>
            <a:r>
              <a:rPr kumimoji="1" lang="zh-CN" altLang="en-US" sz="2400" b="1" u="sng" dirty="0">
                <a:solidFill>
                  <a:schemeClr val="bg1">
                    <a:lumMod val="95000"/>
                  </a:schemeClr>
                </a:solidFill>
                <a:latin typeface="微软雅黑" panose="020B0503020204020204" pitchFamily="34" charset="-122"/>
                <a:ea typeface="微软雅黑" panose="020B0503020204020204" pitchFamily="34" charset="-122"/>
                <a:sym typeface="+mn-lt"/>
              </a:rPr>
              <a:t>人教版  数学  九</a:t>
            </a:r>
            <a:r>
              <a:rPr kumimoji="1" lang="zh-CN" altLang="en-US" sz="2400" b="1" u="sng">
                <a:solidFill>
                  <a:schemeClr val="bg1">
                    <a:lumMod val="95000"/>
                  </a:schemeClr>
                </a:solidFill>
                <a:latin typeface="微软雅黑" panose="020B0503020204020204" pitchFamily="34" charset="-122"/>
                <a:ea typeface="微软雅黑" panose="020B0503020204020204" pitchFamily="34" charset="-122"/>
                <a:sym typeface="+mn-lt"/>
              </a:rPr>
              <a:t>年级  下册</a:t>
            </a:r>
            <a:endParaRPr kumimoji="1" lang="zh-CN" altLang="en-US" sz="2400" b="1" u="sng" dirty="0">
              <a:solidFill>
                <a:schemeClr val="bg1">
                  <a:lumMod val="95000"/>
                </a:schemeClr>
              </a:solidFill>
              <a:latin typeface="微软雅黑" panose="020B0503020204020204" pitchFamily="34" charset="-122"/>
              <a:ea typeface="微软雅黑" panose="020B0503020204020204" pitchFamily="34" charset="-122"/>
              <a:sym typeface="+mn-lt"/>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竖排标题与文本">
    <p:spTree>
      <p:nvGrpSpPr>
        <p:cNvPr id="1" name=""/>
        <p:cNvGrpSpPr/>
        <p:nvPr/>
      </p:nvGrpSpPr>
      <p:grpSpPr>
        <a:xfrm>
          <a:off x="0" y="0"/>
          <a:ext cx="0" cy="0"/>
          <a:chOff x="0" y="0"/>
          <a:chExt cx="0" cy="0"/>
        </a:xfrm>
      </p:grpSpPr>
      <p:grpSp>
        <p:nvGrpSpPr>
          <p:cNvPr id="7" name="组合 6"/>
          <p:cNvGrpSpPr/>
          <p:nvPr/>
        </p:nvGrpSpPr>
        <p:grpSpPr>
          <a:xfrm>
            <a:off x="0" y="6136"/>
            <a:ext cx="12192000" cy="6845728"/>
            <a:chOff x="0" y="6136"/>
            <a:chExt cx="12192000" cy="6845728"/>
          </a:xfrm>
        </p:grpSpPr>
        <p:pic>
          <p:nvPicPr>
            <p:cNvPr id="8" name="图片 7"/>
            <p:cNvPicPr>
              <a:picLocks noChangeAspect="1"/>
            </p:cNvPicPr>
            <p:nvPr/>
          </p:nvPicPr>
          <p:blipFill>
            <a:blip r:embed="rId2"/>
            <a:stretch>
              <a:fillRect/>
            </a:stretch>
          </p:blipFill>
          <p:spPr>
            <a:xfrm>
              <a:off x="0" y="6136"/>
              <a:ext cx="12192000" cy="6845728"/>
            </a:xfrm>
            <a:prstGeom prst="rect">
              <a:avLst/>
            </a:prstGeom>
          </p:spPr>
        </p:pic>
        <p:pic>
          <p:nvPicPr>
            <p:cNvPr id="9" name="图片 8"/>
            <p:cNvPicPr>
              <a:picLocks noChangeAspect="1"/>
            </p:cNvPicPr>
            <p:nvPr/>
          </p:nvPicPr>
          <p:blipFill>
            <a:blip r:embed="rId3"/>
            <a:stretch>
              <a:fillRect/>
            </a:stretch>
          </p:blipFill>
          <p:spPr>
            <a:xfrm>
              <a:off x="2355971" y="1170842"/>
              <a:ext cx="7231374" cy="3640062"/>
            </a:xfrm>
            <a:prstGeom prst="rect">
              <a:avLst/>
            </a:prstGeom>
          </p:spPr>
        </p:pic>
      </p:grpSp>
      <p:sp>
        <p:nvSpPr>
          <p:cNvPr id="10" name="矩形 9"/>
          <p:cNvSpPr/>
          <p:nvPr/>
        </p:nvSpPr>
        <p:spPr>
          <a:xfrm>
            <a:off x="3431765" y="2090121"/>
            <a:ext cx="5827236" cy="1446550"/>
          </a:xfrm>
          <a:prstGeom prst="rect">
            <a:avLst/>
          </a:prstGeom>
          <a:noFill/>
        </p:spPr>
        <p:txBody>
          <a:bodyPr wrap="none" lIns="91440" tIns="45720" rIns="91440" bIns="45720">
            <a:spAutoFit/>
          </a:bodyPr>
          <a:lstStyle/>
          <a:p>
            <a:pPr algn="ctr"/>
            <a:r>
              <a:rPr lang="zh-CN" altLang="en-US" sz="8800" b="1" cap="none" spc="0" dirty="0">
                <a:ln w="13462">
                  <a:solidFill>
                    <a:schemeClr val="tx1"/>
                  </a:solidFill>
                  <a:prstDash val="solid"/>
                </a:ln>
                <a:solidFill>
                  <a:srgbClr val="FFFF00"/>
                </a:solidFill>
                <a:effectLst>
                  <a:outerShdw dist="38100" dir="2700000" algn="bl" rotWithShape="0">
                    <a:schemeClr val="accent5"/>
                  </a:outerShdw>
                </a:effectLst>
                <a:latin typeface="华文琥珀" panose="02010800040101010101" pitchFamily="2" charset="-122"/>
                <a:ea typeface="华文琥珀" panose="02010800040101010101" pitchFamily="2" charset="-122"/>
              </a:rPr>
              <a:t>谢谢观看！</a:t>
            </a:r>
            <a:endParaRPr lang="zh-CN" altLang="en-US" sz="8800" b="1" cap="none" spc="0" dirty="0">
              <a:ln w="13462">
                <a:solidFill>
                  <a:schemeClr val="tx1"/>
                </a:solidFill>
                <a:prstDash val="solid"/>
              </a:ln>
              <a:solidFill>
                <a:srgbClr val="FFFF00"/>
              </a:solidFill>
              <a:effectLst>
                <a:outerShdw dist="38100" dir="2700000" algn="bl" rotWithShape="0">
                  <a:schemeClr val="accent5"/>
                </a:outerShdw>
              </a:effectLst>
              <a:latin typeface="华文琥珀" panose="02010800040101010101" pitchFamily="2" charset="-122"/>
              <a:ea typeface="华文琥珀" panose="0201080004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节标题">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矩形 9"/>
          <p:cNvSpPr/>
          <p:nvPr/>
        </p:nvSpPr>
        <p:spPr>
          <a:xfrm>
            <a:off x="0" y="0"/>
            <a:ext cx="12192000" cy="831273"/>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p:cNvSpPr/>
          <p:nvPr/>
        </p:nvSpPr>
        <p:spPr>
          <a:xfrm>
            <a:off x="0" y="6747164"/>
            <a:ext cx="12192000" cy="110836"/>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5.xml"/><Relationship Id="rId3" Type="http://schemas.openxmlformats.org/officeDocument/2006/relationships/image" Target="../media/image6.png"/><Relationship Id="rId2" Type="http://schemas.microsoft.com/office/2007/relationships/hdphoto" Target="../media/image5.wdp"/><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8.jpeg"/><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5.xml"/><Relationship Id="rId8" Type="http://schemas.openxmlformats.org/officeDocument/2006/relationships/image" Target="../media/image12.wmf"/><Relationship Id="rId7" Type="http://schemas.openxmlformats.org/officeDocument/2006/relationships/oleObject" Target="../embeddings/oleObject4.bin"/><Relationship Id="rId6" Type="http://schemas.openxmlformats.org/officeDocument/2006/relationships/image" Target="../media/image11.wmf"/><Relationship Id="rId5" Type="http://schemas.openxmlformats.org/officeDocument/2006/relationships/oleObject" Target="../embeddings/oleObject3.bin"/><Relationship Id="rId4" Type="http://schemas.openxmlformats.org/officeDocument/2006/relationships/image" Target="../media/image10.wmf"/><Relationship Id="rId3" Type="http://schemas.openxmlformats.org/officeDocument/2006/relationships/oleObject" Target="../embeddings/oleObject2.bin"/><Relationship Id="rId2" Type="http://schemas.openxmlformats.org/officeDocument/2006/relationships/image" Target="../media/image9.wmf"/><Relationship Id="rId10" Type="http://schemas.openxmlformats.org/officeDocument/2006/relationships/vmlDrawing" Target="../drawings/vmlDrawing1.vml"/><Relationship Id="rId1"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2.wav"/><Relationship Id="rId1"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3.wav"/><Relationship Id="rId1" Type="http://schemas.openxmlformats.org/officeDocument/2006/relationships/audio" Target="../media/audio1.wav"/></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audio" Target="../media/audio1.wav"/></Relationships>
</file>

<file path=ppt/slides/_rels/slide11.xml.rels><?xml version="1.0" encoding="UTF-8" standalone="yes"?>
<Relationships xmlns="http://schemas.openxmlformats.org/package/2006/relationships"><Relationship Id="rId9" Type="http://schemas.openxmlformats.org/officeDocument/2006/relationships/oleObject" Target="../embeddings/oleObject9.bin"/><Relationship Id="rId8" Type="http://schemas.openxmlformats.org/officeDocument/2006/relationships/image" Target="../media/image16.wmf"/><Relationship Id="rId7" Type="http://schemas.openxmlformats.org/officeDocument/2006/relationships/oleObject" Target="../embeddings/oleObject8.bin"/><Relationship Id="rId6" Type="http://schemas.openxmlformats.org/officeDocument/2006/relationships/image" Target="../media/image15.wmf"/><Relationship Id="rId5" Type="http://schemas.openxmlformats.org/officeDocument/2006/relationships/oleObject" Target="../embeddings/oleObject7.bin"/><Relationship Id="rId4" Type="http://schemas.openxmlformats.org/officeDocument/2006/relationships/image" Target="../media/image14.wmf"/><Relationship Id="rId3" Type="http://schemas.openxmlformats.org/officeDocument/2006/relationships/oleObject" Target="../embeddings/oleObject6.bin"/><Relationship Id="rId20" Type="http://schemas.openxmlformats.org/officeDocument/2006/relationships/vmlDrawing" Target="../drawings/vmlDrawing2.vml"/><Relationship Id="rId2" Type="http://schemas.openxmlformats.org/officeDocument/2006/relationships/image" Target="../media/image13.wmf"/><Relationship Id="rId19" Type="http://schemas.openxmlformats.org/officeDocument/2006/relationships/slideLayout" Target="../slideLayouts/slideLayout5.xml"/><Relationship Id="rId18" Type="http://schemas.openxmlformats.org/officeDocument/2006/relationships/image" Target="../media/image21.wmf"/><Relationship Id="rId17" Type="http://schemas.openxmlformats.org/officeDocument/2006/relationships/oleObject" Target="../embeddings/oleObject13.bin"/><Relationship Id="rId16" Type="http://schemas.openxmlformats.org/officeDocument/2006/relationships/image" Target="../media/image20.wmf"/><Relationship Id="rId15" Type="http://schemas.openxmlformats.org/officeDocument/2006/relationships/oleObject" Target="../embeddings/oleObject12.bin"/><Relationship Id="rId14" Type="http://schemas.openxmlformats.org/officeDocument/2006/relationships/image" Target="../media/image19.wmf"/><Relationship Id="rId13" Type="http://schemas.openxmlformats.org/officeDocument/2006/relationships/oleObject" Target="../embeddings/oleObject11.bin"/><Relationship Id="rId12" Type="http://schemas.openxmlformats.org/officeDocument/2006/relationships/image" Target="../media/image18.wmf"/><Relationship Id="rId11" Type="http://schemas.openxmlformats.org/officeDocument/2006/relationships/oleObject" Target="../embeddings/oleObject10.bin"/><Relationship Id="rId10" Type="http://schemas.openxmlformats.org/officeDocument/2006/relationships/image" Target="../media/image17.wmf"/><Relationship Id="rId1"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23.png"/><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29.png"/><Relationship Id="rId2" Type="http://schemas.microsoft.com/office/2007/relationships/hdphoto" Target="../media/image28.wdp"/><Relationship Id="rId1"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30.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vmlDrawing" Target="../drawings/vmlDrawing3.vml"/><Relationship Id="rId7" Type="http://schemas.openxmlformats.org/officeDocument/2006/relationships/slideLayout" Target="../slideLayouts/slideLayout5.xml"/><Relationship Id="rId6" Type="http://schemas.openxmlformats.org/officeDocument/2006/relationships/image" Target="../media/image45.wmf"/><Relationship Id="rId5" Type="http://schemas.openxmlformats.org/officeDocument/2006/relationships/oleObject" Target="../embeddings/oleObject16.bin"/><Relationship Id="rId4" Type="http://schemas.openxmlformats.org/officeDocument/2006/relationships/image" Target="../media/image44.wmf"/><Relationship Id="rId3" Type="http://schemas.openxmlformats.org/officeDocument/2006/relationships/oleObject" Target="../embeddings/oleObject15.bin"/><Relationship Id="rId2" Type="http://schemas.openxmlformats.org/officeDocument/2006/relationships/image" Target="../media/image43.wmf"/><Relationship Id="rId1" Type="http://schemas.openxmlformats.org/officeDocument/2006/relationships/oleObject" Target="../embeddings/oleObject14.bin"/></Relationships>
</file>

<file path=ppt/slides/_rels/slide22.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5.xml"/><Relationship Id="rId2" Type="http://schemas.openxmlformats.org/officeDocument/2006/relationships/image" Target="../media/image46.wmf"/><Relationship Id="rId1" Type="http://schemas.openxmlformats.org/officeDocument/2006/relationships/oleObject" Target="../embeddings/oleObject17.bin"/></Relationships>
</file>

<file path=ppt/slides/_rels/slide23.xml.rels><?xml version="1.0" encoding="UTF-8" standalone="yes"?>
<Relationships xmlns="http://schemas.openxmlformats.org/package/2006/relationships"><Relationship Id="rId6" Type="http://schemas.openxmlformats.org/officeDocument/2006/relationships/vmlDrawing" Target="../drawings/vmlDrawing5.vml"/><Relationship Id="rId5" Type="http://schemas.openxmlformats.org/officeDocument/2006/relationships/slideLayout" Target="../slideLayouts/slideLayout5.xml"/><Relationship Id="rId4" Type="http://schemas.openxmlformats.org/officeDocument/2006/relationships/image" Target="../media/image48.wmf"/><Relationship Id="rId3" Type="http://schemas.openxmlformats.org/officeDocument/2006/relationships/oleObject" Target="../embeddings/oleObject19.bin"/><Relationship Id="rId2" Type="http://schemas.openxmlformats.org/officeDocument/2006/relationships/image" Target="../media/image47.wmf"/><Relationship Id="rId1" Type="http://schemas.openxmlformats.org/officeDocument/2006/relationships/oleObject" Target="../embeddings/oleObject18.bin"/></Relationships>
</file>

<file path=ppt/slides/_rels/slide24.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5.xml"/><Relationship Id="rId3" Type="http://schemas.openxmlformats.org/officeDocument/2006/relationships/image" Target="../media/image50.png"/><Relationship Id="rId2" Type="http://schemas.openxmlformats.org/officeDocument/2006/relationships/image" Target="../media/image49.wmf"/><Relationship Id="rId1" Type="http://schemas.openxmlformats.org/officeDocument/2006/relationships/oleObject" Target="../embeddings/oleObject20.bin"/></Relationships>
</file>

<file path=ppt/slides/_rels/slide25.xml.rels><?xml version="1.0" encoding="UTF-8" standalone="yes"?>
<Relationships xmlns="http://schemas.openxmlformats.org/package/2006/relationships"><Relationship Id="rId7" Type="http://schemas.openxmlformats.org/officeDocument/2006/relationships/vmlDrawing" Target="../drawings/vmlDrawing7.vml"/><Relationship Id="rId6" Type="http://schemas.openxmlformats.org/officeDocument/2006/relationships/slideLayout" Target="../slideLayouts/slideLayout5.xml"/><Relationship Id="rId5" Type="http://schemas.openxmlformats.org/officeDocument/2006/relationships/audio" Target="../media/audio4.wav"/><Relationship Id="rId4" Type="http://schemas.openxmlformats.org/officeDocument/2006/relationships/image" Target="../media/image52.wmf"/><Relationship Id="rId3" Type="http://schemas.openxmlformats.org/officeDocument/2006/relationships/oleObject" Target="../embeddings/oleObject21.bin"/><Relationship Id="rId2" Type="http://schemas.openxmlformats.org/officeDocument/2006/relationships/image" Target="NULL" TargetMode="External"/><Relationship Id="rId1" Type="http://schemas.openxmlformats.org/officeDocument/2006/relationships/image" Target="../media/image5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5.xml"/><Relationship Id="rId2" Type="http://schemas.openxmlformats.org/officeDocument/2006/relationships/image" Target="../media/image53.wmf"/><Relationship Id="rId1" Type="http://schemas.openxmlformats.org/officeDocument/2006/relationships/oleObject" Target="../embeddings/oleObject22.bin"/></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5.xml"/><Relationship Id="rId2" Type="http://schemas.openxmlformats.org/officeDocument/2006/relationships/image" Target="../media/image54.wmf"/><Relationship Id="rId1" Type="http://schemas.openxmlformats.org/officeDocument/2006/relationships/oleObject" Target="../embeddings/oleObject23.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9" Type="http://schemas.openxmlformats.org/officeDocument/2006/relationships/oleObject" Target="../embeddings/oleObject28.bin"/><Relationship Id="rId8" Type="http://schemas.openxmlformats.org/officeDocument/2006/relationships/image" Target="../media/image58.wmf"/><Relationship Id="rId7" Type="http://schemas.openxmlformats.org/officeDocument/2006/relationships/oleObject" Target="../embeddings/oleObject27.bin"/><Relationship Id="rId6" Type="http://schemas.openxmlformats.org/officeDocument/2006/relationships/image" Target="../media/image57.wmf"/><Relationship Id="rId5" Type="http://schemas.openxmlformats.org/officeDocument/2006/relationships/oleObject" Target="../embeddings/oleObject26.bin"/><Relationship Id="rId4" Type="http://schemas.openxmlformats.org/officeDocument/2006/relationships/image" Target="../media/image56.wmf"/><Relationship Id="rId3" Type="http://schemas.openxmlformats.org/officeDocument/2006/relationships/oleObject" Target="../embeddings/oleObject25.bin"/><Relationship Id="rId2" Type="http://schemas.openxmlformats.org/officeDocument/2006/relationships/image" Target="../media/image55.wmf"/><Relationship Id="rId12" Type="http://schemas.openxmlformats.org/officeDocument/2006/relationships/vmlDrawing" Target="../drawings/vmlDrawing10.vml"/><Relationship Id="rId11" Type="http://schemas.openxmlformats.org/officeDocument/2006/relationships/slideLayout" Target="../slideLayouts/slideLayout5.xml"/><Relationship Id="rId10" Type="http://schemas.openxmlformats.org/officeDocument/2006/relationships/image" Target="../media/image59.wmf"/><Relationship Id="rId1" Type="http://schemas.openxmlformats.org/officeDocument/2006/relationships/oleObject" Target="../embeddings/oleObject24.bin"/></Relationships>
</file>

<file path=ppt/slides/_rels/slide32.xml.rels><?xml version="1.0" encoding="UTF-8" standalone="yes"?>
<Relationships xmlns="http://schemas.openxmlformats.org/package/2006/relationships"><Relationship Id="rId8" Type="http://schemas.openxmlformats.org/officeDocument/2006/relationships/vmlDrawing" Target="../drawings/vmlDrawing11.vml"/><Relationship Id="rId7" Type="http://schemas.openxmlformats.org/officeDocument/2006/relationships/slideLayout" Target="../slideLayouts/slideLayout5.xml"/><Relationship Id="rId6" Type="http://schemas.openxmlformats.org/officeDocument/2006/relationships/image" Target="../media/image62.wmf"/><Relationship Id="rId5" Type="http://schemas.openxmlformats.org/officeDocument/2006/relationships/oleObject" Target="../embeddings/oleObject30.bin"/><Relationship Id="rId4" Type="http://schemas.openxmlformats.org/officeDocument/2006/relationships/image" Target="../media/image61.wmf"/><Relationship Id="rId3" Type="http://schemas.openxmlformats.org/officeDocument/2006/relationships/oleObject" Target="../embeddings/oleObject29.bin"/><Relationship Id="rId2" Type="http://schemas.openxmlformats.org/officeDocument/2006/relationships/image" Target="NULL" TargetMode="External"/><Relationship Id="rId1" Type="http://schemas.openxmlformats.org/officeDocument/2006/relationships/image" Target="../media/image60.png"/></Relationships>
</file>

<file path=ppt/slides/_rels/slide33.xml.rels><?xml version="1.0" encoding="UTF-8" standalone="yes"?>
<Relationships xmlns="http://schemas.openxmlformats.org/package/2006/relationships"><Relationship Id="rId7" Type="http://schemas.openxmlformats.org/officeDocument/2006/relationships/vmlDrawing" Target="../drawings/vmlDrawing12.vml"/><Relationship Id="rId6" Type="http://schemas.openxmlformats.org/officeDocument/2006/relationships/slideLayout" Target="../slideLayouts/slideLayout5.xml"/><Relationship Id="rId5" Type="http://schemas.openxmlformats.org/officeDocument/2006/relationships/image" Target="../media/image65.wmf"/><Relationship Id="rId4" Type="http://schemas.openxmlformats.org/officeDocument/2006/relationships/oleObject" Target="../embeddings/oleObject32.bin"/><Relationship Id="rId3" Type="http://schemas.openxmlformats.org/officeDocument/2006/relationships/image" Target="../media/image64.wmf"/><Relationship Id="rId2" Type="http://schemas.openxmlformats.org/officeDocument/2006/relationships/oleObject" Target="../embeddings/oleObject31.bin"/><Relationship Id="rId1" Type="http://schemas.openxmlformats.org/officeDocument/2006/relationships/image" Target="../media/image63.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4" Type="http://schemas.openxmlformats.org/officeDocument/2006/relationships/vmlDrawing" Target="../drawings/vmlDrawing13.vml"/><Relationship Id="rId3" Type="http://schemas.openxmlformats.org/officeDocument/2006/relationships/slideLayout" Target="../slideLayouts/slideLayout5.xml"/><Relationship Id="rId2" Type="http://schemas.openxmlformats.org/officeDocument/2006/relationships/image" Target="../media/image66.wmf"/><Relationship Id="rId1" Type="http://schemas.openxmlformats.org/officeDocument/2006/relationships/oleObject" Target="../embeddings/oleObject33.bin"/></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7.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7.png"/></Relationships>
</file>

<file path=ppt/slides/_rels/slide40.xml.rels><?xml version="1.0" encoding="UTF-8" standalone="yes"?>
<Relationships xmlns="http://schemas.openxmlformats.org/package/2006/relationships"><Relationship Id="rId5" Type="http://schemas.openxmlformats.org/officeDocument/2006/relationships/vmlDrawing" Target="../drawings/vmlDrawing14.vml"/><Relationship Id="rId4" Type="http://schemas.openxmlformats.org/officeDocument/2006/relationships/slideLayout" Target="../slideLayouts/slideLayout5.xml"/><Relationship Id="rId3" Type="http://schemas.openxmlformats.org/officeDocument/2006/relationships/image" Target="../media/image68.wmf"/><Relationship Id="rId2" Type="http://schemas.openxmlformats.org/officeDocument/2006/relationships/oleObject" Target="../embeddings/oleObject34.bin"/><Relationship Id="rId1"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222910" y="2188750"/>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53974" y="25148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65074" y="26514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280069" y="182203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89619" y="207920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50799" y="297526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77799" y="26672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07949" y="286413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22910" y="2188750"/>
            <a:ext cx="72000" cy="72000"/>
          </a:xfrm>
          <a:prstGeom prst="ellipse">
            <a:avLst/>
          </a:prstGeom>
          <a:solidFill>
            <a:schemeClr val="bg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15899" y="3133444"/>
            <a:ext cx="72000" cy="72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69849" y="18132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351507" y="1880625"/>
            <a:ext cx="144000" cy="144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00744" y="2653881"/>
            <a:ext cx="126000" cy="126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00793" y="3189574"/>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44437" y="2507742"/>
            <a:ext cx="43200" cy="43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55561" y="2999868"/>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1"/>
          <a:stretch>
            <a:fillRect/>
          </a:stretch>
        </p:blipFill>
        <p:spPr>
          <a:xfrm>
            <a:off x="0" y="2012237"/>
            <a:ext cx="12192000" cy="22424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知识网络</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grpSp>
        <p:nvGrpSpPr>
          <p:cNvPr id="6" name="组合 5"/>
          <p:cNvGrpSpPr/>
          <p:nvPr/>
        </p:nvGrpSpPr>
        <p:grpSpPr>
          <a:xfrm>
            <a:off x="839416" y="836712"/>
            <a:ext cx="10513167" cy="5832648"/>
            <a:chOff x="839416" y="836712"/>
            <a:chExt cx="10513167" cy="5832648"/>
          </a:xfrm>
        </p:grpSpPr>
        <p:pic>
          <p:nvPicPr>
            <p:cNvPr id="4" name="图片 3"/>
            <p:cNvPicPr>
              <a:picLocks noChangeAspect="1"/>
            </p:cNvPicPr>
            <p:nvPr/>
          </p:nvPicPr>
          <p:blipFill>
            <a:blip r:embed="rId1">
              <a:extLst>
                <a:ext uri="{BEBA8EAE-BF5A-486C-A8C5-ECC9F3942E4B}">
                  <a14:imgProps xmlns:a14="http://schemas.microsoft.com/office/drawing/2010/main">
                    <a14:imgLayer r:embed="rId2">
                      <a14:imgEffect>
                        <a14:brightnessContrast bright="20000" contrast="40000"/>
                      </a14:imgEffect>
                      <a14:imgEffect>
                        <a14:sharpenSoften amount="50000"/>
                      </a14:imgEffect>
                    </a14:imgLayer>
                  </a14:imgProps>
                </a:ext>
              </a:extLst>
            </a:blip>
            <a:stretch>
              <a:fillRect/>
            </a:stretch>
          </p:blipFill>
          <p:spPr>
            <a:xfrm>
              <a:off x="839416" y="836712"/>
              <a:ext cx="10513167" cy="5832648"/>
            </a:xfrm>
            <a:prstGeom prst="rect">
              <a:avLst/>
            </a:prstGeom>
          </p:spPr>
        </p:pic>
        <p:pic>
          <p:nvPicPr>
            <p:cNvPr id="5" name="图片 4"/>
            <p:cNvPicPr>
              <a:picLocks noChangeAspect="1"/>
            </p:cNvPicPr>
            <p:nvPr/>
          </p:nvPicPr>
          <p:blipFill>
            <a:blip r:embed="rId3"/>
            <a:stretch>
              <a:fillRect/>
            </a:stretch>
          </p:blipFill>
          <p:spPr>
            <a:xfrm>
              <a:off x="8688288" y="5733256"/>
              <a:ext cx="2376264" cy="824324"/>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p:nvPr/>
        </p:nvSpPr>
        <p:spPr>
          <a:xfrm>
            <a:off x="744365" y="1513493"/>
            <a:ext cx="4038600" cy="522288"/>
          </a:xfrm>
          <a:prstGeom prst="rect">
            <a:avLst/>
          </a:prstGeom>
          <a:noFill/>
          <a:ln w="9525">
            <a:noFill/>
          </a:ln>
        </p:spPr>
        <p:txBody>
          <a:bodyPr>
            <a:spAutoFit/>
          </a:bodyPr>
          <a:lstStyle/>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a:t>
            </a:r>
            <a:r>
              <a:rPr lang="en-US" altLang="zh-CN" sz="2800" b="1" noProof="1">
                <a:solidFill>
                  <a:schemeClr val="tx1"/>
                </a:solidFill>
                <a:latin typeface="Times New Roman" panose="02020603050405020304" pitchFamily="18" charset="0"/>
                <a:ea typeface="黑体" panose="02010609060101010101" pitchFamily="49" charset="-122"/>
                <a:cs typeface="+mn-ea"/>
              </a:rPr>
              <a:t>1</a:t>
            </a:r>
            <a:r>
              <a:rPr lang="en-US" altLang="zh-CN" sz="2800" noProof="1">
                <a:solidFill>
                  <a:schemeClr val="tx1"/>
                </a:solidFill>
                <a:latin typeface="Times New Roman" panose="02020603050405020304" pitchFamily="18" charset="0"/>
                <a:ea typeface="黑体" panose="02010609060101010101" pitchFamily="49" charset="-122"/>
                <a:cs typeface="+mn-ea"/>
              </a:rPr>
              <a:t>) 形状相同的图形</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pic>
        <p:nvPicPr>
          <p:cNvPr id="4" name="图片 3" descr="03"/>
          <p:cNvPicPr>
            <a:picLocks noChangeAspect="1" noChangeArrowheads="1"/>
          </p:cNvPicPr>
          <p:nvPr/>
        </p:nvPicPr>
        <p:blipFill>
          <a:blip r:embed="rId1" cstate="print">
            <a:clrChange>
              <a:clrFrom>
                <a:srgbClr val="FCFEFB"/>
              </a:clrFrom>
              <a:clrTo>
                <a:srgbClr val="FCFEFB">
                  <a:alpha val="0"/>
                </a:srgbClr>
              </a:clrTo>
            </a:clrChange>
            <a:extLst>
              <a:ext uri="{28A0092B-C50C-407E-A947-70E740481C1C}">
                <a14:useLocalDpi xmlns:a14="http://schemas.microsoft.com/office/drawing/2010/main" val="0"/>
              </a:ext>
            </a:extLst>
          </a:blip>
          <a:srcRect b="4073"/>
          <a:stretch>
            <a:fillRect/>
          </a:stretch>
        </p:blipFill>
        <p:spPr bwMode="auto">
          <a:xfrm>
            <a:off x="2088626" y="2028164"/>
            <a:ext cx="1728788"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4" descr="03"/>
          <p:cNvPicPr>
            <a:picLocks noChangeAspect="1" noChangeArrowheads="1"/>
          </p:cNvPicPr>
          <p:nvPr/>
        </p:nvPicPr>
        <p:blipFill>
          <a:blip r:embed="rId2">
            <a:clrChange>
              <a:clrFrom>
                <a:srgbClr val="FCFEFB"/>
              </a:clrFrom>
              <a:clrTo>
                <a:srgbClr val="FCFEFB">
                  <a:alpha val="0"/>
                </a:srgbClr>
              </a:clrTo>
            </a:clrChange>
            <a:extLst>
              <a:ext uri="{28A0092B-C50C-407E-A947-70E740481C1C}">
                <a14:useLocalDpi xmlns:a14="http://schemas.microsoft.com/office/drawing/2010/main" val="0"/>
              </a:ext>
            </a:extLst>
          </a:blip>
          <a:srcRect b="4073"/>
          <a:stretch>
            <a:fillRect/>
          </a:stretch>
        </p:blipFill>
        <p:spPr bwMode="auto">
          <a:xfrm>
            <a:off x="4863850" y="2278668"/>
            <a:ext cx="13716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744365" y="3870932"/>
            <a:ext cx="4191000" cy="522287"/>
          </a:xfrm>
          <a:prstGeom prst="rect">
            <a:avLst/>
          </a:prstGeom>
          <a:noFill/>
          <a:ln w="9525">
            <a:noFill/>
          </a:ln>
        </p:spPr>
        <p:txBody>
          <a:bodyPr>
            <a:spAutoFit/>
          </a:bodyPr>
          <a:lstStyle/>
          <a:p>
            <a:pPr eaLnBrk="0" hangingPunct="0">
              <a:defRPr/>
            </a:pPr>
            <a:r>
              <a:rPr lang="en-US" altLang="zh-CN" sz="2800" noProof="1">
                <a:solidFill>
                  <a:schemeClr val="tx1"/>
                </a:solidFill>
                <a:latin typeface="Times New Roman" panose="02020603050405020304" pitchFamily="18" charset="0"/>
                <a:ea typeface="黑体" panose="02010609060101010101" pitchFamily="49" charset="-122"/>
                <a:cs typeface="+mn-ea"/>
              </a:rPr>
              <a:t>(</a:t>
            </a:r>
            <a:r>
              <a:rPr lang="en-US" altLang="zh-CN" sz="2800" b="1" noProof="1">
                <a:solidFill>
                  <a:schemeClr val="tx1"/>
                </a:solidFill>
                <a:latin typeface="Times New Roman" panose="02020603050405020304" pitchFamily="18" charset="0"/>
                <a:ea typeface="黑体" panose="02010609060101010101" pitchFamily="49" charset="-122"/>
                <a:cs typeface="+mn-ea"/>
              </a:rPr>
              <a:t>2</a:t>
            </a:r>
            <a:r>
              <a:rPr lang="en-US" altLang="zh-CN" sz="2800" noProof="1">
                <a:solidFill>
                  <a:schemeClr val="tx1"/>
                </a:solidFill>
                <a:latin typeface="Times New Roman" panose="02020603050405020304" pitchFamily="18" charset="0"/>
                <a:ea typeface="黑体" panose="02010609060101010101" pitchFamily="49" charset="-122"/>
                <a:cs typeface="+mn-ea"/>
              </a:rPr>
              <a:t>) 相似多边形</a:t>
            </a:r>
            <a:endParaRPr lang="zh-CN" altLang="en-US" sz="2400" noProof="1">
              <a:solidFill>
                <a:schemeClr val="tx1"/>
              </a:solidFill>
              <a:latin typeface="黑体" panose="02010609060101010101" pitchFamily="49" charset="-122"/>
              <a:ea typeface="黑体" panose="02010609060101010101" pitchFamily="49" charset="-122"/>
            </a:endParaRPr>
          </a:p>
        </p:txBody>
      </p:sp>
      <p:sp>
        <p:nvSpPr>
          <p:cNvPr id="7" name="正五边形 174178"/>
          <p:cNvSpPr>
            <a:spLocks noChangeArrowheads="1"/>
          </p:cNvSpPr>
          <p:nvPr/>
        </p:nvSpPr>
        <p:spPr bwMode="auto">
          <a:xfrm>
            <a:off x="1320627" y="4459894"/>
            <a:ext cx="1447800" cy="1376363"/>
          </a:xfrm>
          <a:prstGeom prst="pentagon">
            <a:avLst/>
          </a:prstGeom>
          <a:solidFill>
            <a:srgbClr val="CCFFCC"/>
          </a:solidFill>
          <a:ln w="25400">
            <a:solidFill>
              <a:srgbClr val="FF00FF"/>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a:p>
        </p:txBody>
      </p:sp>
      <p:sp>
        <p:nvSpPr>
          <p:cNvPr id="8" name="正五边形 174179"/>
          <p:cNvSpPr>
            <a:spLocks noChangeArrowheads="1"/>
          </p:cNvSpPr>
          <p:nvPr/>
        </p:nvSpPr>
        <p:spPr bwMode="auto">
          <a:xfrm>
            <a:off x="3639965" y="4747232"/>
            <a:ext cx="1066800" cy="1012825"/>
          </a:xfrm>
          <a:prstGeom prst="pentagon">
            <a:avLst/>
          </a:prstGeom>
          <a:solidFill>
            <a:srgbClr val="CCFFCC"/>
          </a:solidFill>
          <a:ln w="25400">
            <a:solidFill>
              <a:srgbClr val="FF00FF"/>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a:p>
        </p:txBody>
      </p:sp>
      <p:sp>
        <p:nvSpPr>
          <p:cNvPr id="9" name="Text Box 5"/>
          <p:cNvSpPr txBox="1">
            <a:spLocks noChangeArrowheads="1"/>
          </p:cNvSpPr>
          <p:nvPr/>
        </p:nvSpPr>
        <p:spPr bwMode="auto">
          <a:xfrm>
            <a:off x="738016" y="6141057"/>
            <a:ext cx="69294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3</a:t>
            </a:r>
            <a:r>
              <a:rPr lang="en-US" altLang="zh-CN" sz="2800">
                <a:solidFill>
                  <a:schemeClr val="tx1"/>
                </a:solidFill>
                <a:latin typeface="Times New Roman" panose="02020603050405020304" pitchFamily="18" charset="0"/>
                <a:ea typeface="黑体" panose="02010609060101010101" pitchFamily="49" charset="-122"/>
              </a:rPr>
              <a:t>) 相似比：相似多边形对应边的比</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0" name="文本框 9"/>
          <p:cNvSpPr txBox="1">
            <a:spLocks noChangeArrowheads="1"/>
          </p:cNvSpPr>
          <p:nvPr/>
        </p:nvSpPr>
        <p:spPr bwMode="auto">
          <a:xfrm>
            <a:off x="263352" y="919768"/>
            <a:ext cx="26749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图形的相似</a:t>
            </a: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11" name="组合 7"/>
          <p:cNvGrpSpPr/>
          <p:nvPr/>
        </p:nvGrpSpPr>
        <p:grpSpPr bwMode="auto">
          <a:xfrm>
            <a:off x="7145707" y="1129004"/>
            <a:ext cx="4810569" cy="1845310"/>
            <a:chOff x="6698" y="120"/>
            <a:chExt cx="7577" cy="2906"/>
          </a:xfrm>
        </p:grpSpPr>
        <p:sp>
          <p:nvSpPr>
            <p:cNvPr id="12" name="矩形 11"/>
            <p:cNvSpPr/>
            <p:nvPr/>
          </p:nvSpPr>
          <p:spPr>
            <a:xfrm>
              <a:off x="6698" y="120"/>
              <a:ext cx="7292" cy="2835"/>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a:lstStyle/>
            <a:p>
              <a:pPr>
                <a:defRPr/>
              </a:pPr>
              <a:endParaRPr lang="zh-CN" altLang="en-US" noProof="1">
                <a:solidFill>
                  <a:schemeClr val="tx1"/>
                </a:solidFill>
              </a:endParaRPr>
            </a:p>
          </p:txBody>
        </p:sp>
        <p:sp>
          <p:nvSpPr>
            <p:cNvPr id="13" name="矩形 174180"/>
            <p:cNvSpPr/>
            <p:nvPr/>
          </p:nvSpPr>
          <p:spPr>
            <a:xfrm>
              <a:off x="6736" y="166"/>
              <a:ext cx="7539" cy="2860"/>
            </a:xfrm>
            <a:prstGeom prst="rect">
              <a:avLst/>
            </a:prstGeom>
            <a:noFill/>
            <a:ln w="9525">
              <a:noFill/>
            </a:ln>
          </p:spPr>
          <p:txBody>
            <a:bodyPr wrap="square">
              <a:spAutoFit/>
            </a:bodyPr>
            <a:lstStyle/>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①表象：大小不等，形状相同.</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②实质：各对应角相等、各对应边成比例.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grpSp>
      <p:grpSp>
        <p:nvGrpSpPr>
          <p:cNvPr id="14" name="组合 8"/>
          <p:cNvGrpSpPr/>
          <p:nvPr/>
        </p:nvGrpSpPr>
        <p:grpSpPr bwMode="auto">
          <a:xfrm>
            <a:off x="6180972" y="1901696"/>
            <a:ext cx="1201737" cy="520700"/>
            <a:chOff x="6633" y="2085"/>
            <a:chExt cx="1891" cy="820"/>
          </a:xfrm>
        </p:grpSpPr>
        <p:cxnSp>
          <p:nvCxnSpPr>
            <p:cNvPr id="15" name="直接连接符 5"/>
            <p:cNvCxnSpPr>
              <a:cxnSpLocks noChangeShapeType="1"/>
            </p:cNvCxnSpPr>
            <p:nvPr/>
          </p:nvCxnSpPr>
          <p:spPr bwMode="auto">
            <a:xfrm>
              <a:off x="7492" y="2085"/>
              <a:ext cx="1033" cy="0"/>
            </a:xfrm>
            <a:prstGeom prst="line">
              <a:avLst/>
            </a:prstGeom>
            <a:noFill/>
            <a:ln w="9525">
              <a:solidFill>
                <a:schemeClr val="tx1"/>
              </a:solidFill>
              <a:round/>
            </a:ln>
            <a:extLst>
              <a:ext uri="{909E8E84-426E-40DD-AFC4-6F175D3DCCD1}">
                <a14:hiddenFill xmlns:a14="http://schemas.microsoft.com/office/drawing/2010/main">
                  <a:noFill/>
                </a14:hiddenFill>
              </a:ext>
            </a:extLst>
          </p:spPr>
        </p:cxnSp>
        <p:cxnSp>
          <p:nvCxnSpPr>
            <p:cNvPr id="16" name="直接连接符 6"/>
            <p:cNvCxnSpPr>
              <a:cxnSpLocks noChangeShapeType="1"/>
            </p:cNvCxnSpPr>
            <p:nvPr/>
          </p:nvCxnSpPr>
          <p:spPr bwMode="auto">
            <a:xfrm flipH="1">
              <a:off x="6633" y="2085"/>
              <a:ext cx="873" cy="820"/>
            </a:xfrm>
            <a:prstGeom prst="line">
              <a:avLst/>
            </a:prstGeom>
            <a:noFill/>
            <a:ln w="9525">
              <a:solidFill>
                <a:schemeClr val="tx1"/>
              </a:solidFill>
              <a:roun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1"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00"/>
                                        <p:tgtEl>
                                          <p:spTgt spid="14"/>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grpId="1" nodeType="clickEffect">
                                  <p:stCondLst>
                                    <p:cond delay="0"/>
                                  </p:stCondLst>
                                  <p:iterate type="lt">
                                    <p:tmPct val="10000"/>
                                  </p:iterate>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6"/>
                                        </p:tgtEl>
                                        <p:attrNameLst>
                                          <p:attrName>ppt_y</p:attrName>
                                        </p:attrNameLst>
                                      </p:cBhvr>
                                      <p:tavLst>
                                        <p:tav tm="0">
                                          <p:val>
                                            <p:strVal val="#ppt_y"/>
                                          </p:val>
                                        </p:tav>
                                        <p:tav tm="100000">
                                          <p:val>
                                            <p:strVal val="#ppt_y"/>
                                          </p:val>
                                        </p:tav>
                                      </p:tavLst>
                                    </p:anim>
                                    <p:anim calcmode="lin" valueType="num">
                                      <p:cBhvr>
                                        <p:cTn id="48"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
                                          </p:val>
                                        </p:tav>
                                        <p:tav tm="100000">
                                          <p:val>
                                            <p:strVal val="#ppt_x"/>
                                          </p:val>
                                        </p:tav>
                                      </p:tavLst>
                                    </p:anim>
                                    <p:anim calcmode="lin" valueType="num">
                                      <p:cBhvr>
                                        <p:cTn id="57" dur="1000" fill="hold"/>
                                        <p:tgtEl>
                                          <p:spTgt spid="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
                                          </p:val>
                                        </p:tav>
                                        <p:tav tm="100000">
                                          <p:val>
                                            <p:strVal val="#ppt_x"/>
                                          </p:val>
                                        </p:tav>
                                      </p:tavLst>
                                    </p:anim>
                                    <p:anim calcmode="lin" valueType="num">
                                      <p:cBhvr>
                                        <p:cTn id="6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1" presetClass="entr" presetSubtype="0" fill="hold" grpId="1" nodeType="clickEffect">
                                  <p:stCondLst>
                                    <p:cond delay="0"/>
                                  </p:stCondLst>
                                  <p:iterate type="lt">
                                    <p:tmPct val="10000"/>
                                  </p:iterate>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9"/>
                                        </p:tgtEl>
                                        <p:attrNameLst>
                                          <p:attrName>ppt_y</p:attrName>
                                        </p:attrNameLst>
                                      </p:cBhvr>
                                      <p:tavLst>
                                        <p:tav tm="0">
                                          <p:val>
                                            <p:strVal val="#ppt_y"/>
                                          </p:val>
                                        </p:tav>
                                        <p:tav tm="100000">
                                          <p:val>
                                            <p:strVal val="#ppt_y"/>
                                          </p:val>
                                        </p:tav>
                                      </p:tavLst>
                                    </p:anim>
                                    <p:anim calcmode="lin" valueType="num">
                                      <p:cBhvr>
                                        <p:cTn id="6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6" grpId="0"/>
      <p:bldP spid="6" grpId="1"/>
      <p:bldP spid="7" grpId="0" animBg="1"/>
      <p:bldP spid="8" grpId="0" animBg="1"/>
      <p:bldP spid="9" grpId="0"/>
      <p:bldP spid="9" grpId="1"/>
      <p:bldP spid="10" grpId="0"/>
      <p:bldP spid="1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Text Box 3"/>
          <p:cNvSpPr txBox="1">
            <a:spLocks noChangeArrowheads="1"/>
          </p:cNvSpPr>
          <p:nvPr/>
        </p:nvSpPr>
        <p:spPr bwMode="auto">
          <a:xfrm>
            <a:off x="336080" y="1468095"/>
            <a:ext cx="11087846"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一般地，我们有平行线分线段成比例的基本事实：</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rPr>
              <a:t>            两条直线被一组平行线所截，所得的对应线段成比例</a:t>
            </a:r>
            <a:r>
              <a:rPr lang="en-US" altLang="zh-CN"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4" name="Text Box 6"/>
          <p:cNvSpPr txBox="1">
            <a:spLocks noChangeArrowheads="1"/>
          </p:cNvSpPr>
          <p:nvPr/>
        </p:nvSpPr>
        <p:spPr bwMode="auto">
          <a:xfrm>
            <a:off x="426621" y="2782007"/>
            <a:ext cx="19800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solidFill>
                  <a:schemeClr val="tx1"/>
                </a:solidFill>
                <a:latin typeface="Times New Roman" panose="02020603050405020304" pitchFamily="18" charset="0"/>
                <a:ea typeface="黑体" panose="02010609060101010101" pitchFamily="49" charset="-122"/>
              </a:rPr>
              <a:t>符号语言：</a:t>
            </a:r>
            <a:endParaRPr lang="zh-CN" altLang="en-US" sz="2400" b="1" dirty="0">
              <a:solidFill>
                <a:schemeClr val="tx1"/>
              </a:solidFill>
              <a:latin typeface="Times New Roman" panose="02020603050405020304" pitchFamily="18" charset="0"/>
              <a:ea typeface="黑体" panose="02010609060101010101" pitchFamily="49" charset="-122"/>
            </a:endParaRPr>
          </a:p>
        </p:txBody>
      </p:sp>
      <p:sp>
        <p:nvSpPr>
          <p:cNvPr id="5" name="Text Box 4"/>
          <p:cNvSpPr txBox="1">
            <a:spLocks noChangeArrowheads="1"/>
          </p:cNvSpPr>
          <p:nvPr/>
        </p:nvSpPr>
        <p:spPr bwMode="auto">
          <a:xfrm>
            <a:off x="1039232" y="3099418"/>
            <a:ext cx="4699000" cy="1680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200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若</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 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，则                     ，                    ，         </a:t>
            </a:r>
            <a:r>
              <a:rPr lang="zh-CN" altLang="en-US" sz="24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endParaRPr lang="zh-CN" altLang="en-US" sz="24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6" name="对象 1">
            <a:hlinkClick r:id="" action="ppaction://ole?verb=1"/>
          </p:cNvPr>
          <p:cNvGraphicFramePr>
            <a:graphicFrameLocks noChangeAspect="1"/>
          </p:cNvGraphicFramePr>
          <p:nvPr/>
        </p:nvGraphicFramePr>
        <p:xfrm>
          <a:off x="1465682" y="4038580"/>
          <a:ext cx="1905000" cy="981075"/>
        </p:xfrm>
        <a:graphic>
          <a:graphicData uri="http://schemas.openxmlformats.org/presentationml/2006/ole">
            <mc:AlternateContent xmlns:mc="http://schemas.openxmlformats.org/markup-compatibility/2006">
              <mc:Choice xmlns:v="urn:schemas-microsoft-com:vml" Requires="v">
                <p:oleObj spid="_x0000_s56450" name="" r:id="rId1" imgW="838200" imgH="431800" progId="Equation.KSEE3">
                  <p:embed/>
                </p:oleObj>
              </mc:Choice>
              <mc:Fallback>
                <p:oleObj name="" r:id="rId1" imgW="838200" imgH="431800" progId="Equation.KSEE3">
                  <p:embed/>
                  <p:pic>
                    <p:nvPicPr>
                      <p:cNvPr id="0" name="对象 1">
                        <a:hlinkClick r:id="" action="ppaction://ole?verb=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5682" y="4038580"/>
                        <a:ext cx="19050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7" name="对象 1">
            <a:hlinkClick r:id="" action="ppaction://ole?verb=1"/>
          </p:cNvPr>
          <p:cNvGraphicFramePr>
            <a:graphicFrameLocks noChangeAspect="1"/>
          </p:cNvGraphicFramePr>
          <p:nvPr/>
        </p:nvGraphicFramePr>
        <p:xfrm>
          <a:off x="3519907" y="4041755"/>
          <a:ext cx="1905000" cy="981075"/>
        </p:xfrm>
        <a:graphic>
          <a:graphicData uri="http://schemas.openxmlformats.org/presentationml/2006/ole">
            <mc:AlternateContent xmlns:mc="http://schemas.openxmlformats.org/markup-compatibility/2006">
              <mc:Choice xmlns:v="urn:schemas-microsoft-com:vml" Requires="v">
                <p:oleObj spid="_x0000_s56451" name="" r:id="rId3" imgW="838200" imgH="431800" progId="Equation.KSEE3">
                  <p:embed/>
                </p:oleObj>
              </mc:Choice>
              <mc:Fallback>
                <p:oleObj name="" r:id="rId3" imgW="838200" imgH="431800" progId="Equation.KSEE3">
                  <p:embed/>
                  <p:pic>
                    <p:nvPicPr>
                      <p:cNvPr id="0" name="对象 1">
                        <a:hlinkClick r:id="" action="ppaction://ole?verb=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9907" y="4041755"/>
                        <a:ext cx="19050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8" name="对象 1">
            <a:hlinkClick r:id="" action="ppaction://ole?verb=1"/>
          </p:cNvPr>
          <p:cNvGraphicFramePr>
            <a:graphicFrameLocks noChangeAspect="1"/>
          </p:cNvGraphicFramePr>
          <p:nvPr/>
        </p:nvGraphicFramePr>
        <p:xfrm>
          <a:off x="1469404" y="5333227"/>
          <a:ext cx="1960563" cy="981075"/>
        </p:xfrm>
        <a:graphic>
          <a:graphicData uri="http://schemas.openxmlformats.org/presentationml/2006/ole">
            <mc:AlternateContent xmlns:mc="http://schemas.openxmlformats.org/markup-compatibility/2006">
              <mc:Choice xmlns:v="urn:schemas-microsoft-com:vml" Requires="v">
                <p:oleObj spid="_x0000_s56452" name="" r:id="rId5" imgW="862965" imgH="431800" progId="Equation.KSEE3">
                  <p:embed/>
                </p:oleObj>
              </mc:Choice>
              <mc:Fallback>
                <p:oleObj name="" r:id="rId5" imgW="862965" imgH="431800" progId="Equation.KSEE3">
                  <p:embed/>
                  <p:pic>
                    <p:nvPicPr>
                      <p:cNvPr id="0" name="对象 1">
                        <a:hlinkClick r:id="" action="ppaction://ole?verb=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9404" y="5333227"/>
                        <a:ext cx="1960563"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9" name="对象 1">
            <a:hlinkClick r:id="" action="ppaction://ole?verb=1"/>
          </p:cNvPr>
          <p:cNvGraphicFramePr>
            <a:graphicFrameLocks noChangeAspect="1"/>
          </p:cNvGraphicFramePr>
          <p:nvPr/>
        </p:nvGraphicFramePr>
        <p:xfrm>
          <a:off x="3544266" y="5341165"/>
          <a:ext cx="2222500" cy="981075"/>
        </p:xfrm>
        <a:graphic>
          <a:graphicData uri="http://schemas.openxmlformats.org/presentationml/2006/ole">
            <mc:AlternateContent xmlns:mc="http://schemas.openxmlformats.org/markup-compatibility/2006">
              <mc:Choice xmlns:v="urn:schemas-microsoft-com:vml" Requires="v">
                <p:oleObj spid="_x0000_s56453" name="" r:id="rId7" imgW="977900" imgH="431800" progId="Equation.KSEE3">
                  <p:embed/>
                </p:oleObj>
              </mc:Choice>
              <mc:Fallback>
                <p:oleObj name="" r:id="rId7" imgW="977900" imgH="431800" progId="Equation.KSEE3">
                  <p:embed/>
                  <p:pic>
                    <p:nvPicPr>
                      <p:cNvPr id="0" name="对象 1">
                        <a:hlinkClick r:id="" action="ppaction://ole?verb=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44266" y="5341165"/>
                        <a:ext cx="22225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10" name="组合 9"/>
          <p:cNvGrpSpPr/>
          <p:nvPr/>
        </p:nvGrpSpPr>
        <p:grpSpPr>
          <a:xfrm>
            <a:off x="8039973" y="3188633"/>
            <a:ext cx="3698875" cy="2714625"/>
            <a:chOff x="7162801" y="2590801"/>
            <a:chExt cx="3698875" cy="2714625"/>
          </a:xfrm>
        </p:grpSpPr>
        <p:grpSp>
          <p:nvGrpSpPr>
            <p:cNvPr id="11" name="组合 23"/>
            <p:cNvGrpSpPr/>
            <p:nvPr/>
          </p:nvGrpSpPr>
          <p:grpSpPr bwMode="auto">
            <a:xfrm>
              <a:off x="7162801" y="2590801"/>
              <a:ext cx="3698875" cy="2714625"/>
              <a:chOff x="5025" y="5685"/>
              <a:chExt cx="5826" cy="4275"/>
            </a:xfrm>
          </p:grpSpPr>
          <p:cxnSp>
            <p:nvCxnSpPr>
              <p:cNvPr id="13" name="直接连接符 12"/>
              <p:cNvCxnSpPr>
                <a:cxnSpLocks noChangeShapeType="1"/>
              </p:cNvCxnSpPr>
              <p:nvPr/>
            </p:nvCxnSpPr>
            <p:spPr bwMode="auto">
              <a:xfrm flipV="1">
                <a:off x="5369" y="6081"/>
                <a:ext cx="1150" cy="3879"/>
              </a:xfrm>
              <a:prstGeom prst="line">
                <a:avLst/>
              </a:prstGeom>
              <a:noFill/>
              <a:ln w="38100">
                <a:solidFill>
                  <a:srgbClr val="FF66FF"/>
                </a:solidFill>
                <a:round/>
              </a:ln>
              <a:extLst>
                <a:ext uri="{909E8E84-426E-40DD-AFC4-6F175D3DCCD1}">
                  <a14:hiddenFill xmlns:a14="http://schemas.microsoft.com/office/drawing/2010/main">
                    <a:noFill/>
                  </a14:hiddenFill>
                </a:ext>
              </a:extLst>
            </p:spPr>
          </p:cxnSp>
          <p:cxnSp>
            <p:nvCxnSpPr>
              <p:cNvPr id="14" name="直接连接符 13"/>
              <p:cNvCxnSpPr>
                <a:cxnSpLocks noChangeShapeType="1"/>
              </p:cNvCxnSpPr>
              <p:nvPr/>
            </p:nvCxnSpPr>
            <p:spPr bwMode="auto">
              <a:xfrm flipH="1" flipV="1">
                <a:off x="8140" y="6081"/>
                <a:ext cx="1619" cy="3728"/>
              </a:xfrm>
              <a:prstGeom prst="line">
                <a:avLst/>
              </a:prstGeom>
              <a:noFill/>
              <a:ln w="38100">
                <a:solidFill>
                  <a:srgbClr val="99CCFF"/>
                </a:solidFill>
                <a:round/>
              </a:ln>
              <a:extLst>
                <a:ext uri="{909E8E84-426E-40DD-AFC4-6F175D3DCCD1}">
                  <a14:hiddenFill xmlns:a14="http://schemas.microsoft.com/office/drawing/2010/main">
                    <a:noFill/>
                  </a14:hiddenFill>
                </a:ext>
              </a:extLst>
            </p:spPr>
          </p:cxnSp>
          <p:cxnSp>
            <p:nvCxnSpPr>
              <p:cNvPr id="15" name="直接连接符 10"/>
              <p:cNvCxnSpPr>
                <a:cxnSpLocks noChangeShapeType="1"/>
              </p:cNvCxnSpPr>
              <p:nvPr/>
            </p:nvCxnSpPr>
            <p:spPr bwMode="auto">
              <a:xfrm>
                <a:off x="5111" y="7413"/>
                <a:ext cx="4208"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cxnSp>
            <p:nvCxnSpPr>
              <p:cNvPr id="16" name="直接连接符 11"/>
              <p:cNvCxnSpPr>
                <a:cxnSpLocks noChangeShapeType="1"/>
              </p:cNvCxnSpPr>
              <p:nvPr/>
            </p:nvCxnSpPr>
            <p:spPr bwMode="auto">
              <a:xfrm>
                <a:off x="5285" y="6509"/>
                <a:ext cx="3794"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cxnSp>
            <p:nvCxnSpPr>
              <p:cNvPr id="17" name="直接连接符 12"/>
              <p:cNvCxnSpPr>
                <a:cxnSpLocks noChangeShapeType="1"/>
              </p:cNvCxnSpPr>
              <p:nvPr/>
            </p:nvCxnSpPr>
            <p:spPr bwMode="auto">
              <a:xfrm>
                <a:off x="5025" y="8956"/>
                <a:ext cx="5156"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sp>
            <p:nvSpPr>
              <p:cNvPr id="18" name="文本框 13"/>
              <p:cNvSpPr txBox="1">
                <a:spLocks noChangeArrowheads="1"/>
              </p:cNvSpPr>
              <p:nvPr/>
            </p:nvSpPr>
            <p:spPr bwMode="auto">
              <a:xfrm>
                <a:off x="5488" y="5695"/>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1</a:t>
                </a:r>
                <a:endParaRPr lang="en-US" altLang="zh-CN" sz="2800" baseline="-25000">
                  <a:solidFill>
                    <a:schemeClr val="tx1"/>
                  </a:solidFill>
                  <a:latin typeface="Times New Roman" panose="02020603050405020304" pitchFamily="18" charset="0"/>
                </a:endParaRPr>
              </a:p>
            </p:txBody>
          </p:sp>
          <p:sp>
            <p:nvSpPr>
              <p:cNvPr id="19" name="文本框 14"/>
              <p:cNvSpPr txBox="1">
                <a:spLocks noChangeArrowheads="1"/>
              </p:cNvSpPr>
              <p:nvPr/>
            </p:nvSpPr>
            <p:spPr bwMode="auto">
              <a:xfrm>
                <a:off x="6007" y="7303"/>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2</a:t>
                </a:r>
                <a:endParaRPr lang="en-US" altLang="zh-CN" sz="2800" baseline="-25000">
                  <a:solidFill>
                    <a:schemeClr val="tx1"/>
                  </a:solidFill>
                  <a:latin typeface="Times New Roman" panose="02020603050405020304" pitchFamily="18" charset="0"/>
                </a:endParaRPr>
              </a:p>
            </p:txBody>
          </p:sp>
          <p:sp>
            <p:nvSpPr>
              <p:cNvPr id="20" name="文本框 15"/>
              <p:cNvSpPr txBox="1">
                <a:spLocks noChangeArrowheads="1"/>
              </p:cNvSpPr>
              <p:nvPr/>
            </p:nvSpPr>
            <p:spPr bwMode="auto">
              <a:xfrm>
                <a:off x="5025" y="813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3</a:t>
                </a:r>
                <a:endParaRPr lang="en-US" altLang="zh-CN" sz="2800" baseline="-25000">
                  <a:solidFill>
                    <a:schemeClr val="tx1"/>
                  </a:solidFill>
                  <a:latin typeface="Times New Roman" panose="02020603050405020304" pitchFamily="18" charset="0"/>
                </a:endParaRPr>
              </a:p>
            </p:txBody>
          </p:sp>
          <p:sp>
            <p:nvSpPr>
              <p:cNvPr id="21" name="文本框 16"/>
              <p:cNvSpPr txBox="1">
                <a:spLocks noChangeArrowheads="1"/>
              </p:cNvSpPr>
              <p:nvPr/>
            </p:nvSpPr>
            <p:spPr bwMode="auto">
              <a:xfrm>
                <a:off x="8324" y="5685"/>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1</a:t>
                </a:r>
                <a:endParaRPr lang="en-US" altLang="zh-CN" sz="2800" baseline="-25000">
                  <a:solidFill>
                    <a:schemeClr val="tx1"/>
                  </a:solidFill>
                  <a:latin typeface="Times New Roman" panose="02020603050405020304" pitchFamily="18" charset="0"/>
                </a:endParaRPr>
              </a:p>
            </p:txBody>
          </p:sp>
          <p:sp>
            <p:nvSpPr>
              <p:cNvPr id="22" name="文本框 17"/>
              <p:cNvSpPr txBox="1">
                <a:spLocks noChangeArrowheads="1"/>
              </p:cNvSpPr>
              <p:nvPr/>
            </p:nvSpPr>
            <p:spPr bwMode="auto">
              <a:xfrm>
                <a:off x="8126" y="7303"/>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2</a:t>
                </a:r>
                <a:endParaRPr lang="en-US" altLang="zh-CN" sz="2800" baseline="-25000">
                  <a:solidFill>
                    <a:schemeClr val="tx1"/>
                  </a:solidFill>
                  <a:latin typeface="Times New Roman" panose="02020603050405020304" pitchFamily="18" charset="0"/>
                </a:endParaRPr>
              </a:p>
            </p:txBody>
          </p:sp>
          <p:sp>
            <p:nvSpPr>
              <p:cNvPr id="23" name="文本框 18"/>
              <p:cNvSpPr txBox="1">
                <a:spLocks noChangeArrowheads="1"/>
              </p:cNvSpPr>
              <p:nvPr/>
            </p:nvSpPr>
            <p:spPr bwMode="auto">
              <a:xfrm>
                <a:off x="9282" y="803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3</a:t>
                </a:r>
                <a:endParaRPr lang="en-US" altLang="zh-CN" sz="2800" baseline="-25000">
                  <a:solidFill>
                    <a:schemeClr val="tx1"/>
                  </a:solidFill>
                  <a:latin typeface="Times New Roman" panose="02020603050405020304" pitchFamily="18" charset="0"/>
                </a:endParaRPr>
              </a:p>
            </p:txBody>
          </p:sp>
          <p:sp>
            <p:nvSpPr>
              <p:cNvPr id="24" name="文本框 22"/>
              <p:cNvSpPr txBox="1">
                <a:spLocks noChangeArrowheads="1"/>
              </p:cNvSpPr>
              <p:nvPr/>
            </p:nvSpPr>
            <p:spPr bwMode="auto">
              <a:xfrm>
                <a:off x="9219" y="697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endParaRPr lang="en-US" altLang="zh-CN" sz="2800" baseline="-25000">
                  <a:solidFill>
                    <a:schemeClr val="tx1"/>
                  </a:solidFill>
                  <a:latin typeface="Times New Roman" panose="02020603050405020304" pitchFamily="18" charset="0"/>
                </a:endParaRPr>
              </a:p>
            </p:txBody>
          </p:sp>
          <p:sp>
            <p:nvSpPr>
              <p:cNvPr id="25" name="文本框 24"/>
              <p:cNvSpPr txBox="1">
                <a:spLocks noChangeArrowheads="1"/>
              </p:cNvSpPr>
              <p:nvPr/>
            </p:nvSpPr>
            <p:spPr bwMode="auto">
              <a:xfrm>
                <a:off x="9835" y="8822"/>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c</a:t>
                </a:r>
                <a:endParaRPr lang="en-US" altLang="zh-CN" sz="2800" baseline="-25000">
                  <a:solidFill>
                    <a:schemeClr val="tx1"/>
                  </a:solidFill>
                  <a:latin typeface="Times New Roman" panose="02020603050405020304" pitchFamily="18" charset="0"/>
                </a:endParaRPr>
              </a:p>
            </p:txBody>
          </p:sp>
        </p:grpSp>
        <p:sp>
          <p:nvSpPr>
            <p:cNvPr id="12" name="文本框 30"/>
            <p:cNvSpPr txBox="1">
              <a:spLocks noChangeArrowheads="1"/>
            </p:cNvSpPr>
            <p:nvPr/>
          </p:nvSpPr>
          <p:spPr bwMode="auto">
            <a:xfrm>
              <a:off x="9737726" y="2819400"/>
              <a:ext cx="6445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grpSp>
      <p:sp>
        <p:nvSpPr>
          <p:cNvPr id="26" name="文本框 25"/>
          <p:cNvSpPr txBox="1">
            <a:spLocks noChangeArrowheads="1"/>
          </p:cNvSpPr>
          <p:nvPr/>
        </p:nvSpPr>
        <p:spPr bwMode="auto">
          <a:xfrm>
            <a:off x="263352" y="919768"/>
            <a:ext cx="49685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平行线分线段成比例定理</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p:nvPr/>
        </p:nvSpPr>
        <p:spPr>
          <a:xfrm>
            <a:off x="869331" y="1730597"/>
            <a:ext cx="8153400" cy="3970338"/>
          </a:xfrm>
          <a:prstGeom prst="rect">
            <a:avLst/>
          </a:prstGeom>
          <a:noFill/>
          <a:ln w="9525">
            <a:noFill/>
          </a:ln>
        </p:spPr>
        <p:txBody>
          <a:bodyPr>
            <a:spAutoFit/>
          </a:bodyPr>
          <a:lstStyle/>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通过定义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平行于三角形一边的直线</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三边成比例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两边成比例且夹角相等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两角分别相等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两直角三角形的斜边和一条直角边成比例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sp>
        <p:nvSpPr>
          <p:cNvPr id="4" name="矩形 3"/>
          <p:cNvSpPr>
            <a:spLocks noChangeArrowheads="1"/>
          </p:cNvSpPr>
          <p:nvPr/>
        </p:nvSpPr>
        <p:spPr bwMode="auto">
          <a:xfrm>
            <a:off x="2823543" y="1725835"/>
            <a:ext cx="5452134"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en-US" altLang="zh-CN" sz="2800">
                <a:latin typeface="Times New Roman" panose="02020603050405020304" pitchFamily="18" charset="0"/>
                <a:ea typeface="黑体" panose="02010609060101010101" pitchFamily="49" charset="-122"/>
              </a:rPr>
              <a:t>(</a:t>
            </a:r>
            <a:r>
              <a:rPr lang="zh-CN" altLang="en-US" sz="2800">
                <a:latin typeface="黑体" panose="02010609060101010101" pitchFamily="49" charset="-122"/>
                <a:ea typeface="黑体" panose="02010609060101010101" pitchFamily="49" charset="-122"/>
              </a:rPr>
              <a:t>三个角分别相等，三条边成比例</a:t>
            </a:r>
            <a:r>
              <a:rPr lang="en-US" altLang="zh-CN" sz="2800">
                <a:latin typeface="Times New Roman" panose="02020603050405020304" pitchFamily="18" charset="0"/>
                <a:ea typeface="黑体" panose="02010609060101010101" pitchFamily="49" charset="-122"/>
              </a:rPr>
              <a:t>)</a:t>
            </a:r>
            <a:endParaRPr lang="en-US" altLang="zh-CN" sz="2800">
              <a:latin typeface="Times New Roman" panose="02020603050405020304" pitchFamily="18" charset="0"/>
              <a:ea typeface="黑体" panose="02010609060101010101" pitchFamily="49" charset="-122"/>
            </a:endParaRPr>
          </a:p>
        </p:txBody>
      </p:sp>
      <p:sp>
        <p:nvSpPr>
          <p:cNvPr id="5" name="文本框 4"/>
          <p:cNvSpPr txBox="1">
            <a:spLocks noChangeArrowheads="1"/>
          </p:cNvSpPr>
          <p:nvPr/>
        </p:nvSpPr>
        <p:spPr bwMode="auto">
          <a:xfrm>
            <a:off x="407368" y="1052736"/>
            <a:ext cx="61864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相似三角形的判定</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ntr" presetSubtype="10" fill="hold" nodeType="clickEffect">
                                  <p:stCondLst>
                                    <p:cond delay="0"/>
                                  </p:stCondLst>
                                  <p:childTnLst>
                                    <p:set>
                                      <p:cBhvr>
                                        <p:cTn id="32" dur="1" fill="hold">
                                          <p:stCondLst>
                                            <p:cond delay="0"/>
                                          </p:stCondLst>
                                        </p:cTn>
                                        <p:tgtEl>
                                          <p:spTgt spid="3">
                                            <p:txEl>
                                              <p:charRg st="19" end="28"/>
                                            </p:txEl>
                                          </p:spTgt>
                                        </p:tgtEl>
                                        <p:attrNameLst>
                                          <p:attrName>style.visibility</p:attrName>
                                        </p:attrNameLst>
                                      </p:cBhvr>
                                      <p:to>
                                        <p:strVal val="visible"/>
                                      </p:to>
                                    </p:set>
                                    <p:anim calcmode="lin" valueType="num">
                                      <p:cBhvr>
                                        <p:cTn id="33" dur="500" fill="hold"/>
                                        <p:tgtEl>
                                          <p:spTgt spid="3">
                                            <p:txEl>
                                              <p:charRg st="19" end="28"/>
                                            </p:txEl>
                                          </p:spTgt>
                                        </p:tgtEl>
                                        <p:attrNameLst>
                                          <p:attrName>ppt_w</p:attrName>
                                        </p:attrNameLst>
                                      </p:cBhvr>
                                      <p:tavLst>
                                        <p:tav tm="0">
                                          <p:val>
                                            <p:fltVal val="0"/>
                                          </p:val>
                                        </p:tav>
                                        <p:tav tm="100000">
                                          <p:val>
                                            <p:strVal val="#ppt_w"/>
                                          </p:val>
                                        </p:tav>
                                      </p:tavLst>
                                    </p:anim>
                                    <p:anim calcmode="lin" valueType="num">
                                      <p:cBhvr>
                                        <p:cTn id="34" dur="500" fill="hold"/>
                                        <p:tgtEl>
                                          <p:spTgt spid="3">
                                            <p:txEl>
                                              <p:charRg st="19" end="28"/>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17" presetClass="entr" presetSubtype="10" fill="hold" nodeType="clickEffect">
                                  <p:stCondLst>
                                    <p:cond delay="0"/>
                                  </p:stCondLst>
                                  <p:childTnLst>
                                    <p:set>
                                      <p:cBhvr>
                                        <p:cTn id="38" dur="1" fill="hold">
                                          <p:stCondLst>
                                            <p:cond delay="0"/>
                                          </p:stCondLst>
                                        </p:cTn>
                                        <p:tgtEl>
                                          <p:spTgt spid="3">
                                            <p:txEl>
                                              <p:charRg st="28" end="42"/>
                                            </p:txEl>
                                          </p:spTgt>
                                        </p:tgtEl>
                                        <p:attrNameLst>
                                          <p:attrName>style.visibility</p:attrName>
                                        </p:attrNameLst>
                                      </p:cBhvr>
                                      <p:to>
                                        <p:strVal val="visible"/>
                                      </p:to>
                                    </p:set>
                                    <p:anim calcmode="lin" valueType="num">
                                      <p:cBhvr>
                                        <p:cTn id="39" dur="500" fill="hold"/>
                                        <p:tgtEl>
                                          <p:spTgt spid="3">
                                            <p:txEl>
                                              <p:charRg st="28" end="42"/>
                                            </p:txEl>
                                          </p:spTgt>
                                        </p:tgtEl>
                                        <p:attrNameLst>
                                          <p:attrName>ppt_w</p:attrName>
                                        </p:attrNameLst>
                                      </p:cBhvr>
                                      <p:tavLst>
                                        <p:tav tm="0">
                                          <p:val>
                                            <p:fltVal val="0"/>
                                          </p:val>
                                        </p:tav>
                                        <p:tav tm="100000">
                                          <p:val>
                                            <p:strVal val="#ppt_w"/>
                                          </p:val>
                                        </p:tav>
                                      </p:tavLst>
                                    </p:anim>
                                    <p:anim calcmode="lin" valueType="num">
                                      <p:cBhvr>
                                        <p:cTn id="40" dur="500" fill="hold"/>
                                        <p:tgtEl>
                                          <p:spTgt spid="3">
                                            <p:txEl>
                                              <p:charRg st="28" end="42"/>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10" fill="hold" nodeType="clickEffect">
                                  <p:stCondLst>
                                    <p:cond delay="0"/>
                                  </p:stCondLst>
                                  <p:childTnLst>
                                    <p:set>
                                      <p:cBhvr>
                                        <p:cTn id="44" dur="1" fill="hold">
                                          <p:stCondLst>
                                            <p:cond delay="0"/>
                                          </p:stCondLst>
                                        </p:cTn>
                                        <p:tgtEl>
                                          <p:spTgt spid="3">
                                            <p:txEl>
                                              <p:charRg st="42" end="50"/>
                                            </p:txEl>
                                          </p:spTgt>
                                        </p:tgtEl>
                                        <p:attrNameLst>
                                          <p:attrName>style.visibility</p:attrName>
                                        </p:attrNameLst>
                                      </p:cBhvr>
                                      <p:to>
                                        <p:strVal val="visible"/>
                                      </p:to>
                                    </p:set>
                                    <p:anim calcmode="lin" valueType="num">
                                      <p:cBhvr>
                                        <p:cTn id="45" dur="500" fill="hold"/>
                                        <p:tgtEl>
                                          <p:spTgt spid="3">
                                            <p:txEl>
                                              <p:charRg st="42" end="50"/>
                                            </p:txEl>
                                          </p:spTgt>
                                        </p:tgtEl>
                                        <p:attrNameLst>
                                          <p:attrName>ppt_w</p:attrName>
                                        </p:attrNameLst>
                                      </p:cBhvr>
                                      <p:tavLst>
                                        <p:tav tm="0">
                                          <p:val>
                                            <p:fltVal val="0"/>
                                          </p:val>
                                        </p:tav>
                                        <p:tav tm="100000">
                                          <p:val>
                                            <p:strVal val="#ppt_w"/>
                                          </p:val>
                                        </p:tav>
                                      </p:tavLst>
                                    </p:anim>
                                    <p:anim calcmode="lin" valueType="num">
                                      <p:cBhvr>
                                        <p:cTn id="46" dur="500" fill="hold"/>
                                        <p:tgtEl>
                                          <p:spTgt spid="3">
                                            <p:txEl>
                                              <p:charRg st="42" end="50"/>
                                            </p:txEl>
                                          </p:spTgt>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10" fill="hold" nodeType="clickEffect">
                                  <p:stCondLst>
                                    <p:cond delay="0"/>
                                  </p:stCondLst>
                                  <p:childTnLst>
                                    <p:set>
                                      <p:cBhvr>
                                        <p:cTn id="50" dur="1" fill="hold">
                                          <p:stCondLst>
                                            <p:cond delay="0"/>
                                          </p:stCondLst>
                                        </p:cTn>
                                        <p:tgtEl>
                                          <p:spTgt spid="3">
                                            <p:txEl>
                                              <p:charRg st="50" end="66"/>
                                            </p:txEl>
                                          </p:spTgt>
                                        </p:tgtEl>
                                        <p:attrNameLst>
                                          <p:attrName>style.visibility</p:attrName>
                                        </p:attrNameLst>
                                      </p:cBhvr>
                                      <p:to>
                                        <p:strVal val="visible"/>
                                      </p:to>
                                    </p:set>
                                    <p:anim calcmode="lin" valueType="num">
                                      <p:cBhvr>
                                        <p:cTn id="51" dur="500" fill="hold"/>
                                        <p:tgtEl>
                                          <p:spTgt spid="3">
                                            <p:txEl>
                                              <p:charRg st="50" end="66"/>
                                            </p:txEl>
                                          </p:spTgt>
                                        </p:tgtEl>
                                        <p:attrNameLst>
                                          <p:attrName>ppt_w</p:attrName>
                                        </p:attrNameLst>
                                      </p:cBhvr>
                                      <p:tavLst>
                                        <p:tav tm="0">
                                          <p:val>
                                            <p:fltVal val="0"/>
                                          </p:val>
                                        </p:tav>
                                        <p:tav tm="100000">
                                          <p:val>
                                            <p:strVal val="#ppt_w"/>
                                          </p:val>
                                        </p:tav>
                                      </p:tavLst>
                                    </p:anim>
                                    <p:anim calcmode="lin" valueType="num">
                                      <p:cBhvr>
                                        <p:cTn id="52" dur="500" fill="hold"/>
                                        <p:tgtEl>
                                          <p:spTgt spid="3">
                                            <p:txEl>
                                              <p:charRg st="50" end="6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714203" y="1617317"/>
            <a:ext cx="73628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zh-CN" altLang="en-US" sz="2800">
                <a:solidFill>
                  <a:schemeClr val="tx1"/>
                </a:solidFill>
                <a:latin typeface="黑体" panose="02010609060101010101" pitchFamily="49" charset="-122"/>
                <a:ea typeface="黑体" panose="02010609060101010101" pitchFamily="49" charset="-122"/>
              </a:rPr>
              <a:t>◑对应角相等、对应边成比例</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◑对应高、中线、</a:t>
            </a:r>
            <a:r>
              <a:rPr lang="zh-CN" altLang="en-US" sz="2800">
                <a:solidFill>
                  <a:schemeClr val="tx1"/>
                </a:solidFill>
                <a:latin typeface="黑体" panose="02010609060101010101" pitchFamily="49" charset="-122"/>
                <a:ea typeface="黑体" panose="02010609060101010101" pitchFamily="49" charset="-122"/>
                <a:sym typeface="宋体" panose="02010600030101010101" pitchFamily="2" charset="-122"/>
              </a:rPr>
              <a:t>角</a:t>
            </a:r>
            <a:r>
              <a:rPr lang="zh-CN" altLang="en-US" sz="2800">
                <a:solidFill>
                  <a:schemeClr val="tx1"/>
                </a:solidFill>
                <a:latin typeface="黑体" panose="02010609060101010101" pitchFamily="49" charset="-122"/>
                <a:ea typeface="黑体" panose="02010609060101010101" pitchFamily="49" charset="-122"/>
              </a:rPr>
              <a:t>平分线的比等于相似比</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◑周长比等于相似比</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◑面积比等于相似比的平方</a:t>
            </a:r>
            <a:endParaRPr lang="zh-CN" altLang="en-US" sz="2800">
              <a:solidFill>
                <a:schemeClr val="tx1"/>
              </a:solidFill>
              <a:latin typeface="黑体" panose="02010609060101010101" pitchFamily="49" charset="-122"/>
              <a:ea typeface="黑体" panose="02010609060101010101" pitchFamily="49" charset="-122"/>
            </a:endParaRPr>
          </a:p>
        </p:txBody>
      </p:sp>
      <p:sp>
        <p:nvSpPr>
          <p:cNvPr id="3" name="文本框 2"/>
          <p:cNvSpPr txBox="1">
            <a:spLocks noChangeArrowheads="1"/>
          </p:cNvSpPr>
          <p:nvPr/>
        </p:nvSpPr>
        <p:spPr bwMode="auto">
          <a:xfrm>
            <a:off x="263352" y="980728"/>
            <a:ext cx="61864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4.</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相似三角形的性质</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4" name="矩形 3"/>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1"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fmla="#ppt_w*sin(2.5*pi*$)">
                                          <p:val>
                                            <p:fltVal val="0"/>
                                          </p:val>
                                        </p:tav>
                                        <p:tav tm="100000">
                                          <p:val>
                                            <p:fltVal val="1"/>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2"/>
          <p:cNvSpPr txBox="1">
            <a:spLocks noChangeArrowheads="1"/>
          </p:cNvSpPr>
          <p:nvPr/>
        </p:nvSpPr>
        <p:spPr bwMode="auto">
          <a:xfrm>
            <a:off x="630065" y="1557560"/>
            <a:ext cx="211931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1</a:t>
            </a:r>
            <a:r>
              <a:rPr lang="en-US" altLang="zh-CN" sz="2800">
                <a:solidFill>
                  <a:schemeClr val="tx1"/>
                </a:solidFill>
                <a:latin typeface="Times New Roman" panose="02020603050405020304" pitchFamily="18" charset="0"/>
                <a:ea typeface="黑体" panose="02010609060101010101" pitchFamily="49" charset="-122"/>
              </a:rPr>
              <a:t>) </a:t>
            </a:r>
            <a:r>
              <a:rPr lang="zh-CN" altLang="en-US" sz="2800">
                <a:solidFill>
                  <a:schemeClr val="tx1"/>
                </a:solidFill>
                <a:latin typeface="黑体" panose="02010609060101010101" pitchFamily="49" charset="-122"/>
                <a:ea typeface="黑体" panose="02010609060101010101" pitchFamily="49" charset="-122"/>
              </a:rPr>
              <a:t>测高</a:t>
            </a:r>
            <a:endParaRPr lang="zh-CN" altLang="en-US" sz="2800">
              <a:solidFill>
                <a:schemeClr val="tx1"/>
              </a:solidFill>
              <a:latin typeface="黑体" panose="02010609060101010101" pitchFamily="49" charset="-122"/>
              <a:ea typeface="黑体" panose="02010609060101010101" pitchFamily="49" charset="-122"/>
            </a:endParaRPr>
          </a:p>
        </p:txBody>
      </p:sp>
      <p:sp>
        <p:nvSpPr>
          <p:cNvPr id="4" name="文本框 3"/>
          <p:cNvSpPr txBox="1">
            <a:spLocks noChangeArrowheads="1"/>
          </p:cNvSpPr>
          <p:nvPr/>
        </p:nvSpPr>
        <p:spPr bwMode="auto">
          <a:xfrm>
            <a:off x="263352" y="4224561"/>
            <a:ext cx="10657184" cy="5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黑体" panose="02010609060101010101" pitchFamily="49" charset="-122"/>
                <a:ea typeface="黑体" panose="02010609060101010101" pitchFamily="49" charset="-122"/>
              </a:rPr>
              <a:t>     测量不能到达两点间的距离,常构造相似三角形求解.</a:t>
            </a:r>
            <a:endParaRPr lang="zh-CN" altLang="en-US" sz="2800" dirty="0">
              <a:solidFill>
                <a:schemeClr val="tx1"/>
              </a:solidFill>
              <a:latin typeface="黑体" panose="02010609060101010101" pitchFamily="49" charset="-122"/>
              <a:ea typeface="黑体" panose="02010609060101010101" pitchFamily="49" charset="-122"/>
            </a:endParaRPr>
          </a:p>
        </p:txBody>
      </p:sp>
      <p:sp>
        <p:nvSpPr>
          <p:cNvPr id="5" name="矩形 4"/>
          <p:cNvSpPr>
            <a:spLocks noChangeArrowheads="1"/>
          </p:cNvSpPr>
          <p:nvPr/>
        </p:nvSpPr>
        <p:spPr bwMode="auto">
          <a:xfrm>
            <a:off x="1904827" y="1551210"/>
            <a:ext cx="63246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黑体" panose="02010609060101010101" pitchFamily="49" charset="-122"/>
                <a:ea typeface="黑体" panose="02010609060101010101" pitchFamily="49" charset="-122"/>
              </a:rPr>
              <a:t>不能直接使用皮尺或刻度尺量的</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黑体" panose="02010609060101010101" pitchFamily="49" charset="-122"/>
              <a:ea typeface="黑体" panose="02010609060101010101" pitchFamily="49" charset="-122"/>
            </a:endParaRPr>
          </a:p>
        </p:txBody>
      </p:sp>
      <p:sp>
        <p:nvSpPr>
          <p:cNvPr id="6" name="矩形 5"/>
          <p:cNvSpPr>
            <a:spLocks noChangeArrowheads="1"/>
          </p:cNvSpPr>
          <p:nvPr/>
        </p:nvSpPr>
        <p:spPr bwMode="auto">
          <a:xfrm>
            <a:off x="1931815" y="3494310"/>
            <a:ext cx="59436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黑体" panose="02010609060101010101" pitchFamily="49" charset="-122"/>
                <a:ea typeface="黑体" panose="02010609060101010101" pitchFamily="49" charset="-122"/>
              </a:rPr>
              <a:t>不能直接测量的两点间的距离</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7" name="矩形 6"/>
          <p:cNvSpPr>
            <a:spLocks noChangeArrowheads="1"/>
          </p:cNvSpPr>
          <p:nvPr/>
        </p:nvSpPr>
        <p:spPr bwMode="auto">
          <a:xfrm>
            <a:off x="263352" y="2271936"/>
            <a:ext cx="11665296" cy="105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黑体" panose="02010609060101010101" pitchFamily="49" charset="-122"/>
                <a:ea typeface="黑体" panose="02010609060101010101" pitchFamily="49" charset="-122"/>
              </a:rPr>
              <a:t>     测量不能到达顶部的物体的高度，通常用“在同一时刻物高与影长成比例”的原理解决.</a:t>
            </a:r>
            <a:endParaRPr lang="zh-CN" altLang="en-US" sz="2800" dirty="0">
              <a:solidFill>
                <a:schemeClr val="tx1"/>
              </a:solidFill>
              <a:latin typeface="黑体" panose="02010609060101010101" pitchFamily="49" charset="-122"/>
              <a:ea typeface="黑体" panose="02010609060101010101" pitchFamily="49" charset="-122"/>
            </a:endParaRPr>
          </a:p>
        </p:txBody>
      </p:sp>
      <p:sp>
        <p:nvSpPr>
          <p:cNvPr id="8" name="矩形 7"/>
          <p:cNvSpPr>
            <a:spLocks noChangeArrowheads="1"/>
          </p:cNvSpPr>
          <p:nvPr/>
        </p:nvSpPr>
        <p:spPr bwMode="auto">
          <a:xfrm>
            <a:off x="638002" y="3503835"/>
            <a:ext cx="24384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2</a:t>
            </a:r>
            <a:r>
              <a:rPr lang="en-US" altLang="zh-CN" sz="2800">
                <a:solidFill>
                  <a:schemeClr val="tx1"/>
                </a:solidFill>
                <a:latin typeface="Times New Roman" panose="02020603050405020304" pitchFamily="18" charset="0"/>
                <a:ea typeface="黑体" panose="02010609060101010101" pitchFamily="49" charset="-122"/>
              </a:rPr>
              <a:t>) </a:t>
            </a:r>
            <a:r>
              <a:rPr lang="zh-CN" altLang="en-US" sz="2800">
                <a:solidFill>
                  <a:schemeClr val="tx1"/>
                </a:solidFill>
                <a:latin typeface="黑体" panose="02010609060101010101" pitchFamily="49" charset="-122"/>
                <a:ea typeface="黑体" panose="02010609060101010101" pitchFamily="49" charset="-122"/>
              </a:rPr>
              <a:t>测距</a:t>
            </a:r>
            <a:endParaRPr lang="zh-CN" altLang="en-US" sz="2800">
              <a:solidFill>
                <a:schemeClr val="tx1"/>
              </a:solidFill>
              <a:latin typeface="黑体" panose="02010609060101010101" pitchFamily="49" charset="-122"/>
              <a:ea typeface="黑体" panose="02010609060101010101" pitchFamily="49" charset="-122"/>
            </a:endParaRPr>
          </a:p>
        </p:txBody>
      </p:sp>
      <p:sp>
        <p:nvSpPr>
          <p:cNvPr id="9" name="文本框 8"/>
          <p:cNvSpPr txBox="1">
            <a:spLocks noChangeArrowheads="1"/>
          </p:cNvSpPr>
          <p:nvPr/>
        </p:nvSpPr>
        <p:spPr bwMode="auto">
          <a:xfrm>
            <a:off x="263352" y="1052736"/>
            <a:ext cx="61849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5.</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相似三角形的应用</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1"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9"/>
                                        </p:tgtEl>
                                        <p:attrNameLst>
                                          <p:attrName>ppt_y</p:attrName>
                                        </p:attrNameLst>
                                      </p:cBhvr>
                                      <p:tavLst>
                                        <p:tav tm="0">
                                          <p:val>
                                            <p:strVal val="#ppt_y"/>
                                          </p:val>
                                        </p:tav>
                                        <p:tav tm="100000">
                                          <p:val>
                                            <p:strVal val="#ppt_y"/>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5"/>
                                        </p:tgtEl>
                                        <p:attrNameLst>
                                          <p:attrName>style.visibility</p:attrName>
                                        </p:attrNameLst>
                                      </p:cBhvr>
                                      <p:to>
                                        <p:strVal val="visible"/>
                                      </p:to>
                                    </p:set>
                                    <p:anim calcmode="discrete" valueType="clr">
                                      <p:cBhvr override="childStyle">
                                        <p:cTn id="19"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5"/>
                                        </p:tgtEl>
                                        <p:attrNameLst>
                                          <p:attrName>fillcolor</p:attrName>
                                        </p:attrNameLst>
                                      </p:cBhvr>
                                      <p:tavLst>
                                        <p:tav tm="0">
                                          <p:val>
                                            <p:clrVal>
                                              <a:schemeClr val="accent2"/>
                                            </p:clrVal>
                                          </p:val>
                                        </p:tav>
                                        <p:tav tm="50000">
                                          <p:val>
                                            <p:clrVal>
                                              <a:schemeClr val="hlink"/>
                                            </p:clrVal>
                                          </p:val>
                                        </p:tav>
                                      </p:tavLst>
                                    </p:anim>
                                    <p:set>
                                      <p:cBhvr>
                                        <p:cTn id="21" dur="80"/>
                                        <p:tgtEl>
                                          <p:spTgt spid="5"/>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grpId="0" nodeType="clickEffect">
                                  <p:stCondLst>
                                    <p:cond delay="0"/>
                                  </p:stCondLst>
                                  <p:iterate type="lt">
                                    <p:tmPct val="50000"/>
                                  </p:iterate>
                                  <p:childTnLst>
                                    <p:set>
                                      <p:cBhvr>
                                        <p:cTn id="34" dur="1" fill="hold">
                                          <p:stCondLst>
                                            <p:cond delay="0"/>
                                          </p:stCondLst>
                                        </p:cTn>
                                        <p:tgtEl>
                                          <p:spTgt spid="6"/>
                                        </p:tgtEl>
                                        <p:attrNameLst>
                                          <p:attrName>style.visibility</p:attrName>
                                        </p:attrNameLst>
                                      </p:cBhvr>
                                      <p:to>
                                        <p:strVal val="visible"/>
                                      </p:to>
                                    </p:set>
                                    <p:anim calcmode="discrete" valueType="clr">
                                      <p:cBhvr override="childStyle">
                                        <p:cTn id="35"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6"/>
                                        </p:tgtEl>
                                        <p:attrNameLst>
                                          <p:attrName>fillcolor</p:attrName>
                                        </p:attrNameLst>
                                      </p:cBhvr>
                                      <p:tavLst>
                                        <p:tav tm="0">
                                          <p:val>
                                            <p:clrVal>
                                              <a:schemeClr val="accent2"/>
                                            </p:clrVal>
                                          </p:val>
                                        </p:tav>
                                        <p:tav tm="50000">
                                          <p:val>
                                            <p:clrVal>
                                              <a:schemeClr val="hlink"/>
                                            </p:clrVal>
                                          </p:val>
                                        </p:tav>
                                      </p:tavLst>
                                    </p:anim>
                                    <p:set>
                                      <p:cBhvr>
                                        <p:cTn id="37" dur="80"/>
                                        <p:tgtEl>
                                          <p:spTgt spid="6"/>
                                        </p:tgtEl>
                                        <p:attrNameLst>
                                          <p:attrName>fill.type</p:attrName>
                                        </p:attrNameLst>
                                      </p:cBhvr>
                                      <p:to>
                                        <p:strVal val="solid"/>
                                      </p:to>
                                    </p:se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edg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407781" y="1451330"/>
            <a:ext cx="11376438" cy="1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如果两个图形不仅相似，而且对应顶点的连线相交于一点，那么这样的两个图形叫做</a:t>
            </a:r>
            <a:r>
              <a:rPr lang="zh-CN" altLang="en-US" sz="2800" b="1" dirty="0">
                <a:latin typeface="Times New Roman" panose="02020603050405020304" pitchFamily="18" charset="0"/>
                <a:ea typeface="黑体" panose="02010609060101010101" pitchFamily="49" charset="-122"/>
              </a:rPr>
              <a:t>位似图形</a:t>
            </a:r>
            <a:r>
              <a:rPr lang="zh-CN" altLang="en-US" sz="2800" dirty="0">
                <a:solidFill>
                  <a:schemeClr val="tx1"/>
                </a:solidFill>
                <a:latin typeface="Times New Roman" panose="02020603050405020304" pitchFamily="18" charset="0"/>
                <a:ea typeface="黑体" panose="02010609060101010101" pitchFamily="49" charset="-122"/>
              </a:rPr>
              <a:t>，这个点叫做</a:t>
            </a:r>
            <a:r>
              <a:rPr lang="zh-CN" altLang="en-US" sz="2800" b="1" dirty="0">
                <a:latin typeface="Times New Roman" panose="02020603050405020304" pitchFamily="18" charset="0"/>
                <a:ea typeface="黑体" panose="02010609060101010101" pitchFamily="49" charset="-122"/>
              </a:rPr>
              <a:t>位似中心</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这时的相似比也称为</a:t>
            </a:r>
            <a:r>
              <a:rPr lang="zh-CN" altLang="en-US" sz="2800" dirty="0">
                <a:latin typeface="Times New Roman" panose="02020603050405020304" pitchFamily="18" charset="0"/>
                <a:ea typeface="黑体" panose="02010609060101010101" pitchFamily="49" charset="-122"/>
              </a:rPr>
              <a:t>位似比</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407781" y="940417"/>
            <a:ext cx="143974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6.</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位似</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5" name="组合 8196"/>
          <p:cNvGrpSpPr/>
          <p:nvPr/>
        </p:nvGrpSpPr>
        <p:grpSpPr bwMode="auto">
          <a:xfrm>
            <a:off x="606210" y="4432974"/>
            <a:ext cx="3086100" cy="1547812"/>
            <a:chOff x="0" y="0"/>
            <a:chExt cx="2794" cy="1404"/>
          </a:xfrm>
        </p:grpSpPr>
        <p:sp>
          <p:nvSpPr>
            <p:cNvPr id="6" name="等腰三角形 8197"/>
            <p:cNvSpPr>
              <a:spLocks noChangeArrowheads="1"/>
            </p:cNvSpPr>
            <p:nvPr/>
          </p:nvSpPr>
          <p:spPr bwMode="auto">
            <a:xfrm rot="5400000">
              <a:off x="-351" y="351"/>
              <a:ext cx="1403" cy="702"/>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7" name="任意多边形 8198"/>
            <p:cNvSpPr>
              <a:spLocks noChangeArrowheads="1"/>
            </p:cNvSpPr>
            <p:nvPr/>
          </p:nvSpPr>
          <p:spPr bwMode="auto">
            <a:xfrm>
              <a:off x="0" y="868"/>
              <a:ext cx="2785" cy="536"/>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8" name="任意多边形 8199"/>
            <p:cNvSpPr>
              <a:spLocks noChangeArrowheads="1"/>
            </p:cNvSpPr>
            <p:nvPr/>
          </p:nvSpPr>
          <p:spPr bwMode="auto">
            <a:xfrm>
              <a:off x="698" y="858"/>
              <a:ext cx="2096" cy="88"/>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9" name="任意多边形 8200"/>
            <p:cNvSpPr>
              <a:spLocks noChangeArrowheads="1"/>
            </p:cNvSpPr>
            <p:nvPr/>
          </p:nvSpPr>
          <p:spPr bwMode="auto">
            <a:xfrm>
              <a:off x="2" y="0"/>
              <a:ext cx="2783" cy="863"/>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0" name="等腰三角形 8201"/>
            <p:cNvSpPr>
              <a:spLocks noChangeArrowheads="1"/>
            </p:cNvSpPr>
            <p:nvPr/>
          </p:nvSpPr>
          <p:spPr bwMode="auto">
            <a:xfrm rot="5400000">
              <a:off x="1227" y="611"/>
              <a:ext cx="702" cy="350"/>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grpSp>
        <p:nvGrpSpPr>
          <p:cNvPr id="11" name="组合 15"/>
          <p:cNvGrpSpPr/>
          <p:nvPr/>
        </p:nvGrpSpPr>
        <p:grpSpPr bwMode="auto">
          <a:xfrm>
            <a:off x="5002535" y="4443711"/>
            <a:ext cx="2376488" cy="1654175"/>
            <a:chOff x="7727" y="3861"/>
            <a:chExt cx="3741" cy="2605"/>
          </a:xfrm>
        </p:grpSpPr>
        <p:sp>
          <p:nvSpPr>
            <p:cNvPr id="12" name="任意多边形 8200"/>
            <p:cNvSpPr>
              <a:spLocks noChangeArrowheads="1"/>
            </p:cNvSpPr>
            <p:nvPr/>
          </p:nvSpPr>
          <p:spPr bwMode="auto">
            <a:xfrm>
              <a:off x="7727" y="3861"/>
              <a:ext cx="3741" cy="2605"/>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3" name="等腰三角形 8197"/>
            <p:cNvSpPr>
              <a:spLocks noChangeArrowheads="1"/>
            </p:cNvSpPr>
            <p:nvPr/>
          </p:nvSpPr>
          <p:spPr bwMode="auto">
            <a:xfrm rot="5400000">
              <a:off x="7123" y="4483"/>
              <a:ext cx="2436" cy="1221"/>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4" name="任意多边形 8198"/>
            <p:cNvSpPr>
              <a:spLocks noChangeArrowheads="1"/>
            </p:cNvSpPr>
            <p:nvPr/>
          </p:nvSpPr>
          <p:spPr bwMode="auto">
            <a:xfrm>
              <a:off x="7734" y="5248"/>
              <a:ext cx="3733" cy="1072"/>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5" name="任意多边形 8199"/>
            <p:cNvSpPr>
              <a:spLocks noChangeArrowheads="1"/>
            </p:cNvSpPr>
            <p:nvPr/>
          </p:nvSpPr>
          <p:spPr bwMode="auto">
            <a:xfrm flipV="1">
              <a:off x="8948" y="5519"/>
              <a:ext cx="1911" cy="120"/>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6" name="等腰三角形 8201"/>
            <p:cNvSpPr>
              <a:spLocks noChangeArrowheads="1"/>
            </p:cNvSpPr>
            <p:nvPr/>
          </p:nvSpPr>
          <p:spPr bwMode="auto">
            <a:xfrm rot="5400000" flipH="1" flipV="1">
              <a:off x="10552" y="5550"/>
              <a:ext cx="1219" cy="609"/>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grpSp>
        <p:nvGrpSpPr>
          <p:cNvPr id="17" name="组合 23"/>
          <p:cNvGrpSpPr/>
          <p:nvPr/>
        </p:nvGrpSpPr>
        <p:grpSpPr bwMode="auto">
          <a:xfrm>
            <a:off x="8748303" y="4633762"/>
            <a:ext cx="2327275" cy="1347788"/>
            <a:chOff x="2456" y="7000"/>
            <a:chExt cx="3665" cy="2123"/>
          </a:xfrm>
        </p:grpSpPr>
        <p:sp>
          <p:nvSpPr>
            <p:cNvPr id="18" name="等腰三角形 8197"/>
            <p:cNvSpPr>
              <a:spLocks noChangeArrowheads="1"/>
            </p:cNvSpPr>
            <p:nvPr/>
          </p:nvSpPr>
          <p:spPr bwMode="auto">
            <a:xfrm rot="660000">
              <a:off x="2601" y="7000"/>
              <a:ext cx="3521" cy="1765"/>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9" name="任意多边形 8198"/>
            <p:cNvSpPr>
              <a:spLocks noChangeArrowheads="1"/>
            </p:cNvSpPr>
            <p:nvPr/>
          </p:nvSpPr>
          <p:spPr bwMode="auto">
            <a:xfrm flipV="1">
              <a:off x="4793" y="8153"/>
              <a:ext cx="1139" cy="970"/>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0" name="任意多边形 8199"/>
            <p:cNvSpPr>
              <a:spLocks noChangeArrowheads="1"/>
            </p:cNvSpPr>
            <p:nvPr/>
          </p:nvSpPr>
          <p:spPr bwMode="auto">
            <a:xfrm>
              <a:off x="2456" y="8153"/>
              <a:ext cx="2336" cy="270"/>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1" name="任意多边形 8200"/>
            <p:cNvSpPr>
              <a:spLocks noChangeArrowheads="1"/>
            </p:cNvSpPr>
            <p:nvPr/>
          </p:nvSpPr>
          <p:spPr bwMode="auto">
            <a:xfrm flipH="1">
              <a:off x="4793" y="7138"/>
              <a:ext cx="294" cy="1015"/>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2" name="等腰三角形 8197"/>
            <p:cNvSpPr>
              <a:spLocks noChangeArrowheads="1"/>
            </p:cNvSpPr>
            <p:nvPr/>
          </p:nvSpPr>
          <p:spPr bwMode="auto">
            <a:xfrm rot="660000">
              <a:off x="3557" y="7509"/>
              <a:ext cx="1973" cy="989"/>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sp>
        <p:nvSpPr>
          <p:cNvPr id="23" name="矩形 22"/>
          <p:cNvSpPr>
            <a:spLocks noChangeArrowheads="1"/>
          </p:cNvSpPr>
          <p:nvPr/>
        </p:nvSpPr>
        <p:spPr bwMode="auto">
          <a:xfrm>
            <a:off x="440504" y="3010750"/>
            <a:ext cx="11751495" cy="1157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性质</a:t>
            </a:r>
            <a:r>
              <a:rPr lang="zh-CN" altLang="en-US" sz="2400" dirty="0">
                <a:solidFill>
                  <a:schemeClr val="tx1"/>
                </a:solidFill>
                <a:latin typeface="黑体" panose="02010609060101010101" pitchFamily="49" charset="-122"/>
                <a:ea typeface="黑体" panose="02010609060101010101" pitchFamily="49" charset="-122"/>
              </a:rPr>
              <a:t>：</a:t>
            </a:r>
            <a:r>
              <a:rPr lang="en-US" altLang="zh-CN" sz="2800" dirty="0" err="1">
                <a:solidFill>
                  <a:schemeClr val="tx1"/>
                </a:solidFill>
                <a:latin typeface="Times New Roman" panose="02020603050405020304" pitchFamily="18" charset="0"/>
                <a:ea typeface="黑体" panose="02010609060101010101" pitchFamily="49" charset="-122"/>
              </a:rPr>
              <a:t>位似图形上任意一对对应点到位似中心的距离之比等于位似比；对应线段平行或者在</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一条直线上</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500"/>
                                        <p:tgtEl>
                                          <p:spTgt spid="3"/>
                                        </p:tgtEl>
                                      </p:cBhvr>
                                    </p:animEffect>
                                  </p:childTnLst>
                                  <p:subTnLst>
                                    <p:audio>
                                      <p:cMediaNode>
                                        <p:cTn display="0" masterRel="sameClick">
                                          <p:stCondLst>
                                            <p:cond evt="begin" delay="0">
                                              <p:tn val="13"/>
                                            </p:cond>
                                          </p:stCondLst>
                                          <p:endCondLst>
                                            <p:cond evt="onStopAudio" delay="0">
                                              <p:tgtEl>
                                                <p:sldTgt/>
                                              </p:tgtEl>
                                            </p:cond>
                                          </p:endCondLst>
                                        </p:cTn>
                                        <p:tgtEl>
                                          <p:sndTgt r:embed="rId1" name="type.wav"/>
                                        </p:tgtEl>
                                      </p:cMediaNode>
                                    </p:audio>
                                  </p:sub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xit" presetSubtype="0" fill="hold" grpId="1" nodeType="clickEffect">
                                  <p:stCondLst>
                                    <p:cond delay="0"/>
                                  </p:stCondLst>
                                  <p:childTnLst>
                                    <p:animEffect transition="out" filter="fade">
                                      <p:cBhvr>
                                        <p:cTn id="34" dur="1000"/>
                                        <p:tgtEl>
                                          <p:spTgt spid="3"/>
                                        </p:tgtEl>
                                      </p:cBhvr>
                                    </p:animEffect>
                                    <p:anim calcmode="lin" valueType="num">
                                      <p:cBhvr>
                                        <p:cTn id="35" dur="1000"/>
                                        <p:tgtEl>
                                          <p:spTgt spid="3"/>
                                        </p:tgtEl>
                                        <p:attrNameLst>
                                          <p:attrName>ppt_x</p:attrName>
                                        </p:attrNameLst>
                                      </p:cBhvr>
                                      <p:tavLst>
                                        <p:tav tm="0">
                                          <p:val>
                                            <p:strVal val="ppt_x"/>
                                          </p:val>
                                        </p:tav>
                                        <p:tav tm="100000">
                                          <p:val>
                                            <p:strVal val="ppt_x"/>
                                          </p:val>
                                        </p:tav>
                                      </p:tavLst>
                                    </p:anim>
                                    <p:anim calcmode="lin" valueType="num">
                                      <p:cBhvr>
                                        <p:cTn id="36" dur="1000"/>
                                        <p:tgtEl>
                                          <p:spTgt spid="3"/>
                                        </p:tgtEl>
                                        <p:attrNameLst>
                                          <p:attrName>ppt_y</p:attrName>
                                        </p:attrNameLst>
                                      </p:cBhvr>
                                      <p:tavLst>
                                        <p:tav tm="0">
                                          <p:val>
                                            <p:strVal val="ppt_y"/>
                                          </p:val>
                                        </p:tav>
                                        <p:tav tm="100000">
                                          <p:val>
                                            <p:strVal val="ppt_y-.1"/>
                                          </p:val>
                                        </p:tav>
                                      </p:tavLst>
                                    </p:anim>
                                    <p:set>
                                      <p:cBhvr>
                                        <p:cTn id="37" dur="1" fill="hold">
                                          <p:stCondLst>
                                            <p:cond delay="999"/>
                                          </p:stCondLst>
                                        </p:cTn>
                                        <p:tgtEl>
                                          <p:spTgt spid="3"/>
                                        </p:tgtEl>
                                        <p:attrNameLst>
                                          <p:attrName>style.visibility</p:attrName>
                                        </p:attrNameLst>
                                      </p:cBhvr>
                                      <p:to>
                                        <p:strVal val="hidden"/>
                                      </p:to>
                                    </p:set>
                                  </p:childTnLst>
                                </p:cTn>
                              </p:par>
                            </p:childTnLst>
                          </p:cTn>
                        </p:par>
                        <p:par>
                          <p:cTn id="38" fill="hold">
                            <p:stCondLst>
                              <p:cond delay="1000"/>
                            </p:stCondLst>
                            <p:childTnLst>
                              <p:par>
                                <p:cTn id="39" presetID="5" presetClass="entr" presetSubtype="1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checkerboard(across)">
                                      <p:cBhvr>
                                        <p:cTn id="41" dur="500"/>
                                        <p:tgtEl>
                                          <p:spTgt spid="23"/>
                                        </p:tgtEl>
                                      </p:cBhvr>
                                    </p:animEffect>
                                  </p:childTnLst>
                                  <p:subTnLst>
                                    <p:audio>
                                      <p:cMediaNode>
                                        <p:cTn display="0" masterRel="sameClick">
                                          <p:stCondLst>
                                            <p:cond evt="begin" delay="0">
                                              <p:tn val="39"/>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229734" y="971098"/>
            <a:ext cx="79375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位似性质的</a:t>
            </a:r>
            <a:r>
              <a:rPr lang="en-US" altLang="zh-CN" sz="2800" dirty="0" err="1">
                <a:solidFill>
                  <a:schemeClr val="tx1"/>
                </a:solidFill>
                <a:latin typeface="Times New Roman" panose="02020603050405020304" pitchFamily="18" charset="0"/>
                <a:ea typeface="黑体" panose="02010609060101010101" pitchFamily="49" charset="-122"/>
                <a:sym typeface="宋体" panose="02010600030101010101" pitchFamily="2" charset="-122"/>
              </a:rPr>
              <a:t>应用</a:t>
            </a:r>
            <a:r>
              <a:rPr lang="en-US" altLang="zh-CN" sz="2800" dirty="0" err="1">
                <a:solidFill>
                  <a:schemeClr val="tx1"/>
                </a:solidFill>
                <a:latin typeface="Times New Roman" panose="02020603050405020304" pitchFamily="18" charset="0"/>
                <a:ea typeface="黑体" panose="02010609060101010101" pitchFamily="49" charset="-122"/>
              </a:rPr>
              <a:t>：能将一个图形</a:t>
            </a:r>
            <a:r>
              <a:rPr lang="en-US" altLang="zh-CN" sz="2800" dirty="0" err="1">
                <a:latin typeface="Times New Roman" panose="02020603050405020304" pitchFamily="18" charset="0"/>
                <a:ea typeface="黑体" panose="02010609060101010101" pitchFamily="49" charset="-122"/>
              </a:rPr>
              <a:t>放大</a:t>
            </a:r>
            <a:r>
              <a:rPr lang="en-US" altLang="zh-CN" sz="2800" dirty="0" err="1">
                <a:solidFill>
                  <a:schemeClr val="tx1"/>
                </a:solidFill>
                <a:latin typeface="Times New Roman" panose="02020603050405020304" pitchFamily="18" charset="0"/>
                <a:ea typeface="黑体" panose="02010609060101010101" pitchFamily="49" charset="-122"/>
              </a:rPr>
              <a:t>或</a:t>
            </a:r>
            <a:r>
              <a:rPr lang="en-US" altLang="zh-CN" sz="2800" dirty="0" err="1">
                <a:latin typeface="Times New Roman" panose="02020603050405020304" pitchFamily="18" charset="0"/>
                <a:ea typeface="黑体" panose="02010609060101010101" pitchFamily="49" charset="-122"/>
              </a:rPr>
              <a:t>缩小</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4" name="下箭头 197684"/>
          <p:cNvSpPr>
            <a:spLocks noChangeArrowheads="1"/>
          </p:cNvSpPr>
          <p:nvPr/>
        </p:nvSpPr>
        <p:spPr bwMode="auto">
          <a:xfrm>
            <a:off x="4038109" y="2217439"/>
            <a:ext cx="1497013" cy="1981200"/>
          </a:xfrm>
          <a:prstGeom prst="downArrow">
            <a:avLst>
              <a:gd name="adj1" fmla="val 50000"/>
              <a:gd name="adj2" fmla="val 33025"/>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grpSp>
        <p:nvGrpSpPr>
          <p:cNvPr id="5" name="组合 197685"/>
          <p:cNvGrpSpPr/>
          <p:nvPr/>
        </p:nvGrpSpPr>
        <p:grpSpPr bwMode="auto">
          <a:xfrm>
            <a:off x="610696" y="2755602"/>
            <a:ext cx="2508250" cy="1789113"/>
            <a:chOff x="-45" y="0"/>
            <a:chExt cx="1581" cy="1127"/>
          </a:xfrm>
        </p:grpSpPr>
        <p:sp>
          <p:nvSpPr>
            <p:cNvPr id="6" name="文本框 197686"/>
            <p:cNvSpPr txBox="1">
              <a:spLocks noChangeArrowheads="1"/>
            </p:cNvSpPr>
            <p:nvPr/>
          </p:nvSpPr>
          <p:spPr bwMode="auto">
            <a:xfrm>
              <a:off x="288" y="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7" name="文本框 197687"/>
            <p:cNvSpPr txBox="1">
              <a:spLocks noChangeArrowheads="1"/>
            </p:cNvSpPr>
            <p:nvPr/>
          </p:nvSpPr>
          <p:spPr bwMode="auto">
            <a:xfrm>
              <a:off x="-45" y="205"/>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8" name="文本框 197688"/>
            <p:cNvSpPr txBox="1">
              <a:spLocks noChangeArrowheads="1"/>
            </p:cNvSpPr>
            <p:nvPr/>
          </p:nvSpPr>
          <p:spPr bwMode="auto">
            <a:xfrm>
              <a:off x="576" y="23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sp>
          <p:nvSpPr>
            <p:cNvPr id="9" name="文本框 197689"/>
            <p:cNvSpPr txBox="1">
              <a:spLocks noChangeArrowheads="1"/>
            </p:cNvSpPr>
            <p:nvPr/>
          </p:nvSpPr>
          <p:spPr bwMode="auto">
            <a:xfrm>
              <a:off x="51" y="392"/>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10" name="文本框 197690"/>
            <p:cNvSpPr txBox="1">
              <a:spLocks noChangeArrowheads="1"/>
            </p:cNvSpPr>
            <p:nvPr/>
          </p:nvSpPr>
          <p:spPr bwMode="auto">
            <a:xfrm>
              <a:off x="480" y="79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11" name="文本框 197691"/>
            <p:cNvSpPr txBox="1">
              <a:spLocks noChangeArrowheads="1"/>
            </p:cNvSpPr>
            <p:nvPr/>
          </p:nvSpPr>
          <p:spPr bwMode="auto">
            <a:xfrm>
              <a:off x="51" y="77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12" name="上箭头 197692"/>
            <p:cNvSpPr>
              <a:spLocks noChangeArrowheads="1"/>
            </p:cNvSpPr>
            <p:nvPr/>
          </p:nvSpPr>
          <p:spPr bwMode="auto">
            <a:xfrm>
              <a:off x="192" y="272"/>
              <a:ext cx="432" cy="640"/>
            </a:xfrm>
            <a:prstGeom prst="upArrow">
              <a:avLst>
                <a:gd name="adj1" fmla="val 50000"/>
                <a:gd name="adj2" fmla="val 36968"/>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13" name="文本框 197693"/>
            <p:cNvSpPr txBox="1">
              <a:spLocks noChangeArrowheads="1"/>
            </p:cNvSpPr>
            <p:nvPr/>
          </p:nvSpPr>
          <p:spPr bwMode="auto">
            <a:xfrm>
              <a:off x="480" y="38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400" i="1">
                <a:solidFill>
                  <a:schemeClr val="tx1"/>
                </a:solidFill>
                <a:latin typeface="Times New Roman" panose="02020603050405020304" pitchFamily="18" charset="0"/>
              </a:endParaRPr>
            </a:p>
          </p:txBody>
        </p:sp>
        <p:sp>
          <p:nvSpPr>
            <p:cNvPr id="14" name="文本框 197694"/>
            <p:cNvSpPr txBox="1">
              <a:spLocks noChangeArrowheads="1"/>
            </p:cNvSpPr>
            <p:nvPr/>
          </p:nvSpPr>
          <p:spPr bwMode="auto">
            <a:xfrm>
              <a:off x="1104" y="192"/>
              <a:ext cx="43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zh-CN" altLang="en-US" sz="800" i="1">
                  <a:solidFill>
                    <a:schemeClr val="tx1"/>
                  </a:solidFill>
                  <a:latin typeface="Times New Roman" panose="02020603050405020304" pitchFamily="18" charset="0"/>
                </a:rPr>
                <a:t>●</a:t>
              </a:r>
              <a:r>
                <a:rPr lang="en-US" altLang="zh-CN" sz="3600" i="1">
                  <a:solidFill>
                    <a:schemeClr val="tx1"/>
                  </a:solidFill>
                  <a:latin typeface="Times New Roman" panose="02020603050405020304" pitchFamily="18" charset="0"/>
                </a:rPr>
                <a:t>P</a:t>
              </a:r>
              <a:endParaRPr lang="en-US" altLang="zh-CN" sz="3600" i="1">
                <a:solidFill>
                  <a:schemeClr val="tx1"/>
                </a:solidFill>
                <a:latin typeface="Times New Roman" panose="02020603050405020304" pitchFamily="18" charset="0"/>
              </a:endParaRPr>
            </a:p>
          </p:txBody>
        </p:sp>
      </p:grpSp>
      <p:sp>
        <p:nvSpPr>
          <p:cNvPr id="15" name="直接连接符 14"/>
          <p:cNvSpPr>
            <a:spLocks noChangeShapeType="1"/>
          </p:cNvSpPr>
          <p:nvPr/>
        </p:nvSpPr>
        <p:spPr bwMode="auto">
          <a:xfrm>
            <a:off x="1342533" y="3177877"/>
            <a:ext cx="3360738" cy="1014413"/>
          </a:xfrm>
          <a:prstGeom prst="line">
            <a:avLst/>
          </a:prstGeom>
          <a:noFill/>
          <a:ln w="12700">
            <a:solidFill>
              <a:srgbClr val="3333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6" name="直接连接符 15"/>
          <p:cNvSpPr>
            <a:spLocks noChangeShapeType="1"/>
          </p:cNvSpPr>
          <p:nvPr/>
        </p:nvSpPr>
        <p:spPr bwMode="auto">
          <a:xfrm>
            <a:off x="1066309" y="3436639"/>
            <a:ext cx="4441825" cy="258762"/>
          </a:xfrm>
          <a:prstGeom prst="line">
            <a:avLst/>
          </a:prstGeom>
          <a:noFill/>
          <a:ln w="12700">
            <a:solidFill>
              <a:srgbClr val="660033"/>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7" name="直接连接符 16"/>
          <p:cNvSpPr>
            <a:spLocks noChangeShapeType="1"/>
          </p:cNvSpPr>
          <p:nvPr/>
        </p:nvSpPr>
        <p:spPr bwMode="auto">
          <a:xfrm>
            <a:off x="1218708" y="3436640"/>
            <a:ext cx="3970338" cy="250825"/>
          </a:xfrm>
          <a:prstGeom prst="line">
            <a:avLst/>
          </a:prstGeom>
          <a:noFill/>
          <a:ln w="12700">
            <a:solidFill>
              <a:schemeClr val="folHlink"/>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8" name="直接连接符 17"/>
          <p:cNvSpPr>
            <a:spLocks noChangeShapeType="1"/>
          </p:cNvSpPr>
          <p:nvPr/>
        </p:nvSpPr>
        <p:spPr bwMode="auto">
          <a:xfrm flipV="1">
            <a:off x="1142509" y="2217439"/>
            <a:ext cx="4056063" cy="1981200"/>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9" name="直接连接符 18"/>
          <p:cNvSpPr>
            <a:spLocks noChangeShapeType="1"/>
          </p:cNvSpPr>
          <p:nvPr/>
        </p:nvSpPr>
        <p:spPr bwMode="auto">
          <a:xfrm flipV="1">
            <a:off x="1523509" y="2225377"/>
            <a:ext cx="2879725" cy="1973263"/>
          </a:xfrm>
          <a:prstGeom prst="line">
            <a:avLst/>
          </a:prstGeom>
          <a:noFill/>
          <a:ln w="12700">
            <a:solidFill>
              <a:srgbClr val="0099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0" name="直接连接符 19"/>
          <p:cNvSpPr>
            <a:spLocks noChangeShapeType="1"/>
          </p:cNvSpPr>
          <p:nvPr/>
        </p:nvSpPr>
        <p:spPr bwMode="auto">
          <a:xfrm>
            <a:off x="1523509" y="3436639"/>
            <a:ext cx="2906713" cy="258762"/>
          </a:xfrm>
          <a:prstGeom prst="line">
            <a:avLst/>
          </a:prstGeom>
          <a:noFill/>
          <a:ln w="12700" cap="sq">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1" name="直接连接符 20"/>
          <p:cNvSpPr>
            <a:spLocks noChangeShapeType="1"/>
          </p:cNvSpPr>
          <p:nvPr/>
        </p:nvSpPr>
        <p:spPr bwMode="auto">
          <a:xfrm>
            <a:off x="1675909" y="3436639"/>
            <a:ext cx="2379663" cy="265112"/>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grpSp>
        <p:nvGrpSpPr>
          <p:cNvPr id="22" name="组合 197702"/>
          <p:cNvGrpSpPr/>
          <p:nvPr/>
        </p:nvGrpSpPr>
        <p:grpSpPr bwMode="auto">
          <a:xfrm>
            <a:off x="3622183" y="1988840"/>
            <a:ext cx="2325688" cy="2579687"/>
            <a:chOff x="-25" y="0"/>
            <a:chExt cx="1465" cy="1625"/>
          </a:xfrm>
        </p:grpSpPr>
        <p:sp>
          <p:nvSpPr>
            <p:cNvPr id="23" name="文本框 197703"/>
            <p:cNvSpPr txBox="1">
              <a:spLocks noChangeArrowheads="1"/>
            </p:cNvSpPr>
            <p:nvPr/>
          </p:nvSpPr>
          <p:spPr bwMode="auto">
            <a:xfrm>
              <a:off x="1104" y="96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grpSp>
          <p:nvGrpSpPr>
            <p:cNvPr id="24" name="组合 197704"/>
            <p:cNvGrpSpPr/>
            <p:nvPr/>
          </p:nvGrpSpPr>
          <p:grpSpPr bwMode="auto">
            <a:xfrm>
              <a:off x="-25" y="0"/>
              <a:ext cx="1381" cy="1625"/>
              <a:chOff x="-25" y="0"/>
              <a:chExt cx="1381" cy="1625"/>
            </a:xfrm>
          </p:grpSpPr>
          <p:sp>
            <p:nvSpPr>
              <p:cNvPr id="25" name="文本框 197705"/>
              <p:cNvSpPr txBox="1">
                <a:spLocks noChangeArrowheads="1"/>
              </p:cNvSpPr>
              <p:nvPr/>
            </p:nvSpPr>
            <p:spPr bwMode="auto">
              <a:xfrm>
                <a:off x="624" y="1296"/>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26" name="文本框 197706"/>
              <p:cNvSpPr txBox="1">
                <a:spLocks noChangeArrowheads="1"/>
              </p:cNvSpPr>
              <p:nvPr/>
            </p:nvSpPr>
            <p:spPr bwMode="auto">
              <a:xfrm>
                <a:off x="1020" y="618"/>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27" name="文本框 197707"/>
              <p:cNvSpPr txBox="1">
                <a:spLocks noChangeArrowheads="1"/>
              </p:cNvSpPr>
              <p:nvPr/>
            </p:nvSpPr>
            <p:spPr bwMode="auto">
              <a:xfrm>
                <a:off x="960" y="18"/>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28" name="文本框 197708"/>
              <p:cNvSpPr txBox="1">
                <a:spLocks noChangeArrowheads="1"/>
              </p:cNvSpPr>
              <p:nvPr/>
            </p:nvSpPr>
            <p:spPr bwMode="auto">
              <a:xfrm>
                <a:off x="192" y="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cs typeface="Times New Roman" panose="02020603050405020304" pitchFamily="18" charset="0"/>
                </a:endParaRPr>
              </a:p>
            </p:txBody>
          </p:sp>
          <p:sp>
            <p:nvSpPr>
              <p:cNvPr id="29" name="文本框 197709"/>
              <p:cNvSpPr txBox="1">
                <a:spLocks noChangeArrowheads="1"/>
              </p:cNvSpPr>
              <p:nvPr/>
            </p:nvSpPr>
            <p:spPr bwMode="auto">
              <a:xfrm>
                <a:off x="148" y="80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30" name="文本框 197710"/>
              <p:cNvSpPr txBox="1">
                <a:spLocks noChangeArrowheads="1"/>
              </p:cNvSpPr>
              <p:nvPr/>
            </p:nvSpPr>
            <p:spPr bwMode="auto">
              <a:xfrm>
                <a:off x="-25" y="1023"/>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G′</a:t>
                </a:r>
                <a:endParaRPr lang="en-US" altLang="zh-CN" sz="2400" i="1">
                  <a:solidFill>
                    <a:schemeClr val="tx1"/>
                  </a:solidFill>
                  <a:latin typeface="Times New Roman" panose="02020603050405020304" pitchFamily="18" charset="0"/>
                  <a:cs typeface="Times New Roman" panose="02020603050405020304" pitchFamily="18" charset="0"/>
                </a:endParaRPr>
              </a:p>
            </p:txBody>
          </p:sp>
        </p:grpSp>
      </p:grpSp>
      <p:grpSp>
        <p:nvGrpSpPr>
          <p:cNvPr id="31" name="组合 1"/>
          <p:cNvGrpSpPr/>
          <p:nvPr/>
        </p:nvGrpSpPr>
        <p:grpSpPr bwMode="auto">
          <a:xfrm>
            <a:off x="7339451" y="2217439"/>
            <a:ext cx="3581400" cy="2732088"/>
            <a:chOff x="0" y="0"/>
            <a:chExt cx="2256" cy="1721"/>
          </a:xfrm>
        </p:grpSpPr>
        <p:sp>
          <p:nvSpPr>
            <p:cNvPr id="32" name="上箭头 197712"/>
            <p:cNvSpPr>
              <a:spLocks noChangeArrowheads="1"/>
            </p:cNvSpPr>
            <p:nvPr/>
          </p:nvSpPr>
          <p:spPr bwMode="auto">
            <a:xfrm>
              <a:off x="240" y="240"/>
              <a:ext cx="816" cy="1248"/>
            </a:xfrm>
            <a:prstGeom prst="upArrow">
              <a:avLst>
                <a:gd name="adj1" fmla="val 50000"/>
                <a:gd name="adj2" fmla="val 38164"/>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33" name="直接连接符 197713"/>
            <p:cNvSpPr>
              <a:spLocks noChangeShapeType="1"/>
            </p:cNvSpPr>
            <p:nvPr/>
          </p:nvSpPr>
          <p:spPr bwMode="auto">
            <a:xfrm flipH="1" flipV="1">
              <a:off x="720" y="240"/>
              <a:ext cx="1534" cy="392"/>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4" name="直接连接符 197714"/>
            <p:cNvSpPr>
              <a:spLocks noChangeShapeType="1"/>
            </p:cNvSpPr>
            <p:nvPr/>
          </p:nvSpPr>
          <p:spPr bwMode="auto">
            <a:xfrm>
              <a:off x="257" y="557"/>
              <a:ext cx="1999" cy="67"/>
            </a:xfrm>
            <a:prstGeom prst="line">
              <a:avLst/>
            </a:prstGeom>
            <a:noFill/>
            <a:ln w="12700">
              <a:solidFill>
                <a:srgbClr val="FF00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5" name="直接连接符 197715"/>
            <p:cNvSpPr>
              <a:spLocks noChangeShapeType="1"/>
            </p:cNvSpPr>
            <p:nvPr/>
          </p:nvSpPr>
          <p:spPr bwMode="auto">
            <a:xfrm>
              <a:off x="432" y="576"/>
              <a:ext cx="1824" cy="48"/>
            </a:xfrm>
            <a:prstGeom prst="line">
              <a:avLst/>
            </a:prstGeom>
            <a:noFill/>
            <a:ln w="12700" cap="sq">
              <a:solidFill>
                <a:srgbClr val="0099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6" name="直接连接符 197716"/>
            <p:cNvSpPr>
              <a:spLocks noChangeShapeType="1"/>
            </p:cNvSpPr>
            <p:nvPr/>
          </p:nvSpPr>
          <p:spPr bwMode="auto">
            <a:xfrm flipH="1">
              <a:off x="432" y="624"/>
              <a:ext cx="1824" cy="864"/>
            </a:xfrm>
            <a:prstGeom prst="line">
              <a:avLst/>
            </a:prstGeom>
            <a:noFill/>
            <a:ln w="12700">
              <a:solidFill>
                <a:srgbClr val="3333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7" name="直接连接符 197717"/>
            <p:cNvSpPr>
              <a:spLocks noChangeShapeType="1"/>
            </p:cNvSpPr>
            <p:nvPr/>
          </p:nvSpPr>
          <p:spPr bwMode="auto">
            <a:xfrm flipV="1">
              <a:off x="864" y="624"/>
              <a:ext cx="1344" cy="864"/>
            </a:xfrm>
            <a:prstGeom prst="line">
              <a:avLst/>
            </a:prstGeom>
            <a:noFill/>
            <a:ln w="12700">
              <a:solidFill>
                <a:srgbClr val="660033"/>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8" name="直接连接符 197718"/>
            <p:cNvSpPr>
              <a:spLocks noChangeShapeType="1"/>
            </p:cNvSpPr>
            <p:nvPr/>
          </p:nvSpPr>
          <p:spPr bwMode="auto">
            <a:xfrm>
              <a:off x="816" y="576"/>
              <a:ext cx="1392" cy="48"/>
            </a:xfrm>
            <a:prstGeom prst="line">
              <a:avLst/>
            </a:prstGeom>
            <a:noFill/>
            <a:ln w="12700">
              <a:solidFill>
                <a:srgbClr val="0066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9" name="直接连接符 197719"/>
            <p:cNvSpPr>
              <a:spLocks noChangeShapeType="1"/>
            </p:cNvSpPr>
            <p:nvPr/>
          </p:nvSpPr>
          <p:spPr bwMode="auto">
            <a:xfrm>
              <a:off x="1044" y="546"/>
              <a:ext cx="1164" cy="78"/>
            </a:xfrm>
            <a:prstGeom prst="line">
              <a:avLst/>
            </a:prstGeom>
            <a:noFill/>
            <a:ln w="12700">
              <a:solidFill>
                <a:schemeClr val="accent2"/>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40" name="文本框 197720"/>
            <p:cNvSpPr txBox="1">
              <a:spLocks noChangeArrowheads="1"/>
            </p:cNvSpPr>
            <p:nvPr/>
          </p:nvSpPr>
          <p:spPr bwMode="auto">
            <a:xfrm>
              <a:off x="480" y="0"/>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cs typeface="Times New Roman" panose="02020603050405020304" pitchFamily="18" charset="0"/>
              </a:endParaRPr>
            </a:p>
          </p:txBody>
        </p:sp>
        <p:sp>
          <p:nvSpPr>
            <p:cNvPr id="41" name="文本框 197721"/>
            <p:cNvSpPr txBox="1">
              <a:spLocks noChangeArrowheads="1"/>
            </p:cNvSpPr>
            <p:nvPr/>
          </p:nvSpPr>
          <p:spPr bwMode="auto">
            <a:xfrm>
              <a:off x="0" y="384"/>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B′</a:t>
              </a:r>
              <a:endParaRPr lang="en-US" altLang="zh-CN" sz="2400" i="1">
                <a:solidFill>
                  <a:schemeClr val="tx1"/>
                </a:solidFill>
                <a:latin typeface="Times New Roman" panose="02020603050405020304" pitchFamily="18" charset="0"/>
                <a:cs typeface="Times New Roman" panose="02020603050405020304" pitchFamily="18" charset="0"/>
              </a:endParaRPr>
            </a:p>
          </p:txBody>
        </p:sp>
        <p:sp>
          <p:nvSpPr>
            <p:cNvPr id="42" name="文本框 197722"/>
            <p:cNvSpPr txBox="1">
              <a:spLocks noChangeArrowheads="1"/>
            </p:cNvSpPr>
            <p:nvPr/>
          </p:nvSpPr>
          <p:spPr bwMode="auto">
            <a:xfrm>
              <a:off x="147" y="528"/>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43" name="文本框 197723"/>
            <p:cNvSpPr txBox="1">
              <a:spLocks noChangeArrowheads="1"/>
            </p:cNvSpPr>
            <p:nvPr/>
          </p:nvSpPr>
          <p:spPr bwMode="auto">
            <a:xfrm>
              <a:off x="102" y="1392"/>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44" name="文本框 197724"/>
            <p:cNvSpPr txBox="1">
              <a:spLocks noChangeArrowheads="1"/>
            </p:cNvSpPr>
            <p:nvPr/>
          </p:nvSpPr>
          <p:spPr bwMode="auto">
            <a:xfrm>
              <a:off x="816" y="1392"/>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45" name="文本框 197725"/>
            <p:cNvSpPr txBox="1">
              <a:spLocks noChangeArrowheads="1"/>
            </p:cNvSpPr>
            <p:nvPr/>
          </p:nvSpPr>
          <p:spPr bwMode="auto">
            <a:xfrm>
              <a:off x="816" y="528"/>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46" name="文本框 197726"/>
            <p:cNvSpPr txBox="1">
              <a:spLocks noChangeArrowheads="1"/>
            </p:cNvSpPr>
            <p:nvPr/>
          </p:nvSpPr>
          <p:spPr bwMode="auto">
            <a:xfrm>
              <a:off x="913" y="233"/>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grpSp>
      <p:grpSp>
        <p:nvGrpSpPr>
          <p:cNvPr id="47" name="组合 19"/>
          <p:cNvGrpSpPr/>
          <p:nvPr/>
        </p:nvGrpSpPr>
        <p:grpSpPr bwMode="auto">
          <a:xfrm>
            <a:off x="8999977" y="2471440"/>
            <a:ext cx="2454275" cy="1781175"/>
            <a:chOff x="-10" y="0"/>
            <a:chExt cx="1546" cy="1122"/>
          </a:xfrm>
        </p:grpSpPr>
        <p:sp>
          <p:nvSpPr>
            <p:cNvPr id="48" name="文本框 197728"/>
            <p:cNvSpPr txBox="1">
              <a:spLocks noChangeArrowheads="1"/>
            </p:cNvSpPr>
            <p:nvPr/>
          </p:nvSpPr>
          <p:spPr bwMode="auto">
            <a:xfrm>
              <a:off x="288" y="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49" name="文本框 197729"/>
            <p:cNvSpPr txBox="1">
              <a:spLocks noChangeArrowheads="1"/>
            </p:cNvSpPr>
            <p:nvPr/>
          </p:nvSpPr>
          <p:spPr bwMode="auto">
            <a:xfrm>
              <a:off x="-10" y="24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400" i="1">
                <a:solidFill>
                  <a:schemeClr val="tx1"/>
                </a:solidFill>
                <a:latin typeface="Times New Roman" panose="02020603050405020304" pitchFamily="18" charset="0"/>
              </a:endParaRPr>
            </a:p>
          </p:txBody>
        </p:sp>
        <p:sp>
          <p:nvSpPr>
            <p:cNvPr id="50" name="文本框 197730"/>
            <p:cNvSpPr txBox="1">
              <a:spLocks noChangeArrowheads="1"/>
            </p:cNvSpPr>
            <p:nvPr/>
          </p:nvSpPr>
          <p:spPr bwMode="auto">
            <a:xfrm>
              <a:off x="576" y="24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sp>
          <p:nvSpPr>
            <p:cNvPr id="51" name="文本框 197731"/>
            <p:cNvSpPr txBox="1">
              <a:spLocks noChangeArrowheads="1"/>
            </p:cNvSpPr>
            <p:nvPr/>
          </p:nvSpPr>
          <p:spPr bwMode="auto">
            <a:xfrm>
              <a:off x="61" y="40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52" name="文本框 197732"/>
            <p:cNvSpPr txBox="1">
              <a:spLocks noChangeArrowheads="1"/>
            </p:cNvSpPr>
            <p:nvPr/>
          </p:nvSpPr>
          <p:spPr bwMode="auto">
            <a:xfrm>
              <a:off x="480" y="76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53" name="文本框 197733"/>
            <p:cNvSpPr txBox="1">
              <a:spLocks noChangeArrowheads="1"/>
            </p:cNvSpPr>
            <p:nvPr/>
          </p:nvSpPr>
          <p:spPr bwMode="auto">
            <a:xfrm>
              <a:off x="51" y="793"/>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400" i="1">
                <a:solidFill>
                  <a:schemeClr val="tx1"/>
                </a:solidFill>
                <a:latin typeface="Times New Roman" panose="02020603050405020304" pitchFamily="18" charset="0"/>
              </a:endParaRPr>
            </a:p>
          </p:txBody>
        </p:sp>
        <p:sp>
          <p:nvSpPr>
            <p:cNvPr id="54" name="上箭头 197734"/>
            <p:cNvSpPr>
              <a:spLocks noChangeArrowheads="1"/>
            </p:cNvSpPr>
            <p:nvPr/>
          </p:nvSpPr>
          <p:spPr bwMode="auto">
            <a:xfrm>
              <a:off x="192" y="272"/>
              <a:ext cx="432" cy="640"/>
            </a:xfrm>
            <a:prstGeom prst="upArrow">
              <a:avLst>
                <a:gd name="adj1" fmla="val 50000"/>
                <a:gd name="adj2" fmla="val 36968"/>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55" name="文本框 197735"/>
            <p:cNvSpPr txBox="1">
              <a:spLocks noChangeArrowheads="1"/>
            </p:cNvSpPr>
            <p:nvPr/>
          </p:nvSpPr>
          <p:spPr bwMode="auto">
            <a:xfrm>
              <a:off x="480" y="41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400" i="1">
                <a:solidFill>
                  <a:schemeClr val="tx1"/>
                </a:solidFill>
                <a:latin typeface="Times New Roman" panose="02020603050405020304" pitchFamily="18" charset="0"/>
              </a:endParaRPr>
            </a:p>
          </p:txBody>
        </p:sp>
        <p:sp>
          <p:nvSpPr>
            <p:cNvPr id="56" name="文本框 197736"/>
            <p:cNvSpPr txBox="1">
              <a:spLocks noChangeArrowheads="1"/>
            </p:cNvSpPr>
            <p:nvPr/>
          </p:nvSpPr>
          <p:spPr bwMode="auto">
            <a:xfrm>
              <a:off x="1104" y="192"/>
              <a:ext cx="43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zh-CN" altLang="en-US" sz="800" i="1">
                  <a:solidFill>
                    <a:schemeClr val="tx1"/>
                  </a:solidFill>
                  <a:latin typeface="Times New Roman" panose="02020603050405020304" pitchFamily="18" charset="0"/>
                </a:rPr>
                <a:t>●</a:t>
              </a:r>
              <a:r>
                <a:rPr lang="en-US" altLang="zh-CN" sz="3600" i="1">
                  <a:solidFill>
                    <a:schemeClr val="tx1"/>
                  </a:solidFill>
                  <a:latin typeface="Times New Roman" panose="02020603050405020304" pitchFamily="18" charset="0"/>
                </a:rPr>
                <a:t>P</a:t>
              </a:r>
              <a:endParaRPr lang="en-US" altLang="zh-CN" sz="3600" i="1">
                <a:solidFill>
                  <a:schemeClr val="tx1"/>
                </a:solidFill>
                <a:latin typeface="Times New Roman" panose="02020603050405020304" pitchFamily="18" charset="0"/>
              </a:endParaRPr>
            </a:p>
          </p:txBody>
        </p:sp>
      </p:grpSp>
      <p:sp>
        <p:nvSpPr>
          <p:cNvPr id="57" name="矩形 56"/>
          <p:cNvSpPr>
            <a:spLocks noChangeArrowheads="1"/>
          </p:cNvSpPr>
          <p:nvPr/>
        </p:nvSpPr>
        <p:spPr bwMode="auto">
          <a:xfrm>
            <a:off x="229734" y="4771232"/>
            <a:ext cx="6894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20000"/>
              </a:spcBef>
              <a:buClr>
                <a:schemeClr val="accent2"/>
              </a:buClr>
              <a:buSzPct val="80000"/>
              <a:buFont typeface="Wingdings" panose="05000000000000000000" pitchFamily="2" charset="2"/>
              <a:buNone/>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4</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平面直角坐标系中的</a:t>
            </a:r>
            <a:r>
              <a:rPr lang="en-US" altLang="zh-CN" sz="2800" dirty="0" err="1">
                <a:solidFill>
                  <a:schemeClr val="tx1"/>
                </a:solidFill>
                <a:latin typeface="Times New Roman" panose="02020603050405020304" pitchFamily="18" charset="0"/>
                <a:ea typeface="黑体" panose="02010609060101010101" pitchFamily="49" charset="-122"/>
                <a:sym typeface="宋体" panose="02010600030101010101" pitchFamily="2" charset="-122"/>
              </a:rPr>
              <a:t>位似</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58" name="文本框 57"/>
          <p:cNvSpPr txBox="1">
            <a:spLocks noChangeArrowheads="1"/>
          </p:cNvSpPr>
          <p:nvPr/>
        </p:nvSpPr>
        <p:spPr bwMode="auto">
          <a:xfrm>
            <a:off x="283218" y="5370375"/>
            <a:ext cx="1169989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err="1">
                <a:solidFill>
                  <a:schemeClr val="tx1"/>
                </a:solidFill>
                <a:latin typeface="Times New Roman" panose="02020603050405020304" pitchFamily="18" charset="0"/>
                <a:ea typeface="黑体" panose="02010609060101010101" pitchFamily="49" charset="-122"/>
              </a:rPr>
              <a:t>当位似图形在原点同侧时，其对应顶点的坐标的比为</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i="1" dirty="0" err="1">
                <a:solidFill>
                  <a:schemeClr val="tx1"/>
                </a:solidFill>
                <a:latin typeface="Times New Roman" panose="02020603050405020304" pitchFamily="18" charset="0"/>
                <a:ea typeface="黑体" panose="02010609060101010101" pitchFamily="49" charset="-122"/>
              </a:rPr>
              <a:t>k</a:t>
            </a:r>
            <a:r>
              <a:rPr lang="en-US" altLang="zh-CN" sz="2800" dirty="0" err="1">
                <a:solidFill>
                  <a:schemeClr val="tx1"/>
                </a:solidFill>
                <a:latin typeface="Times New Roman" panose="02020603050405020304" pitchFamily="18" charset="0"/>
                <a:ea typeface="黑体" panose="02010609060101010101" pitchFamily="49" charset="-122"/>
              </a:rPr>
              <a:t>；当位似图形在原点两侧时，对应顶点的坐标的比为－</a:t>
            </a:r>
            <a:r>
              <a:rPr lang="en-US" altLang="zh-CN" sz="2800" i="1" dirty="0" err="1">
                <a:solidFill>
                  <a:schemeClr val="tx1"/>
                </a:solidFill>
                <a:latin typeface="Times New Roman" panose="02020603050405020304" pitchFamily="18" charset="0"/>
                <a:ea typeface="黑体" panose="02010609060101010101" pitchFamily="49" charset="-122"/>
              </a:rPr>
              <a:t>k</a:t>
            </a:r>
            <a:r>
              <a:rPr lang="en-US" altLang="zh-CN" sz="2800" i="1" dirty="0">
                <a:solidFill>
                  <a:schemeClr val="tx1"/>
                </a:solidFill>
                <a:latin typeface="Times New Roman" panose="02020603050405020304" pitchFamily="18" charset="0"/>
                <a:ea typeface="黑体" panose="02010609060101010101" pitchFamily="49" charset="-122"/>
              </a:rPr>
              <a:t>.</a:t>
            </a:r>
            <a:endParaRPr lang="en-US" altLang="zh-CN" sz="2800" i="1"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5"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500"/>
                                        <p:tgtEl>
                                          <p:spTgt spid="5"/>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subTnLst>
                                    <p:audio>
                                      <p:cMediaNode>
                                        <p:cTn display="0" masterRel="sameClick">
                                          <p:stCondLst>
                                            <p:cond evt="begin" delay="0">
                                              <p:tn val="22"/>
                                            </p:cond>
                                          </p:stCondLst>
                                          <p:endCondLst>
                                            <p:cond evt="onStopAudio" delay="0">
                                              <p:tgtEl>
                                                <p:sldTgt/>
                                              </p:tgtEl>
                                            </p:cond>
                                          </p:endCondLst>
                                        </p:cTn>
                                        <p:tgtEl>
                                          <p:sndTgt r:embed="rId2" name="chimes.wav"/>
                                        </p:tgtEl>
                                      </p:cMediaNode>
                                    </p:audio>
                                  </p:sub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par>
                          <p:cTn id="29" fill="hold">
                            <p:stCondLst>
                              <p:cond delay="2500"/>
                            </p:stCondLst>
                            <p:childTnLst>
                              <p:par>
                                <p:cTn id="30" presetID="22" presetClass="entr" presetSubtype="4"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subTnLst>
                                    <p:audio>
                                      <p:cMediaNode>
                                        <p:cTn display="0" masterRel="sameClick">
                                          <p:stCondLst>
                                            <p:cond evt="begin" delay="0">
                                              <p:tn val="30"/>
                                            </p:cond>
                                          </p:stCondLst>
                                          <p:endCondLst>
                                            <p:cond evt="onStopAudio" delay="0">
                                              <p:tgtEl>
                                                <p:sldTgt/>
                                              </p:tgtEl>
                                            </p:cond>
                                          </p:endCondLst>
                                        </p:cTn>
                                        <p:tgtEl>
                                          <p:sndTgt r:embed="rId2" name="chimes.wav"/>
                                        </p:tgtEl>
                                      </p:cMediaNode>
                                    </p:audio>
                                  </p:sub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left)">
                                      <p:cBhvr>
                                        <p:cTn id="36" dur="500"/>
                                        <p:tgtEl>
                                          <p:spTgt spid="20"/>
                                        </p:tgtEl>
                                      </p:cBhvr>
                                    </p:animEffect>
                                  </p:childTnLst>
                                  <p:subTnLst>
                                    <p:audio>
                                      <p:cMediaNode>
                                        <p:cTn display="0" masterRel="sameClick">
                                          <p:stCondLst>
                                            <p:cond evt="begin" delay="0">
                                              <p:tn val="34"/>
                                            </p:cond>
                                          </p:stCondLst>
                                          <p:endCondLst>
                                            <p:cond evt="onStopAudio" delay="0">
                                              <p:tgtEl>
                                                <p:sldTgt/>
                                              </p:tgtEl>
                                            </p:cond>
                                          </p:endCondLst>
                                        </p:cTn>
                                        <p:tgtEl>
                                          <p:sndTgt r:embed="rId2" name="chimes.wav"/>
                                        </p:tgtEl>
                                      </p:cMediaNode>
                                    </p:audio>
                                  </p:sub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subTnLst>
                                    <p:audio>
                                      <p:cMediaNode>
                                        <p:cTn display="0" masterRel="sameClick">
                                          <p:stCondLst>
                                            <p:cond evt="begin" delay="0">
                                              <p:tn val="38"/>
                                            </p:cond>
                                          </p:stCondLst>
                                          <p:endCondLst>
                                            <p:cond evt="onStopAudio" delay="0">
                                              <p:tgtEl>
                                                <p:sldTgt/>
                                              </p:tgtEl>
                                            </p:cond>
                                          </p:endCondLst>
                                        </p:cTn>
                                        <p:tgtEl>
                                          <p:sndTgt r:embed="rId2" name="chimes.wav"/>
                                        </p:tgtEl>
                                      </p:cMediaNode>
                                    </p:audio>
                                  </p:subTnLst>
                                </p:cTn>
                              </p:par>
                            </p:childTnLst>
                          </p:cTn>
                        </p:par>
                        <p:par>
                          <p:cTn id="41" fill="hold">
                            <p:stCondLst>
                              <p:cond delay="4000"/>
                            </p:stCondLst>
                            <p:childTnLst>
                              <p:par>
                                <p:cTn id="42" presetID="9"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dissolve">
                                      <p:cBhvr>
                                        <p:cTn id="44" dur="500"/>
                                        <p:tgtEl>
                                          <p:spTgt spid="22"/>
                                        </p:tgtEl>
                                      </p:cBhvr>
                                    </p:animEffect>
                                  </p:childTnLst>
                                  <p:subTnLst>
                                    <p:audio>
                                      <p:cMediaNode>
                                        <p:cTn display="0" masterRel="sameClick">
                                          <p:stCondLst>
                                            <p:cond evt="begin" delay="0">
                                              <p:tn val="42"/>
                                            </p:cond>
                                          </p:stCondLst>
                                          <p:endCondLst>
                                            <p:cond evt="onStopAudio" delay="0">
                                              <p:tgtEl>
                                                <p:sldTgt/>
                                              </p:tgtEl>
                                            </p:cond>
                                          </p:endCondLst>
                                        </p:cTn>
                                        <p:tgtEl>
                                          <p:sndTgt r:embed="rId2" name="chimes.wav"/>
                                        </p:tgtEl>
                                      </p:cMediaNode>
                                    </p:audio>
                                  </p:subTnLst>
                                </p:cTn>
                              </p:par>
                            </p:childTnLst>
                          </p:cTn>
                        </p:par>
                        <p:par>
                          <p:cTn id="45" fill="hold">
                            <p:stCondLst>
                              <p:cond delay="4500"/>
                            </p:stCondLst>
                            <p:childTnLst>
                              <p:par>
                                <p:cTn id="46" presetID="22" presetClass="entr" presetSubtype="4"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subTnLst>
                                    <p:audio>
                                      <p:cMediaNode>
                                        <p:cTn display="0" masterRel="sameClick">
                                          <p:stCondLst>
                                            <p:cond evt="begin" delay="0">
                                              <p:tn val="46"/>
                                            </p:cond>
                                          </p:stCondLst>
                                          <p:endCondLst>
                                            <p:cond evt="onStopAudio" delay="0">
                                              <p:tgtEl>
                                                <p:sldTgt/>
                                              </p:tgtEl>
                                            </p:cond>
                                          </p:endCondLst>
                                        </p:cTn>
                                        <p:tgtEl>
                                          <p:sndTgt r:embed="rId2" name="chimes.wav"/>
                                        </p:tgtEl>
                                      </p:cMediaNode>
                                    </p:audio>
                                  </p:subTnLst>
                                </p:cTn>
                              </p:par>
                            </p:childTnLst>
                          </p:cTn>
                        </p:par>
                      </p:childTnLst>
                    </p:cTn>
                  </p:par>
                  <p:par>
                    <p:cTn id="49" fill="hold">
                      <p:stCondLst>
                        <p:cond delay="indefinite"/>
                      </p:stCondLst>
                      <p:childTnLst>
                        <p:par>
                          <p:cTn id="50" fill="hold">
                            <p:stCondLst>
                              <p:cond delay="0"/>
                            </p:stCondLst>
                            <p:childTnLst>
                              <p:par>
                                <p:cTn id="51" presetID="3" presetClass="entr" presetSubtype="10" fill="hold" nodeType="click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linds(horizontal)">
                                      <p:cBhvr>
                                        <p:cTn id="53" dur="500"/>
                                        <p:tgtEl>
                                          <p:spTgt spid="47"/>
                                        </p:tgtEl>
                                      </p:cBhvr>
                                    </p:animEffect>
                                  </p:childTnLst>
                                  <p:subTnLst>
                                    <p:audio>
                                      <p:cMediaNode>
                                        <p:cTn display="0" masterRel="sameClick">
                                          <p:stCondLst>
                                            <p:cond evt="begin" delay="0">
                                              <p:tn val="51"/>
                                            </p:cond>
                                          </p:stCondLst>
                                          <p:endCondLst>
                                            <p:cond evt="onStopAudio" delay="0">
                                              <p:tgtEl>
                                                <p:sldTgt/>
                                              </p:tgtEl>
                                            </p:cond>
                                          </p:endCondLst>
                                        </p:cTn>
                                        <p:tgtEl>
                                          <p:sndTgt r:embed="rId2" name="chimes.wav"/>
                                        </p:tgtEl>
                                      </p:cMediaNode>
                                    </p:audio>
                                  </p:subTnLst>
                                </p:cTn>
                              </p:par>
                            </p:childTnLst>
                          </p:cTn>
                        </p:par>
                        <p:par>
                          <p:cTn id="54" fill="hold">
                            <p:stCondLst>
                              <p:cond delay="500"/>
                            </p:stCondLst>
                            <p:childTnLst>
                              <p:par>
                                <p:cTn id="55" presetID="22" presetClass="entr" presetSubtype="2" fill="hold"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500"/>
                                        <p:tgtEl>
                                          <p:spTgt spid="31"/>
                                        </p:tgtEl>
                                      </p:cBhvr>
                                    </p:animEffect>
                                  </p:childTnLst>
                                  <p:subTnLst>
                                    <p:audio>
                                      <p:cMediaNode>
                                        <p:cTn display="0" masterRel="sameClick">
                                          <p:stCondLst>
                                            <p:cond evt="begin" delay="0">
                                              <p:tn val="55"/>
                                            </p:cond>
                                          </p:stCondLst>
                                          <p:endCondLst>
                                            <p:cond evt="onStopAudio" delay="0">
                                              <p:tgtEl>
                                                <p:sldTgt/>
                                              </p:tgtEl>
                                            </p:cond>
                                          </p:endCondLst>
                                        </p:cTn>
                                        <p:tgtEl>
                                          <p:sndTgt r:embed="rId2" name="chimes.wav"/>
                                        </p:tgtEl>
                                      </p:cMediaNode>
                                    </p:audio>
                                  </p:subTnLst>
                                </p:cTn>
                              </p:par>
                            </p:childTnLst>
                          </p:cTn>
                        </p:par>
                        <p:par>
                          <p:cTn id="58" fill="hold">
                            <p:stCondLst>
                              <p:cond delay="1000"/>
                            </p:stCondLst>
                            <p:childTnLst>
                              <p:par>
                                <p:cTn id="59" presetID="5" presetClass="entr" presetSubtype="10" fill="hold" grpId="0" nodeType="after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checkerboard(across)">
                                      <p:cBhvr>
                                        <p:cTn id="61" dur="500"/>
                                        <p:tgtEl>
                                          <p:spTgt spid="57"/>
                                        </p:tgtEl>
                                      </p:cBhvr>
                                    </p:animEffect>
                                  </p:childTnLst>
                                  <p:subTnLst>
                                    <p:audio>
                                      <p:cMediaNode>
                                        <p:cTn display="0" masterRel="sameClick">
                                          <p:stCondLst>
                                            <p:cond evt="begin" delay="0">
                                              <p:tn val="59"/>
                                            </p:cond>
                                          </p:stCondLst>
                                          <p:endCondLst>
                                            <p:cond evt="onStopAudio" delay="0">
                                              <p:tgtEl>
                                                <p:sldTgt/>
                                              </p:tgtEl>
                                            </p:cond>
                                          </p:endCondLst>
                                        </p:cTn>
                                        <p:tgtEl>
                                          <p:sndTgt r:embed="rId1" name="type.wav"/>
                                        </p:tgtEl>
                                      </p:cMediaNode>
                                    </p:audio>
                                  </p:sub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dissolve">
                                      <p:cBhvr>
                                        <p:cTn id="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263352" y="1052736"/>
            <a:ext cx="6894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20000"/>
              </a:spcBef>
              <a:buClr>
                <a:schemeClr val="accent2"/>
              </a:buClr>
              <a:buSzPct val="80000"/>
              <a:buFont typeface="Wingdings" panose="05000000000000000000" pitchFamily="2" charset="2"/>
              <a:buNone/>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4</a:t>
            </a:r>
            <a:r>
              <a:rPr lang="en-US" altLang="zh-CN" sz="2800">
                <a:solidFill>
                  <a:schemeClr val="tx1"/>
                </a:solidFill>
                <a:latin typeface="Times New Roman" panose="02020603050405020304" pitchFamily="18" charset="0"/>
                <a:ea typeface="黑体" panose="02010609060101010101" pitchFamily="49" charset="-122"/>
              </a:rPr>
              <a:t>) 平面直角坐标系中的</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位似</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760239" y="1603599"/>
            <a:ext cx="78486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a:solidFill>
                  <a:schemeClr val="tx1"/>
                </a:solidFill>
                <a:latin typeface="Times New Roman" panose="02020603050405020304" pitchFamily="18" charset="0"/>
                <a:ea typeface="黑体" panose="02010609060101010101" pitchFamily="49" charset="-122"/>
              </a:rPr>
              <a:t>当位似图形在原点同侧时，其对应顶点的坐标的比为 </a:t>
            </a:r>
            <a:r>
              <a:rPr lang="en-US" altLang="zh-CN" sz="2800" i="1">
                <a:solidFill>
                  <a:schemeClr val="tx1"/>
                </a:solidFill>
                <a:latin typeface="Times New Roman" panose="02020603050405020304" pitchFamily="18" charset="0"/>
                <a:ea typeface="黑体" panose="02010609060101010101" pitchFamily="49" charset="-122"/>
              </a:rPr>
              <a:t>k</a:t>
            </a:r>
            <a:r>
              <a:rPr lang="en-US" altLang="zh-CN" sz="2800">
                <a:solidFill>
                  <a:schemeClr val="tx1"/>
                </a:solidFill>
                <a:latin typeface="Times New Roman" panose="02020603050405020304" pitchFamily="18" charset="0"/>
                <a:ea typeface="黑体" panose="02010609060101010101" pitchFamily="49" charset="-122"/>
              </a:rPr>
              <a:t>；当位似图形在原点两侧时，对应顶点的坐标的比为－</a:t>
            </a:r>
            <a:r>
              <a:rPr lang="en-US" altLang="zh-CN" sz="2800" i="1">
                <a:solidFill>
                  <a:schemeClr val="tx1"/>
                </a:solidFill>
                <a:latin typeface="Times New Roman" panose="02020603050405020304" pitchFamily="18" charset="0"/>
                <a:ea typeface="黑体" panose="02010609060101010101" pitchFamily="49" charset="-122"/>
              </a:rPr>
              <a:t>k.</a:t>
            </a:r>
            <a:endParaRPr lang="en-US" altLang="zh-CN" sz="2800" i="1">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19"/>
          <p:cNvSpPr>
            <a:spLocks noChangeArrowheads="1"/>
          </p:cNvSpPr>
          <p:nvPr/>
        </p:nvSpPr>
        <p:spPr bwMode="auto">
          <a:xfrm>
            <a:off x="191344" y="925136"/>
            <a:ext cx="57583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考点一  比例线段及比例基本性质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Rectangle 4"/>
          <p:cNvSpPr>
            <a:spLocks noChangeArrowheads="1"/>
          </p:cNvSpPr>
          <p:nvPr/>
        </p:nvSpPr>
        <p:spPr bwMode="auto">
          <a:xfrm>
            <a:off x="407368" y="1479667"/>
            <a:ext cx="99372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1 】</a:t>
            </a:r>
            <a:r>
              <a:rPr lang="zh-CN" altLang="en-US" sz="2800" dirty="0">
                <a:solidFill>
                  <a:srgbClr val="000000"/>
                </a:solidFill>
                <a:latin typeface="Times New Roman" panose="02020603050405020304" pitchFamily="18" charset="0"/>
                <a:ea typeface="黑体" panose="02010609060101010101" pitchFamily="49" charset="-122"/>
              </a:rPr>
              <a:t>判断下列线段</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a:t>
            </a:r>
            <a:r>
              <a:rPr lang="zh-CN" altLang="en-US" sz="2800" dirty="0">
                <a:solidFill>
                  <a:srgbClr val="000000"/>
                </a:solidFill>
                <a:latin typeface="Times New Roman" panose="02020603050405020304" pitchFamily="18" charset="0"/>
                <a:ea typeface="黑体" panose="02010609060101010101" pitchFamily="49" charset="-122"/>
              </a:rPr>
              <a:t>是否是成比例线段：　</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5" name="Rectangle 6"/>
          <p:cNvSpPr>
            <a:spLocks noChangeArrowheads="1"/>
          </p:cNvSpPr>
          <p:nvPr/>
        </p:nvSpPr>
        <p:spPr bwMode="auto">
          <a:xfrm>
            <a:off x="389684" y="2039566"/>
            <a:ext cx="57583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t>（</a:t>
            </a:r>
            <a:r>
              <a:rPr lang="en-US" altLang="zh-CN" sz="2800" dirty="0"/>
              <a:t>1</a:t>
            </a:r>
            <a:r>
              <a:rPr lang="zh-CN" altLang="en-US" sz="2800" dirty="0"/>
              <a:t>）</a:t>
            </a:r>
            <a:r>
              <a:rPr lang="en-US" altLang="zh-CN" sz="2800" dirty="0"/>
              <a:t>a</a:t>
            </a:r>
            <a:r>
              <a:rPr lang="zh-CN" altLang="en-US" sz="2800" dirty="0"/>
              <a:t>＝</a:t>
            </a:r>
            <a:r>
              <a:rPr lang="en-US" altLang="zh-CN" sz="2800" dirty="0"/>
              <a:t>4</a:t>
            </a:r>
            <a:r>
              <a:rPr lang="zh-CN" altLang="en-US" sz="2800" dirty="0"/>
              <a:t>，</a:t>
            </a:r>
            <a:r>
              <a:rPr lang="en-US" altLang="zh-CN" sz="2800" dirty="0"/>
              <a:t>b</a:t>
            </a:r>
            <a:r>
              <a:rPr lang="zh-CN" altLang="en-US" sz="2800" dirty="0"/>
              <a:t>＝</a:t>
            </a:r>
            <a:r>
              <a:rPr lang="en-US" altLang="zh-CN" sz="2800" dirty="0"/>
              <a:t>6</a:t>
            </a:r>
            <a:r>
              <a:rPr lang="zh-CN" altLang="en-US" sz="2800" dirty="0"/>
              <a:t>，</a:t>
            </a:r>
            <a:r>
              <a:rPr lang="en-US" altLang="zh-CN" sz="2800" dirty="0"/>
              <a:t>c</a:t>
            </a:r>
            <a:r>
              <a:rPr lang="zh-CN" altLang="en-US" sz="2800" dirty="0"/>
              <a:t>＝</a:t>
            </a:r>
            <a:r>
              <a:rPr lang="en-US" altLang="zh-CN" sz="2800" dirty="0"/>
              <a:t>5</a:t>
            </a:r>
            <a:r>
              <a:rPr lang="zh-CN" altLang="en-US" sz="2800" dirty="0"/>
              <a:t>，</a:t>
            </a:r>
            <a:r>
              <a:rPr lang="en-US" altLang="zh-CN" sz="2800" dirty="0"/>
              <a:t>d</a:t>
            </a:r>
            <a:r>
              <a:rPr lang="zh-CN" altLang="en-US" sz="2800" dirty="0"/>
              <a:t>＝</a:t>
            </a:r>
            <a:r>
              <a:rPr lang="en-US" altLang="zh-CN" sz="2800" dirty="0"/>
              <a:t>10</a:t>
            </a:r>
            <a:r>
              <a:rPr lang="zh-CN" altLang="en-US" sz="2800" dirty="0"/>
              <a:t>；</a:t>
            </a:r>
            <a:endParaRPr lang="zh-CN" altLang="en-US" sz="2800" dirty="0"/>
          </a:p>
        </p:txBody>
      </p:sp>
      <p:grpSp>
        <p:nvGrpSpPr>
          <p:cNvPr id="6" name="Group 2"/>
          <p:cNvGrpSpPr/>
          <p:nvPr/>
        </p:nvGrpSpPr>
        <p:grpSpPr bwMode="auto">
          <a:xfrm>
            <a:off x="393628" y="2586717"/>
            <a:ext cx="7018514" cy="673841"/>
            <a:chOff x="0" y="54"/>
            <a:chExt cx="4094" cy="307"/>
          </a:xfrm>
        </p:grpSpPr>
        <p:graphicFrame>
          <p:nvGraphicFramePr>
            <p:cNvPr id="7" name="Object 3"/>
            <p:cNvGraphicFramePr>
              <a:graphicFrameLocks noChangeAspect="1"/>
            </p:cNvGraphicFramePr>
            <p:nvPr/>
          </p:nvGraphicFramePr>
          <p:xfrm>
            <a:off x="1499" y="70"/>
            <a:ext cx="279" cy="279"/>
          </p:xfrm>
          <a:graphic>
            <a:graphicData uri="http://schemas.openxmlformats.org/presentationml/2006/ole">
              <mc:AlternateContent xmlns:mc="http://schemas.openxmlformats.org/markup-compatibility/2006">
                <mc:Choice xmlns:v="urn:schemas-microsoft-com:vml" Requires="v">
                  <p:oleObj spid="_x0000_s57610" name="" r:id="rId1" imgW="229870" imgH="229870" progId="Equation.3">
                    <p:embed/>
                  </p:oleObj>
                </mc:Choice>
                <mc:Fallback>
                  <p:oleObj name="" r:id="rId1" imgW="229870" imgH="229870" progId="Equation.3">
                    <p:embed/>
                    <p:pic>
                      <p:nvPicPr>
                        <p:cNvPr id="0" name="Object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 y="70"/>
                          <a:ext cx="279" cy="279"/>
                        </a:xfrm>
                        <a:prstGeom prst="rect">
                          <a:avLst/>
                        </a:prstGeom>
                        <a:noFill/>
                        <a:ln>
                          <a:noFill/>
                        </a:ln>
                      </p:spPr>
                    </p:pic>
                  </p:oleObj>
                </mc:Fallback>
              </mc:AlternateContent>
            </a:graphicData>
          </a:graphic>
        </p:graphicFrame>
        <p:graphicFrame>
          <p:nvGraphicFramePr>
            <p:cNvPr id="8" name="Object 4"/>
            <p:cNvGraphicFramePr>
              <a:graphicFrameLocks noChangeAspect="1"/>
            </p:cNvGraphicFramePr>
            <p:nvPr/>
          </p:nvGraphicFramePr>
          <p:xfrm>
            <a:off x="2468" y="81"/>
            <a:ext cx="453" cy="272"/>
          </p:xfrm>
          <a:graphic>
            <a:graphicData uri="http://schemas.openxmlformats.org/presentationml/2006/ole">
              <mc:AlternateContent xmlns:mc="http://schemas.openxmlformats.org/markup-compatibility/2006">
                <mc:Choice xmlns:v="urn:schemas-microsoft-com:vml" Requires="v">
                  <p:oleObj spid="_x0000_s57611" name="" r:id="rId3" imgW="382270" imgH="229235" progId="Equation.3">
                    <p:embed/>
                  </p:oleObj>
                </mc:Choice>
                <mc:Fallback>
                  <p:oleObj name="" r:id="rId3" imgW="382270" imgH="22923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8" y="81"/>
                          <a:ext cx="453" cy="272"/>
                        </a:xfrm>
                        <a:prstGeom prst="rect">
                          <a:avLst/>
                        </a:prstGeom>
                        <a:noFill/>
                        <a:ln>
                          <a:noFill/>
                        </a:ln>
                      </p:spPr>
                    </p:pic>
                  </p:oleObj>
                </mc:Fallback>
              </mc:AlternateContent>
            </a:graphicData>
          </a:graphic>
        </p:graphicFrame>
        <p:graphicFrame>
          <p:nvGraphicFramePr>
            <p:cNvPr id="9" name="Object 5"/>
            <p:cNvGraphicFramePr>
              <a:graphicFrameLocks noChangeAspect="1"/>
            </p:cNvGraphicFramePr>
            <p:nvPr/>
          </p:nvGraphicFramePr>
          <p:xfrm>
            <a:off x="3543" y="54"/>
            <a:ext cx="410" cy="307"/>
          </p:xfrm>
          <a:graphic>
            <a:graphicData uri="http://schemas.openxmlformats.org/presentationml/2006/ole">
              <mc:AlternateContent xmlns:mc="http://schemas.openxmlformats.org/markup-compatibility/2006">
                <mc:Choice xmlns:v="urn:schemas-microsoft-com:vml" Requires="v">
                  <p:oleObj spid="_x0000_s57612" name="" r:id="rId5" imgW="306070" imgH="229235" progId="Equation.3">
                    <p:embed/>
                  </p:oleObj>
                </mc:Choice>
                <mc:Fallback>
                  <p:oleObj name="" r:id="rId5" imgW="306070" imgH="229235"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 y="54"/>
                          <a:ext cx="410" cy="307"/>
                        </a:xfrm>
                        <a:prstGeom prst="rect">
                          <a:avLst/>
                        </a:prstGeom>
                        <a:noFill/>
                        <a:ln>
                          <a:noFill/>
                        </a:ln>
                      </p:spPr>
                    </p:pic>
                  </p:oleObj>
                </mc:Fallback>
              </mc:AlternateContent>
            </a:graphicData>
          </a:graphic>
        </p:graphicFrame>
        <p:sp>
          <p:nvSpPr>
            <p:cNvPr id="10" name="Rectangle 7"/>
            <p:cNvSpPr>
              <a:spLocks noChangeArrowheads="1"/>
            </p:cNvSpPr>
            <p:nvPr/>
          </p:nvSpPr>
          <p:spPr bwMode="auto">
            <a:xfrm>
              <a:off x="0" y="98"/>
              <a:ext cx="1623"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CN" altLang="en-US" sz="2800" dirty="0">
                  <a:solidFill>
                    <a:schemeClr val="tx1"/>
                  </a:solidFill>
                </a:rPr>
                <a:t>（</a:t>
              </a:r>
              <a:r>
                <a:rPr lang="en-US" altLang="zh-CN" sz="2800" dirty="0">
                  <a:solidFill>
                    <a:schemeClr val="tx1"/>
                  </a:solidFill>
                </a:rPr>
                <a:t>2</a:t>
              </a:r>
              <a:r>
                <a:rPr lang="zh-CN" altLang="en-US" sz="2800" dirty="0">
                  <a:solidFill>
                    <a:schemeClr val="tx1"/>
                  </a:solidFill>
                </a:rPr>
                <a:t>）</a:t>
              </a:r>
              <a:r>
                <a:rPr lang="en-US" altLang="zh-CN" sz="2800" dirty="0">
                  <a:solidFill>
                    <a:schemeClr val="tx1"/>
                  </a:solidFill>
                </a:rPr>
                <a:t>a</a:t>
              </a:r>
              <a:r>
                <a:rPr lang="zh-CN" altLang="en-US" sz="2800" dirty="0">
                  <a:solidFill>
                    <a:schemeClr val="tx1"/>
                  </a:solidFill>
                </a:rPr>
                <a:t>＝</a:t>
              </a:r>
              <a:r>
                <a:rPr lang="en-US" altLang="zh-CN" sz="2800" dirty="0">
                  <a:solidFill>
                    <a:schemeClr val="tx1"/>
                  </a:solidFill>
                </a:rPr>
                <a:t>2</a:t>
              </a:r>
              <a:r>
                <a:rPr lang="zh-CN" altLang="en-US" sz="2800" dirty="0">
                  <a:solidFill>
                    <a:schemeClr val="tx1"/>
                  </a:solidFill>
                </a:rPr>
                <a:t>，</a:t>
              </a:r>
              <a:r>
                <a:rPr lang="en-US" altLang="zh-CN" sz="2800" dirty="0">
                  <a:solidFill>
                    <a:schemeClr val="tx1"/>
                  </a:solidFill>
                </a:rPr>
                <a:t>b</a:t>
              </a:r>
              <a:r>
                <a:rPr lang="zh-CN" altLang="en-US" sz="2800" dirty="0">
                  <a:solidFill>
                    <a:schemeClr val="tx1"/>
                  </a:solidFill>
                </a:rPr>
                <a:t>＝</a:t>
              </a:r>
              <a:endParaRPr lang="zh-CN" altLang="en-US" sz="2800" dirty="0">
                <a:solidFill>
                  <a:schemeClr val="tx1"/>
                </a:solidFill>
              </a:endParaRPr>
            </a:p>
          </p:txBody>
        </p:sp>
        <p:sp>
          <p:nvSpPr>
            <p:cNvPr id="11" name="Rectangle 8"/>
            <p:cNvSpPr>
              <a:spLocks noChangeArrowheads="1"/>
            </p:cNvSpPr>
            <p:nvPr/>
          </p:nvSpPr>
          <p:spPr bwMode="auto">
            <a:xfrm>
              <a:off x="1831" y="82"/>
              <a:ext cx="693"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latin typeface="Times New Roman" panose="02020603050405020304" pitchFamily="18" charset="0"/>
                  <a:cs typeface="Times New Roman" panose="02020603050405020304" pitchFamily="18" charset="0"/>
                </a:rPr>
                <a:t>，</a:t>
              </a:r>
              <a:r>
                <a:rPr lang="en-US" altLang="zh-CN" sz="3200" dirty="0">
                  <a:latin typeface="Times New Roman" panose="02020603050405020304" pitchFamily="18" charset="0"/>
                  <a:cs typeface="Times New Roman" panose="02020603050405020304" pitchFamily="18" charset="0"/>
                </a:rPr>
                <a:t>c</a:t>
              </a:r>
              <a:r>
                <a:rPr lang="zh-CN" altLang="en-US" sz="3200" dirty="0">
                  <a:latin typeface="Times New Roman" panose="02020603050405020304" pitchFamily="18" charset="0"/>
                  <a:cs typeface="Times New Roman" panose="02020603050405020304" pitchFamily="18" charset="0"/>
                </a:rPr>
                <a:t>＝</a:t>
              </a:r>
              <a:endParaRPr lang="zh-CN" altLang="en-US" sz="4800" dirty="0"/>
            </a:p>
          </p:txBody>
        </p:sp>
        <p:sp>
          <p:nvSpPr>
            <p:cNvPr id="12" name="Rectangle 9"/>
            <p:cNvSpPr>
              <a:spLocks noChangeArrowheads="1"/>
            </p:cNvSpPr>
            <p:nvPr/>
          </p:nvSpPr>
          <p:spPr bwMode="auto">
            <a:xfrm>
              <a:off x="2955" y="110"/>
              <a:ext cx="99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latin typeface="Times New Roman" panose="02020603050405020304" pitchFamily="18" charset="0"/>
                  <a:cs typeface="Times New Roman" panose="02020603050405020304" pitchFamily="18" charset="0"/>
                </a:rPr>
                <a:t>，</a:t>
              </a:r>
              <a:r>
                <a:rPr lang="en-US" altLang="zh-CN" sz="2800" dirty="0">
                  <a:latin typeface="Times New Roman" panose="02020603050405020304" pitchFamily="18" charset="0"/>
                  <a:cs typeface="Times New Roman" panose="02020603050405020304" pitchFamily="18" charset="0"/>
                </a:rPr>
                <a:t>d</a:t>
              </a:r>
              <a:r>
                <a:rPr lang="zh-CN" altLang="en-US" sz="2800" dirty="0">
                  <a:latin typeface="Times New Roman" panose="02020603050405020304" pitchFamily="18" charset="0"/>
                  <a:cs typeface="Times New Roman" panose="02020603050405020304" pitchFamily="18" charset="0"/>
                </a:rPr>
                <a:t>＝</a:t>
              </a:r>
              <a:endParaRPr lang="zh-CN" altLang="en-US" sz="4400" dirty="0"/>
            </a:p>
          </p:txBody>
        </p:sp>
        <p:sp>
          <p:nvSpPr>
            <p:cNvPr id="13" name="Rectangle 10"/>
            <p:cNvSpPr>
              <a:spLocks noChangeArrowheads="1"/>
            </p:cNvSpPr>
            <p:nvPr/>
          </p:nvSpPr>
          <p:spPr bwMode="auto">
            <a:xfrm>
              <a:off x="3941" y="137"/>
              <a:ext cx="153"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latin typeface="Times New Roman" panose="02020603050405020304" pitchFamily="18" charset="0"/>
                  <a:cs typeface="Times New Roman" panose="02020603050405020304" pitchFamily="18" charset="0"/>
                </a:rPr>
                <a:t>.</a:t>
              </a:r>
              <a:endParaRPr lang="zh-CN" altLang="en-US" sz="4000" dirty="0"/>
            </a:p>
          </p:txBody>
        </p:sp>
      </p:grpSp>
      <p:sp>
        <p:nvSpPr>
          <p:cNvPr id="14" name="Rectangle 13"/>
          <p:cNvSpPr>
            <a:spLocks noChangeArrowheads="1"/>
          </p:cNvSpPr>
          <p:nvPr/>
        </p:nvSpPr>
        <p:spPr bwMode="auto">
          <a:xfrm>
            <a:off x="426435" y="5020414"/>
            <a:ext cx="59779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　线段</a:t>
            </a:r>
            <a:r>
              <a:rPr lang="en-US" altLang="zh-CN" sz="2800"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不是成比例线段</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5" name="组合 14"/>
          <p:cNvGrpSpPr/>
          <p:nvPr/>
        </p:nvGrpSpPr>
        <p:grpSpPr>
          <a:xfrm>
            <a:off x="356739" y="3099556"/>
            <a:ext cx="8393536" cy="888083"/>
            <a:chOff x="356739" y="3068310"/>
            <a:chExt cx="9267506" cy="972577"/>
          </a:xfrm>
        </p:grpSpPr>
        <p:sp>
          <p:nvSpPr>
            <p:cNvPr id="16" name="Rectangle 10"/>
            <p:cNvSpPr>
              <a:spLocks noChangeArrowheads="1"/>
            </p:cNvSpPr>
            <p:nvPr/>
          </p:nvSpPr>
          <p:spPr bwMode="auto">
            <a:xfrm>
              <a:off x="356739" y="3236067"/>
              <a:ext cx="9267506"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                  ，　</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7" name="Group 7"/>
            <p:cNvGrpSpPr/>
            <p:nvPr/>
          </p:nvGrpSpPr>
          <p:grpSpPr bwMode="auto">
            <a:xfrm>
              <a:off x="2224636" y="3068310"/>
              <a:ext cx="3893846" cy="972577"/>
              <a:chOff x="-1155" y="-515"/>
              <a:chExt cx="1994" cy="539"/>
            </a:xfrm>
          </p:grpSpPr>
          <p:graphicFrame>
            <p:nvGraphicFramePr>
              <p:cNvPr id="18" name="Object 8"/>
              <p:cNvGraphicFramePr>
                <a:graphicFrameLocks noChangeAspect="1"/>
              </p:cNvGraphicFramePr>
              <p:nvPr/>
            </p:nvGraphicFramePr>
            <p:xfrm>
              <a:off x="-1155" y="-501"/>
              <a:ext cx="849" cy="502"/>
            </p:xfrm>
            <a:graphic>
              <a:graphicData uri="http://schemas.openxmlformats.org/presentationml/2006/ole">
                <mc:AlternateContent xmlns:mc="http://schemas.openxmlformats.org/markup-compatibility/2006">
                  <mc:Choice xmlns:v="urn:schemas-microsoft-com:vml" Requires="v">
                    <p:oleObj spid="_x0000_s57613" name="Equation" r:id="rId7" imgW="15849600" imgH="9448800" progId="Equation.DSMT4">
                      <p:embed/>
                    </p:oleObj>
                  </mc:Choice>
                  <mc:Fallback>
                    <p:oleObj name="Equation" r:id="rId7" imgW="15849600" imgH="9448800" progId="Equation.DSMT4">
                      <p:embed/>
                      <p:pic>
                        <p:nvPicPr>
                          <p:cNvPr id="0" name="Object 8"/>
                          <p:cNvPicPr>
                            <a:picLocks noChangeAspect="1" noChangeArrowheads="1"/>
                          </p:cNvPicPr>
                          <p:nvPr/>
                        </p:nvPicPr>
                        <p:blipFill>
                          <a:blip r:embed="rId8"/>
                          <a:srcRect/>
                          <a:stretch>
                            <a:fillRect/>
                          </a:stretch>
                        </p:blipFill>
                        <p:spPr bwMode="auto">
                          <a:xfrm>
                            <a:off x="-1155" y="-501"/>
                            <a:ext cx="849" cy="502"/>
                          </a:xfrm>
                          <a:prstGeom prst="rect">
                            <a:avLst/>
                          </a:prstGeom>
                          <a:noFill/>
                          <a:ln>
                            <a:noFill/>
                          </a:ln>
                        </p:spPr>
                      </p:pic>
                    </p:oleObj>
                  </mc:Fallback>
                </mc:AlternateContent>
              </a:graphicData>
            </a:graphic>
          </p:graphicFrame>
          <p:graphicFrame>
            <p:nvGraphicFramePr>
              <p:cNvPr id="19" name="Object 9"/>
              <p:cNvGraphicFramePr>
                <a:graphicFrameLocks noChangeAspect="1"/>
              </p:cNvGraphicFramePr>
              <p:nvPr/>
            </p:nvGraphicFramePr>
            <p:xfrm>
              <a:off x="-163" y="-515"/>
              <a:ext cx="1002" cy="539"/>
            </p:xfrm>
            <a:graphic>
              <a:graphicData uri="http://schemas.openxmlformats.org/presentationml/2006/ole">
                <mc:AlternateContent xmlns:mc="http://schemas.openxmlformats.org/markup-compatibility/2006">
                  <mc:Choice xmlns:v="urn:schemas-microsoft-com:vml" Requires="v">
                    <p:oleObj spid="_x0000_s57614" name="Equation" r:id="rId9" imgW="17373600" imgH="9448800" progId="Equation.DSMT4">
                      <p:embed/>
                    </p:oleObj>
                  </mc:Choice>
                  <mc:Fallback>
                    <p:oleObj name="Equation" r:id="rId9" imgW="17373600" imgH="9448800" progId="Equation.DSMT4">
                      <p:embed/>
                      <p:pic>
                        <p:nvPicPr>
                          <p:cNvPr id="0" name="Object 9"/>
                          <p:cNvPicPr>
                            <a:picLocks noChangeAspect="1" noChangeArrowheads="1"/>
                          </p:cNvPicPr>
                          <p:nvPr/>
                        </p:nvPicPr>
                        <p:blipFill>
                          <a:blip r:embed="rId10"/>
                          <a:srcRect/>
                          <a:stretch>
                            <a:fillRect/>
                          </a:stretch>
                        </p:blipFill>
                        <p:spPr bwMode="auto">
                          <a:xfrm>
                            <a:off x="-163" y="-515"/>
                            <a:ext cx="1002" cy="539"/>
                          </a:xfrm>
                          <a:prstGeom prst="rect">
                            <a:avLst/>
                          </a:prstGeom>
                          <a:noFill/>
                          <a:ln>
                            <a:noFill/>
                          </a:ln>
                        </p:spPr>
                      </p:pic>
                    </p:oleObj>
                  </mc:Fallback>
                </mc:AlternateContent>
              </a:graphicData>
            </a:graphic>
          </p:graphicFrame>
        </p:grpSp>
      </p:grpSp>
      <p:grpSp>
        <p:nvGrpSpPr>
          <p:cNvPr id="20" name="Group 11"/>
          <p:cNvGrpSpPr/>
          <p:nvPr/>
        </p:nvGrpSpPr>
        <p:grpSpPr bwMode="auto">
          <a:xfrm>
            <a:off x="1635110" y="4040614"/>
            <a:ext cx="3940012" cy="980826"/>
            <a:chOff x="-1342" y="34"/>
            <a:chExt cx="2313" cy="555"/>
          </a:xfrm>
        </p:grpSpPr>
        <p:graphicFrame>
          <p:nvGraphicFramePr>
            <p:cNvPr id="21" name="Object 12"/>
            <p:cNvGraphicFramePr>
              <a:graphicFrameLocks noChangeAspect="1"/>
            </p:cNvGraphicFramePr>
            <p:nvPr/>
          </p:nvGraphicFramePr>
          <p:xfrm>
            <a:off x="-1097" y="34"/>
            <a:ext cx="535" cy="503"/>
          </p:xfrm>
          <a:graphic>
            <a:graphicData uri="http://schemas.openxmlformats.org/presentationml/2006/ole">
              <mc:AlternateContent xmlns:mc="http://schemas.openxmlformats.org/markup-compatibility/2006">
                <mc:Choice xmlns:v="urn:schemas-microsoft-com:vml" Requires="v">
                  <p:oleObj spid="_x0000_s57615" name="Equation" r:id="rId11" imgW="10058400" imgH="9448800" progId="Equation.DSMT4">
                    <p:embed/>
                  </p:oleObj>
                </mc:Choice>
                <mc:Fallback>
                  <p:oleObj name="Equation" r:id="rId11" imgW="10058400" imgH="9448800" progId="Equation.DSMT4">
                    <p:embed/>
                    <p:pic>
                      <p:nvPicPr>
                        <p:cNvPr id="0" name="Object 12"/>
                        <p:cNvPicPr>
                          <a:picLocks noChangeAspect="1" noChangeArrowheads="1"/>
                        </p:cNvPicPr>
                        <p:nvPr/>
                      </p:nvPicPr>
                      <p:blipFill>
                        <a:blip r:embed="rId12"/>
                        <a:srcRect/>
                        <a:stretch>
                          <a:fillRect/>
                        </a:stretch>
                      </p:blipFill>
                      <p:spPr bwMode="auto">
                        <a:xfrm>
                          <a:off x="-1097" y="34"/>
                          <a:ext cx="535" cy="503"/>
                        </a:xfrm>
                        <a:prstGeom prst="rect">
                          <a:avLst/>
                        </a:prstGeom>
                        <a:noFill/>
                        <a:ln>
                          <a:noFill/>
                        </a:ln>
                      </p:spPr>
                    </p:pic>
                  </p:oleObj>
                </mc:Fallback>
              </mc:AlternateContent>
            </a:graphicData>
          </a:graphic>
        </p:graphicFrame>
        <p:grpSp>
          <p:nvGrpSpPr>
            <p:cNvPr id="22" name="Group 13"/>
            <p:cNvGrpSpPr/>
            <p:nvPr/>
          </p:nvGrpSpPr>
          <p:grpSpPr bwMode="auto">
            <a:xfrm>
              <a:off x="-1342" y="209"/>
              <a:ext cx="2313" cy="380"/>
              <a:chOff x="-1342" y="73"/>
              <a:chExt cx="2313" cy="380"/>
            </a:xfrm>
          </p:grpSpPr>
          <p:sp>
            <p:nvSpPr>
              <p:cNvPr id="23" name="Rectangle 11"/>
              <p:cNvSpPr>
                <a:spLocks noChangeArrowheads="1"/>
              </p:cNvSpPr>
              <p:nvPr/>
            </p:nvSpPr>
            <p:spPr bwMode="auto">
              <a:xfrm>
                <a:off x="817" y="336"/>
                <a:ext cx="154" cy="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latin typeface="Times New Roman" panose="02020603050405020304" pitchFamily="18" charset="0"/>
                    <a:cs typeface="Times New Roman" panose="02020603050405020304" pitchFamily="18" charset="0"/>
                  </a:rPr>
                  <a:t>，</a:t>
                </a:r>
                <a:endParaRPr lang="zh-CN" altLang="en-US" sz="1600"/>
              </a:p>
            </p:txBody>
          </p:sp>
          <p:sp>
            <p:nvSpPr>
              <p:cNvPr id="24" name="Rectangle 12"/>
              <p:cNvSpPr>
                <a:spLocks noChangeArrowheads="1"/>
              </p:cNvSpPr>
              <p:nvPr/>
            </p:nvSpPr>
            <p:spPr bwMode="auto">
              <a:xfrm>
                <a:off x="-1342" y="73"/>
                <a:ext cx="411"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solidFill>
                      <a:srgbClr val="FF0000"/>
                    </a:solidFill>
                    <a:latin typeface="Times New Roman" panose="02020603050405020304" pitchFamily="18" charset="0"/>
                    <a:cs typeface="Times New Roman" panose="02020603050405020304" pitchFamily="18" charset="0"/>
                  </a:rPr>
                  <a:t>∴</a:t>
                </a:r>
                <a:r>
                  <a:rPr lang="zh-CN" altLang="en-US" sz="2400" dirty="0">
                    <a:solidFill>
                      <a:srgbClr val="FF0000"/>
                    </a:solidFill>
                    <a:latin typeface="Times New Roman" panose="02020603050405020304" pitchFamily="18" charset="0"/>
                    <a:cs typeface="Times New Roman" panose="02020603050405020304" pitchFamily="18" charset="0"/>
                  </a:rPr>
                  <a:t>　</a:t>
                </a:r>
                <a:endParaRPr lang="zh-CN" altLang="en-US" sz="4000" dirty="0">
                  <a:solidFill>
                    <a:srgbClr val="FF0000"/>
                  </a:solidFill>
                </a:endParaRPr>
              </a:p>
            </p:txBody>
          </p:sp>
        </p:grpSp>
      </p:grpSp>
      <p:grpSp>
        <p:nvGrpSpPr>
          <p:cNvPr id="25" name="Group 10"/>
          <p:cNvGrpSpPr/>
          <p:nvPr/>
        </p:nvGrpSpPr>
        <p:grpSpPr bwMode="auto">
          <a:xfrm>
            <a:off x="5687642" y="3063821"/>
            <a:ext cx="9937424" cy="951378"/>
            <a:chOff x="0" y="95"/>
            <a:chExt cx="5097" cy="501"/>
          </a:xfrm>
        </p:grpSpPr>
        <p:graphicFrame>
          <p:nvGraphicFramePr>
            <p:cNvPr id="26" name="Object 11"/>
            <p:cNvGraphicFramePr>
              <a:graphicFrameLocks noChangeAspect="1"/>
            </p:cNvGraphicFramePr>
            <p:nvPr/>
          </p:nvGraphicFramePr>
          <p:xfrm>
            <a:off x="721" y="95"/>
            <a:ext cx="1049" cy="501"/>
          </p:xfrm>
          <a:graphic>
            <a:graphicData uri="http://schemas.openxmlformats.org/presentationml/2006/ole">
              <mc:AlternateContent xmlns:mc="http://schemas.openxmlformats.org/markup-compatibility/2006">
                <mc:Choice xmlns:v="urn:schemas-microsoft-com:vml" Requires="v">
                  <p:oleObj spid="_x0000_s57616" name="Equation" r:id="rId13" imgW="22860000" imgH="10972800" progId="Equation.DSMT4">
                    <p:embed/>
                  </p:oleObj>
                </mc:Choice>
                <mc:Fallback>
                  <p:oleObj name="Equation" r:id="rId13" imgW="22860000" imgH="10972800" progId="Equation.DSMT4">
                    <p:embed/>
                    <p:pic>
                      <p:nvPicPr>
                        <p:cNvPr id="0" name="Object 11"/>
                        <p:cNvPicPr>
                          <a:picLocks noChangeAspect="1" noChangeArrowheads="1"/>
                        </p:cNvPicPr>
                        <p:nvPr/>
                      </p:nvPicPr>
                      <p:blipFill>
                        <a:blip r:embed="rId14"/>
                        <a:srcRect/>
                        <a:stretch>
                          <a:fillRect/>
                        </a:stretch>
                      </p:blipFill>
                      <p:spPr bwMode="auto">
                        <a:xfrm>
                          <a:off x="721" y="95"/>
                          <a:ext cx="1049" cy="501"/>
                        </a:xfrm>
                        <a:prstGeom prst="rect">
                          <a:avLst/>
                        </a:prstGeom>
                        <a:noFill/>
                        <a:ln>
                          <a:noFill/>
                        </a:ln>
                      </p:spPr>
                    </p:pic>
                  </p:oleObj>
                </mc:Fallback>
              </mc:AlternateContent>
            </a:graphicData>
          </a:graphic>
        </p:graphicFrame>
        <p:graphicFrame>
          <p:nvGraphicFramePr>
            <p:cNvPr id="27" name="Object 12"/>
            <p:cNvGraphicFramePr>
              <a:graphicFrameLocks noChangeAspect="1"/>
            </p:cNvGraphicFramePr>
            <p:nvPr/>
          </p:nvGraphicFramePr>
          <p:xfrm>
            <a:off x="1962" y="126"/>
            <a:ext cx="1106" cy="455"/>
          </p:xfrm>
          <a:graphic>
            <a:graphicData uri="http://schemas.openxmlformats.org/presentationml/2006/ole">
              <mc:AlternateContent xmlns:mc="http://schemas.openxmlformats.org/markup-compatibility/2006">
                <mc:Choice xmlns:v="urn:schemas-microsoft-com:vml" Requires="v">
                  <p:oleObj spid="_x0000_s57617" name="Equation" r:id="rId15" imgW="26517600" imgH="10972800" progId="Equation.DSMT4">
                    <p:embed/>
                  </p:oleObj>
                </mc:Choice>
                <mc:Fallback>
                  <p:oleObj name="Equation" r:id="rId15" imgW="26517600" imgH="10972800" progId="Equation.DSMT4">
                    <p:embed/>
                    <p:pic>
                      <p:nvPicPr>
                        <p:cNvPr id="0" name="Object 12"/>
                        <p:cNvPicPr>
                          <a:picLocks noChangeAspect="1" noChangeArrowheads="1"/>
                        </p:cNvPicPr>
                        <p:nvPr/>
                      </p:nvPicPr>
                      <p:blipFill>
                        <a:blip r:embed="rId16"/>
                        <a:srcRect/>
                        <a:stretch>
                          <a:fillRect/>
                        </a:stretch>
                      </p:blipFill>
                      <p:spPr bwMode="auto">
                        <a:xfrm>
                          <a:off x="1962" y="126"/>
                          <a:ext cx="1106" cy="455"/>
                        </a:xfrm>
                        <a:prstGeom prst="rect">
                          <a:avLst/>
                        </a:prstGeom>
                        <a:noFill/>
                        <a:ln>
                          <a:noFill/>
                        </a:ln>
                      </p:spPr>
                    </p:pic>
                  </p:oleObj>
                </mc:Fallback>
              </mc:AlternateContent>
            </a:graphicData>
          </a:graphic>
        </p:graphicFrame>
        <p:sp>
          <p:nvSpPr>
            <p:cNvPr id="28" name="Rectangle 15"/>
            <p:cNvSpPr>
              <a:spLocks noChangeArrowheads="1"/>
            </p:cNvSpPr>
            <p:nvPr/>
          </p:nvSpPr>
          <p:spPr bwMode="auto">
            <a:xfrm>
              <a:off x="0" y="208"/>
              <a:ext cx="5097"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rgbClr val="FF0000"/>
                  </a:solidFill>
                  <a:latin typeface="Times New Roman" panose="02020603050405020304" pitchFamily="18" charset="0"/>
                  <a:cs typeface="Times New Roman" panose="02020603050405020304" pitchFamily="18" charset="0"/>
                </a:rPr>
                <a:t>（</a:t>
              </a:r>
              <a:r>
                <a:rPr lang="en-US" altLang="zh-CN" sz="2800" dirty="0">
                  <a:solidFill>
                    <a:srgbClr val="FF0000"/>
                  </a:solidFill>
                  <a:latin typeface="Times New Roman" panose="02020603050405020304" pitchFamily="18" charset="0"/>
                  <a:cs typeface="Times New Roman" panose="02020603050405020304" pitchFamily="18" charset="0"/>
                </a:rPr>
                <a:t>2</a:t>
              </a:r>
              <a:r>
                <a:rPr lang="zh-CN" altLang="en-US" sz="2800" dirty="0">
                  <a:solidFill>
                    <a:srgbClr val="FF0000"/>
                  </a:solidFill>
                  <a:latin typeface="Times New Roman" panose="02020603050405020304" pitchFamily="18" charset="0"/>
                  <a:cs typeface="Times New Roman" panose="02020603050405020304" pitchFamily="18" charset="0"/>
                </a:rPr>
                <a:t>）∵                         ，　</a:t>
              </a:r>
              <a:endParaRPr lang="zh-CN" altLang="en-US" sz="4400" dirty="0">
                <a:solidFill>
                  <a:srgbClr val="FF0000"/>
                </a:solidFill>
              </a:endParaRPr>
            </a:p>
          </p:txBody>
        </p:sp>
      </p:grpSp>
      <p:grpSp>
        <p:nvGrpSpPr>
          <p:cNvPr id="29" name="Group 14"/>
          <p:cNvGrpSpPr/>
          <p:nvPr/>
        </p:nvGrpSpPr>
        <p:grpSpPr bwMode="auto">
          <a:xfrm>
            <a:off x="6545358" y="3878917"/>
            <a:ext cx="1733568" cy="908010"/>
            <a:chOff x="14" y="0"/>
            <a:chExt cx="786" cy="443"/>
          </a:xfrm>
        </p:grpSpPr>
        <p:graphicFrame>
          <p:nvGraphicFramePr>
            <p:cNvPr id="30" name="Object 15"/>
            <p:cNvGraphicFramePr>
              <a:graphicFrameLocks noChangeAspect="1"/>
            </p:cNvGraphicFramePr>
            <p:nvPr/>
          </p:nvGraphicFramePr>
          <p:xfrm>
            <a:off x="328" y="0"/>
            <a:ext cx="472" cy="443"/>
          </p:xfrm>
          <a:graphic>
            <a:graphicData uri="http://schemas.openxmlformats.org/presentationml/2006/ole">
              <mc:AlternateContent xmlns:mc="http://schemas.openxmlformats.org/markup-compatibility/2006">
                <mc:Choice xmlns:v="urn:schemas-microsoft-com:vml" Requires="v">
                  <p:oleObj spid="_x0000_s57618" name="Equation" r:id="rId17" imgW="10058400" imgH="9448800" progId="Equation.DSMT4">
                    <p:embed/>
                  </p:oleObj>
                </mc:Choice>
                <mc:Fallback>
                  <p:oleObj name="Equation" r:id="rId17" imgW="10058400" imgH="9448800" progId="Equation.DSMT4">
                    <p:embed/>
                    <p:pic>
                      <p:nvPicPr>
                        <p:cNvPr id="0" name="Object 15"/>
                        <p:cNvPicPr>
                          <a:picLocks noChangeAspect="1" noChangeArrowheads="1"/>
                        </p:cNvPicPr>
                        <p:nvPr/>
                      </p:nvPicPr>
                      <p:blipFill>
                        <a:blip r:embed="rId18"/>
                        <a:srcRect/>
                        <a:stretch>
                          <a:fillRect/>
                        </a:stretch>
                      </p:blipFill>
                      <p:spPr bwMode="auto">
                        <a:xfrm>
                          <a:off x="328" y="0"/>
                          <a:ext cx="472" cy="443"/>
                        </a:xfrm>
                        <a:prstGeom prst="rect">
                          <a:avLst/>
                        </a:prstGeom>
                        <a:noFill/>
                        <a:ln>
                          <a:noFill/>
                        </a:ln>
                      </p:spPr>
                    </p:pic>
                  </p:oleObj>
                </mc:Fallback>
              </mc:AlternateContent>
            </a:graphicData>
          </a:graphic>
        </p:graphicFrame>
        <p:sp>
          <p:nvSpPr>
            <p:cNvPr id="31" name="Rectangle 16"/>
            <p:cNvSpPr>
              <a:spLocks noChangeArrowheads="1"/>
            </p:cNvSpPr>
            <p:nvPr/>
          </p:nvSpPr>
          <p:spPr bwMode="auto">
            <a:xfrm>
              <a:off x="531" y="324"/>
              <a:ext cx="141"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solidFill>
                    <a:srgbClr val="FF0000"/>
                  </a:solidFill>
                  <a:latin typeface="Times New Roman" panose="02020603050405020304" pitchFamily="18" charset="0"/>
                  <a:cs typeface="Times New Roman" panose="02020603050405020304" pitchFamily="18" charset="0"/>
                </a:rPr>
                <a:t>，</a:t>
              </a:r>
              <a:endParaRPr lang="zh-CN" altLang="en-US">
                <a:solidFill>
                  <a:srgbClr val="FF0000"/>
                </a:solidFill>
              </a:endParaRPr>
            </a:p>
          </p:txBody>
        </p:sp>
        <p:sp>
          <p:nvSpPr>
            <p:cNvPr id="32" name="Rectangle 17"/>
            <p:cNvSpPr>
              <a:spLocks noChangeArrowheads="1"/>
            </p:cNvSpPr>
            <p:nvPr/>
          </p:nvSpPr>
          <p:spPr bwMode="auto">
            <a:xfrm>
              <a:off x="14" y="133"/>
              <a:ext cx="363"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cs typeface="Times New Roman" panose="02020603050405020304" pitchFamily="18" charset="0"/>
                </a:rPr>
                <a:t>∴</a:t>
              </a:r>
              <a:r>
                <a:rPr lang="zh-CN" altLang="en-US" sz="2800" dirty="0">
                  <a:solidFill>
                    <a:srgbClr val="FF0000"/>
                  </a:solidFill>
                  <a:latin typeface="Times New Roman" panose="02020603050405020304" pitchFamily="18" charset="0"/>
                  <a:cs typeface="Times New Roman" panose="02020603050405020304" pitchFamily="18" charset="0"/>
                </a:rPr>
                <a:t>　</a:t>
              </a:r>
              <a:endParaRPr lang="zh-CN" altLang="en-US" sz="4400" dirty="0">
                <a:solidFill>
                  <a:srgbClr val="FF0000"/>
                </a:solidFill>
              </a:endParaRPr>
            </a:p>
          </p:txBody>
        </p:sp>
      </p:grpSp>
      <p:sp>
        <p:nvSpPr>
          <p:cNvPr id="33" name="Rectangle 18"/>
          <p:cNvSpPr>
            <a:spLocks noChangeArrowheads="1"/>
          </p:cNvSpPr>
          <p:nvPr/>
        </p:nvSpPr>
        <p:spPr bwMode="auto">
          <a:xfrm>
            <a:off x="6545358" y="4997380"/>
            <a:ext cx="56188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　线段</a:t>
            </a:r>
            <a:r>
              <a:rPr lang="en-US" altLang="zh-CN" sz="2800"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是成比例线段</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34" name="TextBox 6"/>
          <p:cNvSpPr txBox="1">
            <a:spLocks noChangeArrowheads="1"/>
          </p:cNvSpPr>
          <p:nvPr/>
        </p:nvSpPr>
        <p:spPr bwMode="auto">
          <a:xfrm>
            <a:off x="113490" y="5537087"/>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将线段从小到大（或从大到小）的顺序排列，计算第一和第二之比，第三和第四之比，看他们的比值是否相同</a:t>
            </a:r>
            <a:r>
              <a:rPr lang="en-US" altLang="zh-CN"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3" grpId="0" autoUpdateAnimBg="0"/>
      <p:bldP spid="34"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9336" y="919768"/>
            <a:ext cx="11233248" cy="1949508"/>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下列各组线段长度可组成成比例的是（　　）</a:t>
            </a:r>
            <a:endParaRPr lang="zh-CN"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1cm                   B.6.5cm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4.5cm</a:t>
            </a:r>
            <a:endParaRPr lang="en-US" altLang="zh-CN"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C.1.1cm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3.3cm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4.4cm       D.2cm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4cm</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5" name="矩形 4"/>
          <p:cNvSpPr/>
          <p:nvPr/>
        </p:nvSpPr>
        <p:spPr>
          <a:xfrm>
            <a:off x="6672064" y="1036629"/>
            <a:ext cx="510076" cy="584775"/>
          </a:xfrm>
          <a:prstGeom prst="rect">
            <a:avLst/>
          </a:prstGeom>
        </p:spPr>
        <p:txBody>
          <a:bodyPr wrap="none">
            <a:spAutoFit/>
          </a:bodyPr>
          <a:lstStyle/>
          <a:p>
            <a:r>
              <a:rPr lang="en-US" altLang="zh-CN" sz="3200" b="1" i="0" dirty="0">
                <a:effectLst/>
                <a:latin typeface="微软雅黑" panose="020B0503020204020204" pitchFamily="34" charset="-122"/>
                <a:ea typeface="微软雅黑" panose="020B0503020204020204" pitchFamily="34" charset="-122"/>
              </a:rPr>
              <a:t>D</a:t>
            </a:r>
            <a:endParaRPr lang="zh-CN" altLang="en-US" sz="3200" b="1" dirty="0"/>
          </a:p>
        </p:txBody>
      </p:sp>
      <p:sp>
        <p:nvSpPr>
          <p:cNvPr id="6" name="矩形 5"/>
          <p:cNvSpPr/>
          <p:nvPr/>
        </p:nvSpPr>
        <p:spPr>
          <a:xfrm>
            <a:off x="119336" y="2930962"/>
            <a:ext cx="12072664"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已知</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两地的实际距离为</a:t>
            </a: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千米，地图上的比例尺为</a:t>
            </a: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1000000</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两地在地图上的距离是</a:t>
            </a:r>
            <a:r>
              <a:rPr lang="en-US" altLang="zh-CN" sz="2800" dirty="0">
                <a:solidFill>
                  <a:srgbClr val="000000"/>
                </a:solidFill>
                <a:latin typeface="Times New Roman" panose="02020603050405020304" pitchFamily="18" charset="0"/>
                <a:ea typeface="黑体" panose="02010609060101010101" pitchFamily="49" charset="-122"/>
              </a:rPr>
              <a:t>_______cm</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7" name="矩形 6"/>
          <p:cNvSpPr/>
          <p:nvPr/>
        </p:nvSpPr>
        <p:spPr>
          <a:xfrm>
            <a:off x="407368" y="4303826"/>
            <a:ext cx="9433048" cy="1949508"/>
          </a:xfrm>
          <a:prstGeom prst="rect">
            <a:avLst/>
          </a:prstGeom>
        </p:spPr>
        <p:txBody>
          <a:bodyPr wrap="square">
            <a:spAutoFit/>
          </a:bodyPr>
          <a:lstStyle/>
          <a:p>
            <a:pPr>
              <a:lnSpc>
                <a:spcPct val="150000"/>
              </a:lnSpc>
            </a:pPr>
            <a:r>
              <a:rPr lang="zh-CN" altLang="en-US" sz="2800" dirty="0">
                <a:latin typeface="Times New Roman" panose="02020603050405020304" pitchFamily="18" charset="0"/>
                <a:ea typeface="黑体" panose="02010609060101010101" pitchFamily="49" charset="-122"/>
              </a:rPr>
              <a:t>解：根据比例尺</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图上距离：实际距离．</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千米</a:t>
            </a:r>
            <a:r>
              <a:rPr lang="en-US" altLang="zh-CN" sz="2800" dirty="0">
                <a:latin typeface="Times New Roman" panose="02020603050405020304" pitchFamily="18" charset="0"/>
                <a:ea typeface="黑体" panose="02010609060101010101" pitchFamily="49" charset="-122"/>
              </a:rPr>
              <a:t>=200000</a:t>
            </a:r>
            <a:r>
              <a:rPr lang="zh-CN" altLang="en-US" sz="2800" dirty="0">
                <a:latin typeface="Times New Roman" panose="02020603050405020304" pitchFamily="18" charset="0"/>
                <a:ea typeface="黑体" panose="02010609060101010101" pitchFamily="49" charset="-122"/>
              </a:rPr>
              <a:t>厘米，</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两地在地图上的距离是</a:t>
            </a:r>
            <a:r>
              <a:rPr lang="en-US" altLang="zh-CN" sz="2800" dirty="0">
                <a:latin typeface="Times New Roman" panose="02020603050405020304" pitchFamily="18" charset="0"/>
                <a:ea typeface="黑体" panose="02010609060101010101" pitchFamily="49" charset="-122"/>
              </a:rPr>
              <a:t>200000÷1000000=0.2cm</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8" name="矩形 7"/>
          <p:cNvSpPr/>
          <p:nvPr/>
        </p:nvSpPr>
        <p:spPr>
          <a:xfrm>
            <a:off x="4274966" y="3582550"/>
            <a:ext cx="761747" cy="646331"/>
          </a:xfrm>
          <a:prstGeom prst="rect">
            <a:avLst/>
          </a:prstGeom>
        </p:spPr>
        <p:txBody>
          <a:bodyPr wrap="none">
            <a:spAutoFit/>
          </a:bodyPr>
          <a:lstStyle/>
          <a:p>
            <a:r>
              <a:rPr lang="en-US" altLang="zh-CN" sz="3600" b="1" dirty="0">
                <a:latin typeface="Times New Roman" panose="02020603050405020304" pitchFamily="18" charset="0"/>
                <a:ea typeface="黑体" panose="02010609060101010101" pitchFamily="49" charset="-122"/>
              </a:rPr>
              <a:t>0.2</a:t>
            </a:r>
            <a:endParaRPr lang="zh-CN" altLang="en-US" sz="3600" b="1" dirty="0"/>
          </a:p>
        </p:txBody>
      </p:sp>
      <p:sp>
        <p:nvSpPr>
          <p:cNvPr id="9" name="矩形 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mc:AlternateContent xmlns:mc="http://schemas.openxmlformats.org/markup-compatibility/2006">
        <mc:Choice xmlns:a14="http://schemas.microsoft.com/office/drawing/2010/main" Requires="a14">
          <p:sp>
            <p:nvSpPr>
              <p:cNvPr id="3" name="Rectangle 4">
                <a:extLst>
                  <a:ext uri="{FF2B5EF4-FFF2-40B4-BE49-F238E27FC236}">
                    <ele attr="{BBAD7355-768E-4950-A3BF-C94F5934B518}"/>
                  </a:ext>
                </a:extLst>
              </p:cNvPr>
              <p:cNvSpPr>
                <a:spLocks noChangeArrowheads="1"/>
              </p:cNvSpPr>
              <p:nvPr/>
            </p:nvSpPr>
            <p:spPr bwMode="auto">
              <a:xfrm>
                <a:off x="263352" y="942385"/>
                <a:ext cx="9937229" cy="74392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2 】</a:t>
                </a:r>
                <a:r>
                  <a:rPr lang="zh-CN" altLang="en-US" sz="2800" dirty="0">
                    <a:solidFill>
                      <a:srgbClr val="000000"/>
                    </a:solidFill>
                    <a:latin typeface="Times New Roman" panose="02020603050405020304" pitchFamily="18" charset="0"/>
                    <a:ea typeface="黑体" panose="02010609060101010101" pitchFamily="49" charset="-122"/>
                  </a:rPr>
                  <a:t>如果</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sty m:val="p"/>
                          </m:rPr>
                          <a:rPr lang="en-US" altLang="zh-CN" sz="2800" i="1">
                            <a:solidFill>
                              <a:srgbClr val="000000"/>
                            </a:solidFill>
                            <a:latin typeface="Cambria Math" panose="02040503050406030204" pitchFamily="18" charset="0"/>
                            <a:ea typeface="黑体" panose="02010609060101010101" pitchFamily="49" charset="-122"/>
                          </a:rPr>
                          <m:t>x</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m:rPr>
                            <m:sty m:val="p"/>
                          </m:rPr>
                          <a:rPr lang="en-US" altLang="zh-CN" sz="2800" i="1" dirty="0">
                            <a:solidFill>
                              <a:srgbClr val="000000"/>
                            </a:solidFill>
                            <a:latin typeface="Cambria Math" panose="02040503050406030204" pitchFamily="18" charset="0"/>
                            <a:ea typeface="黑体" panose="02010609060101010101" pitchFamily="49" charset="-122"/>
                          </a:rPr>
                          <m:t>y</m:t>
                        </m:r>
                      </m:num>
                      <m:den>
                        <m:r>
                          <a:rPr lang="en-US" altLang="zh-CN" sz="2800" b="0" i="1" dirty="0" smtClean="0">
                            <a:solidFill>
                              <a:srgbClr val="000000"/>
                            </a:solidFill>
                            <a:latin typeface="Cambria Math" panose="02040503050406030204" pitchFamily="18" charset="0"/>
                            <a:ea typeface="黑体" panose="02010609060101010101" pitchFamily="49" charset="-122"/>
                          </a:rPr>
                          <m:t>3</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m:rPr>
                            <m:sty m:val="p"/>
                          </m:rPr>
                          <a:rPr lang="en-US" altLang="zh-CN" sz="2800" i="1" dirty="0">
                            <a:solidFill>
                              <a:srgbClr val="000000"/>
                            </a:solidFill>
                            <a:latin typeface="Cambria Math" panose="02040503050406030204" pitchFamily="18" charset="0"/>
                            <a:ea typeface="黑体" panose="02010609060101010101" pitchFamily="49" charset="-122"/>
                          </a:rPr>
                          <m:t>z</m:t>
                        </m:r>
                      </m:num>
                      <m:den>
                        <m:r>
                          <a:rPr lang="en-US" altLang="zh-CN" sz="2800" b="0" i="1" dirty="0" smtClean="0">
                            <a:solidFill>
                              <a:srgbClr val="000000"/>
                            </a:solidFill>
                            <a:latin typeface="Cambria Math" panose="02040503050406030204" pitchFamily="18" charset="0"/>
                            <a:ea typeface="黑体" panose="02010609060101010101" pitchFamily="49" charset="-122"/>
                          </a:rPr>
                          <m:t>4</m:t>
                        </m:r>
                      </m:den>
                    </m:f>
                  </m:oMath>
                </a14:m>
                <a:r>
                  <a:rPr lang="zh-CN" altLang="en-US" sz="2800" dirty="0">
                    <a:solidFill>
                      <a:srgbClr val="000000"/>
                    </a:solidFill>
                    <a:latin typeface="Times New Roman" panose="02020603050405020304" pitchFamily="18" charset="0"/>
                    <a:ea typeface="黑体" panose="02010609060101010101" pitchFamily="49" charset="-122"/>
                  </a:rPr>
                  <a:t>，则式子</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sty m:val="p"/>
                          </m:rPr>
                          <a:rPr lang="en-US" altLang="zh-CN" sz="2800" i="1">
                            <a:solidFill>
                              <a:srgbClr val="000000"/>
                            </a:solidFill>
                            <a:latin typeface="Cambria Math" panose="02040503050406030204" pitchFamily="18" charset="0"/>
                            <a:ea typeface="黑体" panose="02010609060101010101" pitchFamily="49" charset="-122"/>
                          </a:rPr>
                          <m:t>x</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y</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z</m:t>
                        </m:r>
                      </m:num>
                      <m:den>
                        <m:r>
                          <m:rPr>
                            <m:sty m:val="p"/>
                          </m:rPr>
                          <a:rPr lang="en-US" altLang="zh-CN" sz="2800" i="1">
                            <a:solidFill>
                              <a:srgbClr val="000000"/>
                            </a:solidFill>
                            <a:latin typeface="Cambria Math" panose="02040503050406030204" pitchFamily="18" charset="0"/>
                            <a:ea typeface="黑体" panose="02010609060101010101" pitchFamily="49" charset="-122"/>
                          </a:rPr>
                          <m:t>x</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y</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z</m:t>
                        </m:r>
                      </m:den>
                    </m:f>
                  </m:oMath>
                </a14:m>
                <a:r>
                  <a:rPr lang="zh-CN" altLang="en-US" sz="2800" dirty="0">
                    <a:solidFill>
                      <a:srgbClr val="000000"/>
                    </a:solidFill>
                    <a:latin typeface="Times New Roman" panose="02020603050405020304" pitchFamily="18" charset="0"/>
                    <a:ea typeface="黑体" panose="02010609060101010101" pitchFamily="49" charset="-122"/>
                  </a:rPr>
                  <a:t>的值是</a:t>
                </a:r>
                <a:r>
                  <a:rPr lang="en-US" altLang="zh-CN" sz="2800" dirty="0">
                    <a:solidFill>
                      <a:srgbClr val="000000"/>
                    </a:solidFill>
                    <a:latin typeface="Times New Roman" panose="02020603050405020304" pitchFamily="18" charset="0"/>
                    <a:ea typeface="黑体" panose="02010609060101010101" pitchFamily="49" charset="-122"/>
                  </a:rPr>
                  <a:t>_____</a:t>
                </a:r>
                <a:r>
                  <a:rPr lang="zh-CN" altLang="en-US" sz="2800" dirty="0">
                    <a:solidFill>
                      <a:srgbClr val="000000"/>
                    </a:solidFill>
                    <a:latin typeface="Times New Roman" panose="02020603050405020304" pitchFamily="18" charset="0"/>
                    <a:ea typeface="黑体" panose="02010609060101010101" pitchFamily="49" charset="-122"/>
                  </a:rPr>
                  <a:t>．</a:t>
                </a:r>
              </a:p>
            </p:txBody>
          </p:sp>
        </mc:Choice>
        <mc:Fallback>
          <p:sp>
            <p:nvSpPr>
              <p:cNvPr id="3" name="Rectangle 4"/>
              <p:cNvSpPr>
                <a:spLocks noRot="1" noChangeAspect="1" noMove="1" noResize="1" noEditPoints="1" noAdjustHandles="1" noChangeArrowheads="1" noChangeShapeType="1" noTextEdit="1"/>
              </p:cNvSpPr>
              <p:nvPr/>
            </p:nvSpPr>
            <p:spPr bwMode="auto">
              <a:xfrm>
                <a:off x="263352" y="942385"/>
                <a:ext cx="9937229" cy="743922"/>
              </a:xfrm>
              <a:prstGeom prst="rect">
                <a:avLst/>
              </a:prstGeom>
              <a:blipFill rotWithShape="1">
                <a:blip r:embed="rId1"/>
                <a:stretch>
                  <a:fillRect l="-1227" t="-2459" b="-163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4" name="矩形 13">
                <a:extLst>
                  <a:ext uri="{FF2B5EF4-FFF2-40B4-BE49-F238E27FC236}">
                    <ele attr="{F635390B-2946-47F8-AF83-49DC9BF0CDD9}"/>
                  </a:ext>
                </a:extLst>
              </p:cNvPr>
              <p:cNvSpPr/>
              <p:nvPr/>
            </p:nvSpPr>
            <p:spPr>
              <a:xfrm>
                <a:off x="1607840" y="1708924"/>
                <a:ext cx="6096000" cy="2493696"/>
              </a:xfrm>
              <a:prstGeom prst="rect">
                <a:avLst/>
              </a:prstGeom>
            </p:spPr>
            <p:txBody>
              <a:bodyPr>
                <a:spAutoFit/>
              </a:bodyPr>
              <a:lstStyle/>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解：设</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m:rPr>
                            <m:sty m:val="p"/>
                          </m:rPr>
                          <a:rPr lang="en-US" altLang="zh-CN" sz="2800">
                            <a:solidFill>
                              <a:srgbClr val="FF0000"/>
                            </a:solidFill>
                            <a:latin typeface="Cambria Math" panose="02040503050406030204" pitchFamily="18" charset="0"/>
                            <a:ea typeface="黑体" panose="02010609060101010101" pitchFamily="49" charset="-122"/>
                          </a:rPr>
                          <m:t>x</m:t>
                        </m:r>
                      </m:num>
                      <m:den>
                        <m:r>
                          <a:rPr lang="en-US" altLang="zh-CN" sz="2800">
                            <a:solidFill>
                              <a:srgbClr val="FF0000"/>
                            </a:solidFill>
                            <a:latin typeface="Cambria Math" panose="02040503050406030204" pitchFamily="18" charset="0"/>
                            <a:ea typeface="黑体" panose="02010609060101010101" pitchFamily="49" charset="-122"/>
                          </a:rPr>
                          <m:t>2</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a:solidFill>
                              <a:srgbClr val="FF0000"/>
                            </a:solidFill>
                            <a:latin typeface="Cambria Math"/>
                            <a:ea typeface="黑体" panose="02010609060101010101" pitchFamily="49" charset="-122"/>
                          </a:rPr>
                        </m:ctrlPr>
                      </m:fPr>
                      <m:num>
                        <m:r>
                          <m:rPr>
                            <m:sty m:val="p"/>
                          </m:rPr>
                          <a:rPr lang="en-US" altLang="zh-CN" sz="2800" dirty="0">
                            <a:solidFill>
                              <a:srgbClr val="FF0000"/>
                            </a:solidFill>
                            <a:latin typeface="Cambria Math" panose="02040503050406030204" pitchFamily="18" charset="0"/>
                            <a:ea typeface="黑体" panose="02010609060101010101" pitchFamily="49" charset="-122"/>
                          </a:rPr>
                          <m:t>y</m:t>
                        </m:r>
                      </m:num>
                      <m:den>
                        <m:r>
                          <a:rPr lang="en-US" altLang="zh-CN" sz="2800" dirty="0">
                            <a:solidFill>
                              <a:srgbClr val="FF0000"/>
                            </a:solidFill>
                            <a:latin typeface="Cambria Math" panose="02040503050406030204" pitchFamily="18" charset="0"/>
                            <a:ea typeface="黑体" panose="02010609060101010101" pitchFamily="49" charset="-122"/>
                          </a:rPr>
                          <m:t>3</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a:solidFill>
                              <a:srgbClr val="FF0000"/>
                            </a:solidFill>
                            <a:latin typeface="Cambria Math"/>
                            <a:ea typeface="黑体" panose="02010609060101010101" pitchFamily="49" charset="-122"/>
                          </a:rPr>
                        </m:ctrlPr>
                      </m:fPr>
                      <m:num>
                        <m:r>
                          <m:rPr>
                            <m:sty m:val="p"/>
                          </m:rPr>
                          <a:rPr lang="en-US" altLang="zh-CN" sz="2800" dirty="0">
                            <a:solidFill>
                              <a:srgbClr val="FF0000"/>
                            </a:solidFill>
                            <a:latin typeface="Cambria Math" panose="02040503050406030204" pitchFamily="18" charset="0"/>
                            <a:ea typeface="黑体" panose="02010609060101010101" pitchFamily="49" charset="-122"/>
                          </a:rPr>
                          <m:t>z</m:t>
                        </m:r>
                      </m:num>
                      <m:den>
                        <m:r>
                          <a:rPr lang="en-US" altLang="zh-CN" sz="2800" dirty="0">
                            <a:solidFill>
                              <a:srgbClr val="FF0000"/>
                            </a:solidFill>
                            <a:latin typeface="Cambria Math" panose="02040503050406030204" pitchFamily="18" charset="0"/>
                            <a:ea typeface="黑体" panose="02010609060101010101" pitchFamily="49" charset="-122"/>
                          </a:rPr>
                          <m:t>4</m:t>
                        </m:r>
                      </m:den>
                    </m:f>
                    <m:r>
                      <a:rPr lang="en-US" altLang="zh-CN" sz="2800" dirty="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=t</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x=2t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y=3t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z=4t</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 </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m:rPr>
                            <m:sty m:val="p"/>
                          </m:rPr>
                          <a:rPr lang="en-US" altLang="zh-CN" sz="2800">
                            <a:solidFill>
                              <a:srgbClr val="FF0000"/>
                            </a:solidFill>
                            <a:latin typeface="Cambria Math" panose="02040503050406030204" pitchFamily="18" charset="0"/>
                            <a:ea typeface="黑体" panose="02010609060101010101" pitchFamily="49" charset="-122"/>
                          </a:rPr>
                          <m:t>x</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y</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z</m:t>
                        </m:r>
                      </m:num>
                      <m:den>
                        <m:r>
                          <m:rPr>
                            <m:sty m:val="p"/>
                          </m:rPr>
                          <a:rPr lang="en-US" altLang="zh-CN" sz="2800">
                            <a:solidFill>
                              <a:srgbClr val="FF0000"/>
                            </a:solidFill>
                            <a:latin typeface="Cambria Math" panose="02040503050406030204" pitchFamily="18" charset="0"/>
                            <a:ea typeface="黑体" panose="02010609060101010101" pitchFamily="49" charset="-122"/>
                          </a:rPr>
                          <m:t>x</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y</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z</m:t>
                        </m:r>
                      </m:den>
                    </m:f>
                    <m:r>
                      <a:rPr lang="en-US" altLang="zh-CN" sz="280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 </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a:rPr lang="en-US" altLang="zh-CN" sz="2800" b="0" i="0" smtClean="0">
                            <a:solidFill>
                              <a:srgbClr val="FF0000"/>
                            </a:solidFill>
                            <a:latin typeface="Cambria Math" panose="02040503050406030204" pitchFamily="18" charset="0"/>
                            <a:ea typeface="黑体" panose="02010609060101010101" pitchFamily="49" charset="-122"/>
                          </a:rPr>
                          <m:t>2</m:t>
                        </m:r>
                        <m:r>
                          <m:rPr>
                            <m:sty m:val="p"/>
                          </m:rPr>
                          <a:rPr lang="en-US" altLang="zh-CN" sz="2800" i="1">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3</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4</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num>
                      <m:den>
                        <m:r>
                          <a:rPr lang="en-US" altLang="zh-CN" sz="2800" b="0" i="0" smtClean="0">
                            <a:solidFill>
                              <a:srgbClr val="FF0000"/>
                            </a:solidFill>
                            <a:latin typeface="Cambria Math" panose="02040503050406030204" pitchFamily="18" charset="0"/>
                            <a:ea typeface="黑体" panose="02010609060101010101" pitchFamily="49" charset="-122"/>
                          </a:rPr>
                          <m:t>2</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3</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4</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den>
                    </m:f>
                    <m:r>
                      <a:rPr lang="en-US" altLang="zh-CN" sz="280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a:t>
                </a:r>
              </a:p>
            </p:txBody>
          </p:sp>
        </mc:Choice>
        <mc:Fallback>
          <p:sp>
            <p:nvSpPr>
              <p:cNvPr id="14" name="矩形 13"/>
              <p:cNvSpPr>
                <a:spLocks noRot="1" noChangeAspect="1" noMove="1" noResize="1" noEditPoints="1" noAdjustHandles="1" noChangeArrowheads="1" noChangeShapeType="1" noTextEdit="1"/>
              </p:cNvSpPr>
              <p:nvPr/>
            </p:nvSpPr>
            <p:spPr>
              <a:xfrm>
                <a:off x="1607840" y="1708924"/>
                <a:ext cx="6096000" cy="2493696"/>
              </a:xfrm>
              <a:prstGeom prst="rect">
                <a:avLst/>
              </a:prstGeom>
              <a:blipFill rotWithShape="1">
                <a:blip r:embed="rId2"/>
                <a:stretch>
                  <a:fillRect l="-2100"/>
                </a:stretch>
              </a:blipFill>
            </p:spPr>
            <p:txBody>
              <a:bodyPr/>
              <a:lstStyle/>
              <a:p>
                <a:r>
                  <a:rPr lang="zh-CN" altLang="en-US">
                    <a:noFill/>
                  </a:rPr>
                  <a:t> </a:t>
                </a:r>
                <a:endParaRPr lang="zh-CN" altLang="en-US">
                  <a:noFill/>
                </a:endParaRPr>
              </a:p>
            </p:txBody>
          </p:sp>
        </mc:Fallback>
      </mc:AlternateContent>
      <p:sp>
        <p:nvSpPr>
          <p:cNvPr id="16" name="矩形 15"/>
          <p:cNvSpPr/>
          <p:nvPr/>
        </p:nvSpPr>
        <p:spPr>
          <a:xfrm>
            <a:off x="6780295" y="942385"/>
            <a:ext cx="364202" cy="523220"/>
          </a:xfrm>
          <a:prstGeom prst="rect">
            <a:avLst/>
          </a:prstGeom>
        </p:spPr>
        <p:txBody>
          <a:bodyPr wrap="none">
            <a:spAutoFit/>
          </a:bodyPr>
          <a:lstStyle/>
          <a:p>
            <a:r>
              <a:rPr lang="en-US" altLang="zh-CN" sz="2800" b="1" dirty="0">
                <a:latin typeface="Times New Roman" panose="02020603050405020304" pitchFamily="18" charset="0"/>
                <a:ea typeface="黑体" panose="02010609060101010101" pitchFamily="49" charset="-122"/>
              </a:rPr>
              <a:t>3</a:t>
            </a:r>
            <a:endParaRPr lang="zh-CN" altLang="en-US" sz="2800" b="1" dirty="0"/>
          </a:p>
        </p:txBody>
      </p:sp>
      <p:sp>
        <p:nvSpPr>
          <p:cNvPr id="17" name="TextBox 6"/>
          <p:cNvSpPr txBox="1">
            <a:spLocks noChangeArrowheads="1"/>
          </p:cNvSpPr>
          <p:nvPr/>
        </p:nvSpPr>
        <p:spPr bwMode="auto">
          <a:xfrm>
            <a:off x="113490" y="5537087"/>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已知几个量的比值时，常用的解法是：设一个未知数，把题目中的几个量用所设的未知数表示出来，实现消元．</a:t>
            </a:r>
            <a:endParaRPr lang="zh-CN" altLang="en-US" sz="2800" dirty="0">
              <a:solidFill>
                <a:srgbClr val="00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4" name="矩形 22531"/>
          <p:cNvSpPr>
            <a:spLocks noChangeArrowheads="1"/>
          </p:cNvSpPr>
          <p:nvPr/>
        </p:nvSpPr>
        <p:spPr bwMode="auto">
          <a:xfrm>
            <a:off x="176141" y="981108"/>
            <a:ext cx="12027198"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en-US" altLang="en-US"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d </a:t>
            </a:r>
            <a:r>
              <a:rPr lang="zh-CN" altLang="en-US" sz="2800" dirty="0">
                <a:solidFill>
                  <a:srgbClr val="000000"/>
                </a:solidFill>
                <a:latin typeface="Times New Roman" panose="02020603050405020304" pitchFamily="18" charset="0"/>
                <a:ea typeface="黑体" panose="02010609060101010101" pitchFamily="49" charset="-122"/>
              </a:rPr>
              <a:t>是成比例线段，其中 </a:t>
            </a:r>
            <a:r>
              <a:rPr lang="en-US" altLang="en-US" sz="2800" dirty="0">
                <a:solidFill>
                  <a:srgbClr val="000000"/>
                </a:solidFill>
                <a:latin typeface="Times New Roman" panose="02020603050405020304" pitchFamily="18" charset="0"/>
                <a:ea typeface="黑体" panose="02010609060101010101" pitchFamily="49" charset="-122"/>
              </a:rPr>
              <a:t>a = 3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b = 2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c = 6 </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en-US" sz="2800" dirty="0">
                <a:solidFill>
                  <a:srgbClr val="000000"/>
                </a:solidFill>
                <a:latin typeface="Times New Roman" panose="02020603050405020304" pitchFamily="18" charset="0"/>
                <a:ea typeface="黑体" panose="02010609060101010101" pitchFamily="49" charset="-122"/>
              </a:rPr>
              <a:t>d </a:t>
            </a:r>
            <a:r>
              <a:rPr lang="zh-CN" altLang="en-US" sz="2800" dirty="0">
                <a:solidFill>
                  <a:srgbClr val="000000"/>
                </a:solidFill>
                <a:latin typeface="Times New Roman" panose="02020603050405020304" pitchFamily="18" charset="0"/>
                <a:ea typeface="黑体" panose="02010609060101010101" pitchFamily="49" charset="-122"/>
              </a:rPr>
              <a:t>的长</a:t>
            </a:r>
            <a:r>
              <a:rPr lang="en-US" altLang="en-US" sz="2800" dirty="0">
                <a:solidFill>
                  <a:srgbClr val="000000"/>
                </a:solidFill>
                <a:latin typeface="Times New Roman" panose="02020603050405020304" pitchFamily="18" charset="0"/>
                <a:ea typeface="黑体" panose="02010609060101010101" pitchFamily="49" charset="-122"/>
              </a:rPr>
              <a:t>____.</a:t>
            </a:r>
            <a:endParaRPr lang="en-US"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2.</a:t>
            </a:r>
            <a:r>
              <a:rPr lang="en-US"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若x:6=(5+x):2,则x=______</a:t>
            </a: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en-US" sz="2800" dirty="0">
              <a:solidFill>
                <a:srgbClr val="000000"/>
              </a:solidFill>
              <a:latin typeface="Times New Roman" panose="02020603050405020304" pitchFamily="18" charset="0"/>
              <a:ea typeface="黑体" panose="02010609060101010101" pitchFamily="49" charset="-122"/>
            </a:endParaRPr>
          </a:p>
        </p:txBody>
      </p:sp>
      <p:sp>
        <p:nvSpPr>
          <p:cNvPr id="7" name="文本框 4"/>
          <p:cNvSpPr txBox="1">
            <a:spLocks noChangeArrowheads="1"/>
          </p:cNvSpPr>
          <p:nvPr/>
        </p:nvSpPr>
        <p:spPr bwMode="auto">
          <a:xfrm>
            <a:off x="10563627" y="991346"/>
            <a:ext cx="809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600" b="1" dirty="0">
                <a:solidFill>
                  <a:srgbClr val="FF0000"/>
                </a:solidFill>
              </a:rPr>
              <a:t>4</a:t>
            </a:r>
            <a:endParaRPr lang="en-US" altLang="en-US" sz="3600" b="1" dirty="0">
              <a:solidFill>
                <a:srgbClr val="FF0000"/>
              </a:solidFill>
            </a:endParaRPr>
          </a:p>
        </p:txBody>
      </p:sp>
      <p:sp>
        <p:nvSpPr>
          <p:cNvPr id="8" name="文本框 4"/>
          <p:cNvSpPr txBox="1">
            <a:spLocks noChangeArrowheads="1"/>
          </p:cNvSpPr>
          <p:nvPr/>
        </p:nvSpPr>
        <p:spPr bwMode="auto">
          <a:xfrm>
            <a:off x="3524898" y="1677060"/>
            <a:ext cx="11636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200" b="1" dirty="0">
                <a:solidFill>
                  <a:srgbClr val="FF0000"/>
                </a:solidFill>
              </a:rPr>
              <a:t>-7.5</a:t>
            </a:r>
            <a:endParaRPr lang="en-US" altLang="en-US" sz="3200" b="1" dirty="0">
              <a:solidFill>
                <a:srgbClr val="FF0000"/>
              </a:solidFill>
            </a:endParaRPr>
          </a:p>
        </p:txBody>
      </p:sp>
      <mc:AlternateContent xmlns:mc="http://schemas.openxmlformats.org/markup-compatibility/2006">
        <mc:Choice xmlns:a14="http://schemas.microsoft.com/office/drawing/2010/main" Requires="a14">
          <p:sp>
            <p:nvSpPr>
              <p:cNvPr id="14" name="矩形 13">
                <a:extLst>
                  <a:ext uri="{FF2B5EF4-FFF2-40B4-BE49-F238E27FC236}">
                    <ele attr="{D4B6866B-0D5B-4D8D-8ABC-60E07AD6E5D5}"/>
                  </a:ext>
                </a:extLst>
              </p:cNvPr>
              <p:cNvSpPr/>
              <p:nvPr/>
            </p:nvSpPr>
            <p:spPr>
              <a:xfrm>
                <a:off x="176141" y="2345625"/>
                <a:ext cx="6195927" cy="860620"/>
              </a:xfrm>
              <a:prstGeom prst="rect">
                <a:avLst/>
              </a:prstGeom>
            </p:spPr>
            <p:txBody>
              <a:bodyPr wrap="none">
                <a:spAutoFit/>
              </a:bodyPr>
              <a:lstStyle/>
              <a:p>
                <a:r>
                  <a:rPr lang="en-US" altLang="zh-CN" sz="2800" dirty="0">
                    <a:solidFill>
                      <a:srgbClr val="000000"/>
                    </a:solidFill>
                    <a:latin typeface="Times New Roman" panose="02020603050405020304" pitchFamily="18" charset="0"/>
                    <a:ea typeface="黑体" panose="02010609060101010101" pitchFamily="49" charset="-122"/>
                  </a:rPr>
                  <a:t>3.</a:t>
                </a:r>
                <a:r>
                  <a:rPr lang="zh-CN" altLang="pl-PL" sz="2800" dirty="0">
                    <a:solidFill>
                      <a:srgbClr val="000000"/>
                    </a:solidFill>
                    <a:latin typeface="Times New Roman" panose="02020603050405020304" pitchFamily="18" charset="0"/>
                    <a:ea typeface="黑体" panose="02010609060101010101" pitchFamily="49" charset="-122"/>
                  </a:rPr>
                  <a:t>如果</a:t>
                </a:r>
                <a:r>
                  <a:rPr lang="pl-PL" altLang="zh-CN" sz="2800" dirty="0">
                    <a:solidFill>
                      <a:srgbClr val="000000"/>
                    </a:solidFill>
                    <a:latin typeface="Times New Roman" panose="02020603050405020304" pitchFamily="18" charset="0"/>
                    <a:ea typeface="黑体" panose="02010609060101010101" pitchFamily="49" charset="-122"/>
                  </a:rPr>
                  <a:t>x:y:z=1:3:5,</a:t>
                </a:r>
                <a:r>
                  <a:rPr lang="zh-CN" altLang="pl-PL" sz="2800" dirty="0">
                    <a:solidFill>
                      <a:srgbClr val="000000"/>
                    </a:solidFill>
                    <a:latin typeface="Times New Roman" panose="02020603050405020304" pitchFamily="18" charset="0"/>
                    <a:ea typeface="黑体" panose="02010609060101010101" pitchFamily="49" charset="-122"/>
                  </a:rPr>
                  <a:t>那么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nor/>
                          </m:rPr>
                          <a:rPr lang="pl-PL" altLang="zh-CN" sz="2800" dirty="0" smtClean="0">
                            <a:solidFill>
                              <a:srgbClr val="000000"/>
                            </a:solidFill>
                            <a:latin typeface="Times New Roman" panose="02020603050405020304" pitchFamily="18" charset="0"/>
                            <a:ea typeface="黑体" panose="02010609060101010101" pitchFamily="49" charset="-122"/>
                          </a:rPr>
                          <m:t>x</m:t>
                        </m:r>
                        <m:r>
                          <m:rPr>
                            <m:nor/>
                          </m:rPr>
                          <a:rPr lang="pl-PL" altLang="zh-CN" sz="2800" dirty="0" smtClean="0">
                            <a:solidFill>
                              <a:srgbClr val="000000"/>
                            </a:solidFill>
                            <a:latin typeface="Times New Roman" panose="02020603050405020304" pitchFamily="18" charset="0"/>
                            <a:ea typeface="黑体" panose="02010609060101010101" pitchFamily="49" charset="-122"/>
                          </a:rPr>
                          <m:t>+3</m:t>
                        </m:r>
                        <m:r>
                          <m:rPr>
                            <m:nor/>
                          </m:rPr>
                          <a:rPr lang="pl-PL" altLang="zh-CN" sz="2800" dirty="0" smtClean="0">
                            <a:solidFill>
                              <a:srgbClr val="000000"/>
                            </a:solidFill>
                            <a:latin typeface="Times New Roman" panose="02020603050405020304" pitchFamily="18" charset="0"/>
                            <a:ea typeface="黑体" panose="02010609060101010101" pitchFamily="49" charset="-122"/>
                          </a:rPr>
                          <m:t>y</m:t>
                        </m:r>
                        <m:r>
                          <m:rPr>
                            <m:nor/>
                          </m:rPr>
                          <a:rPr lang="pl-PL" altLang="zh-CN" sz="2800" dirty="0" smtClean="0">
                            <a:solidFill>
                              <a:srgbClr val="000000"/>
                            </a:solidFill>
                            <a:latin typeface="Times New Roman" panose="02020603050405020304" pitchFamily="18" charset="0"/>
                            <a:ea typeface="黑体" panose="02010609060101010101" pitchFamily="49" charset="-122"/>
                          </a:rPr>
                          <m:t>−</m:t>
                        </m:r>
                        <m:r>
                          <m:rPr>
                            <m:nor/>
                          </m:rPr>
                          <a:rPr lang="pl-PL" altLang="zh-CN" sz="2800" dirty="0" smtClean="0">
                            <a:solidFill>
                              <a:srgbClr val="000000"/>
                            </a:solidFill>
                            <a:latin typeface="Times New Roman" panose="02020603050405020304" pitchFamily="18" charset="0"/>
                            <a:ea typeface="黑体" panose="02010609060101010101" pitchFamily="49" charset="-122"/>
                          </a:rPr>
                          <m:t>z</m:t>
                        </m:r>
                      </m:num>
                      <m:den>
                        <m:r>
                          <m:rPr>
                            <m:nor/>
                          </m:rPr>
                          <a:rPr lang="pl-PL" altLang="zh-CN" sz="2800" dirty="0" smtClean="0">
                            <a:solidFill>
                              <a:srgbClr val="000000"/>
                            </a:solidFill>
                            <a:latin typeface="Times New Roman" panose="02020603050405020304" pitchFamily="18" charset="0"/>
                            <a:ea typeface="黑体" panose="02010609060101010101" pitchFamily="49" charset="-122"/>
                          </a:rPr>
                          <m:t>x</m:t>
                        </m:r>
                        <m:r>
                          <m:rPr>
                            <m:nor/>
                          </m:rPr>
                          <a:rPr lang="pl-PL" altLang="zh-CN" sz="2800" dirty="0" smtClean="0">
                            <a:solidFill>
                              <a:srgbClr val="000000"/>
                            </a:solidFill>
                            <a:latin typeface="Times New Roman" panose="02020603050405020304" pitchFamily="18" charset="0"/>
                            <a:ea typeface="黑体" panose="02010609060101010101" pitchFamily="49" charset="-122"/>
                          </a:rPr>
                          <m:t>+3</m:t>
                        </m:r>
                        <m:r>
                          <m:rPr>
                            <m:nor/>
                          </m:rPr>
                          <a:rPr lang="pl-PL" altLang="zh-CN" sz="2800" dirty="0" smtClean="0">
                            <a:solidFill>
                              <a:srgbClr val="000000"/>
                            </a:solidFill>
                            <a:latin typeface="Times New Roman" panose="02020603050405020304" pitchFamily="18" charset="0"/>
                            <a:ea typeface="黑体" panose="02010609060101010101" pitchFamily="49" charset="-122"/>
                          </a:rPr>
                          <m:t>y</m:t>
                        </m:r>
                        <m:r>
                          <m:rPr>
                            <m:nor/>
                          </m:rPr>
                          <a:rPr lang="pl-PL" altLang="zh-CN" sz="2800" dirty="0" smtClean="0">
                            <a:solidFill>
                              <a:srgbClr val="000000"/>
                            </a:solidFill>
                            <a:latin typeface="Times New Roman" panose="02020603050405020304" pitchFamily="18" charset="0"/>
                            <a:ea typeface="黑体" panose="02010609060101010101" pitchFamily="49" charset="-122"/>
                          </a:rPr>
                          <m:t>+</m:t>
                        </m:r>
                        <m:r>
                          <m:rPr>
                            <m:nor/>
                          </m:rPr>
                          <a:rPr lang="pl-PL" altLang="zh-CN" sz="2800" dirty="0" smtClean="0">
                            <a:solidFill>
                              <a:srgbClr val="000000"/>
                            </a:solidFill>
                            <a:latin typeface="Times New Roman" panose="02020603050405020304" pitchFamily="18" charset="0"/>
                            <a:ea typeface="黑体" panose="02010609060101010101" pitchFamily="49" charset="-122"/>
                          </a:rPr>
                          <m:t>z</m:t>
                        </m:r>
                      </m:den>
                    </m:f>
                  </m:oMath>
                </a14:m>
                <a:r>
                  <a:rPr lang="en-US" altLang="zh-CN" sz="2800" dirty="0">
                    <a:solidFill>
                      <a:srgbClr val="000000"/>
                    </a:solidFill>
                    <a:latin typeface="Times New Roman" panose="02020603050405020304" pitchFamily="18" charset="0"/>
                    <a:ea typeface="黑体" panose="02010609060101010101" pitchFamily="49" charset="-122"/>
                  </a:rPr>
                  <a:t>=______.</a:t>
                </a:r>
                <a:endParaRPr lang="zh-CN" altLang="en-US" sz="2800" dirty="0">
                  <a:solidFill>
                    <a:srgbClr val="000000"/>
                  </a:solidFill>
                  <a:latin typeface="Times New Roman" panose="02020603050405020304" pitchFamily="18" charset="0"/>
                  <a:ea typeface="黑体" panose="02010609060101010101" pitchFamily="49" charset="-122"/>
                </a:endParaRPr>
              </a:p>
            </p:txBody>
          </p:sp>
        </mc:Choice>
        <mc:Fallback>
          <p:sp>
            <p:nvSpPr>
              <p:cNvPr id="14" name="矩形 13"/>
              <p:cNvSpPr>
                <a:spLocks noRot="1" noChangeAspect="1" noMove="1" noResize="1" noEditPoints="1" noAdjustHandles="1" noChangeArrowheads="1" noChangeShapeType="1" noTextEdit="1"/>
              </p:cNvSpPr>
              <p:nvPr/>
            </p:nvSpPr>
            <p:spPr>
              <a:xfrm>
                <a:off x="176141" y="2345625"/>
                <a:ext cx="6195927" cy="860620"/>
              </a:xfrm>
              <a:prstGeom prst="rect">
                <a:avLst/>
              </a:prstGeom>
              <a:blipFill rotWithShape="1">
                <a:blip r:embed="rId1"/>
                <a:stretch>
                  <a:fillRect l="-2067" r="-984"/>
                </a:stretch>
              </a:blipFill>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5" name="文本框 4">
                <a:extLst>
                  <a:ext uri="{FF2B5EF4-FFF2-40B4-BE49-F238E27FC236}">
                    <ele attr="{AC45DBBF-2300-4CB5-8E24-8624D710C416}"/>
                  </a:ext>
                </a:extLst>
              </p:cNvPr>
              <p:cNvSpPr txBox="1">
                <a:spLocks noChangeArrowheads="1"/>
              </p:cNvSpPr>
              <p:nvPr/>
            </p:nvSpPr>
            <p:spPr bwMode="auto">
              <a:xfrm>
                <a:off x="5159896" y="2132856"/>
                <a:ext cx="809625" cy="78617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14:m>
                  <m:oMathPara xmlns:m="http://schemas.openxmlformats.org/officeDocument/2006/math">
                    <m:oMathParaPr>
                      <m:jc m:val="centerGroup"/>
                    </m:oMathParaPr>
                    <m:oMath xmlns:m="http://schemas.openxmlformats.org/officeDocument/2006/math">
                      <m:f>
                        <m:fPr>
                          <m:ctrlPr>
                            <a:rPr lang="en-US" altLang="en-US" sz="2400" b="1" i="1" smtClean="0">
                              <a:solidFill>
                                <a:srgbClr val="FF0000"/>
                              </a:solidFill>
                              <a:latin typeface="Cambria Math"/>
                            </a:rPr>
                          </m:ctrlPr>
                        </m:fPr>
                        <m:num>
                          <m:r>
                            <a:rPr lang="en-US" altLang="en-US" sz="2400" b="1" i="1" smtClean="0">
                              <a:solidFill>
                                <a:srgbClr val="FF0000"/>
                              </a:solidFill>
                              <a:latin typeface="Cambria Math" panose="02040503050406030204" pitchFamily="18" charset="0"/>
                            </a:rPr>
                            <m:t>𝟏</m:t>
                          </m:r>
                        </m:num>
                        <m:den>
                          <m:r>
                            <a:rPr lang="en-US" altLang="en-US" sz="2400" b="1" i="1" smtClean="0">
                              <a:solidFill>
                                <a:srgbClr val="FF0000"/>
                              </a:solidFill>
                              <a:latin typeface="Cambria Math" panose="02040503050406030204" pitchFamily="18" charset="0"/>
                            </a:rPr>
                            <m:t>𝟑</m:t>
                          </m:r>
                        </m:den>
                      </m:f>
                    </m:oMath>
                  </m:oMathPara>
                </a14:m>
                <a:endParaRPr lang="en-US" altLang="en-US" sz="2400" b="1" dirty="0">
                  <a:solidFill>
                    <a:srgbClr val="FF0000"/>
                  </a:solidFill>
                </a:endParaRPr>
              </a:p>
            </p:txBody>
          </p:sp>
        </mc:Choice>
        <mc:Fallback>
          <p:sp>
            <p:nvSpPr>
              <p:cNvPr id="15" name="文本框 4"/>
              <p:cNvSpPr txBox="1">
                <a:spLocks noRot="1" noChangeAspect="1" noMove="1" noResize="1" noEditPoints="1" noAdjustHandles="1" noChangeArrowheads="1" noChangeShapeType="1" noTextEdit="1"/>
              </p:cNvSpPr>
              <p:nvPr/>
            </p:nvSpPr>
            <p:spPr bwMode="auto">
              <a:xfrm>
                <a:off x="5159896" y="2132856"/>
                <a:ext cx="809625" cy="786177"/>
              </a:xfrm>
              <a:prstGeom prst="rect">
                <a:avLst/>
              </a:prstGeom>
              <a:blipFill rotWithShape="1">
                <a:blip r:embed="rId2"/>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6" name="矩形 15">
                <a:extLst>
                  <a:ext uri="{FF2B5EF4-FFF2-40B4-BE49-F238E27FC236}">
                    <ele attr="{D0A2D79D-E498-42E8-BEF7-9D917BE95E94}"/>
                  </a:ext>
                </a:extLst>
              </p:cNvPr>
              <p:cNvSpPr/>
              <p:nvPr/>
            </p:nvSpPr>
            <p:spPr>
              <a:xfrm>
                <a:off x="171474" y="3209874"/>
                <a:ext cx="9020869" cy="1603837"/>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4.ab=</a:t>
                </a:r>
                <a:r>
                  <a:rPr lang="en-US" altLang="zh-CN" sz="2800" dirty="0" err="1">
                    <a:solidFill>
                      <a:srgbClr val="000000"/>
                    </a:solidFill>
                    <a:latin typeface="Times New Roman" panose="02020603050405020304" pitchFamily="18" charset="0"/>
                    <a:ea typeface="黑体" panose="02010609060101010101" pitchFamily="49" charset="-122"/>
                  </a:rPr>
                  <a:t>mn</a:t>
                </a:r>
                <a:r>
                  <a:rPr lang="zh-CN" altLang="en-US" sz="2800" dirty="0">
                    <a:solidFill>
                      <a:srgbClr val="000000"/>
                    </a:solidFill>
                    <a:latin typeface="Times New Roman" panose="02020603050405020304" pitchFamily="18" charset="0"/>
                    <a:ea typeface="黑体" panose="02010609060101010101" pitchFamily="49" charset="-122"/>
                  </a:rPr>
                  <a:t>，下列比例式中，不成立的是（ 　）</a:t>
                </a:r>
              </a:p>
              <a:p>
                <a:endParaRPr lang="zh-CN" altLang="en-US"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𝑎</m:t>
                        </m:r>
                      </m:num>
                      <m:den>
                        <m:r>
                          <a:rPr lang="en-US" altLang="zh-CN" sz="2800" b="0" i="1" smtClean="0">
                            <a:solidFill>
                              <a:srgbClr val="000000"/>
                            </a:solidFill>
                            <a:latin typeface="Cambria Math" panose="02040503050406030204" pitchFamily="18" charset="0"/>
                            <a:ea typeface="黑体" panose="02010609060101010101" pitchFamily="49" charset="-122"/>
                          </a:rPr>
                          <m:t>𝑚</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𝑛</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B.</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𝑎</m:t>
                        </m:r>
                      </m:num>
                      <m:den>
                        <m:r>
                          <a:rPr lang="en-US" altLang="zh-CN" sz="2800" b="0" i="1" smtClean="0">
                            <a:solidFill>
                              <a:srgbClr val="000000"/>
                            </a:solidFill>
                            <a:latin typeface="Cambria Math" panose="02040503050406030204" pitchFamily="18" charset="0"/>
                            <a:ea typeface="黑体" panose="02010609060101010101" pitchFamily="49" charset="-122"/>
                          </a:rPr>
                          <m:t>𝑛</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𝑚</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C.</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𝑚</m:t>
                        </m:r>
                      </m:num>
                      <m:den>
                        <m:r>
                          <a:rPr lang="en-US" altLang="zh-CN" sz="2800" b="0" i="1" smtClean="0">
                            <a:solidFill>
                              <a:srgbClr val="000000"/>
                            </a:solidFill>
                            <a:latin typeface="Cambria Math" panose="02040503050406030204" pitchFamily="18" charset="0"/>
                            <a:ea typeface="黑体" panose="02010609060101010101" pitchFamily="49" charset="-122"/>
                          </a:rPr>
                          <m:t>𝑎</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𝑛</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D.</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𝑚</m:t>
                        </m:r>
                      </m:num>
                      <m:den>
                        <m:r>
                          <a:rPr lang="en-US" altLang="zh-CN" sz="2800" b="0" i="1" smtClean="0">
                            <a:solidFill>
                              <a:srgbClr val="000000"/>
                            </a:solidFill>
                            <a:latin typeface="Cambria Math" panose="02040503050406030204" pitchFamily="18" charset="0"/>
                            <a:ea typeface="黑体" panose="02010609060101010101" pitchFamily="49" charset="-122"/>
                          </a:rPr>
                          <m:t>𝑎</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𝑏</m:t>
                        </m:r>
                      </m:num>
                      <m:den>
                        <m:r>
                          <a:rPr lang="en-US" altLang="zh-CN" sz="2800" b="0" i="1" dirty="0" smtClean="0">
                            <a:solidFill>
                              <a:srgbClr val="000000"/>
                            </a:solidFill>
                            <a:latin typeface="Cambria Math" panose="02040503050406030204" pitchFamily="18" charset="0"/>
                            <a:ea typeface="黑体" panose="02010609060101010101" pitchFamily="49" charset="-122"/>
                          </a:rPr>
                          <m:t>𝑛</m:t>
                        </m:r>
                      </m:den>
                    </m:f>
                  </m:oMath>
                </a14:m>
                <a:r>
                  <a:rPr lang="en-US" altLang="zh-CN" sz="2800" dirty="0">
                    <a:solidFill>
                      <a:srgbClr val="000000"/>
                    </a:solidFill>
                    <a:latin typeface="Times New Roman" panose="02020603050405020304" pitchFamily="18" charset="0"/>
                    <a:ea typeface="黑体" panose="02010609060101010101" pitchFamily="49" charset="-122"/>
                  </a:rPr>
                  <a:t> </a:t>
                </a:r>
              </a:p>
            </p:txBody>
          </p:sp>
        </mc:Choice>
        <mc:Fallback>
          <p:sp>
            <p:nvSpPr>
              <p:cNvPr id="16" name="矩形 15"/>
              <p:cNvSpPr>
                <a:spLocks noRot="1" noChangeAspect="1" noMove="1" noResize="1" noEditPoints="1" noAdjustHandles="1" noChangeArrowheads="1" noChangeShapeType="1" noTextEdit="1"/>
              </p:cNvSpPr>
              <p:nvPr/>
            </p:nvSpPr>
            <p:spPr>
              <a:xfrm>
                <a:off x="171474" y="3209874"/>
                <a:ext cx="9020869" cy="1603837"/>
              </a:xfrm>
              <a:prstGeom prst="rect">
                <a:avLst/>
              </a:prstGeom>
              <a:blipFill rotWithShape="1">
                <a:blip r:embed="rId3"/>
                <a:stretch>
                  <a:fillRect l="-1351" t="-5323" b="-1901"/>
                </a:stretch>
              </a:blipFill>
            </p:spPr>
            <p:txBody>
              <a:bodyPr/>
              <a:lstStyle/>
              <a:p>
                <a:r>
                  <a:rPr lang="zh-CN" altLang="en-US">
                    <a:noFill/>
                  </a:rPr>
                  <a:t> </a:t>
                </a:r>
                <a:endParaRPr lang="zh-CN" altLang="en-US">
                  <a:noFill/>
                </a:endParaRPr>
              </a:p>
            </p:txBody>
          </p:sp>
        </mc:Fallback>
      </mc:AlternateContent>
      <p:sp>
        <p:nvSpPr>
          <p:cNvPr id="18" name="文本框 4"/>
          <p:cNvSpPr txBox="1">
            <a:spLocks noChangeArrowheads="1"/>
          </p:cNvSpPr>
          <p:nvPr/>
        </p:nvSpPr>
        <p:spPr bwMode="auto">
          <a:xfrm>
            <a:off x="6456040" y="3147690"/>
            <a:ext cx="809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600" b="1" dirty="0">
                <a:solidFill>
                  <a:srgbClr val="FF0000"/>
                </a:solidFill>
              </a:rPr>
              <a:t>C</a:t>
            </a:r>
            <a:endParaRPr lang="en-US" altLang="en-US" sz="3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19"/>
          <p:cNvSpPr>
            <a:spLocks noChangeArrowheads="1"/>
          </p:cNvSpPr>
          <p:nvPr/>
        </p:nvSpPr>
        <p:spPr bwMode="auto">
          <a:xfrm>
            <a:off x="151574" y="91976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考点二  黄金分割</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Rectangle 4"/>
          <p:cNvSpPr>
            <a:spLocks noChangeArrowheads="1"/>
          </p:cNvSpPr>
          <p:nvPr/>
        </p:nvSpPr>
        <p:spPr bwMode="auto">
          <a:xfrm>
            <a:off x="173665" y="1441464"/>
            <a:ext cx="11918995" cy="1953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000000"/>
                </a:solidFill>
                <a:latin typeface="Times New Roman" panose="02020603050405020304" pitchFamily="18" charset="0"/>
                <a:ea typeface="黑体" panose="02010609060101010101" pitchFamily="49" charset="-122"/>
              </a:rPr>
              <a:t>已知点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是线段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的黄金分割点，且</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，则下列等式中成立的是（　）</a:t>
            </a:r>
            <a:endParaRPr lang="zh-CN" altLang="en-US" sz="2800" dirty="0">
              <a:solidFill>
                <a:srgbClr val="000000"/>
              </a:solidFill>
              <a:latin typeface="Times New Roman" panose="02020603050405020304" pitchFamily="18" charset="0"/>
              <a:ea typeface="黑体" panose="02010609060101010101" pitchFamily="49" charset="-122"/>
            </a:endParaRPr>
          </a:p>
          <a:p>
            <a:pPr eaLnBrk="1" hangingPunct="1">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A.AB</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=AC•CB         B.CB</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=AC•AB       C.AC</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=BC•AB         D.AC</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=2BC•AB</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6" name="矩形 5"/>
          <p:cNvSpPr/>
          <p:nvPr/>
        </p:nvSpPr>
        <p:spPr>
          <a:xfrm>
            <a:off x="1285978" y="2204864"/>
            <a:ext cx="425116" cy="523220"/>
          </a:xfrm>
          <a:prstGeom prst="rect">
            <a:avLst/>
          </a:prstGeom>
        </p:spPr>
        <p:txBody>
          <a:bodyPr wrap="none">
            <a:spAutoFit/>
          </a:bodyPr>
          <a:lstStyle/>
          <a:p>
            <a:r>
              <a:rPr lang="en-US" altLang="zh-CN" sz="2800" b="1" i="0" dirty="0">
                <a:effectLst/>
                <a:latin typeface="微软雅黑" panose="020B0503020204020204" pitchFamily="34" charset="-122"/>
                <a:ea typeface="微软雅黑" panose="020B0503020204020204" pitchFamily="34" charset="-122"/>
              </a:rPr>
              <a:t>C</a:t>
            </a:r>
            <a:endParaRPr lang="zh-CN" altLang="en-US" sz="2800" b="1" dirty="0"/>
          </a:p>
        </p:txBody>
      </p:sp>
      <p:pic>
        <p:nvPicPr>
          <p:cNvPr id="7" name="图片 6"/>
          <p:cNvPicPr>
            <a:picLocks noChangeAspect="1"/>
          </p:cNvPicPr>
          <p:nvPr/>
        </p:nvPicPr>
        <p:blipFill rotWithShape="1">
          <a:blip r:embed="rId1">
            <a:extLst>
              <a:ext uri="{BEBA8EAE-BF5A-486C-A8C5-ECC9F3942E4B}">
                <a14:imgProps xmlns:a14="http://schemas.microsoft.com/office/drawing/2010/main">
                  <a14:imgLayer r:embed="rId2">
                    <a14:imgEffect>
                      <a14:sharpenSoften amount="50000"/>
                    </a14:imgEffect>
                  </a14:imgLayer>
                </a14:imgProps>
              </a:ext>
            </a:extLst>
          </a:blip>
          <a:srcRect l="-656" t="69440" r="49938" b="7430"/>
          <a:stretch>
            <a:fillRect/>
          </a:stretch>
        </p:blipFill>
        <p:spPr>
          <a:xfrm>
            <a:off x="6672064" y="3395332"/>
            <a:ext cx="4905472" cy="1253347"/>
          </a:xfrm>
          <a:prstGeom prst="rect">
            <a:avLst/>
          </a:prstGeom>
        </p:spPr>
      </p:pic>
      <mc:AlternateContent xmlns:mc="http://schemas.openxmlformats.org/markup-compatibility/2006">
        <mc:Choice xmlns:a14="http://schemas.microsoft.com/office/drawing/2010/main" Requires="a14">
          <p:sp>
            <p:nvSpPr>
              <p:cNvPr id="9" name="TextBox 6">
                <a:extLst>
                  <a:ext uri="{FF2B5EF4-FFF2-40B4-BE49-F238E27FC236}">
                    <ele attr="{00420C9F-C323-45F4-A711-66D0EAE15A90}"/>
                  </a:ext>
                </a:extLst>
              </p:cNvPr>
              <p:cNvSpPr txBox="1">
                <a:spLocks noChangeArrowheads="1"/>
              </p:cNvSpPr>
              <p:nvPr/>
            </p:nvSpPr>
            <p:spPr bwMode="auto">
              <a:xfrm>
                <a:off x="113490" y="4578788"/>
                <a:ext cx="11965020" cy="2090572"/>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本题考查了黄金分割：把线段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分成两条线段</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和</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），且使</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是</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和</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的比例中项（即</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），叫做把线段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黄金分割，点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叫做线段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的黄金分割点．其中</a:t>
                </a:r>
                <a:r>
                  <a:rPr lang="en-US" altLang="zh-CN" sz="2800" dirty="0">
                    <a:solidFill>
                      <a:srgbClr val="000000"/>
                    </a:solidFill>
                    <a:latin typeface="Times New Roman" panose="02020603050405020304" pitchFamily="18" charset="0"/>
                    <a:ea typeface="黑体" panose="02010609060101010101" pitchFamily="49" charset="-122"/>
                  </a:rPr>
                  <a:t>AC=</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r>
                          <a:rPr lang="en-US" altLang="zh-CN" sz="2800" i="1">
                            <a:solidFill>
                              <a:srgbClr val="000000"/>
                            </a:solidFill>
                            <a:latin typeface="Cambria Math" panose="02040503050406030204" pitchFamily="18" charset="0"/>
                            <a:ea typeface="黑体" panose="02010609060101010101" pitchFamily="49" charset="-122"/>
                          </a:rPr>
                          <m:t>−</m:t>
                        </m:r>
                        <m:r>
                          <a:rPr lang="en-US" altLang="zh-CN" sz="2800" b="0" i="1" smtClean="0">
                            <a:solidFill>
                              <a:srgbClr val="000000"/>
                            </a:solidFill>
                            <a:latin typeface="Cambria Math" panose="02040503050406030204" pitchFamily="18" charset="0"/>
                            <a:ea typeface="黑体" panose="02010609060101010101" pitchFamily="49" charset="-122"/>
                          </a:rPr>
                          <m:t>1</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AB≈0.618AB</a:t>
                </a:r>
                <a:r>
                  <a:rPr lang="zh-CN" altLang="en-US" sz="2800" dirty="0">
                    <a:solidFill>
                      <a:srgbClr val="000000"/>
                    </a:solidFill>
                    <a:latin typeface="Times New Roman" panose="02020603050405020304" pitchFamily="18" charset="0"/>
                    <a:ea typeface="黑体" panose="02010609060101010101" pitchFamily="49" charset="-122"/>
                  </a:rPr>
                  <a:t>，并且线段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的黄金分割点有两个．</a:t>
                </a:r>
              </a:p>
            </p:txBody>
          </p:sp>
        </mc:Choice>
        <mc:Fallback>
          <p:sp>
            <p:nvSpPr>
              <p:cNvPr id="9" name="TextBox 6"/>
              <p:cNvSpPr txBox="1">
                <a:spLocks noRot="1" noChangeAspect="1" noMove="1" noResize="1" noEditPoints="1" noAdjustHandles="1" noChangeArrowheads="1" noChangeShapeType="1" noTextEdit="1"/>
              </p:cNvSpPr>
              <p:nvPr/>
            </p:nvSpPr>
            <p:spPr bwMode="auto">
              <a:xfrm>
                <a:off x="113490" y="4578788"/>
                <a:ext cx="11965020" cy="2090572"/>
              </a:xfrm>
              <a:prstGeom prst="rect">
                <a:avLst/>
              </a:prstGeom>
              <a:blipFill rotWithShape="1">
                <a:blip r:embed="rId3"/>
                <a:stretch>
                  <a:fillRect l="-1018" t="-3478" r="-4022" b="-6377"/>
                </a:stretch>
              </a:blipFill>
              <a:ln>
                <a:solidFill>
                  <a:schemeClr val="tx1"/>
                </a:solidFill>
              </a:ln>
            </p:spPr>
            <p:txBody>
              <a:bodyPr/>
              <a:lstStyle/>
              <a:p>
                <a:r>
                  <a:rPr lang="zh-CN" altLang="en-US">
                    <a:noFill/>
                  </a:rPr>
                  <a:t> </a:t>
                </a:r>
                <a:endParaRPr lang="zh-CN" altLang="en-US">
                  <a:noFill/>
                </a:endParaRP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a:extLst>
                  <a:ext uri="{FF2B5EF4-FFF2-40B4-BE49-F238E27FC236}">
                    <ele attr="{55DBF1D8-E29B-482C-963F-C1DD689230CF}"/>
                  </a:ext>
                </a:extLst>
              </p:cNvPr>
              <p:cNvSpPr/>
              <p:nvPr/>
            </p:nvSpPr>
            <p:spPr>
              <a:xfrm>
                <a:off x="263352" y="980728"/>
                <a:ext cx="12169352" cy="1374864"/>
              </a:xfrm>
              <a:prstGeom prst="rect">
                <a:avLst/>
              </a:prstGeom>
            </p:spPr>
            <p:txBody>
              <a:bodyPr wrap="square">
                <a:spAutoFit/>
              </a:bodyPr>
              <a:lstStyle/>
              <a:p>
                <a:pPr>
                  <a:lnSpc>
                    <a:spcPct val="150000"/>
                  </a:lnSpc>
                </a:pPr>
                <a:r>
                  <a:rPr lang="zh-CN" altLang="en-US" sz="2800" dirty="0">
                    <a:solidFill>
                      <a:srgbClr val="000000"/>
                    </a:solidFill>
                    <a:latin typeface="Times New Roman" panose="02020603050405020304" pitchFamily="18" charset="0"/>
                    <a:ea typeface="黑体" panose="02010609060101010101" pitchFamily="49" charset="-122"/>
                  </a:rPr>
                  <a:t>已知点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是</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AB=4cm</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的长为（　）</a:t>
                </a: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6-2</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C.</a:t>
                </a:r>
                <a:r>
                  <a:rPr lang="zh-CN" altLang="en-US"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rad>
                      <m:radPr>
                        <m:degHide m:val="on"/>
                        <m:ctrlPr>
                          <a:rPr lang="zh-CN" altLang="en-US"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a:t>
                </a:r>
                <a:endParaRPr lang="zh-CN" altLang="en-US" sz="2800" dirty="0">
                  <a:solidFill>
                    <a:srgbClr val="000000"/>
                  </a:solidFill>
                  <a:latin typeface="Times New Roman" panose="02020603050405020304" pitchFamily="18" charset="0"/>
                  <a:ea typeface="黑体" panose="020106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63352" y="980728"/>
                <a:ext cx="12169352" cy="1374864"/>
              </a:xfrm>
              <a:prstGeom prst="rect">
                <a:avLst/>
              </a:prstGeom>
              <a:blipFill rotWithShape="1">
                <a:blip r:embed="rId1"/>
                <a:stretch>
                  <a:fillRect l="-1002" b="-10667"/>
                </a:stretch>
              </a:blipFill>
            </p:spPr>
            <p:txBody>
              <a:bodyPr/>
              <a:lstStyle/>
              <a:p>
                <a:r>
                  <a:rPr lang="zh-CN" altLang="en-US">
                    <a:noFill/>
                  </a:rPr>
                  <a:t> </a:t>
                </a:r>
                <a:endParaRPr lang="zh-CN" altLang="en-US">
                  <a:noFill/>
                </a:endParaRPr>
              </a:p>
            </p:txBody>
          </p:sp>
        </mc:Fallback>
      </mc:AlternateContent>
      <p:sp>
        <p:nvSpPr>
          <p:cNvPr id="4" name="矩形 3"/>
          <p:cNvSpPr/>
          <p:nvPr/>
        </p:nvSpPr>
        <p:spPr>
          <a:xfrm>
            <a:off x="11280576" y="1083385"/>
            <a:ext cx="481222"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A</a:t>
            </a:r>
            <a:endParaRPr lang="zh-CN" altLang="en-US" sz="3200" b="1" dirty="0"/>
          </a:p>
        </p:txBody>
      </p:sp>
      <p:sp>
        <p:nvSpPr>
          <p:cNvPr id="5" name="矩形 4"/>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51574" y="91976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考点三  平行线分线段成比例</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mc:AlternateContent xmlns:mc="http://schemas.openxmlformats.org/markup-compatibility/2006">
        <mc:Choice xmlns:a14="http://schemas.microsoft.com/office/drawing/2010/main" Requires="a14">
          <p:sp>
            <p:nvSpPr>
              <p:cNvPr id="4" name="Rectangle 4">
                <a:extLst>
                  <a:ext uri="{FF2B5EF4-FFF2-40B4-BE49-F238E27FC236}">
                    <ele attr="{DDAFFD48-B7F2-43AC-88B1-53D2CAD91B3B}"/>
                  </a:ext>
                </a:extLst>
              </p:cNvPr>
              <p:cNvSpPr>
                <a:spLocks noChangeArrowheads="1"/>
              </p:cNvSpPr>
              <p:nvPr/>
            </p:nvSpPr>
            <p:spPr bwMode="auto">
              <a:xfrm>
                <a:off x="141139" y="1317628"/>
                <a:ext cx="11918995" cy="158402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4】</a:t>
                </a:r>
                <a:r>
                  <a:rPr lang="zh-CN" altLang="en-US" sz="2800" dirty="0">
                    <a:solidFill>
                      <a:srgbClr val="000000"/>
                    </a:solidFill>
                    <a:latin typeface="Times New Roman" panose="02020603050405020304" pitchFamily="18" charset="0"/>
                    <a:ea typeface="黑体" panose="02010609060101010101" pitchFamily="49" charset="-122"/>
                  </a:rPr>
                  <a:t>如图所示，</a:t>
                </a:r>
                <a:r>
                  <a:rPr lang="en-US" altLang="zh-CN" sz="2800" dirty="0">
                    <a:solidFill>
                      <a:srgbClr val="000000"/>
                    </a:solidFill>
                    <a:latin typeface="Times New Roman" panose="02020603050405020304" pitchFamily="18" charset="0"/>
                    <a:ea typeface="黑体" panose="02010609060101010101" pitchFamily="49" charset="-122"/>
                  </a:rPr>
                  <a:t>AB∥CD∥EF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AF</a:t>
                </a:r>
                <a:r>
                  <a:rPr lang="zh-CN" altLang="en-US" sz="2800" dirty="0">
                    <a:solidFill>
                      <a:srgbClr val="000000"/>
                    </a:solidFill>
                    <a:latin typeface="Times New Roman" panose="02020603050405020304" pitchFamily="18" charset="0"/>
                    <a:ea typeface="黑体" panose="02010609060101010101" pitchFamily="49" charset="-122"/>
                  </a:rPr>
                  <a:t>与</a:t>
                </a:r>
                <a:r>
                  <a:rPr lang="en-US" altLang="zh-CN" sz="2800" dirty="0">
                    <a:solidFill>
                      <a:srgbClr val="000000"/>
                    </a:solidFill>
                    <a:latin typeface="Times New Roman" panose="02020603050405020304" pitchFamily="18" charset="0"/>
                    <a:ea typeface="黑体" panose="02010609060101010101" pitchFamily="49" charset="-122"/>
                  </a:rPr>
                  <a:t>BE</a:t>
                </a:r>
                <a:r>
                  <a:rPr lang="zh-CN" altLang="en-US" sz="2800" dirty="0">
                    <a:solidFill>
                      <a:srgbClr val="000000"/>
                    </a:solidFill>
                    <a:latin typeface="Times New Roman" panose="02020603050405020304" pitchFamily="18" charset="0"/>
                    <a:ea typeface="黑体" panose="02010609060101010101" pitchFamily="49" charset="-122"/>
                  </a:rPr>
                  <a:t>相交于点</a:t>
                </a:r>
                <a:r>
                  <a:rPr lang="en-US" altLang="zh-CN" sz="2800" dirty="0">
                    <a:solidFill>
                      <a:srgbClr val="000000"/>
                    </a:solidFill>
                    <a:latin typeface="Times New Roman" panose="02020603050405020304" pitchFamily="18" charset="0"/>
                    <a:ea typeface="黑体" panose="02010609060101010101" pitchFamily="49" charset="-122"/>
                  </a:rPr>
                  <a:t>G</a:t>
                </a:r>
                <a:r>
                  <a:rPr lang="zh-CN" altLang="en-US" sz="2800" dirty="0">
                    <a:solidFill>
                      <a:srgbClr val="000000"/>
                    </a:solidFill>
                    <a:latin typeface="Times New Roman" panose="02020603050405020304" pitchFamily="18" charset="0"/>
                    <a:ea typeface="黑体" panose="02010609060101010101" pitchFamily="49" charset="-122"/>
                  </a:rPr>
                  <a:t>，且</a:t>
                </a:r>
                <a:r>
                  <a:rPr lang="en-US" altLang="zh-CN" sz="2800" dirty="0">
                    <a:solidFill>
                      <a:srgbClr val="000000"/>
                    </a:solidFill>
                    <a:latin typeface="Times New Roman" panose="02020603050405020304" pitchFamily="18" charset="0"/>
                    <a:ea typeface="黑体" panose="02010609060101010101" pitchFamily="49" charset="-122"/>
                  </a:rPr>
                  <a:t>AG=2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GD=1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DF=5</a:t>
                </a:r>
                <a:r>
                  <a:rPr lang="zh-CN" altLang="en-US" sz="2800" dirty="0">
                    <a:solidFill>
                      <a:srgbClr val="000000"/>
                    </a:solidFill>
                    <a:latin typeface="Times New Roman" panose="02020603050405020304" pitchFamily="18" charset="0"/>
                    <a:ea typeface="黑体" panose="02010609060101010101" pitchFamily="49" charset="-122"/>
                  </a:rPr>
                  <a:t>，求</a:t>
                </a:r>
                <a14:m>
                  <m:oMath xmlns:m="http://schemas.openxmlformats.org/officeDocument/2006/math">
                    <m:f>
                      <m:fPr>
                        <m:ctrlPr>
                          <a:rPr lang="en-US" altLang="zh-CN" sz="2800" i="1">
                            <a:solidFill>
                              <a:srgbClr val="000000"/>
                            </a:solidFill>
                            <a:latin typeface="Cambria Math"/>
                            <a:ea typeface="黑体" panose="02010609060101010101" pitchFamily="49" charset="-122"/>
                          </a:rPr>
                        </m:ctrlPr>
                      </m:fPr>
                      <m:num>
                        <m:r>
                          <a:rPr lang="en-US" altLang="zh-CN" sz="2800" i="1">
                            <a:solidFill>
                              <a:srgbClr val="000000"/>
                            </a:solidFill>
                            <a:latin typeface="Cambria Math" panose="02040503050406030204" pitchFamily="18" charset="0"/>
                            <a:ea typeface="黑体" panose="02010609060101010101" pitchFamily="49" charset="-122"/>
                          </a:rPr>
                          <m:t>𝐵𝐶</m:t>
                        </m:r>
                      </m:num>
                      <m:den>
                        <m:r>
                          <a:rPr lang="en-US" altLang="zh-CN" sz="2800" i="1">
                            <a:solidFill>
                              <a:srgbClr val="000000"/>
                            </a:solidFill>
                            <a:latin typeface="Cambria Math" panose="02040503050406030204" pitchFamily="18" charset="0"/>
                            <a:ea typeface="黑体" panose="02010609060101010101" pitchFamily="49" charset="-122"/>
                          </a:rPr>
                          <m:t>𝐶𝐸</m:t>
                        </m:r>
                      </m:den>
                    </m:f>
                  </m:oMath>
                </a14:m>
                <a:r>
                  <a:rPr lang="zh-CN" altLang="en-US" sz="2800" dirty="0">
                    <a:solidFill>
                      <a:srgbClr val="000000"/>
                    </a:solidFill>
                    <a:latin typeface="Times New Roman" panose="02020603050405020304" pitchFamily="18" charset="0"/>
                    <a:ea typeface="黑体" panose="02010609060101010101" pitchFamily="49" charset="-122"/>
                  </a:rPr>
                  <a:t>的值．</a:t>
                </a:r>
              </a:p>
            </p:txBody>
          </p:sp>
        </mc:Choice>
        <mc:Fallback>
          <p:sp>
            <p:nvSpPr>
              <p:cNvPr id="4" name="Rectangle 4"/>
              <p:cNvSpPr>
                <a:spLocks noRot="1" noChangeAspect="1" noMove="1" noResize="1" noEditPoints="1" noAdjustHandles="1" noChangeArrowheads="1" noChangeShapeType="1" noTextEdit="1"/>
              </p:cNvSpPr>
              <p:nvPr/>
            </p:nvSpPr>
            <p:spPr bwMode="auto">
              <a:xfrm>
                <a:off x="141139" y="1317628"/>
                <a:ext cx="11918995" cy="1584023"/>
              </a:xfrm>
              <a:prstGeom prst="rect">
                <a:avLst/>
              </a:prstGeom>
              <a:blipFill rotWithShape="1">
                <a:blip r:embed="rId1"/>
                <a:stretch>
                  <a:fillRect l="-1023" r="-102" b="-423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8168" y="2727377"/>
            <a:ext cx="3258468" cy="3300513"/>
          </a:xfrm>
          <a:prstGeom prst="rect">
            <a:avLst/>
          </a:prstGeom>
        </p:spPr>
      </p:pic>
      <mc:AlternateContent xmlns:mc="http://schemas.openxmlformats.org/markup-compatibility/2006">
        <mc:Choice xmlns:a14="http://schemas.microsoft.com/office/drawing/2010/main" Requires="a14">
          <p:sp>
            <p:nvSpPr>
              <p:cNvPr id="7" name="矩形 6">
                <a:extLst>
                  <a:ext uri="{FF2B5EF4-FFF2-40B4-BE49-F238E27FC236}">
                    <ele attr="{D670A3A7-EB72-424E-828B-5704701B643B}"/>
                  </a:ext>
                </a:extLst>
              </p:cNvPr>
              <p:cNvSpPr/>
              <p:nvPr/>
            </p:nvSpPr>
            <p:spPr>
              <a:xfrm>
                <a:off x="801276" y="3009563"/>
                <a:ext cx="6096000" cy="2506199"/>
              </a:xfrm>
              <a:prstGeom prst="rect">
                <a:avLst/>
              </a:prstGeom>
            </p:spPr>
            <p:txBody>
              <a:bodyPr>
                <a:spAutoFit/>
              </a:bodyPr>
              <a:lstStyle/>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解：如图，∵</a:t>
                </a:r>
                <a:r>
                  <a:rPr lang="en-US" altLang="zh-CN" sz="2800" dirty="0">
                    <a:solidFill>
                      <a:srgbClr val="FF0000"/>
                    </a:solidFill>
                    <a:latin typeface="Times New Roman" panose="02020603050405020304" pitchFamily="18" charset="0"/>
                    <a:ea typeface="黑体" panose="02010609060101010101" pitchFamily="49" charset="-122"/>
                  </a:rPr>
                  <a:t>AB∥CD∥EF</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𝐵𝐶</m:t>
                        </m:r>
                      </m:num>
                      <m:den>
                        <m:r>
                          <a:rPr lang="en-US" altLang="zh-CN" sz="2800" b="0" i="1" smtClean="0">
                            <a:solidFill>
                              <a:srgbClr val="FF0000"/>
                            </a:solidFill>
                            <a:latin typeface="Cambria Math" panose="02040503050406030204" pitchFamily="18" charset="0"/>
                            <a:ea typeface="黑体" panose="02010609060101010101" pitchFamily="49" charset="-122"/>
                          </a:rPr>
                          <m:t>𝐶𝐸</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FF0000"/>
                            </a:solidFill>
                            <a:latin typeface="Cambria Math"/>
                            <a:ea typeface="黑体" panose="02010609060101010101" pitchFamily="49" charset="-122"/>
                          </a:rPr>
                        </m:ctrlPr>
                      </m:fPr>
                      <m:num>
                        <m:r>
                          <a:rPr lang="en-US" altLang="zh-CN" sz="2800" b="0" i="1" dirty="0" smtClean="0">
                            <a:solidFill>
                              <a:srgbClr val="FF0000"/>
                            </a:solidFill>
                            <a:latin typeface="Cambria Math" panose="02040503050406030204" pitchFamily="18" charset="0"/>
                            <a:ea typeface="黑体" panose="02010609060101010101" pitchFamily="49" charset="-122"/>
                          </a:rPr>
                          <m:t>𝐴𝐷</m:t>
                        </m:r>
                      </m:num>
                      <m:den>
                        <m:r>
                          <a:rPr lang="en-US" altLang="zh-CN" sz="2800" b="0" i="1" dirty="0" smtClean="0">
                            <a:solidFill>
                              <a:srgbClr val="FF0000"/>
                            </a:solidFill>
                            <a:latin typeface="Cambria Math" panose="02040503050406030204" pitchFamily="18" charset="0"/>
                            <a:ea typeface="黑体" panose="02010609060101010101" pitchFamily="49" charset="-122"/>
                          </a:rPr>
                          <m:t>𝐷𝐹</m:t>
                        </m:r>
                      </m:den>
                    </m:f>
                  </m:oMath>
                </a14:m>
                <a:r>
                  <a:rPr lang="zh-CN" altLang="en-US" sz="2800" dirty="0">
                    <a:solidFill>
                      <a:srgbClr val="FF0000"/>
                    </a:solidFill>
                    <a:latin typeface="Times New Roman" panose="02020603050405020304" pitchFamily="18" charset="0"/>
                    <a:ea typeface="黑体" panose="02010609060101010101" pitchFamily="49" charset="-122"/>
                  </a:rPr>
                  <a:t>，而</a:t>
                </a:r>
                <a:r>
                  <a:rPr lang="en-US" altLang="zh-CN" sz="2800" dirty="0">
                    <a:solidFill>
                      <a:srgbClr val="FF0000"/>
                    </a:solidFill>
                    <a:latin typeface="Times New Roman" panose="02020603050405020304" pitchFamily="18" charset="0"/>
                    <a:ea typeface="黑体" panose="02010609060101010101" pitchFamily="49" charset="-122"/>
                  </a:rPr>
                  <a:t>AD=AG+GD=3</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DF=5</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ea typeface="黑体" panose="02010609060101010101" pitchFamily="49" charset="-122"/>
                  </a:rPr>
                  <a:t> </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𝐵𝐶</m:t>
                        </m:r>
                      </m:num>
                      <m:den>
                        <m:r>
                          <a:rPr lang="en-US" altLang="zh-CN" sz="2800" b="0" i="1" smtClean="0">
                            <a:solidFill>
                              <a:srgbClr val="FF0000"/>
                            </a:solidFill>
                            <a:latin typeface="Cambria Math" panose="02040503050406030204" pitchFamily="18" charset="0"/>
                            <a:ea typeface="黑体" panose="02010609060101010101" pitchFamily="49" charset="-122"/>
                          </a:rPr>
                          <m:t>𝐶𝐸</m:t>
                        </m:r>
                      </m:den>
                    </m:f>
                  </m:oMath>
                </a14:m>
                <a:r>
                  <a:rPr lang="zh-CN" altLang="en-US" sz="2800" dirty="0">
                    <a:solidFill>
                      <a:srgbClr val="FF0000"/>
                    </a:solidFill>
                    <a:latin typeface="Times New Roman" panose="02020603050405020304" pitchFamily="18" charset="0"/>
                    <a:ea typeface="黑体" panose="02010609060101010101" pitchFamily="49" charset="-122"/>
                  </a:rPr>
                  <a:t>的值为</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3</m:t>
                        </m:r>
                      </m:num>
                      <m:den>
                        <m:r>
                          <a:rPr lang="en-US" altLang="zh-CN" sz="2800" b="0" i="1" smtClean="0">
                            <a:solidFill>
                              <a:srgbClr val="FF0000"/>
                            </a:solidFill>
                            <a:latin typeface="Cambria Math" panose="02040503050406030204" pitchFamily="18" charset="0"/>
                            <a:ea typeface="黑体" panose="02010609060101010101" pitchFamily="49" charset="-122"/>
                          </a:rPr>
                          <m:t>5</m:t>
                        </m:r>
                      </m:den>
                    </m:f>
                  </m:oMath>
                </a14:m>
                <a:r>
                  <a:rPr lang="zh-CN" altLang="en-US" sz="2800" dirty="0">
                    <a:solidFill>
                      <a:srgbClr val="FF0000"/>
                    </a:solidFill>
                    <a:latin typeface="Times New Roman" panose="02020603050405020304" pitchFamily="18" charset="0"/>
                    <a:ea typeface="黑体" panose="02010609060101010101" pitchFamily="49" charset="-122"/>
                  </a:rPr>
                  <a:t>．</a:t>
                </a:r>
              </a:p>
            </p:txBody>
          </p:sp>
        </mc:Choice>
        <mc:Fallback>
          <p:sp>
            <p:nvSpPr>
              <p:cNvPr id="7" name="矩形 6"/>
              <p:cNvSpPr>
                <a:spLocks noRot="1" noChangeAspect="1" noMove="1" noResize="1" noEditPoints="1" noAdjustHandles="1" noChangeArrowheads="1" noChangeShapeType="1" noTextEdit="1"/>
              </p:cNvSpPr>
              <p:nvPr/>
            </p:nvSpPr>
            <p:spPr>
              <a:xfrm>
                <a:off x="801276" y="3009563"/>
                <a:ext cx="6096000" cy="2506199"/>
              </a:xfrm>
              <a:prstGeom prst="rect">
                <a:avLst/>
              </a:prstGeom>
              <a:blipFill rotWithShape="1">
                <a:blip r:embed="rId3"/>
                <a:stretch>
                  <a:fillRect l="-2000" r="-500" b="-973"/>
                </a:stretch>
              </a:blipFill>
            </p:spPr>
            <p:txBody>
              <a:bodyPr/>
              <a:lstStyle/>
              <a:p>
                <a:r>
                  <a:rPr lang="zh-CN" altLang="en-US">
                    <a:noFill/>
                  </a:rPr>
                  <a:t> </a:t>
                </a:r>
                <a:endParaRPr lang="zh-CN" altLang="en-US">
                  <a:noFill/>
                </a:endParaRPr>
              </a:p>
            </p:txBody>
          </p:sp>
        </mc:Fallback>
      </mc:AlternateContent>
      <p:sp>
        <p:nvSpPr>
          <p:cNvPr id="9" name="TextBox 6"/>
          <p:cNvSpPr txBox="1">
            <a:spLocks noChangeArrowheads="1"/>
          </p:cNvSpPr>
          <p:nvPr/>
        </p:nvSpPr>
        <p:spPr bwMode="auto">
          <a:xfrm>
            <a:off x="84972" y="5658748"/>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该题主要考查了平行线分线段成比例定理及其应用问题；解题的关键是准确找出图形中的对应线段，正确列出比例式求解、计算．</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8" name="矩形 7"/>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3352" y="980728"/>
            <a:ext cx="11809312" cy="1815882"/>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如图，已知直线</a:t>
            </a:r>
            <a:r>
              <a:rPr lang="en-US" altLang="zh-CN" sz="2800" dirty="0" err="1">
                <a:solidFill>
                  <a:srgbClr val="000000"/>
                </a:solidFill>
                <a:latin typeface="Times New Roman" panose="02020603050405020304" pitchFamily="18" charset="0"/>
                <a:ea typeface="黑体" panose="02010609060101010101" pitchFamily="49" charset="-122"/>
              </a:rPr>
              <a:t>a∥b∥c</a:t>
            </a:r>
            <a:r>
              <a:rPr lang="zh-CN" altLang="en-US" sz="2800" dirty="0">
                <a:solidFill>
                  <a:srgbClr val="000000"/>
                </a:solidFill>
                <a:latin typeface="Times New Roman" panose="02020603050405020304" pitchFamily="18" charset="0"/>
                <a:ea typeface="黑体" panose="02010609060101010101" pitchFamily="49" charset="-122"/>
              </a:rPr>
              <a:t>，直线</a:t>
            </a:r>
            <a:r>
              <a:rPr lang="en-US" altLang="zh-CN" sz="2800" dirty="0">
                <a:solidFill>
                  <a:srgbClr val="000000"/>
                </a:solidFill>
                <a:latin typeface="Times New Roman" panose="02020603050405020304" pitchFamily="18" charset="0"/>
                <a:ea typeface="黑体" panose="02010609060101010101" pitchFamily="49" charset="-122"/>
              </a:rPr>
              <a:t>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n</a:t>
            </a:r>
            <a:r>
              <a:rPr lang="zh-CN" altLang="en-US" sz="2800" dirty="0">
                <a:solidFill>
                  <a:srgbClr val="000000"/>
                </a:solidFill>
                <a:latin typeface="Times New Roman" panose="02020603050405020304" pitchFamily="18" charset="0"/>
                <a:ea typeface="黑体" panose="02010609060101010101" pitchFamily="49" charset="-122"/>
              </a:rPr>
              <a:t>与</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分别交于点</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6</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BF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      )</a:t>
            </a:r>
            <a:endParaRPr lang="en-US" altLang="zh-CN"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A.7          B.7.5         C.8        D.8.5</a:t>
            </a:r>
            <a:endParaRPr lang="en-US" altLang="zh-CN" sz="2800" dirty="0">
              <a:solidFill>
                <a:srgbClr val="000000"/>
              </a:solidFill>
              <a:latin typeface="Times New Roman" panose="02020603050405020304" pitchFamily="18" charset="0"/>
              <a:ea typeface="黑体" panose="02010609060101010101" pitchFamily="49" charset="-122"/>
            </a:endParaRPr>
          </a:p>
        </p:txBody>
      </p:sp>
      <p:pic>
        <p:nvPicPr>
          <p:cNvPr id="3" name="图片 2"/>
          <p:cNvPicPr>
            <a:picLocks noChangeAspect="1"/>
          </p:cNvPicPr>
          <p:nvPr/>
        </p:nvPicPr>
        <p:blipFill>
          <a:blip r:embed="rId1"/>
          <a:stretch>
            <a:fillRect/>
          </a:stretch>
        </p:blipFill>
        <p:spPr>
          <a:xfrm>
            <a:off x="8040217" y="1700808"/>
            <a:ext cx="2986860" cy="2360583"/>
          </a:xfrm>
          <a:prstGeom prst="rect">
            <a:avLst/>
          </a:prstGeom>
        </p:spPr>
      </p:pic>
      <p:sp>
        <p:nvSpPr>
          <p:cNvPr id="4" name="矩形 3"/>
          <p:cNvSpPr/>
          <p:nvPr/>
        </p:nvSpPr>
        <p:spPr>
          <a:xfrm>
            <a:off x="6955093" y="1700808"/>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mc:AlternateContent xmlns:mc="http://schemas.openxmlformats.org/markup-compatibility/2006">
        <mc:Choice xmlns:a14="http://schemas.microsoft.com/office/drawing/2010/main" Requires="a14">
          <p:sp>
            <p:nvSpPr>
              <p:cNvPr id="5" name="矩形 4">
                <a:extLst>
                  <a:ext uri="{FF2B5EF4-FFF2-40B4-BE49-F238E27FC236}">
                    <ele attr="{F308DB5F-F7E7-4DC0-8490-CE64309CA35D}"/>
                  </a:ext>
                </a:extLst>
              </p:cNvPr>
              <p:cNvSpPr/>
              <p:nvPr/>
            </p:nvSpPr>
            <p:spPr>
              <a:xfrm>
                <a:off x="238536" y="4061391"/>
                <a:ext cx="11834128" cy="1601529"/>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如图，已知</a:t>
                </a:r>
                <a:r>
                  <a:rPr lang="en-US" altLang="zh-CN" sz="2800" dirty="0">
                    <a:solidFill>
                      <a:srgbClr val="000000"/>
                    </a:solidFill>
                    <a:latin typeface="Times New Roman" panose="02020603050405020304" pitchFamily="18" charset="0"/>
                    <a:ea typeface="黑体" panose="02010609060101010101" pitchFamily="49" charset="-122"/>
                  </a:rPr>
                  <a:t>AB∥CD∥EF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AF=3</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5</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BE=12</a:t>
                </a:r>
                <a:r>
                  <a:rPr lang="zh-CN" altLang="en-US" sz="2800" dirty="0">
                    <a:solidFill>
                      <a:srgbClr val="000000"/>
                    </a:solidFill>
                    <a:latin typeface="Times New Roman" panose="02020603050405020304" pitchFamily="18" charset="0"/>
                    <a:ea typeface="黑体" panose="02010609060101010101" pitchFamily="49" charset="-122"/>
                  </a:rPr>
                  <a:t>，那么</a:t>
                </a:r>
                <a:r>
                  <a:rPr lang="en-US" altLang="zh-CN" sz="2800" dirty="0">
                    <a:solidFill>
                      <a:srgbClr val="000000"/>
                    </a:solidFill>
                    <a:latin typeface="Times New Roman" panose="02020603050405020304" pitchFamily="18" charset="0"/>
                    <a:ea typeface="黑体" panose="02010609060101010101" pitchFamily="49" charset="-122"/>
                  </a:rPr>
                  <a:t>CE</a:t>
                </a:r>
                <a:r>
                  <a:rPr lang="zh-CN" altLang="en-US" sz="2800" dirty="0">
                    <a:solidFill>
                      <a:srgbClr val="000000"/>
                    </a:solidFill>
                    <a:latin typeface="Times New Roman" panose="02020603050405020304" pitchFamily="18" charset="0"/>
                    <a:ea typeface="黑体" panose="02010609060101010101" pitchFamily="49" charset="-122"/>
                  </a:rPr>
                  <a:t>的长等于（ 　）</a:t>
                </a: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36</m:t>
                        </m:r>
                      </m:num>
                      <m:den>
                        <m:r>
                          <a:rPr lang="en-US" altLang="zh-CN" sz="2800" b="0" i="1" smtClean="0">
                            <a:solidFill>
                              <a:srgbClr val="000000"/>
                            </a:solidFill>
                            <a:latin typeface="Cambria Math" panose="02040503050406030204" pitchFamily="18" charset="0"/>
                            <a:ea typeface="黑体" panose="02010609060101010101" pitchFamily="49" charset="-122"/>
                          </a:rPr>
                          <m:t>5</m:t>
                        </m:r>
                      </m:den>
                    </m:f>
                  </m:oMath>
                </a14:m>
                <a:r>
                  <a:rPr lang="en-US" altLang="zh-CN" sz="2800" dirty="0">
                    <a:solidFill>
                      <a:srgbClr val="000000"/>
                    </a:solidFill>
                    <a:latin typeface="Times New Roman" panose="02020603050405020304" pitchFamily="18" charset="0"/>
                    <a:ea typeface="黑体" panose="02010609060101010101" pitchFamily="49" charset="-122"/>
                  </a:rPr>
                  <a:t>            B.</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24</m:t>
                        </m:r>
                      </m:num>
                      <m:den>
                        <m:r>
                          <a:rPr lang="en-US" altLang="zh-CN" sz="2800" b="0" i="1" smtClean="0">
                            <a:solidFill>
                              <a:srgbClr val="000000"/>
                            </a:solidFill>
                            <a:latin typeface="Cambria Math" panose="02040503050406030204" pitchFamily="18" charset="0"/>
                            <a:ea typeface="黑体" panose="02010609060101010101" pitchFamily="49" charset="-122"/>
                          </a:rPr>
                          <m:t>5</m:t>
                        </m:r>
                      </m:den>
                    </m:f>
                  </m:oMath>
                </a14:m>
                <a:r>
                  <a:rPr lang="en-US" altLang="zh-CN" sz="2800" dirty="0">
                    <a:solidFill>
                      <a:srgbClr val="000000"/>
                    </a:solidFill>
                    <a:latin typeface="Times New Roman" panose="02020603050405020304" pitchFamily="18" charset="0"/>
                    <a:ea typeface="黑体" panose="02010609060101010101" pitchFamily="49" charset="-122"/>
                  </a:rPr>
                  <a:t>            C.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15</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            D.</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9</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endParaRPr lang="en-US" altLang="zh-CN" sz="2800" dirty="0">
                  <a:solidFill>
                    <a:srgbClr val="000000"/>
                  </a:solidFill>
                  <a:latin typeface="Times New Roman" panose="02020603050405020304" pitchFamily="18" charset="0"/>
                  <a:ea typeface="黑体" panose="02010609060101010101" pitchFamily="49" charset="-122"/>
                </a:endParaRPr>
              </a:p>
            </p:txBody>
          </p:sp>
        </mc:Choice>
        <mc:Fallback>
          <p:sp>
            <p:nvSpPr>
              <p:cNvPr id="5" name="矩形 4"/>
              <p:cNvSpPr>
                <a:spLocks noRot="1" noChangeAspect="1" noMove="1" noResize="1" noEditPoints="1" noAdjustHandles="1" noChangeArrowheads="1" noChangeShapeType="1" noTextEdit="1"/>
              </p:cNvSpPr>
              <p:nvPr/>
            </p:nvSpPr>
            <p:spPr>
              <a:xfrm>
                <a:off x="238536" y="4061391"/>
                <a:ext cx="11834128" cy="1601529"/>
              </a:xfrm>
              <a:prstGeom prst="rect">
                <a:avLst/>
              </a:prstGeom>
              <a:blipFill rotWithShape="1">
                <a:blip r:embed="rId2"/>
                <a:stretch>
                  <a:fillRect l="-1030" t="-4943" b="-1521"/>
                </a:stretch>
              </a:blipFill>
            </p:spPr>
            <p:txBody>
              <a:bodyPr/>
              <a:lstStyle/>
              <a:p>
                <a:r>
                  <a:rPr lang="zh-CN" altLang="en-US">
                    <a:noFill/>
                  </a:rPr>
                  <a:t> </a:t>
                </a:r>
                <a:endParaRPr lang="zh-CN" altLang="en-US">
                  <a:noFill/>
                </a:endParaRPr>
              </a:p>
            </p:txBody>
          </p:sp>
        </mc:Fallback>
      </mc:AlternateContent>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2264" y="4706510"/>
            <a:ext cx="2736304" cy="1906586"/>
          </a:xfrm>
          <a:prstGeom prst="rect">
            <a:avLst/>
          </a:prstGeom>
        </p:spPr>
      </p:pic>
      <p:sp>
        <p:nvSpPr>
          <p:cNvPr id="9" name="矩形 8"/>
          <p:cNvSpPr/>
          <p:nvPr/>
        </p:nvSpPr>
        <p:spPr>
          <a:xfrm>
            <a:off x="695400" y="4416861"/>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p:sp>
        <p:nvSpPr>
          <p:cNvPr id="8" name="矩形 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考点四  相似三角形的预备定理</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mc:AlternateContent xmlns:mc="http://schemas.openxmlformats.org/markup-compatibility/2006">
        <mc:Choice xmlns:a14="http://schemas.microsoft.com/office/drawing/2010/main" Requires="a14">
          <p:sp>
            <p:nvSpPr>
              <p:cNvPr id="4" name="Rectangle 4">
                <a:extLst>
                  <a:ext uri="{FF2B5EF4-FFF2-40B4-BE49-F238E27FC236}">
                    <ele attr="{0348EF60-610F-4CA1-855B-911ED2FEA56F}"/>
                  </a:ext>
                </a:extLst>
              </p:cNvPr>
              <p:cNvSpPr>
                <a:spLocks noChangeArrowheads="1"/>
              </p:cNvSpPr>
              <p:nvPr/>
            </p:nvSpPr>
            <p:spPr bwMode="auto">
              <a:xfrm>
                <a:off x="136502" y="1502424"/>
                <a:ext cx="11918995" cy="167545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000000"/>
                    </a:solidFill>
                    <a:latin typeface="Times New Roman" panose="02020603050405020304" pitchFamily="18" charset="0"/>
                    <a:ea typeface="黑体" panose="02010609060101010101" pitchFamily="49" charset="-122"/>
                  </a:rPr>
                  <a:t>如图，▱</a:t>
                </a:r>
                <a:r>
                  <a:rPr lang="en-US" altLang="zh-CN" sz="2800" dirty="0">
                    <a:solidFill>
                      <a:srgbClr val="000000"/>
                    </a:solidFill>
                    <a:latin typeface="Times New Roman" panose="02020603050405020304" pitchFamily="18" charset="0"/>
                    <a:ea typeface="黑体" panose="02010609060101010101" pitchFamily="49" charset="-122"/>
                  </a:rPr>
                  <a:t>ABCD</a:t>
                </a:r>
                <a:r>
                  <a:rPr lang="zh-CN" altLang="en-US" sz="2800" dirty="0">
                    <a:solidFill>
                      <a:srgbClr val="000000"/>
                    </a:solidFill>
                    <a:latin typeface="Times New Roman" panose="02020603050405020304" pitchFamily="18" charset="0"/>
                    <a:ea typeface="黑体" panose="02010609060101010101" pitchFamily="49" charset="-122"/>
                  </a:rPr>
                  <a:t>中，</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是边</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上一点，</a:t>
                </a:r>
                <a:r>
                  <a:rPr lang="en-US" altLang="zh-CN" sz="2800" dirty="0">
                    <a:solidFill>
                      <a:srgbClr val="000000"/>
                    </a:solidFill>
                    <a:latin typeface="Times New Roman" panose="02020603050405020304" pitchFamily="18" charset="0"/>
                    <a:ea typeface="黑体" panose="02010609060101010101" pitchFamily="49" charset="-122"/>
                  </a:rPr>
                  <a:t>AE</a:t>
                </a:r>
                <a:r>
                  <a:rPr lang="zh-CN" altLang="en-US" sz="2800" dirty="0">
                    <a:solidFill>
                      <a:srgbClr val="000000"/>
                    </a:solidFill>
                    <a:latin typeface="Times New Roman" panose="02020603050405020304" pitchFamily="18" charset="0"/>
                    <a:ea typeface="黑体" panose="02010609060101010101" pitchFamily="49" charset="-122"/>
                  </a:rPr>
                  <a:t>交</a:t>
                </a:r>
                <a:r>
                  <a:rPr lang="en-US" altLang="zh-CN" sz="2800" dirty="0">
                    <a:solidFill>
                      <a:srgbClr val="000000"/>
                    </a:solidFill>
                    <a:latin typeface="Times New Roman" panose="02020603050405020304" pitchFamily="18" charset="0"/>
                    <a:ea typeface="黑体" panose="02010609060101010101" pitchFamily="49" charset="-122"/>
                  </a:rPr>
                  <a:t>BD</a:t>
                </a:r>
                <a:r>
                  <a:rPr lang="zh-CN" altLang="en-US" sz="2800" dirty="0">
                    <a:solidFill>
                      <a:srgbClr val="000000"/>
                    </a:solidFill>
                    <a:latin typeface="Times New Roman" panose="02020603050405020304" pitchFamily="18" charset="0"/>
                    <a:ea typeface="黑体" panose="02010609060101010101" pitchFamily="49" charset="-122"/>
                  </a:rPr>
                  <a:t>于</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BE=2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EC=3</a:t>
                </a:r>
                <a:r>
                  <a:rPr lang="zh-CN" altLang="en-US" sz="2800" dirty="0">
                    <a:solidFill>
                      <a:srgbClr val="000000"/>
                    </a:solidFill>
                    <a:latin typeface="Times New Roman" panose="02020603050405020304" pitchFamily="18" charset="0"/>
                    <a:ea typeface="黑体" panose="02010609060101010101" pitchFamily="49" charset="-122"/>
                  </a:rPr>
                  <a:t>，则</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nor/>
                          </m:rPr>
                          <a:rPr lang="en-US" altLang="zh-CN" sz="2800" dirty="0">
                            <a:solidFill>
                              <a:srgbClr val="000000"/>
                            </a:solidFill>
                            <a:latin typeface="Times New Roman" panose="02020603050405020304" pitchFamily="18" charset="0"/>
                            <a:ea typeface="黑体" panose="02010609060101010101" pitchFamily="49" charset="-122"/>
                          </a:rPr>
                          <m:t>BF</m:t>
                        </m:r>
                      </m:num>
                      <m:den>
                        <m:r>
                          <m:rPr>
                            <m:nor/>
                          </m:rPr>
                          <a:rPr lang="en-US" altLang="zh-CN" sz="2800" dirty="0">
                            <a:solidFill>
                              <a:srgbClr val="000000"/>
                            </a:solidFill>
                            <a:latin typeface="Times New Roman" panose="02020603050405020304" pitchFamily="18" charset="0"/>
                            <a:ea typeface="黑体" panose="02010609060101010101" pitchFamily="49" charset="-122"/>
                          </a:rPr>
                          <m:t>DF</m:t>
                        </m:r>
                      </m:den>
                    </m:f>
                  </m:oMath>
                </a14:m>
                <a:r>
                  <a:rPr lang="zh-CN" altLang="en-US" sz="2800" dirty="0">
                    <a:solidFill>
                      <a:srgbClr val="000000"/>
                    </a:solidFill>
                    <a:latin typeface="Times New Roman" panose="02020603050405020304" pitchFamily="18" charset="0"/>
                    <a:ea typeface="黑体" panose="02010609060101010101" pitchFamily="49" charset="-122"/>
                  </a:rPr>
                  <a:t>的值为</a:t>
                </a:r>
                <a:r>
                  <a:rPr lang="en-US" altLang="zh-CN" sz="2800" dirty="0">
                    <a:solidFill>
                      <a:srgbClr val="000000"/>
                    </a:solidFill>
                    <a:latin typeface="Times New Roman" panose="02020603050405020304" pitchFamily="18" charset="0"/>
                    <a:ea typeface="黑体" panose="02010609060101010101" pitchFamily="49" charset="-122"/>
                  </a:rPr>
                  <a:t>____</a:t>
                </a:r>
                <a:r>
                  <a:rPr lang="zh-CN" altLang="en-US" sz="2800" dirty="0">
                    <a:solidFill>
                      <a:srgbClr val="000000"/>
                    </a:solidFill>
                    <a:latin typeface="Times New Roman" panose="02020603050405020304" pitchFamily="18" charset="0"/>
                    <a:ea typeface="黑体" panose="02010609060101010101" pitchFamily="49" charset="-122"/>
                  </a:rPr>
                  <a:t>．</a:t>
                </a:r>
              </a:p>
            </p:txBody>
          </p:sp>
        </mc:Choice>
        <mc:Fallback>
          <p:sp>
            <p:nvSpPr>
              <p:cNvPr id="4" name="Rectangle 4"/>
              <p:cNvSpPr>
                <a:spLocks noRot="1" noChangeAspect="1" noMove="1" noResize="1" noEditPoints="1" noAdjustHandles="1" noChangeArrowheads="1" noChangeShapeType="1" noTextEdit="1"/>
              </p:cNvSpPr>
              <p:nvPr/>
            </p:nvSpPr>
            <p:spPr bwMode="auto">
              <a:xfrm>
                <a:off x="136502" y="1502424"/>
                <a:ext cx="11918995" cy="1675459"/>
              </a:xfrm>
              <a:prstGeom prst="rect">
                <a:avLst/>
              </a:prstGeom>
              <a:blipFill rotWithShape="1">
                <a:blip r:embed="rId1"/>
                <a:stretch>
                  <a:fillRect l="-1022" r="-3067" b="-436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p:pic>
        <p:nvPicPr>
          <p:cNvPr id="5" name="图片 4"/>
          <p:cNvPicPr>
            <a:picLocks noChangeAspect="1"/>
          </p:cNvPicPr>
          <p:nvPr/>
        </p:nvPicPr>
        <p:blipFill>
          <a:blip r:embed="rId2"/>
          <a:stretch>
            <a:fillRect/>
          </a:stretch>
        </p:blipFill>
        <p:spPr>
          <a:xfrm>
            <a:off x="7968208" y="2861849"/>
            <a:ext cx="3350918" cy="1675459"/>
          </a:xfrm>
          <a:prstGeom prst="rect">
            <a:avLst/>
          </a:prstGeom>
        </p:spPr>
      </p:pic>
      <mc:AlternateContent xmlns:mc="http://schemas.openxmlformats.org/markup-compatibility/2006">
        <mc:Choice xmlns:a14="http://schemas.microsoft.com/office/drawing/2010/main" Requires="a14">
          <p:sp>
            <p:nvSpPr>
              <p:cNvPr id="6" name="矩形 5">
                <a:extLst>
                  <a:ext uri="{FF2B5EF4-FFF2-40B4-BE49-F238E27FC236}">
                    <ele attr="{25D7889A-84EC-4487-B204-8B81C8FECB7C}"/>
                  </a:ext>
                </a:extLst>
              </p:cNvPr>
              <p:cNvSpPr/>
              <p:nvPr/>
            </p:nvSpPr>
            <p:spPr>
              <a:xfrm>
                <a:off x="1175793" y="3231917"/>
                <a:ext cx="6096000" cy="3263970"/>
              </a:xfrm>
              <a:prstGeom prst="rect">
                <a:avLst/>
              </a:prstGeom>
            </p:spPr>
            <p:txBody>
              <a:bodyPr>
                <a:spAutoFit/>
              </a:bodyPr>
              <a:lstStyle/>
              <a:p>
                <a:r>
                  <a:rPr lang="zh-CN" altLang="en-US" sz="2400" dirty="0">
                    <a:solidFill>
                      <a:srgbClr val="FF0000"/>
                    </a:solidFill>
                  </a:rPr>
                  <a:t>解：∵四边形</a:t>
                </a:r>
                <a:r>
                  <a:rPr lang="en-US" altLang="zh-CN" sz="2400" dirty="0">
                    <a:solidFill>
                      <a:srgbClr val="FF0000"/>
                    </a:solidFill>
                  </a:rPr>
                  <a:t>ABCD</a:t>
                </a:r>
                <a:r>
                  <a:rPr lang="zh-CN" altLang="en-US" sz="2400" dirty="0">
                    <a:solidFill>
                      <a:srgbClr val="FF0000"/>
                    </a:solidFill>
                  </a:rPr>
                  <a:t>是平行四边形，</a:t>
                </a:r>
              </a:p>
              <a:p>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BE=2</a:t>
                </a:r>
                <a:r>
                  <a:rPr lang="zh-CN" altLang="en-US" sz="2400" dirty="0">
                    <a:solidFill>
                      <a:srgbClr val="FF0000"/>
                    </a:solidFill>
                  </a:rPr>
                  <a:t>，</a:t>
                </a:r>
                <a:r>
                  <a:rPr lang="en-US" altLang="zh-CN" sz="2400" dirty="0">
                    <a:solidFill>
                      <a:srgbClr val="FF0000"/>
                    </a:solidFill>
                  </a:rPr>
                  <a:t>EC=3</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BC=AD=BE+CE=2+3=5</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BEF∽△DAF</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a:t>
                </a:r>
                <a:r>
                  <a:rPr lang="zh-CN" altLang="en-US" sz="2400" dirty="0">
                    <a:solidFill>
                      <a:srgbClr val="FF0000"/>
                    </a:solidFill>
                  </a:rPr>
                  <a:t>：</a:t>
                </a:r>
                <a:r>
                  <a:rPr lang="en-US" altLang="zh-CN" sz="2400" dirty="0">
                    <a:solidFill>
                      <a:srgbClr val="FF0000"/>
                    </a:solidFill>
                  </a:rPr>
                  <a:t>AD=BF</a:t>
                </a:r>
                <a:r>
                  <a:rPr lang="zh-CN" altLang="en-US" sz="2400" dirty="0">
                    <a:solidFill>
                      <a:srgbClr val="FF0000"/>
                    </a:solidFill>
                  </a:rPr>
                  <a:t>：</a:t>
                </a:r>
                <a:r>
                  <a:rPr lang="en-US" altLang="zh-CN" sz="2400" dirty="0">
                    <a:solidFill>
                      <a:srgbClr val="FF0000"/>
                    </a:solidFill>
                  </a:rPr>
                  <a:t>DF=2</a:t>
                </a:r>
                <a:r>
                  <a:rPr lang="zh-CN" altLang="en-US" sz="2400" dirty="0">
                    <a:solidFill>
                      <a:srgbClr val="FF0000"/>
                    </a:solidFill>
                  </a:rPr>
                  <a:t>：</a:t>
                </a:r>
                <a:r>
                  <a:rPr lang="en-US" altLang="zh-CN" sz="2400" dirty="0">
                    <a:solidFill>
                      <a:srgbClr val="FF0000"/>
                    </a:solidFill>
                  </a:rPr>
                  <a:t>5</a:t>
                </a:r>
                <a:r>
                  <a:rPr lang="zh-CN" altLang="en-US" sz="2400" dirty="0">
                    <a:solidFill>
                      <a:srgbClr val="FF0000"/>
                    </a:solidFill>
                  </a:rPr>
                  <a:t>，</a:t>
                </a:r>
              </a:p>
              <a:p>
                <a:r>
                  <a:rPr lang="zh-CN" altLang="en-US" sz="2400" dirty="0">
                    <a:solidFill>
                      <a:srgbClr val="FF0000"/>
                    </a:solidFill>
                  </a:rPr>
                  <a:t>即</a:t>
                </a:r>
                <a14:m>
                  <m:oMath xmlns:m="http://schemas.openxmlformats.org/officeDocument/2006/math">
                    <m:f>
                      <m:fPr>
                        <m:ctrlPr>
                          <a:rPr lang="en-US" altLang="zh-CN" sz="2400" i="1" smtClean="0">
                            <a:solidFill>
                              <a:srgbClr val="FF0000"/>
                            </a:solidFill>
                            <a:latin typeface="Cambria Math"/>
                            <a:ea typeface="黑体" panose="02010609060101010101" pitchFamily="49" charset="-122"/>
                          </a:rPr>
                        </m:ctrlPr>
                      </m:fPr>
                      <m:num>
                        <m:r>
                          <m:rPr>
                            <m:nor/>
                          </m:rPr>
                          <a:rPr lang="en-US" altLang="zh-CN" sz="2400" dirty="0">
                            <a:solidFill>
                              <a:srgbClr val="FF0000"/>
                            </a:solidFill>
                            <a:latin typeface="Times New Roman" panose="02020603050405020304" pitchFamily="18" charset="0"/>
                            <a:ea typeface="黑体" panose="02010609060101010101" pitchFamily="49" charset="-122"/>
                          </a:rPr>
                          <m:t>BF</m:t>
                        </m:r>
                      </m:num>
                      <m:den>
                        <m:r>
                          <m:rPr>
                            <m:nor/>
                          </m:rPr>
                          <a:rPr lang="en-US" altLang="zh-CN" sz="2400" dirty="0">
                            <a:solidFill>
                              <a:srgbClr val="FF0000"/>
                            </a:solidFill>
                            <a:latin typeface="Times New Roman" panose="02020603050405020304" pitchFamily="18" charset="0"/>
                            <a:ea typeface="黑体" panose="02010609060101010101" pitchFamily="49" charset="-122"/>
                          </a:rPr>
                          <m:t>DF</m:t>
                        </m:r>
                      </m:den>
                    </m:f>
                    <m:r>
                      <a:rPr lang="en-US" altLang="zh-CN" sz="2400" i="1" dirty="0">
                        <a:solidFill>
                          <a:srgbClr val="FF0000"/>
                        </a:solidFill>
                        <a:latin typeface="Cambria Math" panose="02040503050406030204" pitchFamily="18" charset="0"/>
                        <a:ea typeface="黑体" panose="02010609060101010101" pitchFamily="49" charset="-122"/>
                      </a:rPr>
                      <m:t> =</m:t>
                    </m:r>
                    <m:f>
                      <m:fPr>
                        <m:ctrlPr>
                          <a:rPr lang="en-US" altLang="zh-CN" sz="2400" i="1" dirty="0" smtClean="0">
                            <a:solidFill>
                              <a:srgbClr val="FF0000"/>
                            </a:solidFill>
                            <a:latin typeface="Cambria Math"/>
                          </a:rPr>
                        </m:ctrlPr>
                      </m:fPr>
                      <m:num>
                        <m:r>
                          <a:rPr lang="en-US" altLang="zh-CN" sz="2400" b="0" i="1" dirty="0" smtClean="0">
                            <a:solidFill>
                              <a:srgbClr val="FF0000"/>
                            </a:solidFill>
                            <a:latin typeface="Cambria Math" panose="02040503050406030204" pitchFamily="18" charset="0"/>
                          </a:rPr>
                          <m:t>2</m:t>
                        </m:r>
                      </m:num>
                      <m:den>
                        <m:r>
                          <a:rPr lang="en-US" altLang="zh-CN" sz="2400" b="0" i="1" dirty="0" smtClean="0">
                            <a:solidFill>
                              <a:srgbClr val="FF0000"/>
                            </a:solidFill>
                            <a:latin typeface="Cambria Math" panose="02040503050406030204" pitchFamily="18" charset="0"/>
                          </a:rPr>
                          <m:t>5</m:t>
                        </m:r>
                      </m:den>
                    </m:f>
                  </m:oMath>
                </a14:m>
                <a:r>
                  <a:rPr lang="en-US" altLang="zh-CN" sz="2400" dirty="0">
                    <a:solidFill>
                      <a:srgbClr val="FF0000"/>
                    </a:solidFill>
                  </a:rPr>
                  <a:t>.</a:t>
                </a:r>
              </a:p>
            </p:txBody>
          </p:sp>
        </mc:Choice>
        <mc:Fallback>
          <p:sp>
            <p:nvSpPr>
              <p:cNvPr id="6" name="矩形 5"/>
              <p:cNvSpPr>
                <a:spLocks noRot="1" noChangeAspect="1" noMove="1" noResize="1" noEditPoints="1" noAdjustHandles="1" noChangeArrowheads="1" noChangeShapeType="1" noTextEdit="1"/>
              </p:cNvSpPr>
              <p:nvPr/>
            </p:nvSpPr>
            <p:spPr>
              <a:xfrm>
                <a:off x="1175793" y="3231917"/>
                <a:ext cx="6096000" cy="3263970"/>
              </a:xfrm>
              <a:prstGeom prst="rect">
                <a:avLst/>
              </a:prstGeom>
              <a:blipFill rotWithShape="1">
                <a:blip r:embed="rId3"/>
                <a:stretch>
                  <a:fillRect l="-1600" t="-2052" b="-746"/>
                </a:stretch>
              </a:blipFill>
            </p:spPr>
            <p:txBody>
              <a:bodyPr/>
              <a:lstStyle/>
              <a:p>
                <a:r>
                  <a:rPr lang="zh-CN" altLang="en-US">
                    <a:noFill/>
                  </a:rPr>
                  <a:t> </a:t>
                </a:r>
                <a:endParaRPr lang="zh-CN" altLang="en-US">
                  <a:noFill/>
                </a:endParaRPr>
              </a:p>
            </p:txBody>
          </p:sp>
        </mc:Fallback>
      </mc:AlternateContent>
      <p:sp>
        <p:nvSpPr>
          <p:cNvPr id="8" name="TextBox 6"/>
          <p:cNvSpPr txBox="1">
            <a:spLocks noChangeArrowheads="1"/>
          </p:cNvSpPr>
          <p:nvPr/>
        </p:nvSpPr>
        <p:spPr bwMode="auto">
          <a:xfrm>
            <a:off x="90477" y="5284365"/>
            <a:ext cx="11965020" cy="1384995"/>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此题考查了相似三角形的预备定理与平行四边形的性质．解题的关键是根据题意判定△</a:t>
            </a:r>
            <a:r>
              <a:rPr lang="en-US" altLang="zh-CN" sz="2800" dirty="0">
                <a:solidFill>
                  <a:srgbClr val="000000"/>
                </a:solidFill>
                <a:latin typeface="Times New Roman" panose="02020603050405020304" pitchFamily="18" charset="0"/>
                <a:ea typeface="黑体" panose="02010609060101010101" pitchFamily="49" charset="-122"/>
              </a:rPr>
              <a:t>BEF∽△DAF</a:t>
            </a:r>
            <a:r>
              <a:rPr lang="zh-CN" altLang="en-US" sz="2800" dirty="0">
                <a:solidFill>
                  <a:srgbClr val="000000"/>
                </a:solidFill>
                <a:latin typeface="Times New Roman" panose="02020603050405020304" pitchFamily="18" charset="0"/>
                <a:ea typeface="黑体" panose="02010609060101010101" pitchFamily="49" charset="-122"/>
              </a:rPr>
              <a:t>，再利用相似三角形的对应边成比例定理求解．</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7" name="矩形 6"/>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a:extLst>
                  <a:ext uri="{FF2B5EF4-FFF2-40B4-BE49-F238E27FC236}">
                    <ele attr="{B3E8B52F-8D6B-4BDD-85DF-5DF933410842}"/>
                  </a:ext>
                </a:extLst>
              </p:cNvPr>
              <p:cNvSpPr/>
              <p:nvPr/>
            </p:nvSpPr>
            <p:spPr>
              <a:xfrm>
                <a:off x="25489" y="980728"/>
                <a:ext cx="12385376" cy="1601529"/>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如图，在△</a:t>
                </a:r>
                <a:r>
                  <a:rPr lang="en-US" altLang="zh-CN" sz="2800" dirty="0">
                    <a:solidFill>
                      <a:srgbClr val="000000"/>
                    </a:solidFill>
                    <a:latin typeface="Times New Roman" panose="02020603050405020304" pitchFamily="18" charset="0"/>
                    <a:ea typeface="黑体" panose="02010609060101010101" pitchFamily="49" charset="-122"/>
                  </a:rPr>
                  <a:t>ABC</a:t>
                </a:r>
                <a:r>
                  <a:rPr lang="zh-CN" altLang="en-US" sz="2800" dirty="0">
                    <a:solidFill>
                      <a:srgbClr val="000000"/>
                    </a:solidFill>
                    <a:latin typeface="Times New Roman" panose="02020603050405020304" pitchFamily="18" charset="0"/>
                    <a:ea typeface="黑体" panose="02010609060101010101" pitchFamily="49" charset="-122"/>
                  </a:rPr>
                  <a:t>中，</a:t>
                </a:r>
                <a:r>
                  <a:rPr lang="en-US" altLang="zh-CN" sz="2800" dirty="0">
                    <a:solidFill>
                      <a:srgbClr val="000000"/>
                    </a:solidFill>
                    <a:latin typeface="Times New Roman" panose="02020603050405020304" pitchFamily="18" charset="0"/>
                    <a:ea typeface="黑体" panose="02010609060101010101" pitchFamily="49" charset="-122"/>
                  </a:rPr>
                  <a:t>DE∥BC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DF∥AC</a:t>
                </a:r>
                <a:r>
                  <a:rPr lang="zh-CN" altLang="en-US" sz="2800" dirty="0">
                    <a:solidFill>
                      <a:srgbClr val="000000"/>
                    </a:solidFill>
                    <a:latin typeface="Times New Roman" panose="02020603050405020304" pitchFamily="18" charset="0"/>
                    <a:ea typeface="黑体" panose="02010609060101010101" pitchFamily="49" charset="-122"/>
                  </a:rPr>
                  <a:t>，则下列比例式一定成立的是（　）</a:t>
                </a:r>
              </a:p>
              <a:p>
                <a:endParaRPr lang="zh-CN" altLang="en-US"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𝐴𝐸</m:t>
                        </m:r>
                      </m:num>
                      <m:den>
                        <m:r>
                          <a:rPr lang="en-US" altLang="zh-CN" sz="2800" b="0" i="1" smtClean="0">
                            <a:solidFill>
                              <a:srgbClr val="000000"/>
                            </a:solidFill>
                            <a:latin typeface="Cambria Math" panose="02040503050406030204" pitchFamily="18" charset="0"/>
                            <a:ea typeface="黑体" panose="02010609060101010101" pitchFamily="49" charset="-122"/>
                          </a:rPr>
                          <m:t>𝐸𝐶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𝐷𝐸</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B.</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𝐴𝐸</m:t>
                        </m:r>
                      </m:num>
                      <m:den>
                        <m:r>
                          <a:rPr lang="en-US" altLang="zh-CN" sz="2800" b="0" i="1" smtClean="0">
                            <a:solidFill>
                              <a:srgbClr val="000000"/>
                            </a:solidFill>
                            <a:latin typeface="Cambria Math" panose="02040503050406030204" pitchFamily="18" charset="0"/>
                            <a:ea typeface="黑体" panose="02010609060101010101" pitchFamily="49" charset="-122"/>
                          </a:rPr>
                          <m:t>𝐴𝐶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𝐶𝐹</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C.</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𝐴𝐷</m:t>
                        </m:r>
                      </m:num>
                      <m:den>
                        <m:r>
                          <a:rPr lang="en-US" altLang="zh-CN" sz="2800" b="0" i="1" smtClean="0">
                            <a:solidFill>
                              <a:srgbClr val="000000"/>
                            </a:solidFill>
                            <a:latin typeface="Cambria Math" panose="02040503050406030204" pitchFamily="18" charset="0"/>
                            <a:ea typeface="黑体" panose="02010609060101010101" pitchFamily="49" charset="-122"/>
                          </a:rPr>
                          <m:t>𝐴𝐵</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𝐵𝐹</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D.</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𝐷𝐸</m:t>
                        </m:r>
                      </m:num>
                      <m:den>
                        <m:r>
                          <a:rPr lang="en-US" altLang="zh-CN" sz="2800" b="0" i="1"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𝐷𝐹</m:t>
                        </m:r>
                      </m:num>
                      <m:den>
                        <m:r>
                          <a:rPr lang="en-US" altLang="zh-CN" sz="2800" b="0" i="1" dirty="0" smtClean="0">
                            <a:solidFill>
                              <a:srgbClr val="000000"/>
                            </a:solidFill>
                            <a:latin typeface="Cambria Math" panose="02040503050406030204" pitchFamily="18" charset="0"/>
                            <a:ea typeface="黑体" panose="02010609060101010101" pitchFamily="49" charset="-122"/>
                          </a:rPr>
                          <m:t>𝐴𝐶</m:t>
                        </m:r>
                      </m:den>
                    </m:f>
                  </m:oMath>
                </a14:m>
                <a:r>
                  <a:rPr lang="en-US" altLang="zh-CN" sz="2800" dirty="0">
                    <a:solidFill>
                      <a:srgbClr val="000000"/>
                    </a:solidFill>
                    <a:latin typeface="Times New Roman" panose="02020603050405020304" pitchFamily="18" charset="0"/>
                    <a:ea typeface="黑体" panose="02010609060101010101" pitchFamily="49" charset="-122"/>
                  </a:rPr>
                  <a:t> </a:t>
                </a:r>
              </a:p>
            </p:txBody>
          </p:sp>
        </mc:Choice>
        <mc:Fallback>
          <p:sp>
            <p:nvSpPr>
              <p:cNvPr id="2" name="矩形 1"/>
              <p:cNvSpPr>
                <a:spLocks noRot="1" noChangeAspect="1" noMove="1" noResize="1" noEditPoints="1" noAdjustHandles="1" noChangeArrowheads="1" noChangeShapeType="1" noTextEdit="1"/>
              </p:cNvSpPr>
              <p:nvPr/>
            </p:nvSpPr>
            <p:spPr>
              <a:xfrm>
                <a:off x="25489" y="980728"/>
                <a:ext cx="12385376" cy="1601529"/>
              </a:xfrm>
              <a:prstGeom prst="rect">
                <a:avLst/>
              </a:prstGeom>
              <a:blipFill rotWithShape="1">
                <a:blip r:embed="rId1"/>
                <a:stretch>
                  <a:fillRect l="-984" t="-5323" r="-492" b="-1521"/>
                </a:stretch>
              </a:blipFill>
            </p:spPr>
            <p:txBody>
              <a:bodyPr/>
              <a:lstStyle/>
              <a:p>
                <a:r>
                  <a:rPr lang="zh-CN" altLang="en-US">
                    <a:noFill/>
                  </a:rPr>
                  <a:t> </a:t>
                </a:r>
                <a:endParaRPr lang="zh-CN" altLang="en-US">
                  <a:noFill/>
                </a:endParaRPr>
              </a:p>
            </p:txBody>
          </p:sp>
        </mc:Fallback>
      </mc:AlternateContent>
      <p:pic>
        <p:nvPicPr>
          <p:cNvPr id="4" name="图片 3"/>
          <p:cNvPicPr>
            <a:picLocks noChangeAspect="1"/>
          </p:cNvPicPr>
          <p:nvPr/>
        </p:nvPicPr>
        <p:blipFill>
          <a:blip r:embed="rId2"/>
          <a:stretch>
            <a:fillRect/>
          </a:stretch>
        </p:blipFill>
        <p:spPr>
          <a:xfrm>
            <a:off x="8976321" y="1894834"/>
            <a:ext cx="2016224" cy="1590030"/>
          </a:xfrm>
          <a:prstGeom prst="rect">
            <a:avLst/>
          </a:prstGeom>
        </p:spPr>
      </p:pic>
      <p:sp>
        <p:nvSpPr>
          <p:cNvPr id="5" name="矩形 4"/>
          <p:cNvSpPr/>
          <p:nvPr/>
        </p:nvSpPr>
        <p:spPr>
          <a:xfrm>
            <a:off x="11496600" y="980728"/>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p:sp>
        <p:nvSpPr>
          <p:cNvPr id="6" name="矩形 5"/>
          <p:cNvSpPr/>
          <p:nvPr/>
        </p:nvSpPr>
        <p:spPr>
          <a:xfrm>
            <a:off x="122177" y="3501008"/>
            <a:ext cx="12069823"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如图，平行四边形</a:t>
            </a:r>
            <a:r>
              <a:rPr lang="en-US" altLang="zh-CN" sz="2800" dirty="0">
                <a:solidFill>
                  <a:srgbClr val="000000"/>
                </a:solidFill>
                <a:latin typeface="Times New Roman" panose="02020603050405020304" pitchFamily="18" charset="0"/>
                <a:ea typeface="黑体" panose="02010609060101010101" pitchFamily="49" charset="-122"/>
              </a:rPr>
              <a:t>ABCD</a:t>
            </a:r>
            <a:r>
              <a:rPr lang="zh-CN" altLang="en-US" sz="2800" dirty="0">
                <a:solidFill>
                  <a:srgbClr val="000000"/>
                </a:solidFill>
                <a:latin typeface="Times New Roman" panose="02020603050405020304" pitchFamily="18" charset="0"/>
                <a:ea typeface="黑体" panose="02010609060101010101" pitchFamily="49" charset="-122"/>
              </a:rPr>
              <a:t>中，过点</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的直线顺次与</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及</a:t>
            </a:r>
            <a:r>
              <a:rPr lang="en-US" altLang="zh-CN" sz="2800"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的延长线分别相交于点</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G</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BE=6</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EF=2</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FG</a:t>
            </a:r>
            <a:r>
              <a:rPr lang="zh-CN" altLang="en-US" sz="2800" dirty="0">
                <a:solidFill>
                  <a:srgbClr val="000000"/>
                </a:solidFill>
                <a:latin typeface="Times New Roman" panose="02020603050405020304" pitchFamily="18" charset="0"/>
                <a:ea typeface="黑体" panose="02010609060101010101" pitchFamily="49" charset="-122"/>
              </a:rPr>
              <a:t>等于</a:t>
            </a:r>
            <a:r>
              <a:rPr lang="en-US" altLang="zh-CN" sz="2800" dirty="0">
                <a:solidFill>
                  <a:srgbClr val="000000"/>
                </a:solidFill>
                <a:latin typeface="Times New Roman" panose="02020603050405020304" pitchFamily="18" charset="0"/>
                <a:ea typeface="黑体" panose="02010609060101010101" pitchFamily="49" charset="-122"/>
              </a:rPr>
              <a:t>______</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pic>
        <p:nvPicPr>
          <p:cNvPr id="7" name="图片 6"/>
          <p:cNvPicPr>
            <a:picLocks noChangeAspect="1"/>
          </p:cNvPicPr>
          <p:nvPr/>
        </p:nvPicPr>
        <p:blipFill>
          <a:blip r:embed="rId3"/>
          <a:stretch>
            <a:fillRect/>
          </a:stretch>
        </p:blipFill>
        <p:spPr>
          <a:xfrm>
            <a:off x="9192670" y="4581128"/>
            <a:ext cx="2742561" cy="1918110"/>
          </a:xfrm>
          <a:prstGeom prst="rect">
            <a:avLst/>
          </a:prstGeom>
        </p:spPr>
      </p:pic>
      <p:sp>
        <p:nvSpPr>
          <p:cNvPr id="9" name="矩形 8"/>
          <p:cNvSpPr/>
          <p:nvPr/>
        </p:nvSpPr>
        <p:spPr>
          <a:xfrm>
            <a:off x="8184232" y="4235554"/>
            <a:ext cx="595035"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16</a:t>
            </a:r>
            <a:endParaRPr lang="zh-CN" altLang="en-US" sz="3200" b="1" dirty="0"/>
          </a:p>
        </p:txBody>
      </p:sp>
      <p:sp>
        <p:nvSpPr>
          <p:cNvPr id="8" name="矩形 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2"/>
          <p:cNvSpPr txBox="1">
            <a:spLocks noChangeArrowheads="1"/>
          </p:cNvSpPr>
          <p:nvPr/>
        </p:nvSpPr>
        <p:spPr bwMode="auto">
          <a:xfrm>
            <a:off x="167806" y="1637807"/>
            <a:ext cx="117005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6】</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如图，∠</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APD</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=90°，</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AP</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CD</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，下列结论正确的是</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b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b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PAB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PCA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B.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PAB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PDA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b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b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C.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DBA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D.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DCA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4" name="组合 180228"/>
          <p:cNvGrpSpPr/>
          <p:nvPr/>
        </p:nvGrpSpPr>
        <p:grpSpPr bwMode="auto">
          <a:xfrm>
            <a:off x="7804301" y="2904032"/>
            <a:ext cx="4341812" cy="1795463"/>
            <a:chOff x="-177" y="268"/>
            <a:chExt cx="5367" cy="2391"/>
          </a:xfrm>
        </p:grpSpPr>
        <p:grpSp>
          <p:nvGrpSpPr>
            <p:cNvPr id="5" name="组合 180229"/>
            <p:cNvGrpSpPr/>
            <p:nvPr/>
          </p:nvGrpSpPr>
          <p:grpSpPr bwMode="auto">
            <a:xfrm>
              <a:off x="340" y="566"/>
              <a:ext cx="4423" cy="1475"/>
              <a:chOff x="0" y="0"/>
              <a:chExt cx="1769" cy="590"/>
            </a:xfrm>
          </p:grpSpPr>
          <p:sp>
            <p:nvSpPr>
              <p:cNvPr id="11" name="直接连接符 180230"/>
              <p:cNvSpPr>
                <a:spLocks noChangeShapeType="1"/>
              </p:cNvSpPr>
              <p:nvPr/>
            </p:nvSpPr>
            <p:spPr bwMode="auto">
              <a:xfrm>
                <a:off x="0" y="0"/>
                <a:ext cx="0"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直接连接符 180231"/>
              <p:cNvSpPr>
                <a:spLocks noChangeShapeType="1"/>
              </p:cNvSpPr>
              <p:nvPr/>
            </p:nvSpPr>
            <p:spPr bwMode="auto">
              <a:xfrm>
                <a:off x="0" y="590"/>
                <a:ext cx="1769" cy="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直接连接符 180232"/>
              <p:cNvSpPr>
                <a:spLocks noChangeShapeType="1"/>
              </p:cNvSpPr>
              <p:nvPr/>
            </p:nvSpPr>
            <p:spPr bwMode="auto">
              <a:xfrm>
                <a:off x="0" y="0"/>
                <a:ext cx="590"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180233"/>
              <p:cNvSpPr>
                <a:spLocks noChangeShapeType="1"/>
              </p:cNvSpPr>
              <p:nvPr/>
            </p:nvSpPr>
            <p:spPr bwMode="auto">
              <a:xfrm>
                <a:off x="0" y="0"/>
                <a:ext cx="1089"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5" name="直接连接符 180234"/>
              <p:cNvSpPr>
                <a:spLocks noChangeShapeType="1"/>
              </p:cNvSpPr>
              <p:nvPr/>
            </p:nvSpPr>
            <p:spPr bwMode="auto">
              <a:xfrm>
                <a:off x="0" y="0"/>
                <a:ext cx="1769"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6" name="文本框 180235"/>
            <p:cNvSpPr txBox="1"/>
            <p:nvPr/>
          </p:nvSpPr>
          <p:spPr>
            <a:xfrm>
              <a:off x="-177" y="268"/>
              <a:ext cx="793"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A</a:t>
              </a:r>
              <a:endParaRPr lang="en-US" altLang="zh-CN" noProof="1">
                <a:solidFill>
                  <a:schemeClr val="accent5">
                    <a:lumMod val="50000"/>
                  </a:schemeClr>
                </a:solidFill>
              </a:endParaRPr>
            </a:p>
          </p:txBody>
        </p:sp>
        <p:sp>
          <p:nvSpPr>
            <p:cNvPr id="7" name="文本框 180236"/>
            <p:cNvSpPr txBox="1"/>
            <p:nvPr/>
          </p:nvSpPr>
          <p:spPr>
            <a:xfrm>
              <a:off x="2782" y="1963"/>
              <a:ext cx="795"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C</a:t>
              </a:r>
              <a:endParaRPr lang="en-US" altLang="zh-CN" noProof="1">
                <a:solidFill>
                  <a:schemeClr val="accent5">
                    <a:lumMod val="50000"/>
                  </a:schemeClr>
                </a:solidFill>
              </a:endParaRPr>
            </a:p>
          </p:txBody>
        </p:sp>
        <p:sp>
          <p:nvSpPr>
            <p:cNvPr id="8" name="文本框 180237"/>
            <p:cNvSpPr txBox="1"/>
            <p:nvPr/>
          </p:nvSpPr>
          <p:spPr>
            <a:xfrm>
              <a:off x="1524" y="1961"/>
              <a:ext cx="795"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B</a:t>
              </a:r>
              <a:endParaRPr lang="en-US" altLang="zh-CN" noProof="1">
                <a:solidFill>
                  <a:schemeClr val="accent5">
                    <a:lumMod val="50000"/>
                  </a:schemeClr>
                </a:solidFill>
              </a:endParaRPr>
            </a:p>
          </p:txBody>
        </p:sp>
        <p:sp>
          <p:nvSpPr>
            <p:cNvPr id="9" name="文本框 180238"/>
            <p:cNvSpPr txBox="1">
              <a:spLocks noChangeArrowheads="1"/>
            </p:cNvSpPr>
            <p:nvPr/>
          </p:nvSpPr>
          <p:spPr bwMode="auto">
            <a:xfrm>
              <a:off x="0" y="1946"/>
              <a:ext cx="792" cy="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2800" i="1">
                  <a:solidFill>
                    <a:schemeClr val="tx1"/>
                  </a:solidFill>
                  <a:latin typeface="Times New Roman" panose="02020603050405020304" pitchFamily="18" charset="0"/>
                  <a:ea typeface="黑体" panose="02010609060101010101" pitchFamily="49" charset="-122"/>
                </a:rPr>
                <a:t>P</a:t>
              </a:r>
              <a:endParaRPr lang="zh-CN" altLang="en-US" sz="2800" i="1">
                <a:solidFill>
                  <a:schemeClr val="tx1"/>
                </a:solidFill>
                <a:latin typeface="Times New Roman" panose="02020603050405020304" pitchFamily="18" charset="0"/>
                <a:ea typeface="黑体" panose="02010609060101010101" pitchFamily="49" charset="-122"/>
              </a:endParaRPr>
            </a:p>
          </p:txBody>
        </p:sp>
        <p:sp>
          <p:nvSpPr>
            <p:cNvPr id="10" name="文本框 180239"/>
            <p:cNvSpPr txBox="1"/>
            <p:nvPr/>
          </p:nvSpPr>
          <p:spPr>
            <a:xfrm>
              <a:off x="4397" y="1930"/>
              <a:ext cx="793"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D</a:t>
              </a:r>
              <a:endParaRPr lang="en-US" altLang="zh-CN" noProof="1">
                <a:solidFill>
                  <a:schemeClr val="accent5">
                    <a:lumMod val="50000"/>
                  </a:schemeClr>
                </a:solidFill>
              </a:endParaRPr>
            </a:p>
          </p:txBody>
        </p:sp>
      </p:grpSp>
      <p:sp>
        <p:nvSpPr>
          <p:cNvPr id="16" name="文本框 15"/>
          <p:cNvSpPr txBox="1">
            <a:spLocks noChangeArrowheads="1"/>
          </p:cNvSpPr>
          <p:nvPr/>
        </p:nvSpPr>
        <p:spPr bwMode="auto">
          <a:xfrm>
            <a:off x="10623872" y="1637806"/>
            <a:ext cx="5032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dirty="0">
                <a:latin typeface="Times New Roman" panose="02020603050405020304" pitchFamily="18" charset="0"/>
              </a:rPr>
              <a:t>C</a:t>
            </a:r>
            <a:endParaRPr lang="en-US" altLang="zh-CN" sz="2800" dirty="0">
              <a:latin typeface="Times New Roman" panose="02020603050405020304" pitchFamily="18" charset="0"/>
            </a:endParaRPr>
          </a:p>
        </p:txBody>
      </p:sp>
      <p:grpSp>
        <p:nvGrpSpPr>
          <p:cNvPr id="17" name="组合 11"/>
          <p:cNvGrpSpPr/>
          <p:nvPr/>
        </p:nvGrpSpPr>
        <p:grpSpPr bwMode="auto">
          <a:xfrm>
            <a:off x="206455" y="3062775"/>
            <a:ext cx="7658100" cy="1641475"/>
            <a:chOff x="573" y="3873"/>
            <a:chExt cx="12060" cy="2587"/>
          </a:xfrm>
        </p:grpSpPr>
        <p:sp>
          <p:nvSpPr>
            <p:cNvPr id="18" name="文本框 9"/>
            <p:cNvSpPr txBox="1">
              <a:spLocks noChangeArrowheads="1"/>
            </p:cNvSpPr>
            <p:nvPr/>
          </p:nvSpPr>
          <p:spPr bwMode="auto">
            <a:xfrm>
              <a:off x="573" y="4701"/>
              <a:ext cx="12060" cy="1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AB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en-US" altLang="zh-CN" sz="2800" i="1">
                  <a:latin typeface="Times New Roman" panose="02020603050405020304" pitchFamily="18" charset="0"/>
                  <a:ea typeface="黑体" panose="02010609060101010101" pitchFamily="49" charset="-122"/>
                  <a:sym typeface="宋体" panose="02010600030101010101" pitchFamily="2" charset="-122"/>
                </a:rPr>
                <a:t>BC</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B</a:t>
              </a:r>
              <a:r>
                <a:rPr lang="en-US" altLang="zh-CN" sz="2800" i="1">
                  <a:latin typeface="Times New Roman" panose="02020603050405020304" pitchFamily="18" charset="0"/>
                  <a:ea typeface="黑体" panose="02010609060101010101" pitchFamily="49" charset="-122"/>
                  <a:sym typeface="宋体" panose="02010600030101010101" pitchFamily="2" charset="-122"/>
                </a:rPr>
                <a:t>D</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en-US" altLang="zh-CN" sz="2800" i="1">
                  <a:latin typeface="Times New Roman" panose="02020603050405020304" pitchFamily="18" charset="0"/>
                  <a:ea typeface="黑体" panose="02010609060101010101" pitchFamily="49" charset="-122"/>
                  <a:sym typeface="宋体" panose="02010600030101010101" pitchFamily="2" charset="-122"/>
                </a:rPr>
                <a:t>AB</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a:t>
              </a:r>
              <a:r>
                <a:rPr lang="en-US" altLang="zh-CN" sz="2800" i="1">
                  <a:latin typeface="Times New Roman" panose="02020603050405020304" pitchFamily="18" charset="0"/>
                  <a:ea typeface="黑体" panose="02010609060101010101" pitchFamily="49" charset="-122"/>
                  <a:sym typeface="宋体" panose="02010600030101010101" pitchFamily="2" charset="-122"/>
                </a:rPr>
                <a:t>D</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a:t>
              </a:r>
              <a:r>
                <a:rPr lang="en-US" altLang="zh-CN" sz="2800" i="1">
                  <a:latin typeface="Times New Roman" panose="02020603050405020304" pitchFamily="18" charset="0"/>
                  <a:ea typeface="黑体" panose="02010609060101010101" pitchFamily="49" charset="-122"/>
                  <a:sym typeface="宋体" panose="02010600030101010101" pitchFamily="2" charset="-122"/>
                </a:rPr>
                <a:t>C</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ABC</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DBA</a:t>
              </a:r>
              <a:r>
                <a:rPr lang="zh-CN" altLang="en-US" sz="2800">
                  <a:latin typeface="Times New Roman" panose="02020603050405020304" pitchFamily="18" charset="0"/>
                  <a:ea typeface="黑体" panose="02010609060101010101" pitchFamily="49" charset="-122"/>
                  <a:sym typeface="宋体" panose="02010600030101010101" pitchFamily="2" charset="-122"/>
                </a:rPr>
                <a:t>，故选</a:t>
              </a:r>
              <a:r>
                <a:rPr lang="en-US" altLang="zh-CN" sz="2800">
                  <a:latin typeface="Times New Roman" panose="02020603050405020304" pitchFamily="18" charset="0"/>
                  <a:ea typeface="黑体" panose="02010609060101010101" pitchFamily="49" charset="-122"/>
                  <a:sym typeface="宋体" panose="02010600030101010101" pitchFamily="2" charset="-122"/>
                </a:rPr>
                <a:t>C.</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pSp>
          <p:nvGrpSpPr>
            <p:cNvPr id="19" name="组合 10"/>
            <p:cNvGrpSpPr/>
            <p:nvPr/>
          </p:nvGrpSpPr>
          <p:grpSpPr bwMode="auto">
            <a:xfrm>
              <a:off x="573" y="3873"/>
              <a:ext cx="11935" cy="2567"/>
              <a:chOff x="686" y="4777"/>
              <a:chExt cx="11935" cy="2567"/>
            </a:xfrm>
          </p:grpSpPr>
          <p:sp>
            <p:nvSpPr>
              <p:cNvPr id="20" name="文本框 5"/>
              <p:cNvSpPr txBox="1">
                <a:spLocks noChangeArrowheads="1"/>
              </p:cNvSpPr>
              <p:nvPr/>
            </p:nvSpPr>
            <p:spPr bwMode="auto">
              <a:xfrm>
                <a:off x="686" y="4777"/>
                <a:ext cx="11935" cy="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解析：设</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AP</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PB</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BC</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CD</a:t>
                </a: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APD</a:t>
                </a:r>
                <a:r>
                  <a:rPr lang="zh-CN" altLang="en-US" sz="2800" dirty="0">
                    <a:latin typeface="Times New Roman" panose="02020603050405020304" pitchFamily="18" charset="0"/>
                    <a:ea typeface="黑体" panose="02010609060101010101" pitchFamily="49" charset="-122"/>
                    <a:sym typeface="宋体" panose="02010600030101010101" pitchFamily="2" charset="-122"/>
                  </a:rPr>
                  <a:t>=90°，</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∴AB=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AC=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AD=       .</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1" name="对象 3"/>
              <p:cNvGraphicFramePr>
                <a:graphicFrameLocks noChangeAspect="1"/>
              </p:cNvGraphicFramePr>
              <p:nvPr/>
            </p:nvGraphicFramePr>
            <p:xfrm>
              <a:off x="2487" y="5715"/>
              <a:ext cx="867" cy="793"/>
            </p:xfrm>
            <a:graphic>
              <a:graphicData uri="http://schemas.openxmlformats.org/presentationml/2006/ole">
                <mc:AlternateContent xmlns:mc="http://schemas.openxmlformats.org/markup-compatibility/2006">
                  <mc:Choice xmlns:v="urn:schemas-microsoft-com:vml" Requires="v">
                    <p:oleObj spid="_x0000_s59448" name="" r:id="rId1" imgW="241300" imgH="215900" progId="Equation.DSMT4">
                      <p:embed/>
                    </p:oleObj>
                  </mc:Choice>
                  <mc:Fallback>
                    <p:oleObj name="" r:id="rId1" imgW="241300" imgH="215900" progId="Equation.DSMT4">
                      <p:embed/>
                      <p:pic>
                        <p:nvPicPr>
                          <p:cNvPr id="0" name="对象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7" y="5715"/>
                            <a:ext cx="867"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2" name="对象 4"/>
              <p:cNvGraphicFramePr>
                <a:graphicFrameLocks noChangeAspect="1"/>
              </p:cNvGraphicFramePr>
              <p:nvPr/>
            </p:nvGraphicFramePr>
            <p:xfrm>
              <a:off x="4955" y="5702"/>
              <a:ext cx="822" cy="840"/>
            </p:xfrm>
            <a:graphic>
              <a:graphicData uri="http://schemas.openxmlformats.org/presentationml/2006/ole">
                <mc:AlternateContent xmlns:mc="http://schemas.openxmlformats.org/markup-compatibility/2006">
                  <mc:Choice xmlns:v="urn:schemas-microsoft-com:vml" Requires="v">
                    <p:oleObj spid="_x0000_s59449" name="" r:id="rId3" imgW="228600" imgH="228600" progId="Equation.DSMT4">
                      <p:embed/>
                    </p:oleObj>
                  </mc:Choice>
                  <mc:Fallback>
                    <p:oleObj name="" r:id="rId3" imgW="228600" imgH="228600" progId="Equation.DSMT4">
                      <p:embed/>
                      <p:pic>
                        <p:nvPicPr>
                          <p:cNvPr id="0" name="对象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5" y="5702"/>
                            <a:ext cx="822"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3" name="对象 7"/>
              <p:cNvGraphicFramePr>
                <a:graphicFrameLocks noChangeAspect="1"/>
              </p:cNvGraphicFramePr>
              <p:nvPr/>
            </p:nvGraphicFramePr>
            <p:xfrm>
              <a:off x="7344" y="5690"/>
              <a:ext cx="1051" cy="840"/>
            </p:xfrm>
            <a:graphic>
              <a:graphicData uri="http://schemas.openxmlformats.org/presentationml/2006/ole">
                <mc:AlternateContent xmlns:mc="http://schemas.openxmlformats.org/markup-compatibility/2006">
                  <mc:Choice xmlns:v="urn:schemas-microsoft-com:vml" Requires="v">
                    <p:oleObj spid="_x0000_s59450" name="" r:id="rId5" imgW="292100" imgH="228600" progId="Equation.DSMT4">
                      <p:embed/>
                    </p:oleObj>
                  </mc:Choice>
                  <mc:Fallback>
                    <p:oleObj name="" r:id="rId5" imgW="292100" imgH="228600" progId="Equation.DSMT4">
                      <p:embed/>
                      <p:pic>
                        <p:nvPicPr>
                          <p:cNvPr id="0" name="对象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4" y="5690"/>
                            <a:ext cx="1051"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sp>
        <p:nvSpPr>
          <p:cNvPr id="24" name="TextBox 6"/>
          <p:cNvSpPr txBox="1">
            <a:spLocks noChangeArrowheads="1"/>
          </p:cNvSpPr>
          <p:nvPr/>
        </p:nvSpPr>
        <p:spPr bwMode="auto">
          <a:xfrm>
            <a:off x="113490" y="5679512"/>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本</a:t>
            </a:r>
            <a:r>
              <a:rPr lang="zh-CN" altLang="en-US" sz="2800" dirty="0">
                <a:solidFill>
                  <a:srgbClr val="000000"/>
                </a:solidFill>
                <a:latin typeface="Times New Roman" panose="02020603050405020304" pitchFamily="18" charset="0"/>
                <a:ea typeface="黑体" panose="02010609060101010101" pitchFamily="49" charset="-122"/>
              </a:rPr>
              <a:t>题考查的是相似三角形的判定定理，熟知三组对应边的比相等的两个三角形相似是解答此题的关键</a:t>
            </a:r>
            <a:r>
              <a:rPr lang="en-US" altLang="zh-CN"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5" name="矩形 24"/>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linds(horizont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4"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19720" y="1419047"/>
            <a:ext cx="11760843"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7】</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如图</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与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ADE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都是等腰三角形</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,AD=AE,AB=AC,∠DAB=</a:t>
            </a:r>
            <a:endPar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a:p>
            <a:pPr>
              <a:lnSpc>
                <a:spcPct val="150000"/>
              </a:lnSpc>
            </a:pP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∠CAE.</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求证：△</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∽△ADE.</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4"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文本框 5"/>
          <p:cNvSpPr txBox="1">
            <a:spLocks noChangeArrowheads="1"/>
          </p:cNvSpPr>
          <p:nvPr/>
        </p:nvSpPr>
        <p:spPr bwMode="auto">
          <a:xfrm>
            <a:off x="96684" y="2777402"/>
            <a:ext cx="10673779"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证明</a:t>
            </a:r>
            <a:r>
              <a:rPr lang="zh-CN" altLang="en-US" sz="2800" dirty="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 </a:t>
            </a:r>
            <a:r>
              <a:rPr lang="zh-CN" altLang="en-US" sz="2800" dirty="0">
                <a:latin typeface="Times New Roman" panose="02020603050405020304" pitchFamily="18" charset="0"/>
                <a:ea typeface="黑体" panose="02010609060101010101" pitchFamily="49" charset="-122"/>
              </a:rPr>
              <a:t>与 △</a:t>
            </a:r>
            <a:r>
              <a:rPr lang="en-US" altLang="zh-CN" sz="2800" i="1" dirty="0">
                <a:latin typeface="Times New Roman" panose="02020603050405020304" pitchFamily="18" charset="0"/>
                <a:ea typeface="黑体" panose="02010609060101010101" pitchFamily="49" charset="-122"/>
              </a:rPr>
              <a:t>ADE </a:t>
            </a:r>
            <a:r>
              <a:rPr lang="zh-CN" altLang="en-US" sz="2800" dirty="0">
                <a:latin typeface="Times New Roman" panose="02020603050405020304" pitchFamily="18" charset="0"/>
                <a:ea typeface="黑体" panose="02010609060101010101" pitchFamily="49" charset="-122"/>
              </a:rPr>
              <a:t>是等腰三角形</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i="1"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 </a:t>
            </a: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a:t>
            </a:r>
            <a:endParaRPr lang="zh-CN" altLang="en-US" sz="2800" dirty="0">
              <a:latin typeface="Times New Roman" panose="02020603050405020304" pitchFamily="18" charset="0"/>
              <a:ea typeface="黑体" panose="02010609060101010101" pitchFamily="49" charset="-122"/>
            </a:endParaRPr>
          </a:p>
        </p:txBody>
      </p:sp>
      <p:grpSp>
        <p:nvGrpSpPr>
          <p:cNvPr id="7" name="组合 5"/>
          <p:cNvGrpSpPr/>
          <p:nvPr/>
        </p:nvGrpSpPr>
        <p:grpSpPr bwMode="auto">
          <a:xfrm>
            <a:off x="1100868" y="3718178"/>
            <a:ext cx="2146948" cy="917575"/>
            <a:chOff x="562" y="8629"/>
            <a:chExt cx="3382" cy="1445"/>
          </a:xfrm>
        </p:grpSpPr>
        <p:graphicFrame>
          <p:nvGraphicFramePr>
            <p:cNvPr id="8" name="对象 7"/>
            <p:cNvGraphicFramePr>
              <a:graphicFrameLocks noChangeAspect="1"/>
            </p:cNvGraphicFramePr>
            <p:nvPr/>
          </p:nvGraphicFramePr>
          <p:xfrm>
            <a:off x="1481" y="8629"/>
            <a:ext cx="2463" cy="1445"/>
          </p:xfrm>
          <a:graphic>
            <a:graphicData uri="http://schemas.openxmlformats.org/presentationml/2006/ole">
              <mc:AlternateContent xmlns:mc="http://schemas.openxmlformats.org/markup-compatibility/2006">
                <mc:Choice xmlns:v="urn:schemas-microsoft-com:vml" Requires="v">
                  <p:oleObj spid="_x0000_s60436" name="Equation" r:id="rId1" imgW="16459200" imgH="9448800" progId="Equation.DSMT4">
                    <p:embed/>
                  </p:oleObj>
                </mc:Choice>
                <mc:Fallback>
                  <p:oleObj name="Equation" r:id="rId1" imgW="16459200" imgH="9448800" progId="Equation.DSMT4">
                    <p:embed/>
                    <p:pic>
                      <p:nvPicPr>
                        <p:cNvPr id="0" name="对象 4"/>
                        <p:cNvPicPr>
                          <a:picLocks noChangeAspect="1" noChangeArrowheads="1"/>
                        </p:cNvPicPr>
                        <p:nvPr/>
                      </p:nvPicPr>
                      <p:blipFill>
                        <a:blip r:embed="rId2"/>
                        <a:srcRect/>
                        <a:stretch>
                          <a:fillRect/>
                        </a:stretch>
                      </p:blipFill>
                      <p:spPr bwMode="auto">
                        <a:xfrm>
                          <a:off x="1481" y="8629"/>
                          <a:ext cx="2463"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9" name="文本框 3"/>
            <p:cNvSpPr txBox="1">
              <a:spLocks noChangeArrowheads="1"/>
            </p:cNvSpPr>
            <p:nvPr/>
          </p:nvSpPr>
          <p:spPr bwMode="auto">
            <a:xfrm>
              <a:off x="562" y="8953"/>
              <a:ext cx="165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rPr>
                <a:t>∴</a:t>
              </a:r>
              <a:endParaRPr lang="en-US" altLang="zh-CN" sz="2800">
                <a:latin typeface="Times New Roman" panose="02020603050405020304" pitchFamily="18" charset="0"/>
              </a:endParaRPr>
            </a:p>
          </p:txBody>
        </p:sp>
      </p:grpSp>
      <p:sp>
        <p:nvSpPr>
          <p:cNvPr id="10" name="文本框 38"/>
          <p:cNvSpPr txBox="1">
            <a:spLocks noChangeArrowheads="1"/>
          </p:cNvSpPr>
          <p:nvPr/>
        </p:nvSpPr>
        <p:spPr bwMode="auto">
          <a:xfrm>
            <a:off x="1100869" y="4639881"/>
            <a:ext cx="7221537" cy="2095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又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DAB</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 ∠</a:t>
            </a:r>
            <a:r>
              <a:rPr lang="zh-CN" altLang="en-US" sz="2800" i="1" dirty="0">
                <a:latin typeface="Times New Roman" panose="02020603050405020304" pitchFamily="18" charset="0"/>
                <a:ea typeface="黑体" panose="02010609060101010101" pitchFamily="49" charset="-122"/>
              </a:rPr>
              <a:t>CAE</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DAB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BAE</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CAE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BAE</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rPr>
              <a:t>即 ∠</a:t>
            </a:r>
            <a:r>
              <a:rPr lang="zh-CN" altLang="en-US" sz="2800" i="1" dirty="0">
                <a:latin typeface="Times New Roman" panose="02020603050405020304" pitchFamily="18" charset="0"/>
                <a:ea typeface="黑体" panose="02010609060101010101" pitchFamily="49" charset="-122"/>
              </a:rPr>
              <a:t>DAE </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BAC</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 ∽ △</a:t>
            </a:r>
            <a:r>
              <a:rPr lang="zh-CN" altLang="en-US" sz="2800" i="1" dirty="0">
                <a:latin typeface="Times New Roman" panose="02020603050405020304" pitchFamily="18" charset="0"/>
                <a:ea typeface="黑体" panose="02010609060101010101" pitchFamily="49" charset="-122"/>
              </a:rPr>
              <a:t>ADE</a:t>
            </a:r>
            <a:endParaRPr lang="zh-CN" altLang="en-US" sz="2800" dirty="0">
              <a:latin typeface="Times New Roman" panose="02020603050405020304" pitchFamily="18" charset="0"/>
              <a:ea typeface="黑体" panose="02010609060101010101" pitchFamily="49" charset="-122"/>
            </a:endParaRPr>
          </a:p>
        </p:txBody>
      </p:sp>
      <p:grpSp>
        <p:nvGrpSpPr>
          <p:cNvPr id="11" name="组合 4"/>
          <p:cNvGrpSpPr/>
          <p:nvPr/>
        </p:nvGrpSpPr>
        <p:grpSpPr bwMode="auto">
          <a:xfrm>
            <a:off x="8184232" y="2313627"/>
            <a:ext cx="3307080" cy="2563495"/>
            <a:chOff x="9278" y="5457"/>
            <a:chExt cx="5207" cy="4037"/>
          </a:xfrm>
        </p:grpSpPr>
        <p:grpSp>
          <p:nvGrpSpPr>
            <p:cNvPr id="12" name="组合 1"/>
            <p:cNvGrpSpPr/>
            <p:nvPr/>
          </p:nvGrpSpPr>
          <p:grpSpPr bwMode="auto">
            <a:xfrm>
              <a:off x="9278" y="5457"/>
              <a:ext cx="5207" cy="4037"/>
              <a:chOff x="9278" y="5457"/>
              <a:chExt cx="5207" cy="4037"/>
            </a:xfrm>
          </p:grpSpPr>
          <p:sp>
            <p:nvSpPr>
              <p:cNvPr id="14" name="任意多边形 6452"/>
              <p:cNvSpPr>
                <a:spLocks noChangeArrowheads="1"/>
              </p:cNvSpPr>
              <p:nvPr/>
            </p:nvSpPr>
            <p:spPr bwMode="auto">
              <a:xfrm rot="-240000">
                <a:off x="9807" y="6195"/>
                <a:ext cx="4082" cy="2835"/>
              </a:xfrm>
              <a:custGeom>
                <a:avLst/>
                <a:gdLst>
                  <a:gd name="T0" fmla="*/ 1134 w 1633"/>
                  <a:gd name="T1" fmla="*/ 0 h 1134"/>
                  <a:gd name="T2" fmla="*/ 0 w 1633"/>
                  <a:gd name="T3" fmla="*/ 1044 h 1134"/>
                  <a:gd name="T4" fmla="*/ 1633 w 1633"/>
                  <a:gd name="T5" fmla="*/ 1134 h 1134"/>
                  <a:gd name="T6" fmla="*/ 1134 w 1633"/>
                  <a:gd name="T7" fmla="*/ 0 h 1134"/>
                </a:gdLst>
                <a:ahLst/>
                <a:cxnLst>
                  <a:cxn ang="0">
                    <a:pos x="T0" y="T1"/>
                  </a:cxn>
                  <a:cxn ang="0">
                    <a:pos x="T2" y="T3"/>
                  </a:cxn>
                  <a:cxn ang="0">
                    <a:pos x="T4" y="T5"/>
                  </a:cxn>
                  <a:cxn ang="0">
                    <a:pos x="T6" y="T7"/>
                  </a:cxn>
                </a:cxnLst>
                <a:rect l="0" t="0" r="r" b="b"/>
                <a:pathLst>
                  <a:path w="1633" h="1134">
                    <a:moveTo>
                      <a:pt x="1134" y="0"/>
                    </a:moveTo>
                    <a:lnTo>
                      <a:pt x="0" y="1044"/>
                    </a:lnTo>
                    <a:lnTo>
                      <a:pt x="1633" y="1134"/>
                    </a:lnTo>
                    <a:lnTo>
                      <a:pt x="1134" y="0"/>
                    </a:lnTo>
                    <a:close/>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5" name="任意多边形 6453"/>
              <p:cNvSpPr>
                <a:spLocks noChangeArrowheads="1"/>
              </p:cNvSpPr>
              <p:nvPr/>
            </p:nvSpPr>
            <p:spPr bwMode="auto">
              <a:xfrm rot="1132040">
                <a:off x="10548" y="5940"/>
                <a:ext cx="2495" cy="1732"/>
              </a:xfrm>
              <a:custGeom>
                <a:avLst/>
                <a:gdLst>
                  <a:gd name="T0" fmla="*/ 1134 w 1633"/>
                  <a:gd name="T1" fmla="*/ 0 h 1134"/>
                  <a:gd name="T2" fmla="*/ 0 w 1633"/>
                  <a:gd name="T3" fmla="*/ 1044 h 1134"/>
                  <a:gd name="T4" fmla="*/ 1633 w 1633"/>
                  <a:gd name="T5" fmla="*/ 1134 h 1134"/>
                  <a:gd name="T6" fmla="*/ 1134 w 1633"/>
                  <a:gd name="T7" fmla="*/ 0 h 1134"/>
                </a:gdLst>
                <a:ahLst/>
                <a:cxnLst>
                  <a:cxn ang="0">
                    <a:pos x="T0" y="T1"/>
                  </a:cxn>
                  <a:cxn ang="0">
                    <a:pos x="T2" y="T3"/>
                  </a:cxn>
                  <a:cxn ang="0">
                    <a:pos x="T4" y="T5"/>
                  </a:cxn>
                  <a:cxn ang="0">
                    <a:pos x="T6" y="T7"/>
                  </a:cxn>
                </a:cxnLst>
                <a:rect l="0" t="0" r="r" b="b"/>
                <a:pathLst>
                  <a:path w="1633" h="1134">
                    <a:moveTo>
                      <a:pt x="1134" y="0"/>
                    </a:moveTo>
                    <a:lnTo>
                      <a:pt x="0" y="1044"/>
                    </a:lnTo>
                    <a:lnTo>
                      <a:pt x="1633" y="1134"/>
                    </a:lnTo>
                    <a:lnTo>
                      <a:pt x="1134" y="0"/>
                    </a:lnTo>
                    <a:close/>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6" name="文本框 6454"/>
              <p:cNvSpPr txBox="1">
                <a:spLocks noChangeArrowheads="1"/>
              </p:cNvSpPr>
              <p:nvPr/>
            </p:nvSpPr>
            <p:spPr bwMode="auto">
              <a:xfrm>
                <a:off x="12501" y="5457"/>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7" name="文本框 6455"/>
              <p:cNvSpPr txBox="1">
                <a:spLocks noChangeArrowheads="1"/>
              </p:cNvSpPr>
              <p:nvPr/>
            </p:nvSpPr>
            <p:spPr bwMode="auto">
              <a:xfrm>
                <a:off x="9278" y="8670"/>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8" name="文本框 6456"/>
              <p:cNvSpPr txBox="1">
                <a:spLocks noChangeArrowheads="1"/>
              </p:cNvSpPr>
              <p:nvPr/>
            </p:nvSpPr>
            <p:spPr bwMode="auto">
              <a:xfrm>
                <a:off x="13823" y="8670"/>
                <a:ext cx="66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9" name="文本框 6457"/>
              <p:cNvSpPr txBox="1">
                <a:spLocks noChangeArrowheads="1"/>
              </p:cNvSpPr>
              <p:nvPr/>
            </p:nvSpPr>
            <p:spPr bwMode="auto">
              <a:xfrm>
                <a:off x="9691" y="6634"/>
                <a:ext cx="700"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13" name="文本框 6458"/>
            <p:cNvSpPr txBox="1">
              <a:spLocks noChangeArrowheads="1"/>
            </p:cNvSpPr>
            <p:nvPr/>
          </p:nvSpPr>
          <p:spPr bwMode="auto">
            <a:xfrm>
              <a:off x="12636" y="7690"/>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21" name="TextBox 6"/>
          <p:cNvSpPr txBox="1">
            <a:spLocks noChangeArrowheads="1"/>
          </p:cNvSpPr>
          <p:nvPr/>
        </p:nvSpPr>
        <p:spPr bwMode="auto">
          <a:xfrm>
            <a:off x="113490" y="5679512"/>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本题考查了相似三角形的判定：两组对应边的比相等且夹角对应相等的两个三角形相似．</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0" name="矩形 19"/>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wipe(left)">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wipe(left)">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wipe(left)">
                                      <p:cBhvr>
                                        <p:cTn id="37" dur="50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TextBox 6"/>
          <p:cNvSpPr txBox="1">
            <a:spLocks noChangeArrowheads="1"/>
          </p:cNvSpPr>
          <p:nvPr/>
        </p:nvSpPr>
        <p:spPr bwMode="auto">
          <a:xfrm>
            <a:off x="0" y="6034091"/>
            <a:ext cx="12319214" cy="523220"/>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本题考查了相似三角形的判定：两组对应角相等的两个三角形相似．</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0" name="文本框 19"/>
          <p:cNvSpPr txBox="1">
            <a:spLocks noChangeArrowheads="1"/>
          </p:cNvSpPr>
          <p:nvPr/>
        </p:nvSpPr>
        <p:spPr bwMode="auto">
          <a:xfrm>
            <a:off x="507854" y="2220201"/>
            <a:ext cx="6513512"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zh-CN" altLang="en-US" sz="2800" dirty="0">
                <a:latin typeface="Times New Roman" panose="02020603050405020304" pitchFamily="18" charset="0"/>
                <a:ea typeface="黑体" panose="02010609060101010101" pitchFamily="49" charset="-122"/>
              </a:rPr>
              <a:t>证明：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ABC </a:t>
            </a:r>
            <a:r>
              <a:rPr lang="zh-CN" altLang="en-US" sz="2800" dirty="0">
                <a:latin typeface="Times New Roman" panose="02020603050405020304" pitchFamily="18" charset="0"/>
                <a:ea typeface="黑体" panose="02010609060101010101" pitchFamily="49" charset="-122"/>
              </a:rPr>
              <a:t>的高</a:t>
            </a:r>
            <a:r>
              <a:rPr lang="en-US" altLang="zh-CN"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BE</a:t>
            </a:r>
            <a:r>
              <a:rPr lang="zh-CN" altLang="en-US" sz="2800" dirty="0">
                <a:latin typeface="Times New Roman" panose="02020603050405020304" pitchFamily="18" charset="0"/>
                <a:ea typeface="黑体" panose="02010609060101010101" pitchFamily="49" charset="-122"/>
              </a:rPr>
              <a:t>交于点</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FEA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FDB</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AFE</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BFD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对顶角相等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a:lnSpc>
                <a:spcPct val="150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FEA</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FDB</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22" name="文本框 78852"/>
          <p:cNvSpPr txBox="1">
            <a:spLocks noChangeArrowheads="1"/>
          </p:cNvSpPr>
          <p:nvPr/>
        </p:nvSpPr>
        <p:spPr bwMode="auto">
          <a:xfrm>
            <a:off x="179566" y="1529051"/>
            <a:ext cx="1099284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just">
              <a:lnSpc>
                <a:spcPct val="150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8】</a:t>
            </a:r>
            <a:r>
              <a:rPr lang="zh-CN" altLang="en-US" sz="2800" dirty="0">
                <a:solidFill>
                  <a:schemeClr val="tx1"/>
                </a:solidFill>
                <a:latin typeface="Times New Roman" panose="02020603050405020304" pitchFamily="18" charset="0"/>
                <a:ea typeface="黑体" panose="02010609060101010101" pitchFamily="49" charset="-122"/>
              </a:rPr>
              <a:t>如图，△</a:t>
            </a:r>
            <a:r>
              <a:rPr lang="en-US" altLang="zh-CN" sz="2800" i="1" dirty="0">
                <a:solidFill>
                  <a:schemeClr val="tx1"/>
                </a:solidFill>
                <a:latin typeface="Times New Roman" panose="02020603050405020304" pitchFamily="18" charset="0"/>
                <a:ea typeface="黑体" panose="02010609060101010101" pitchFamily="49" charset="-122"/>
              </a:rPr>
              <a:t>ABC</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的高 </a:t>
            </a:r>
            <a:r>
              <a:rPr lang="en-US" altLang="zh-CN" sz="2800" i="1" dirty="0">
                <a:solidFill>
                  <a:schemeClr val="tx1"/>
                </a:solidFill>
                <a:latin typeface="Times New Roman" panose="02020603050405020304" pitchFamily="18" charset="0"/>
                <a:ea typeface="黑体" panose="02010609060101010101" pitchFamily="49" charset="-122"/>
              </a:rPr>
              <a:t>AD</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BE </a:t>
            </a:r>
            <a:r>
              <a:rPr lang="zh-CN" altLang="en-US" sz="2800" dirty="0">
                <a:solidFill>
                  <a:schemeClr val="tx1"/>
                </a:solidFill>
                <a:latin typeface="Times New Roman" panose="02020603050405020304" pitchFamily="18" charset="0"/>
                <a:ea typeface="黑体" panose="02010609060101010101" pitchFamily="49" charset="-122"/>
              </a:rPr>
              <a:t>交于点 </a:t>
            </a:r>
            <a:r>
              <a:rPr lang="en-US" altLang="zh-CN" sz="2800" i="1" dirty="0">
                <a:solidFill>
                  <a:schemeClr val="tx1"/>
                </a:solidFill>
                <a:latin typeface="Times New Roman" panose="02020603050405020304" pitchFamily="18" charset="0"/>
                <a:ea typeface="黑体" panose="02010609060101010101" pitchFamily="49" charset="-122"/>
              </a:rPr>
              <a:t>F</a:t>
            </a:r>
            <a:r>
              <a:rPr lang="zh-CN" altLang="en-US" sz="2800" dirty="0">
                <a:solidFill>
                  <a:schemeClr val="tx1"/>
                </a:solidFill>
                <a:latin typeface="Times New Roman" panose="02020603050405020304" pitchFamily="18" charset="0"/>
                <a:ea typeface="黑体" panose="02010609060101010101" pitchFamily="49" charset="-122"/>
              </a:rPr>
              <a:t>．求证：</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algn="just"/>
            <a:endParaRPr lang="en-US" altLang="zh-CN" sz="2800" dirty="0">
              <a:latin typeface="Times New Roman" panose="02020603050405020304" pitchFamily="18" charset="0"/>
              <a:ea typeface="黑体" panose="02010609060101010101" pitchFamily="49" charset="-122"/>
            </a:endParaRPr>
          </a:p>
        </p:txBody>
      </p:sp>
      <p:graphicFrame>
        <p:nvGraphicFramePr>
          <p:cNvPr id="23" name="对象 78859"/>
          <p:cNvGraphicFramePr/>
          <p:nvPr/>
        </p:nvGraphicFramePr>
        <p:xfrm>
          <a:off x="8515713" y="1494838"/>
          <a:ext cx="1592263" cy="879475"/>
        </p:xfrm>
        <a:graphic>
          <a:graphicData uri="http://schemas.openxmlformats.org/presentationml/2006/ole">
            <mc:AlternateContent xmlns:mc="http://schemas.openxmlformats.org/markup-compatibility/2006">
              <mc:Choice xmlns:v="urn:schemas-microsoft-com:vml" Requires="v">
                <p:oleObj spid="_x0000_s61474" name="Equation" r:id="rId1" imgW="711200" imgH="393700" progId="Equation.DSMT4">
                  <p:embed/>
                </p:oleObj>
              </mc:Choice>
              <mc:Fallback>
                <p:oleObj name="Equation" r:id="rId1" imgW="711200" imgH="393700" progId="Equation.DSMT4">
                  <p:embed/>
                  <p:pic>
                    <p:nvPicPr>
                      <p:cNvPr id="0" name="对象 7885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5713" y="1494838"/>
                        <a:ext cx="1592263"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4" name="内容占位符 78863"/>
          <p:cNvGraphicFramePr/>
          <p:nvPr/>
        </p:nvGraphicFramePr>
        <p:xfrm>
          <a:off x="1127448" y="4814358"/>
          <a:ext cx="1603375" cy="887413"/>
        </p:xfrm>
        <a:graphic>
          <a:graphicData uri="http://schemas.openxmlformats.org/presentationml/2006/ole">
            <mc:AlternateContent xmlns:mc="http://schemas.openxmlformats.org/markup-compatibility/2006">
              <mc:Choice xmlns:v="urn:schemas-microsoft-com:vml" Requires="v">
                <p:oleObj spid="_x0000_s61475" name="Equation" r:id="rId3" imgW="711200" imgH="393700" progId="Equation.DSMT4">
                  <p:embed/>
                </p:oleObj>
              </mc:Choice>
              <mc:Fallback>
                <p:oleObj name="Equation" r:id="rId3" imgW="711200" imgH="393700" progId="Equation.DSMT4">
                  <p:embed/>
                  <p:pic>
                    <p:nvPicPr>
                      <p:cNvPr id="0" name="内容占位符 78863"/>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448" y="4814358"/>
                        <a:ext cx="1603375" cy="887413"/>
                      </a:xfrm>
                      <a:prstGeom prst="rect">
                        <a:avLst/>
                      </a:prstGeom>
                      <a:ln>
                        <a:noFill/>
                      </a:ln>
                      <a:extLs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25" name="组合 9"/>
          <p:cNvGrpSpPr/>
          <p:nvPr/>
        </p:nvGrpSpPr>
        <p:grpSpPr bwMode="auto">
          <a:xfrm>
            <a:off x="8112224" y="2405967"/>
            <a:ext cx="3419475" cy="2608262"/>
            <a:chOff x="8211" y="5773"/>
            <a:chExt cx="5384" cy="4107"/>
          </a:xfrm>
        </p:grpSpPr>
        <p:sp>
          <p:nvSpPr>
            <p:cNvPr id="26" name="文本框 11"/>
            <p:cNvSpPr txBox="1">
              <a:spLocks noChangeArrowheads="1"/>
            </p:cNvSpPr>
            <p:nvPr/>
          </p:nvSpPr>
          <p:spPr bwMode="auto">
            <a:xfrm>
              <a:off x="11231" y="9058"/>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27" name="组合 26"/>
            <p:cNvGrpSpPr/>
            <p:nvPr/>
          </p:nvGrpSpPr>
          <p:grpSpPr bwMode="auto">
            <a:xfrm>
              <a:off x="8211" y="5773"/>
              <a:ext cx="5384" cy="4104"/>
              <a:chOff x="8211" y="5773"/>
              <a:chExt cx="5384" cy="4104"/>
            </a:xfrm>
          </p:grpSpPr>
          <p:sp>
            <p:nvSpPr>
              <p:cNvPr id="28" name="文本框 11"/>
              <p:cNvSpPr txBox="1">
                <a:spLocks noChangeArrowheads="1"/>
              </p:cNvSpPr>
              <p:nvPr/>
            </p:nvSpPr>
            <p:spPr bwMode="auto">
              <a:xfrm>
                <a:off x="12875" y="9055"/>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29" name="组合 7"/>
              <p:cNvGrpSpPr/>
              <p:nvPr/>
            </p:nvGrpSpPr>
            <p:grpSpPr bwMode="auto">
              <a:xfrm>
                <a:off x="8211" y="5773"/>
                <a:ext cx="4781" cy="4064"/>
                <a:chOff x="8211" y="5773"/>
                <a:chExt cx="4781" cy="4064"/>
              </a:xfrm>
            </p:grpSpPr>
            <p:sp>
              <p:nvSpPr>
                <p:cNvPr id="30" name="等腰三角形 1"/>
                <p:cNvSpPr>
                  <a:spLocks noChangeArrowheads="1"/>
                </p:cNvSpPr>
                <p:nvPr/>
              </p:nvSpPr>
              <p:spPr bwMode="auto">
                <a:xfrm>
                  <a:off x="8894" y="6326"/>
                  <a:ext cx="4098" cy="2816"/>
                </a:xfrm>
                <a:prstGeom prst="triangle">
                  <a:avLst>
                    <a:gd name="adj" fmla="val 65495"/>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31" name="直接连接符 2"/>
                <p:cNvCxnSpPr>
                  <a:cxnSpLocks noChangeShapeType="1"/>
                </p:cNvCxnSpPr>
                <p:nvPr/>
              </p:nvCxnSpPr>
              <p:spPr bwMode="auto">
                <a:xfrm>
                  <a:off x="11566" y="6326"/>
                  <a:ext cx="0" cy="2816"/>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32" name="直接连接符 3"/>
                <p:cNvCxnSpPr>
                  <a:cxnSpLocks noChangeShapeType="1"/>
                  <a:stCxn id="30" idx="2"/>
                </p:cNvCxnSpPr>
                <p:nvPr/>
              </p:nvCxnSpPr>
              <p:spPr bwMode="auto">
                <a:xfrm flipV="1">
                  <a:off x="8894" y="7304"/>
                  <a:ext cx="3182" cy="1838"/>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33" name="文本框 12"/>
                <p:cNvSpPr txBox="1">
                  <a:spLocks noChangeArrowheads="1"/>
                </p:cNvSpPr>
                <p:nvPr/>
              </p:nvSpPr>
              <p:spPr bwMode="auto">
                <a:xfrm>
                  <a:off x="10031" y="5773"/>
                  <a:ext cx="239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4" name="文本框 8203"/>
                <p:cNvSpPr txBox="1">
                  <a:spLocks noChangeArrowheads="1"/>
                </p:cNvSpPr>
                <p:nvPr/>
              </p:nvSpPr>
              <p:spPr bwMode="auto">
                <a:xfrm>
                  <a:off x="8211" y="9014"/>
                  <a:ext cx="84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35" name="矩形 27"/>
                <p:cNvSpPr>
                  <a:spLocks noChangeArrowheads="1"/>
                </p:cNvSpPr>
                <p:nvPr/>
              </p:nvSpPr>
              <p:spPr bwMode="auto">
                <a:xfrm rot="5400000">
                  <a:off x="11338" y="8907"/>
                  <a:ext cx="227" cy="227"/>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6" name="矩形 4"/>
                <p:cNvSpPr>
                  <a:spLocks noChangeArrowheads="1"/>
                </p:cNvSpPr>
                <p:nvPr/>
              </p:nvSpPr>
              <p:spPr bwMode="auto">
                <a:xfrm rot="3720000">
                  <a:off x="11909" y="7370"/>
                  <a:ext cx="227" cy="227"/>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7" name="文本框 11"/>
                <p:cNvSpPr txBox="1">
                  <a:spLocks noChangeArrowheads="1"/>
                </p:cNvSpPr>
                <p:nvPr/>
              </p:nvSpPr>
              <p:spPr bwMode="auto">
                <a:xfrm>
                  <a:off x="12091" y="6892"/>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8" name="文本框 11"/>
                <p:cNvSpPr txBox="1">
                  <a:spLocks noChangeArrowheads="1"/>
                </p:cNvSpPr>
                <p:nvPr/>
              </p:nvSpPr>
              <p:spPr bwMode="auto">
                <a:xfrm>
                  <a:off x="10858" y="7065"/>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F</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grpSp>
      <p:sp>
        <p:nvSpPr>
          <p:cNvPr id="39" name="矩形 38"/>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wipe(left)">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wipe(left)">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wipe(left)">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wipe(left)">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wipe(left)">
                                      <p:cBhvr>
                                        <p:cTn id="32" dur="500"/>
                                        <p:tgtEl>
                                          <p:spTgt spid="20">
                                            <p:txEl>
                                              <p:pRg st="4" end="4"/>
                                            </p:txEl>
                                          </p:spTgt>
                                        </p:tgtEl>
                                      </p:cBhvr>
                                    </p:animEffec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1201"/>
          <p:cNvSpPr>
            <a:spLocks noChangeArrowheads="1"/>
          </p:cNvSpPr>
          <p:nvPr/>
        </p:nvSpPr>
        <p:spPr bwMode="auto">
          <a:xfrm>
            <a:off x="361088" y="1002258"/>
            <a:ext cx="11351536" cy="365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zh-CN" sz="2800" b="1" noProof="1">
                <a:solidFill>
                  <a:srgbClr val="000000"/>
                </a:solidFill>
                <a:latin typeface="Times New Roman" panose="02020603050405020304" pitchFamily="18" charset="0"/>
                <a:ea typeface="黑体" panose="02010609060101010101" pitchFamily="49" charset="-122"/>
              </a:rPr>
              <a:t>1</a:t>
            </a:r>
            <a:r>
              <a:rPr lang="zh-CN" altLang="en-US" sz="2800" b="1" noProof="1">
                <a:solidFill>
                  <a:srgbClr val="000000"/>
                </a:solidFill>
                <a:latin typeface="Times New Roman" panose="02020603050405020304" pitchFamily="18" charset="0"/>
                <a:ea typeface="黑体" panose="02010609060101010101" pitchFamily="49" charset="-122"/>
              </a:rPr>
              <a:t>．</a:t>
            </a:r>
            <a:r>
              <a:rPr lang="zh-CN" altLang="en-US" sz="2800" noProof="1">
                <a:solidFill>
                  <a:srgbClr val="000000"/>
                </a:solidFill>
                <a:latin typeface="Times New Roman" panose="02020603050405020304" pitchFamily="18" charset="0"/>
                <a:ea typeface="黑体" panose="02010609060101010101" pitchFamily="49" charset="-122"/>
              </a:rPr>
              <a:t>如图所示</a:t>
            </a:r>
            <a:r>
              <a:rPr lang="zh-CN" altLang="zh-CN" sz="2800" noProof="1">
                <a:solidFill>
                  <a:srgbClr val="000000"/>
                </a:solidFill>
                <a:latin typeface="Times New Roman" panose="02020603050405020304" pitchFamily="18" charset="0"/>
                <a:ea typeface="黑体" panose="02010609060101010101" pitchFamily="49" charset="-122"/>
              </a:rPr>
              <a:t>,</a:t>
            </a:r>
            <a:r>
              <a:rPr lang="zh-CN" altLang="en-US" sz="2800" noProof="1">
                <a:solidFill>
                  <a:srgbClr val="000000"/>
                </a:solidFill>
                <a:latin typeface="Times New Roman" panose="02020603050405020304" pitchFamily="18" charset="0"/>
                <a:ea typeface="黑体" panose="02010609060101010101" pitchFamily="49" charset="-122"/>
              </a:rPr>
              <a:t>当满足下列条件之一时，都可判定</a:t>
            </a:r>
            <a:r>
              <a:rPr lang="zh-CN" altLang="zh-CN" sz="2800" noProof="1">
                <a:solidFill>
                  <a:srgbClr val="000000"/>
                </a:solidFill>
                <a:latin typeface="Times New Roman" panose="02020603050405020304" pitchFamily="18" charset="0"/>
                <a:ea typeface="黑体" panose="02010609060101010101" pitchFamily="49" charset="-122"/>
              </a:rPr>
              <a:t>△</a:t>
            </a:r>
            <a:r>
              <a:rPr lang="en-US" altLang="zh-CN" sz="2800" i="1" noProof="1">
                <a:solidFill>
                  <a:srgbClr val="000000"/>
                </a:solidFill>
                <a:latin typeface="Times New Roman" panose="02020603050405020304" pitchFamily="18" charset="0"/>
                <a:ea typeface="黑体" panose="02010609060101010101" pitchFamily="49" charset="-122"/>
              </a:rPr>
              <a:t>ADC </a:t>
            </a: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i="1" noProof="1">
                <a:solidFill>
                  <a:srgbClr val="000000"/>
                </a:solidFill>
                <a:latin typeface="Times New Roman" panose="02020603050405020304" pitchFamily="18" charset="0"/>
                <a:ea typeface="黑体" panose="02010609060101010101" pitchFamily="49" charset="-122"/>
              </a:rPr>
              <a:t>ACB</a:t>
            </a:r>
            <a:r>
              <a:rPr lang="en-US" altLang="en-US" sz="2800" noProof="1">
                <a:solidFill>
                  <a:srgbClr val="000000"/>
                </a:solidFill>
                <a:latin typeface="Times New Roman" panose="02020603050405020304" pitchFamily="18" charset="0"/>
                <a:ea typeface="黑体" panose="02010609060101010101" pitchFamily="49" charset="-122"/>
              </a:rPr>
              <a:t>．</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ts val="4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1</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en-US" sz="2800" noProof="1">
                <a:solidFill>
                  <a:srgbClr val="000000"/>
                </a:solidFill>
                <a:latin typeface="Times New Roman" panose="02020603050405020304" pitchFamily="18" charset="0"/>
                <a:ea typeface="黑体" panose="02010609060101010101" pitchFamily="49" charset="-122"/>
              </a:rPr>
              <a:t>；   </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ts val="4000"/>
              </a:lnSpc>
            </a:pPr>
            <a:endParaRPr lang="en-US" altLang="zh-CN" sz="2800" noProof="1">
              <a:solidFill>
                <a:srgbClr val="000000"/>
              </a:solidFill>
              <a:latin typeface="Times New Roman" panose="02020603050405020304" pitchFamily="18" charset="0"/>
              <a:ea typeface="黑体" panose="02010609060101010101" pitchFamily="49" charset="-122"/>
            </a:endParaRPr>
          </a:p>
          <a:p>
            <a:pPr>
              <a:lnSpc>
                <a:spcPts val="4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2</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en-US" sz="2800" noProof="1">
                <a:solidFill>
                  <a:srgbClr val="000000"/>
                </a:solidFill>
                <a:latin typeface="Times New Roman" panose="02020603050405020304" pitchFamily="18" charset="0"/>
                <a:ea typeface="黑体" panose="02010609060101010101" pitchFamily="49" charset="-122"/>
              </a:rPr>
              <a:t>；</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ct val="250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3</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zh-CN" sz="2800" noProof="1">
                <a:solidFill>
                  <a:srgbClr val="000000"/>
                </a:solidFill>
                <a:latin typeface="Times New Roman" panose="02020603050405020304" pitchFamily="18" charset="0"/>
                <a:ea typeface="黑体" panose="02010609060101010101" pitchFamily="49" charset="-122"/>
              </a:rPr>
              <a:t>.</a:t>
            </a:r>
            <a:endParaRPr lang="en-US" altLang="zh-CN" sz="2800" noProof="1">
              <a:solidFill>
                <a:srgbClr val="000000"/>
              </a:solidFill>
              <a:latin typeface="Times New Roman" panose="02020603050405020304" pitchFamily="18" charset="0"/>
              <a:ea typeface="黑体" panose="02010609060101010101" pitchFamily="49" charset="-122"/>
            </a:endParaRPr>
          </a:p>
          <a:p>
            <a:endParaRPr lang="en-US" altLang="en-US" sz="2800" b="1" noProof="1">
              <a:solidFill>
                <a:srgbClr val="000000"/>
              </a:solidFill>
            </a:endParaRPr>
          </a:p>
        </p:txBody>
      </p:sp>
      <p:sp>
        <p:nvSpPr>
          <p:cNvPr id="3" name="文本框 2"/>
          <p:cNvSpPr txBox="1">
            <a:spLocks noChangeArrowheads="1"/>
          </p:cNvSpPr>
          <p:nvPr/>
        </p:nvSpPr>
        <p:spPr bwMode="auto">
          <a:xfrm>
            <a:off x="1775520" y="1541735"/>
            <a:ext cx="25923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latin typeface="Times New Roman" panose="02020603050405020304" pitchFamily="18" charset="0"/>
              </a:rPr>
              <a:t>∠</a:t>
            </a:r>
            <a:r>
              <a:rPr lang="en-US" altLang="zh-CN" sz="2800" i="1" dirty="0">
                <a:latin typeface="Times New Roman" panose="02020603050405020304" pitchFamily="18" charset="0"/>
              </a:rPr>
              <a:t>ACD </a:t>
            </a:r>
            <a:r>
              <a:rPr lang="en-US" altLang="zh-CN" sz="2800" dirty="0">
                <a:latin typeface="Times New Roman" panose="02020603050405020304" pitchFamily="18" charset="0"/>
              </a:rPr>
              <a:t>=∠</a:t>
            </a:r>
            <a:r>
              <a:rPr lang="en-US" altLang="zh-CN" sz="2800" i="1" dirty="0">
                <a:latin typeface="Times New Roman" panose="02020603050405020304" pitchFamily="18" charset="0"/>
              </a:rPr>
              <a:t>B</a:t>
            </a:r>
            <a:endParaRPr lang="en-US" altLang="zh-CN" sz="2800" dirty="0">
              <a:latin typeface="Times New Roman" panose="02020603050405020304" pitchFamily="18" charset="0"/>
            </a:endParaRPr>
          </a:p>
        </p:txBody>
      </p:sp>
      <p:sp>
        <p:nvSpPr>
          <p:cNvPr id="4" name="文本框 3"/>
          <p:cNvSpPr txBox="1">
            <a:spLocks noChangeArrowheads="1"/>
          </p:cNvSpPr>
          <p:nvPr/>
        </p:nvSpPr>
        <p:spPr bwMode="auto">
          <a:xfrm>
            <a:off x="1616800" y="2559686"/>
            <a:ext cx="256698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latin typeface="Times New Roman" panose="02020603050405020304" pitchFamily="18" charset="0"/>
              </a:rPr>
              <a:t>∠</a:t>
            </a:r>
            <a:r>
              <a:rPr lang="en-US" altLang="zh-CN" sz="2800" i="1">
                <a:latin typeface="Times New Roman" panose="02020603050405020304" pitchFamily="18" charset="0"/>
              </a:rPr>
              <a:t>ACB </a:t>
            </a:r>
            <a:r>
              <a:rPr lang="en-US" altLang="zh-CN" sz="2800">
                <a:latin typeface="Times New Roman" panose="02020603050405020304" pitchFamily="18" charset="0"/>
              </a:rPr>
              <a:t>=∠</a:t>
            </a:r>
            <a:r>
              <a:rPr lang="en-US" altLang="zh-CN" sz="2800" i="1">
                <a:latin typeface="Times New Roman" panose="02020603050405020304" pitchFamily="18" charset="0"/>
              </a:rPr>
              <a:t>ADC</a:t>
            </a:r>
            <a:endParaRPr lang="en-US" altLang="zh-CN" sz="2800" i="1">
              <a:latin typeface="Times New Roman" panose="02020603050405020304" pitchFamily="18" charset="0"/>
            </a:endParaRPr>
          </a:p>
        </p:txBody>
      </p:sp>
      <p:grpSp>
        <p:nvGrpSpPr>
          <p:cNvPr id="14" name="组合 4"/>
          <p:cNvGrpSpPr/>
          <p:nvPr/>
        </p:nvGrpSpPr>
        <p:grpSpPr bwMode="auto">
          <a:xfrm>
            <a:off x="1127448" y="3094992"/>
            <a:ext cx="4439276" cy="916622"/>
            <a:chOff x="1344" y="7562"/>
            <a:chExt cx="6992" cy="1445"/>
          </a:xfrm>
        </p:grpSpPr>
        <p:graphicFrame>
          <p:nvGraphicFramePr>
            <p:cNvPr id="15" name="对象 4"/>
            <p:cNvGraphicFramePr>
              <a:graphicFrameLocks noChangeAspect="1"/>
            </p:cNvGraphicFramePr>
            <p:nvPr/>
          </p:nvGraphicFramePr>
          <p:xfrm>
            <a:off x="1344" y="7562"/>
            <a:ext cx="2460" cy="1445"/>
          </p:xfrm>
          <a:graphic>
            <a:graphicData uri="http://schemas.openxmlformats.org/presentationml/2006/ole">
              <mc:AlternateContent xmlns:mc="http://schemas.openxmlformats.org/markup-compatibility/2006">
                <mc:Choice xmlns:v="urn:schemas-microsoft-com:vml" Requires="v">
                  <p:oleObj spid="_x0000_s64526" name="" r:id="rId1" imgW="685800" imgH="393700" progId="Equation.DSMT4">
                    <p:embed/>
                  </p:oleObj>
                </mc:Choice>
                <mc:Fallback>
                  <p:oleObj name="" r:id="rId1" imgW="685800" imgH="3937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4" y="7562"/>
                          <a:ext cx="2460"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6" name="文本框 3"/>
            <p:cNvSpPr txBox="1">
              <a:spLocks noChangeArrowheads="1"/>
            </p:cNvSpPr>
            <p:nvPr/>
          </p:nvSpPr>
          <p:spPr bwMode="auto">
            <a:xfrm>
              <a:off x="3814" y="7890"/>
              <a:ext cx="4522" cy="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a:latin typeface="黑体" panose="02010609060101010101" pitchFamily="49" charset="-122"/>
                  <a:ea typeface="黑体" panose="02010609060101010101" pitchFamily="49" charset="-122"/>
                </a:rPr>
                <a:t>或 </a:t>
              </a:r>
              <a:r>
                <a:rPr lang="en-US" altLang="zh-CN" sz="2800" i="1">
                  <a:latin typeface="Times New Roman" panose="02020603050405020304" pitchFamily="18" charset="0"/>
                </a:rPr>
                <a:t>AC</a:t>
              </a:r>
              <a:r>
                <a:rPr lang="en-US" altLang="zh-CN" sz="2800" baseline="30000">
                  <a:latin typeface="Times New Roman" panose="02020603050405020304" pitchFamily="18" charset="0"/>
                </a:rPr>
                <a:t>2 </a:t>
              </a:r>
              <a:r>
                <a:rPr lang="en-US" altLang="zh-CN" sz="2800">
                  <a:latin typeface="Times New Roman" panose="02020603050405020304" pitchFamily="18" charset="0"/>
                </a:rPr>
                <a:t>= </a:t>
              </a:r>
              <a:r>
                <a:rPr lang="en-US" altLang="zh-CN" sz="2800" i="1">
                  <a:latin typeface="Times New Roman" panose="02020603050405020304" pitchFamily="18" charset="0"/>
                </a:rPr>
                <a:t>AD </a:t>
              </a:r>
              <a:r>
                <a:rPr lang="en-US" altLang="zh-CN" sz="2800">
                  <a:latin typeface="Times New Roman" panose="02020603050405020304" pitchFamily="18" charset="0"/>
                </a:rPr>
                <a:t>· </a:t>
              </a:r>
              <a:r>
                <a:rPr lang="en-US" altLang="zh-CN" sz="2800" i="1">
                  <a:latin typeface="Times New Roman" panose="02020603050405020304" pitchFamily="18" charset="0"/>
                </a:rPr>
                <a:t>AB</a:t>
              </a:r>
              <a:endParaRPr lang="en-US" altLang="zh-CN" sz="2800" i="1">
                <a:latin typeface="Times New Roman" panose="02020603050405020304" pitchFamily="18" charset="0"/>
              </a:endParaRPr>
            </a:p>
          </p:txBody>
        </p:sp>
      </p:grpSp>
      <p:pic>
        <p:nvPicPr>
          <p:cNvPr id="18" name="图片 17"/>
          <p:cNvPicPr>
            <a:picLocks noChangeAspect="1"/>
          </p:cNvPicPr>
          <p:nvPr/>
        </p:nvPicPr>
        <p:blipFill>
          <a:blip r:embed="rId3"/>
          <a:stretch>
            <a:fillRect/>
          </a:stretch>
        </p:blipFill>
        <p:spPr>
          <a:xfrm>
            <a:off x="7268664" y="2031930"/>
            <a:ext cx="3731075" cy="2542252"/>
          </a:xfrm>
          <a:prstGeom prst="rect">
            <a:avLst/>
          </a:prstGeom>
        </p:spPr>
      </p:pic>
      <p:sp>
        <p:nvSpPr>
          <p:cNvPr id="9" name="矩形 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dissolv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1083"/>
          <p:cNvSpPr>
            <a:spLocks noChangeArrowheads="1"/>
          </p:cNvSpPr>
          <p:nvPr/>
        </p:nvSpPr>
        <p:spPr bwMode="auto">
          <a:xfrm>
            <a:off x="356541" y="918409"/>
            <a:ext cx="11394422" cy="2272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30000"/>
              </a:lnSpc>
            </a:pPr>
            <a:r>
              <a:rPr lang="en-US" altLang="zh-CN" sz="2800" b="1" dirty="0">
                <a:solidFill>
                  <a:schemeClr val="tx1"/>
                </a:solidFill>
                <a:latin typeface="Times New Roman" panose="02020603050405020304" pitchFamily="18" charset="0"/>
                <a:ea typeface="黑体" panose="02010609060101010101" pitchFamily="49" charset="-122"/>
              </a:rPr>
              <a:t>2. </a:t>
            </a:r>
            <a:r>
              <a:rPr lang="zh-CN" altLang="en-US" sz="2800" dirty="0">
                <a:solidFill>
                  <a:schemeClr val="tx1"/>
                </a:solidFill>
                <a:latin typeface="黑体" panose="02010609060101010101" pitchFamily="49" charset="-122"/>
                <a:ea typeface="黑体" panose="02010609060101010101" pitchFamily="49" charset="-122"/>
              </a:rPr>
              <a:t>如图，已知 </a:t>
            </a:r>
            <a:r>
              <a:rPr lang="en-US" altLang="zh-CN" sz="2800" i="1" dirty="0">
                <a:solidFill>
                  <a:schemeClr val="tx1"/>
                </a:solidFill>
                <a:latin typeface="Times New Roman" panose="02020603050405020304" pitchFamily="18" charset="0"/>
                <a:ea typeface="黑体" panose="02010609060101010101" pitchFamily="49" charset="-122"/>
              </a:rPr>
              <a:t>AB∥DE</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AFC </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E</a:t>
            </a:r>
            <a:r>
              <a:rPr lang="zh-CN" altLang="en-US" sz="2800" dirty="0">
                <a:solidFill>
                  <a:schemeClr val="tx1"/>
                </a:solidFill>
                <a:latin typeface="黑体" panose="02010609060101010101" pitchFamily="49" charset="-122"/>
                <a:ea typeface="黑体" panose="02010609060101010101" pitchFamily="49" charset="-122"/>
              </a:rPr>
              <a:t>，则图中相似三角形共有</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Times New Roman" panose="02020603050405020304" pitchFamily="18" charset="0"/>
              <a:ea typeface="黑体" panose="02010609060101010101" pitchFamily="49" charset="-122"/>
            </a:endParaRPr>
          </a:p>
          <a:p>
            <a:pPr>
              <a:lnSpc>
                <a:spcPct val="130000"/>
              </a:lnSpc>
            </a:pPr>
            <a:endParaRPr lang="en-US" altLang="zh-CN" sz="2800" dirty="0">
              <a:solidFill>
                <a:schemeClr val="tx1"/>
              </a:solidFill>
              <a:latin typeface="黑体" panose="02010609060101010101" pitchFamily="49" charset="-122"/>
              <a:ea typeface="黑体" panose="02010609060101010101" pitchFamily="49" charset="-122"/>
            </a:endParaRPr>
          </a:p>
          <a:p>
            <a:pPr eaLnBrk="0" hangingPunct="0">
              <a:lnSpc>
                <a:spcPct val="130000"/>
              </a:lnSpc>
            </a:pPr>
            <a:r>
              <a:rPr lang="en-US" altLang="zh-CN" sz="2800" dirty="0">
                <a:solidFill>
                  <a:schemeClr val="tx1"/>
                </a:solidFill>
                <a:latin typeface="Times New Roman" panose="02020603050405020304" pitchFamily="18" charset="0"/>
                <a:ea typeface="黑体" panose="02010609060101010101" pitchFamily="49" charset="-122"/>
              </a:rPr>
              <a:t>     A. 1</a:t>
            </a:r>
            <a:r>
              <a:rPr lang="zh-CN" altLang="en-US" sz="2800" dirty="0">
                <a:solidFill>
                  <a:schemeClr val="tx1"/>
                </a:solidFill>
                <a:latin typeface="黑体" panose="02010609060101010101" pitchFamily="49" charset="-122"/>
                <a:ea typeface="黑体" panose="02010609060101010101" pitchFamily="49" charset="-122"/>
              </a:rPr>
              <a:t>对  　　</a:t>
            </a:r>
            <a:r>
              <a:rPr lang="en-US" altLang="zh-CN" sz="2800" dirty="0">
                <a:solidFill>
                  <a:schemeClr val="tx1"/>
                </a:solidFill>
                <a:latin typeface="Times New Roman" panose="02020603050405020304" pitchFamily="18" charset="0"/>
                <a:ea typeface="黑体" panose="02010609060101010101" pitchFamily="49" charset="-122"/>
              </a:rPr>
              <a:t>B. 2</a:t>
            </a:r>
            <a:r>
              <a:rPr lang="zh-CN" altLang="en-US" sz="2800" dirty="0">
                <a:solidFill>
                  <a:schemeClr val="tx1"/>
                </a:solidFill>
                <a:latin typeface="黑体" panose="02010609060101010101" pitchFamily="49" charset="-122"/>
                <a:ea typeface="黑体" panose="02010609060101010101" pitchFamily="49" charset="-122"/>
              </a:rPr>
              <a:t>对</a:t>
            </a:r>
            <a:endParaRPr lang="zh-CN" altLang="en-US" sz="2800" dirty="0">
              <a:solidFill>
                <a:schemeClr val="tx1"/>
              </a:solidFill>
              <a:latin typeface="黑体" panose="02010609060101010101" pitchFamily="49" charset="-122"/>
              <a:ea typeface="黑体" panose="02010609060101010101" pitchFamily="49" charset="-122"/>
            </a:endParaRPr>
          </a:p>
          <a:p>
            <a:pPr eaLnBrk="0" hangingPunct="0">
              <a:lnSpc>
                <a:spcPct val="130000"/>
              </a:lnSpc>
            </a:pPr>
            <a:r>
              <a:rPr lang="en-US" altLang="zh-CN" sz="2800" dirty="0">
                <a:solidFill>
                  <a:schemeClr val="tx1"/>
                </a:solidFill>
                <a:latin typeface="Times New Roman" panose="02020603050405020304" pitchFamily="18" charset="0"/>
                <a:ea typeface="黑体" panose="02010609060101010101" pitchFamily="49" charset="-122"/>
              </a:rPr>
              <a:t>     C. 3</a:t>
            </a:r>
            <a:r>
              <a:rPr lang="zh-CN" altLang="en-US" sz="2800" dirty="0">
                <a:solidFill>
                  <a:schemeClr val="tx1"/>
                </a:solidFill>
                <a:latin typeface="黑体" panose="02010609060101010101" pitchFamily="49" charset="-122"/>
                <a:ea typeface="黑体" panose="02010609060101010101" pitchFamily="49" charset="-122"/>
              </a:rPr>
              <a:t>对  　　</a:t>
            </a:r>
            <a:r>
              <a:rPr lang="en-US" altLang="zh-CN" sz="2800" dirty="0">
                <a:solidFill>
                  <a:schemeClr val="tx1"/>
                </a:solidFill>
                <a:latin typeface="Times New Roman" panose="02020603050405020304" pitchFamily="18" charset="0"/>
                <a:ea typeface="黑体" panose="02010609060101010101" pitchFamily="49" charset="-122"/>
              </a:rPr>
              <a:t>D. 4</a:t>
            </a:r>
            <a:r>
              <a:rPr lang="zh-CN" altLang="en-US" sz="2800" dirty="0">
                <a:solidFill>
                  <a:schemeClr val="tx1"/>
                </a:solidFill>
                <a:latin typeface="黑体" panose="02010609060101010101" pitchFamily="49" charset="-122"/>
                <a:ea typeface="黑体" panose="02010609060101010101" pitchFamily="49" charset="-122"/>
              </a:rPr>
              <a:t>对</a:t>
            </a:r>
            <a:endParaRPr lang="zh-CN" altLang="en-US" sz="2800" dirty="0">
              <a:solidFill>
                <a:schemeClr val="tx1"/>
              </a:solidFill>
              <a:latin typeface="黑体" panose="02010609060101010101" pitchFamily="49" charset="-122"/>
              <a:ea typeface="黑体" panose="02010609060101010101" pitchFamily="49" charset="-122"/>
            </a:endParaRPr>
          </a:p>
        </p:txBody>
      </p:sp>
      <p:pic>
        <p:nvPicPr>
          <p:cNvPr id="3" name="图片 41084" descr="C:/Users/Administrator/Desktop/九年级数学（湘教）练闯考2015陈辉√/A368.TIF"/>
          <p:cNvPicPr>
            <a:picLocks noChangeAspect="1" noChangeArrowheads="1"/>
          </p:cNvPicPr>
          <p:nvPr/>
        </p:nvPicPr>
        <p:blipFill>
          <a:blip r:embed="rId1" r:link="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28263" y="1617512"/>
            <a:ext cx="3822700" cy="213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a:spLocks noChangeArrowheads="1"/>
          </p:cNvSpPr>
          <p:nvPr/>
        </p:nvSpPr>
        <p:spPr bwMode="auto">
          <a:xfrm>
            <a:off x="10487939" y="1034214"/>
            <a:ext cx="420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C</a:t>
            </a:r>
            <a:endParaRPr lang="en-US" altLang="zh-CN" sz="2800" dirty="0">
              <a:latin typeface="Times New Roman" panose="02020603050405020304" pitchFamily="18" charset="0"/>
              <a:cs typeface="Times New Roman" panose="02020603050405020304" pitchFamily="18" charset="0"/>
            </a:endParaRPr>
          </a:p>
        </p:txBody>
      </p:sp>
      <p:sp>
        <p:nvSpPr>
          <p:cNvPr id="6" name="文本框 10348"/>
          <p:cNvSpPr txBox="1">
            <a:spLocks noChangeArrowheads="1"/>
          </p:cNvSpPr>
          <p:nvPr/>
        </p:nvSpPr>
        <p:spPr bwMode="auto">
          <a:xfrm>
            <a:off x="365092" y="3568052"/>
            <a:ext cx="11591839" cy="2333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75" indent="-158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noProof="1">
                <a:solidFill>
                  <a:schemeClr val="tx1"/>
                </a:solidFill>
                <a:latin typeface="Times New Roman" panose="02020603050405020304" pitchFamily="18" charset="0"/>
                <a:ea typeface="黑体" panose="02010609060101010101" pitchFamily="49" charset="-122"/>
              </a:rPr>
              <a:t>3</a:t>
            </a:r>
            <a:r>
              <a:rPr lang="zh-CN" altLang="zh-CN" sz="2800" b="1" noProof="1">
                <a:solidFill>
                  <a:schemeClr val="tx1"/>
                </a:solidFill>
                <a:latin typeface="Times New Roman" panose="02020603050405020304" pitchFamily="18" charset="0"/>
                <a:ea typeface="黑体" panose="02010609060101010101" pitchFamily="49" charset="-122"/>
              </a:rPr>
              <a:t>. </a:t>
            </a:r>
            <a:r>
              <a:rPr lang="zh-CN" altLang="en-US" sz="2800" noProof="1">
                <a:solidFill>
                  <a:schemeClr val="tx1"/>
                </a:solidFill>
                <a:latin typeface="黑体" panose="02010609060101010101" pitchFamily="49" charset="-122"/>
                <a:ea typeface="黑体" panose="02010609060101010101" pitchFamily="49" charset="-122"/>
              </a:rPr>
              <a:t>如图，</a:t>
            </a:r>
            <a:r>
              <a:rPr lang="en-US" altLang="en-US" sz="2800" i="1" noProof="1">
                <a:solidFill>
                  <a:schemeClr val="tx1"/>
                </a:solidFill>
                <a:latin typeface="Times New Roman" panose="02020603050405020304" pitchFamily="18" charset="0"/>
                <a:ea typeface="微软雅黑" panose="020B0503020204020204" pitchFamily="34" charset="-122"/>
              </a:rPr>
              <a:t>D </a:t>
            </a:r>
            <a:r>
              <a:rPr lang="zh-CN" altLang="en-US" sz="2800" noProof="1">
                <a:solidFill>
                  <a:schemeClr val="tx1"/>
                </a:solidFill>
                <a:latin typeface="Times New Roman" panose="02020603050405020304" pitchFamily="18" charset="0"/>
                <a:ea typeface="黑体" panose="02010609060101010101" pitchFamily="49" charset="-122"/>
              </a:rPr>
              <a:t>是 </a:t>
            </a:r>
            <a:r>
              <a:rPr lang="zh-CN" altLang="en-US" sz="2800" noProof="1">
                <a:solidFill>
                  <a:schemeClr val="tx1"/>
                </a:solidFill>
                <a:latin typeface="Times New Roman" panose="02020603050405020304" pitchFamily="18" charset="0"/>
                <a:ea typeface="微软雅黑" panose="020B0503020204020204" pitchFamily="34" charset="-122"/>
              </a:rPr>
              <a:t>△</a:t>
            </a:r>
            <a:r>
              <a:rPr lang="en-US" altLang="en-US" sz="2800" i="1" noProof="1">
                <a:solidFill>
                  <a:schemeClr val="tx1"/>
                </a:solidFill>
                <a:latin typeface="Times New Roman" panose="02020603050405020304" pitchFamily="18" charset="0"/>
                <a:ea typeface="微软雅黑" panose="020B0503020204020204" pitchFamily="34" charset="-122"/>
              </a:rPr>
              <a:t>ABC </a:t>
            </a:r>
            <a:r>
              <a:rPr lang="zh-CN" altLang="en-US" sz="2800" noProof="1">
                <a:solidFill>
                  <a:schemeClr val="tx1"/>
                </a:solidFill>
                <a:latin typeface="Times New Roman" panose="02020603050405020304" pitchFamily="18" charset="0"/>
                <a:ea typeface="黑体" panose="02010609060101010101" pitchFamily="49" charset="-122"/>
              </a:rPr>
              <a:t>一边 </a:t>
            </a:r>
            <a:r>
              <a:rPr lang="en-US" altLang="en-US" sz="2800" i="1" noProof="1">
                <a:solidFill>
                  <a:schemeClr val="tx1"/>
                </a:solidFill>
                <a:latin typeface="Times New Roman" panose="02020603050405020304" pitchFamily="18" charset="0"/>
                <a:ea typeface="微软雅黑" panose="020B0503020204020204" pitchFamily="34" charset="-122"/>
              </a:rPr>
              <a:t>BC </a:t>
            </a:r>
            <a:r>
              <a:rPr lang="zh-CN" altLang="en-US" sz="2800" noProof="1">
                <a:solidFill>
                  <a:schemeClr val="tx1"/>
                </a:solidFill>
                <a:latin typeface="Times New Roman" panose="02020603050405020304" pitchFamily="18" charset="0"/>
                <a:ea typeface="黑体" panose="02010609060101010101" pitchFamily="49" charset="-122"/>
              </a:rPr>
              <a:t>上一点，连接 </a:t>
            </a:r>
            <a:r>
              <a:rPr lang="en-US" altLang="en-US" sz="2800" i="1" noProof="1">
                <a:solidFill>
                  <a:schemeClr val="tx1"/>
                </a:solidFill>
                <a:latin typeface="Times New Roman" panose="02020603050405020304" pitchFamily="18" charset="0"/>
                <a:ea typeface="微软雅黑" panose="020B0503020204020204" pitchFamily="34" charset="-122"/>
              </a:rPr>
              <a:t>AD</a:t>
            </a:r>
            <a:r>
              <a:rPr lang="zh-CN" altLang="en-US" sz="2800" noProof="1">
                <a:solidFill>
                  <a:schemeClr val="tx1"/>
                </a:solidFill>
                <a:latin typeface="黑体" panose="02010609060101010101" pitchFamily="49" charset="-122"/>
                <a:ea typeface="黑体" panose="02010609060101010101" pitchFamily="49" charset="-122"/>
              </a:rPr>
              <a:t>，使</a:t>
            </a:r>
            <a:r>
              <a:rPr lang="zh-CN" altLang="en-US" sz="2800" noProof="1">
                <a:solidFill>
                  <a:schemeClr val="tx1"/>
                </a:solidFill>
                <a:latin typeface="Times New Roman" panose="02020603050405020304" pitchFamily="18" charset="0"/>
                <a:ea typeface="微软雅黑" panose="020B0503020204020204" pitchFamily="34" charset="-122"/>
              </a:rPr>
              <a:t>△</a:t>
            </a:r>
            <a:r>
              <a:rPr lang="en-US" altLang="en-US" sz="2800" i="1" noProof="1">
                <a:solidFill>
                  <a:schemeClr val="tx1"/>
                </a:solidFill>
                <a:latin typeface="Times New Roman" panose="02020603050405020304" pitchFamily="18" charset="0"/>
                <a:ea typeface="微软雅黑" panose="020B0503020204020204" pitchFamily="34" charset="-122"/>
              </a:rPr>
              <a:t>ABC</a:t>
            </a:r>
            <a:r>
              <a:rPr lang="en-US" altLang="en-US" sz="2800" noProof="1">
                <a:solidFill>
                  <a:schemeClr val="tx1"/>
                </a:solidFill>
                <a:latin typeface="Times New Roman" panose="02020603050405020304" pitchFamily="18" charset="0"/>
                <a:ea typeface="微软雅黑" panose="020B0503020204020204" pitchFamily="34" charset="-122"/>
              </a:rPr>
              <a:t> ∽ △</a:t>
            </a:r>
            <a:r>
              <a:rPr lang="en-US" altLang="en-US" sz="2800" i="1" noProof="1">
                <a:solidFill>
                  <a:schemeClr val="tx1"/>
                </a:solidFill>
                <a:latin typeface="Times New Roman" panose="02020603050405020304" pitchFamily="18" charset="0"/>
                <a:ea typeface="微软雅黑" panose="020B0503020204020204" pitchFamily="34" charset="-122"/>
              </a:rPr>
              <a:t>DBA</a:t>
            </a:r>
            <a:r>
              <a:rPr lang="zh-CN" altLang="en-US" sz="2800" noProof="1">
                <a:solidFill>
                  <a:schemeClr val="tx1"/>
                </a:solidFill>
                <a:latin typeface="黑体" panose="02010609060101010101" pitchFamily="49" charset="-122"/>
                <a:ea typeface="黑体" panose="02010609060101010101" pitchFamily="49" charset="-122"/>
              </a:rPr>
              <a:t>的条件是 </a:t>
            </a:r>
            <a:r>
              <a:rPr lang="zh-CN" altLang="zh-CN" sz="2800" noProof="1">
                <a:solidFill>
                  <a:schemeClr val="tx1"/>
                </a:solidFill>
                <a:latin typeface="Times New Roman" panose="02020603050405020304" pitchFamily="18" charset="0"/>
                <a:ea typeface="微软雅黑" panose="020B0503020204020204" pitchFamily="34" charset="-122"/>
              </a:rPr>
              <a:t>( </a:t>
            </a:r>
            <a:r>
              <a:rPr lang="en-US" altLang="zh-CN" sz="2800" noProof="1">
                <a:solidFill>
                  <a:schemeClr val="tx1"/>
                </a:solidFill>
                <a:latin typeface="Times New Roman" panose="02020603050405020304" pitchFamily="18" charset="0"/>
                <a:ea typeface="微软雅黑" panose="020B0503020204020204" pitchFamily="34" charset="-122"/>
              </a:rPr>
              <a:t>   </a:t>
            </a:r>
            <a:r>
              <a:rPr lang="zh-CN" altLang="zh-CN" sz="2800" noProof="1">
                <a:solidFill>
                  <a:schemeClr val="tx1"/>
                </a:solidFill>
                <a:latin typeface="Times New Roman" panose="02020603050405020304" pitchFamily="18" charset="0"/>
                <a:ea typeface="微软雅黑" panose="020B0503020204020204" pitchFamily="34" charset="-122"/>
              </a:rPr>
              <a:t>  )</a:t>
            </a:r>
            <a:endParaRPr lang="zh-CN" altLang="zh-CN" sz="2800" noProof="1">
              <a:solidFill>
                <a:schemeClr val="tx1"/>
              </a:solidFill>
              <a:latin typeface="Times New Roman" panose="02020603050405020304" pitchFamily="18" charset="0"/>
            </a:endParaRPr>
          </a:p>
          <a:p>
            <a:pPr>
              <a:lnSpc>
                <a:spcPct val="150000"/>
              </a:lnSpc>
            </a:pPr>
            <a:r>
              <a:rPr lang="en-US" altLang="en-US" sz="2800" noProof="1">
                <a:solidFill>
                  <a:schemeClr val="tx1"/>
                </a:solidFill>
                <a:latin typeface="Times New Roman" panose="02020603050405020304" pitchFamily="18" charset="0"/>
                <a:ea typeface="微软雅黑" panose="020B0503020204020204" pitchFamily="34" charset="-122"/>
              </a:rPr>
              <a:t>     A</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AC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BD       </a:t>
            </a:r>
            <a:r>
              <a:rPr lang="en-US" altLang="en-US" sz="2800" noProof="1">
                <a:solidFill>
                  <a:schemeClr val="tx1"/>
                </a:solidFill>
                <a:latin typeface="Times New Roman" panose="02020603050405020304" pitchFamily="18" charset="0"/>
                <a:ea typeface="微软雅黑" panose="020B0503020204020204" pitchFamily="34" charset="-122"/>
              </a:rPr>
              <a:t>B</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AC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BC=AB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AD</a:t>
            </a:r>
            <a:endParaRPr lang="en-US" altLang="en-US" sz="2800" i="1" noProof="1">
              <a:solidFill>
                <a:schemeClr val="tx1"/>
              </a:solidFill>
              <a:latin typeface="Times New Roman" panose="02020603050405020304" pitchFamily="18" charset="0"/>
            </a:endParaRPr>
          </a:p>
          <a:p>
            <a:pPr>
              <a:lnSpc>
                <a:spcPct val="150000"/>
              </a:lnSpc>
            </a:pP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noProof="1">
                <a:solidFill>
                  <a:schemeClr val="tx1"/>
                </a:solidFill>
                <a:latin typeface="Times New Roman" panose="02020603050405020304" pitchFamily="18" charset="0"/>
                <a:ea typeface="微软雅黑" panose="020B0503020204020204" pitchFamily="34" charset="-122"/>
              </a:rPr>
              <a:t>C</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AB</a:t>
            </a:r>
            <a:r>
              <a:rPr lang="en-US" altLang="en-US" sz="2800" baseline="30000" noProof="1">
                <a:solidFill>
                  <a:schemeClr val="tx1"/>
                </a:solidFill>
                <a:latin typeface="Times New Roman" panose="02020603050405020304" pitchFamily="18" charset="0"/>
                <a:ea typeface="微软雅黑" panose="020B0503020204020204" pitchFamily="34" charset="-122"/>
              </a:rPr>
              <a:t>2 </a:t>
            </a: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CD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             </a:t>
            </a:r>
            <a:r>
              <a:rPr lang="en-US" altLang="en-US" sz="2800" noProof="1">
                <a:solidFill>
                  <a:schemeClr val="tx1"/>
                </a:solidFill>
                <a:latin typeface="Times New Roman" panose="02020603050405020304" pitchFamily="18" charset="0"/>
                <a:ea typeface="微软雅黑" panose="020B0503020204020204" pitchFamily="34" charset="-122"/>
              </a:rPr>
              <a:t>D</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AB</a:t>
            </a:r>
            <a:r>
              <a:rPr lang="en-US" altLang="en-US" sz="2800" baseline="30000" noProof="1">
                <a:solidFill>
                  <a:schemeClr val="tx1"/>
                </a:solidFill>
                <a:latin typeface="Times New Roman" panose="02020603050405020304" pitchFamily="18" charset="0"/>
                <a:ea typeface="微软雅黑" panose="020B0503020204020204" pitchFamily="34" charset="-122"/>
              </a:rPr>
              <a:t>2 </a:t>
            </a: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t>
            </a:r>
            <a:endParaRPr lang="en-US" altLang="en-US" sz="2800" i="1" noProof="1">
              <a:solidFill>
                <a:schemeClr val="tx1"/>
              </a:solidFill>
              <a:latin typeface="Times New Roman" panose="02020603050405020304" pitchFamily="18" charset="0"/>
            </a:endParaRPr>
          </a:p>
        </p:txBody>
      </p:sp>
      <p:sp>
        <p:nvSpPr>
          <p:cNvPr id="7" name="文本框 6"/>
          <p:cNvSpPr txBox="1">
            <a:spLocks noChangeArrowheads="1"/>
          </p:cNvSpPr>
          <p:nvPr/>
        </p:nvSpPr>
        <p:spPr bwMode="auto">
          <a:xfrm>
            <a:off x="1152887" y="4011159"/>
            <a:ext cx="439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D</a:t>
            </a:r>
            <a:endParaRPr lang="en-US" altLang="zh-CN" sz="2800" dirty="0">
              <a:latin typeface="Times New Roman" panose="02020603050405020304" pitchFamily="18" charset="0"/>
            </a:endParaRPr>
          </a:p>
        </p:txBody>
      </p:sp>
      <p:grpSp>
        <p:nvGrpSpPr>
          <p:cNvPr id="8" name="组合 8"/>
          <p:cNvGrpSpPr/>
          <p:nvPr/>
        </p:nvGrpSpPr>
        <p:grpSpPr bwMode="auto">
          <a:xfrm>
            <a:off x="8616280" y="4269831"/>
            <a:ext cx="2873375" cy="2368550"/>
            <a:chOff x="9445" y="6705"/>
            <a:chExt cx="4526" cy="3730"/>
          </a:xfrm>
        </p:grpSpPr>
        <p:grpSp>
          <p:nvGrpSpPr>
            <p:cNvPr id="9" name="组合 7"/>
            <p:cNvGrpSpPr/>
            <p:nvPr/>
          </p:nvGrpSpPr>
          <p:grpSpPr bwMode="auto">
            <a:xfrm>
              <a:off x="9997" y="6705"/>
              <a:ext cx="3560" cy="2997"/>
              <a:chOff x="9983" y="6705"/>
              <a:chExt cx="3560" cy="2997"/>
            </a:xfrm>
          </p:grpSpPr>
          <p:sp>
            <p:nvSpPr>
              <p:cNvPr id="13" name="等腰三角形 1"/>
              <p:cNvSpPr>
                <a:spLocks noChangeArrowheads="1"/>
              </p:cNvSpPr>
              <p:nvPr/>
            </p:nvSpPr>
            <p:spPr bwMode="auto">
              <a:xfrm>
                <a:off x="9983" y="7378"/>
                <a:ext cx="3561" cy="2324"/>
              </a:xfrm>
              <a:prstGeom prst="triangle">
                <a:avLst>
                  <a:gd name="adj" fmla="val 63241"/>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4" name="直接连接符 2"/>
              <p:cNvCxnSpPr>
                <a:cxnSpLocks noChangeShapeType="1"/>
              </p:cNvCxnSpPr>
              <p:nvPr/>
            </p:nvCxnSpPr>
            <p:spPr bwMode="auto">
              <a:xfrm>
                <a:off x="12235" y="7414"/>
                <a:ext cx="441" cy="2288"/>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15" name="文本框 3"/>
              <p:cNvSpPr txBox="1">
                <a:spLocks noChangeArrowheads="1"/>
              </p:cNvSpPr>
              <p:nvPr/>
            </p:nvSpPr>
            <p:spPr bwMode="auto">
              <a:xfrm>
                <a:off x="12209" y="6705"/>
                <a:ext cx="6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grpSp>
        <p:sp>
          <p:nvSpPr>
            <p:cNvPr id="10" name="文本框 4"/>
            <p:cNvSpPr txBox="1">
              <a:spLocks noChangeArrowheads="1"/>
            </p:cNvSpPr>
            <p:nvPr/>
          </p:nvSpPr>
          <p:spPr bwMode="auto">
            <a:xfrm>
              <a:off x="9445" y="9611"/>
              <a:ext cx="63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11" name="文本框 5"/>
            <p:cNvSpPr txBox="1">
              <a:spLocks noChangeArrowheads="1"/>
            </p:cNvSpPr>
            <p:nvPr/>
          </p:nvSpPr>
          <p:spPr bwMode="auto">
            <a:xfrm>
              <a:off x="13309" y="9613"/>
              <a:ext cx="66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12" name="文本框 6"/>
            <p:cNvSpPr txBox="1">
              <a:spLocks noChangeArrowheads="1"/>
            </p:cNvSpPr>
            <p:nvPr/>
          </p:nvSpPr>
          <p:spPr bwMode="auto">
            <a:xfrm>
              <a:off x="12324" y="9613"/>
              <a:ext cx="6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dirty="0">
                  <a:solidFill>
                    <a:schemeClr val="tx1"/>
                  </a:solidFill>
                  <a:latin typeface="Times New Roman" panose="02020603050405020304" pitchFamily="18" charset="0"/>
                </a:rPr>
                <a:t>D</a:t>
              </a:r>
              <a:endParaRPr lang="en-US" altLang="zh-CN" sz="2800" i="1" dirty="0">
                <a:solidFill>
                  <a:schemeClr val="tx1"/>
                </a:solidFill>
                <a:latin typeface="Times New Roman" panose="02020603050405020304" pitchFamily="18" charset="0"/>
              </a:endParaRPr>
            </a:p>
          </p:txBody>
        </p:sp>
      </p:grpSp>
      <p:graphicFrame>
        <p:nvGraphicFramePr>
          <p:cNvPr id="16" name="对象 9"/>
          <p:cNvGraphicFramePr>
            <a:graphicFrameLocks noChangeAspect="1"/>
          </p:cNvGraphicFramePr>
          <p:nvPr/>
        </p:nvGraphicFramePr>
        <p:xfrm>
          <a:off x="5372001" y="5829382"/>
          <a:ext cx="1941513" cy="917575"/>
        </p:xfrm>
        <a:graphic>
          <a:graphicData uri="http://schemas.openxmlformats.org/presentationml/2006/ole">
            <mc:AlternateContent xmlns:mc="http://schemas.openxmlformats.org/markup-compatibility/2006">
              <mc:Choice xmlns:v="urn:schemas-microsoft-com:vml" Requires="v">
                <p:oleObj spid="_x0000_s62481" name="" r:id="rId3" imgW="850900" imgH="393700" progId="Equation.DSMT4">
                  <p:embed/>
                </p:oleObj>
              </mc:Choice>
              <mc:Fallback>
                <p:oleObj name="" r:id="rId3" imgW="850900" imgH="393700" progId="Equation.DSMT4">
                  <p:embed/>
                  <p:pic>
                    <p:nvPicPr>
                      <p:cNvPr id="0" name="对象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2001" y="5829382"/>
                        <a:ext cx="1941513"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7" name="矩形 1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500"/>
                                        <p:tgtEl>
                                          <p:spTgt spid="7"/>
                                        </p:tgtEl>
                                      </p:cBhvr>
                                    </p:animEffect>
                                  </p:childTnLst>
                                  <p:subTnLst>
                                    <p:audio>
                                      <p:cMediaNode>
                                        <p:cTn display="0" masterRel="sameClick">
                                          <p:stCondLst>
                                            <p:cond evt="begin" delay="0">
                                              <p:tn val="17"/>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考点六  相似三角形的性质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Rectangle 2"/>
          <p:cNvSpPr txBox="1"/>
          <p:nvPr/>
        </p:nvSpPr>
        <p:spPr>
          <a:xfrm>
            <a:off x="191344" y="1633904"/>
            <a:ext cx="11691849" cy="1069780"/>
          </a:xfrm>
          <a:prstGeom prst="rect">
            <a:avLst/>
          </a:prstGeom>
        </p:spPr>
        <p:txBody>
          <a:bodyPr wrap="square">
            <a:spAutoFit/>
          </a:bodyPr>
          <a:lst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nSpc>
                <a:spcPts val="4000"/>
              </a:lnSpc>
              <a:spcBef>
                <a:spcPts val="0"/>
              </a:spcBef>
              <a:buClr>
                <a:schemeClr val="accent1"/>
              </a:buClr>
              <a:buSzPct val="65000"/>
              <a:buNone/>
              <a:defRPr/>
            </a:pPr>
            <a:r>
              <a:rPr lang="en-US" altLang="zh-CN" b="1" dirty="0">
                <a:solidFill>
                  <a:srgbClr val="FF0000"/>
                </a:solidFill>
                <a:latin typeface="Times New Roman" panose="02020603050405020304" pitchFamily="18" charset="0"/>
                <a:ea typeface="黑体" panose="02010609060101010101" pitchFamily="49" charset="-122"/>
              </a:rPr>
              <a:t>【</a:t>
            </a:r>
            <a:r>
              <a:rPr lang="zh-CN" altLang="en-US" b="1" dirty="0">
                <a:solidFill>
                  <a:srgbClr val="FF0000"/>
                </a:solidFill>
                <a:latin typeface="Times New Roman" panose="02020603050405020304" pitchFamily="18" charset="0"/>
                <a:ea typeface="黑体" panose="02010609060101010101" pitchFamily="49" charset="-122"/>
              </a:rPr>
              <a:t>例</a:t>
            </a:r>
            <a:r>
              <a:rPr lang="en-US" altLang="zh-CN" b="1" dirty="0">
                <a:solidFill>
                  <a:srgbClr val="FF0000"/>
                </a:solidFill>
                <a:latin typeface="Times New Roman" panose="02020603050405020304" pitchFamily="18" charset="0"/>
                <a:ea typeface="黑体" panose="02010609060101010101" pitchFamily="49" charset="-122"/>
              </a:rPr>
              <a:t>9】 </a:t>
            </a:r>
            <a:r>
              <a:rPr lang="zh-CN" altLang="en-US" noProof="1">
                <a:latin typeface="Times New Roman" panose="02020603050405020304" pitchFamily="18" charset="0"/>
                <a:ea typeface="黑体" panose="02010609060101010101" pitchFamily="49" charset="-122"/>
                <a:cs typeface="+mn-ea"/>
              </a:rPr>
              <a:t>△</a:t>
            </a:r>
            <a:r>
              <a:rPr lang="zh-CN" altLang="en-US" i="1" noProof="1">
                <a:latin typeface="Times New Roman" panose="02020603050405020304" pitchFamily="18" charset="0"/>
                <a:ea typeface="黑体" panose="02010609060101010101" pitchFamily="49" charset="-122"/>
                <a:cs typeface="+mn-ea"/>
              </a:rPr>
              <a:t>ABC </a:t>
            </a:r>
            <a:r>
              <a:rPr lang="zh-CN" altLang="en-US" noProof="1">
                <a:latin typeface="Times New Roman" panose="02020603050405020304" pitchFamily="18" charset="0"/>
                <a:ea typeface="黑体" panose="02010609060101010101" pitchFamily="49" charset="-122"/>
                <a:cs typeface="+mn-ea"/>
              </a:rPr>
              <a:t>中，</a:t>
            </a:r>
            <a:r>
              <a:rPr lang="zh-CN" altLang="en-US" i="1" noProof="1">
                <a:latin typeface="Times New Roman" panose="02020603050405020304" pitchFamily="18" charset="0"/>
                <a:ea typeface="黑体" panose="02010609060101010101" pitchFamily="49" charset="-122"/>
                <a:cs typeface="+mn-ea"/>
              </a:rPr>
              <a:t>DE∥BC</a:t>
            </a:r>
            <a:r>
              <a:rPr lang="zh-CN" altLang="en-US" noProof="1">
                <a:latin typeface="Times New Roman" panose="02020603050405020304" pitchFamily="18" charset="0"/>
                <a:ea typeface="黑体" panose="02010609060101010101" pitchFamily="49" charset="-122"/>
                <a:cs typeface="+mn-ea"/>
              </a:rPr>
              <a:t>，</a:t>
            </a:r>
            <a:r>
              <a:rPr lang="zh-CN" altLang="en-US" i="1" noProof="1">
                <a:latin typeface="Times New Roman" panose="02020603050405020304" pitchFamily="18" charset="0"/>
                <a:ea typeface="黑体" panose="02010609060101010101" pitchFamily="49" charset="-122"/>
                <a:cs typeface="+mn-ea"/>
              </a:rPr>
              <a:t>EF∥AB</a:t>
            </a:r>
            <a:r>
              <a:rPr lang="zh-CN" altLang="en-US" noProof="1">
                <a:latin typeface="Times New Roman" panose="02020603050405020304" pitchFamily="18" charset="0"/>
                <a:ea typeface="黑体" panose="02010609060101010101" pitchFamily="49" charset="-122"/>
                <a:cs typeface="+mn-ea"/>
              </a:rPr>
              <a:t>，已知 △</a:t>
            </a:r>
            <a:r>
              <a:rPr lang="zh-CN" altLang="en-US" i="1" noProof="1">
                <a:latin typeface="Times New Roman" panose="02020603050405020304" pitchFamily="18" charset="0"/>
                <a:ea typeface="黑体" panose="02010609060101010101" pitchFamily="49" charset="-122"/>
                <a:cs typeface="+mn-ea"/>
              </a:rPr>
              <a:t>ADE </a:t>
            </a:r>
            <a:r>
              <a:rPr lang="zh-CN" altLang="en-US" noProof="1">
                <a:latin typeface="Times New Roman" panose="02020603050405020304" pitchFamily="18" charset="0"/>
                <a:ea typeface="黑体" panose="02010609060101010101" pitchFamily="49" charset="-122"/>
                <a:cs typeface="+mn-ea"/>
              </a:rPr>
              <a:t>和△</a:t>
            </a:r>
            <a:r>
              <a:rPr lang="zh-CN" altLang="en-US" i="1" noProof="1">
                <a:latin typeface="Times New Roman" panose="02020603050405020304" pitchFamily="18" charset="0"/>
                <a:ea typeface="黑体" panose="02010609060101010101" pitchFamily="49" charset="-122"/>
                <a:cs typeface="+mn-ea"/>
              </a:rPr>
              <a:t>EFC </a:t>
            </a:r>
            <a:r>
              <a:rPr lang="zh-CN" altLang="en-US" noProof="1">
                <a:latin typeface="Times New Roman" panose="02020603050405020304" pitchFamily="18" charset="0"/>
                <a:ea typeface="黑体" panose="02010609060101010101" pitchFamily="49" charset="-122"/>
                <a:cs typeface="+mn-ea"/>
              </a:rPr>
              <a:t>的面积分别为 4 和 9，求 △</a:t>
            </a:r>
            <a:r>
              <a:rPr lang="zh-CN" altLang="en-US" i="1" noProof="1">
                <a:latin typeface="Times New Roman" panose="02020603050405020304" pitchFamily="18" charset="0"/>
                <a:ea typeface="黑体" panose="02010609060101010101" pitchFamily="49" charset="-122"/>
                <a:cs typeface="+mn-ea"/>
              </a:rPr>
              <a:t>ABC </a:t>
            </a:r>
            <a:r>
              <a:rPr lang="zh-CN" altLang="en-US" noProof="1">
                <a:latin typeface="Times New Roman" panose="02020603050405020304" pitchFamily="18" charset="0"/>
                <a:ea typeface="黑体" panose="02010609060101010101" pitchFamily="49" charset="-122"/>
                <a:cs typeface="+mn-ea"/>
              </a:rPr>
              <a:t>的面积</a:t>
            </a:r>
            <a:r>
              <a:rPr lang="en-US" altLang="zh-CN" noProof="1">
                <a:latin typeface="Times New Roman" panose="02020603050405020304" pitchFamily="18" charset="0"/>
                <a:ea typeface="黑体" panose="02010609060101010101" pitchFamily="49" charset="-122"/>
                <a:cs typeface="+mn-ea"/>
              </a:rPr>
              <a:t>.</a:t>
            </a:r>
            <a:endParaRPr lang="en-US" altLang="zh-CN" noProof="1">
              <a:latin typeface="Times New Roman" panose="02020603050405020304" pitchFamily="18" charset="0"/>
              <a:ea typeface="黑体" panose="02010609060101010101" pitchFamily="49" charset="-122"/>
              <a:cs typeface="+mn-ea"/>
            </a:endParaRPr>
          </a:p>
        </p:txBody>
      </p:sp>
      <p:grpSp>
        <p:nvGrpSpPr>
          <p:cNvPr id="5" name="Group 4"/>
          <p:cNvGrpSpPr/>
          <p:nvPr/>
        </p:nvGrpSpPr>
        <p:grpSpPr bwMode="auto">
          <a:xfrm>
            <a:off x="8219224" y="2926245"/>
            <a:ext cx="3162300" cy="2584450"/>
            <a:chOff x="3061" y="2287"/>
            <a:chExt cx="2298" cy="1946"/>
          </a:xfrm>
        </p:grpSpPr>
        <p:grpSp>
          <p:nvGrpSpPr>
            <p:cNvPr id="6" name="Group 5"/>
            <p:cNvGrpSpPr/>
            <p:nvPr/>
          </p:nvGrpSpPr>
          <p:grpSpPr bwMode="auto">
            <a:xfrm>
              <a:off x="3288" y="2568"/>
              <a:ext cx="1905" cy="1315"/>
              <a:chOff x="3288" y="2750"/>
              <a:chExt cx="1905" cy="1315"/>
            </a:xfrm>
          </p:grpSpPr>
          <p:sp>
            <p:nvSpPr>
              <p:cNvPr id="14" name="Line 6"/>
              <p:cNvSpPr>
                <a:spLocks noChangeShapeType="1"/>
              </p:cNvSpPr>
              <p:nvPr/>
            </p:nvSpPr>
            <p:spPr bwMode="auto">
              <a:xfrm flipH="1">
                <a:off x="3288" y="2750"/>
                <a:ext cx="1361" cy="1315"/>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5" name="Line 7"/>
              <p:cNvSpPr>
                <a:spLocks noChangeShapeType="1"/>
              </p:cNvSpPr>
              <p:nvPr/>
            </p:nvSpPr>
            <p:spPr bwMode="auto">
              <a:xfrm>
                <a:off x="4649" y="2750"/>
                <a:ext cx="544" cy="127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6" name="Line 8"/>
              <p:cNvSpPr>
                <a:spLocks noChangeShapeType="1"/>
              </p:cNvSpPr>
              <p:nvPr/>
            </p:nvSpPr>
            <p:spPr bwMode="auto">
              <a:xfrm flipH="1">
                <a:off x="3288" y="4020"/>
                <a:ext cx="1905" cy="45"/>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7" name="Line 9"/>
              <p:cNvSpPr>
                <a:spLocks noChangeShapeType="1"/>
              </p:cNvSpPr>
              <p:nvPr/>
            </p:nvSpPr>
            <p:spPr bwMode="auto">
              <a:xfrm flipV="1">
                <a:off x="4116" y="3223"/>
                <a:ext cx="727" cy="39"/>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8" name="Line 10"/>
              <p:cNvSpPr>
                <a:spLocks noChangeShapeType="1"/>
              </p:cNvSpPr>
              <p:nvPr/>
            </p:nvSpPr>
            <p:spPr bwMode="auto">
              <a:xfrm flipH="1">
                <a:off x="3995" y="3223"/>
                <a:ext cx="862" cy="818"/>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7" name="Group 11"/>
            <p:cNvGrpSpPr/>
            <p:nvPr/>
          </p:nvGrpSpPr>
          <p:grpSpPr bwMode="auto">
            <a:xfrm>
              <a:off x="3061" y="2287"/>
              <a:ext cx="2298" cy="1946"/>
              <a:chOff x="3061" y="2287"/>
              <a:chExt cx="2298" cy="1946"/>
            </a:xfrm>
          </p:grpSpPr>
          <p:sp>
            <p:nvSpPr>
              <p:cNvPr id="8" name="Text Box 12"/>
              <p:cNvSpPr txBox="1">
                <a:spLocks noChangeArrowheads="1"/>
              </p:cNvSpPr>
              <p:nvPr/>
            </p:nvSpPr>
            <p:spPr bwMode="auto">
              <a:xfrm>
                <a:off x="4645" y="2287"/>
                <a:ext cx="261"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9" name="Text Box 13"/>
              <p:cNvSpPr txBox="1">
                <a:spLocks noChangeArrowheads="1"/>
              </p:cNvSpPr>
              <p:nvPr/>
            </p:nvSpPr>
            <p:spPr bwMode="auto">
              <a:xfrm>
                <a:off x="3061" y="3840"/>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10" name="Text Box 14"/>
              <p:cNvSpPr txBox="1">
                <a:spLocks noChangeArrowheads="1"/>
              </p:cNvSpPr>
              <p:nvPr/>
            </p:nvSpPr>
            <p:spPr bwMode="auto">
              <a:xfrm>
                <a:off x="5109" y="3800"/>
                <a:ext cx="250"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C</a:t>
                </a:r>
                <a:endParaRPr lang="en-US" altLang="zh-CN" b="1">
                  <a:solidFill>
                    <a:schemeClr val="tx1"/>
                  </a:solidFill>
                </a:endParaRPr>
              </a:p>
            </p:txBody>
          </p:sp>
          <p:sp>
            <p:nvSpPr>
              <p:cNvPr id="11" name="Text Box 15"/>
              <p:cNvSpPr txBox="1">
                <a:spLocks noChangeArrowheads="1"/>
              </p:cNvSpPr>
              <p:nvPr/>
            </p:nvSpPr>
            <p:spPr bwMode="auto">
              <a:xfrm>
                <a:off x="3832" y="2834"/>
                <a:ext cx="261"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12" name="Text Box 16"/>
              <p:cNvSpPr txBox="1">
                <a:spLocks noChangeArrowheads="1"/>
              </p:cNvSpPr>
              <p:nvPr/>
            </p:nvSpPr>
            <p:spPr bwMode="auto">
              <a:xfrm>
                <a:off x="3839" y="3824"/>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13" name="Text Box 17"/>
              <p:cNvSpPr txBox="1">
                <a:spLocks noChangeArrowheads="1"/>
              </p:cNvSpPr>
              <p:nvPr/>
            </p:nvSpPr>
            <p:spPr bwMode="auto">
              <a:xfrm>
                <a:off x="4838" y="2779"/>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grpSp>
      </p:grpSp>
      <p:sp>
        <p:nvSpPr>
          <p:cNvPr id="19" name="Rectangle 2"/>
          <p:cNvSpPr/>
          <p:nvPr/>
        </p:nvSpPr>
        <p:spPr>
          <a:xfrm>
            <a:off x="851705" y="2617621"/>
            <a:ext cx="8288308" cy="2097883"/>
          </a:xfrm>
          <a:prstGeom prst="rect">
            <a:avLst/>
          </a:prstGeom>
          <a:noFill/>
          <a:ln w="9525">
            <a:noFill/>
          </a:ln>
        </p:spPr>
        <p:txBody>
          <a:bodyPr wrap="square" lIns="90000" tIns="46800" rIns="90000" bIns="46800">
            <a:spAutoFit/>
          </a:bodyPr>
          <a:lstStyle/>
          <a:p>
            <a:pPr>
              <a:lnSpc>
                <a:spcPts val="4000"/>
              </a:lnSpc>
              <a:spcBef>
                <a:spcPts val="0"/>
              </a:spcBef>
              <a:buClr>
                <a:schemeClr val="accent1"/>
              </a:buClr>
              <a:buSzPct val="65000"/>
              <a:defRPr/>
            </a:pPr>
            <a:r>
              <a:rPr lang="zh-CN" altLang="en-US" sz="2800" noProof="1">
                <a:latin typeface="Times New Roman" panose="02020603050405020304" pitchFamily="18" charset="0"/>
                <a:ea typeface="黑体" panose="02010609060101010101" pitchFamily="49" charset="-122"/>
                <a:cs typeface="+mn-ea"/>
              </a:rPr>
              <a:t>解：</a:t>
            </a:r>
            <a:r>
              <a:rPr lang="en-US" altLang="zh-CN" sz="2800" noProof="1">
                <a:latin typeface="Times New Roman" panose="02020603050405020304" pitchFamily="18" charset="0"/>
                <a:ea typeface="黑体" panose="02010609060101010101" pitchFamily="49" charset="-122"/>
                <a:cs typeface="+mn-ea"/>
              </a:rPr>
              <a:t>∵ </a:t>
            </a:r>
            <a:r>
              <a:rPr lang="zh-CN" altLang="en-US" sz="2800" i="1" noProof="1">
                <a:latin typeface="Times New Roman" panose="02020603050405020304" pitchFamily="18" charset="0"/>
                <a:ea typeface="黑体" panose="02010609060101010101" pitchFamily="49" charset="-122"/>
                <a:cs typeface="+mn-ea"/>
                <a:sym typeface="+mn-ea"/>
              </a:rPr>
              <a:t>DE∥BC</a:t>
            </a:r>
            <a:r>
              <a:rPr lang="zh-CN" altLang="en-US" sz="2800" noProof="1">
                <a:latin typeface="Times New Roman" panose="02020603050405020304" pitchFamily="18" charset="0"/>
                <a:ea typeface="黑体" panose="02010609060101010101" pitchFamily="49" charset="-122"/>
                <a:cs typeface="+mn-ea"/>
                <a:sym typeface="+mn-ea"/>
              </a:rPr>
              <a:t>，</a:t>
            </a:r>
            <a:r>
              <a:rPr lang="zh-CN" altLang="en-US" sz="2800" i="1" noProof="1">
                <a:latin typeface="Times New Roman" panose="02020603050405020304" pitchFamily="18" charset="0"/>
                <a:ea typeface="黑体" panose="02010609060101010101" pitchFamily="49" charset="-122"/>
                <a:cs typeface="+mn-ea"/>
                <a:sym typeface="+mn-ea"/>
              </a:rPr>
              <a:t>EF∥AB</a:t>
            </a:r>
            <a:endParaRPr lang="zh-CN" altLang="en-US"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en-US" altLang="zh-CN" sz="2800" noProof="1">
                <a:latin typeface="Times New Roman" panose="02020603050405020304" pitchFamily="18" charset="0"/>
                <a:ea typeface="黑体" panose="02010609060101010101" pitchFamily="49" charset="-122"/>
                <a:cs typeface="+mn-ea"/>
                <a:sym typeface="+mn-ea"/>
              </a:rPr>
              <a:t>∴ </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ADE </a:t>
            </a: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ABC</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AED</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C</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 </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CEF</a:t>
            </a:r>
            <a:endParaRPr lang="zh-CN" altLang="en-US"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ADE </a:t>
            </a: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EFC</a:t>
            </a:r>
            <a:endParaRPr lang="en-US" altLang="zh-CN"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zh-CN" altLang="en-US" sz="2800" noProof="1">
                <a:latin typeface="Times New Roman" panose="02020603050405020304" pitchFamily="18" charset="0"/>
                <a:ea typeface="黑体" panose="02010609060101010101" pitchFamily="49" charset="-122"/>
                <a:cs typeface="+mn-ea"/>
                <a:sym typeface="+mn-ea"/>
              </a:rPr>
              <a:t>又</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S</a:t>
            </a:r>
            <a:r>
              <a:rPr lang="zh-CN" altLang="en-US" sz="2800" baseline="-25000" noProof="1">
                <a:latin typeface="Times New Roman" panose="02020603050405020304" pitchFamily="18" charset="0"/>
                <a:ea typeface="黑体" panose="02010609060101010101" pitchFamily="49" charset="-122"/>
                <a:cs typeface="+mn-ea"/>
                <a:sym typeface="+mn-ea"/>
              </a:rPr>
              <a:t>△</a:t>
            </a:r>
            <a:r>
              <a:rPr lang="en-US" altLang="zh-CN" sz="2800" i="1" baseline="-25000" noProof="1">
                <a:latin typeface="Times New Roman" panose="02020603050405020304" pitchFamily="18" charset="0"/>
                <a:ea typeface="黑体" panose="02010609060101010101" pitchFamily="49" charset="-122"/>
                <a:cs typeface="+mn-ea"/>
                <a:sym typeface="+mn-ea"/>
              </a:rPr>
              <a:t>ADE</a:t>
            </a:r>
            <a:r>
              <a:rPr lang="en-US" altLang="zh-CN" sz="2800" noProof="1">
                <a:latin typeface="Times New Roman" panose="02020603050405020304" pitchFamily="18" charset="0"/>
                <a:ea typeface="黑体" panose="02010609060101010101" pitchFamily="49" charset="-122"/>
                <a:cs typeface="+mn-ea"/>
                <a:sym typeface="+mn-ea"/>
              </a:rPr>
              <a:t> : </a:t>
            </a:r>
            <a:r>
              <a:rPr lang="en-US" altLang="zh-CN" sz="2800" i="1" noProof="1">
                <a:latin typeface="Times New Roman" panose="02020603050405020304" pitchFamily="18" charset="0"/>
                <a:ea typeface="黑体" panose="02010609060101010101" pitchFamily="49" charset="-122"/>
                <a:cs typeface="+mn-ea"/>
                <a:sym typeface="+mn-ea"/>
              </a:rPr>
              <a:t>S</a:t>
            </a:r>
            <a:r>
              <a:rPr lang="zh-CN" altLang="en-US" sz="2800" baseline="-25000" noProof="1">
                <a:latin typeface="Times New Roman" panose="02020603050405020304" pitchFamily="18" charset="0"/>
                <a:ea typeface="黑体" panose="02010609060101010101" pitchFamily="49" charset="-122"/>
                <a:cs typeface="+mn-ea"/>
                <a:sym typeface="+mn-ea"/>
              </a:rPr>
              <a:t>△</a:t>
            </a:r>
            <a:r>
              <a:rPr lang="en-US" altLang="zh-CN" sz="2800" i="1" baseline="-25000" noProof="1">
                <a:latin typeface="Times New Roman" panose="02020603050405020304" pitchFamily="18" charset="0"/>
                <a:ea typeface="黑体" panose="02010609060101010101" pitchFamily="49" charset="-122"/>
                <a:cs typeface="+mn-ea"/>
                <a:sym typeface="+mn-ea"/>
              </a:rPr>
              <a:t>EFC </a:t>
            </a:r>
            <a:r>
              <a:rPr lang="en-US" altLang="zh-CN" sz="2800" noProof="1">
                <a:latin typeface="Times New Roman" panose="02020603050405020304" pitchFamily="18" charset="0"/>
                <a:ea typeface="黑体" panose="02010609060101010101" pitchFamily="49" charset="-122"/>
                <a:cs typeface="+mn-ea"/>
                <a:sym typeface="+mn-ea"/>
              </a:rPr>
              <a:t>= 4 : 9</a:t>
            </a:r>
            <a:endParaRPr lang="en-US" altLang="zh-CN" sz="2800" noProof="1">
              <a:latin typeface="Times New Roman" panose="02020603050405020304" pitchFamily="18" charset="0"/>
              <a:ea typeface="黑体" panose="02010609060101010101" pitchFamily="49" charset="-122"/>
              <a:cs typeface="+mn-ea"/>
              <a:sym typeface="+mn-ea"/>
            </a:endParaRPr>
          </a:p>
        </p:txBody>
      </p:sp>
      <p:sp>
        <p:nvSpPr>
          <p:cNvPr id="20" name="文本框 19"/>
          <p:cNvSpPr txBox="1">
            <a:spLocks noChangeArrowheads="1"/>
          </p:cNvSpPr>
          <p:nvPr/>
        </p:nvSpPr>
        <p:spPr bwMode="auto">
          <a:xfrm>
            <a:off x="850117" y="4653136"/>
            <a:ext cx="556736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EC</a:t>
            </a:r>
            <a:r>
              <a:rPr lang="en-US" altLang="zh-CN" sz="2800" dirty="0">
                <a:latin typeface="Times New Roman" panose="02020603050405020304" pitchFamily="18" charset="0"/>
                <a:ea typeface="黑体" panose="02010609060101010101" pitchFamily="49" charset="-122"/>
                <a:sym typeface="宋体" panose="02010600030101010101" pitchFamily="2" charset="-122"/>
              </a:rPr>
              <a:t>=2:3</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则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AC</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=2 : 5</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1" name="文本框 20"/>
          <p:cNvSpPr txBox="1">
            <a:spLocks noChangeArrowheads="1"/>
          </p:cNvSpPr>
          <p:nvPr/>
        </p:nvSpPr>
        <p:spPr bwMode="auto">
          <a:xfrm>
            <a:off x="850117" y="5733256"/>
            <a:ext cx="825976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ADE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ABC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4 : 25</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ABC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25</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 name="矩形 2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308352" y="4981834"/>
            <a:ext cx="11375842" cy="105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4.</a:t>
            </a:r>
            <a:r>
              <a:rPr lang="zh-CN" altLang="en-US"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黑体" panose="02010609060101010101" pitchFamily="49" charset="-122"/>
                <a:ea typeface="黑体" panose="02010609060101010101" pitchFamily="49" charset="-122"/>
              </a:rPr>
              <a:t>连接三角形两边中点的线段把三角形截成的一个小三角形与原三角形的周长比等于</a:t>
            </a:r>
            <a:r>
              <a:rPr lang="en-US" altLang="zh-CN" sz="2800" dirty="0">
                <a:solidFill>
                  <a:schemeClr val="tx1"/>
                </a:solidFill>
                <a:latin typeface="黑体" panose="02010609060101010101" pitchFamily="49" charset="-122"/>
                <a:ea typeface="黑体" panose="02010609060101010101" pitchFamily="49" charset="-122"/>
              </a:rPr>
              <a:t>______</a:t>
            </a:r>
            <a:r>
              <a:rPr lang="zh-CN" altLang="en-US" sz="2800" dirty="0">
                <a:solidFill>
                  <a:schemeClr val="tx1"/>
                </a:solidFill>
                <a:latin typeface="黑体" panose="02010609060101010101" pitchFamily="49" charset="-122"/>
                <a:ea typeface="黑体" panose="02010609060101010101" pitchFamily="49" charset="-122"/>
              </a:rPr>
              <a:t>，面积比等于</a:t>
            </a:r>
            <a:r>
              <a:rPr lang="en-US" altLang="zh-CN" sz="2800" dirty="0">
                <a:solidFill>
                  <a:schemeClr val="tx1"/>
                </a:solidFill>
                <a:latin typeface="黑体" panose="02010609060101010101" pitchFamily="49" charset="-122"/>
                <a:ea typeface="黑体" panose="02010609060101010101" pitchFamily="49" charset="-122"/>
              </a:rPr>
              <a:t>_____.</a:t>
            </a:r>
            <a:endParaRPr lang="en-US" altLang="zh-CN" sz="2800" dirty="0">
              <a:solidFill>
                <a:schemeClr val="tx1"/>
              </a:solidFill>
              <a:latin typeface="黑体" panose="02010609060101010101" pitchFamily="49" charset="-122"/>
              <a:ea typeface="黑体" panose="02010609060101010101" pitchFamily="49" charset="-122"/>
            </a:endParaRPr>
          </a:p>
        </p:txBody>
      </p:sp>
      <p:sp>
        <p:nvSpPr>
          <p:cNvPr id="3" name="Text Box 5"/>
          <p:cNvSpPr txBox="1">
            <a:spLocks noChangeArrowheads="1"/>
          </p:cNvSpPr>
          <p:nvPr/>
        </p:nvSpPr>
        <p:spPr bwMode="auto">
          <a:xfrm>
            <a:off x="5843140" y="5358489"/>
            <a:ext cx="166528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40000"/>
              </a:lnSpc>
            </a:pPr>
            <a:r>
              <a:rPr lang="en-US" altLang="zh-CN" sz="2800" dirty="0">
                <a:latin typeface="Times New Roman" panose="02020603050405020304" pitchFamily="18" charset="0"/>
                <a:ea typeface="黑体" panose="02010609060101010101" pitchFamily="49" charset="-122"/>
              </a:rPr>
              <a:t>1 : 2</a:t>
            </a:r>
            <a:endParaRPr lang="en-US" altLang="zh-CN" sz="2800" dirty="0">
              <a:latin typeface="Times New Roman" panose="02020603050405020304" pitchFamily="18" charset="0"/>
              <a:ea typeface="黑体" panose="02010609060101010101" pitchFamily="49" charset="-122"/>
            </a:endParaRPr>
          </a:p>
        </p:txBody>
      </p:sp>
      <p:sp>
        <p:nvSpPr>
          <p:cNvPr id="4" name="Text Box 6"/>
          <p:cNvSpPr txBox="1">
            <a:spLocks noChangeArrowheads="1"/>
          </p:cNvSpPr>
          <p:nvPr/>
        </p:nvSpPr>
        <p:spPr bwMode="auto">
          <a:xfrm>
            <a:off x="2639616" y="5378273"/>
            <a:ext cx="1477962"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40000"/>
              </a:lnSpc>
            </a:pPr>
            <a:r>
              <a:rPr lang="en-US" altLang="zh-CN" sz="2800" dirty="0">
                <a:latin typeface="Times New Roman" panose="02020603050405020304" pitchFamily="18" charset="0"/>
                <a:ea typeface="黑体" panose="02010609060101010101" pitchFamily="49" charset="-122"/>
              </a:rPr>
              <a:t>1 : 4</a:t>
            </a:r>
            <a:endParaRPr lang="en-US" altLang="zh-CN" sz="2800" dirty="0">
              <a:latin typeface="Times New Roman" panose="02020603050405020304" pitchFamily="18" charset="0"/>
              <a:ea typeface="黑体" panose="02010609060101010101" pitchFamily="49" charset="-122"/>
            </a:endParaRPr>
          </a:p>
        </p:txBody>
      </p:sp>
      <p:sp>
        <p:nvSpPr>
          <p:cNvPr id="5" name="矩形 16531"/>
          <p:cNvSpPr>
            <a:spLocks noChangeArrowheads="1"/>
          </p:cNvSpPr>
          <p:nvPr/>
        </p:nvSpPr>
        <p:spPr bwMode="auto">
          <a:xfrm>
            <a:off x="274394" y="3257493"/>
            <a:ext cx="11375842" cy="1650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黑体" panose="02010609060101010101" pitchFamily="49" charset="-122"/>
                <a:ea typeface="黑体" panose="02010609060101010101" pitchFamily="49" charset="-122"/>
              </a:rPr>
              <a:t>在 △</a:t>
            </a:r>
            <a:r>
              <a:rPr lang="en-US" altLang="zh-CN"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黑体" panose="02010609060101010101" pitchFamily="49" charset="-122"/>
                <a:ea typeface="黑体" panose="02010609060101010101" pitchFamily="49" charset="-122"/>
              </a:rPr>
              <a:t>和 △</a:t>
            </a:r>
            <a:r>
              <a:rPr lang="en-US" altLang="zh-CN" sz="2800" i="1" dirty="0">
                <a:solidFill>
                  <a:schemeClr val="tx1"/>
                </a:solidFill>
                <a:latin typeface="Times New Roman" panose="02020603050405020304" pitchFamily="18" charset="0"/>
                <a:ea typeface="黑体" panose="02010609060101010101" pitchFamily="49" charset="-122"/>
              </a:rPr>
              <a:t>DEF </a:t>
            </a:r>
            <a:r>
              <a:rPr lang="zh-CN" altLang="en-US" sz="2800" dirty="0">
                <a:solidFill>
                  <a:schemeClr val="tx1"/>
                </a:solidFill>
                <a:latin typeface="黑体" panose="02010609060101010101" pitchFamily="49" charset="-122"/>
                <a:ea typeface="黑体" panose="02010609060101010101" pitchFamily="49" charset="-122"/>
              </a:rPr>
              <a:t>中，</a:t>
            </a:r>
            <a:r>
              <a:rPr lang="en-US" altLang="zh-CN" sz="2800" i="1" dirty="0">
                <a:solidFill>
                  <a:schemeClr val="tx1"/>
                </a:solidFill>
                <a:latin typeface="Times New Roman" panose="02020603050405020304" pitchFamily="18" charset="0"/>
                <a:ea typeface="黑体" panose="02010609060101010101" pitchFamily="49" charset="-122"/>
              </a:rPr>
              <a:t>AB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a:t>
            </a:r>
            <a:r>
              <a:rPr lang="en-US" altLang="zh-CN" sz="2800" i="1" dirty="0">
                <a:solidFill>
                  <a:schemeClr val="tx1"/>
                </a:solidFill>
                <a:latin typeface="Times New Roman" panose="02020603050405020304" pitchFamily="18" charset="0"/>
                <a:ea typeface="黑体" panose="02010609060101010101" pitchFamily="49" charset="-122"/>
              </a:rPr>
              <a:t>DE</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AC</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a:t>
            </a:r>
            <a:r>
              <a:rPr lang="en-US" altLang="zh-CN" sz="2800" i="1" dirty="0">
                <a:solidFill>
                  <a:schemeClr val="tx1"/>
                </a:solidFill>
                <a:latin typeface="Times New Roman" panose="02020603050405020304" pitchFamily="18" charset="0"/>
                <a:ea typeface="黑体" panose="02010609060101010101" pitchFamily="49" charset="-122"/>
              </a:rPr>
              <a:t>DF</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D</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AP</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DQ </a:t>
            </a:r>
            <a:r>
              <a:rPr lang="zh-CN" altLang="en-US" sz="2800" dirty="0">
                <a:solidFill>
                  <a:schemeClr val="tx1"/>
                </a:solidFill>
                <a:latin typeface="黑体" panose="02010609060101010101" pitchFamily="49" charset="-122"/>
                <a:ea typeface="黑体" panose="02010609060101010101" pitchFamily="49" charset="-122"/>
              </a:rPr>
              <a:t>是中线，若 </a:t>
            </a:r>
            <a:r>
              <a:rPr lang="en-US" altLang="zh-CN" sz="2800" i="1" dirty="0">
                <a:solidFill>
                  <a:schemeClr val="tx1"/>
                </a:solidFill>
                <a:latin typeface="Times New Roman" panose="02020603050405020304" pitchFamily="18" charset="0"/>
                <a:ea typeface="黑体" panose="02010609060101010101" pitchFamily="49" charset="-122"/>
              </a:rPr>
              <a:t>AP</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a:t>
            </a:r>
            <a:r>
              <a:rPr lang="zh-CN" altLang="en-US" sz="2800" dirty="0">
                <a:solidFill>
                  <a:schemeClr val="tx1"/>
                </a:solidFill>
                <a:latin typeface="黑体" panose="02010609060101010101" pitchFamily="49" charset="-122"/>
                <a:ea typeface="黑体" panose="02010609060101010101" pitchFamily="49" charset="-122"/>
              </a:rPr>
              <a:t>，则 </a:t>
            </a:r>
            <a:r>
              <a:rPr lang="en-US" altLang="zh-CN" sz="2800" i="1" dirty="0">
                <a:solidFill>
                  <a:schemeClr val="tx1"/>
                </a:solidFill>
                <a:latin typeface="Times New Roman" panose="02020603050405020304" pitchFamily="18" charset="0"/>
                <a:ea typeface="黑体" panose="02010609060101010101" pitchFamily="49" charset="-122"/>
              </a:rPr>
              <a:t>DQ</a:t>
            </a:r>
            <a:r>
              <a:rPr lang="zh-CN" altLang="en-US" sz="2800" dirty="0">
                <a:solidFill>
                  <a:schemeClr val="tx1"/>
                </a:solidFill>
                <a:latin typeface="黑体" panose="02010609060101010101" pitchFamily="49" charset="-122"/>
                <a:ea typeface="黑体" panose="02010609060101010101" pitchFamily="49" charset="-122"/>
              </a:rPr>
              <a:t>的值为</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黑体" panose="02010609060101010101" pitchFamily="49" charset="-122"/>
              <a:ea typeface="黑体" panose="02010609060101010101" pitchFamily="49" charset="-122"/>
            </a:endParaRPr>
          </a:p>
          <a:p>
            <a:pPr>
              <a:lnSpc>
                <a:spcPct val="140000"/>
              </a:lnSpc>
            </a:pPr>
            <a:r>
              <a:rPr lang="en-US" altLang="zh-CN" sz="2800" dirty="0">
                <a:solidFill>
                  <a:schemeClr val="tx1"/>
                </a:solidFill>
                <a:latin typeface="Times New Roman" panose="02020603050405020304" pitchFamily="18" charset="0"/>
                <a:ea typeface="黑体" panose="02010609060101010101" pitchFamily="49" charset="-122"/>
              </a:rPr>
              <a:t>     A</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4          C</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1           D.</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6" name="文本框 5"/>
          <p:cNvSpPr txBox="1">
            <a:spLocks noChangeArrowheads="1"/>
          </p:cNvSpPr>
          <p:nvPr/>
        </p:nvSpPr>
        <p:spPr bwMode="auto">
          <a:xfrm>
            <a:off x="6531462" y="3822560"/>
            <a:ext cx="4206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graphicFrame>
        <p:nvGraphicFramePr>
          <p:cNvPr id="7" name="对象 16533"/>
          <p:cNvGraphicFramePr/>
          <p:nvPr/>
        </p:nvGraphicFramePr>
        <p:xfrm>
          <a:off x="6328688" y="4207189"/>
          <a:ext cx="357187" cy="919163"/>
        </p:xfrm>
        <a:graphic>
          <a:graphicData uri="http://schemas.openxmlformats.org/presentationml/2006/ole">
            <mc:AlternateContent xmlns:mc="http://schemas.openxmlformats.org/markup-compatibility/2006">
              <mc:Choice xmlns:v="urn:schemas-microsoft-com:vml" Requires="v">
                <p:oleObj spid="_x0000_s63503" name="Equation" r:id="rId1" imgW="152400" imgH="394335" progId="Equation.DSMT4">
                  <p:embed/>
                </p:oleObj>
              </mc:Choice>
              <mc:Fallback>
                <p:oleObj name="Equation" r:id="rId1" imgW="152400" imgH="394335" progId="Equation.DSMT4">
                  <p:embed/>
                  <p:pic>
                    <p:nvPicPr>
                      <p:cNvPr id="0" name="对象 1653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8688" y="4207189"/>
                        <a:ext cx="357187"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8" name="Rectangle 3"/>
          <p:cNvSpPr>
            <a:spLocks noGrp="1" noChangeArrowheads="1"/>
          </p:cNvSpPr>
          <p:nvPr/>
        </p:nvSpPr>
        <p:spPr bwMode="auto">
          <a:xfrm>
            <a:off x="279280" y="846684"/>
            <a:ext cx="11633440"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rgbClr val="000000"/>
                </a:solidFill>
                <a:latin typeface="Times New Roman" panose="02020603050405020304" pitchFamily="18" charset="0"/>
                <a:ea typeface="黑体" panose="02010609060101010101" pitchFamily="49" charset="-122"/>
              </a:rPr>
              <a:t>1. </a:t>
            </a:r>
            <a:r>
              <a:rPr lang="zh-CN" altLang="en-US" sz="2800" dirty="0">
                <a:solidFill>
                  <a:srgbClr val="000000"/>
                </a:solidFill>
                <a:latin typeface="Times New Roman" panose="02020603050405020304" pitchFamily="18" charset="0"/>
                <a:ea typeface="黑体" panose="02010609060101010101" pitchFamily="49" charset="-122"/>
              </a:rPr>
              <a:t>如果两个相似三角形的对应高的比为 </a:t>
            </a:r>
            <a:r>
              <a:rPr lang="en-US" altLang="zh-CN" sz="2800" dirty="0">
                <a:solidFill>
                  <a:srgbClr val="000000"/>
                </a:solidFill>
                <a:latin typeface="Times New Roman" panose="02020603050405020304" pitchFamily="18" charset="0"/>
                <a:ea typeface="黑体" panose="02010609060101010101" pitchFamily="49" charset="-122"/>
              </a:rPr>
              <a:t>2 : 3</a:t>
            </a:r>
            <a:r>
              <a:rPr lang="zh-CN" altLang="en-US" sz="2800" dirty="0">
                <a:solidFill>
                  <a:srgbClr val="000000"/>
                </a:solidFill>
                <a:latin typeface="Times New Roman" panose="02020603050405020304" pitchFamily="18" charset="0"/>
                <a:ea typeface="黑体" panose="02010609060101010101" pitchFamily="49" charset="-122"/>
              </a:rPr>
              <a:t>，那么对应角平分线的比是</a:t>
            </a:r>
            <a:r>
              <a:rPr lang="zh-CN" altLang="en-US" sz="2800" u="sng"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，对应边上的中线的比是 </a:t>
            </a:r>
            <a:r>
              <a:rPr lang="en-US" altLang="zh-CN" sz="2800" dirty="0">
                <a:solidFill>
                  <a:srgbClr val="000000"/>
                </a:solidFill>
                <a:latin typeface="Times New Roman" panose="02020603050405020304" pitchFamily="18" charset="0"/>
                <a:ea typeface="黑体" panose="02010609060101010101" pitchFamily="49" charset="-122"/>
              </a:rPr>
              <a:t>______.</a:t>
            </a:r>
            <a:endParaRPr lang="en-US" altLang="zh-CN"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与 △</a:t>
            </a:r>
            <a:r>
              <a:rPr lang="en-US" altLang="zh-CN"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的相似比为</a:t>
            </a:r>
            <a:r>
              <a:rPr lang="en-US" altLang="zh-CN" sz="2800" dirty="0">
                <a:solidFill>
                  <a:srgbClr val="000000"/>
                </a:solidFill>
                <a:latin typeface="Times New Roman" panose="02020603050405020304" pitchFamily="18" charset="0"/>
                <a:ea typeface="黑体" panose="02010609060101010101" pitchFamily="49" charset="-122"/>
              </a:rPr>
              <a:t>3 : 4</a:t>
            </a:r>
            <a:r>
              <a:rPr lang="zh-CN" altLang="en-US" sz="2800" dirty="0">
                <a:solidFill>
                  <a:srgbClr val="000000"/>
                </a:solidFill>
                <a:latin typeface="Times New Roman" panose="02020603050405020304" pitchFamily="18" charset="0"/>
                <a:ea typeface="黑体" panose="02010609060101010101" pitchFamily="49" charset="-122"/>
              </a:rPr>
              <a:t>，若 </a:t>
            </a:r>
            <a:r>
              <a:rPr lang="en-US" altLang="zh-CN" sz="2800" i="1" dirty="0">
                <a:solidFill>
                  <a:srgbClr val="000000"/>
                </a:solidFill>
                <a:latin typeface="Times New Roman" panose="02020603050405020304" pitchFamily="18" charset="0"/>
                <a:ea typeface="黑体" panose="02010609060101010101" pitchFamily="49" charset="-122"/>
              </a:rPr>
              <a:t>BC </a:t>
            </a:r>
            <a:r>
              <a:rPr lang="zh-CN" altLang="en-US" sz="2800" dirty="0">
                <a:solidFill>
                  <a:srgbClr val="000000"/>
                </a:solidFill>
                <a:latin typeface="Times New Roman" panose="02020603050405020304" pitchFamily="18" charset="0"/>
                <a:ea typeface="黑体" panose="02010609060101010101" pitchFamily="49" charset="-122"/>
              </a:rPr>
              <a:t>边上的高 </a:t>
            </a:r>
            <a:r>
              <a:rPr lang="en-US" altLang="zh-CN" sz="2800" i="1"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12 cm</a:t>
            </a:r>
            <a:r>
              <a:rPr lang="zh-CN" altLang="en-US" sz="2800" dirty="0">
                <a:solidFill>
                  <a:srgbClr val="000000"/>
                </a:solidFill>
                <a:latin typeface="Times New Roman" panose="02020603050405020304" pitchFamily="18" charset="0"/>
                <a:ea typeface="黑体" panose="02010609060101010101" pitchFamily="49" charset="-122"/>
              </a:rPr>
              <a:t>，则 </a:t>
            </a:r>
            <a:r>
              <a:rPr lang="en-US" altLang="zh-CN" sz="2800" i="1" dirty="0">
                <a:solidFill>
                  <a:srgbClr val="000000"/>
                </a:solidFill>
                <a:latin typeface="Times New Roman" panose="02020603050405020304" pitchFamily="18" charset="0"/>
                <a:ea typeface="黑体" panose="02010609060101010101" pitchFamily="49" charset="-122"/>
              </a:rPr>
              <a:t>B’C’ </a:t>
            </a:r>
            <a:r>
              <a:rPr lang="zh-CN" altLang="en-US" sz="2800" dirty="0">
                <a:solidFill>
                  <a:srgbClr val="000000"/>
                </a:solidFill>
                <a:latin typeface="Times New Roman" panose="02020603050405020304" pitchFamily="18" charset="0"/>
                <a:ea typeface="黑体" panose="02010609060101010101" pitchFamily="49" charset="-122"/>
              </a:rPr>
              <a:t>边上的高 </a:t>
            </a:r>
            <a:r>
              <a:rPr lang="en-US" altLang="zh-CN" sz="2800" i="1" dirty="0">
                <a:solidFill>
                  <a:srgbClr val="000000"/>
                </a:solidFill>
                <a:latin typeface="Times New Roman" panose="02020603050405020304" pitchFamily="18" charset="0"/>
                <a:ea typeface="黑体" panose="02010609060101010101" pitchFamily="49" charset="-122"/>
              </a:rPr>
              <a:t>A’D’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_______ .</a:t>
            </a:r>
            <a:endParaRPr lang="zh-CN"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endParaRPr lang="en-US" altLang="zh-CN" sz="2800" dirty="0">
              <a:solidFill>
                <a:srgbClr val="000000"/>
              </a:solidFill>
              <a:latin typeface="Times New Roman" panose="02020603050405020304" pitchFamily="18" charset="0"/>
              <a:ea typeface="黑体" panose="02010609060101010101" pitchFamily="49" charset="-122"/>
            </a:endParaRPr>
          </a:p>
        </p:txBody>
      </p:sp>
      <p:sp>
        <p:nvSpPr>
          <p:cNvPr id="9" name="Rectangle 4"/>
          <p:cNvSpPr>
            <a:spLocks noChangeArrowheads="1"/>
          </p:cNvSpPr>
          <p:nvPr/>
        </p:nvSpPr>
        <p:spPr bwMode="auto">
          <a:xfrm>
            <a:off x="890304" y="1203559"/>
            <a:ext cx="2217737"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2 : 3</a:t>
            </a:r>
            <a:endParaRPr lang="en-US" altLang="zh-CN" sz="2800" b="1" dirty="0">
              <a:latin typeface="Times New Roman" panose="02020603050405020304" pitchFamily="18" charset="0"/>
              <a:ea typeface="黑体" panose="02010609060101010101" pitchFamily="49" charset="-122"/>
            </a:endParaRPr>
          </a:p>
        </p:txBody>
      </p:sp>
      <p:sp>
        <p:nvSpPr>
          <p:cNvPr id="10" name="Rectangle 5"/>
          <p:cNvSpPr>
            <a:spLocks noChangeArrowheads="1"/>
          </p:cNvSpPr>
          <p:nvPr/>
        </p:nvSpPr>
        <p:spPr bwMode="auto">
          <a:xfrm>
            <a:off x="5936803" y="1203560"/>
            <a:ext cx="1571625"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2 : 3</a:t>
            </a:r>
            <a:endParaRPr lang="en-US" altLang="zh-CN" sz="2800" b="1" dirty="0">
              <a:latin typeface="Times New Roman" panose="02020603050405020304" pitchFamily="18" charset="0"/>
              <a:ea typeface="黑体" panose="02010609060101010101" pitchFamily="49" charset="-122"/>
            </a:endParaRPr>
          </a:p>
        </p:txBody>
      </p:sp>
      <p:sp>
        <p:nvSpPr>
          <p:cNvPr id="11" name="Rectangle 6"/>
          <p:cNvSpPr>
            <a:spLocks noChangeArrowheads="1"/>
          </p:cNvSpPr>
          <p:nvPr/>
        </p:nvSpPr>
        <p:spPr bwMode="auto">
          <a:xfrm rot="10800000" flipV="1">
            <a:off x="3907324" y="2424774"/>
            <a:ext cx="1180563"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16 cm</a:t>
            </a:r>
            <a:endParaRPr lang="en-US" altLang="zh-CN" sz="2800" b="1" dirty="0">
              <a:latin typeface="Times New Roman" panose="02020603050405020304" pitchFamily="18" charset="0"/>
              <a:ea typeface="黑体" panose="02010609060101010101" pitchFamily="49" charset="-122"/>
            </a:endParaRPr>
          </a:p>
        </p:txBody>
      </p:sp>
      <p:sp>
        <p:nvSpPr>
          <p:cNvPr id="12" name="矩形 11"/>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lide(fromBottom)">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lide(fromBottom)">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dissolve">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dissolve">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263352" y="980728"/>
            <a:ext cx="11665296"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rPr>
              <a:t>5</a:t>
            </a:r>
            <a:r>
              <a:rPr lang="zh-CN" altLang="en-US" sz="2800" b="1"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的三边长分别为 5，12，13，与它相似的△</a:t>
            </a:r>
            <a:r>
              <a:rPr lang="zh-CN" altLang="en-US" sz="2800" i="1" dirty="0">
                <a:solidFill>
                  <a:srgbClr val="000000"/>
                </a:solidFill>
                <a:latin typeface="Times New Roman" panose="02020603050405020304" pitchFamily="18" charset="0"/>
                <a:ea typeface="黑体" panose="02010609060101010101" pitchFamily="49" charset="-122"/>
              </a:rPr>
              <a:t>DEF </a:t>
            </a:r>
            <a:r>
              <a:rPr lang="zh-CN" altLang="en-US" sz="2800" dirty="0">
                <a:solidFill>
                  <a:srgbClr val="000000"/>
                </a:solidFill>
                <a:latin typeface="Times New Roman" panose="02020603050405020304" pitchFamily="18" charset="0"/>
                <a:ea typeface="黑体" panose="02010609060101010101" pitchFamily="49" charset="-122"/>
              </a:rPr>
              <a:t>的最小边长为 15，则 △</a:t>
            </a:r>
            <a:r>
              <a:rPr lang="zh-CN" altLang="en-US" sz="2800" i="1" dirty="0">
                <a:solidFill>
                  <a:srgbClr val="000000"/>
                </a:solidFill>
                <a:latin typeface="Times New Roman" panose="02020603050405020304" pitchFamily="18" charset="0"/>
                <a:ea typeface="黑体" panose="02010609060101010101" pitchFamily="49" charset="-122"/>
              </a:rPr>
              <a:t>DEF </a:t>
            </a:r>
            <a:r>
              <a:rPr lang="zh-CN" altLang="en-US" sz="2800" dirty="0">
                <a:solidFill>
                  <a:srgbClr val="000000"/>
                </a:solidFill>
                <a:latin typeface="Times New Roman" panose="02020603050405020304" pitchFamily="18" charset="0"/>
                <a:ea typeface="黑体" panose="02010609060101010101" pitchFamily="49" charset="-122"/>
              </a:rPr>
              <a:t>的其他两条边长为</a:t>
            </a:r>
            <a:r>
              <a:rPr lang="zh-CN" altLang="en-US" sz="2800" u="sng"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3" name="Text Box 14"/>
          <p:cNvSpPr txBox="1">
            <a:spLocks noChangeArrowheads="1"/>
          </p:cNvSpPr>
          <p:nvPr/>
        </p:nvSpPr>
        <p:spPr bwMode="auto">
          <a:xfrm>
            <a:off x="5591837" y="1574148"/>
            <a:ext cx="149225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dirty="0">
                <a:latin typeface="Times New Roman" panose="02020603050405020304" pitchFamily="18" charset="0"/>
                <a:ea typeface="黑体" panose="02010609060101010101" pitchFamily="49" charset="-122"/>
              </a:rPr>
              <a:t>36 </a:t>
            </a:r>
            <a:r>
              <a:rPr lang="zh-CN" altLang="en-US" sz="2800" dirty="0">
                <a:latin typeface="Times New Roman" panose="02020603050405020304" pitchFamily="18" charset="0"/>
                <a:ea typeface="黑体" panose="02010609060101010101" pitchFamily="49" charset="-122"/>
              </a:rPr>
              <a:t>和 </a:t>
            </a:r>
            <a:r>
              <a:rPr lang="en-US" altLang="zh-CN" sz="2800" dirty="0">
                <a:latin typeface="Times New Roman" panose="02020603050405020304" pitchFamily="18" charset="0"/>
                <a:ea typeface="黑体" panose="02010609060101010101" pitchFamily="49" charset="-122"/>
              </a:rPr>
              <a:t>39</a:t>
            </a:r>
            <a:endParaRPr lang="en-US" altLang="zh-CN" sz="2800" dirty="0">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272876" y="2396068"/>
            <a:ext cx="11646247"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6.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如图，△</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中，</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=9，</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AC</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=6，点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E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在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上且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AE</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=3，点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F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在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上，连接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EF</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，若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AEF</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与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相似，则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AF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u="sng" dirty="0">
                <a:solidFill>
                  <a:srgbClr val="000000"/>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5" name="组合 4"/>
          <p:cNvGrpSpPr/>
          <p:nvPr/>
        </p:nvGrpSpPr>
        <p:grpSpPr bwMode="auto">
          <a:xfrm>
            <a:off x="7608168" y="3803286"/>
            <a:ext cx="3535363" cy="2312988"/>
            <a:chOff x="8481" y="2042"/>
            <a:chExt cx="5568" cy="3644"/>
          </a:xfrm>
        </p:grpSpPr>
        <p:grpSp>
          <p:nvGrpSpPr>
            <p:cNvPr id="6" name="组合 7"/>
            <p:cNvGrpSpPr/>
            <p:nvPr/>
          </p:nvGrpSpPr>
          <p:grpSpPr bwMode="auto">
            <a:xfrm>
              <a:off x="8481" y="2042"/>
              <a:ext cx="5569" cy="3644"/>
              <a:chOff x="5213" y="5798"/>
              <a:chExt cx="2775" cy="1816"/>
            </a:xfrm>
          </p:grpSpPr>
          <p:grpSp>
            <p:nvGrpSpPr>
              <p:cNvPr id="8" name="组合 2"/>
              <p:cNvGrpSpPr/>
              <p:nvPr/>
            </p:nvGrpSpPr>
            <p:grpSpPr bwMode="auto">
              <a:xfrm>
                <a:off x="5213" y="5798"/>
                <a:ext cx="2775" cy="1816"/>
                <a:chOff x="7299" y="7059"/>
                <a:chExt cx="5898" cy="3855"/>
              </a:xfrm>
            </p:grpSpPr>
            <p:sp>
              <p:nvSpPr>
                <p:cNvPr id="10" name="文本框 10246"/>
                <p:cNvSpPr txBox="1">
                  <a:spLocks noChangeArrowheads="1"/>
                </p:cNvSpPr>
                <p:nvPr/>
              </p:nvSpPr>
              <p:spPr bwMode="auto">
                <a:xfrm>
                  <a:off x="7299" y="10008"/>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1" name="文本框 10247"/>
                <p:cNvSpPr txBox="1">
                  <a:spLocks noChangeArrowheads="1"/>
                </p:cNvSpPr>
                <p:nvPr/>
              </p:nvSpPr>
              <p:spPr bwMode="auto">
                <a:xfrm>
                  <a:off x="12405" y="10044"/>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12" name="组合 4"/>
                <p:cNvGrpSpPr/>
                <p:nvPr/>
              </p:nvGrpSpPr>
              <p:grpSpPr bwMode="auto">
                <a:xfrm>
                  <a:off x="7927" y="7059"/>
                  <a:ext cx="4567" cy="3491"/>
                  <a:chOff x="7927" y="7059"/>
                  <a:chExt cx="4567" cy="3491"/>
                </a:xfrm>
              </p:grpSpPr>
              <p:sp>
                <p:nvSpPr>
                  <p:cNvPr id="13" name="等腰三角形 10243"/>
                  <p:cNvSpPr>
                    <a:spLocks noChangeArrowheads="1"/>
                  </p:cNvSpPr>
                  <p:nvPr/>
                </p:nvSpPr>
                <p:spPr bwMode="auto">
                  <a:xfrm>
                    <a:off x="7927" y="7765"/>
                    <a:ext cx="4567" cy="2785"/>
                  </a:xfrm>
                  <a:prstGeom prst="triangle">
                    <a:avLst>
                      <a:gd name="adj" fmla="val 65222"/>
                    </a:avLst>
                  </a:prstGeom>
                  <a:noFill/>
                  <a:ln w="28575">
                    <a:solidFill>
                      <a:schemeClr val="tx1"/>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sz="2400">
                      <a:solidFill>
                        <a:schemeClr val="tx1"/>
                      </a:solidFill>
                      <a:latin typeface="Times New Roman" panose="02020603050405020304" pitchFamily="18" charset="0"/>
                      <a:ea typeface="黑体" panose="02010609060101010101" pitchFamily="49" charset="-122"/>
                    </a:endParaRPr>
                  </a:p>
                </p:txBody>
              </p:sp>
              <p:sp>
                <p:nvSpPr>
                  <p:cNvPr id="14" name="文本框 10245"/>
                  <p:cNvSpPr txBox="1">
                    <a:spLocks noChangeArrowheads="1"/>
                  </p:cNvSpPr>
                  <p:nvPr/>
                </p:nvSpPr>
                <p:spPr bwMode="auto">
                  <a:xfrm>
                    <a:off x="10900" y="7059"/>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sp>
            <p:nvSpPr>
              <p:cNvPr id="9" name="文本框 10245"/>
              <p:cNvSpPr txBox="1">
                <a:spLocks noChangeArrowheads="1"/>
              </p:cNvSpPr>
              <p:nvPr/>
            </p:nvSpPr>
            <p:spPr bwMode="auto">
              <a:xfrm>
                <a:off x="6144" y="6274"/>
                <a:ext cx="651" cy="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dirty="0">
                    <a:solidFill>
                      <a:schemeClr val="tx1"/>
                    </a:solidFill>
                    <a:latin typeface="Times New Roman" panose="02020603050405020304" pitchFamily="18" charset="0"/>
                    <a:ea typeface="黑体" panose="02010609060101010101" pitchFamily="49" charset="-122"/>
                  </a:rPr>
                  <a:t>E</a:t>
                </a:r>
                <a:endParaRPr lang="en-US" altLang="zh-CN" sz="2800" i="1" dirty="0">
                  <a:solidFill>
                    <a:schemeClr val="tx1"/>
                  </a:solidFill>
                  <a:latin typeface="Times New Roman" panose="02020603050405020304" pitchFamily="18" charset="0"/>
                  <a:ea typeface="黑体" panose="02010609060101010101" pitchFamily="49" charset="-122"/>
                </a:endParaRPr>
              </a:p>
            </p:txBody>
          </p:sp>
        </p:grpSp>
        <p:sp>
          <p:nvSpPr>
            <p:cNvPr id="7" name="椭圆 3"/>
            <p:cNvSpPr>
              <a:spLocks noChangeArrowheads="1"/>
            </p:cNvSpPr>
            <p:nvPr/>
          </p:nvSpPr>
          <p:spPr bwMode="auto">
            <a:xfrm>
              <a:off x="10944" y="3467"/>
              <a:ext cx="120" cy="120"/>
            </a:xfrm>
            <a:prstGeom prst="ellipse">
              <a:avLst/>
            </a:prstGeom>
            <a:solidFill>
              <a:schemeClr val="tx1"/>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5" name="Text Box 14"/>
          <p:cNvSpPr txBox="1">
            <a:spLocks noChangeArrowheads="1"/>
          </p:cNvSpPr>
          <p:nvPr/>
        </p:nvSpPr>
        <p:spPr bwMode="auto">
          <a:xfrm>
            <a:off x="7259083" y="2951525"/>
            <a:ext cx="149225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dirty="0">
                <a:latin typeface="Times New Roman" panose="02020603050405020304" pitchFamily="18" charset="0"/>
                <a:ea typeface="黑体" panose="02010609060101010101" pitchFamily="49" charset="-122"/>
              </a:rPr>
              <a:t>2 </a:t>
            </a:r>
            <a:r>
              <a:rPr lang="zh-CN" altLang="en-US" sz="2800" dirty="0">
                <a:latin typeface="Times New Roman" panose="02020603050405020304" pitchFamily="18" charset="0"/>
                <a:ea typeface="黑体" panose="02010609060101010101" pitchFamily="49" charset="-122"/>
              </a:rPr>
              <a:t>或 </a:t>
            </a:r>
            <a:r>
              <a:rPr lang="en-US" altLang="zh-CN" sz="2800" dirty="0">
                <a:latin typeface="Times New Roman" panose="02020603050405020304" pitchFamily="18" charset="0"/>
                <a:ea typeface="黑体" panose="02010609060101010101" pitchFamily="49" charset="-122"/>
              </a:rPr>
              <a:t>4.5</a:t>
            </a:r>
            <a:endParaRPr lang="en-US" altLang="zh-CN" sz="2800" dirty="0">
              <a:latin typeface="Times New Roman" panose="02020603050405020304" pitchFamily="18" charset="0"/>
              <a:ea typeface="黑体" panose="02010609060101010101" pitchFamily="49" charset="-122"/>
            </a:endParaRPr>
          </a:p>
        </p:txBody>
      </p:sp>
      <p:sp>
        <p:nvSpPr>
          <p:cNvPr id="16" name="矩形 15"/>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dissolv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6967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考点七  相似三角形的判定和性质综合</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Text Box 4"/>
          <p:cNvSpPr txBox="1">
            <a:spLocks noChangeArrowheads="1"/>
          </p:cNvSpPr>
          <p:nvPr/>
        </p:nvSpPr>
        <p:spPr bwMode="auto">
          <a:xfrm>
            <a:off x="436513" y="1514758"/>
            <a:ext cx="11276111"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10】</a:t>
            </a:r>
            <a:r>
              <a:rPr lang="zh-CN" altLang="en-US" sz="2800" dirty="0">
                <a:solidFill>
                  <a:srgbClr val="000000"/>
                </a:solidFill>
                <a:latin typeface="Times New Roman" panose="02020603050405020304" pitchFamily="18" charset="0"/>
                <a:ea typeface="黑体" panose="02010609060101010101" pitchFamily="49" charset="-122"/>
              </a:rPr>
              <a:t>如图，</a:t>
            </a:r>
            <a:r>
              <a:rPr lang="zh-CN" altLang="en-US" sz="2800" i="1" dirty="0">
                <a:solidFill>
                  <a:srgbClr val="000000"/>
                </a:solidFill>
                <a:latin typeface="Times New Roman" panose="02020603050405020304" pitchFamily="18" charset="0"/>
                <a:ea typeface="黑体" panose="02010609060101010101" pitchFamily="49" charset="-122"/>
              </a:rPr>
              <a:t>CD </a:t>
            </a:r>
            <a:r>
              <a:rPr lang="zh-CN" altLang="en-US" sz="2800" dirty="0">
                <a:solidFill>
                  <a:srgbClr val="000000"/>
                </a:solidFill>
                <a:latin typeface="Times New Roman" panose="02020603050405020304" pitchFamily="18" charset="0"/>
                <a:ea typeface="黑体" panose="02010609060101010101" pitchFamily="49" charset="-122"/>
              </a:rPr>
              <a:t>是 ⊙</a:t>
            </a:r>
            <a:r>
              <a:rPr lang="zh-CN" altLang="en-US" sz="2800" i="1" dirty="0">
                <a:solidFill>
                  <a:srgbClr val="000000"/>
                </a:solidFill>
                <a:latin typeface="Times New Roman" panose="02020603050405020304" pitchFamily="18" charset="0"/>
                <a:ea typeface="黑体" panose="02010609060101010101" pitchFamily="49" charset="-122"/>
              </a:rPr>
              <a:t>O </a:t>
            </a:r>
            <a:r>
              <a:rPr lang="zh-CN" altLang="en-US" sz="2800" dirty="0">
                <a:solidFill>
                  <a:srgbClr val="000000"/>
                </a:solidFill>
                <a:latin typeface="Times New Roman" panose="02020603050405020304" pitchFamily="18" charset="0"/>
                <a:ea typeface="黑体" panose="02010609060101010101" pitchFamily="49" charset="-122"/>
              </a:rPr>
              <a:t>的弦，</a:t>
            </a:r>
            <a:r>
              <a:rPr lang="zh-CN" altLang="en-US" sz="2800" i="1" dirty="0">
                <a:solidFill>
                  <a:srgbClr val="000000"/>
                </a:solidFill>
                <a:latin typeface="Times New Roman" panose="02020603050405020304" pitchFamily="18" charset="0"/>
                <a:ea typeface="黑体" panose="02010609060101010101" pitchFamily="49" charset="-122"/>
              </a:rPr>
              <a:t>AB </a:t>
            </a:r>
            <a:r>
              <a:rPr lang="zh-CN" altLang="en-US" sz="2800" dirty="0">
                <a:solidFill>
                  <a:srgbClr val="000000"/>
                </a:solidFill>
                <a:latin typeface="Times New Roman" panose="02020603050405020304" pitchFamily="18" charset="0"/>
                <a:ea typeface="黑体" panose="02010609060101010101" pitchFamily="49" charset="-122"/>
              </a:rPr>
              <a:t>是直径，</a:t>
            </a:r>
            <a:r>
              <a:rPr lang="zh-CN" altLang="en-US" sz="2800" i="1"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i="1"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，垂足为 </a:t>
            </a:r>
            <a:r>
              <a:rPr lang="zh-CN" altLang="en-US" sz="2800" i="1" dirty="0">
                <a:solidFill>
                  <a:srgbClr val="000000"/>
                </a:solidFill>
                <a:latin typeface="Times New Roman" panose="02020603050405020304" pitchFamily="18" charset="0"/>
                <a:ea typeface="黑体" panose="02010609060101010101" pitchFamily="49" charset="-122"/>
              </a:rPr>
              <a:t>P</a:t>
            </a:r>
            <a:r>
              <a:rPr lang="zh-CN" altLang="en-US" sz="2800" dirty="0">
                <a:solidFill>
                  <a:srgbClr val="000000"/>
                </a:solidFill>
                <a:latin typeface="Times New Roman" panose="02020603050405020304" pitchFamily="18" charset="0"/>
                <a:ea typeface="黑体" panose="02010609060101010101" pitchFamily="49" charset="-122"/>
              </a:rPr>
              <a:t>，求证：</a:t>
            </a:r>
            <a:r>
              <a:rPr lang="zh-CN" altLang="en-US" sz="2800" i="1" dirty="0">
                <a:solidFill>
                  <a:srgbClr val="000000"/>
                </a:solidFill>
                <a:latin typeface="Times New Roman" panose="02020603050405020304" pitchFamily="18" charset="0"/>
                <a:ea typeface="黑体" panose="02010609060101010101" pitchFamily="49" charset="-122"/>
              </a:rPr>
              <a:t>PC</a:t>
            </a:r>
            <a:r>
              <a:rPr lang="zh-CN" altLang="en-US" sz="2800" baseline="30000" dirty="0">
                <a:solidFill>
                  <a:srgbClr val="000000"/>
                </a:solidFill>
                <a:latin typeface="Times New Roman" panose="02020603050405020304" pitchFamily="18" charset="0"/>
                <a:ea typeface="黑体" panose="02010609060101010101" pitchFamily="49" charset="-122"/>
              </a:rPr>
              <a:t>2 </a:t>
            </a:r>
            <a:r>
              <a:rPr lang="zh-CN" altLang="en-US" sz="2800" dirty="0">
                <a:solidFill>
                  <a:srgbClr val="000000"/>
                </a:solidFill>
                <a:latin typeface="Times New Roman" panose="02020603050405020304" pitchFamily="18" charset="0"/>
                <a:ea typeface="黑体" panose="02010609060101010101" pitchFamily="49" charset="-122"/>
              </a:rPr>
              <a:t>＝ </a:t>
            </a:r>
            <a:r>
              <a:rPr lang="zh-CN" altLang="en-US" sz="2800" i="1" dirty="0">
                <a:solidFill>
                  <a:srgbClr val="000000"/>
                </a:solidFill>
                <a:latin typeface="Times New Roman" panose="02020603050405020304" pitchFamily="18" charset="0"/>
                <a:ea typeface="黑体" panose="02010609060101010101" pitchFamily="49" charset="-122"/>
              </a:rPr>
              <a:t>PA </a:t>
            </a:r>
            <a:r>
              <a:rPr lang="zh-CN" altLang="en-US" sz="2800" dirty="0">
                <a:solidFill>
                  <a:srgbClr val="000000"/>
                </a:solidFill>
                <a:latin typeface="Times New Roman" panose="02020603050405020304" pitchFamily="18" charset="0"/>
                <a:ea typeface="黑体" panose="02010609060101010101" pitchFamily="49" charset="-122"/>
              </a:rPr>
              <a:t>· </a:t>
            </a:r>
            <a:r>
              <a:rPr lang="zh-CN" altLang="en-US" sz="2800" i="1" dirty="0">
                <a:solidFill>
                  <a:srgbClr val="000000"/>
                </a:solidFill>
                <a:latin typeface="Times New Roman" panose="02020603050405020304" pitchFamily="18" charset="0"/>
                <a:ea typeface="黑体" panose="02010609060101010101" pitchFamily="49" charset="-122"/>
              </a:rPr>
              <a:t>PB</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4" name="Freeform 8"/>
          <p:cNvSpPr>
            <a:spLocks noChangeArrowheads="1"/>
          </p:cNvSpPr>
          <p:nvPr/>
        </p:nvSpPr>
        <p:spPr bwMode="auto">
          <a:xfrm>
            <a:off x="9044732" y="2964954"/>
            <a:ext cx="1471612" cy="796925"/>
          </a:xfrm>
          <a:custGeom>
            <a:avLst/>
            <a:gdLst>
              <a:gd name="T0" fmla="*/ 0 w 939"/>
              <a:gd name="T1" fmla="*/ 519 h 519"/>
              <a:gd name="T2" fmla="*/ 939 w 939"/>
              <a:gd name="T3" fmla="*/ 0 h 519"/>
            </a:gdLst>
            <a:ahLst/>
            <a:cxnLst>
              <a:cxn ang="0">
                <a:pos x="T0" y="T1"/>
              </a:cxn>
              <a:cxn ang="0">
                <a:pos x="T2" y="T3"/>
              </a:cxn>
            </a:cxnLst>
            <a:rect l="0" t="0" r="r" b="b"/>
            <a:pathLst>
              <a:path w="939" h="519">
                <a:moveTo>
                  <a:pt x="0" y="519"/>
                </a:moveTo>
                <a:lnTo>
                  <a:pt x="939" y="0"/>
                </a:lnTo>
              </a:path>
            </a:pathLst>
          </a:custGeom>
          <a:noFill/>
          <a:ln w="28575">
            <a:solidFill>
              <a:srgbClr val="FF00FF"/>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5" name="Line 9"/>
          <p:cNvSpPr>
            <a:spLocks noChangeShapeType="1"/>
          </p:cNvSpPr>
          <p:nvPr/>
        </p:nvSpPr>
        <p:spPr bwMode="auto">
          <a:xfrm flipH="1" flipV="1">
            <a:off x="10536982" y="2923678"/>
            <a:ext cx="431800" cy="863600"/>
          </a:xfrm>
          <a:prstGeom prst="line">
            <a:avLst/>
          </a:prstGeom>
          <a:noFill/>
          <a:ln w="28575">
            <a:solidFill>
              <a:srgbClr val="FF00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6" name="Text Box 11"/>
          <p:cNvSpPr txBox="1">
            <a:spLocks noChangeArrowheads="1"/>
          </p:cNvSpPr>
          <p:nvPr/>
        </p:nvSpPr>
        <p:spPr bwMode="auto">
          <a:xfrm>
            <a:off x="10913219" y="3526928"/>
            <a:ext cx="8636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zh-CN" altLang="en-US" sz="2800" i="1">
              <a:solidFill>
                <a:srgbClr val="000000"/>
              </a:solidFill>
              <a:latin typeface="Times New Roman" panose="02020603050405020304" pitchFamily="18" charset="0"/>
              <a:ea typeface="黑体" panose="02010609060101010101" pitchFamily="49" charset="-122"/>
            </a:endParaRPr>
          </a:p>
        </p:txBody>
      </p:sp>
      <p:grpSp>
        <p:nvGrpSpPr>
          <p:cNvPr id="7" name="Group 27"/>
          <p:cNvGrpSpPr/>
          <p:nvPr/>
        </p:nvGrpSpPr>
        <p:grpSpPr bwMode="auto">
          <a:xfrm>
            <a:off x="8592294" y="2564904"/>
            <a:ext cx="2808288" cy="2417763"/>
            <a:chOff x="3832" y="664"/>
            <a:chExt cx="1769" cy="1523"/>
          </a:xfrm>
        </p:grpSpPr>
        <p:sp>
          <p:nvSpPr>
            <p:cNvPr id="8" name="Oval 5"/>
            <p:cNvSpPr>
              <a:spLocks noChangeArrowheads="1"/>
            </p:cNvSpPr>
            <p:nvPr/>
          </p:nvSpPr>
          <p:spPr bwMode="auto">
            <a:xfrm>
              <a:off x="4105" y="799"/>
              <a:ext cx="1224" cy="1224"/>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4000">
                  <a:solidFill>
                    <a:schemeClr val="tx1"/>
                  </a:solidFill>
                  <a:latin typeface="Times New Roman" panose="02020603050405020304" pitchFamily="18" charset="0"/>
                </a:rPr>
                <a:t>·</a:t>
              </a:r>
              <a:endParaRPr lang="en-US" altLang="zh-CN" sz="4000">
                <a:solidFill>
                  <a:schemeClr val="tx1"/>
                </a:solidFill>
                <a:latin typeface="Times New Roman" panose="02020603050405020304" pitchFamily="18" charset="0"/>
              </a:endParaRPr>
            </a:p>
          </p:txBody>
        </p:sp>
        <p:sp>
          <p:nvSpPr>
            <p:cNvPr id="9" name="Line 6"/>
            <p:cNvSpPr>
              <a:spLocks noChangeShapeType="1"/>
            </p:cNvSpPr>
            <p:nvPr/>
          </p:nvSpPr>
          <p:spPr bwMode="auto">
            <a:xfrm>
              <a:off x="4105" y="1412"/>
              <a:ext cx="1224" cy="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Line 7"/>
            <p:cNvSpPr>
              <a:spLocks noChangeShapeType="1"/>
            </p:cNvSpPr>
            <p:nvPr/>
          </p:nvSpPr>
          <p:spPr bwMode="auto">
            <a:xfrm>
              <a:off x="5066" y="917"/>
              <a:ext cx="0" cy="998"/>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1" name="Text Box 10"/>
            <p:cNvSpPr txBox="1">
              <a:spLocks noChangeArrowheads="1"/>
            </p:cNvSpPr>
            <p:nvPr/>
          </p:nvSpPr>
          <p:spPr bwMode="auto">
            <a:xfrm>
              <a:off x="3832" y="129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2" name="Text Box 12"/>
            <p:cNvSpPr txBox="1">
              <a:spLocks noChangeArrowheads="1"/>
            </p:cNvSpPr>
            <p:nvPr/>
          </p:nvSpPr>
          <p:spPr bwMode="auto">
            <a:xfrm>
              <a:off x="5057" y="66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3"/>
            <p:cNvSpPr txBox="1">
              <a:spLocks noChangeArrowheads="1"/>
            </p:cNvSpPr>
            <p:nvPr/>
          </p:nvSpPr>
          <p:spPr bwMode="auto">
            <a:xfrm>
              <a:off x="4977" y="1858"/>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4" name="Text Box 14"/>
            <p:cNvSpPr txBox="1">
              <a:spLocks noChangeArrowheads="1"/>
            </p:cNvSpPr>
            <p:nvPr/>
          </p:nvSpPr>
          <p:spPr bwMode="auto">
            <a:xfrm>
              <a:off x="4604" y="1459"/>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O</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5" name="Text Box 15"/>
            <p:cNvSpPr txBox="1">
              <a:spLocks noChangeArrowheads="1"/>
            </p:cNvSpPr>
            <p:nvPr/>
          </p:nvSpPr>
          <p:spPr bwMode="auto">
            <a:xfrm>
              <a:off x="4831" y="137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P</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6" name="Freeform 16"/>
            <p:cNvSpPr>
              <a:spLocks noChangeArrowheads="1"/>
            </p:cNvSpPr>
            <p:nvPr/>
          </p:nvSpPr>
          <p:spPr bwMode="auto">
            <a:xfrm>
              <a:off x="5065" y="1328"/>
              <a:ext cx="91" cy="90"/>
            </a:xfrm>
            <a:custGeom>
              <a:avLst/>
              <a:gdLst>
                <a:gd name="T0" fmla="*/ 0 w 91"/>
                <a:gd name="T1" fmla="*/ 0 h 90"/>
                <a:gd name="T2" fmla="*/ 91 w 91"/>
                <a:gd name="T3" fmla="*/ 0 h 90"/>
                <a:gd name="T4" fmla="*/ 91 w 91"/>
                <a:gd name="T5" fmla="*/ 90 h 90"/>
              </a:gdLst>
              <a:ahLst/>
              <a:cxnLst>
                <a:cxn ang="0">
                  <a:pos x="T0" y="T1"/>
                </a:cxn>
                <a:cxn ang="0">
                  <a:pos x="T2" y="T3"/>
                </a:cxn>
                <a:cxn ang="0">
                  <a:pos x="T4" y="T5"/>
                </a:cxn>
              </a:cxnLst>
              <a:rect l="0" t="0" r="r" b="b"/>
              <a:pathLst>
                <a:path w="91" h="90">
                  <a:moveTo>
                    <a:pt x="0" y="0"/>
                  </a:moveTo>
                  <a:lnTo>
                    <a:pt x="91" y="0"/>
                  </a:lnTo>
                  <a:lnTo>
                    <a:pt x="91" y="90"/>
                  </a:lnTo>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sp>
        <p:nvSpPr>
          <p:cNvPr id="17" name="Text Box 17"/>
          <p:cNvSpPr txBox="1">
            <a:spLocks noChangeArrowheads="1"/>
          </p:cNvSpPr>
          <p:nvPr/>
        </p:nvSpPr>
        <p:spPr bwMode="auto">
          <a:xfrm>
            <a:off x="436513" y="2574721"/>
            <a:ext cx="46085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黑体" panose="02010609060101010101" pitchFamily="49" charset="-122"/>
              </a:rPr>
              <a:t>证明：连接</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BC</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8" name="Text Box 18"/>
          <p:cNvSpPr txBox="1">
            <a:spLocks noChangeArrowheads="1"/>
          </p:cNvSpPr>
          <p:nvPr/>
        </p:nvSpPr>
        <p:spPr bwMode="auto">
          <a:xfrm>
            <a:off x="1527125" y="2996952"/>
            <a:ext cx="6761162"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是直径，</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 + ∠</a:t>
            </a:r>
            <a:r>
              <a:rPr lang="en-US" altLang="zh-CN" sz="2800" i="1" dirty="0">
                <a:latin typeface="Times New Roman" panose="02020603050405020304" pitchFamily="18" charset="0"/>
                <a:ea typeface="黑体" panose="02010609060101010101" pitchFamily="49" charset="-122"/>
              </a:rPr>
              <a:t>B</a:t>
            </a:r>
            <a:r>
              <a:rPr lang="en-US" altLang="zh-CN" sz="2800" dirty="0">
                <a:latin typeface="Times New Roman" panose="02020603050405020304" pitchFamily="18" charset="0"/>
                <a:ea typeface="黑体" panose="02010609060101010101" pitchFamily="49" charset="-122"/>
              </a:rPr>
              <a:t> = 90°.</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又 ∵</a:t>
            </a:r>
            <a:r>
              <a:rPr lang="en-US" altLang="zh-CN" sz="2800" i="1" dirty="0">
                <a:latin typeface="Times New Roman" panose="02020603050405020304" pitchFamily="18" charset="0"/>
                <a:ea typeface="黑体" panose="02010609060101010101" pitchFamily="49" charset="-122"/>
              </a:rPr>
              <a:t>CD</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PCB</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又 ∠</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APC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19" name="文本框 18"/>
          <p:cNvSpPr txBox="1">
            <a:spLocks noChangeArrowheads="1"/>
          </p:cNvSpPr>
          <p:nvPr/>
        </p:nvSpPr>
        <p:spPr bwMode="auto">
          <a:xfrm>
            <a:off x="7234188" y="5987801"/>
            <a:ext cx="2914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latin typeface="Times New Roman" panose="02020603050405020304" pitchFamily="18" charset="0"/>
                <a:ea typeface="黑体" panose="02010609060101010101" pitchFamily="49" charset="-122"/>
              </a:rPr>
              <a:t>∴</a:t>
            </a:r>
            <a:r>
              <a:rPr lang="en-US" altLang="zh-CN" sz="2800">
                <a:latin typeface="黑体" panose="02010609060101010101" pitchFamily="49" charset="-122"/>
                <a:ea typeface="黑体" panose="02010609060101010101" pitchFamily="49" charset="-122"/>
              </a:rPr>
              <a:t> </a:t>
            </a:r>
            <a:r>
              <a:rPr lang="en-US" altLang="zh-CN" sz="2800" i="1">
                <a:latin typeface="Times New Roman" panose="02020603050405020304" pitchFamily="18" charset="0"/>
              </a:rPr>
              <a:t>PC</a:t>
            </a:r>
            <a:r>
              <a:rPr lang="en-US" altLang="zh-CN" sz="2800" baseline="30000">
                <a:latin typeface="Times New Roman" panose="02020603050405020304" pitchFamily="18" charset="0"/>
              </a:rPr>
              <a:t>2 </a:t>
            </a:r>
            <a:r>
              <a:rPr lang="en-US" altLang="zh-CN" sz="2800">
                <a:latin typeface="Times New Roman" panose="02020603050405020304" pitchFamily="18" charset="0"/>
              </a:rPr>
              <a:t>= </a:t>
            </a:r>
            <a:r>
              <a:rPr lang="en-US" altLang="zh-CN" sz="2800" i="1">
                <a:latin typeface="Times New Roman" panose="02020603050405020304" pitchFamily="18" charset="0"/>
              </a:rPr>
              <a:t>AP </a:t>
            </a:r>
            <a:r>
              <a:rPr lang="en-US" altLang="zh-CN" sz="2800">
                <a:latin typeface="Times New Roman" panose="02020603050405020304" pitchFamily="18" charset="0"/>
              </a:rPr>
              <a:t>· </a:t>
            </a:r>
            <a:r>
              <a:rPr lang="en-US" altLang="zh-CN" sz="2800" i="1">
                <a:latin typeface="Times New Roman" panose="02020603050405020304" pitchFamily="18" charset="0"/>
              </a:rPr>
              <a:t>PB</a:t>
            </a:r>
            <a:r>
              <a:rPr lang="en-US" altLang="zh-CN" sz="2800">
                <a:latin typeface="Times New Roman" panose="02020603050405020304" pitchFamily="18" charset="0"/>
              </a:rPr>
              <a:t>.</a:t>
            </a:r>
            <a:endParaRPr lang="en-US" altLang="zh-CN" sz="2800">
              <a:latin typeface="Times New Roman" panose="02020603050405020304" pitchFamily="18" charset="0"/>
            </a:endParaRPr>
          </a:p>
        </p:txBody>
      </p:sp>
      <p:grpSp>
        <p:nvGrpSpPr>
          <p:cNvPr id="20" name="组合 5"/>
          <p:cNvGrpSpPr/>
          <p:nvPr/>
        </p:nvGrpSpPr>
        <p:grpSpPr bwMode="auto">
          <a:xfrm>
            <a:off x="5045026" y="5762377"/>
            <a:ext cx="2139950" cy="917575"/>
            <a:chOff x="2565" y="8921"/>
            <a:chExt cx="3370" cy="1445"/>
          </a:xfrm>
        </p:grpSpPr>
        <p:graphicFrame>
          <p:nvGraphicFramePr>
            <p:cNvPr id="21" name="对象 4"/>
            <p:cNvGraphicFramePr>
              <a:graphicFrameLocks noChangeAspect="1"/>
            </p:cNvGraphicFramePr>
            <p:nvPr/>
          </p:nvGraphicFramePr>
          <p:xfrm>
            <a:off x="3338" y="8921"/>
            <a:ext cx="2597" cy="1445"/>
          </p:xfrm>
          <a:graphic>
            <a:graphicData uri="http://schemas.openxmlformats.org/presentationml/2006/ole">
              <mc:AlternateContent xmlns:mc="http://schemas.openxmlformats.org/markup-compatibility/2006">
                <mc:Choice xmlns:v="urn:schemas-microsoft-com:vml" Requires="v">
                  <p:oleObj spid="_x0000_s65548" name="" r:id="rId1" imgW="723900" imgH="393700" progId="Equation.DSMT4">
                    <p:embed/>
                  </p:oleObj>
                </mc:Choice>
                <mc:Fallback>
                  <p:oleObj name="" r:id="rId1" imgW="723900" imgH="3937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8" y="8921"/>
                          <a:ext cx="2597"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2" name="文本框 2"/>
            <p:cNvSpPr txBox="1">
              <a:spLocks noChangeArrowheads="1"/>
            </p:cNvSpPr>
            <p:nvPr/>
          </p:nvSpPr>
          <p:spPr bwMode="auto">
            <a:xfrm>
              <a:off x="2565" y="931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p>
          </p:txBody>
        </p:sp>
      </p:grpSp>
      <p:sp>
        <p:nvSpPr>
          <p:cNvPr id="23" name="矩形 22"/>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wipe(left)">
                                      <p:cBhvr>
                                        <p:cTn id="21" dur="500"/>
                                        <p:tgtEl>
                                          <p:spTgt spid="1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8">
                                            <p:txEl>
                                              <p:pRg st="1" end="1"/>
                                            </p:txEl>
                                          </p:spTgt>
                                        </p:tgtEl>
                                        <p:attrNameLst>
                                          <p:attrName>style.visibility</p:attrName>
                                        </p:attrNameLst>
                                      </p:cBhvr>
                                      <p:to>
                                        <p:strVal val="visible"/>
                                      </p:to>
                                    </p:set>
                                    <p:animEffect transition="in" filter="wipe(left)">
                                      <p:cBhvr>
                                        <p:cTn id="26" dur="500"/>
                                        <p:tgtEl>
                                          <p:spTgt spid="18">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8">
                                            <p:txEl>
                                              <p:pRg st="2" end="2"/>
                                            </p:txEl>
                                          </p:spTgt>
                                        </p:tgtEl>
                                        <p:attrNameLst>
                                          <p:attrName>style.visibility</p:attrName>
                                        </p:attrNameLst>
                                      </p:cBhvr>
                                      <p:to>
                                        <p:strVal val="visible"/>
                                      </p:to>
                                    </p:set>
                                    <p:animEffect transition="in" filter="wipe(left)">
                                      <p:cBhvr>
                                        <p:cTn id="31" dur="500"/>
                                        <p:tgtEl>
                                          <p:spTgt spid="18">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8">
                                            <p:txEl>
                                              <p:pRg st="3" end="3"/>
                                            </p:txEl>
                                          </p:spTgt>
                                        </p:tgtEl>
                                        <p:attrNameLst>
                                          <p:attrName>style.visibility</p:attrName>
                                        </p:attrNameLst>
                                      </p:cBhvr>
                                      <p:to>
                                        <p:strVal val="visible"/>
                                      </p:to>
                                    </p:set>
                                    <p:animEffect transition="in" filter="wipe(left)">
                                      <p:cBhvr>
                                        <p:cTn id="36" dur="500"/>
                                        <p:tgtEl>
                                          <p:spTgt spid="18">
                                            <p:txEl>
                                              <p:pRg st="3" end="3"/>
                                            </p:txEl>
                                          </p:spTgt>
                                        </p:tgtEl>
                                      </p:cBhvr>
                                    </p:animEffect>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18">
                                            <p:txEl>
                                              <p:pRg st="4" end="4"/>
                                            </p:txEl>
                                          </p:spTgt>
                                        </p:tgtEl>
                                        <p:attrNameLst>
                                          <p:attrName>style.visibility</p:attrName>
                                        </p:attrNameLst>
                                      </p:cBhvr>
                                      <p:to>
                                        <p:strVal val="visible"/>
                                      </p:to>
                                    </p:set>
                                    <p:animEffect transition="in" filter="wipe(left)">
                                      <p:cBhvr>
                                        <p:cTn id="40" dur="500"/>
                                        <p:tgtEl>
                                          <p:spTgt spid="18">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8">
                                            <p:txEl>
                                              <p:pRg st="5" end="5"/>
                                            </p:txEl>
                                          </p:spTgt>
                                        </p:tgtEl>
                                        <p:attrNameLst>
                                          <p:attrName>style.visibility</p:attrName>
                                        </p:attrNameLst>
                                      </p:cBhvr>
                                      <p:to>
                                        <p:strVal val="visible"/>
                                      </p:to>
                                    </p:set>
                                    <p:animEffect transition="in" filter="wipe(left)">
                                      <p:cBhvr>
                                        <p:cTn id="45" dur="500"/>
                                        <p:tgtEl>
                                          <p:spTgt spid="18">
                                            <p:txEl>
                                              <p:pRg st="5" end="5"/>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18">
                                            <p:txEl>
                                              <p:pRg st="6" end="6"/>
                                            </p:txEl>
                                          </p:spTgt>
                                        </p:tgtEl>
                                        <p:attrNameLst>
                                          <p:attrName>style.visibility</p:attrName>
                                        </p:attrNameLst>
                                      </p:cBhvr>
                                      <p:to>
                                        <p:strVal val="visible"/>
                                      </p:to>
                                    </p:set>
                                    <p:animEffect transition="in" filter="wipe(left)">
                                      <p:cBhvr>
                                        <p:cTn id="50" dur="500"/>
                                        <p:tgtEl>
                                          <p:spTgt spid="18">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17" grpId="1"/>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965728" y="2483759"/>
            <a:ext cx="54514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pPr>
            <a:r>
              <a:rPr lang="zh-CN" altLang="en-US" sz="2800" dirty="0">
                <a:latin typeface="黑体" panose="02010609060101010101" pitchFamily="49" charset="-122"/>
                <a:ea typeface="黑体" panose="02010609060101010101" pitchFamily="49" charset="-122"/>
              </a:rPr>
              <a:t>证明：</a:t>
            </a:r>
            <a:r>
              <a:rPr lang="zh-CN" altLang="en-US" sz="2800" dirty="0">
                <a:latin typeface="Times New Roman" panose="02020603050405020304" pitchFamily="18" charset="0"/>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a:t>
            </a:r>
            <a:r>
              <a:rPr lang="zh-CN" altLang="en-US" sz="2800" dirty="0">
                <a:latin typeface="黑体" panose="02010609060101010101" pitchFamily="49" charset="-122"/>
                <a:ea typeface="黑体" panose="02010609060101010101" pitchFamily="49" charset="-122"/>
              </a:rPr>
              <a:t>是等边三角形，</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BAC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60°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ACF</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120°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CE</a:t>
            </a:r>
            <a:r>
              <a:rPr lang="zh-CN" altLang="en-US" sz="2800" dirty="0">
                <a:latin typeface="黑体" panose="02010609060101010101" pitchFamily="49" charset="-122"/>
                <a:ea typeface="黑体" panose="02010609060101010101" pitchFamily="49" charset="-122"/>
              </a:rPr>
              <a:t>是外角平分线，</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ACE</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60°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BAC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ACE</a:t>
            </a:r>
            <a:r>
              <a:rPr lang="zh-CN" altLang="en-US"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黑体" panose="02010609060101010101" pitchFamily="49" charset="-122"/>
                <a:ea typeface="黑体" panose="02010609060101010101" pitchFamily="49" charset="-122"/>
              </a:rPr>
              <a:t>      又</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ADB</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CDE</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ABD</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CED</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3" name="文本框 179223"/>
          <p:cNvSpPr txBox="1"/>
          <p:nvPr/>
        </p:nvSpPr>
        <p:spPr>
          <a:xfrm>
            <a:off x="0" y="901018"/>
            <a:ext cx="12192000" cy="1582741"/>
          </a:xfrm>
          <a:prstGeom prst="rect">
            <a:avLst/>
          </a:prstGeom>
          <a:noFill/>
          <a:ln w="9525">
            <a:noFill/>
          </a:ln>
        </p:spPr>
        <p:txBody>
          <a:bodyPr wrap="square">
            <a:spAutoFit/>
          </a:bodyPr>
          <a:lstStyle/>
          <a:p>
            <a:pPr eaLnBrk="0" hangingPunct="0">
              <a:lnSpc>
                <a:spcPts val="4000"/>
              </a:lnSpc>
              <a:defRPr/>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11】</a:t>
            </a:r>
            <a:r>
              <a:rPr lang="zh-CN" altLang="en-US" sz="2800" noProof="1">
                <a:solidFill>
                  <a:srgbClr val="000000"/>
                </a:solidFill>
                <a:latin typeface="Times New Roman" panose="02020603050405020304" pitchFamily="18" charset="0"/>
                <a:ea typeface="黑体" panose="02010609060101010101" pitchFamily="49" charset="-122"/>
                <a:cs typeface="+mn-ea"/>
              </a:rPr>
              <a:t>如图，△</a:t>
            </a:r>
            <a:r>
              <a:rPr lang="zh-CN" altLang="en-US" sz="2800" i="1" noProof="1">
                <a:solidFill>
                  <a:srgbClr val="000000"/>
                </a:solidFill>
                <a:latin typeface="Times New Roman" panose="02020603050405020304" pitchFamily="18" charset="0"/>
                <a:ea typeface="黑体" panose="02010609060101010101" pitchFamily="49" charset="-122"/>
                <a:cs typeface="+mn-ea"/>
              </a:rPr>
              <a:t>ABC </a:t>
            </a:r>
            <a:r>
              <a:rPr lang="zh-CN" altLang="en-US" sz="2800" noProof="1">
                <a:solidFill>
                  <a:srgbClr val="000000"/>
                </a:solidFill>
                <a:latin typeface="Times New Roman" panose="02020603050405020304" pitchFamily="18" charset="0"/>
                <a:ea typeface="黑体" panose="02010609060101010101" pitchFamily="49" charset="-122"/>
                <a:cs typeface="+mn-ea"/>
              </a:rPr>
              <a:t>是等边三角形，</a:t>
            </a:r>
            <a:r>
              <a:rPr lang="zh-CN" altLang="en-US" sz="2800" i="1" noProof="1">
                <a:solidFill>
                  <a:srgbClr val="000000"/>
                </a:solidFill>
                <a:latin typeface="Times New Roman" panose="02020603050405020304" pitchFamily="18" charset="0"/>
                <a:ea typeface="黑体" panose="02010609060101010101" pitchFamily="49" charset="-122"/>
                <a:cs typeface="+mn-ea"/>
              </a:rPr>
              <a:t>CE </a:t>
            </a:r>
            <a:r>
              <a:rPr lang="zh-CN" altLang="en-US" sz="2800" noProof="1">
                <a:solidFill>
                  <a:srgbClr val="000000"/>
                </a:solidFill>
                <a:latin typeface="Times New Roman" panose="02020603050405020304" pitchFamily="18" charset="0"/>
                <a:ea typeface="黑体" panose="02010609060101010101" pitchFamily="49" charset="-122"/>
                <a:cs typeface="+mn-ea"/>
              </a:rPr>
              <a:t>是外角平分线，点 </a:t>
            </a:r>
            <a:r>
              <a:rPr lang="zh-CN" altLang="en-US" sz="2800" i="1" noProof="1">
                <a:solidFill>
                  <a:srgbClr val="000000"/>
                </a:solidFill>
                <a:latin typeface="Times New Roman" panose="02020603050405020304" pitchFamily="18" charset="0"/>
                <a:ea typeface="黑体" panose="02010609060101010101" pitchFamily="49" charset="-122"/>
                <a:cs typeface="+mn-ea"/>
              </a:rPr>
              <a:t>D </a:t>
            </a:r>
            <a:r>
              <a:rPr lang="zh-CN" altLang="en-US" sz="2800" noProof="1">
                <a:solidFill>
                  <a:srgbClr val="000000"/>
                </a:solidFill>
                <a:latin typeface="Times New Roman" panose="02020603050405020304" pitchFamily="18" charset="0"/>
                <a:ea typeface="黑体" panose="02010609060101010101" pitchFamily="49" charset="-122"/>
                <a:cs typeface="+mn-ea"/>
              </a:rPr>
              <a:t>在 </a:t>
            </a:r>
            <a:r>
              <a:rPr lang="zh-CN" altLang="en-US" sz="2800" i="1" noProof="1">
                <a:solidFill>
                  <a:srgbClr val="000000"/>
                </a:solidFill>
                <a:latin typeface="Times New Roman" panose="02020603050405020304" pitchFamily="18" charset="0"/>
                <a:ea typeface="黑体" panose="02010609060101010101" pitchFamily="49" charset="-122"/>
                <a:cs typeface="+mn-ea"/>
              </a:rPr>
              <a:t>AC </a:t>
            </a:r>
            <a:r>
              <a:rPr lang="zh-CN" altLang="en-US" sz="2800" noProof="1">
                <a:solidFill>
                  <a:srgbClr val="000000"/>
                </a:solidFill>
                <a:latin typeface="Times New Roman" panose="02020603050405020304" pitchFamily="18" charset="0"/>
                <a:ea typeface="黑体" panose="02010609060101010101" pitchFamily="49" charset="-122"/>
                <a:cs typeface="+mn-ea"/>
              </a:rPr>
              <a:t>上，连接 </a:t>
            </a:r>
            <a:r>
              <a:rPr lang="zh-CN" altLang="en-US" sz="2800" i="1" noProof="1">
                <a:solidFill>
                  <a:srgbClr val="000000"/>
                </a:solidFill>
                <a:latin typeface="Times New Roman" panose="02020603050405020304" pitchFamily="18" charset="0"/>
                <a:ea typeface="黑体" panose="02010609060101010101" pitchFamily="49" charset="-122"/>
                <a:cs typeface="+mn-ea"/>
              </a:rPr>
              <a:t>BD </a:t>
            </a:r>
            <a:r>
              <a:rPr lang="zh-CN" altLang="en-US" sz="2800" noProof="1">
                <a:solidFill>
                  <a:srgbClr val="000000"/>
                </a:solidFill>
                <a:latin typeface="Times New Roman" panose="02020603050405020304" pitchFamily="18" charset="0"/>
                <a:ea typeface="黑体" panose="02010609060101010101" pitchFamily="49" charset="-122"/>
                <a:cs typeface="+mn-ea"/>
              </a:rPr>
              <a:t>并延长与 </a:t>
            </a:r>
            <a:r>
              <a:rPr lang="zh-CN" altLang="en-US" sz="2800" i="1" noProof="1">
                <a:solidFill>
                  <a:srgbClr val="000000"/>
                </a:solidFill>
                <a:latin typeface="Times New Roman" panose="02020603050405020304" pitchFamily="18" charset="0"/>
                <a:ea typeface="黑体" panose="02010609060101010101" pitchFamily="49" charset="-122"/>
                <a:cs typeface="+mn-ea"/>
              </a:rPr>
              <a:t>CE </a:t>
            </a:r>
            <a:r>
              <a:rPr lang="zh-CN" altLang="en-US" sz="2800" noProof="1">
                <a:solidFill>
                  <a:srgbClr val="000000"/>
                </a:solidFill>
                <a:latin typeface="Times New Roman" panose="02020603050405020304" pitchFamily="18" charset="0"/>
                <a:ea typeface="黑体" panose="02010609060101010101" pitchFamily="49" charset="-122"/>
                <a:cs typeface="+mn-ea"/>
              </a:rPr>
              <a:t>交于点 </a:t>
            </a:r>
            <a:r>
              <a:rPr lang="zh-CN" altLang="en-US" sz="2800" i="1" noProof="1">
                <a:solidFill>
                  <a:srgbClr val="000000"/>
                </a:solidFill>
                <a:latin typeface="Times New Roman" panose="02020603050405020304" pitchFamily="18" charset="0"/>
                <a:ea typeface="黑体" panose="02010609060101010101" pitchFamily="49" charset="-122"/>
                <a:cs typeface="+mn-ea"/>
              </a:rPr>
              <a:t>E</a:t>
            </a:r>
            <a:r>
              <a:rPr lang="zh-CN" altLang="en-US" sz="2800" noProof="1">
                <a:solidFill>
                  <a:srgbClr val="000000"/>
                </a:solidFill>
                <a:latin typeface="Times New Roman" panose="02020603050405020304" pitchFamily="18" charset="0"/>
                <a:ea typeface="黑体" panose="02010609060101010101" pitchFamily="49" charset="-122"/>
                <a:cs typeface="+mn-ea"/>
              </a:rPr>
              <a:t>.</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a:p>
            <a:pPr eaLnBrk="0" hangingPunct="0">
              <a:lnSpc>
                <a:spcPts val="4000"/>
              </a:lnSpc>
              <a:defRPr/>
            </a:pPr>
            <a:r>
              <a:rPr lang="zh-CN" altLang="en-US" sz="2800" noProof="1">
                <a:solidFill>
                  <a:srgbClr val="000000"/>
                </a:solidFill>
                <a:latin typeface="Times New Roman" panose="02020603050405020304" pitchFamily="18" charset="0"/>
                <a:ea typeface="黑体" panose="02010609060101010101" pitchFamily="49" charset="-122"/>
                <a:cs typeface="+mn-ea"/>
              </a:rPr>
              <a:t>(</a:t>
            </a:r>
            <a:r>
              <a:rPr lang="zh-CN" altLang="en-US" sz="2800" b="1" noProof="1">
                <a:solidFill>
                  <a:srgbClr val="000000"/>
                </a:solidFill>
                <a:latin typeface="Times New Roman" panose="02020603050405020304" pitchFamily="18" charset="0"/>
                <a:ea typeface="黑体" panose="02010609060101010101" pitchFamily="49" charset="-122"/>
                <a:cs typeface="+mn-ea"/>
              </a:rPr>
              <a:t>1</a:t>
            </a:r>
            <a:r>
              <a:rPr lang="zh-CN" altLang="en-US" sz="2800" noProof="1">
                <a:solidFill>
                  <a:srgbClr val="000000"/>
                </a:solidFill>
                <a:latin typeface="Times New Roman" panose="02020603050405020304" pitchFamily="18" charset="0"/>
                <a:ea typeface="黑体" panose="02010609060101010101" pitchFamily="49" charset="-122"/>
                <a:cs typeface="+mn-ea"/>
              </a:rPr>
              <a:t>) 求证：△</a:t>
            </a:r>
            <a:r>
              <a:rPr lang="zh-CN" altLang="en-US" sz="2800" i="1" noProof="1">
                <a:solidFill>
                  <a:srgbClr val="000000"/>
                </a:solidFill>
                <a:latin typeface="Times New Roman" panose="02020603050405020304" pitchFamily="18" charset="0"/>
                <a:ea typeface="黑体" panose="02010609060101010101" pitchFamily="49" charset="-122"/>
                <a:cs typeface="+mn-ea"/>
              </a:rPr>
              <a:t>ABD </a:t>
            </a:r>
            <a:r>
              <a:rPr lang="zh-CN" altLang="en-US" sz="2800" noProof="1">
                <a:solidFill>
                  <a:srgbClr val="000000"/>
                </a:solidFill>
                <a:latin typeface="Times New Roman" panose="02020603050405020304" pitchFamily="18" charset="0"/>
                <a:ea typeface="黑体" panose="02010609060101010101" pitchFamily="49" charset="-122"/>
                <a:cs typeface="+mn-ea"/>
              </a:rPr>
              <a:t>∽△</a:t>
            </a:r>
            <a:r>
              <a:rPr lang="zh-CN" altLang="en-US" sz="2800" i="1" noProof="1">
                <a:solidFill>
                  <a:srgbClr val="000000"/>
                </a:solidFill>
                <a:latin typeface="Times New Roman" panose="02020603050405020304" pitchFamily="18" charset="0"/>
                <a:ea typeface="黑体" panose="02010609060101010101" pitchFamily="49" charset="-122"/>
                <a:cs typeface="+mn-ea"/>
              </a:rPr>
              <a:t>CED</a:t>
            </a:r>
            <a:r>
              <a:rPr lang="zh-CN" altLang="en-US" sz="2800" noProof="1">
                <a:solidFill>
                  <a:srgbClr val="000000"/>
                </a:solidFill>
                <a:latin typeface="Times New Roman" panose="02020603050405020304" pitchFamily="18" charset="0"/>
                <a:ea typeface="黑体" panose="02010609060101010101" pitchFamily="49" charset="-122"/>
                <a:cs typeface="+mn-ea"/>
              </a:rPr>
              <a:t>；</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p:txBody>
      </p:sp>
      <p:grpSp>
        <p:nvGrpSpPr>
          <p:cNvPr id="4" name="组合 8"/>
          <p:cNvGrpSpPr/>
          <p:nvPr/>
        </p:nvGrpSpPr>
        <p:grpSpPr bwMode="auto">
          <a:xfrm>
            <a:off x="7800975" y="2268539"/>
            <a:ext cx="4391025" cy="2803525"/>
            <a:chOff x="8579" y="6118"/>
            <a:chExt cx="6914" cy="4416"/>
          </a:xfrm>
        </p:grpSpPr>
        <p:sp>
          <p:nvSpPr>
            <p:cNvPr id="5" name="等腰三角形 1"/>
            <p:cNvSpPr>
              <a:spLocks noChangeArrowheads="1"/>
            </p:cNvSpPr>
            <p:nvPr/>
          </p:nvSpPr>
          <p:spPr bwMode="auto">
            <a:xfrm>
              <a:off x="9158" y="6539"/>
              <a:ext cx="3289" cy="3289"/>
            </a:xfrm>
            <a:prstGeom prst="triangle">
              <a:avLst>
                <a:gd name="adj"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6" name="直接连接符 2"/>
            <p:cNvCxnSpPr>
              <a:cxnSpLocks noChangeShapeType="1"/>
            </p:cNvCxnSpPr>
            <p:nvPr/>
          </p:nvCxnSpPr>
          <p:spPr bwMode="auto">
            <a:xfrm>
              <a:off x="9154" y="9816"/>
              <a:ext cx="4998" cy="0"/>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7" name="直接连接符 3"/>
            <p:cNvCxnSpPr>
              <a:cxnSpLocks noChangeShapeType="1"/>
              <a:stCxn id="5" idx="2"/>
            </p:cNvCxnSpPr>
            <p:nvPr/>
          </p:nvCxnSpPr>
          <p:spPr bwMode="auto">
            <a:xfrm flipV="1">
              <a:off x="9158" y="8107"/>
              <a:ext cx="4619" cy="1721"/>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8" name="直接连接符 4"/>
            <p:cNvCxnSpPr>
              <a:cxnSpLocks noChangeShapeType="1"/>
              <a:stCxn id="5" idx="2"/>
            </p:cNvCxnSpPr>
            <p:nvPr/>
          </p:nvCxnSpPr>
          <p:spPr bwMode="auto">
            <a:xfrm flipV="1">
              <a:off x="12416" y="8122"/>
              <a:ext cx="1335" cy="1701"/>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9" name="Text Box 7"/>
            <p:cNvSpPr txBox="1">
              <a:spLocks noChangeArrowheads="1"/>
            </p:cNvSpPr>
            <p:nvPr/>
          </p:nvSpPr>
          <p:spPr bwMode="auto">
            <a:xfrm>
              <a:off x="10854" y="6118"/>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0" name="Text Box 8"/>
            <p:cNvSpPr txBox="1">
              <a:spLocks noChangeArrowheads="1"/>
            </p:cNvSpPr>
            <p:nvPr/>
          </p:nvSpPr>
          <p:spPr bwMode="auto">
            <a:xfrm>
              <a:off x="8579" y="9424"/>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1" name="Text Box 9"/>
            <p:cNvSpPr txBox="1">
              <a:spLocks noChangeArrowheads="1"/>
            </p:cNvSpPr>
            <p:nvPr/>
          </p:nvSpPr>
          <p:spPr bwMode="auto">
            <a:xfrm>
              <a:off x="12094" y="9712"/>
              <a:ext cx="95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2" name="Text Box 10"/>
            <p:cNvSpPr txBox="1">
              <a:spLocks noChangeArrowheads="1"/>
            </p:cNvSpPr>
            <p:nvPr/>
          </p:nvSpPr>
          <p:spPr bwMode="auto">
            <a:xfrm>
              <a:off x="11779" y="7994"/>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0"/>
            <p:cNvSpPr txBox="1">
              <a:spLocks noChangeArrowheads="1"/>
            </p:cNvSpPr>
            <p:nvPr/>
          </p:nvSpPr>
          <p:spPr bwMode="auto">
            <a:xfrm>
              <a:off x="13905" y="9712"/>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F</a:t>
              </a:r>
              <a:endParaRPr lang="en-US" altLang="zh-CN" sz="2800" i="1">
                <a:solidFill>
                  <a:srgbClr val="000000"/>
                </a:solidFill>
                <a:latin typeface="Times New Roman" panose="02020603050405020304" pitchFamily="18" charset="0"/>
                <a:ea typeface="黑体" panose="02010609060101010101" pitchFamily="49" charset="-122"/>
              </a:endParaRPr>
            </a:p>
          </p:txBody>
        </p:sp>
        <p:sp>
          <p:nvSpPr>
            <p:cNvPr id="14" name="Text Box 10"/>
            <p:cNvSpPr txBox="1">
              <a:spLocks noChangeArrowheads="1"/>
            </p:cNvSpPr>
            <p:nvPr/>
          </p:nvSpPr>
          <p:spPr bwMode="auto">
            <a:xfrm>
              <a:off x="13751" y="756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E</a:t>
              </a:r>
              <a:endParaRPr lang="en-US" altLang="zh-CN" sz="2800" i="1">
                <a:solidFill>
                  <a:srgbClr val="000000"/>
                </a:solidFill>
                <a:latin typeface="Times New Roman" panose="02020603050405020304" pitchFamily="18" charset="0"/>
                <a:ea typeface="黑体" panose="02010609060101010101" pitchFamily="49" charset="-122"/>
              </a:endParaRPr>
            </a:p>
          </p:txBody>
        </p:sp>
      </p:grpSp>
      <p:sp>
        <p:nvSpPr>
          <p:cNvPr id="15" name="矩形 14"/>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wipe(left)">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wipe(left)">
                                      <p:cBhvr>
                                        <p:cTn id="21" dur="500"/>
                                        <p:tgtEl>
                                          <p:spTgt spid="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wipe(left)">
                                      <p:cBhvr>
                                        <p:cTn id="26" dur="500"/>
                                        <p:tgtEl>
                                          <p:spTgt spid="2">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wipe(left)">
                                      <p:cBhvr>
                                        <p:cTn id="31" dur="500"/>
                                        <p:tgtEl>
                                          <p:spTgt spid="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wipe(left)">
                                      <p:cBhvr>
                                        <p:cTn id="36" dur="500"/>
                                        <p:tgtEl>
                                          <p:spTgt spid="2">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Effect transition="in" filter="wipe(left)">
                                      <p:cBhvr>
                                        <p:cTn id="41"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79223"/>
          <p:cNvSpPr txBox="1">
            <a:spLocks noChangeArrowheads="1"/>
          </p:cNvSpPr>
          <p:nvPr/>
        </p:nvSpPr>
        <p:spPr bwMode="auto">
          <a:xfrm>
            <a:off x="479376" y="836712"/>
            <a:ext cx="7559675"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b="1"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 若 </a:t>
            </a:r>
            <a:r>
              <a:rPr lang="zh-CN" altLang="en-US" sz="2800" i="1" dirty="0">
                <a:solidFill>
                  <a:srgbClr val="000000"/>
                </a:solidFill>
                <a:latin typeface="Times New Roman" panose="02020603050405020304" pitchFamily="18" charset="0"/>
                <a:ea typeface="黑体" panose="02010609060101010101" pitchFamily="49" charset="-122"/>
              </a:rPr>
              <a:t>AB </a:t>
            </a:r>
            <a:r>
              <a:rPr lang="zh-CN" altLang="en-US" sz="2800" dirty="0">
                <a:solidFill>
                  <a:srgbClr val="000000"/>
                </a:solidFill>
                <a:latin typeface="Times New Roman" panose="02020603050405020304" pitchFamily="18" charset="0"/>
                <a:ea typeface="黑体" panose="02010609060101010101" pitchFamily="49" charset="-122"/>
              </a:rPr>
              <a:t>= 6，</a:t>
            </a:r>
            <a:r>
              <a:rPr lang="zh-CN" altLang="en-US" sz="2800" i="1" dirty="0">
                <a:solidFill>
                  <a:srgbClr val="000000"/>
                </a:solidFill>
                <a:latin typeface="Times New Roman" panose="02020603050405020304" pitchFamily="18" charset="0"/>
                <a:ea typeface="黑体" panose="02010609060101010101" pitchFamily="49" charset="-122"/>
              </a:rPr>
              <a:t>AD </a:t>
            </a:r>
            <a:r>
              <a:rPr lang="zh-CN" altLang="en-US" sz="2800" dirty="0">
                <a:solidFill>
                  <a:srgbClr val="000000"/>
                </a:solidFill>
                <a:latin typeface="Times New Roman" panose="02020603050405020304" pitchFamily="18" charset="0"/>
                <a:ea typeface="黑体" panose="02010609060101010101" pitchFamily="49" charset="-122"/>
              </a:rPr>
              <a:t>= 2</a:t>
            </a:r>
            <a:r>
              <a:rPr lang="zh-CN" altLang="en-US" sz="2800" i="1"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，求 </a:t>
            </a:r>
            <a:r>
              <a:rPr lang="zh-CN" altLang="en-US" sz="2800" i="1" dirty="0">
                <a:solidFill>
                  <a:srgbClr val="000000"/>
                </a:solidFill>
                <a:latin typeface="Times New Roman" panose="02020603050405020304" pitchFamily="18" charset="0"/>
                <a:ea typeface="黑体" panose="02010609060101010101" pitchFamily="49" charset="-122"/>
              </a:rPr>
              <a:t>BE </a:t>
            </a:r>
            <a:r>
              <a:rPr lang="zh-CN" altLang="en-US" sz="2800" dirty="0">
                <a:solidFill>
                  <a:srgbClr val="000000"/>
                </a:solidFill>
                <a:latin typeface="Times New Roman" panose="02020603050405020304" pitchFamily="18" charset="0"/>
                <a:ea typeface="黑体" panose="02010609060101010101" pitchFamily="49" charset="-122"/>
              </a:rPr>
              <a:t>的长.</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3" name="文本框 2"/>
          <p:cNvSpPr txBox="1">
            <a:spLocks noChangeArrowheads="1"/>
          </p:cNvSpPr>
          <p:nvPr/>
        </p:nvSpPr>
        <p:spPr bwMode="auto">
          <a:xfrm>
            <a:off x="507951" y="1641576"/>
            <a:ext cx="63595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解：作 </a:t>
            </a:r>
            <a:r>
              <a:rPr lang="zh-CN" altLang="en-US" sz="2800" i="1">
                <a:latin typeface="Times New Roman" panose="02020603050405020304" pitchFamily="18" charset="0"/>
                <a:ea typeface="黑体" panose="02010609060101010101" pitchFamily="49" charset="-122"/>
                <a:sym typeface="宋体" panose="02010600030101010101" pitchFamily="2" charset="-122"/>
              </a:rPr>
              <a:t>BM</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AC </a:t>
            </a:r>
            <a:r>
              <a:rPr lang="zh-CN" altLang="en-US" sz="2800">
                <a:latin typeface="Times New Roman" panose="02020603050405020304" pitchFamily="18" charset="0"/>
                <a:ea typeface="黑体" panose="02010609060101010101" pitchFamily="49" charset="-122"/>
                <a:sym typeface="宋体" panose="02010600030101010101" pitchFamily="2" charset="-122"/>
              </a:rPr>
              <a:t>于点 </a:t>
            </a:r>
            <a:r>
              <a:rPr lang="zh-CN" altLang="en-US" sz="2800" i="1">
                <a:latin typeface="Times New Roman" panose="02020603050405020304" pitchFamily="18" charset="0"/>
                <a:ea typeface="黑体" panose="02010609060101010101" pitchFamily="49" charset="-122"/>
                <a:sym typeface="宋体" panose="02010600030101010101" pitchFamily="2" charset="-122"/>
              </a:rPr>
              <a:t>M</a:t>
            </a:r>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AC</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AB</a:t>
            </a:r>
            <a:r>
              <a:rPr lang="zh-CN" altLang="en-US" sz="2800">
                <a:latin typeface="Times New Roman" panose="02020603050405020304" pitchFamily="18" charset="0"/>
                <a:ea typeface="黑体" panose="02010609060101010101" pitchFamily="49" charset="-122"/>
                <a:sym typeface="宋体" panose="02010600030101010101" pitchFamily="2" charset="-122"/>
              </a:rPr>
              <a:t>＝6，</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 </a:t>
            </a:r>
            <a:r>
              <a:rPr lang="zh-CN" altLang="en-US" sz="2800" i="1">
                <a:latin typeface="Times New Roman" panose="02020603050405020304" pitchFamily="18" charset="0"/>
                <a:ea typeface="黑体" panose="02010609060101010101" pitchFamily="49" charset="-122"/>
                <a:sym typeface="宋体" panose="02010600030101010101" pitchFamily="2" charset="-122"/>
              </a:rPr>
              <a:t>AM</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CM</a:t>
            </a:r>
            <a:r>
              <a:rPr lang="zh-CN" altLang="en-US" sz="2800">
                <a:latin typeface="Times New Roman" panose="02020603050405020304" pitchFamily="18" charset="0"/>
                <a:ea typeface="黑体" panose="02010609060101010101" pitchFamily="49" charset="-122"/>
                <a:sym typeface="宋体" panose="02010600030101010101" pitchFamily="2" charset="-122"/>
              </a:rPr>
              <a:t>＝3</a:t>
            </a:r>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 </a:t>
            </a:r>
            <a:r>
              <a:rPr lang="zh-CN" altLang="en-US" sz="2800" i="1">
                <a:latin typeface="Times New Roman" panose="02020603050405020304" pitchFamily="18" charset="0"/>
                <a:ea typeface="黑体" panose="02010609060101010101" pitchFamily="49" charset="-122"/>
                <a:sym typeface="宋体" panose="02010600030101010101" pitchFamily="2" charset="-122"/>
              </a:rPr>
              <a:t>AD </a:t>
            </a:r>
            <a:r>
              <a:rPr lang="zh-CN" altLang="en-US" sz="2800">
                <a:latin typeface="Times New Roman" panose="02020603050405020304" pitchFamily="18" charset="0"/>
                <a:ea typeface="黑体" panose="02010609060101010101" pitchFamily="49" charset="-122"/>
                <a:sym typeface="宋体" panose="02010600030101010101" pitchFamily="2" charset="-122"/>
              </a:rPr>
              <a:t>＝ 2</a:t>
            </a:r>
            <a:r>
              <a:rPr lang="zh-CN" altLang="en-US" sz="2800" i="1">
                <a:latin typeface="Times New Roman" panose="02020603050405020304" pitchFamily="18" charset="0"/>
                <a:ea typeface="黑体" panose="02010609060101010101" pitchFamily="49" charset="-122"/>
                <a:sym typeface="宋体" panose="02010600030101010101" pitchFamily="2" charset="-122"/>
              </a:rPr>
              <a:t>CD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CD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2</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4</a:t>
            </a:r>
            <a:r>
              <a:rPr lang="zh-CN" altLang="en-US"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MD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1.</a:t>
            </a:r>
            <a:endParaRPr lang="da-DK" altLang="en-US" sz="2800">
              <a:latin typeface="Times New Roman" panose="02020603050405020304" pitchFamily="18" charset="0"/>
              <a:ea typeface="黑体" panose="02010609060101010101" pitchFamily="49" charset="-122"/>
              <a:sym typeface="宋体" panose="02010600030101010101" pitchFamily="2" charset="-122"/>
            </a:endParaRPr>
          </a:p>
        </p:txBody>
      </p:sp>
      <p:grpSp>
        <p:nvGrpSpPr>
          <p:cNvPr id="4" name="组合 8"/>
          <p:cNvGrpSpPr/>
          <p:nvPr/>
        </p:nvGrpSpPr>
        <p:grpSpPr bwMode="auto">
          <a:xfrm>
            <a:off x="7680176" y="1721341"/>
            <a:ext cx="4418013" cy="2803525"/>
            <a:chOff x="8537" y="6118"/>
            <a:chExt cx="6956" cy="4416"/>
          </a:xfrm>
        </p:grpSpPr>
        <p:sp>
          <p:nvSpPr>
            <p:cNvPr id="5" name="等腰三角形 2"/>
            <p:cNvSpPr>
              <a:spLocks noChangeArrowheads="1"/>
            </p:cNvSpPr>
            <p:nvPr/>
          </p:nvSpPr>
          <p:spPr bwMode="auto">
            <a:xfrm>
              <a:off x="9158" y="6539"/>
              <a:ext cx="3289" cy="3289"/>
            </a:xfrm>
            <a:prstGeom prst="triangle">
              <a:avLst>
                <a:gd name="adj"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6" name="直接连接符 3"/>
            <p:cNvCxnSpPr>
              <a:cxnSpLocks noChangeShapeType="1"/>
            </p:cNvCxnSpPr>
            <p:nvPr/>
          </p:nvCxnSpPr>
          <p:spPr bwMode="auto">
            <a:xfrm>
              <a:off x="9154" y="9816"/>
              <a:ext cx="4998" cy="0"/>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7" name="直接连接符 4"/>
            <p:cNvCxnSpPr>
              <a:cxnSpLocks noChangeShapeType="1"/>
              <a:stCxn id="5" idx="2"/>
            </p:cNvCxnSpPr>
            <p:nvPr/>
          </p:nvCxnSpPr>
          <p:spPr bwMode="auto">
            <a:xfrm flipV="1">
              <a:off x="9158" y="8107"/>
              <a:ext cx="4619" cy="1721"/>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8" name="直接连接符 5"/>
            <p:cNvCxnSpPr>
              <a:cxnSpLocks noChangeShapeType="1"/>
              <a:stCxn id="5" idx="2"/>
            </p:cNvCxnSpPr>
            <p:nvPr/>
          </p:nvCxnSpPr>
          <p:spPr bwMode="auto">
            <a:xfrm flipV="1">
              <a:off x="12416" y="8122"/>
              <a:ext cx="1335" cy="1701"/>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9" name="Text Box 7"/>
            <p:cNvSpPr txBox="1">
              <a:spLocks noChangeArrowheads="1"/>
            </p:cNvSpPr>
            <p:nvPr/>
          </p:nvSpPr>
          <p:spPr bwMode="auto">
            <a:xfrm>
              <a:off x="10854" y="6118"/>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0" name="Text Box 8"/>
            <p:cNvSpPr txBox="1">
              <a:spLocks noChangeArrowheads="1"/>
            </p:cNvSpPr>
            <p:nvPr/>
          </p:nvSpPr>
          <p:spPr bwMode="auto">
            <a:xfrm>
              <a:off x="8537" y="9630"/>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1" name="Text Box 9"/>
            <p:cNvSpPr txBox="1">
              <a:spLocks noChangeArrowheads="1"/>
            </p:cNvSpPr>
            <p:nvPr/>
          </p:nvSpPr>
          <p:spPr bwMode="auto">
            <a:xfrm>
              <a:off x="12094" y="9712"/>
              <a:ext cx="95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2" name="Text Box 10"/>
            <p:cNvSpPr txBox="1">
              <a:spLocks noChangeArrowheads="1"/>
            </p:cNvSpPr>
            <p:nvPr/>
          </p:nvSpPr>
          <p:spPr bwMode="auto">
            <a:xfrm>
              <a:off x="11426" y="872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0"/>
            <p:cNvSpPr txBox="1">
              <a:spLocks noChangeArrowheads="1"/>
            </p:cNvSpPr>
            <p:nvPr/>
          </p:nvSpPr>
          <p:spPr bwMode="auto">
            <a:xfrm>
              <a:off x="13905" y="9712"/>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F</a:t>
              </a:r>
              <a:endParaRPr lang="en-US" altLang="zh-CN" sz="2800" i="1">
                <a:solidFill>
                  <a:srgbClr val="000000"/>
                </a:solidFill>
                <a:latin typeface="Times New Roman" panose="02020603050405020304" pitchFamily="18" charset="0"/>
                <a:ea typeface="黑体" panose="02010609060101010101" pitchFamily="49" charset="-122"/>
              </a:endParaRPr>
            </a:p>
          </p:txBody>
        </p:sp>
        <p:sp>
          <p:nvSpPr>
            <p:cNvPr id="14" name="Text Box 10"/>
            <p:cNvSpPr txBox="1">
              <a:spLocks noChangeArrowheads="1"/>
            </p:cNvSpPr>
            <p:nvPr/>
          </p:nvSpPr>
          <p:spPr bwMode="auto">
            <a:xfrm>
              <a:off x="13751" y="756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E</a:t>
              </a:r>
              <a:endParaRPr lang="en-US" altLang="zh-CN" sz="2800" i="1">
                <a:solidFill>
                  <a:srgbClr val="000000"/>
                </a:solidFill>
                <a:latin typeface="Times New Roman" panose="02020603050405020304" pitchFamily="18" charset="0"/>
                <a:ea typeface="黑体" panose="02010609060101010101" pitchFamily="49" charset="-122"/>
              </a:endParaRPr>
            </a:p>
          </p:txBody>
        </p:sp>
      </p:grpSp>
      <p:cxnSp>
        <p:nvCxnSpPr>
          <p:cNvPr id="15" name="直接连接符 14"/>
          <p:cNvCxnSpPr>
            <a:cxnSpLocks noChangeShapeType="1"/>
            <a:stCxn id="5" idx="2"/>
          </p:cNvCxnSpPr>
          <p:nvPr/>
        </p:nvCxnSpPr>
        <p:spPr bwMode="auto">
          <a:xfrm flipV="1">
            <a:off x="8075463" y="3146916"/>
            <a:ext cx="1592262" cy="930275"/>
          </a:xfrm>
          <a:prstGeom prst="line">
            <a:avLst/>
          </a:prstGeom>
          <a:noFill/>
          <a:ln w="28575">
            <a:solidFill>
              <a:srgbClr val="FF0000"/>
            </a:solidFill>
            <a:prstDash val="sysDash"/>
            <a:round/>
          </a:ln>
          <a:extLst>
            <a:ext uri="{909E8E84-426E-40DD-AFC4-6F175D3DCCD1}">
              <a14:hiddenFill xmlns:a14="http://schemas.microsoft.com/office/drawing/2010/main">
                <a:noFill/>
              </a14:hiddenFill>
            </a:ext>
          </a:extLst>
        </p:spPr>
      </p:cxnSp>
      <p:sp>
        <p:nvSpPr>
          <p:cNvPr id="16" name="矩形 15"/>
          <p:cNvSpPr>
            <a:spLocks noChangeArrowheads="1"/>
          </p:cNvSpPr>
          <p:nvPr/>
        </p:nvSpPr>
        <p:spPr bwMode="auto">
          <a:xfrm rot="19920000">
            <a:off x="9583588" y="3170728"/>
            <a:ext cx="144462" cy="144462"/>
          </a:xfrm>
          <a:prstGeom prst="rect">
            <a:avLst/>
          </a:prstGeom>
          <a:solidFill>
            <a:schemeClr val="accent1"/>
          </a:solidFill>
          <a:ln w="28575">
            <a:solidFill>
              <a:srgbClr val="FF0000"/>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7" name="Text Box 10"/>
          <p:cNvSpPr txBox="1">
            <a:spLocks noChangeArrowheads="1"/>
          </p:cNvSpPr>
          <p:nvPr/>
        </p:nvSpPr>
        <p:spPr bwMode="auto">
          <a:xfrm>
            <a:off x="9691538" y="2842115"/>
            <a:ext cx="10080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M</a:t>
            </a:r>
            <a:endParaRPr lang="en-US" altLang="zh-CN" sz="2800" i="1">
              <a:latin typeface="Times New Roman" panose="02020603050405020304" pitchFamily="18" charset="0"/>
              <a:ea typeface="黑体" panose="02010609060101010101" pitchFamily="49" charset="-122"/>
            </a:endParaRPr>
          </a:p>
        </p:txBody>
      </p:sp>
      <p:grpSp>
        <p:nvGrpSpPr>
          <p:cNvPr id="18" name="组合 15"/>
          <p:cNvGrpSpPr/>
          <p:nvPr/>
        </p:nvGrpSpPr>
        <p:grpSpPr bwMode="auto">
          <a:xfrm>
            <a:off x="1311225" y="4684812"/>
            <a:ext cx="6053138" cy="604520"/>
            <a:chOff x="1959" y="6699"/>
            <a:chExt cx="9533" cy="952"/>
          </a:xfrm>
        </p:grpSpPr>
        <p:sp>
          <p:nvSpPr>
            <p:cNvPr id="19" name="文本框 13"/>
            <p:cNvSpPr txBox="1">
              <a:spLocks noChangeArrowheads="1"/>
            </p:cNvSpPr>
            <p:nvPr/>
          </p:nvSpPr>
          <p:spPr bwMode="auto">
            <a:xfrm>
              <a:off x="1959" y="6827"/>
              <a:ext cx="47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黑体" panose="02010609060101010101" pitchFamily="49" charset="-122"/>
                  <a:ea typeface="黑体" panose="02010609060101010101" pitchFamily="49" charset="-122"/>
                </a:rPr>
                <a:t>在 </a:t>
              </a:r>
              <a:r>
                <a:rPr lang="da-DK" altLang="en-US" sz="2800">
                  <a:latin typeface="Times New Roman" panose="02020603050405020304" pitchFamily="18" charset="0"/>
                  <a:ea typeface="楷体_GB2312" pitchFamily="49" charset="-122"/>
                </a:rPr>
                <a:t>R</a:t>
              </a:r>
              <a:r>
                <a:rPr lang="en-US" altLang="da-DK" sz="2800">
                  <a:latin typeface="Times New Roman" panose="02020603050405020304" pitchFamily="18" charset="0"/>
                  <a:ea typeface="楷体_GB2312" pitchFamily="49" charset="-122"/>
                </a:rPr>
                <a:t>t</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楷体_GB2312" pitchFamily="49" charset="-122"/>
                </a:rPr>
                <a:t>BDM </a:t>
              </a:r>
              <a:r>
                <a:rPr lang="zh-CN" altLang="en-US" sz="2800">
                  <a:latin typeface="黑体" panose="02010609060101010101" pitchFamily="49" charset="-122"/>
                  <a:ea typeface="黑体" panose="02010609060101010101" pitchFamily="49" charset="-122"/>
                </a:rPr>
                <a:t>中，</a:t>
              </a:r>
              <a:endParaRPr lang="zh-CN" altLang="en-US" sz="2800"/>
            </a:p>
          </p:txBody>
        </p:sp>
        <p:graphicFrame>
          <p:nvGraphicFramePr>
            <p:cNvPr id="20" name="对象 1">
              <a:hlinkClick r:id="" action="ppaction://ole?verb=1"/>
            </p:cNvPr>
            <p:cNvGraphicFramePr>
              <a:graphicFrameLocks noChangeAspect="1"/>
            </p:cNvGraphicFramePr>
            <p:nvPr/>
          </p:nvGraphicFramePr>
          <p:xfrm>
            <a:off x="6242" y="6699"/>
            <a:ext cx="5250" cy="915"/>
          </p:xfrm>
          <a:graphic>
            <a:graphicData uri="http://schemas.openxmlformats.org/presentationml/2006/ole">
              <mc:AlternateContent xmlns:mc="http://schemas.openxmlformats.org/markup-compatibility/2006">
                <mc:Choice xmlns:v="urn:schemas-microsoft-com:vml" Requires="v">
                  <p:oleObj spid="_x0000_s70703" name="" r:id="rId1" imgW="1459865" imgH="254000" progId="Equation.KSEE3">
                    <p:embed/>
                  </p:oleObj>
                </mc:Choice>
                <mc:Fallback>
                  <p:oleObj name="" r:id="rId1" imgW="1459865" imgH="254000" progId="Equation.KSEE3">
                    <p:embed/>
                    <p:pic>
                      <p:nvPicPr>
                        <p:cNvPr id="0" name="对象 1">
                          <a:hlinkClick r:id="" action="ppaction://ole?verb=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2" y="6699"/>
                          <a:ext cx="5250" cy="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aphicFrame>
        <p:nvGraphicFramePr>
          <p:cNvPr id="21" name="对象 20">
            <a:hlinkClick r:id="" action="ppaction://ole?verb=1"/>
          </p:cNvPr>
          <p:cNvGraphicFramePr>
            <a:graphicFrameLocks noChangeAspect="1"/>
          </p:cNvGraphicFramePr>
          <p:nvPr/>
        </p:nvGraphicFramePr>
        <p:xfrm>
          <a:off x="1349325" y="5415063"/>
          <a:ext cx="4222750" cy="600075"/>
        </p:xfrm>
        <a:graphic>
          <a:graphicData uri="http://schemas.openxmlformats.org/presentationml/2006/ole">
            <mc:AlternateContent xmlns:mc="http://schemas.openxmlformats.org/markup-compatibility/2006">
              <mc:Choice xmlns:v="urn:schemas-microsoft-com:vml" Requires="v">
                <p:oleObj spid="_x0000_s70704" name="" r:id="rId3" imgW="1790700" imgH="254000" progId="Equation.KSEE3">
                  <p:embed/>
                </p:oleObj>
              </mc:Choice>
              <mc:Fallback>
                <p:oleObj name="" r:id="rId3" imgW="1790700" imgH="254000" progId="Equation.KSEE3">
                  <p:embed/>
                  <p:pic>
                    <p:nvPicPr>
                      <p:cNvPr id="0" name="对象 2">
                        <a:hlinkClick r:id="" action="ppaction://ole?verb=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9325" y="5415063"/>
                        <a:ext cx="422275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2" name="文本框 21"/>
          <p:cNvSpPr txBox="1">
            <a:spLocks noChangeArrowheads="1"/>
          </p:cNvSpPr>
          <p:nvPr/>
        </p:nvSpPr>
        <p:spPr bwMode="auto">
          <a:xfrm>
            <a:off x="1314400" y="5932587"/>
            <a:ext cx="435568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800">
                <a:latin typeface="黑体" panose="02010609060101010101" pitchFamily="49" charset="-122"/>
                <a:ea typeface="黑体" panose="02010609060101010101" pitchFamily="49" charset="-122"/>
              </a:rPr>
              <a:t>由</a:t>
            </a:r>
            <a:r>
              <a:rPr lang="en-US" altLang="zh-CN" sz="2800">
                <a:latin typeface="Times New Roman" panose="02020603050405020304" pitchFamily="18" charset="0"/>
                <a:ea typeface="黑体" panose="02010609060101010101" pitchFamily="49" charset="-122"/>
              </a:rPr>
              <a:t>(1) </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楷体_GB2312" pitchFamily="49" charset="-122"/>
              </a:rPr>
              <a:t>ABD </a:t>
            </a:r>
            <a:r>
              <a:rPr lang="da-DK" altLang="en-US" sz="2800">
                <a:latin typeface="Times New Roman" panose="02020603050405020304" pitchFamily="18" charset="0"/>
                <a:ea typeface="楷体_GB2312" pitchFamily="49" charset="-122"/>
              </a:rPr>
              <a:t>∽</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黑体" panose="02010609060101010101" pitchFamily="49" charset="-122"/>
              </a:rPr>
              <a:t>C</a:t>
            </a:r>
            <a:r>
              <a:rPr lang="zh-CN" altLang="en-US" sz="2800" i="1">
                <a:latin typeface="Times New Roman" panose="02020603050405020304" pitchFamily="18" charset="0"/>
                <a:ea typeface="楷体_GB2312" pitchFamily="49" charset="-122"/>
              </a:rPr>
              <a:t>ED</a:t>
            </a:r>
            <a:r>
              <a:rPr lang="zh-CN" altLang="en-US" sz="2800">
                <a:latin typeface="黑体" panose="02010609060101010101" pitchFamily="49" charset="-122"/>
                <a:ea typeface="黑体" panose="02010609060101010101" pitchFamily="49" charset="-122"/>
              </a:rPr>
              <a:t>得，</a:t>
            </a:r>
            <a:endParaRPr lang="zh-CN" altLang="en-US" sz="2800"/>
          </a:p>
        </p:txBody>
      </p:sp>
      <p:grpSp>
        <p:nvGrpSpPr>
          <p:cNvPr id="23" name="组合 4"/>
          <p:cNvGrpSpPr/>
          <p:nvPr/>
        </p:nvGrpSpPr>
        <p:grpSpPr bwMode="auto">
          <a:xfrm>
            <a:off x="6766373" y="5097074"/>
            <a:ext cx="3670300" cy="1006475"/>
            <a:chOff x="4193" y="6409"/>
            <a:chExt cx="5779" cy="1584"/>
          </a:xfrm>
        </p:grpSpPr>
        <p:grpSp>
          <p:nvGrpSpPr>
            <p:cNvPr id="24" name="组合 9"/>
            <p:cNvGrpSpPr/>
            <p:nvPr/>
          </p:nvGrpSpPr>
          <p:grpSpPr bwMode="auto">
            <a:xfrm>
              <a:off x="4193" y="6522"/>
              <a:ext cx="3570" cy="1445"/>
              <a:chOff x="1665" y="2973"/>
              <a:chExt cx="3570" cy="1445"/>
            </a:xfrm>
          </p:grpSpPr>
          <p:graphicFrame>
            <p:nvGraphicFramePr>
              <p:cNvPr id="26" name="对象 4"/>
              <p:cNvGraphicFramePr>
                <a:graphicFrameLocks noChangeAspect="1"/>
              </p:cNvGraphicFramePr>
              <p:nvPr/>
            </p:nvGraphicFramePr>
            <p:xfrm>
              <a:off x="1665" y="2973"/>
              <a:ext cx="2644" cy="1445"/>
            </p:xfrm>
            <a:graphic>
              <a:graphicData uri="http://schemas.openxmlformats.org/presentationml/2006/ole">
                <mc:AlternateContent xmlns:mc="http://schemas.openxmlformats.org/markup-compatibility/2006">
                  <mc:Choice xmlns:v="urn:schemas-microsoft-com:vml" Requires="v">
                    <p:oleObj spid="_x0000_s70705" name="" r:id="rId5" imgW="736600" imgH="393700" progId="Equation.DSMT4">
                      <p:embed/>
                    </p:oleObj>
                  </mc:Choice>
                  <mc:Fallback>
                    <p:oleObj name="" r:id="rId5" imgW="736600" imgH="393700" progId="Equation.DSMT4">
                      <p:embed/>
                      <p:pic>
                        <p:nvPicPr>
                          <p:cNvPr id="0" name="对象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5" y="2973"/>
                            <a:ext cx="2644"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7" name="文本框 8"/>
              <p:cNvSpPr txBox="1">
                <a:spLocks noChangeArrowheads="1"/>
              </p:cNvSpPr>
              <p:nvPr/>
            </p:nvSpPr>
            <p:spPr bwMode="auto">
              <a:xfrm>
                <a:off x="4387" y="332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黑体" panose="02010609060101010101" pitchFamily="49" charset="-122"/>
                    <a:ea typeface="黑体" panose="02010609060101010101" pitchFamily="49" charset="-122"/>
                  </a:rPr>
                  <a:t>即</a:t>
                </a:r>
                <a:endParaRPr lang="zh-CN" altLang="en-US" sz="2800">
                  <a:latin typeface="黑体" panose="02010609060101010101" pitchFamily="49" charset="-122"/>
                  <a:ea typeface="黑体" panose="02010609060101010101" pitchFamily="49" charset="-122"/>
                </a:endParaRPr>
              </a:p>
            </p:txBody>
          </p:sp>
        </p:grpSp>
        <p:graphicFrame>
          <p:nvGraphicFramePr>
            <p:cNvPr id="25" name="对象 4"/>
            <p:cNvGraphicFramePr>
              <a:graphicFrameLocks noChangeAspect="1"/>
            </p:cNvGraphicFramePr>
            <p:nvPr/>
          </p:nvGraphicFramePr>
          <p:xfrm>
            <a:off x="7783" y="6409"/>
            <a:ext cx="2189" cy="1585"/>
          </p:xfrm>
          <a:graphic>
            <a:graphicData uri="http://schemas.openxmlformats.org/presentationml/2006/ole">
              <mc:AlternateContent xmlns:mc="http://schemas.openxmlformats.org/markup-compatibility/2006">
                <mc:Choice xmlns:v="urn:schemas-microsoft-com:vml" Requires="v">
                  <p:oleObj spid="_x0000_s70706" name="" r:id="rId7" imgW="609600" imgH="431800" progId="Equation.DSMT4">
                    <p:embed/>
                  </p:oleObj>
                </mc:Choice>
                <mc:Fallback>
                  <p:oleObj name="" r:id="rId7" imgW="609600" imgH="431800" progId="Equation.DSMT4">
                    <p:embed/>
                    <p:pic>
                      <p:nvPicPr>
                        <p:cNvPr id="0" name="对象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3" y="6409"/>
                          <a:ext cx="2189" cy="1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28" name="组合 5"/>
          <p:cNvGrpSpPr/>
          <p:nvPr/>
        </p:nvGrpSpPr>
        <p:grpSpPr bwMode="auto">
          <a:xfrm>
            <a:off x="6715574" y="6233723"/>
            <a:ext cx="5192713" cy="552450"/>
            <a:chOff x="-1476" y="3276"/>
            <a:chExt cx="8177" cy="871"/>
          </a:xfrm>
        </p:grpSpPr>
        <p:graphicFrame>
          <p:nvGraphicFramePr>
            <p:cNvPr id="29" name="对象 4"/>
            <p:cNvGraphicFramePr>
              <a:graphicFrameLocks noChangeAspect="1"/>
            </p:cNvGraphicFramePr>
            <p:nvPr/>
          </p:nvGraphicFramePr>
          <p:xfrm>
            <a:off x="-728" y="3276"/>
            <a:ext cx="7429" cy="840"/>
          </p:xfrm>
          <a:graphic>
            <a:graphicData uri="http://schemas.openxmlformats.org/presentationml/2006/ole">
              <mc:AlternateContent xmlns:mc="http://schemas.openxmlformats.org/markup-compatibility/2006">
                <mc:Choice xmlns:v="urn:schemas-microsoft-com:vml" Requires="v">
                  <p:oleObj spid="_x0000_s70707" name="" r:id="rId9" imgW="2070100" imgH="228600" progId="Equation.DSMT4">
                    <p:embed/>
                  </p:oleObj>
                </mc:Choice>
                <mc:Fallback>
                  <p:oleObj name="" r:id="rId9" imgW="2070100" imgH="228600" progId="Equation.DSMT4">
                    <p:embed/>
                    <p:pic>
                      <p:nvPicPr>
                        <p:cNvPr id="0" name="对象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8" y="3276"/>
                          <a:ext cx="7429"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0" name="文本框 10"/>
            <p:cNvSpPr txBox="1">
              <a:spLocks noChangeArrowheads="1"/>
            </p:cNvSpPr>
            <p:nvPr/>
          </p:nvSpPr>
          <p:spPr bwMode="auto">
            <a:xfrm>
              <a:off x="-1476" y="332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p>
          </p:txBody>
        </p:sp>
      </p:grpSp>
      <p:sp>
        <p:nvSpPr>
          <p:cNvPr id="31" name="矩形 30"/>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par>
                          <p:cTn id="16" fill="hold">
                            <p:stCondLst>
                              <p:cond delay="500"/>
                            </p:stCondLst>
                            <p:childTnLst>
                              <p:par>
                                <p:cTn id="17" presetID="3" presetClass="entr" presetSubtype="10" fill="hold" grpId="1"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linds(horizontal)">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ipe(left)">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ipe(left)">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wipe(left)">
                                      <p:cBhvr>
                                        <p:cTn id="34" dur="5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left)">
                                      <p:cBhvr>
                                        <p:cTn id="39" dur="500"/>
                                        <p:tgtEl>
                                          <p:spTgt spid="3">
                                            <p:txEl>
                                              <p:pRg st="4" end="4"/>
                                            </p:txEl>
                                          </p:spTgt>
                                        </p:tgtEl>
                                      </p:cBhvr>
                                    </p:animEffect>
                                  </p:childTnLst>
                                </p:cTn>
                              </p:par>
                            </p:childTnLst>
                          </p:cTn>
                        </p:par>
                        <p:par>
                          <p:cTn id="40" fill="hold">
                            <p:stCondLst>
                              <p:cond delay="500"/>
                            </p:stCondLst>
                            <p:childTnLst>
                              <p:par>
                                <p:cTn id="41" presetID="22" presetClass="entr" presetSubtype="8" fill="hold" nodeType="after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wipe(left)">
                                      <p:cBhvr>
                                        <p:cTn id="43" dur="500"/>
                                        <p:tgtEl>
                                          <p:spTgt spid="3">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wipe(left)">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7" grpId="1"/>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考点八  相似三角形的实际应用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2"/>
          <p:cNvSpPr txBox="1"/>
          <p:nvPr/>
        </p:nvSpPr>
        <p:spPr>
          <a:xfrm>
            <a:off x="191344" y="1532934"/>
            <a:ext cx="12000656" cy="1582741"/>
          </a:xfrm>
          <a:prstGeom prst="rect">
            <a:avLst/>
          </a:prstGeom>
          <a:noFill/>
          <a:ln w="9525">
            <a:noFill/>
          </a:ln>
        </p:spPr>
        <p:txBody>
          <a:bodyPr wrap="square">
            <a:spAutoFit/>
          </a:bodyPr>
          <a:lstStyle/>
          <a:p>
            <a:pPr indent="-342900" eaLnBrk="0" hangingPunct="0">
              <a:lnSpc>
                <a:spcPts val="4000"/>
              </a:lnSpc>
              <a:spcBef>
                <a:spcPts val="0"/>
              </a:spcBef>
              <a:buClr>
                <a:schemeClr val="tx2"/>
              </a:buClr>
              <a:defRPr/>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12】</a:t>
            </a:r>
            <a:r>
              <a:rPr lang="zh-CN" altLang="en-US" sz="2800" noProof="1">
                <a:solidFill>
                  <a:srgbClr val="000000"/>
                </a:solidFill>
                <a:latin typeface="Times New Roman" panose="02020603050405020304" pitchFamily="18" charset="0"/>
                <a:ea typeface="黑体" panose="02010609060101010101" pitchFamily="49" charset="-122"/>
                <a:cs typeface="+mn-ea"/>
              </a:rPr>
              <a:t>如图，某一时刻一根 2 m 长的竹竿 </a:t>
            </a:r>
            <a:r>
              <a:rPr lang="zh-CN" altLang="en-US" sz="2800" i="1" noProof="1">
                <a:solidFill>
                  <a:srgbClr val="000000"/>
                </a:solidFill>
                <a:latin typeface="Times New Roman" panose="02020603050405020304" pitchFamily="18" charset="0"/>
                <a:ea typeface="黑体" panose="02010609060101010101" pitchFamily="49" charset="-122"/>
                <a:cs typeface="+mn-ea"/>
              </a:rPr>
              <a:t>EF </a:t>
            </a:r>
            <a:r>
              <a:rPr lang="zh-CN" altLang="en-US" sz="2800" noProof="1">
                <a:solidFill>
                  <a:srgbClr val="000000"/>
                </a:solidFill>
                <a:latin typeface="Times New Roman" panose="02020603050405020304" pitchFamily="18" charset="0"/>
                <a:ea typeface="黑体" panose="02010609060101010101" pitchFamily="49" charset="-122"/>
                <a:cs typeface="+mn-ea"/>
              </a:rPr>
              <a:t>的影长 </a:t>
            </a:r>
            <a:r>
              <a:rPr lang="zh-CN" altLang="en-US" sz="2800" i="1" noProof="1">
                <a:solidFill>
                  <a:srgbClr val="000000"/>
                </a:solidFill>
                <a:latin typeface="Times New Roman" panose="02020603050405020304" pitchFamily="18" charset="0"/>
                <a:ea typeface="黑体" panose="02010609060101010101" pitchFamily="49" charset="-122"/>
                <a:cs typeface="+mn-ea"/>
              </a:rPr>
              <a:t>GE </a:t>
            </a:r>
            <a:r>
              <a:rPr lang="zh-CN" altLang="en-US" sz="2800" noProof="1">
                <a:solidFill>
                  <a:srgbClr val="000000"/>
                </a:solidFill>
                <a:latin typeface="Times New Roman" panose="02020603050405020304" pitchFamily="18" charset="0"/>
                <a:ea typeface="黑体" panose="02010609060101010101" pitchFamily="49" charset="-122"/>
                <a:cs typeface="+mn-ea"/>
              </a:rPr>
              <a:t>为 1.2 m，此时，小红测得一棵被风吹斜的柏树与地面成 30°角，树顶端 </a:t>
            </a:r>
            <a:r>
              <a:rPr lang="zh-CN" altLang="en-US" sz="2800" i="1" noProof="1">
                <a:solidFill>
                  <a:srgbClr val="000000"/>
                </a:solidFill>
                <a:latin typeface="Times New Roman" panose="02020603050405020304" pitchFamily="18" charset="0"/>
                <a:ea typeface="黑体" panose="02010609060101010101" pitchFamily="49" charset="-122"/>
                <a:cs typeface="+mn-ea"/>
              </a:rPr>
              <a:t>B </a:t>
            </a:r>
            <a:r>
              <a:rPr lang="zh-CN" altLang="en-US" sz="2800" noProof="1">
                <a:solidFill>
                  <a:srgbClr val="000000"/>
                </a:solidFill>
                <a:latin typeface="Times New Roman" panose="02020603050405020304" pitchFamily="18" charset="0"/>
                <a:ea typeface="黑体" panose="02010609060101010101" pitchFamily="49" charset="-122"/>
                <a:cs typeface="+mn-ea"/>
              </a:rPr>
              <a:t>在地面上的影子点 </a:t>
            </a:r>
            <a:r>
              <a:rPr lang="zh-CN" altLang="en-US" sz="2800" i="1" noProof="1">
                <a:solidFill>
                  <a:srgbClr val="000000"/>
                </a:solidFill>
                <a:latin typeface="Times New Roman" panose="02020603050405020304" pitchFamily="18" charset="0"/>
                <a:ea typeface="黑体" panose="02010609060101010101" pitchFamily="49" charset="-122"/>
                <a:cs typeface="+mn-ea"/>
              </a:rPr>
              <a:t>D </a:t>
            </a:r>
            <a:r>
              <a:rPr lang="zh-CN" altLang="en-US" sz="2800" noProof="1">
                <a:solidFill>
                  <a:srgbClr val="000000"/>
                </a:solidFill>
                <a:latin typeface="Times New Roman" panose="02020603050405020304" pitchFamily="18" charset="0"/>
                <a:ea typeface="黑体" panose="02010609060101010101" pitchFamily="49" charset="-122"/>
                <a:cs typeface="+mn-ea"/>
              </a:rPr>
              <a:t>与 </a:t>
            </a:r>
            <a:r>
              <a:rPr lang="zh-CN" altLang="en-US" sz="2800" i="1" noProof="1">
                <a:solidFill>
                  <a:srgbClr val="000000"/>
                </a:solidFill>
                <a:latin typeface="Times New Roman" panose="02020603050405020304" pitchFamily="18" charset="0"/>
                <a:ea typeface="黑体" panose="02010609060101010101" pitchFamily="49" charset="-122"/>
                <a:cs typeface="+mn-ea"/>
              </a:rPr>
              <a:t>B </a:t>
            </a:r>
            <a:r>
              <a:rPr lang="zh-CN" altLang="en-US" sz="2800" noProof="1">
                <a:solidFill>
                  <a:srgbClr val="000000"/>
                </a:solidFill>
                <a:latin typeface="Times New Roman" panose="02020603050405020304" pitchFamily="18" charset="0"/>
                <a:ea typeface="黑体" panose="02010609060101010101" pitchFamily="49" charset="-122"/>
                <a:cs typeface="+mn-ea"/>
              </a:rPr>
              <a:t>到垂直地面的落点 </a:t>
            </a:r>
            <a:r>
              <a:rPr lang="zh-CN" altLang="en-US" sz="2800" i="1" noProof="1">
                <a:solidFill>
                  <a:srgbClr val="000000"/>
                </a:solidFill>
                <a:latin typeface="Times New Roman" panose="02020603050405020304" pitchFamily="18" charset="0"/>
                <a:ea typeface="黑体" panose="02010609060101010101" pitchFamily="49" charset="-122"/>
                <a:cs typeface="+mn-ea"/>
              </a:rPr>
              <a:t>C </a:t>
            </a:r>
            <a:r>
              <a:rPr lang="zh-CN" altLang="en-US" sz="2800" noProof="1">
                <a:solidFill>
                  <a:srgbClr val="000000"/>
                </a:solidFill>
                <a:latin typeface="Times New Roman" panose="02020603050405020304" pitchFamily="18" charset="0"/>
                <a:ea typeface="黑体" panose="02010609060101010101" pitchFamily="49" charset="-122"/>
                <a:cs typeface="+mn-ea"/>
              </a:rPr>
              <a:t>的距离是 3.6 m，求树 </a:t>
            </a:r>
            <a:r>
              <a:rPr lang="zh-CN" altLang="en-US" sz="2800" i="1" noProof="1">
                <a:solidFill>
                  <a:srgbClr val="000000"/>
                </a:solidFill>
                <a:latin typeface="Times New Roman" panose="02020603050405020304" pitchFamily="18" charset="0"/>
                <a:ea typeface="黑体" panose="02010609060101010101" pitchFamily="49" charset="-122"/>
                <a:cs typeface="+mn-ea"/>
              </a:rPr>
              <a:t>AB</a:t>
            </a:r>
            <a:r>
              <a:rPr lang="zh-CN" altLang="en-US" sz="2800" noProof="1">
                <a:solidFill>
                  <a:srgbClr val="000000"/>
                </a:solidFill>
                <a:latin typeface="Times New Roman" panose="02020603050405020304" pitchFamily="18" charset="0"/>
                <a:ea typeface="黑体" panose="02010609060101010101" pitchFamily="49" charset="-122"/>
                <a:cs typeface="+mn-ea"/>
              </a:rPr>
              <a:t>的长．</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p:txBody>
      </p:sp>
      <p:grpSp>
        <p:nvGrpSpPr>
          <p:cNvPr id="4" name="组合 7"/>
          <p:cNvGrpSpPr/>
          <p:nvPr/>
        </p:nvGrpSpPr>
        <p:grpSpPr bwMode="auto">
          <a:xfrm>
            <a:off x="6960096" y="3742574"/>
            <a:ext cx="4694238" cy="2516188"/>
            <a:chOff x="6559" y="5865"/>
            <a:chExt cx="7391" cy="3963"/>
          </a:xfrm>
        </p:grpSpPr>
        <p:pic>
          <p:nvPicPr>
            <p:cNvPr id="5" name="Picture 146" descr="C:\Documents and Settings\Administrator\桌面\R9数教案\16RJ9XJA47.TIF"/>
            <p:cNvPicPr>
              <a:picLocks noChangeAspect="1" noChangeArrowheads="1"/>
            </p:cNvPicPr>
            <p:nvPr/>
          </p:nvPicPr>
          <p:blipFill>
            <a:blip r:embed="rId1" r:link="rId2">
              <a:extLst>
                <a:ext uri="{28A0092B-C50C-407E-A947-70E740481C1C}">
                  <a14:useLocalDpi xmlns:a14="http://schemas.microsoft.com/office/drawing/2010/main" val="0"/>
                </a:ext>
              </a:extLst>
            </a:blip>
            <a:srcRect/>
            <a:stretch>
              <a:fillRect/>
            </a:stretch>
          </p:blipFill>
          <p:spPr bwMode="auto">
            <a:xfrm>
              <a:off x="6559" y="5865"/>
              <a:ext cx="6864" cy="3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4"/>
            <p:cNvSpPr txBox="1">
              <a:spLocks noChangeArrowheads="1"/>
            </p:cNvSpPr>
            <p:nvPr/>
          </p:nvSpPr>
          <p:spPr bwMode="auto">
            <a:xfrm>
              <a:off x="12946" y="7789"/>
              <a:ext cx="100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dirty="0">
                  <a:latin typeface="Times New Roman" panose="02020603050405020304" pitchFamily="18" charset="0"/>
                  <a:ea typeface="黑体" panose="02010609060101010101" pitchFamily="49" charset="-122"/>
                </a:rPr>
                <a:t>2m</a:t>
              </a:r>
              <a:endParaRPr lang="zh-CN" altLang="en-US" sz="2800" dirty="0">
                <a:latin typeface="Times New Roman" panose="02020603050405020304" pitchFamily="18" charset="0"/>
                <a:ea typeface="黑体" panose="02010609060101010101" pitchFamily="49" charset="-122"/>
              </a:endParaRPr>
            </a:p>
          </p:txBody>
        </p:sp>
        <p:sp>
          <p:nvSpPr>
            <p:cNvPr id="7" name="文本框 5"/>
            <p:cNvSpPr txBox="1">
              <a:spLocks noChangeArrowheads="1"/>
            </p:cNvSpPr>
            <p:nvPr/>
          </p:nvSpPr>
          <p:spPr bwMode="auto">
            <a:xfrm>
              <a:off x="12116" y="9006"/>
              <a:ext cx="142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1.2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m</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8" name="文本框 6"/>
            <p:cNvSpPr txBox="1">
              <a:spLocks noChangeArrowheads="1"/>
            </p:cNvSpPr>
            <p:nvPr/>
          </p:nvSpPr>
          <p:spPr bwMode="auto">
            <a:xfrm>
              <a:off x="9491" y="8867"/>
              <a:ext cx="142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3.6</a:t>
              </a:r>
              <a:r>
                <a:rPr lang="zh-CN" altLang="en-US" sz="2800" dirty="0">
                  <a:latin typeface="Times New Roman" panose="02020603050405020304" pitchFamily="18" charset="0"/>
                  <a:ea typeface="黑体" panose="02010609060101010101" pitchFamily="49" charset="-122"/>
                  <a:sym typeface="宋体" panose="02010600030101010101" pitchFamily="2" charset="-122"/>
                </a:rPr>
                <a:t>m</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grpSp>
      <p:sp>
        <p:nvSpPr>
          <p:cNvPr id="9" name="文本框 8"/>
          <p:cNvSpPr txBox="1">
            <a:spLocks noChangeArrowheads="1"/>
          </p:cNvSpPr>
          <p:nvPr/>
        </p:nvSpPr>
        <p:spPr bwMode="auto">
          <a:xfrm>
            <a:off x="936026" y="2894110"/>
            <a:ext cx="508000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42900">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tx2"/>
              </a:buClr>
            </a:pPr>
            <a:r>
              <a:rPr lang="zh-CN" altLang="en-US" sz="2400">
                <a:latin typeface="Times New Roman" panose="02020603050405020304" pitchFamily="18" charset="0"/>
                <a:ea typeface="黑体" panose="02010609060101010101" pitchFamily="49" charset="-122"/>
              </a:rPr>
              <a:t>解：如图，</a:t>
            </a:r>
            <a:r>
              <a:rPr lang="zh-CN" altLang="en-US" sz="2400" i="1">
                <a:latin typeface="Times New Roman" panose="02020603050405020304" pitchFamily="18" charset="0"/>
                <a:ea typeface="黑体" panose="02010609060101010101" pitchFamily="49" charset="-122"/>
              </a:rPr>
              <a:t>CD</a:t>
            </a:r>
            <a:r>
              <a:rPr lang="zh-CN" altLang="en-US" sz="2400">
                <a:latin typeface="Times New Roman" panose="02020603050405020304" pitchFamily="18" charset="0"/>
                <a:ea typeface="黑体" panose="02010609060101010101" pitchFamily="49" charset="-122"/>
              </a:rPr>
              <a:t>＝3.6m，</a:t>
            </a:r>
            <a:endParaRPr lang="zh-CN" altLang="en-US" sz="240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a:latin typeface="Times New Roman" panose="02020603050405020304" pitchFamily="18" charset="0"/>
                <a:ea typeface="黑体" panose="02010609060101010101" pitchFamily="49" charset="-122"/>
              </a:rPr>
              <a:t>∵△</a:t>
            </a:r>
            <a:r>
              <a:rPr lang="zh-CN" altLang="en-US" sz="2400" i="1">
                <a:latin typeface="Times New Roman" panose="02020603050405020304" pitchFamily="18" charset="0"/>
                <a:ea typeface="黑体" panose="02010609060101010101" pitchFamily="49" charset="-122"/>
              </a:rPr>
              <a:t>BDC</a:t>
            </a:r>
            <a:r>
              <a:rPr lang="zh-CN" altLang="en-US" sz="2400">
                <a:latin typeface="Times New Roman" panose="02020603050405020304" pitchFamily="18" charset="0"/>
                <a:ea typeface="黑体" panose="02010609060101010101" pitchFamily="49" charset="-122"/>
              </a:rPr>
              <a:t>∽△</a:t>
            </a:r>
            <a:r>
              <a:rPr lang="zh-CN" altLang="en-US" sz="2400" i="1">
                <a:latin typeface="Times New Roman" panose="02020603050405020304" pitchFamily="18" charset="0"/>
                <a:ea typeface="黑体" panose="02010609060101010101" pitchFamily="49" charset="-122"/>
              </a:rPr>
              <a:t>FGE</a:t>
            </a:r>
            <a:r>
              <a:rPr lang="zh-CN" altLang="en-US" sz="2400">
                <a:latin typeface="Times New Roman" panose="02020603050405020304" pitchFamily="18" charset="0"/>
                <a:ea typeface="黑体" panose="02010609060101010101" pitchFamily="49" charset="-122"/>
              </a:rPr>
              <a:t>，</a:t>
            </a:r>
            <a:endParaRPr lang="zh-CN" altLang="en-US" sz="2400">
              <a:latin typeface="Times New Roman" panose="02020603050405020304" pitchFamily="18" charset="0"/>
              <a:ea typeface="黑体" panose="02010609060101010101" pitchFamily="49" charset="-122"/>
            </a:endParaRPr>
          </a:p>
        </p:txBody>
      </p:sp>
      <p:sp>
        <p:nvSpPr>
          <p:cNvPr id="10" name="文本框 9"/>
          <p:cNvSpPr txBox="1">
            <a:spLocks noChangeArrowheads="1"/>
          </p:cNvSpPr>
          <p:nvPr/>
        </p:nvSpPr>
        <p:spPr bwMode="auto">
          <a:xfrm>
            <a:off x="910083" y="4620999"/>
            <a:ext cx="5715299" cy="2084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342900">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BC</a:t>
            </a:r>
            <a:r>
              <a:rPr lang="zh-CN" altLang="en-US" sz="2400" dirty="0">
                <a:latin typeface="Times New Roman" panose="02020603050405020304" pitchFamily="18" charset="0"/>
                <a:ea typeface="黑体" panose="02010609060101010101" pitchFamily="49" charset="-122"/>
              </a:rPr>
              <a:t>＝6m.</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在 Rt△</a:t>
            </a:r>
            <a:r>
              <a:rPr lang="zh-CN" altLang="en-US" sz="2400" i="1" dirty="0">
                <a:latin typeface="Times New Roman" panose="02020603050405020304" pitchFamily="18" charset="0"/>
                <a:ea typeface="黑体" panose="02010609060101010101" pitchFamily="49" charset="-122"/>
              </a:rPr>
              <a:t>ABC </a:t>
            </a:r>
            <a:r>
              <a:rPr lang="zh-CN" altLang="en-US" sz="2400" dirty="0">
                <a:latin typeface="Times New Roman" panose="02020603050405020304" pitchFamily="18" charset="0"/>
                <a:ea typeface="黑体" panose="02010609060101010101" pitchFamily="49" charset="-122"/>
              </a:rPr>
              <a:t>中，</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A</a:t>
            </a:r>
            <a:r>
              <a:rPr lang="zh-CN" altLang="en-US" sz="2400" dirty="0">
                <a:latin typeface="Times New Roman" panose="02020603050405020304" pitchFamily="18" charset="0"/>
                <a:ea typeface="黑体" panose="02010609060101010101" pitchFamily="49" charset="-122"/>
              </a:rPr>
              <a:t>＝30°，</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AB</a:t>
            </a:r>
            <a:r>
              <a:rPr lang="zh-CN" altLang="en-US" sz="2400" dirty="0">
                <a:latin typeface="Times New Roman" panose="02020603050405020304" pitchFamily="18" charset="0"/>
                <a:ea typeface="黑体" panose="02010609060101010101" pitchFamily="49" charset="-122"/>
              </a:rPr>
              <a:t>＝2</a:t>
            </a:r>
            <a:r>
              <a:rPr lang="zh-CN" altLang="en-US" sz="2400" i="1" dirty="0">
                <a:latin typeface="Times New Roman" panose="02020603050405020304" pitchFamily="18" charset="0"/>
                <a:ea typeface="黑体" panose="02010609060101010101" pitchFamily="49" charset="-122"/>
              </a:rPr>
              <a:t>BC</a:t>
            </a:r>
            <a:r>
              <a:rPr lang="zh-CN" altLang="en-US" sz="2400" dirty="0">
                <a:latin typeface="Times New Roman" panose="02020603050405020304" pitchFamily="18" charset="0"/>
                <a:ea typeface="黑体" panose="02010609060101010101" pitchFamily="49" charset="-122"/>
              </a:rPr>
              <a:t>＝12 m，即树长 </a:t>
            </a:r>
            <a:r>
              <a:rPr lang="zh-CN" altLang="en-US" sz="2400" i="1" dirty="0">
                <a:latin typeface="Times New Roman" panose="02020603050405020304" pitchFamily="18" charset="0"/>
                <a:ea typeface="黑体" panose="02010609060101010101" pitchFamily="49" charset="-122"/>
              </a:rPr>
              <a:t>AB </a:t>
            </a:r>
            <a:r>
              <a:rPr lang="zh-CN" altLang="en-US" sz="2400" dirty="0">
                <a:latin typeface="Times New Roman" panose="02020603050405020304" pitchFamily="18" charset="0"/>
                <a:ea typeface="黑体" panose="02010609060101010101" pitchFamily="49" charset="-122"/>
              </a:rPr>
              <a:t>是 12 m.</a:t>
            </a:r>
            <a:endParaRPr lang="zh-CN" altLang="en-US" sz="2400" dirty="0">
              <a:latin typeface="Times New Roman" panose="02020603050405020304" pitchFamily="18" charset="0"/>
              <a:ea typeface="黑体" panose="02010609060101010101" pitchFamily="49" charset="-122"/>
            </a:endParaRPr>
          </a:p>
        </p:txBody>
      </p:sp>
      <p:grpSp>
        <p:nvGrpSpPr>
          <p:cNvPr id="11" name="组合 15"/>
          <p:cNvGrpSpPr/>
          <p:nvPr/>
        </p:nvGrpSpPr>
        <p:grpSpPr bwMode="auto">
          <a:xfrm>
            <a:off x="921739" y="4005361"/>
            <a:ext cx="3657059" cy="737234"/>
            <a:chOff x="-147" y="3121"/>
            <a:chExt cx="6729" cy="1455"/>
          </a:xfrm>
        </p:grpSpPr>
        <p:grpSp>
          <p:nvGrpSpPr>
            <p:cNvPr id="12" name="组合 11"/>
            <p:cNvGrpSpPr/>
            <p:nvPr/>
          </p:nvGrpSpPr>
          <p:grpSpPr bwMode="auto">
            <a:xfrm>
              <a:off x="597" y="3121"/>
              <a:ext cx="5985" cy="1455"/>
              <a:chOff x="4216" y="6522"/>
              <a:chExt cx="5985" cy="1455"/>
            </a:xfrm>
          </p:grpSpPr>
          <p:grpSp>
            <p:nvGrpSpPr>
              <p:cNvPr id="14" name="组合 10"/>
              <p:cNvGrpSpPr/>
              <p:nvPr/>
            </p:nvGrpSpPr>
            <p:grpSpPr bwMode="auto">
              <a:xfrm>
                <a:off x="4216" y="6522"/>
                <a:ext cx="3474" cy="1445"/>
                <a:chOff x="1688" y="2973"/>
                <a:chExt cx="3474" cy="1445"/>
              </a:xfrm>
            </p:grpSpPr>
            <p:graphicFrame>
              <p:nvGraphicFramePr>
                <p:cNvPr id="16" name="对象 4"/>
                <p:cNvGraphicFramePr>
                  <a:graphicFrameLocks noChangeAspect="1"/>
                </p:cNvGraphicFramePr>
                <p:nvPr/>
              </p:nvGraphicFramePr>
              <p:xfrm>
                <a:off x="1688" y="2973"/>
                <a:ext cx="2599" cy="1445"/>
              </p:xfrm>
              <a:graphic>
                <a:graphicData uri="http://schemas.openxmlformats.org/presentationml/2006/ole">
                  <mc:AlternateContent xmlns:mc="http://schemas.openxmlformats.org/markup-compatibility/2006">
                    <mc:Choice xmlns:v="urn:schemas-microsoft-com:vml" Requires="v">
                      <p:oleObj spid="_x0000_s71698" name="" r:id="rId3" imgW="723900" imgH="393700" progId="Equation.DSMT4">
                        <p:embed/>
                      </p:oleObj>
                    </mc:Choice>
                    <mc:Fallback>
                      <p:oleObj name="" r:id="rId3" imgW="723900" imgH="393700" progId="Equation.DSMT4">
                        <p:embed/>
                        <p:pic>
                          <p:nvPicPr>
                            <p:cNvPr id="0" name="对象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8" y="2973"/>
                              <a:ext cx="2599"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7" name="文本框 11"/>
                <p:cNvSpPr txBox="1">
                  <a:spLocks noChangeArrowheads="1"/>
                </p:cNvSpPr>
                <p:nvPr/>
              </p:nvSpPr>
              <p:spPr bwMode="auto">
                <a:xfrm>
                  <a:off x="4387" y="3325"/>
                  <a:ext cx="77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400">
                      <a:latin typeface="黑体" panose="02010609060101010101" pitchFamily="49" charset="-122"/>
                      <a:ea typeface="黑体" panose="02010609060101010101" pitchFamily="49" charset="-122"/>
                    </a:rPr>
                    <a:t>即</a:t>
                  </a:r>
                  <a:endParaRPr lang="zh-CN" altLang="en-US" sz="2400">
                    <a:latin typeface="黑体" panose="02010609060101010101" pitchFamily="49" charset="-122"/>
                    <a:ea typeface="黑体" panose="02010609060101010101" pitchFamily="49" charset="-122"/>
                  </a:endParaRPr>
                </a:p>
              </p:txBody>
            </p:sp>
          </p:grpSp>
          <p:graphicFrame>
            <p:nvGraphicFramePr>
              <p:cNvPr id="15" name="对象 4"/>
              <p:cNvGraphicFramePr>
                <a:graphicFrameLocks noChangeAspect="1"/>
              </p:cNvGraphicFramePr>
              <p:nvPr/>
            </p:nvGraphicFramePr>
            <p:xfrm>
              <a:off x="7738" y="6531"/>
              <a:ext cx="2463" cy="1446"/>
            </p:xfrm>
            <a:graphic>
              <a:graphicData uri="http://schemas.openxmlformats.org/presentationml/2006/ole">
                <mc:AlternateContent xmlns:mc="http://schemas.openxmlformats.org/markup-compatibility/2006">
                  <mc:Choice xmlns:v="urn:schemas-microsoft-com:vml" Requires="v">
                    <p:oleObj spid="_x0000_s71699" name="" r:id="rId5" imgW="685800" imgH="393700" progId="Equation.DSMT4">
                      <p:embed/>
                    </p:oleObj>
                  </mc:Choice>
                  <mc:Fallback>
                    <p:oleObj name="" r:id="rId5" imgW="685800" imgH="393700" progId="Equation.DSMT4">
                      <p:embed/>
                      <p:pic>
                        <p:nvPicPr>
                          <p:cNvPr id="0" name="对象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38" y="6531"/>
                            <a:ext cx="2463" cy="1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13" name="文本框 14"/>
            <p:cNvSpPr txBox="1">
              <a:spLocks noChangeArrowheads="1"/>
            </p:cNvSpPr>
            <p:nvPr/>
          </p:nvSpPr>
          <p:spPr bwMode="auto">
            <a:xfrm>
              <a:off x="-147" y="3486"/>
              <a:ext cx="77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rPr>
                <a:t>∴</a:t>
              </a:r>
              <a:endParaRPr lang="en-US" altLang="zh-CN" sz="2400">
                <a:latin typeface="Times New Roman" panose="02020603050405020304" pitchFamily="18" charset="0"/>
                <a:ea typeface="黑体" panose="02010609060101010101" pitchFamily="49" charset="-122"/>
              </a:endParaRPr>
            </a:p>
          </p:txBody>
        </p:sp>
      </p:grpSp>
      <p:sp>
        <p:nvSpPr>
          <p:cNvPr id="18" name="矩形 17"/>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wipe(left)">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wipe(left)">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wipe(left)">
                                      <p:cBhvr>
                                        <p:cTn id="3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99356" y="952971"/>
            <a:ext cx="11593287" cy="158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rgbClr val="000000"/>
                </a:solidFill>
                <a:latin typeface="Times New Roman" panose="02020603050405020304" pitchFamily="18" charset="0"/>
                <a:ea typeface="黑体" panose="02010609060101010101" pitchFamily="49" charset="-122"/>
              </a:rPr>
              <a:t>如图，小明同学跳起来把一个排球打在离地 2 m远的地上，然后反弹碰到墙上，如果她跳起击球时的高度是 1.8 m，排球落地点离墙的距离是 6 m，假设球一直沿直线运动，球能碰到墙面离地多高的地方？</a:t>
            </a:r>
            <a:endParaRPr lang="zh-CN" altLang="en-US" sz="2800" dirty="0">
              <a:solidFill>
                <a:srgbClr val="000000"/>
              </a:solidFill>
              <a:latin typeface="Times New Roman" panose="02020603050405020304" pitchFamily="18" charset="0"/>
              <a:ea typeface="黑体" panose="02010609060101010101" pitchFamily="49" charset="-122"/>
            </a:endParaRPr>
          </a:p>
        </p:txBody>
      </p:sp>
      <p:grpSp>
        <p:nvGrpSpPr>
          <p:cNvPr id="3" name="组合 8"/>
          <p:cNvGrpSpPr/>
          <p:nvPr/>
        </p:nvGrpSpPr>
        <p:grpSpPr bwMode="auto">
          <a:xfrm>
            <a:off x="5375920" y="2745904"/>
            <a:ext cx="5759450" cy="3159125"/>
            <a:chOff x="1929" y="4575"/>
            <a:chExt cx="9070" cy="4974"/>
          </a:xfrm>
        </p:grpSpPr>
        <p:pic>
          <p:nvPicPr>
            <p:cNvPr id="4" name="图片 7" descr="排球"/>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336" y="7278"/>
              <a:ext cx="640" cy="1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10"/>
            <p:cNvSpPr txBox="1">
              <a:spLocks noChangeArrowheads="1"/>
            </p:cNvSpPr>
            <p:nvPr/>
          </p:nvSpPr>
          <p:spPr bwMode="auto">
            <a:xfrm>
              <a:off x="3856" y="6662"/>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6" name="Text Box 11"/>
            <p:cNvSpPr txBox="1">
              <a:spLocks noChangeArrowheads="1"/>
            </p:cNvSpPr>
            <p:nvPr/>
          </p:nvSpPr>
          <p:spPr bwMode="auto">
            <a:xfrm>
              <a:off x="3626" y="8688"/>
              <a:ext cx="5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7" name="Text Box 12"/>
            <p:cNvSpPr txBox="1">
              <a:spLocks noChangeArrowheads="1"/>
            </p:cNvSpPr>
            <p:nvPr/>
          </p:nvSpPr>
          <p:spPr bwMode="auto">
            <a:xfrm>
              <a:off x="5031" y="8701"/>
              <a:ext cx="71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O</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8" name="Text Box 13"/>
            <p:cNvSpPr txBox="1">
              <a:spLocks noChangeArrowheads="1"/>
            </p:cNvSpPr>
            <p:nvPr/>
          </p:nvSpPr>
          <p:spPr bwMode="auto">
            <a:xfrm>
              <a:off x="9485" y="4576"/>
              <a:ext cx="68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Text Box 14"/>
            <p:cNvSpPr txBox="1">
              <a:spLocks noChangeArrowheads="1"/>
            </p:cNvSpPr>
            <p:nvPr/>
          </p:nvSpPr>
          <p:spPr bwMode="auto">
            <a:xfrm>
              <a:off x="9811" y="8687"/>
              <a:ext cx="987"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0" name="Text Box 15"/>
            <p:cNvSpPr txBox="1">
              <a:spLocks noChangeArrowheads="1"/>
            </p:cNvSpPr>
            <p:nvPr/>
          </p:nvSpPr>
          <p:spPr bwMode="auto">
            <a:xfrm>
              <a:off x="4237" y="8675"/>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2m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1" name="Text Box 16"/>
            <p:cNvSpPr txBox="1">
              <a:spLocks noChangeArrowheads="1"/>
            </p:cNvSpPr>
            <p:nvPr/>
          </p:nvSpPr>
          <p:spPr bwMode="auto">
            <a:xfrm>
              <a:off x="7648" y="8727"/>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6m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2" name="Text Box 17"/>
            <p:cNvSpPr txBox="1">
              <a:spLocks noChangeArrowheads="1"/>
            </p:cNvSpPr>
            <p:nvPr/>
          </p:nvSpPr>
          <p:spPr bwMode="auto">
            <a:xfrm>
              <a:off x="1929" y="7501"/>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1.8m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3" name="矩形 11"/>
            <p:cNvSpPr>
              <a:spLocks noChangeArrowheads="1"/>
            </p:cNvSpPr>
            <p:nvPr/>
          </p:nvSpPr>
          <p:spPr bwMode="auto">
            <a:xfrm>
              <a:off x="2061" y="8589"/>
              <a:ext cx="8938" cy="227"/>
            </a:xfrm>
            <a:prstGeom prst="rect">
              <a:avLst/>
            </a:prstGeom>
            <a:solidFill>
              <a:srgbClr val="808080"/>
            </a:solidFill>
            <a:ln w="9525">
              <a:solidFill>
                <a:srgbClr val="C9C9C9"/>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4" name="矩形 12"/>
            <p:cNvSpPr>
              <a:spLocks noChangeArrowheads="1"/>
            </p:cNvSpPr>
            <p:nvPr/>
          </p:nvSpPr>
          <p:spPr bwMode="auto">
            <a:xfrm>
              <a:off x="10149" y="4575"/>
              <a:ext cx="680" cy="4027"/>
            </a:xfrm>
            <a:prstGeom prst="rect">
              <a:avLst/>
            </a:prstGeom>
            <a:solidFill>
              <a:srgbClr val="996633"/>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5" name="直接连接符 13"/>
            <p:cNvCxnSpPr>
              <a:cxnSpLocks noChangeShapeType="1"/>
            </p:cNvCxnSpPr>
            <p:nvPr/>
          </p:nvCxnSpPr>
          <p:spPr bwMode="auto">
            <a:xfrm flipV="1">
              <a:off x="3963" y="7369"/>
              <a:ext cx="0" cy="1246"/>
            </a:xfrm>
            <a:prstGeom prst="line">
              <a:avLst/>
            </a:prstGeom>
            <a:noFill/>
            <a:ln w="28575">
              <a:solidFill>
                <a:schemeClr val="tx1"/>
              </a:solidFill>
              <a:prstDash val="sysDash"/>
              <a:round/>
            </a:ln>
            <a:extLst>
              <a:ext uri="{909E8E84-426E-40DD-AFC4-6F175D3DCCD1}">
                <a14:hiddenFill xmlns:a14="http://schemas.microsoft.com/office/drawing/2010/main">
                  <a:noFill/>
                </a14:hiddenFill>
              </a:ext>
            </a:extLst>
          </p:spPr>
        </p:cxnSp>
        <p:cxnSp>
          <p:nvCxnSpPr>
            <p:cNvPr id="16" name="直接连接符 14"/>
            <p:cNvCxnSpPr>
              <a:cxnSpLocks noChangeShapeType="1"/>
            </p:cNvCxnSpPr>
            <p:nvPr/>
          </p:nvCxnSpPr>
          <p:spPr bwMode="auto">
            <a:xfrm>
              <a:off x="3963" y="7369"/>
              <a:ext cx="1423" cy="1210"/>
            </a:xfrm>
            <a:prstGeom prst="line">
              <a:avLst/>
            </a:prstGeom>
            <a:noFill/>
            <a:ln w="28575">
              <a:solidFill>
                <a:srgbClr val="FF00FF"/>
              </a:solidFill>
              <a:round/>
            </a:ln>
            <a:extLst>
              <a:ext uri="{909E8E84-426E-40DD-AFC4-6F175D3DCCD1}">
                <a14:hiddenFill xmlns:a14="http://schemas.microsoft.com/office/drawing/2010/main">
                  <a:noFill/>
                </a14:hiddenFill>
              </a:ext>
            </a:extLst>
          </p:spPr>
        </p:cxnSp>
        <p:cxnSp>
          <p:nvCxnSpPr>
            <p:cNvPr id="17" name="直接连接符 15"/>
            <p:cNvCxnSpPr>
              <a:cxnSpLocks noChangeShapeType="1"/>
            </p:cNvCxnSpPr>
            <p:nvPr/>
          </p:nvCxnSpPr>
          <p:spPr bwMode="auto">
            <a:xfrm flipV="1">
              <a:off x="5410" y="5174"/>
              <a:ext cx="4739" cy="3401"/>
            </a:xfrm>
            <a:prstGeom prst="line">
              <a:avLst/>
            </a:prstGeom>
            <a:noFill/>
            <a:ln w="28575">
              <a:solidFill>
                <a:srgbClr val="FF00FF"/>
              </a:solidFill>
              <a:round/>
            </a:ln>
            <a:extLst>
              <a:ext uri="{909E8E84-426E-40DD-AFC4-6F175D3DCCD1}">
                <a14:hiddenFill xmlns:a14="http://schemas.microsoft.com/office/drawing/2010/main">
                  <a:noFill/>
                </a14:hiddenFill>
              </a:ext>
            </a:extLst>
          </p:spPr>
        </p:cxnSp>
      </p:grpSp>
      <p:sp>
        <p:nvSpPr>
          <p:cNvPr id="18" name="Text Box 19"/>
          <p:cNvSpPr txBox="1">
            <a:spLocks noChangeArrowheads="1"/>
          </p:cNvSpPr>
          <p:nvPr/>
        </p:nvSpPr>
        <p:spPr bwMode="auto">
          <a:xfrm>
            <a:off x="498424" y="2613819"/>
            <a:ext cx="5037138"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a:latin typeface="Times New Roman" panose="02020603050405020304" pitchFamily="18" charset="0"/>
                <a:ea typeface="黑体" panose="02010609060101010101" pitchFamily="49" charset="-122"/>
              </a:rPr>
              <a:t>解：</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ABO</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CDO</a:t>
            </a:r>
            <a:r>
              <a:rPr lang="en-US" altLang="zh-CN" sz="2800">
                <a:latin typeface="Times New Roman" panose="02020603050405020304" pitchFamily="18" charset="0"/>
                <a:ea typeface="黑体" panose="02010609060101010101" pitchFamily="49" charset="-122"/>
              </a:rPr>
              <a:t>=90°</a:t>
            </a:r>
            <a:r>
              <a:rPr lang="zh-CN" altLang="en-US" sz="2800">
                <a:latin typeface="Times New Roman" panose="02020603050405020304" pitchFamily="18" charset="0"/>
                <a:ea typeface="黑体" panose="02010609060101010101" pitchFamily="49" charset="-122"/>
              </a:rPr>
              <a:t>，</a:t>
            </a:r>
            <a:endParaRPr lang="zh-CN" altLang="en-US" sz="2800">
              <a:latin typeface="Times New Roman" panose="02020603050405020304" pitchFamily="18" charset="0"/>
              <a:ea typeface="黑体" panose="02010609060101010101" pitchFamily="49" charset="-122"/>
            </a:endParaRPr>
          </a:p>
          <a:p>
            <a:pPr>
              <a:lnSpc>
                <a:spcPts val="4000"/>
              </a:lnSpc>
            </a:pP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AOB</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COD</a:t>
            </a:r>
            <a:r>
              <a:rPr lang="zh-CN" altLang="en-US" sz="2800">
                <a:latin typeface="Times New Roman" panose="02020603050405020304" pitchFamily="18" charset="0"/>
                <a:ea typeface="黑体" panose="02010609060101010101" pitchFamily="49" charset="-122"/>
              </a:rPr>
              <a:t>，</a:t>
            </a:r>
            <a:endParaRPr lang="zh-CN" altLang="en-US" sz="2800">
              <a:latin typeface="Times New Roman" panose="02020603050405020304" pitchFamily="18" charset="0"/>
              <a:ea typeface="黑体" panose="02010609060101010101" pitchFamily="49" charset="-122"/>
            </a:endParaRPr>
          </a:p>
          <a:p>
            <a:pPr>
              <a:lnSpc>
                <a:spcPts val="4000"/>
              </a:lnSpc>
            </a:pP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AOB</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COD</a:t>
            </a:r>
            <a:r>
              <a:rPr lang="en-US" altLang="zh-CN" sz="2800">
                <a:latin typeface="Times New Roman" panose="02020603050405020304" pitchFamily="18" charset="0"/>
                <a:ea typeface="黑体" panose="02010609060101010101" pitchFamily="49" charset="-122"/>
              </a:rPr>
              <a:t>.</a:t>
            </a:r>
            <a:endParaRPr lang="en-US" altLang="zh-CN" sz="2800">
              <a:latin typeface="Times New Roman" panose="02020603050405020304" pitchFamily="18" charset="0"/>
              <a:ea typeface="黑体" panose="02010609060101010101" pitchFamily="49" charset="-122"/>
            </a:endParaRPr>
          </a:p>
        </p:txBody>
      </p:sp>
      <p:grpSp>
        <p:nvGrpSpPr>
          <p:cNvPr id="19" name="组合 9"/>
          <p:cNvGrpSpPr/>
          <p:nvPr/>
        </p:nvGrpSpPr>
        <p:grpSpPr bwMode="auto">
          <a:xfrm>
            <a:off x="441275" y="4202907"/>
            <a:ext cx="2271713" cy="917575"/>
            <a:chOff x="1437" y="5507"/>
            <a:chExt cx="3576" cy="1445"/>
          </a:xfrm>
        </p:grpSpPr>
        <p:sp>
          <p:nvSpPr>
            <p:cNvPr id="20" name="文本框 10"/>
            <p:cNvSpPr txBox="1">
              <a:spLocks noChangeArrowheads="1"/>
            </p:cNvSpPr>
            <p:nvPr/>
          </p:nvSpPr>
          <p:spPr bwMode="auto">
            <a:xfrm>
              <a:off x="1437" y="5822"/>
              <a:ext cx="93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539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1" name="对象 4"/>
            <p:cNvGraphicFramePr>
              <a:graphicFrameLocks noChangeAspect="1"/>
            </p:cNvGraphicFramePr>
            <p:nvPr/>
          </p:nvGraphicFramePr>
          <p:xfrm>
            <a:off x="2370" y="5507"/>
            <a:ext cx="2643" cy="1445"/>
          </p:xfrm>
          <a:graphic>
            <a:graphicData uri="http://schemas.openxmlformats.org/presentationml/2006/ole">
              <mc:AlternateContent xmlns:mc="http://schemas.openxmlformats.org/markup-compatibility/2006">
                <mc:Choice xmlns:v="urn:schemas-microsoft-com:vml" Requires="v">
                  <p:oleObj spid="_x0000_s67606" name="" r:id="rId2" imgW="736600" imgH="393700" progId="Equation.DSMT4">
                    <p:embed/>
                  </p:oleObj>
                </mc:Choice>
                <mc:Fallback>
                  <p:oleObj name="" r:id="rId2" imgW="736600" imgH="393700" progId="Equation.DSMT4">
                    <p:embed/>
                    <p:pic>
                      <p:nvPicPr>
                        <p:cNvPr id="0" name="对象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0" y="5507"/>
                          <a:ext cx="2643"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22" name="组合 11"/>
          <p:cNvGrpSpPr/>
          <p:nvPr/>
        </p:nvGrpSpPr>
        <p:grpSpPr bwMode="auto">
          <a:xfrm>
            <a:off x="2771724" y="4188620"/>
            <a:ext cx="2097088" cy="917575"/>
            <a:chOff x="1437" y="5507"/>
            <a:chExt cx="3303" cy="1445"/>
          </a:xfrm>
        </p:grpSpPr>
        <p:sp>
          <p:nvSpPr>
            <p:cNvPr id="23" name="文本框 12"/>
            <p:cNvSpPr txBox="1">
              <a:spLocks noChangeArrowheads="1"/>
            </p:cNvSpPr>
            <p:nvPr/>
          </p:nvSpPr>
          <p:spPr bwMode="auto">
            <a:xfrm>
              <a:off x="1437" y="5822"/>
              <a:ext cx="93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539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4" name="对象 4"/>
            <p:cNvGraphicFramePr>
              <a:graphicFrameLocks noChangeAspect="1"/>
            </p:cNvGraphicFramePr>
            <p:nvPr/>
          </p:nvGraphicFramePr>
          <p:xfrm>
            <a:off x="2643" y="5507"/>
            <a:ext cx="2097" cy="1445"/>
          </p:xfrm>
          <a:graphic>
            <a:graphicData uri="http://schemas.openxmlformats.org/presentationml/2006/ole">
              <mc:AlternateContent xmlns:mc="http://schemas.openxmlformats.org/markup-compatibility/2006">
                <mc:Choice xmlns:v="urn:schemas-microsoft-com:vml" Requires="v">
                  <p:oleObj spid="_x0000_s67607" name="" r:id="rId4" imgW="584200" imgH="393700" progId="Equation.DSMT4">
                    <p:embed/>
                  </p:oleObj>
                </mc:Choice>
                <mc:Fallback>
                  <p:oleObj name="" r:id="rId4" imgW="584200" imgH="393700" progId="Equation.DSMT4">
                    <p:embed/>
                    <p:pic>
                      <p:nvPicPr>
                        <p:cNvPr id="0" name="对象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3" y="5507"/>
                          <a:ext cx="2097"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25" name="Text Box 26"/>
          <p:cNvSpPr txBox="1">
            <a:spLocks noChangeArrowheads="1"/>
          </p:cNvSpPr>
          <p:nvPr/>
        </p:nvSpPr>
        <p:spPr bwMode="auto">
          <a:xfrm>
            <a:off x="514299" y="5217320"/>
            <a:ext cx="28082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a:latin typeface="Times New Roman" panose="02020603050405020304" pitchFamily="18" charset="0"/>
                <a:ea typeface="黑体" panose="02010609060101010101" pitchFamily="49" charset="-122"/>
              </a:rPr>
              <a:t>解得 </a:t>
            </a:r>
            <a:r>
              <a:rPr lang="en-US" altLang="zh-CN" sz="2800" i="1">
                <a:latin typeface="Times New Roman" panose="02020603050405020304" pitchFamily="18" charset="0"/>
                <a:ea typeface="黑体" panose="02010609060101010101" pitchFamily="49" charset="-122"/>
              </a:rPr>
              <a:t>CD </a:t>
            </a:r>
            <a:r>
              <a:rPr lang="en-US" altLang="zh-CN" sz="2800">
                <a:latin typeface="Times New Roman" panose="02020603050405020304" pitchFamily="18" charset="0"/>
                <a:ea typeface="黑体" panose="02010609060101010101" pitchFamily="49" charset="-122"/>
              </a:rPr>
              <a:t>= 5.4m.</a:t>
            </a:r>
            <a:endParaRPr lang="en-US" altLang="zh-CN" sz="2800">
              <a:latin typeface="Times New Roman" panose="02020603050405020304" pitchFamily="18" charset="0"/>
              <a:ea typeface="黑体" panose="02010609060101010101" pitchFamily="49" charset="-122"/>
            </a:endParaRPr>
          </a:p>
        </p:txBody>
      </p:sp>
      <p:sp>
        <p:nvSpPr>
          <p:cNvPr id="26" name="Rectangle 27"/>
          <p:cNvSpPr>
            <a:spLocks noChangeArrowheads="1"/>
          </p:cNvSpPr>
          <p:nvPr/>
        </p:nvSpPr>
        <p:spPr bwMode="auto">
          <a:xfrm>
            <a:off x="514300" y="5753894"/>
            <a:ext cx="61189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Times New Roman" panose="02020603050405020304" pitchFamily="18" charset="0"/>
                <a:ea typeface="黑体" panose="02010609060101010101" pitchFamily="49" charset="-122"/>
              </a:rPr>
              <a:t>故球能碰到墙面离地 </a:t>
            </a:r>
            <a:r>
              <a:rPr lang="en-US" altLang="zh-CN" sz="2800">
                <a:latin typeface="Times New Roman" panose="02020603050405020304" pitchFamily="18" charset="0"/>
                <a:ea typeface="黑体" panose="02010609060101010101" pitchFamily="49" charset="-122"/>
              </a:rPr>
              <a:t>5.4m </a:t>
            </a:r>
            <a:r>
              <a:rPr lang="zh-CN" altLang="en-US" sz="2800">
                <a:latin typeface="Times New Roman" panose="02020603050405020304" pitchFamily="18" charset="0"/>
                <a:ea typeface="黑体" panose="02010609060101010101" pitchFamily="49" charset="-122"/>
              </a:rPr>
              <a:t>高的地方．</a:t>
            </a:r>
            <a:endParaRPr lang="zh-CN" altLang="en-US" sz="2800">
              <a:latin typeface="Times New Roman" panose="02020603050405020304" pitchFamily="18" charset="0"/>
              <a:ea typeface="黑体" panose="02010609060101010101" pitchFamily="49" charset="-122"/>
            </a:endParaRPr>
          </a:p>
        </p:txBody>
      </p:sp>
      <p:sp>
        <p:nvSpPr>
          <p:cNvPr id="27" name="矩形 2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wipe(left)">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wipe(left)">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wipe(left)">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a:spLocks noChangeArrowheads="1"/>
          </p:cNvSpPr>
          <p:nvPr/>
        </p:nvSpPr>
        <p:spPr bwMode="auto">
          <a:xfrm>
            <a:off x="479376" y="1700808"/>
            <a:ext cx="108732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13】</a:t>
            </a:r>
            <a:r>
              <a:rPr lang="zh-CN" altLang="en-US" sz="2800" dirty="0">
                <a:solidFill>
                  <a:srgbClr val="000000"/>
                </a:solidFill>
                <a:latin typeface="Times New Roman" panose="02020603050405020304" pitchFamily="18" charset="0"/>
                <a:ea typeface="黑体" panose="02010609060101010101" pitchFamily="49" charset="-122"/>
              </a:rPr>
              <a:t>在如图所示的四个图形中，位似图形的个数为  (      )</a:t>
            </a:r>
            <a:endParaRPr lang="zh-CN" altLang="en-US" sz="2800" dirty="0">
              <a:solidFill>
                <a:srgbClr val="000000"/>
              </a:solidFill>
              <a:latin typeface="Times New Roman" panose="02020603050405020304" pitchFamily="18" charset="0"/>
              <a:ea typeface="黑体" panose="02010609060101010101" pitchFamily="49" charset="-122"/>
            </a:endParaRPr>
          </a:p>
        </p:txBody>
      </p:sp>
      <p:grpSp>
        <p:nvGrpSpPr>
          <p:cNvPr id="3" name="组合 5"/>
          <p:cNvGrpSpPr/>
          <p:nvPr/>
        </p:nvGrpSpPr>
        <p:grpSpPr bwMode="auto">
          <a:xfrm>
            <a:off x="1003251" y="2694583"/>
            <a:ext cx="1296988" cy="1295400"/>
            <a:chOff x="1870" y="5060"/>
            <a:chExt cx="2042" cy="2042"/>
          </a:xfrm>
        </p:grpSpPr>
        <p:sp>
          <p:nvSpPr>
            <p:cNvPr id="4" name="椭圆 3"/>
            <p:cNvSpPr>
              <a:spLocks noChangeArrowheads="1"/>
            </p:cNvSpPr>
            <p:nvPr/>
          </p:nvSpPr>
          <p:spPr bwMode="auto">
            <a:xfrm>
              <a:off x="1870" y="5060"/>
              <a:ext cx="2042" cy="2042"/>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5" name="椭圆 4"/>
            <p:cNvSpPr>
              <a:spLocks noChangeArrowheads="1"/>
            </p:cNvSpPr>
            <p:nvPr/>
          </p:nvSpPr>
          <p:spPr bwMode="auto">
            <a:xfrm>
              <a:off x="2145" y="5348"/>
              <a:ext cx="1492" cy="1492"/>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6" name="组合 8"/>
          <p:cNvGrpSpPr/>
          <p:nvPr/>
        </p:nvGrpSpPr>
        <p:grpSpPr bwMode="auto">
          <a:xfrm>
            <a:off x="2836815" y="2659658"/>
            <a:ext cx="1296987" cy="1296988"/>
            <a:chOff x="5953" y="5396"/>
            <a:chExt cx="2042" cy="2042"/>
          </a:xfrm>
        </p:grpSpPr>
        <p:sp>
          <p:nvSpPr>
            <p:cNvPr id="7" name="正五边形 6"/>
            <p:cNvSpPr>
              <a:spLocks noChangeArrowheads="1"/>
            </p:cNvSpPr>
            <p:nvPr/>
          </p:nvSpPr>
          <p:spPr bwMode="auto">
            <a:xfrm>
              <a:off x="5953" y="5396"/>
              <a:ext cx="2042" cy="2042"/>
            </a:xfrm>
            <a:prstGeom prst="pentagon">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8" name="正五边形 7"/>
            <p:cNvSpPr>
              <a:spLocks noChangeArrowheads="1"/>
            </p:cNvSpPr>
            <p:nvPr/>
          </p:nvSpPr>
          <p:spPr bwMode="auto">
            <a:xfrm>
              <a:off x="6314" y="5396"/>
              <a:ext cx="1319" cy="1319"/>
            </a:xfrm>
            <a:prstGeom prst="pentagon">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9" name="组合 11"/>
          <p:cNvGrpSpPr/>
          <p:nvPr/>
        </p:nvGrpSpPr>
        <p:grpSpPr bwMode="auto">
          <a:xfrm>
            <a:off x="4686252" y="2766022"/>
            <a:ext cx="1152525" cy="1152525"/>
            <a:chOff x="8561" y="5348"/>
            <a:chExt cx="1814" cy="1814"/>
          </a:xfrm>
        </p:grpSpPr>
        <p:sp>
          <p:nvSpPr>
            <p:cNvPr id="10" name="矩形 9"/>
            <p:cNvSpPr>
              <a:spLocks noChangeArrowheads="1"/>
            </p:cNvSpPr>
            <p:nvPr/>
          </p:nvSpPr>
          <p:spPr bwMode="auto">
            <a:xfrm>
              <a:off x="8561" y="5348"/>
              <a:ext cx="1815" cy="181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1" name="矩形 10"/>
            <p:cNvSpPr>
              <a:spLocks noChangeArrowheads="1"/>
            </p:cNvSpPr>
            <p:nvPr/>
          </p:nvSpPr>
          <p:spPr bwMode="auto">
            <a:xfrm rot="2700000">
              <a:off x="8949" y="5576"/>
              <a:ext cx="1038" cy="1038"/>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12" name="组合 17"/>
          <p:cNvGrpSpPr/>
          <p:nvPr/>
        </p:nvGrpSpPr>
        <p:grpSpPr bwMode="auto">
          <a:xfrm>
            <a:off x="6392814" y="2758084"/>
            <a:ext cx="1903412" cy="1152525"/>
            <a:chOff x="10695" y="5122"/>
            <a:chExt cx="2999" cy="1814"/>
          </a:xfrm>
        </p:grpSpPr>
        <p:sp>
          <p:nvSpPr>
            <p:cNvPr id="13" name="矩形 12"/>
            <p:cNvSpPr>
              <a:spLocks noChangeArrowheads="1"/>
            </p:cNvSpPr>
            <p:nvPr/>
          </p:nvSpPr>
          <p:spPr bwMode="auto">
            <a:xfrm>
              <a:off x="10695" y="5122"/>
              <a:ext cx="1815" cy="181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4" name="矩形 13"/>
            <p:cNvSpPr>
              <a:spLocks noChangeArrowheads="1"/>
            </p:cNvSpPr>
            <p:nvPr/>
          </p:nvSpPr>
          <p:spPr bwMode="auto">
            <a:xfrm>
              <a:off x="12510" y="5752"/>
              <a:ext cx="1185" cy="118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5" name="文本框 18"/>
          <p:cNvSpPr txBox="1">
            <a:spLocks noChangeArrowheads="1"/>
          </p:cNvSpPr>
          <p:nvPr/>
        </p:nvSpPr>
        <p:spPr bwMode="auto">
          <a:xfrm>
            <a:off x="1006426" y="4453533"/>
            <a:ext cx="80660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solidFill>
                  <a:schemeClr val="tx1"/>
                </a:solidFill>
                <a:latin typeface="Times New Roman" panose="02020603050405020304" pitchFamily="18" charset="0"/>
                <a:ea typeface="黑体" panose="02010609060101010101" pitchFamily="49" charset="-122"/>
              </a:rPr>
              <a:t>A. 1</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rPr>
              <a:t>           B. 2</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a:solidFill>
                  <a:schemeClr val="tx1"/>
                </a:solidFill>
                <a:latin typeface="Times New Roman" panose="02020603050405020304" pitchFamily="18" charset="0"/>
                <a:ea typeface="黑体" panose="02010609060101010101" pitchFamily="49" charset="-122"/>
              </a:rPr>
              <a:t>C. 3</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a:solidFill>
                  <a:schemeClr val="tx1"/>
                </a:solidFill>
                <a:latin typeface="Times New Roman" panose="02020603050405020304" pitchFamily="18" charset="0"/>
                <a:ea typeface="黑体" panose="02010609060101010101" pitchFamily="49" charset="-122"/>
              </a:rPr>
              <a:t>D. 4</a:t>
            </a:r>
            <a:r>
              <a:rPr lang="zh-CN" altLang="en-US" sz="2800">
                <a:solidFill>
                  <a:schemeClr val="tx1"/>
                </a:solidFill>
                <a:latin typeface="Times New Roman" panose="02020603050405020304" pitchFamily="18" charset="0"/>
                <a:ea typeface="黑体" panose="02010609060101010101" pitchFamily="49" charset="-122"/>
              </a:rPr>
              <a:t>个</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6" name="文本框 15"/>
          <p:cNvSpPr txBox="1">
            <a:spLocks noChangeArrowheads="1"/>
          </p:cNvSpPr>
          <p:nvPr/>
        </p:nvSpPr>
        <p:spPr bwMode="auto">
          <a:xfrm>
            <a:off x="9480376" y="1711594"/>
            <a:ext cx="420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C</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17"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考点九  位似相关知识</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矩形 1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291794" y="963192"/>
            <a:ext cx="11636853"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rPr>
              <a:t>1.</a:t>
            </a:r>
            <a:r>
              <a:rPr lang="en-US" altLang="zh-CN" sz="2800" dirty="0">
                <a:solidFill>
                  <a:schemeClr val="tx1"/>
                </a:solidFill>
                <a:latin typeface="Times New Roman" panose="02020603050405020304" pitchFamily="18" charset="0"/>
              </a:rPr>
              <a:t> </a:t>
            </a:r>
            <a:r>
              <a:rPr lang="zh-CN" altLang="en-US" sz="2800" dirty="0">
                <a:solidFill>
                  <a:schemeClr val="tx1"/>
                </a:solidFill>
                <a:latin typeface="黑体" panose="02010609060101010101" pitchFamily="49" charset="-122"/>
                <a:ea typeface="黑体" panose="02010609060101010101" pitchFamily="49" charset="-122"/>
              </a:rPr>
              <a:t>已知 </a:t>
            </a: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i="1" dirty="0">
                <a:solidFill>
                  <a:schemeClr val="tx1"/>
                </a:solidFill>
                <a:latin typeface="Times New Roman" panose="02020603050405020304" pitchFamily="18" charset="0"/>
                <a:ea typeface="黑体" panose="02010609060101010101" pitchFamily="49" charset="-122"/>
              </a:rPr>
              <a:t>ABC </a:t>
            </a:r>
            <a:r>
              <a:rPr lang="en-US" altLang="zh-CN" sz="2800" dirty="0">
                <a:solidFill>
                  <a:schemeClr val="tx1"/>
                </a:solidFill>
                <a:latin typeface="Times New Roman" panose="02020603050405020304" pitchFamily="18" charset="0"/>
                <a:ea typeface="黑体" panose="02010609060101010101" pitchFamily="49" charset="-122"/>
              </a:rPr>
              <a:t>∽</a:t>
            </a:r>
            <a:r>
              <a:rPr lang="zh-CN" altLang="en-US" sz="2800" dirty="0">
                <a:solidFill>
                  <a:schemeClr val="tx1"/>
                </a:solidFill>
                <a:latin typeface="Times New Roman" panose="02020603050405020304" pitchFamily="18" charset="0"/>
                <a:ea typeface="黑体" panose="02010609060101010101" pitchFamily="49" charset="-122"/>
              </a:rPr>
              <a:t> △</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，下列图形中，</a:t>
            </a:r>
            <a:r>
              <a:rPr lang="zh-CN" altLang="en-US" sz="2800" i="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不存在位似关系的是 (       )</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3" name="组合 7"/>
          <p:cNvGrpSpPr/>
          <p:nvPr/>
        </p:nvGrpSpPr>
        <p:grpSpPr bwMode="auto">
          <a:xfrm>
            <a:off x="821756" y="2074700"/>
            <a:ext cx="3397250" cy="2279650"/>
            <a:chOff x="6410" y="4892"/>
            <a:chExt cx="5352" cy="3590"/>
          </a:xfrm>
        </p:grpSpPr>
        <p:sp>
          <p:nvSpPr>
            <p:cNvPr id="4" name="Text Box 116"/>
            <p:cNvSpPr txBox="1">
              <a:spLocks noChangeArrowheads="1"/>
            </p:cNvSpPr>
            <p:nvPr/>
          </p:nvSpPr>
          <p:spPr bwMode="auto">
            <a:xfrm>
              <a:off x="9895" y="7660"/>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5" name="Text Box 115"/>
            <p:cNvSpPr txBox="1">
              <a:spLocks noChangeArrowheads="1"/>
            </p:cNvSpPr>
            <p:nvPr/>
          </p:nvSpPr>
          <p:spPr bwMode="auto">
            <a:xfrm>
              <a:off x="8176" y="7203"/>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6" name="Text Box 115"/>
            <p:cNvSpPr txBox="1">
              <a:spLocks noChangeArrowheads="1"/>
            </p:cNvSpPr>
            <p:nvPr/>
          </p:nvSpPr>
          <p:spPr bwMode="auto">
            <a:xfrm>
              <a:off x="10293" y="5912"/>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7" name="等腰三角形 44"/>
            <p:cNvSpPr>
              <a:spLocks noChangeAspect="1" noChangeArrowheads="1"/>
            </p:cNvSpPr>
            <p:nvPr/>
          </p:nvSpPr>
          <p:spPr bwMode="auto">
            <a:xfrm rot="2880000" flipV="1">
              <a:off x="6521" y="5803"/>
              <a:ext cx="2202" cy="2160"/>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8" name="等腰三角形 44"/>
            <p:cNvSpPr>
              <a:spLocks noChangeAspect="1" noChangeArrowheads="1"/>
            </p:cNvSpPr>
            <p:nvPr/>
          </p:nvSpPr>
          <p:spPr bwMode="auto">
            <a:xfrm rot="2880000" flipH="1">
              <a:off x="9402" y="6413"/>
              <a:ext cx="1256" cy="123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9" name="Text Box 116"/>
            <p:cNvSpPr txBox="1">
              <a:spLocks noChangeArrowheads="1"/>
            </p:cNvSpPr>
            <p:nvPr/>
          </p:nvSpPr>
          <p:spPr bwMode="auto">
            <a:xfrm>
              <a:off x="7105" y="4892"/>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0" name="Text Box 115"/>
            <p:cNvSpPr txBox="1">
              <a:spLocks noChangeArrowheads="1"/>
            </p:cNvSpPr>
            <p:nvPr/>
          </p:nvSpPr>
          <p:spPr bwMode="auto">
            <a:xfrm>
              <a:off x="6410" y="76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nvGrpSpPr>
          <p:cNvPr id="11" name="组合 8"/>
          <p:cNvGrpSpPr/>
          <p:nvPr/>
        </p:nvGrpSpPr>
        <p:grpSpPr bwMode="auto">
          <a:xfrm>
            <a:off x="5234621" y="2121325"/>
            <a:ext cx="3368675" cy="2279650"/>
            <a:chOff x="6410" y="4892"/>
            <a:chExt cx="5306" cy="3590"/>
          </a:xfrm>
        </p:grpSpPr>
        <p:sp>
          <p:nvSpPr>
            <p:cNvPr id="12" name="Text Box 116"/>
            <p:cNvSpPr txBox="1">
              <a:spLocks noChangeArrowheads="1"/>
            </p:cNvSpPr>
            <p:nvPr/>
          </p:nvSpPr>
          <p:spPr bwMode="auto">
            <a:xfrm>
              <a:off x="9985" y="5503"/>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3" name="Text Box 115"/>
            <p:cNvSpPr txBox="1">
              <a:spLocks noChangeArrowheads="1"/>
            </p:cNvSpPr>
            <p:nvPr/>
          </p:nvSpPr>
          <p:spPr bwMode="auto">
            <a:xfrm>
              <a:off x="8176" y="7203"/>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4" name="Text Box 115"/>
            <p:cNvSpPr txBox="1">
              <a:spLocks noChangeArrowheads="1"/>
            </p:cNvSpPr>
            <p:nvPr/>
          </p:nvSpPr>
          <p:spPr bwMode="auto">
            <a:xfrm>
              <a:off x="10247" y="7154"/>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5" name="等腰三角形 44"/>
            <p:cNvSpPr>
              <a:spLocks noChangeAspect="1" noChangeArrowheads="1"/>
            </p:cNvSpPr>
            <p:nvPr/>
          </p:nvSpPr>
          <p:spPr bwMode="auto">
            <a:xfrm rot="2880000" flipV="1">
              <a:off x="6521" y="5803"/>
              <a:ext cx="2202" cy="2160"/>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6" name="等腰三角形 44"/>
            <p:cNvSpPr>
              <a:spLocks noChangeAspect="1" noChangeArrowheads="1"/>
            </p:cNvSpPr>
            <p:nvPr/>
          </p:nvSpPr>
          <p:spPr bwMode="auto">
            <a:xfrm rot="-2880000" flipH="1" flipV="1">
              <a:off x="9415" y="6300"/>
              <a:ext cx="1256" cy="123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7" name="Text Box 116"/>
            <p:cNvSpPr txBox="1">
              <a:spLocks noChangeArrowheads="1"/>
            </p:cNvSpPr>
            <p:nvPr/>
          </p:nvSpPr>
          <p:spPr bwMode="auto">
            <a:xfrm>
              <a:off x="7105" y="4892"/>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8" name="Text Box 115"/>
            <p:cNvSpPr txBox="1">
              <a:spLocks noChangeArrowheads="1"/>
            </p:cNvSpPr>
            <p:nvPr/>
          </p:nvSpPr>
          <p:spPr bwMode="auto">
            <a:xfrm>
              <a:off x="6410" y="76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nvGrpSpPr>
          <p:cNvPr id="19" name="组合 25"/>
          <p:cNvGrpSpPr/>
          <p:nvPr/>
        </p:nvGrpSpPr>
        <p:grpSpPr bwMode="auto">
          <a:xfrm>
            <a:off x="891607" y="4737353"/>
            <a:ext cx="3448050" cy="1835150"/>
            <a:chOff x="1225" y="6845"/>
            <a:chExt cx="5430" cy="2891"/>
          </a:xfrm>
        </p:grpSpPr>
        <p:grpSp>
          <p:nvGrpSpPr>
            <p:cNvPr id="20" name="组合 16"/>
            <p:cNvGrpSpPr/>
            <p:nvPr/>
          </p:nvGrpSpPr>
          <p:grpSpPr bwMode="auto">
            <a:xfrm>
              <a:off x="1225" y="6845"/>
              <a:ext cx="5430" cy="2891"/>
              <a:chOff x="6184" y="5791"/>
              <a:chExt cx="5430" cy="2891"/>
            </a:xfrm>
          </p:grpSpPr>
          <p:sp>
            <p:nvSpPr>
              <p:cNvPr id="22" name="Text Box 116"/>
              <p:cNvSpPr txBox="1">
                <a:spLocks noChangeArrowheads="1"/>
              </p:cNvSpPr>
              <p:nvPr/>
            </p:nvSpPr>
            <p:spPr bwMode="auto">
              <a:xfrm>
                <a:off x="8887" y="6190"/>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3" name="Text Box 115"/>
              <p:cNvSpPr txBox="1">
                <a:spLocks noChangeArrowheads="1"/>
              </p:cNvSpPr>
              <p:nvPr/>
            </p:nvSpPr>
            <p:spPr bwMode="auto">
              <a:xfrm>
                <a:off x="10145" y="7847"/>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24" name="Text Box 115"/>
              <p:cNvSpPr txBox="1">
                <a:spLocks noChangeArrowheads="1"/>
              </p:cNvSpPr>
              <p:nvPr/>
            </p:nvSpPr>
            <p:spPr bwMode="auto">
              <a:xfrm>
                <a:off x="7600" y="78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5" name="等腰三角形 44"/>
              <p:cNvSpPr>
                <a:spLocks noChangeAspect="1" noChangeArrowheads="1"/>
              </p:cNvSpPr>
              <p:nvPr/>
            </p:nvSpPr>
            <p:spPr bwMode="auto">
              <a:xfrm flipH="1">
                <a:off x="6521" y="6190"/>
                <a:ext cx="4290" cy="17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26" name="Text Box 116"/>
              <p:cNvSpPr txBox="1">
                <a:spLocks noChangeArrowheads="1"/>
              </p:cNvSpPr>
              <p:nvPr/>
            </p:nvSpPr>
            <p:spPr bwMode="auto">
              <a:xfrm>
                <a:off x="7256" y="5791"/>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7" name="Text Box 115"/>
              <p:cNvSpPr txBox="1">
                <a:spLocks noChangeArrowheads="1"/>
              </p:cNvSpPr>
              <p:nvPr/>
            </p:nvSpPr>
            <p:spPr bwMode="auto">
              <a:xfrm>
                <a:off x="6184" y="7847"/>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21" name="等腰三角形 44"/>
            <p:cNvSpPr>
              <a:spLocks noChangeAspect="1" noChangeArrowheads="1"/>
            </p:cNvSpPr>
            <p:nvPr/>
          </p:nvSpPr>
          <p:spPr bwMode="auto">
            <a:xfrm flipH="1">
              <a:off x="3052" y="7862"/>
              <a:ext cx="2787" cy="1152"/>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28" name="组合 37"/>
          <p:cNvGrpSpPr/>
          <p:nvPr/>
        </p:nvGrpSpPr>
        <p:grpSpPr bwMode="auto">
          <a:xfrm>
            <a:off x="5323907" y="4649895"/>
            <a:ext cx="3216910" cy="1897697"/>
            <a:chOff x="7612" y="6593"/>
            <a:chExt cx="5067" cy="2987"/>
          </a:xfrm>
        </p:grpSpPr>
        <p:grpSp>
          <p:nvGrpSpPr>
            <p:cNvPr id="29" name="组合 27"/>
            <p:cNvGrpSpPr/>
            <p:nvPr/>
          </p:nvGrpSpPr>
          <p:grpSpPr bwMode="auto">
            <a:xfrm>
              <a:off x="7612" y="6593"/>
              <a:ext cx="5067" cy="2987"/>
              <a:chOff x="5930" y="5339"/>
              <a:chExt cx="5067" cy="2987"/>
            </a:xfrm>
          </p:grpSpPr>
          <p:sp>
            <p:nvSpPr>
              <p:cNvPr id="32" name="Text Box 116"/>
              <p:cNvSpPr txBox="1">
                <a:spLocks noChangeArrowheads="1"/>
              </p:cNvSpPr>
              <p:nvPr/>
            </p:nvSpPr>
            <p:spPr bwMode="auto">
              <a:xfrm>
                <a:off x="7466" y="5916"/>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3" name="Text Box 115"/>
              <p:cNvSpPr txBox="1">
                <a:spLocks noChangeArrowheads="1"/>
              </p:cNvSpPr>
              <p:nvPr/>
            </p:nvSpPr>
            <p:spPr bwMode="auto">
              <a:xfrm>
                <a:off x="5930" y="7472"/>
                <a:ext cx="6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34" name="Text Box 115"/>
              <p:cNvSpPr txBox="1">
                <a:spLocks noChangeArrowheads="1"/>
              </p:cNvSpPr>
              <p:nvPr/>
            </p:nvSpPr>
            <p:spPr bwMode="auto">
              <a:xfrm>
                <a:off x="9096" y="7312"/>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5" name="等腰三角形 44"/>
              <p:cNvSpPr>
                <a:spLocks noChangeAspect="1" noChangeArrowheads="1"/>
              </p:cNvSpPr>
              <p:nvPr/>
            </p:nvSpPr>
            <p:spPr bwMode="auto">
              <a:xfrm flipH="1">
                <a:off x="6521" y="5792"/>
                <a:ext cx="3925" cy="2171"/>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6" name="Text Box 116"/>
              <p:cNvSpPr txBox="1">
                <a:spLocks noChangeArrowheads="1"/>
              </p:cNvSpPr>
              <p:nvPr/>
            </p:nvSpPr>
            <p:spPr bwMode="auto">
              <a:xfrm>
                <a:off x="7143" y="5339"/>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7" name="Text Box 115"/>
              <p:cNvSpPr txBox="1">
                <a:spLocks noChangeArrowheads="1"/>
              </p:cNvSpPr>
              <p:nvPr/>
            </p:nvSpPr>
            <p:spPr bwMode="auto">
              <a:xfrm>
                <a:off x="10320" y="7504"/>
                <a:ext cx="677"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30" name="等腰三角形 44"/>
            <p:cNvSpPr>
              <a:spLocks noChangeAspect="1" noChangeArrowheads="1"/>
            </p:cNvSpPr>
            <p:nvPr/>
          </p:nvSpPr>
          <p:spPr bwMode="auto">
            <a:xfrm flipH="1">
              <a:off x="8968" y="7766"/>
              <a:ext cx="1940" cy="10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1" name="文本框 36"/>
            <p:cNvSpPr txBox="1">
              <a:spLocks noChangeArrowheads="1"/>
            </p:cNvSpPr>
            <p:nvPr/>
          </p:nvSpPr>
          <p:spPr bwMode="auto">
            <a:xfrm>
              <a:off x="8288" y="8508"/>
              <a:ext cx="758"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ea typeface="黑体" panose="02010609060101010101" pitchFamily="49" charset="-122"/>
                </a:rPr>
                <a:t>A'</a:t>
              </a:r>
              <a:endParaRPr lang="zh-CN" altLang="en-US" sz="2800"/>
            </a:p>
          </p:txBody>
        </p:sp>
      </p:grpSp>
      <p:sp>
        <p:nvSpPr>
          <p:cNvPr id="38" name="Text Box 115"/>
          <p:cNvSpPr txBox="1">
            <a:spLocks noChangeArrowheads="1"/>
          </p:cNvSpPr>
          <p:nvPr/>
        </p:nvSpPr>
        <p:spPr bwMode="auto">
          <a:xfrm>
            <a:off x="509020" y="2938300"/>
            <a:ext cx="3825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39" name="Text Box 115"/>
          <p:cNvSpPr txBox="1">
            <a:spLocks noChangeArrowheads="1"/>
          </p:cNvSpPr>
          <p:nvPr/>
        </p:nvSpPr>
        <p:spPr bwMode="auto">
          <a:xfrm>
            <a:off x="4842508" y="2916662"/>
            <a:ext cx="3841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solidFill>
                  <a:schemeClr val="tx1"/>
                </a:solidFill>
                <a:latin typeface="Times New Roman" panose="02020603050405020304" pitchFamily="18" charset="0"/>
                <a:ea typeface="黑体" panose="02010609060101010101" pitchFamily="49" charset="-122"/>
              </a:rPr>
              <a:t>B</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0" name="Text Box 115"/>
          <p:cNvSpPr txBox="1">
            <a:spLocks noChangeArrowheads="1"/>
          </p:cNvSpPr>
          <p:nvPr/>
        </p:nvSpPr>
        <p:spPr bwMode="auto">
          <a:xfrm>
            <a:off x="493144" y="5437442"/>
            <a:ext cx="3825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C</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41" name="Text Box 115"/>
          <p:cNvSpPr txBox="1">
            <a:spLocks noChangeArrowheads="1"/>
          </p:cNvSpPr>
          <p:nvPr/>
        </p:nvSpPr>
        <p:spPr bwMode="auto">
          <a:xfrm>
            <a:off x="4860358" y="5524607"/>
            <a:ext cx="3825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solidFill>
                  <a:schemeClr val="tx1"/>
                </a:solidFill>
                <a:latin typeface="Times New Roman" panose="02020603050405020304" pitchFamily="18" charset="0"/>
                <a:ea typeface="黑体" panose="02010609060101010101" pitchFamily="49" charset="-122"/>
              </a:rPr>
              <a:t>D</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2" name="Text Box 115"/>
          <p:cNvSpPr txBox="1">
            <a:spLocks noChangeArrowheads="1"/>
          </p:cNvSpPr>
          <p:nvPr/>
        </p:nvSpPr>
        <p:spPr bwMode="auto">
          <a:xfrm>
            <a:off x="2123632" y="1520047"/>
            <a:ext cx="38258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sp>
        <p:nvSpPr>
          <p:cNvPr id="43" name="矩形 42"/>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ssolve">
                                      <p:cBhvr>
                                        <p:cTn id="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a:spLocks noChangeArrowheads="1"/>
          </p:cNvSpPr>
          <p:nvPr/>
        </p:nvSpPr>
        <p:spPr bwMode="auto">
          <a:xfrm>
            <a:off x="267788" y="920396"/>
            <a:ext cx="1166086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2. </a:t>
            </a:r>
            <a:r>
              <a:rPr lang="zh-CN" altLang="en-US" sz="2800" dirty="0">
                <a:solidFill>
                  <a:schemeClr val="tx1"/>
                </a:solidFill>
                <a:latin typeface="Times New Roman" panose="02020603050405020304" pitchFamily="18" charset="0"/>
                <a:ea typeface="黑体" panose="02010609060101010101" pitchFamily="49" charset="-122"/>
              </a:rPr>
              <a:t>如图，</a:t>
            </a:r>
            <a:r>
              <a:rPr lang="en-US" altLang="zh-CN" sz="2800" i="1" dirty="0">
                <a:solidFill>
                  <a:schemeClr val="tx1"/>
                </a:solidFill>
                <a:latin typeface="Times New Roman" panose="02020603050405020304" pitchFamily="18" charset="0"/>
                <a:ea typeface="黑体" panose="02010609060101010101" pitchFamily="49" charset="-122"/>
              </a:rPr>
              <a:t>DE∥AB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CE </a:t>
            </a:r>
            <a:r>
              <a:rPr lang="en-US" altLang="zh-CN" sz="2800" dirty="0">
                <a:solidFill>
                  <a:schemeClr val="tx1"/>
                </a:solidFill>
                <a:latin typeface="Times New Roman" panose="02020603050405020304" pitchFamily="18" charset="0"/>
                <a:ea typeface="黑体" panose="02010609060101010101" pitchFamily="49" charset="-122"/>
              </a:rPr>
              <a:t>= 3</a:t>
            </a:r>
            <a:r>
              <a:rPr lang="en-US" altLang="zh-CN" sz="2800" i="1" dirty="0">
                <a:solidFill>
                  <a:schemeClr val="tx1"/>
                </a:solidFill>
                <a:latin typeface="Times New Roman" panose="02020603050405020304" pitchFamily="18" charset="0"/>
                <a:ea typeface="黑体" panose="02010609060101010101" pitchFamily="49" charset="-122"/>
              </a:rPr>
              <a:t>BE</a:t>
            </a:r>
            <a:r>
              <a:rPr lang="zh-CN" altLang="en-US" sz="2800" dirty="0">
                <a:solidFill>
                  <a:schemeClr val="tx1"/>
                </a:solidFill>
                <a:latin typeface="Times New Roman" panose="02020603050405020304" pitchFamily="18" charset="0"/>
                <a:ea typeface="黑体" panose="02010609060101010101" pitchFamily="49" charset="-122"/>
              </a:rPr>
              <a:t>，则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与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DEC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是以点</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为位似中心的位似图形，其位似比为</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_______</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，面积比为</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Times New Roman" panose="02020603050405020304" pitchFamily="18" charset="0"/>
              <a:ea typeface="黑体" panose="02010609060101010101" pitchFamily="49" charset="-122"/>
            </a:endParaRPr>
          </a:p>
        </p:txBody>
      </p:sp>
      <p:grpSp>
        <p:nvGrpSpPr>
          <p:cNvPr id="3" name="组合 25"/>
          <p:cNvGrpSpPr/>
          <p:nvPr/>
        </p:nvGrpSpPr>
        <p:grpSpPr bwMode="auto">
          <a:xfrm>
            <a:off x="8133185" y="1968017"/>
            <a:ext cx="3182937" cy="1933575"/>
            <a:chOff x="1199" y="6690"/>
            <a:chExt cx="5012" cy="3046"/>
          </a:xfrm>
        </p:grpSpPr>
        <p:grpSp>
          <p:nvGrpSpPr>
            <p:cNvPr id="4" name="组合 16"/>
            <p:cNvGrpSpPr/>
            <p:nvPr/>
          </p:nvGrpSpPr>
          <p:grpSpPr bwMode="auto">
            <a:xfrm>
              <a:off x="1199" y="6690"/>
              <a:ext cx="5012" cy="3046"/>
              <a:chOff x="6158" y="5636"/>
              <a:chExt cx="5012" cy="3046"/>
            </a:xfrm>
          </p:grpSpPr>
          <p:sp>
            <p:nvSpPr>
              <p:cNvPr id="6" name="Text Box 116"/>
              <p:cNvSpPr txBox="1">
                <a:spLocks noChangeArrowheads="1"/>
              </p:cNvSpPr>
              <p:nvPr/>
            </p:nvSpPr>
            <p:spPr bwMode="auto">
              <a:xfrm>
                <a:off x="8887" y="6190"/>
                <a:ext cx="66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7" name="Text Box 115"/>
              <p:cNvSpPr txBox="1">
                <a:spLocks noChangeArrowheads="1"/>
              </p:cNvSpPr>
              <p:nvPr/>
            </p:nvSpPr>
            <p:spPr bwMode="auto">
              <a:xfrm>
                <a:off x="7268" y="5636"/>
                <a:ext cx="66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7626" y="78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等腰三角形 44"/>
              <p:cNvSpPr>
                <a:spLocks noChangeAspect="1" noChangeArrowheads="1"/>
              </p:cNvSpPr>
              <p:nvPr/>
            </p:nvSpPr>
            <p:spPr bwMode="auto">
              <a:xfrm flipH="1">
                <a:off x="6521" y="6190"/>
                <a:ext cx="4290" cy="17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0" name="Text Box 116"/>
              <p:cNvSpPr txBox="1">
                <a:spLocks noChangeArrowheads="1"/>
              </p:cNvSpPr>
              <p:nvPr/>
            </p:nvSpPr>
            <p:spPr bwMode="auto">
              <a:xfrm>
                <a:off x="6158" y="7835"/>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1" name="Text Box 115"/>
              <p:cNvSpPr txBox="1">
                <a:spLocks noChangeArrowheads="1"/>
              </p:cNvSpPr>
              <p:nvPr/>
            </p:nvSpPr>
            <p:spPr bwMode="auto">
              <a:xfrm>
                <a:off x="10491" y="7860"/>
                <a:ext cx="67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5" name="等腰三角形 44"/>
            <p:cNvSpPr>
              <a:spLocks noChangeAspect="1" noChangeArrowheads="1"/>
            </p:cNvSpPr>
            <p:nvPr/>
          </p:nvSpPr>
          <p:spPr bwMode="auto">
            <a:xfrm flipH="1">
              <a:off x="2708" y="7719"/>
              <a:ext cx="3131" cy="1295"/>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2" name="Text Box 115"/>
          <p:cNvSpPr txBox="1">
            <a:spLocks noChangeArrowheads="1"/>
          </p:cNvSpPr>
          <p:nvPr/>
        </p:nvSpPr>
        <p:spPr bwMode="auto">
          <a:xfrm>
            <a:off x="9349380" y="943765"/>
            <a:ext cx="43021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3" name="文本框 12"/>
          <p:cNvSpPr txBox="1">
            <a:spLocks noChangeArrowheads="1"/>
          </p:cNvSpPr>
          <p:nvPr/>
        </p:nvSpPr>
        <p:spPr bwMode="auto">
          <a:xfrm>
            <a:off x="4464257" y="1455286"/>
            <a:ext cx="14414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4 : 3</a:t>
            </a:r>
            <a:endParaRPr lang="en-US" altLang="zh-CN" sz="2800" dirty="0">
              <a:latin typeface="Times New Roman" panose="02020603050405020304" pitchFamily="18" charset="0"/>
            </a:endParaRPr>
          </a:p>
        </p:txBody>
      </p:sp>
      <p:sp>
        <p:nvSpPr>
          <p:cNvPr id="14" name="文本框 13"/>
          <p:cNvSpPr txBox="1">
            <a:spLocks noChangeArrowheads="1"/>
          </p:cNvSpPr>
          <p:nvPr/>
        </p:nvSpPr>
        <p:spPr bwMode="auto">
          <a:xfrm>
            <a:off x="7265449" y="1395663"/>
            <a:ext cx="1441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16 : 9</a:t>
            </a:r>
            <a:endParaRPr lang="en-US" altLang="zh-CN" sz="2800" dirty="0">
              <a:latin typeface="Times New Roman" panose="02020603050405020304" pitchFamily="18" charset="0"/>
            </a:endParaRPr>
          </a:p>
        </p:txBody>
      </p:sp>
      <p:sp>
        <p:nvSpPr>
          <p:cNvPr id="15" name="文本框 14"/>
          <p:cNvSpPr txBox="1">
            <a:spLocks noChangeArrowheads="1"/>
          </p:cNvSpPr>
          <p:nvPr/>
        </p:nvSpPr>
        <p:spPr bwMode="auto">
          <a:xfrm>
            <a:off x="306880" y="3885723"/>
            <a:ext cx="11621768" cy="158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sym typeface="宋体" panose="02010600030101010101" pitchFamily="2" charset="-122"/>
              </a:rPr>
              <a:t>3.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在平面直角坐标系中，点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的坐标分别为</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6</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3)</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12</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9)</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是以原点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为位似中心的位似图形</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若点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的坐标为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1)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则点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的坐标为</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16" name="文本框 15"/>
          <p:cNvSpPr txBox="1">
            <a:spLocks noChangeArrowheads="1"/>
          </p:cNvSpPr>
          <p:nvPr/>
        </p:nvSpPr>
        <p:spPr bwMode="auto">
          <a:xfrm>
            <a:off x="4464257" y="4935350"/>
            <a:ext cx="15023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(4</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3)</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sp>
        <p:nvSpPr>
          <p:cNvPr id="17" name="矩形 1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dissolv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1"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dissolv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5" grpId="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a:spLocks noChangeArrowheads="1"/>
          </p:cNvSpPr>
          <p:nvPr/>
        </p:nvSpPr>
        <p:spPr bwMode="auto">
          <a:xfrm>
            <a:off x="184944" y="954282"/>
            <a:ext cx="1181571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4</a:t>
            </a:r>
            <a:r>
              <a:rPr lang="zh-CN" altLang="en-US" sz="2800" b="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如图，下面的网格中，每个小正方形的边长均为 1，点 </a:t>
            </a:r>
            <a:r>
              <a:rPr lang="zh-CN" altLang="en-US" sz="2800" i="1" dirty="0">
                <a:solidFill>
                  <a:schemeClr val="tx1"/>
                </a:solidFill>
                <a:latin typeface="Times New Roman" panose="02020603050405020304" pitchFamily="18" charset="0"/>
                <a:ea typeface="黑体" panose="02010609060101010101" pitchFamily="49" charset="-122"/>
              </a:rPr>
              <a:t>O </a:t>
            </a:r>
            <a:r>
              <a:rPr lang="zh-CN" altLang="en-US" sz="2800" dirty="0">
                <a:solidFill>
                  <a:schemeClr val="tx1"/>
                </a:solidFill>
                <a:latin typeface="Times New Roman" panose="02020603050405020304" pitchFamily="18" charset="0"/>
                <a:ea typeface="黑体" panose="02010609060101010101" pitchFamily="49" charset="-122"/>
              </a:rPr>
              <a:t>和 △</a:t>
            </a:r>
            <a:r>
              <a:rPr lang="zh-CN" altLang="en-US"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Times New Roman" panose="02020603050405020304" pitchFamily="18" charset="0"/>
                <a:ea typeface="黑体" panose="02010609060101010101" pitchFamily="49" charset="-122"/>
              </a:rPr>
              <a:t>的顶点均为小正方形的顶点. </a:t>
            </a:r>
            <a:endParaRPr lang="zh-CN" altLang="en-US" sz="2800" dirty="0">
              <a:solidFill>
                <a:schemeClr val="tx1"/>
              </a:solidFill>
              <a:latin typeface="Times New Roman" panose="02020603050405020304" pitchFamily="18" charset="0"/>
              <a:ea typeface="黑体" panose="02010609060101010101" pitchFamily="49" charset="-122"/>
            </a:endParaRPr>
          </a:p>
        </p:txBody>
      </p:sp>
      <p:graphicFrame>
        <p:nvGraphicFramePr>
          <p:cNvPr id="3" name="表格 2"/>
          <p:cNvGraphicFramePr/>
          <p:nvPr/>
        </p:nvGraphicFramePr>
        <p:xfrm>
          <a:off x="4244755" y="2054360"/>
          <a:ext cx="4227509" cy="2193924"/>
        </p:xfrm>
        <a:graphic>
          <a:graphicData uri="http://schemas.openxmlformats.org/drawingml/2006/table">
            <a:tbl>
              <a:tblPr firstRow="1" bandRow="1">
                <a:tableStyleId>{5C22544A-7EE6-4342-B048-85BDC9FD1C3A}</a:tableStyleId>
              </a:tblPr>
              <a:tblGrid>
                <a:gridCol w="384319"/>
                <a:gridCol w="384319"/>
                <a:gridCol w="384319"/>
                <a:gridCol w="384319"/>
                <a:gridCol w="384319"/>
                <a:gridCol w="384319"/>
                <a:gridCol w="384319"/>
                <a:gridCol w="384319"/>
                <a:gridCol w="384319"/>
                <a:gridCol w="384319"/>
                <a:gridCol w="384319"/>
              </a:tblGrid>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bl>
          </a:graphicData>
        </a:graphic>
      </p:graphicFrame>
      <p:sp>
        <p:nvSpPr>
          <p:cNvPr id="4" name="等腰三角形 1"/>
          <p:cNvSpPr>
            <a:spLocks noChangeArrowheads="1"/>
          </p:cNvSpPr>
          <p:nvPr/>
        </p:nvSpPr>
        <p:spPr bwMode="auto">
          <a:xfrm>
            <a:off x="4630517" y="2422660"/>
            <a:ext cx="3479800" cy="1471613"/>
          </a:xfrm>
          <a:prstGeom prst="triangle">
            <a:avLst>
              <a:gd name="adj" fmla="val 77319"/>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5" name="椭圆 2"/>
          <p:cNvSpPr>
            <a:spLocks noChangeArrowheads="1"/>
          </p:cNvSpPr>
          <p:nvPr/>
        </p:nvSpPr>
        <p:spPr bwMode="auto">
          <a:xfrm>
            <a:off x="5741767" y="3841884"/>
            <a:ext cx="76200" cy="76200"/>
          </a:xfrm>
          <a:prstGeom prst="ellipse">
            <a:avLst/>
          </a:prstGeom>
          <a:solidFill>
            <a:schemeClr val="tx1"/>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6" name="Text Box 115"/>
          <p:cNvSpPr txBox="1">
            <a:spLocks noChangeArrowheads="1"/>
          </p:cNvSpPr>
          <p:nvPr/>
        </p:nvSpPr>
        <p:spPr bwMode="auto">
          <a:xfrm>
            <a:off x="7278467" y="1981334"/>
            <a:ext cx="4238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7" name="Text Box 116"/>
          <p:cNvSpPr txBox="1">
            <a:spLocks noChangeArrowheads="1"/>
          </p:cNvSpPr>
          <p:nvPr/>
        </p:nvSpPr>
        <p:spPr bwMode="auto">
          <a:xfrm>
            <a:off x="4278093" y="3806959"/>
            <a:ext cx="8270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8005542" y="3784734"/>
            <a:ext cx="4318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文本框 5"/>
          <p:cNvSpPr txBox="1">
            <a:spLocks noChangeArrowheads="1"/>
          </p:cNvSpPr>
          <p:nvPr/>
        </p:nvSpPr>
        <p:spPr bwMode="auto">
          <a:xfrm>
            <a:off x="184944" y="4388178"/>
            <a:ext cx="1181571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在图中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内部作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t>
            </a:r>
            <a:r>
              <a:rPr lang="zh-CN" altLang="en-US" sz="2800" dirty="0">
                <a:solidFill>
                  <a:schemeClr val="tx1"/>
                </a:solidFill>
                <a:latin typeface="Times New Roman" panose="02020603050405020304" pitchFamily="18" charset="0"/>
                <a:ea typeface="黑体" panose="02010609060101010101" pitchFamily="49" charset="-122"/>
              </a:rPr>
              <a:t>，使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rPr>
              <a:t>位似，且位似中心为点 </a:t>
            </a:r>
            <a:r>
              <a:rPr lang="zh-CN" altLang="en-US" sz="2800" i="1" dirty="0">
                <a:solidFill>
                  <a:schemeClr val="tx1"/>
                </a:solidFill>
                <a:latin typeface="Times New Roman" panose="02020603050405020304" pitchFamily="18" charset="0"/>
                <a:ea typeface="黑体" panose="02010609060101010101" pitchFamily="49" charset="-122"/>
              </a:rPr>
              <a:t>O</a:t>
            </a:r>
            <a:r>
              <a:rPr lang="zh-CN" altLang="en-US" sz="2800" dirty="0">
                <a:solidFill>
                  <a:schemeClr val="tx1"/>
                </a:solidFill>
                <a:latin typeface="Times New Roman" panose="02020603050405020304" pitchFamily="18" charset="0"/>
                <a:ea typeface="黑体" panose="02010609060101010101" pitchFamily="49" charset="-122"/>
              </a:rPr>
              <a:t>，位似比为 </a:t>
            </a:r>
            <a:r>
              <a:rPr lang="en-US" altLang="zh-CN" sz="2800" dirty="0">
                <a:solidFill>
                  <a:schemeClr val="tx1"/>
                </a:solidFill>
                <a:latin typeface="Times New Roman" panose="02020603050405020304" pitchFamily="18" charset="0"/>
                <a:ea typeface="黑体" panose="02010609060101010101" pitchFamily="49" charset="-122"/>
              </a:rPr>
              <a:t>2 : 3.</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10" name="文本框 6"/>
          <p:cNvSpPr txBox="1">
            <a:spLocks noChangeArrowheads="1"/>
          </p:cNvSpPr>
          <p:nvPr/>
        </p:nvSpPr>
        <p:spPr bwMode="auto">
          <a:xfrm>
            <a:off x="5741767" y="3841884"/>
            <a:ext cx="4443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i="1">
                <a:solidFill>
                  <a:schemeClr val="tx1"/>
                </a:solidFill>
                <a:latin typeface="Times New Roman" panose="02020603050405020304" pitchFamily="18" charset="0"/>
                <a:ea typeface="黑体" panose="02010609060101010101" pitchFamily="49" charset="-122"/>
                <a:sym typeface="宋体" panose="02010600030101010101" pitchFamily="2" charset="-122"/>
              </a:rPr>
              <a:t>O</a:t>
            </a:r>
            <a:endParaRPr lang="zh-CN" altLang="en-US" sz="2800"/>
          </a:p>
        </p:txBody>
      </p:sp>
      <p:sp>
        <p:nvSpPr>
          <p:cNvPr id="11" name="等腰三角形 10"/>
          <p:cNvSpPr>
            <a:spLocks noChangeArrowheads="1"/>
          </p:cNvSpPr>
          <p:nvPr/>
        </p:nvSpPr>
        <p:spPr bwMode="auto">
          <a:xfrm>
            <a:off x="5014693" y="2911609"/>
            <a:ext cx="2312987" cy="977900"/>
          </a:xfrm>
          <a:prstGeom prst="triangle">
            <a:avLst>
              <a:gd name="adj" fmla="val 77319"/>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2" name="直接连接符 11"/>
          <p:cNvCxnSpPr>
            <a:cxnSpLocks noChangeShapeType="1"/>
          </p:cNvCxnSpPr>
          <p:nvPr/>
        </p:nvCxnSpPr>
        <p:spPr bwMode="auto">
          <a:xfrm flipH="1">
            <a:off x="5781455" y="2422659"/>
            <a:ext cx="1539875" cy="1460500"/>
          </a:xfrm>
          <a:prstGeom prst="line">
            <a:avLst/>
          </a:prstGeom>
          <a:noFill/>
          <a:ln w="28575">
            <a:solidFill>
              <a:srgbClr val="FF0000"/>
            </a:solidFill>
            <a:prstDash val="sysDash"/>
            <a:round/>
          </a:ln>
          <a:extLst>
            <a:ext uri="{909E8E84-426E-40DD-AFC4-6F175D3DCCD1}">
              <a14:hiddenFill xmlns:a14="http://schemas.microsoft.com/office/drawing/2010/main">
                <a:noFill/>
              </a14:hiddenFill>
            </a:ext>
          </a:extLst>
        </p:spPr>
      </p:cxnSp>
      <p:sp>
        <p:nvSpPr>
          <p:cNvPr id="13" name="Text Box 115"/>
          <p:cNvSpPr txBox="1">
            <a:spLocks noChangeArrowheads="1"/>
          </p:cNvSpPr>
          <p:nvPr/>
        </p:nvSpPr>
        <p:spPr bwMode="auto">
          <a:xfrm>
            <a:off x="6902230" y="2702059"/>
            <a:ext cx="10318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14" name="Text Box 115"/>
          <p:cNvSpPr txBox="1">
            <a:spLocks noChangeArrowheads="1"/>
          </p:cNvSpPr>
          <p:nvPr/>
        </p:nvSpPr>
        <p:spPr bwMode="auto">
          <a:xfrm>
            <a:off x="4638455" y="3814898"/>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15" name="Text Box 115"/>
          <p:cNvSpPr txBox="1">
            <a:spLocks noChangeArrowheads="1"/>
          </p:cNvSpPr>
          <p:nvPr/>
        </p:nvSpPr>
        <p:spPr bwMode="auto">
          <a:xfrm>
            <a:off x="7261005" y="3808548"/>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sp>
        <p:nvSpPr>
          <p:cNvPr id="16" name="文本框 15"/>
          <p:cNvSpPr txBox="1">
            <a:spLocks noChangeArrowheads="1"/>
          </p:cNvSpPr>
          <p:nvPr/>
        </p:nvSpPr>
        <p:spPr bwMode="auto">
          <a:xfrm>
            <a:off x="732631" y="5489676"/>
            <a:ext cx="2627065"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解：如图所示</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 name="文本框 17"/>
          <p:cNvSpPr txBox="1">
            <a:spLocks noChangeArrowheads="1"/>
          </p:cNvSpPr>
          <p:nvPr/>
        </p:nvSpPr>
        <p:spPr bwMode="auto">
          <a:xfrm>
            <a:off x="269875" y="6184549"/>
            <a:ext cx="8316913"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线段 </a:t>
            </a:r>
            <a:r>
              <a:rPr lang="en-US" altLang="zh-CN" sz="2800" i="1" dirty="0">
                <a:solidFill>
                  <a:schemeClr val="tx1"/>
                </a:solidFill>
                <a:latin typeface="Times New Roman" panose="02020603050405020304" pitchFamily="18" charset="0"/>
                <a:ea typeface="黑体" panose="02010609060101010101" pitchFamily="49" charset="-122"/>
              </a:rPr>
              <a:t>AA′ </a:t>
            </a:r>
            <a:r>
              <a:rPr lang="zh-CN" altLang="en-US" sz="2800" dirty="0">
                <a:solidFill>
                  <a:schemeClr val="tx1"/>
                </a:solidFill>
                <a:latin typeface="Times New Roman" panose="02020603050405020304" pitchFamily="18" charset="0"/>
                <a:ea typeface="黑体" panose="02010609060101010101" pitchFamily="49" charset="-122"/>
              </a:rPr>
              <a:t>的长度是</a:t>
            </a:r>
            <a:r>
              <a:rPr lang="zh-CN" altLang="en-US" sz="2800" u="sng" dirty="0">
                <a:solidFill>
                  <a:schemeClr val="tx1"/>
                </a:solidFill>
                <a:latin typeface="Times New Roman" panose="02020603050405020304" pitchFamily="18" charset="0"/>
                <a:ea typeface="黑体" panose="02010609060101010101" pitchFamily="49" charset="-122"/>
              </a:rPr>
              <a:t>          </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graphicFrame>
        <p:nvGraphicFramePr>
          <p:cNvPr id="18" name="对象 4"/>
          <p:cNvGraphicFramePr>
            <a:graphicFrameLocks noChangeAspect="1"/>
          </p:cNvGraphicFramePr>
          <p:nvPr/>
        </p:nvGraphicFramePr>
        <p:xfrm>
          <a:off x="3647281" y="5681311"/>
          <a:ext cx="781050" cy="1006475"/>
        </p:xfrm>
        <a:graphic>
          <a:graphicData uri="http://schemas.openxmlformats.org/presentationml/2006/ole">
            <mc:AlternateContent xmlns:mc="http://schemas.openxmlformats.org/markup-compatibility/2006">
              <mc:Choice xmlns:v="urn:schemas-microsoft-com:vml" Requires="v">
                <p:oleObj spid="_x0000_s68620" name="" r:id="rId1" imgW="342900" imgH="431800" progId="Equation.DSMT4">
                  <p:embed/>
                </p:oleObj>
              </mc:Choice>
              <mc:Fallback>
                <p:oleObj name="" r:id="rId1" imgW="342900" imgH="4318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7281" y="5681311"/>
                        <a:ext cx="7810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9" name="矩形 1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6"/>
                                        </p:tgtEl>
                                        <p:attrNameLst>
                                          <p:attrName>style.visibility</p:attrName>
                                        </p:attrNameLst>
                                      </p:cBhvr>
                                      <p:to>
                                        <p:strVal val="visible"/>
                                      </p:to>
                                    </p:set>
                                    <p:anim calcmode="discrete" valueType="clr">
                                      <p:cBhvr override="childStyle">
                                        <p:cTn id="7" dur="80"/>
                                        <p:tgtEl>
                                          <p:spTgt spid="1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6"/>
                                        </p:tgtEl>
                                        <p:attrNameLst>
                                          <p:attrName>fillcolor</p:attrName>
                                        </p:attrNameLst>
                                      </p:cBhvr>
                                      <p:tavLst>
                                        <p:tav tm="0">
                                          <p:val>
                                            <p:clrVal>
                                              <a:schemeClr val="accent2"/>
                                            </p:clrVal>
                                          </p:val>
                                        </p:tav>
                                        <p:tav tm="50000">
                                          <p:val>
                                            <p:clrVal>
                                              <a:schemeClr val="hlink"/>
                                            </p:clrVal>
                                          </p:val>
                                        </p:tav>
                                      </p:tavLst>
                                    </p:anim>
                                    <p:set>
                                      <p:cBhvr>
                                        <p:cTn id="9" dur="80"/>
                                        <p:tgtEl>
                                          <p:spTgt spid="1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par>
                          <p:cTn id="20" fill="hold">
                            <p:stCondLst>
                              <p:cond delay="500"/>
                            </p:stCondLst>
                            <p:childTnLst>
                              <p:par>
                                <p:cTn id="21" presetID="3" presetClass="entr" presetSubtype="1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linds(horizontal)">
                                      <p:cBhvr>
                                        <p:cTn id="23" dur="500"/>
                                        <p:tgtEl>
                                          <p:spTgt spid="14"/>
                                        </p:tgtEl>
                                      </p:cBhvr>
                                    </p:animEffect>
                                  </p:childTnLst>
                                </p:cTn>
                              </p:par>
                            </p:childTnLst>
                          </p:cTn>
                        </p:par>
                        <p:par>
                          <p:cTn id="24" fill="hold">
                            <p:stCondLst>
                              <p:cond delay="1000"/>
                            </p:stCondLst>
                            <p:childTnLst>
                              <p:par>
                                <p:cTn id="25" presetID="3"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p:bldP spid="15" grpId="0"/>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08897"/>
          <p:cNvSpPr txBox="1">
            <a:spLocks noChangeArrowheads="1"/>
          </p:cNvSpPr>
          <p:nvPr/>
        </p:nvSpPr>
        <p:spPr bwMode="auto">
          <a:xfrm>
            <a:off x="227348" y="985467"/>
            <a:ext cx="11737304"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5</a:t>
            </a:r>
            <a:r>
              <a:rPr lang="zh-CN" altLang="en-US" sz="2800" b="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如图，△</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 在方格纸中.</a:t>
            </a:r>
            <a:endParaRPr lang="zh-CN" altLang="en-US" sz="2800" dirty="0">
              <a:solidFill>
                <a:schemeClr val="tx1"/>
              </a:solidFill>
              <a:latin typeface="Times New Roman" panose="02020603050405020304" pitchFamily="18" charset="0"/>
              <a:ea typeface="黑体" panose="02010609060101010101" pitchFamily="49" charset="-122"/>
            </a:endParaRPr>
          </a:p>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b="1" dirty="0">
                <a:solidFill>
                  <a:schemeClr val="tx1"/>
                </a:solidFill>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请在方格纸上建立平面直角坐标系，使</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(2，3)，</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(6，2)，并求出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点坐标；</a:t>
            </a:r>
            <a:endParaRPr lang="zh-CN" altLang="en-US" sz="2800" dirty="0">
              <a:solidFill>
                <a:schemeClr val="tx1"/>
              </a:solidFill>
              <a:latin typeface="Times New Roman" panose="02020603050405020304" pitchFamily="18" charset="0"/>
              <a:ea typeface="黑体" panose="02010609060101010101" pitchFamily="49" charset="-122"/>
            </a:endParaRPr>
          </a:p>
          <a:p>
            <a:pPr eaLnBrk="0" hangingPunct="0">
              <a:lnSpc>
                <a:spcPct val="130000"/>
              </a:lnSpc>
            </a:pPr>
            <a:endParaRPr lang="zh-CN" altLang="en-US" sz="2400" dirty="0">
              <a:solidFill>
                <a:srgbClr val="000000"/>
              </a:solidFill>
              <a:latin typeface="黑体" panose="02010609060101010101" pitchFamily="49" charset="-122"/>
              <a:ea typeface="黑体" panose="02010609060101010101" pitchFamily="49" charset="-122"/>
            </a:endParaRPr>
          </a:p>
        </p:txBody>
      </p:sp>
      <p:pic>
        <p:nvPicPr>
          <p:cNvPr id="3"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5653650" y="2564904"/>
            <a:ext cx="6270625" cy="388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208897"/>
          <p:cNvSpPr txBox="1">
            <a:spLocks noChangeArrowheads="1"/>
          </p:cNvSpPr>
          <p:nvPr/>
        </p:nvSpPr>
        <p:spPr bwMode="auto">
          <a:xfrm>
            <a:off x="695401" y="2840265"/>
            <a:ext cx="2808312" cy="16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解：如图所示，</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ct val="130000"/>
              </a:lnSpc>
            </a:pP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5" name="shp1"/>
          <p:cNvSpPr>
            <a:spLocks noChangeShapeType="1"/>
          </p:cNvSpPr>
          <p:nvPr/>
        </p:nvSpPr>
        <p:spPr bwMode="auto">
          <a:xfrm>
            <a:off x="5896537" y="5743078"/>
            <a:ext cx="5308600" cy="0"/>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 name="shp2"/>
          <p:cNvSpPr>
            <a:spLocks noChangeShapeType="1"/>
          </p:cNvSpPr>
          <p:nvPr/>
        </p:nvSpPr>
        <p:spPr bwMode="auto">
          <a:xfrm>
            <a:off x="6412474" y="2812554"/>
            <a:ext cx="0" cy="3300413"/>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 name="文本框 34942"/>
          <p:cNvSpPr txBox="1">
            <a:spLocks noChangeArrowheads="1"/>
          </p:cNvSpPr>
          <p:nvPr/>
        </p:nvSpPr>
        <p:spPr bwMode="auto">
          <a:xfrm>
            <a:off x="11181324" y="5612903"/>
            <a:ext cx="51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8" name="文本框 8423"/>
          <p:cNvSpPr txBox="1">
            <a:spLocks noChangeArrowheads="1"/>
          </p:cNvSpPr>
          <p:nvPr/>
        </p:nvSpPr>
        <p:spPr bwMode="auto">
          <a:xfrm>
            <a:off x="6422000" y="2507753"/>
            <a:ext cx="4286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9" name="文本框 8423"/>
          <p:cNvSpPr txBox="1">
            <a:spLocks noChangeArrowheads="1"/>
          </p:cNvSpPr>
          <p:nvPr/>
        </p:nvSpPr>
        <p:spPr bwMode="auto">
          <a:xfrm>
            <a:off x="6009250" y="5663703"/>
            <a:ext cx="4286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sp>
        <p:nvSpPr>
          <p:cNvPr id="10" name="矩形 9"/>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anim calcmode="discrete" valueType="clr">
                                      <p:cBhvr override="childStyle">
                                        <p:cTn id="7" dur="80"/>
                                        <p:tgtEl>
                                          <p:spTgt spid="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4">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000"/>
                            </p:stCondLst>
                            <p:childTnLst>
                              <p:par>
                                <p:cTn id="20" presetID="9"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500"/>
                                        <p:tgtEl>
                                          <p:spTgt spid="9"/>
                                        </p:tgtEl>
                                      </p:cBhvr>
                                    </p:animEffect>
                                  </p:childTnLst>
                                </p:cTn>
                              </p:par>
                            </p:childTnLst>
                          </p:cTn>
                        </p:par>
                        <p:par>
                          <p:cTn id="23" fill="hold">
                            <p:stCondLst>
                              <p:cond delay="1500"/>
                            </p:stCondLst>
                            <p:childTnLst>
                              <p:par>
                                <p:cTn id="24" presetID="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par>
                          <p:cTn id="27" fill="hold">
                            <p:stCondLst>
                              <p:cond delay="2000"/>
                            </p:stCondLst>
                            <p:childTnLst>
                              <p:par>
                                <p:cTn id="28" presetID="9"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nodeType="clickEffect">
                                  <p:stCondLst>
                                    <p:cond delay="0"/>
                                  </p:stCondLst>
                                  <p:iterate type="lt">
                                    <p:tmPct val="50000"/>
                                  </p:iterate>
                                  <p:childTnLst>
                                    <p:set>
                                      <p:cBhvr>
                                        <p:cTn id="34"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35"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37" dur="80"/>
                                        <p:tgtEl>
                                          <p:spTgt spid="4">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12993"/>
          <p:cNvSpPr txBox="1">
            <a:spLocks noChangeArrowheads="1"/>
          </p:cNvSpPr>
          <p:nvPr/>
        </p:nvSpPr>
        <p:spPr bwMode="auto">
          <a:xfrm>
            <a:off x="273343" y="972675"/>
            <a:ext cx="11799321"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b="1" dirty="0">
                <a:solidFill>
                  <a:schemeClr val="tx1"/>
                </a:solidFill>
                <a:latin typeface="Times New Roman" panose="02020603050405020304" pitchFamily="18" charset="0"/>
                <a:ea typeface="黑体" panose="02010609060101010101" pitchFamily="49" charset="-122"/>
              </a:rPr>
              <a:t>2</a:t>
            </a:r>
            <a:r>
              <a:rPr lang="zh-CN" altLang="en-US" sz="2800" dirty="0">
                <a:solidFill>
                  <a:schemeClr val="tx1"/>
                </a:solidFill>
                <a:latin typeface="Times New Roman" panose="02020603050405020304" pitchFamily="18" charset="0"/>
                <a:ea typeface="黑体" panose="02010609060101010101" pitchFamily="49" charset="-122"/>
              </a:rPr>
              <a:t>) 以原点 </a:t>
            </a:r>
            <a:r>
              <a:rPr lang="zh-CN" altLang="en-US" sz="2800" i="1" dirty="0">
                <a:solidFill>
                  <a:schemeClr val="tx1"/>
                </a:solidFill>
                <a:latin typeface="Times New Roman" panose="02020603050405020304" pitchFamily="18" charset="0"/>
                <a:ea typeface="黑体" panose="02010609060101010101" pitchFamily="49" charset="-122"/>
              </a:rPr>
              <a:t>O </a:t>
            </a:r>
            <a:r>
              <a:rPr lang="zh-CN" altLang="en-US" sz="2800" dirty="0">
                <a:solidFill>
                  <a:schemeClr val="tx1"/>
                </a:solidFill>
                <a:latin typeface="Times New Roman" panose="02020603050405020304" pitchFamily="18" charset="0"/>
                <a:ea typeface="黑体" panose="02010609060101010101" pitchFamily="49" charset="-122"/>
              </a:rPr>
              <a:t>为位似中心，位似比为 2，在第一象限内将 △</a:t>
            </a:r>
            <a:r>
              <a:rPr lang="zh-CN" altLang="en-US"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Times New Roman" panose="02020603050405020304" pitchFamily="18" charset="0"/>
                <a:ea typeface="黑体" panose="02010609060101010101" pitchFamily="49" charset="-122"/>
              </a:rPr>
              <a:t>放大，画出放大后的图形 △</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a:t>
            </a:r>
            <a:endParaRPr lang="zh-CN" altLang="en-US" sz="2800" dirty="0">
              <a:solidFill>
                <a:schemeClr val="tx1"/>
              </a:solidFill>
              <a:latin typeface="Times New Roman" panose="02020603050405020304" pitchFamily="18" charset="0"/>
              <a:ea typeface="黑体" panose="02010609060101010101" pitchFamily="49" charset="-122"/>
            </a:endParaRPr>
          </a:p>
          <a:p>
            <a:pPr>
              <a:lnSpc>
                <a:spcPts val="4000"/>
              </a:lnSpc>
            </a:pP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3" name="组合 3"/>
          <p:cNvGrpSpPr/>
          <p:nvPr/>
        </p:nvGrpSpPr>
        <p:grpSpPr bwMode="auto">
          <a:xfrm>
            <a:off x="5644786" y="2603038"/>
            <a:ext cx="6270625" cy="3940175"/>
            <a:chOff x="4370" y="3530"/>
            <a:chExt cx="9876" cy="6207"/>
          </a:xfrm>
        </p:grpSpPr>
        <p:pic>
          <p:nvPicPr>
            <p:cNvPr id="4"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4370" y="3619"/>
              <a:ext cx="9876" cy="6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p1"/>
            <p:cNvSpPr>
              <a:spLocks noChangeShapeType="1"/>
            </p:cNvSpPr>
            <p:nvPr/>
          </p:nvSpPr>
          <p:spPr bwMode="auto">
            <a:xfrm>
              <a:off x="4753" y="8624"/>
              <a:ext cx="8360" cy="1"/>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 name="shp2"/>
            <p:cNvSpPr>
              <a:spLocks noChangeShapeType="1"/>
            </p:cNvSpPr>
            <p:nvPr/>
          </p:nvSpPr>
          <p:spPr bwMode="auto">
            <a:xfrm>
              <a:off x="5565" y="4010"/>
              <a:ext cx="1" cy="5198"/>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 name="文本框 34942"/>
            <p:cNvSpPr txBox="1">
              <a:spLocks noChangeArrowheads="1"/>
            </p:cNvSpPr>
            <p:nvPr/>
          </p:nvSpPr>
          <p:spPr bwMode="auto">
            <a:xfrm>
              <a:off x="13076" y="8419"/>
              <a:ext cx="811"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8" name="文本框 8423"/>
            <p:cNvSpPr txBox="1">
              <a:spLocks noChangeArrowheads="1"/>
            </p:cNvSpPr>
            <p:nvPr/>
          </p:nvSpPr>
          <p:spPr bwMode="auto">
            <a:xfrm>
              <a:off x="5580" y="3530"/>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9" name="文本框 8423"/>
            <p:cNvSpPr txBox="1">
              <a:spLocks noChangeArrowheads="1"/>
            </p:cNvSpPr>
            <p:nvPr/>
          </p:nvSpPr>
          <p:spPr bwMode="auto">
            <a:xfrm>
              <a:off x="4931" y="8499"/>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grpSp>
      <p:sp>
        <p:nvSpPr>
          <p:cNvPr id="10" name="等腰三角形 9"/>
          <p:cNvSpPr>
            <a:spLocks noChangeArrowheads="1"/>
          </p:cNvSpPr>
          <p:nvPr/>
        </p:nvSpPr>
        <p:spPr bwMode="auto">
          <a:xfrm rot="5400000">
            <a:off x="8214949" y="3404726"/>
            <a:ext cx="1209675" cy="2409825"/>
          </a:xfrm>
          <a:prstGeom prst="triangle">
            <a:avLst>
              <a:gd name="adj" fmla="val 50000"/>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1" name="Text Box 115"/>
          <p:cNvSpPr txBox="1">
            <a:spLocks noChangeArrowheads="1"/>
          </p:cNvSpPr>
          <p:nvPr/>
        </p:nvSpPr>
        <p:spPr bwMode="auto">
          <a:xfrm>
            <a:off x="7586299" y="3555537"/>
            <a:ext cx="10318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12" name="Text Box 115"/>
          <p:cNvSpPr txBox="1">
            <a:spLocks noChangeArrowheads="1"/>
          </p:cNvSpPr>
          <p:nvPr/>
        </p:nvSpPr>
        <p:spPr bwMode="auto">
          <a:xfrm>
            <a:off x="7149736" y="4970001"/>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13" name="Text Box 115"/>
          <p:cNvSpPr txBox="1">
            <a:spLocks noChangeArrowheads="1"/>
          </p:cNvSpPr>
          <p:nvPr/>
        </p:nvSpPr>
        <p:spPr bwMode="auto">
          <a:xfrm>
            <a:off x="9921511" y="4542962"/>
            <a:ext cx="10318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sp>
        <p:nvSpPr>
          <p:cNvPr id="14" name="文本框 208897"/>
          <p:cNvSpPr txBox="1">
            <a:spLocks noChangeArrowheads="1"/>
          </p:cNvSpPr>
          <p:nvPr/>
        </p:nvSpPr>
        <p:spPr bwMode="auto">
          <a:xfrm>
            <a:off x="623392" y="2733171"/>
            <a:ext cx="2736304"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解：如图所示</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15" name="矩形 14"/>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4">
                                            <p:txEl>
                                              <p:pRg st="0" end="0"/>
                                            </p:txEl>
                                          </p:spTgt>
                                        </p:tgtEl>
                                        <p:attrNameLst>
                                          <p:attrName>style.visibility</p:attrName>
                                        </p:attrNameLst>
                                      </p:cBhvr>
                                      <p:to>
                                        <p:strVal val="visible"/>
                                      </p:to>
                                    </p:set>
                                    <p:anim calcmode="discrete" valueType="clr">
                                      <p:cBhvr override="childStyle">
                                        <p:cTn id="7" dur="80"/>
                                        <p:tgtEl>
                                          <p:spTgt spid="1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4">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horizontal)">
                                      <p:cBhvr>
                                        <p:cTn id="14" dur="500"/>
                                        <p:tgtEl>
                                          <p:spTgt spid="11"/>
                                        </p:tgtEl>
                                      </p:cBhvr>
                                    </p:animEffect>
                                  </p:childTnLst>
                                </p:cTn>
                              </p:par>
                            </p:childTnLst>
                          </p:cTn>
                        </p:par>
                        <p:par>
                          <p:cTn id="15" fill="hold">
                            <p:stCondLst>
                              <p:cond delay="500"/>
                            </p:stCondLst>
                            <p:childTnLst>
                              <p:par>
                                <p:cTn id="16" presetID="3" presetClass="entr" presetSubtype="1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linds(horizontal)">
                                      <p:cBhvr>
                                        <p:cTn id="18" dur="500"/>
                                        <p:tgtEl>
                                          <p:spTgt spid="12"/>
                                        </p:tgtEl>
                                      </p:cBhvr>
                                    </p:animEffect>
                                  </p:childTnLst>
                                </p:cTn>
                              </p:par>
                            </p:childTnLst>
                          </p:cTn>
                        </p:par>
                        <p:par>
                          <p:cTn id="19" fill="hold">
                            <p:stCondLst>
                              <p:cond delay="1000"/>
                            </p:stCondLst>
                            <p:childTnLst>
                              <p:par>
                                <p:cTn id="20" presetID="3" presetClass="entr" presetSubtype="1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12993"/>
          <p:cNvSpPr txBox="1">
            <a:spLocks noChangeArrowheads="1"/>
          </p:cNvSpPr>
          <p:nvPr/>
        </p:nvSpPr>
        <p:spPr bwMode="auto">
          <a:xfrm>
            <a:off x="240443" y="984718"/>
            <a:ext cx="4415398"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b="1" dirty="0">
                <a:solidFill>
                  <a:schemeClr val="tx1"/>
                </a:solidFill>
                <a:latin typeface="Times New Roman" panose="02020603050405020304" pitchFamily="18" charset="0"/>
                <a:ea typeface="黑体" panose="02010609060101010101" pitchFamily="49" charset="-122"/>
              </a:rPr>
              <a:t>3</a:t>
            </a:r>
            <a:r>
              <a:rPr lang="zh-CN" altLang="en-US" sz="2800" dirty="0">
                <a:solidFill>
                  <a:schemeClr val="tx1"/>
                </a:solidFill>
                <a:latin typeface="Times New Roman" panose="02020603050405020304" pitchFamily="18" charset="0"/>
                <a:ea typeface="黑体" panose="02010609060101010101" pitchFamily="49" charset="-122"/>
              </a:rPr>
              <a:t>) 计算△</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的面积 </a:t>
            </a:r>
            <a:r>
              <a:rPr lang="zh-CN" altLang="en-US" sz="2800" i="1" dirty="0">
                <a:solidFill>
                  <a:schemeClr val="tx1"/>
                </a:solidFill>
                <a:latin typeface="Times New Roman" panose="02020603050405020304" pitchFamily="18" charset="0"/>
                <a:ea typeface="黑体" panose="02010609060101010101" pitchFamily="49" charset="-122"/>
              </a:rPr>
              <a:t>S</a:t>
            </a:r>
            <a:r>
              <a:rPr lang="zh-CN" altLang="en-US" sz="2800" dirty="0">
                <a:solidFill>
                  <a:schemeClr val="tx1"/>
                </a:solidFill>
                <a:latin typeface="Times New Roman" panose="02020603050405020304" pitchFamily="18" charset="0"/>
                <a:ea typeface="黑体" panose="02010609060101010101" pitchFamily="49" charset="-122"/>
              </a:rPr>
              <a:t>.</a:t>
            </a: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3" name="组合 6"/>
          <p:cNvGrpSpPr/>
          <p:nvPr/>
        </p:nvGrpSpPr>
        <p:grpSpPr bwMode="auto">
          <a:xfrm>
            <a:off x="5519936" y="2281235"/>
            <a:ext cx="6272213" cy="3941762"/>
            <a:chOff x="4370" y="2739"/>
            <a:chExt cx="9876" cy="6206"/>
          </a:xfrm>
        </p:grpSpPr>
        <p:grpSp>
          <p:nvGrpSpPr>
            <p:cNvPr id="4" name="组合 3"/>
            <p:cNvGrpSpPr/>
            <p:nvPr/>
          </p:nvGrpSpPr>
          <p:grpSpPr bwMode="auto">
            <a:xfrm>
              <a:off x="4370" y="2739"/>
              <a:ext cx="9876" cy="6207"/>
              <a:chOff x="4370" y="3530"/>
              <a:chExt cx="9876" cy="6207"/>
            </a:xfrm>
          </p:grpSpPr>
          <p:pic>
            <p:nvPicPr>
              <p:cNvPr id="9"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4370" y="3619"/>
                <a:ext cx="9876" cy="6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hp1"/>
              <p:cNvSpPr>
                <a:spLocks noChangeShapeType="1"/>
              </p:cNvSpPr>
              <p:nvPr/>
            </p:nvSpPr>
            <p:spPr bwMode="auto">
              <a:xfrm>
                <a:off x="4753" y="8624"/>
                <a:ext cx="8360" cy="1"/>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1" name="shp2"/>
              <p:cNvSpPr>
                <a:spLocks noChangeShapeType="1"/>
              </p:cNvSpPr>
              <p:nvPr/>
            </p:nvSpPr>
            <p:spPr bwMode="auto">
              <a:xfrm>
                <a:off x="5565" y="4010"/>
                <a:ext cx="1" cy="5198"/>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 name="文本框 34942"/>
              <p:cNvSpPr txBox="1">
                <a:spLocks noChangeArrowheads="1"/>
              </p:cNvSpPr>
              <p:nvPr/>
            </p:nvSpPr>
            <p:spPr bwMode="auto">
              <a:xfrm>
                <a:off x="13076" y="8419"/>
                <a:ext cx="811"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13" name="文本框 8423"/>
              <p:cNvSpPr txBox="1">
                <a:spLocks noChangeArrowheads="1"/>
              </p:cNvSpPr>
              <p:nvPr/>
            </p:nvSpPr>
            <p:spPr bwMode="auto">
              <a:xfrm>
                <a:off x="5580" y="3530"/>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14" name="文本框 8423"/>
              <p:cNvSpPr txBox="1">
                <a:spLocks noChangeArrowheads="1"/>
              </p:cNvSpPr>
              <p:nvPr/>
            </p:nvSpPr>
            <p:spPr bwMode="auto">
              <a:xfrm>
                <a:off x="4931" y="8499"/>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grpSp>
        <p:sp>
          <p:nvSpPr>
            <p:cNvPr id="5" name="等腰三角形 4"/>
            <p:cNvSpPr>
              <a:spLocks noChangeArrowheads="1"/>
            </p:cNvSpPr>
            <p:nvPr/>
          </p:nvSpPr>
          <p:spPr bwMode="auto">
            <a:xfrm rot="5400000">
              <a:off x="8416" y="4005"/>
              <a:ext cx="1907" cy="3791"/>
            </a:xfrm>
            <a:prstGeom prst="triangle">
              <a:avLst>
                <a:gd name="adj" fmla="val 50000"/>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6" name="Text Box 115"/>
            <p:cNvSpPr txBox="1">
              <a:spLocks noChangeArrowheads="1"/>
            </p:cNvSpPr>
            <p:nvPr/>
          </p:nvSpPr>
          <p:spPr bwMode="auto">
            <a:xfrm>
              <a:off x="7428" y="4240"/>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7" name="Text Box 115"/>
            <p:cNvSpPr txBox="1">
              <a:spLocks noChangeArrowheads="1"/>
            </p:cNvSpPr>
            <p:nvPr/>
          </p:nvSpPr>
          <p:spPr bwMode="auto">
            <a:xfrm>
              <a:off x="6741" y="6467"/>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11105" y="5796"/>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grpSp>
      <p:grpSp>
        <p:nvGrpSpPr>
          <p:cNvPr id="15" name="组合 8"/>
          <p:cNvGrpSpPr/>
          <p:nvPr/>
        </p:nvGrpSpPr>
        <p:grpSpPr bwMode="auto">
          <a:xfrm>
            <a:off x="766238" y="2281235"/>
            <a:ext cx="3027997" cy="918210"/>
            <a:chOff x="1836" y="8242"/>
            <a:chExt cx="4769" cy="1445"/>
          </a:xfrm>
        </p:grpSpPr>
        <p:sp>
          <p:nvSpPr>
            <p:cNvPr id="16" name="文本框 208897"/>
            <p:cNvSpPr txBox="1">
              <a:spLocks noChangeArrowheads="1"/>
            </p:cNvSpPr>
            <p:nvPr/>
          </p:nvSpPr>
          <p:spPr bwMode="auto">
            <a:xfrm>
              <a:off x="1836" y="8425"/>
              <a:ext cx="1574" cy="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解：</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17" name="对象 4"/>
            <p:cNvGraphicFramePr>
              <a:graphicFrameLocks noChangeAspect="1"/>
            </p:cNvGraphicFramePr>
            <p:nvPr/>
          </p:nvGraphicFramePr>
          <p:xfrm>
            <a:off x="2870" y="8242"/>
            <a:ext cx="3735" cy="1445"/>
          </p:xfrm>
          <a:graphic>
            <a:graphicData uri="http://schemas.openxmlformats.org/presentationml/2006/ole">
              <mc:AlternateContent xmlns:mc="http://schemas.openxmlformats.org/markup-compatibility/2006">
                <mc:Choice xmlns:v="urn:schemas-microsoft-com:vml" Requires="v">
                  <p:oleObj spid="_x0000_s69643" name="" r:id="rId2" imgW="1041400" imgH="393700" progId="Equation.DSMT4">
                    <p:embed/>
                  </p:oleObj>
                </mc:Choice>
                <mc:Fallback>
                  <p:oleObj name="" r:id="rId2" imgW="1041400" imgH="393700" progId="Equation.DSMT4">
                    <p:embed/>
                    <p:pic>
                      <p:nvPicPr>
                        <p:cNvPr id="0" name="对象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0" y="8242"/>
                          <a:ext cx="3735"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18" name="矩形 1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人教版九下模板">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蓝色扁平清新通用</Template>
  <TotalTime>0</TotalTime>
  <Words>5923</Words>
  <Application>WPS 演示</Application>
  <PresentationFormat>自定义</PresentationFormat>
  <Paragraphs>804</Paragraphs>
  <Slides>40</Slides>
  <Notes>1</Notes>
  <HiddenSlides>0</HiddenSlides>
  <MMClips>0</MMClips>
  <ScaleCrop>false</ScaleCrop>
  <HeadingPairs>
    <vt:vector size="8" baseType="variant">
      <vt:variant>
        <vt:lpstr>已用的字体</vt:lpstr>
      </vt:variant>
      <vt:variant>
        <vt:i4>14</vt:i4>
      </vt:variant>
      <vt:variant>
        <vt:lpstr>主题</vt:lpstr>
      </vt:variant>
      <vt:variant>
        <vt:i4>1</vt:i4>
      </vt:variant>
      <vt:variant>
        <vt:lpstr>嵌入 OLE 服务器</vt:lpstr>
      </vt:variant>
      <vt:variant>
        <vt:i4>34</vt:i4>
      </vt:variant>
      <vt:variant>
        <vt:lpstr>幻灯片标题</vt:lpstr>
      </vt:variant>
      <vt:variant>
        <vt:i4>40</vt:i4>
      </vt:variant>
    </vt:vector>
  </HeadingPairs>
  <TitlesOfParts>
    <vt:vector size="89" baseType="lpstr">
      <vt:lpstr>Arial</vt:lpstr>
      <vt:lpstr>宋体</vt:lpstr>
      <vt:lpstr>Wingdings</vt:lpstr>
      <vt:lpstr>微软雅黑</vt:lpstr>
      <vt:lpstr>华文琥珀</vt:lpstr>
      <vt:lpstr>华文行楷</vt:lpstr>
      <vt:lpstr>Times New Roman</vt:lpstr>
      <vt:lpstr>黑体</vt:lpstr>
      <vt:lpstr>等线</vt:lpstr>
      <vt:lpstr>Arial Unicode MS</vt:lpstr>
      <vt:lpstr>等线 Light</vt:lpstr>
      <vt:lpstr>Wingdings 2</vt:lpstr>
      <vt:lpstr>楷体_GB2312</vt:lpstr>
      <vt:lpstr>新宋体</vt:lpstr>
      <vt:lpstr>人教版九下模板</vt:lpstr>
      <vt:lpstr>Equation.KSEE3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Equation.KSEE3</vt:lpstr>
      <vt:lpstr>Equation.DSMT4</vt:lpstr>
      <vt:lpstr>Equation.DSMT4</vt:lpstr>
      <vt:lpstr>Equation.DSMT4</vt:lpstr>
      <vt:lpstr>Equation.DSMT4</vt:lpstr>
      <vt:lpstr>Equation.KSEE3</vt:lpstr>
      <vt:lpstr>Equation.KSEE3</vt:lpstr>
      <vt:lpstr>Equation.DSMT4</vt:lpstr>
      <vt:lpstr>Equation.DSMT4</vt:lpstr>
      <vt:lpstr>Equation.DSMT4</vt:lpstr>
      <vt:lpstr>Equation.DSMT4</vt:lpstr>
      <vt:lpstr>Equation.KSEE3</vt:lpstr>
      <vt:lpstr>Equation.DSMT4</vt:lpstr>
      <vt:lpstr>Equation.DSMT4</vt:lpstr>
      <vt:lpstr>Equation.DSMT4</vt:lpstr>
      <vt:lpstr>Equation.DSMT4</vt:lpstr>
      <vt:lpstr>Equation.DSMT4</vt:lpstr>
      <vt:lpstr>Equation.KSEE3</vt:lpstr>
      <vt:lpstr>Equation.3</vt:lpstr>
      <vt:lpstr>Equation.3</vt:lpstr>
      <vt:lpstr>Equation.3</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车车～</cp:lastModifiedBy>
  <cp:revision>380</cp:revision>
  <dcterms:created xsi:type="dcterms:W3CDTF">2015-07-09T08:14:00Z</dcterms:created>
  <dcterms:modified xsi:type="dcterms:W3CDTF">2021-07-02T08:19:22Z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KSORubyTemplateID">
    <vt:lpwstr>2</vt:lpwstr>
  </property>
</Properties>
</file>